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  <p:sldId id="256" r:id="rId3"/>
    <p:sldId id="321" r:id="rId4"/>
    <p:sldId id="259" r:id="rId5"/>
    <p:sldId id="260" r:id="rId6"/>
    <p:sldId id="261" r:id="rId7"/>
    <p:sldId id="262" r:id="rId8"/>
    <p:sldId id="263" r:id="rId9"/>
    <p:sldId id="319" r:id="rId10"/>
    <p:sldId id="264" r:id="rId11"/>
    <p:sldId id="265" r:id="rId12"/>
    <p:sldId id="266" r:id="rId13"/>
    <p:sldId id="267" r:id="rId14"/>
    <p:sldId id="270" r:id="rId15"/>
    <p:sldId id="268" r:id="rId16"/>
    <p:sldId id="320" r:id="rId17"/>
    <p:sldId id="276" r:id="rId18"/>
    <p:sldId id="277" r:id="rId19"/>
    <p:sldId id="278" r:id="rId20"/>
    <p:sldId id="280" r:id="rId21"/>
    <p:sldId id="281" r:id="rId22"/>
    <p:sldId id="275" r:id="rId23"/>
    <p:sldId id="282" r:id="rId24"/>
    <p:sldId id="283" r:id="rId25"/>
    <p:sldId id="284" r:id="rId26"/>
    <p:sldId id="285" r:id="rId27"/>
    <p:sldId id="286" r:id="rId28"/>
    <p:sldId id="287" r:id="rId29"/>
    <p:sldId id="290" r:id="rId30"/>
    <p:sldId id="291" r:id="rId31"/>
    <p:sldId id="292" r:id="rId32"/>
    <p:sldId id="293" r:id="rId33"/>
    <p:sldId id="295" r:id="rId34"/>
    <p:sldId id="294" r:id="rId35"/>
    <p:sldId id="303" r:id="rId36"/>
    <p:sldId id="297" r:id="rId37"/>
    <p:sldId id="305" r:id="rId38"/>
    <p:sldId id="298" r:id="rId39"/>
    <p:sldId id="299" r:id="rId40"/>
    <p:sldId id="306" r:id="rId41"/>
    <p:sldId id="307" r:id="rId42"/>
    <p:sldId id="309" r:id="rId43"/>
    <p:sldId id="310" r:id="rId44"/>
    <p:sldId id="323" r:id="rId45"/>
    <p:sldId id="322" r:id="rId46"/>
    <p:sldId id="312" r:id="rId47"/>
    <p:sldId id="315" r:id="rId48"/>
    <p:sldId id="317" r:id="rId49"/>
    <p:sldId id="318" r:id="rId5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85D26-42C3-4CEF-822E-717F66D4A7E1}" type="datetimeFigureOut">
              <a:rPr lang="es-ES" smtClean="0"/>
              <a:pPr/>
              <a:t>02/10/2015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D750B-7C13-47CB-B7A7-A7DCD44D5663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85D26-42C3-4CEF-822E-717F66D4A7E1}" type="datetimeFigureOut">
              <a:rPr lang="es-ES" smtClean="0"/>
              <a:pPr/>
              <a:t>02/10/2015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D750B-7C13-47CB-B7A7-A7DCD44D566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85D26-42C3-4CEF-822E-717F66D4A7E1}" type="datetimeFigureOut">
              <a:rPr lang="es-ES" smtClean="0"/>
              <a:pPr/>
              <a:t>02/10/2015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D750B-7C13-47CB-B7A7-A7DCD44D566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85D26-42C3-4CEF-822E-717F66D4A7E1}" type="datetimeFigureOut">
              <a:rPr lang="es-ES" smtClean="0"/>
              <a:pPr/>
              <a:t>02/10/2015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D750B-7C13-47CB-B7A7-A7DCD44D566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85D26-42C3-4CEF-822E-717F66D4A7E1}" type="datetimeFigureOut">
              <a:rPr lang="es-ES" smtClean="0"/>
              <a:pPr/>
              <a:t>02/10/2015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2DD750B-7C13-47CB-B7A7-A7DCD44D566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85D26-42C3-4CEF-822E-717F66D4A7E1}" type="datetimeFigureOut">
              <a:rPr lang="es-ES" smtClean="0"/>
              <a:pPr/>
              <a:t>02/10/2015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D750B-7C13-47CB-B7A7-A7DCD44D566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85D26-42C3-4CEF-822E-717F66D4A7E1}" type="datetimeFigureOut">
              <a:rPr lang="es-ES" smtClean="0"/>
              <a:pPr/>
              <a:t>02/10/2015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D750B-7C13-47CB-B7A7-A7DCD44D566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85D26-42C3-4CEF-822E-717F66D4A7E1}" type="datetimeFigureOut">
              <a:rPr lang="es-ES" smtClean="0"/>
              <a:pPr/>
              <a:t>02/10/2015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D750B-7C13-47CB-B7A7-A7DCD44D566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85D26-42C3-4CEF-822E-717F66D4A7E1}" type="datetimeFigureOut">
              <a:rPr lang="es-ES" smtClean="0"/>
              <a:pPr/>
              <a:t>02/10/2015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D750B-7C13-47CB-B7A7-A7DCD44D566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85D26-42C3-4CEF-822E-717F66D4A7E1}" type="datetimeFigureOut">
              <a:rPr lang="es-ES" smtClean="0"/>
              <a:pPr/>
              <a:t>02/10/2015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D750B-7C13-47CB-B7A7-A7DCD44D566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s-E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Haga clic en el icono para agregar una imagen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85D26-42C3-4CEF-822E-717F66D4A7E1}" type="datetimeFigureOut">
              <a:rPr lang="es-ES" smtClean="0"/>
              <a:pPr/>
              <a:t>02/10/2015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D750B-7C13-47CB-B7A7-A7DCD44D566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EB85D26-42C3-4CEF-822E-717F66D4A7E1}" type="datetimeFigureOut">
              <a:rPr lang="es-ES" smtClean="0"/>
              <a:pPr/>
              <a:t>02/10/2015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2DD750B-7C13-47CB-B7A7-A7DCD44D566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30.jpeg"/><Relationship Id="rId7" Type="http://schemas.openxmlformats.org/officeDocument/2006/relationships/image" Target="../media/image33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21.jpeg"/><Relationship Id="rId10" Type="http://schemas.openxmlformats.org/officeDocument/2006/relationships/image" Target="../media/image4.jpeg"/><Relationship Id="rId4" Type="http://schemas.openxmlformats.org/officeDocument/2006/relationships/image" Target="../media/image31.jpeg"/><Relationship Id="rId9" Type="http://schemas.openxmlformats.org/officeDocument/2006/relationships/image" Target="../media/image3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8.jpeg"/><Relationship Id="rId4" Type="http://schemas.openxmlformats.org/officeDocument/2006/relationships/image" Target="../media/image44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30.jpeg"/><Relationship Id="rId7" Type="http://schemas.openxmlformats.org/officeDocument/2006/relationships/image" Target="../media/image35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://culturadelalegalidad.wordpress.com/2011/01/21/por-que-importa-el-reality-show-sobre-kalimba/" TargetMode="External"/><Relationship Id="rId2" Type="http://schemas.openxmlformats.org/officeDocument/2006/relationships/hyperlink" Target="http://www.elpais.com/articulo/sociedad/Aluvion/criticas/programa/Antena/elpepusoc/20071122elpepisoc_7/Te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611560" y="3501008"/>
            <a:ext cx="8136904" cy="1656184"/>
          </a:xfrm>
          <a:prstGeom prst="rect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309360"/>
          </a:xfrm>
        </p:spPr>
        <p:txBody>
          <a:bodyPr>
            <a:normAutofit/>
          </a:bodyPr>
          <a:lstStyle/>
          <a:p>
            <a:pPr algn="ctr"/>
            <a:endParaRPr lang="es-MX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s-MX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Universidad </a:t>
            </a:r>
            <a:r>
              <a:rPr lang="es-MX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Autónoma del Estado de México</a:t>
            </a:r>
            <a:endParaRPr lang="es-E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Facultad de Arquitectura y Diseño</a:t>
            </a:r>
          </a:p>
          <a:p>
            <a:pPr algn="ctr">
              <a:buNone/>
            </a:pP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Licenciatura en Diseño Gráfico</a:t>
            </a:r>
          </a:p>
          <a:p>
            <a:pPr algn="ctr">
              <a:buNone/>
            </a:pPr>
            <a:endParaRPr lang="es-MX" sz="18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es-MX" sz="18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MATERIAL DIDÁCTICO PARA LA UNIDAD DE APRENDIZAJE:</a:t>
            </a:r>
          </a:p>
          <a:p>
            <a:pPr algn="ctr">
              <a:buNone/>
            </a:pP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COMUNICACIÓN, CULTURA Y NUEVAS TECNOLOGÍAS</a:t>
            </a:r>
          </a:p>
          <a:p>
            <a:pPr algn="ctr">
              <a:buNone/>
            </a:pP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TITULADO:</a:t>
            </a:r>
          </a:p>
          <a:p>
            <a:pPr algn="ctr">
              <a:buNone/>
            </a:pPr>
            <a:endParaRPr lang="es-MX" sz="18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es-MX" sz="18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Análisis mediático de la violencia</a:t>
            </a:r>
          </a:p>
          <a:p>
            <a:pPr algn="ctr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desde la perspectiva de equidad de género</a:t>
            </a:r>
          </a:p>
          <a:p>
            <a:pPr algn="ctr"/>
            <a:endParaRPr lang="es-MX" sz="18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s-MX" sz="18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s-ES" sz="18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s-MX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Dra. Diana Elisa González Calderón</a:t>
            </a:r>
          </a:p>
          <a:p>
            <a:pPr algn="ctr"/>
            <a:endParaRPr lang="es-MX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640960" cy="636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48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144000" cy="6436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9144000" cy="6220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9144000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9144000" cy="5788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548680"/>
            <a:ext cx="9036496" cy="6309320"/>
          </a:xfrm>
        </p:spPr>
        <p:txBody>
          <a:bodyPr>
            <a:normAutofit fontScale="32500" lnSpcReduction="20000"/>
          </a:bodyPr>
          <a:lstStyle/>
          <a:p>
            <a:pPr marL="137160" indent="0" algn="ctr">
              <a:lnSpc>
                <a:spcPct val="170000"/>
              </a:lnSpc>
              <a:buNone/>
            </a:pPr>
            <a:r>
              <a:rPr lang="es-ES" sz="5500" b="1" dirty="0" smtClean="0">
                <a:latin typeface="Arial" pitchFamily="34" charset="0"/>
                <a:cs typeface="Arial" pitchFamily="34" charset="0"/>
              </a:rPr>
              <a:t>ESTE TRABAJO PRETENDE: </a:t>
            </a:r>
            <a:endParaRPr lang="es-MX" sz="5500" b="1" dirty="0" smtClean="0">
              <a:latin typeface="Arial" pitchFamily="34" charset="0"/>
              <a:cs typeface="Arial" pitchFamily="34" charset="0"/>
            </a:endParaRPr>
          </a:p>
          <a:p>
            <a:pPr marL="137160" indent="0">
              <a:lnSpc>
                <a:spcPct val="170000"/>
              </a:lnSpc>
              <a:buNone/>
            </a:pPr>
            <a:r>
              <a:rPr lang="es-ES" sz="4500" b="1" dirty="0">
                <a:latin typeface="Arial" pitchFamily="34" charset="0"/>
                <a:cs typeface="Arial" pitchFamily="34" charset="0"/>
              </a:rPr>
              <a:t> </a:t>
            </a:r>
            <a:endParaRPr lang="es-MX" sz="4500" b="1" dirty="0"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70000"/>
              </a:lnSpc>
            </a:pPr>
            <a:r>
              <a:rPr lang="es-ES" sz="4500" b="1" dirty="0">
                <a:latin typeface="Arial" pitchFamily="34" charset="0"/>
                <a:cs typeface="Arial" pitchFamily="34" charset="0"/>
              </a:rPr>
              <a:t>Visibilizar el registro mediático de un acto de violencia de género </a:t>
            </a:r>
            <a:endParaRPr lang="es-MX" sz="4500" b="1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70000"/>
              </a:lnSpc>
            </a:pPr>
            <a:endParaRPr lang="es-MX" sz="4500" b="1" dirty="0"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70000"/>
              </a:lnSpc>
            </a:pPr>
            <a:r>
              <a:rPr lang="es-ES" sz="4500" b="1" dirty="0">
                <a:latin typeface="Arial" pitchFamily="34" charset="0"/>
                <a:cs typeface="Arial" pitchFamily="34" charset="0"/>
              </a:rPr>
              <a:t>Visibilizar un acto de violencia de género de donde uno de los implicados es figura pública.</a:t>
            </a:r>
            <a:endParaRPr lang="es-MX" sz="4500" b="1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70000"/>
              </a:lnSpc>
            </a:pPr>
            <a:endParaRPr lang="es-MX" sz="4500" b="1" dirty="0"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70000"/>
              </a:lnSpc>
            </a:pPr>
            <a:r>
              <a:rPr lang="es-ES" sz="4500" b="1" dirty="0">
                <a:latin typeface="Arial" pitchFamily="34" charset="0"/>
                <a:cs typeface="Arial" pitchFamily="34" charset="0"/>
              </a:rPr>
              <a:t>Mostrar que los medios fomentan atenuantes ante actos de violencia hacia las mujeres.</a:t>
            </a:r>
            <a:endParaRPr lang="es-MX" sz="4500" b="1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70000"/>
              </a:lnSpc>
            </a:pPr>
            <a:endParaRPr lang="es-MX" sz="4500" b="1" dirty="0"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70000"/>
              </a:lnSpc>
            </a:pPr>
            <a:r>
              <a:rPr lang="es-ES" sz="4500" b="1" dirty="0">
                <a:latin typeface="Arial" pitchFamily="34" charset="0"/>
                <a:cs typeface="Arial" pitchFamily="34" charset="0"/>
              </a:rPr>
              <a:t>Mostrar el papel de los medios como constructores de un contexto de vulnerabilidad para los implicados.</a:t>
            </a:r>
            <a:endParaRPr lang="es-MX" sz="4500" b="1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70000"/>
              </a:lnSpc>
            </a:pPr>
            <a:endParaRPr lang="es-MX" sz="4500" b="1" dirty="0"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70000"/>
              </a:lnSpc>
            </a:pPr>
            <a:r>
              <a:rPr lang="es-ES" sz="4500" b="1" dirty="0">
                <a:latin typeface="Arial" pitchFamily="34" charset="0"/>
                <a:cs typeface="Arial" pitchFamily="34" charset="0"/>
              </a:rPr>
              <a:t>Mostrar la urgente delimitación del marco de justicia, así como de los derechos y obligaciones de los medios a informar.</a:t>
            </a:r>
            <a:endParaRPr lang="es-MX" sz="4500" b="1" dirty="0">
              <a:latin typeface="Arial" pitchFamily="34" charset="0"/>
              <a:cs typeface="Arial" pitchFamily="34" charset="0"/>
            </a:endParaRPr>
          </a:p>
          <a:p>
            <a:endParaRPr lang="es-MX" dirty="0"/>
          </a:p>
          <a:p>
            <a:pPr marL="137160" indent="0">
              <a:buNone/>
            </a:pPr>
            <a:endParaRPr lang="es-E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3268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análisis está fundamentado en un </a:t>
            </a:r>
            <a:r>
              <a:rPr lang="es-E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corpus 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teórico que aborda:</a:t>
            </a:r>
          </a:p>
          <a:p>
            <a:pPr lvl="0"/>
            <a:r>
              <a:rPr lang="es-MX" dirty="0" smtClean="0"/>
              <a:t>La violencia de género </a:t>
            </a:r>
            <a:endParaRPr lang="es-ES" dirty="0" smtClean="0"/>
          </a:p>
          <a:p>
            <a:pPr lvl="0"/>
            <a:r>
              <a:rPr lang="es-ES" dirty="0" smtClean="0"/>
              <a:t>La comprensión del concepto noticia y su transformación en escándalo </a:t>
            </a:r>
          </a:p>
          <a:p>
            <a:pPr lvl="0"/>
            <a:r>
              <a:rPr lang="es-ES" dirty="0" smtClean="0"/>
              <a:t>La </a:t>
            </a:r>
            <a:r>
              <a:rPr lang="es-ES" dirty="0" err="1" smtClean="0"/>
              <a:t>alfabetidad</a:t>
            </a:r>
            <a:r>
              <a:rPr lang="es-ES" dirty="0" smtClean="0"/>
              <a:t> visual</a:t>
            </a:r>
          </a:p>
          <a:p>
            <a:pPr lvl="0"/>
            <a:r>
              <a:rPr lang="es-ES" dirty="0" smtClean="0"/>
              <a:t>Los medios y el derecho a la información</a:t>
            </a:r>
          </a:p>
          <a:p>
            <a:pPr lvl="0"/>
            <a:r>
              <a:rPr lang="es-ES" dirty="0" smtClean="0"/>
              <a:t>Un marco de legalidad y de protección para menores.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 </a:t>
            </a:r>
          </a:p>
          <a:p>
            <a:pPr>
              <a:buNone/>
            </a:pPr>
            <a:r>
              <a:rPr lang="es-ES" dirty="0" smtClean="0"/>
              <a:t>La investigación comprende un </a:t>
            </a:r>
            <a:r>
              <a:rPr lang="es-E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corpus de análisis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dirty="0" smtClean="0"/>
              <a:t>constituido por el despliegue mediático del 17 al 23 de enero de 2011, en programas de mayor audiencia en televisión abierta (Televisa y </a:t>
            </a:r>
            <a:r>
              <a:rPr lang="es-ES" dirty="0" err="1" smtClean="0"/>
              <a:t>TvAzteca</a:t>
            </a:r>
            <a:r>
              <a:rPr lang="es-ES" dirty="0" smtClean="0"/>
              <a:t>), portadas de prensa en los 3 medios más importantes a nivel nacional, que dedicaron grandes segmentos al desmenuce de la noticia.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408712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 la selección de la muestra, interesa saber:</a:t>
            </a:r>
            <a:endParaRPr lang="es-E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  <a:buNone/>
            </a:pPr>
            <a:r>
              <a:rPr lang="es-MX" b="1" dirty="0" smtClean="0">
                <a:latin typeface="Arial" pitchFamily="34" charset="0"/>
                <a:cs typeface="Arial" pitchFamily="34" charset="0"/>
              </a:rPr>
              <a:t> </a:t>
            </a:r>
            <a:endParaRPr lang="es-ES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  <a:buNone/>
            </a:pP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 CUANTO AL INTERES DE LA INFORMACION</a:t>
            </a:r>
          </a:p>
          <a:p>
            <a:pPr>
              <a:lnSpc>
                <a:spcPct val="120000"/>
              </a:lnSpc>
              <a:buNone/>
            </a:pPr>
            <a:r>
              <a:rPr lang="es-ES" b="1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 lvl="0">
              <a:lnSpc>
                <a:spcPct val="120000"/>
              </a:lnSpc>
            </a:pPr>
            <a:r>
              <a:rPr lang="es-ES" b="1" dirty="0" smtClean="0">
                <a:latin typeface="Arial" pitchFamily="34" charset="0"/>
                <a:cs typeface="Arial" pitchFamily="34" charset="0"/>
              </a:rPr>
              <a:t>¿Cuál es el grado de importancia que dan las televisoras a la cobertura de un juicio de violencia de género si este es protagonizado por una figura pública?</a:t>
            </a:r>
          </a:p>
          <a:p>
            <a:pPr>
              <a:lnSpc>
                <a:spcPct val="120000"/>
              </a:lnSpc>
              <a:buNone/>
            </a:pPr>
            <a:r>
              <a:rPr lang="es-ES" b="1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 lvl="0">
              <a:lnSpc>
                <a:spcPct val="120000"/>
              </a:lnSpc>
            </a:pPr>
            <a:r>
              <a:rPr lang="es-ES" b="1" dirty="0" smtClean="0">
                <a:latin typeface="Arial" pitchFamily="34" charset="0"/>
                <a:cs typeface="Arial" pitchFamily="34" charset="0"/>
              </a:rPr>
              <a:t>En el análisis del suceso ¿qué dato se analiza con más detenimiento y se presenta con especial énfasis a la audiencia?</a:t>
            </a:r>
          </a:p>
          <a:p>
            <a:pPr>
              <a:lnSpc>
                <a:spcPct val="120000"/>
              </a:lnSpc>
              <a:buNone/>
            </a:pPr>
            <a:r>
              <a:rPr lang="es-ES" b="1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lnSpc>
                <a:spcPct val="120000"/>
              </a:lnSpc>
              <a:buNone/>
            </a:pP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 CUANTO AL MANEJO DE LA INFORMACION</a:t>
            </a:r>
          </a:p>
          <a:p>
            <a:pPr>
              <a:lnSpc>
                <a:spcPct val="120000"/>
              </a:lnSpc>
              <a:buNone/>
            </a:pPr>
            <a:r>
              <a:rPr lang="es-ES" b="1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 lvl="0">
              <a:lnSpc>
                <a:spcPct val="120000"/>
              </a:lnSpc>
            </a:pPr>
            <a:r>
              <a:rPr lang="es-ES" b="1" dirty="0" smtClean="0">
                <a:latin typeface="Arial" pitchFamily="34" charset="0"/>
                <a:cs typeface="Arial" pitchFamily="34" charset="0"/>
              </a:rPr>
              <a:t>¿Qué géneros periodísticos son utilizados para tratar la noticia?</a:t>
            </a:r>
          </a:p>
          <a:p>
            <a:pPr lvl="0">
              <a:lnSpc>
                <a:spcPct val="120000"/>
              </a:lnSpc>
            </a:pPr>
            <a:r>
              <a:rPr lang="es-ES" b="1" dirty="0" smtClean="0">
                <a:latin typeface="Arial" pitchFamily="34" charset="0"/>
                <a:cs typeface="Arial" pitchFamily="34" charset="0"/>
              </a:rPr>
              <a:t>¿a qué fuentes recurrieron los periodistas que cubrieron la noticia?</a:t>
            </a:r>
          </a:p>
          <a:p>
            <a:pPr lvl="0">
              <a:lnSpc>
                <a:spcPct val="120000"/>
              </a:lnSpc>
            </a:pPr>
            <a:r>
              <a:rPr lang="es-ES" b="1" dirty="0" smtClean="0">
                <a:latin typeface="Arial" pitchFamily="34" charset="0"/>
                <a:cs typeface="Arial" pitchFamily="34" charset="0"/>
              </a:rPr>
              <a:t>¿la información estuvo acompañada de información de contexto?</a:t>
            </a:r>
          </a:p>
          <a:p>
            <a:pPr lvl="0">
              <a:lnSpc>
                <a:spcPct val="120000"/>
              </a:lnSpc>
            </a:pPr>
            <a:r>
              <a:rPr lang="es-ES" b="1" dirty="0" smtClean="0">
                <a:latin typeface="Arial" pitchFamily="34" charset="0"/>
                <a:cs typeface="Arial" pitchFamily="34" charset="0"/>
              </a:rPr>
              <a:t>¿Se respeta con confidencialidad la identidad de la víctima?</a:t>
            </a:r>
          </a:p>
          <a:p>
            <a:pPr lvl="0">
              <a:lnSpc>
                <a:spcPct val="120000"/>
              </a:lnSpc>
            </a:pPr>
            <a:r>
              <a:rPr lang="es-ES" b="1" dirty="0" smtClean="0">
                <a:latin typeface="Arial" pitchFamily="34" charset="0"/>
                <a:cs typeface="Arial" pitchFamily="34" charset="0"/>
              </a:rPr>
              <a:t>¿Se respetan las declaraciones con confidencialidad? </a:t>
            </a:r>
          </a:p>
          <a:p>
            <a:pPr>
              <a:buNone/>
            </a:pPr>
            <a:r>
              <a:rPr lang="es-ES" dirty="0" smtClean="0"/>
              <a:t> 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5" name="4 Imagen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00707" y="3068961"/>
            <a:ext cx="3243293" cy="3789040"/>
          </a:xfrm>
          <a:prstGeom prst="rect">
            <a:avLst/>
          </a:prstGeom>
        </p:spPr>
      </p:pic>
      <p:pic>
        <p:nvPicPr>
          <p:cNvPr id="6" name="5 Imagen" descr="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825212"/>
            <a:ext cx="2839566" cy="4032788"/>
          </a:xfrm>
          <a:prstGeom prst="rect">
            <a:avLst/>
          </a:prstGeom>
        </p:spPr>
      </p:pic>
      <p:pic>
        <p:nvPicPr>
          <p:cNvPr id="7" name="6 Imagen" descr="1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59832" y="3019376"/>
            <a:ext cx="2559081" cy="3838624"/>
          </a:xfrm>
          <a:prstGeom prst="rect">
            <a:avLst/>
          </a:prstGeom>
        </p:spPr>
      </p:pic>
      <p:pic>
        <p:nvPicPr>
          <p:cNvPr id="4" name="3 Marcador de contenido" descr="8.jp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611560" y="0"/>
            <a:ext cx="4248472" cy="3141590"/>
          </a:xfrm>
        </p:spPr>
      </p:pic>
      <p:pic>
        <p:nvPicPr>
          <p:cNvPr id="8" name="7 Imagen" descr="4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88024" y="0"/>
            <a:ext cx="3995936" cy="306210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329208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31640" y="692696"/>
            <a:ext cx="6400800" cy="3167466"/>
          </a:xfrm>
        </p:spPr>
        <p:txBody>
          <a:bodyPr>
            <a:normAutofit fontScale="92500"/>
          </a:bodyPr>
          <a:lstStyle/>
          <a:p>
            <a:r>
              <a:rPr lang="es-MX" b="1" i="1" dirty="0" smtClean="0"/>
              <a:t>Este documento aborda la urgencia de fomentar la crítica al manejo mediático de la información y los contenidos, de donde la matización de la violencia en los productos de nuestra cultura muestran un largo camino hacia la equidad de género.</a:t>
            </a:r>
            <a:endParaRPr lang="es-ES" b="1" dirty="0" smtClean="0"/>
          </a:p>
          <a:p>
            <a:r>
              <a:rPr lang="es-ES" b="1" i="1" dirty="0" smtClean="0"/>
              <a:t> </a:t>
            </a:r>
            <a:endParaRPr lang="es-ES" b="1" dirty="0" smtClean="0"/>
          </a:p>
          <a:p>
            <a:endParaRPr lang="es-ES" dirty="0"/>
          </a:p>
        </p:txBody>
      </p:sp>
      <p:pic>
        <p:nvPicPr>
          <p:cNvPr id="4" name="3 Imagen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3617640"/>
            <a:ext cx="3857572" cy="324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0"/>
            <a:ext cx="5222872" cy="6858000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es-ES" sz="2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Las estadísticas actuales de violencia contra las mujeres en nuestro país, demandan que </a:t>
            </a:r>
            <a:r>
              <a:rPr lang="es-ES" sz="21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“…el tratamiento informativo de estas noticias es un reto social comparable al terrorismo, inmigración, medio ambiento o tribunales” (Sánchez, 2008:10).</a:t>
            </a:r>
          </a:p>
          <a:p>
            <a:pPr algn="just">
              <a:lnSpc>
                <a:spcPct val="150000"/>
              </a:lnSpc>
              <a:buNone/>
            </a:pPr>
            <a:endParaRPr lang="es-ES" sz="21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es-ES" sz="2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Lo cual implica que su manejo debe ser cuidadoso y no emitido como una noticia aislada, sino con la fuerza e indignación que genera una problemática social. Siendo también responsabilidad de los medios, la hora de emisión en que se proyectan imágenes de violencia en programas específicos.</a:t>
            </a:r>
          </a:p>
          <a:p>
            <a:pPr>
              <a:lnSpc>
                <a:spcPct val="150000"/>
              </a:lnSpc>
              <a:buNone/>
            </a:pPr>
            <a:endParaRPr lang="es-ES" sz="2000" dirty="0"/>
          </a:p>
        </p:txBody>
      </p:sp>
      <p:pic>
        <p:nvPicPr>
          <p:cNvPr id="4" name="7 Marcador de contenido" descr="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6541" y="1673424"/>
            <a:ext cx="3614508" cy="2403648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s-MX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s-MX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s-MX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s-MX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 NOTICIA CONVERTIDA EN ESCÁNDALO</a:t>
            </a:r>
            <a:endParaRPr lang="es-E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 descr="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4276040"/>
            <a:ext cx="3240360" cy="258196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5" name="4 Imagen" descr="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708920"/>
            <a:ext cx="3744416" cy="2346852"/>
          </a:xfrm>
          <a:prstGeom prst="rect">
            <a:avLst/>
          </a:prstGeom>
        </p:spPr>
      </p:pic>
      <p:pic>
        <p:nvPicPr>
          <p:cNvPr id="4" name="3 Marcador de contenido" descr="4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3203848" y="332656"/>
            <a:ext cx="3218141" cy="3119338"/>
          </a:xfrm>
        </p:spPr>
      </p:pic>
      <p:pic>
        <p:nvPicPr>
          <p:cNvPr id="8" name="7 Imagen" descr="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92080" y="2276872"/>
            <a:ext cx="2736304" cy="2763131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s-ES" sz="2400" i="1" dirty="0" smtClean="0">
                <a:latin typeface="Arial" pitchFamily="34" charset="0"/>
                <a:cs typeface="Arial" pitchFamily="34" charset="0"/>
              </a:rPr>
              <a:t>“… un escándalo en los medios ocurre cuando actos personales que ofenden o deshonran la moral dominante idealizada de una comunidad social, se hacen públicos y son narrados por los medios, lo que produce una serie de efectos, desde reducción ideológica y cultural hasta la ruptura y el cambio…”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ct val="150000"/>
              </a:lnSpc>
              <a:buNone/>
            </a:pPr>
            <a:endParaRPr lang="es-ES" sz="2400" dirty="0" smtClean="0"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es-ES" sz="18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s-ES" sz="1800" dirty="0" err="1" smtClean="0">
                <a:latin typeface="Arial" pitchFamily="34" charset="0"/>
                <a:cs typeface="Arial" pitchFamily="34" charset="0"/>
              </a:rPr>
              <a:t>Lull</a:t>
            </a:r>
            <a:r>
              <a:rPr lang="es-ES" sz="1800" dirty="0" smtClean="0">
                <a:latin typeface="Arial" pitchFamily="34" charset="0"/>
                <a:cs typeface="Arial" pitchFamily="34" charset="0"/>
              </a:rPr>
              <a:t> y </a:t>
            </a:r>
            <a:r>
              <a:rPr lang="es-ES" sz="1800" dirty="0" err="1" smtClean="0">
                <a:latin typeface="Arial" pitchFamily="34" charset="0"/>
                <a:cs typeface="Arial" pitchFamily="34" charset="0"/>
              </a:rPr>
              <a:t>Hinerman</a:t>
            </a:r>
            <a:r>
              <a:rPr lang="es-ES" sz="1800" dirty="0" smtClean="0">
                <a:latin typeface="Arial" pitchFamily="34" charset="0"/>
                <a:cs typeface="Arial" pitchFamily="34" charset="0"/>
              </a:rPr>
              <a:t>, 2000:62). 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 descr="imagesCADB7RH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4405773"/>
            <a:ext cx="1866900" cy="2447925"/>
          </a:xfrm>
          <a:prstGeom prst="rect">
            <a:avLst/>
          </a:prstGeom>
        </p:spPr>
      </p:pic>
      <p:pic>
        <p:nvPicPr>
          <p:cNvPr id="7" name="6 Imagen" descr="imagesCA8AFLUQ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760749"/>
            <a:ext cx="2743746" cy="4123116"/>
          </a:xfrm>
          <a:prstGeom prst="rect">
            <a:avLst/>
          </a:prstGeom>
        </p:spPr>
      </p:pic>
      <p:pic>
        <p:nvPicPr>
          <p:cNvPr id="6" name="5 Imagen" descr="imagesCASK5NZ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9992" y="760749"/>
            <a:ext cx="2808312" cy="3797769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Marcador de contenido" descr="76578.bmp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2051720" y="3613685"/>
            <a:ext cx="2692994" cy="3244315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52534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s-ES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10 criterios para considerar escándalo a una noticia por encima de otras:</a:t>
            </a:r>
          </a:p>
          <a:p>
            <a:pPr>
              <a:lnSpc>
                <a:spcPct val="170000"/>
              </a:lnSpc>
            </a:pPr>
            <a:endParaRPr lang="es-ES" sz="2600" b="1" dirty="0" smtClean="0"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70000"/>
              </a:lnSpc>
            </a:pPr>
            <a:r>
              <a:rPr lang="es-ES" sz="2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Las normas sociales que reflejan la moral dominante deben ser transgredidas.</a:t>
            </a:r>
            <a:endParaRPr lang="es-ES" sz="2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70000"/>
              </a:lnSpc>
            </a:pPr>
            <a:r>
              <a:rPr lang="es-ES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Deben ser</a:t>
            </a:r>
            <a:r>
              <a:rPr lang="es-ES" sz="2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personas especificas</a:t>
            </a:r>
            <a:endParaRPr lang="es-ES" sz="2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70000"/>
              </a:lnSpc>
            </a:pPr>
            <a:r>
              <a:rPr lang="es-ES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Deben efectuar</a:t>
            </a:r>
            <a:r>
              <a:rPr lang="es-ES" sz="2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acciones que reflejen un ejercicio de sus intereses o deseos</a:t>
            </a:r>
            <a:endParaRPr lang="es-ES" sz="2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70000"/>
              </a:lnSpc>
            </a:pPr>
            <a:r>
              <a:rPr lang="es-ES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Debe mostrarse a</a:t>
            </a:r>
            <a:r>
              <a:rPr lang="es-ES" sz="2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individuos identificados como perpetradores del caso</a:t>
            </a:r>
            <a:endParaRPr lang="es-ES" sz="2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70000"/>
              </a:lnSpc>
            </a:pPr>
            <a:r>
              <a:rPr lang="es-ES" sz="2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Demostrar haber actuado intencional o descuidadamente</a:t>
            </a:r>
            <a:endParaRPr lang="es-ES" sz="2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70000"/>
              </a:lnSpc>
            </a:pPr>
            <a:r>
              <a:rPr lang="es-ES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Los individuos deben ser</a:t>
            </a:r>
            <a:r>
              <a:rPr lang="es-ES" sz="2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señalados como responsables por sus acciones</a:t>
            </a:r>
            <a:endParaRPr lang="es-ES" sz="2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70000"/>
              </a:lnSpc>
            </a:pPr>
            <a:r>
              <a:rPr lang="es-ES" sz="2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Las acciones y eventos deben tener consecuencias diferenciales para aquellos que están involucrados.</a:t>
            </a:r>
            <a:endParaRPr lang="es-ES" sz="2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70000"/>
              </a:lnSpc>
            </a:pPr>
            <a:r>
              <a:rPr lang="es-ES" sz="2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Las revelaciones deben circular ampliamente en los medios de comunicación</a:t>
            </a:r>
            <a:endParaRPr lang="es-ES" sz="2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70000"/>
              </a:lnSpc>
            </a:pPr>
            <a:r>
              <a:rPr lang="es-ES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El caso debe ser</a:t>
            </a:r>
            <a:r>
              <a:rPr lang="es-ES" sz="2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narrado efectivamente en historias</a:t>
            </a:r>
            <a:endParaRPr lang="es-ES" sz="2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70000"/>
              </a:lnSpc>
            </a:pPr>
            <a:r>
              <a:rPr lang="es-ES" sz="2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Inspiran amplio interés y discusión. </a:t>
            </a:r>
            <a:r>
              <a:rPr lang="es-ES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s-ES" sz="24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es-ES" sz="24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es-ES" sz="24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s-ES" sz="2400" b="1" dirty="0" smtClean="0">
                <a:latin typeface="Arial" pitchFamily="34" charset="0"/>
                <a:cs typeface="Arial" pitchFamily="34" charset="0"/>
              </a:rPr>
              <a:t>ALFABETIDAD VISUAL</a:t>
            </a:r>
            <a:endParaRPr lang="es-ES" sz="2400" dirty="0" smtClean="0">
              <a:latin typeface="Arial" pitchFamily="34" charset="0"/>
              <a:cs typeface="Arial" pitchFamily="34" charset="0"/>
            </a:endParaRPr>
          </a:p>
          <a:p>
            <a:endParaRPr lang="es-E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16632"/>
            <a:ext cx="8712968" cy="6336704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  <a:buNone/>
            </a:pPr>
            <a:r>
              <a:rPr lang="es-ES" sz="6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Son innumerables los teóricos de la comunicación contemporánea que han llegado a concluir  el papel tan importante de los medios en la sociedad debido al impacto que tiene en grupos específicos, por lo que hay que considerar:</a:t>
            </a:r>
          </a:p>
          <a:p>
            <a:pPr>
              <a:lnSpc>
                <a:spcPct val="170000"/>
              </a:lnSpc>
              <a:buNone/>
            </a:pPr>
            <a:r>
              <a:rPr lang="es-ES" sz="6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</a:p>
          <a:p>
            <a:pPr lvl="0">
              <a:lnSpc>
                <a:spcPct val="170000"/>
              </a:lnSpc>
            </a:pPr>
            <a:r>
              <a:rPr lang="es-ES" sz="6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Los medios de difusión constituyen la única fuente de construcción y relación de “la realidad” para un amplio sector de la población.</a:t>
            </a:r>
          </a:p>
          <a:p>
            <a:pPr>
              <a:lnSpc>
                <a:spcPct val="170000"/>
              </a:lnSpc>
              <a:buNone/>
            </a:pPr>
            <a:r>
              <a:rPr lang="es-ES" sz="6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</a:p>
          <a:p>
            <a:pPr lvl="0">
              <a:lnSpc>
                <a:spcPct val="170000"/>
              </a:lnSpc>
            </a:pPr>
            <a:r>
              <a:rPr lang="es-ES" sz="6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 calidad que genera esta información, llega a ser distorsionada, subjetiva y parcial de la realidad misma.</a:t>
            </a:r>
          </a:p>
          <a:p>
            <a:pPr>
              <a:lnSpc>
                <a:spcPct val="170000"/>
              </a:lnSpc>
              <a:buNone/>
            </a:pPr>
            <a:r>
              <a:rPr lang="es-ES" sz="6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lnSpc>
                <a:spcPct val="170000"/>
              </a:lnSpc>
              <a:buNone/>
            </a:pPr>
            <a:r>
              <a:rPr lang="es-ES" sz="6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De aquí la importancia de fomentar la llamada </a:t>
            </a:r>
            <a:r>
              <a:rPr lang="es-ES" sz="6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“</a:t>
            </a:r>
            <a:r>
              <a:rPr lang="es-ES" sz="62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alfabetidad</a:t>
            </a:r>
            <a:r>
              <a:rPr lang="es-ES" sz="6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visual”</a:t>
            </a:r>
            <a:r>
              <a:rPr lang="es-ES" sz="6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que es la decodificación que propone la gramática de los medios.</a:t>
            </a:r>
          </a:p>
          <a:p>
            <a:pPr>
              <a:lnSpc>
                <a:spcPct val="170000"/>
              </a:lnSpc>
            </a:pPr>
            <a:endParaRPr lang="es-ES" sz="6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r">
              <a:lnSpc>
                <a:spcPct val="170000"/>
              </a:lnSpc>
              <a:buNone/>
            </a:pPr>
            <a:r>
              <a:rPr lang="es-ES" sz="6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"no puede haber libertad alguna para una comunidad </a:t>
            </a:r>
            <a:endParaRPr lang="es-ES" sz="6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r">
              <a:lnSpc>
                <a:spcPct val="170000"/>
              </a:lnSpc>
              <a:buNone/>
            </a:pPr>
            <a:r>
              <a:rPr lang="es-ES" sz="6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 carece de los medios para detectar la mentira". </a:t>
            </a:r>
            <a:endParaRPr lang="es-ES" sz="6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r">
              <a:lnSpc>
                <a:spcPct val="170000"/>
              </a:lnSpc>
              <a:buNone/>
            </a:pPr>
            <a:r>
              <a:rPr lang="es-ES" sz="5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Walter </a:t>
            </a:r>
            <a:r>
              <a:rPr lang="es-ES" sz="5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Lippmann</a:t>
            </a:r>
            <a:endParaRPr lang="es-ES" sz="5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s-ES" b="1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44656"/>
          </a:xfrm>
        </p:spPr>
        <p:txBody>
          <a:bodyPr/>
          <a:lstStyle/>
          <a:p>
            <a:pPr algn="ctr">
              <a:buNone/>
            </a:pPr>
            <a:endParaRPr lang="es-ES" sz="24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s-ES" sz="2400" b="1" dirty="0" smtClean="0">
                <a:latin typeface="Arial" pitchFamily="34" charset="0"/>
                <a:cs typeface="Arial" pitchFamily="34" charset="0"/>
              </a:rPr>
              <a:t>LOS MEDIOS Y EL DERECHO A LA INFORMACION</a:t>
            </a:r>
          </a:p>
          <a:p>
            <a:pPr algn="ctr">
              <a:buNone/>
            </a:pPr>
            <a:endParaRPr lang="es-ES" sz="24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	Como toda garantía constitucional tiene límites impuestos por el respeto a los derechos de las personas.</a:t>
            </a:r>
          </a:p>
          <a:p>
            <a:pPr algn="ctr">
              <a:buNone/>
            </a:pPr>
            <a:endParaRPr lang="es-E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Esos derechos están conformados por el derecho a la vida privada, al honor y a la intimidad  y se les conoce como derechos porque devienen de la persona en sí misma, nacen con ella, sin requerir un acto jurídico posterior para su adquisición. 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0 Imagen" descr="imagesCAFE0O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24625" y="5114925"/>
            <a:ext cx="2619375" cy="1743075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6" name="5 Imagen" descr="u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476672"/>
            <a:ext cx="2286000" cy="1800225"/>
          </a:xfrm>
          <a:prstGeom prst="rect">
            <a:avLst/>
          </a:prstGeom>
        </p:spPr>
      </p:pic>
      <p:pic>
        <p:nvPicPr>
          <p:cNvPr id="7" name="6 Imagen" descr="y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3429000"/>
            <a:ext cx="4331661" cy="2794620"/>
          </a:xfrm>
          <a:prstGeom prst="rect">
            <a:avLst/>
          </a:prstGeom>
        </p:spPr>
      </p:pic>
      <p:pic>
        <p:nvPicPr>
          <p:cNvPr id="4" name="3 Marcador de contenido" descr="66.jp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1979712" y="1772816"/>
            <a:ext cx="2390775" cy="1905000"/>
          </a:xfrm>
        </p:spPr>
      </p:pic>
      <p:pic>
        <p:nvPicPr>
          <p:cNvPr id="5" name="4 Imagen" descr="j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355976" y="2276872"/>
            <a:ext cx="2867025" cy="1590675"/>
          </a:xfrm>
          <a:prstGeom prst="rect">
            <a:avLst/>
          </a:prstGeom>
        </p:spPr>
      </p:pic>
      <p:pic>
        <p:nvPicPr>
          <p:cNvPr id="8" name="7 Imagen" descr="fd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71600" y="0"/>
            <a:ext cx="3402747" cy="2290738"/>
          </a:xfrm>
          <a:prstGeom prst="rect">
            <a:avLst/>
          </a:prstGeom>
        </p:spPr>
      </p:pic>
      <p:pic>
        <p:nvPicPr>
          <p:cNvPr id="9" name="8 Imagen" descr="imagesCAKZH1JX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588224" y="0"/>
            <a:ext cx="2160240" cy="2678697"/>
          </a:xfrm>
          <a:prstGeom prst="rect">
            <a:avLst/>
          </a:prstGeom>
        </p:spPr>
      </p:pic>
      <p:pic>
        <p:nvPicPr>
          <p:cNvPr id="10" name="9 Imagen" descr="vv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644008" y="3861048"/>
            <a:ext cx="2771638" cy="2076053"/>
          </a:xfrm>
          <a:prstGeom prst="rect">
            <a:avLst/>
          </a:prstGeom>
        </p:spPr>
      </p:pic>
      <p:pic>
        <p:nvPicPr>
          <p:cNvPr id="12" name="11 Imagen" descr="trwetrwgt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438900" y="3501008"/>
            <a:ext cx="2705100" cy="168592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827584" y="1582341"/>
            <a:ext cx="7488832" cy="3780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b="1" dirty="0">
                <a:latin typeface="Arial" pitchFamily="34" charset="0"/>
                <a:cs typeface="Arial" pitchFamily="34" charset="0"/>
              </a:rPr>
              <a:t>La presencia de los medios en nuestra vida cotidiana simboliza la otra familia, lo que manifiesta otro espacio de aprendizaje, siendo el reflejo de una época determinada.</a:t>
            </a:r>
          </a:p>
          <a:p>
            <a:pPr algn="just">
              <a:lnSpc>
                <a:spcPct val="150000"/>
              </a:lnSpc>
            </a:pPr>
            <a:r>
              <a:rPr lang="es-MX" b="1" dirty="0">
                <a:latin typeface="Arial" pitchFamily="34" charset="0"/>
                <a:cs typeface="Arial" pitchFamily="34" charset="0"/>
              </a:rPr>
              <a:t> </a:t>
            </a:r>
          </a:p>
          <a:p>
            <a:pPr algn="just">
              <a:lnSpc>
                <a:spcPct val="150000"/>
              </a:lnSpc>
            </a:pPr>
            <a:r>
              <a:rPr lang="es-ES" b="1" dirty="0">
                <a:latin typeface="Arial" pitchFamily="34" charset="0"/>
                <a:cs typeface="Arial" pitchFamily="34" charset="0"/>
              </a:rPr>
              <a:t>Los medios, tienen el poder de imponer sentido en el mensaje a partir del manejo de una edición, de un montaje, de una representación de identidad propuesta e impuesta; por lo tanto, son necesarios para entender y construir el mundo.</a:t>
            </a:r>
            <a:endParaRPr lang="es-MX" b="1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b="1" dirty="0">
                <a:latin typeface="Arial" pitchFamily="34" charset="0"/>
                <a:cs typeface="Arial" pitchFamily="34" charset="0"/>
              </a:rPr>
              <a:t> </a:t>
            </a:r>
            <a:endParaRPr lang="es-MX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21917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s-ES" sz="24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es-ES" sz="2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“Medios y periodistas tienen a su vez la obligación y el derecho de requerir tal información, contextualizarla, complementarla, confrontarla con otras fuentes, cuestionarla si cabe, y difundirla emitiendo incluso opinión, y respetando además el principio de inocencia y las garantías del debido proceso, así como el derecho a la intimidad, el honor, la imagen y la identidad”.</a:t>
            </a:r>
            <a:r>
              <a:rPr lang="es-ES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pPr algn="ctr">
              <a:lnSpc>
                <a:spcPct val="150000"/>
              </a:lnSpc>
              <a:buNone/>
            </a:pPr>
            <a:endParaRPr lang="es-ES" sz="2200" dirty="0" smtClean="0"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es-ES" sz="18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s-ES" sz="1800" dirty="0" err="1" smtClean="0">
                <a:latin typeface="Arial" pitchFamily="34" charset="0"/>
                <a:cs typeface="Arial" pitchFamily="34" charset="0"/>
              </a:rPr>
              <a:t>Ghiggi</a:t>
            </a:r>
            <a:r>
              <a:rPr lang="es-ES" sz="1800" dirty="0" smtClean="0">
                <a:latin typeface="Arial" pitchFamily="34" charset="0"/>
                <a:cs typeface="Arial" pitchFamily="34" charset="0"/>
              </a:rPr>
              <a:t> 2007:38)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50000"/>
              </a:lnSpc>
              <a:buNone/>
            </a:pPr>
            <a:endParaRPr lang="es-ES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 CUANTO AL INTERÉS </a:t>
            </a:r>
          </a:p>
          <a:p>
            <a:pPr algn="ctr">
              <a:lnSpc>
                <a:spcPct val="150000"/>
              </a:lnSpc>
              <a:buNone/>
            </a:pP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 LA INFORMACIÓN</a:t>
            </a:r>
            <a:endParaRPr lang="es-E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8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¿Cuál es el hecho que se destaca por encima de los demás?</a:t>
            </a:r>
            <a:endParaRPr lang="es-ES" sz="2800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3 Marcador de contenido" descr="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40606" y="1502163"/>
            <a:ext cx="3459460" cy="2610913"/>
          </a:xfrm>
        </p:spPr>
      </p:pic>
      <p:pic>
        <p:nvPicPr>
          <p:cNvPr id="5" name="4 Imagen" descr="trwetrwg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002544"/>
            <a:ext cx="4784789" cy="2982069"/>
          </a:xfrm>
          <a:prstGeom prst="rect">
            <a:avLst/>
          </a:prstGeom>
        </p:spPr>
      </p:pic>
      <p:pic>
        <p:nvPicPr>
          <p:cNvPr id="9" name="8 Imagen" descr="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26148" y="4937116"/>
            <a:ext cx="2466975" cy="1847850"/>
          </a:xfrm>
          <a:prstGeom prst="rect">
            <a:avLst/>
          </a:prstGeom>
        </p:spPr>
      </p:pic>
      <p:pic>
        <p:nvPicPr>
          <p:cNvPr id="11" name="10 Imagen" descr="a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72138" y="4113076"/>
            <a:ext cx="2619375" cy="1743075"/>
          </a:xfrm>
          <a:prstGeom prst="rect">
            <a:avLst/>
          </a:prstGeom>
        </p:spPr>
      </p:pic>
      <p:pic>
        <p:nvPicPr>
          <p:cNvPr id="12" name="11 Imagen" descr="b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77843" y="4973917"/>
            <a:ext cx="2628900" cy="1743075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4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¿Se respetó la identidad de la víctima al ser menor de edad?</a:t>
            </a:r>
            <a:endParaRPr lang="es-ES" sz="2400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3 Marcador de contenido" descr="imagesCAMTORC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3193" y="2291827"/>
            <a:ext cx="4470222" cy="3484661"/>
          </a:xfrm>
        </p:spPr>
      </p:pic>
      <p:pic>
        <p:nvPicPr>
          <p:cNvPr id="5" name="4 Imagen" descr="imagesCAO9578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2297589"/>
            <a:ext cx="4411665" cy="3456384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9 Imagen" descr="i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2780928"/>
            <a:ext cx="2952750" cy="154305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1" name="3 Marcador de contenido" descr="tt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4293096"/>
            <a:ext cx="3587985" cy="2160240"/>
          </a:xfrm>
          <a:prstGeom prst="rect">
            <a:avLst/>
          </a:prstGeom>
        </p:spPr>
      </p:pic>
      <p:pic>
        <p:nvPicPr>
          <p:cNvPr id="6" name="3 Marcador de contenido" descr="vvv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827584" y="980728"/>
            <a:ext cx="3672408" cy="2754306"/>
          </a:xfrm>
          <a:prstGeom prst="rect">
            <a:avLst/>
          </a:prstGeom>
        </p:spPr>
      </p:pic>
      <p:pic>
        <p:nvPicPr>
          <p:cNvPr id="9" name="8 Imagen" descr="a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99992" y="1052736"/>
            <a:ext cx="2619375" cy="1743075"/>
          </a:xfrm>
          <a:prstGeom prst="rect">
            <a:avLst/>
          </a:prstGeom>
        </p:spPr>
      </p:pic>
      <p:pic>
        <p:nvPicPr>
          <p:cNvPr id="8" name="7 Imagen" descr="vv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87624" y="3717032"/>
            <a:ext cx="3328145" cy="2492896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s-ES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s-ES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s-ES" sz="24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s-E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 CUANTO AL MANEJO DE LA INFORMACIÓN:</a:t>
            </a:r>
            <a:endParaRPr lang="es-E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16664"/>
          </a:xfrm>
        </p:spPr>
        <p:txBody>
          <a:bodyPr>
            <a:normAutofit/>
          </a:bodyPr>
          <a:lstStyle/>
          <a:p>
            <a:pPr algn="r">
              <a:lnSpc>
                <a:spcPct val="150000"/>
              </a:lnSpc>
              <a:buNone/>
            </a:pP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Días posteriores, el periódico Reforma </a:t>
            </a:r>
          </a:p>
          <a:p>
            <a:pPr algn="r">
              <a:lnSpc>
                <a:spcPct val="150000"/>
              </a:lnSpc>
              <a:buNone/>
            </a:pP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publicó una encuesta:</a:t>
            </a:r>
          </a:p>
          <a:p>
            <a:pPr>
              <a:lnSpc>
                <a:spcPct val="150000"/>
              </a:lnSpc>
            </a:pPr>
            <a:r>
              <a:rPr lang="es-E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65% dice que dejarán libre al cantante</a:t>
            </a:r>
          </a:p>
          <a:p>
            <a:pPr>
              <a:lnSpc>
                <a:spcPct val="150000"/>
              </a:lnSpc>
            </a:pPr>
            <a:r>
              <a:rPr lang="es-E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91% dijo creer que no fue una violación y que </a:t>
            </a:r>
            <a:r>
              <a:rPr lang="es-ES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Kalimba</a:t>
            </a:r>
            <a:r>
              <a:rPr lang="es-E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y su acusadora “tuvieron sexo de común acuerdo”. </a:t>
            </a:r>
          </a:p>
          <a:p>
            <a:pPr>
              <a:lnSpc>
                <a:spcPct val="150000"/>
              </a:lnSpc>
            </a:pPr>
            <a:r>
              <a:rPr lang="es-E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88% opinó que el cantante no debe ir a la cárcel.</a:t>
            </a:r>
          </a:p>
          <a:p>
            <a:pPr>
              <a:buNone/>
            </a:pPr>
            <a:endParaRPr lang="es-ES" dirty="0" smtClean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Marcador de contenido" descr="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633" y="2342778"/>
            <a:ext cx="4890890" cy="2430065"/>
          </a:xfrm>
        </p:spPr>
      </p:pic>
      <p:pic>
        <p:nvPicPr>
          <p:cNvPr id="5" name="4 Imagen" descr="dfsdds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38078" y="1713375"/>
            <a:ext cx="4405922" cy="3300189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1043608" y="5477445"/>
            <a:ext cx="67749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s-ES" sz="24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¿Un delito debería ser puesto a consideración de la opinión pública?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s-ES" i="1" dirty="0" smtClean="0"/>
          </a:p>
          <a:p>
            <a:pPr>
              <a:lnSpc>
                <a:spcPct val="150000"/>
              </a:lnSpc>
              <a:buNone/>
            </a:pPr>
            <a:r>
              <a:rPr lang="es-E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“Les quiero decir con todo mi corazón que estoy muy agradecido con todo lo que han hecho con el apoyo y con todo lo que han dado. Gracias por defenderme como si fuera su familia”.</a:t>
            </a:r>
            <a:endParaRPr lang="es-E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 Imagen" descr="y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1172344"/>
            <a:ext cx="2600325" cy="17526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5" name="4 Imagen" descr="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6727" y="2924944"/>
            <a:ext cx="2233017" cy="3876180"/>
          </a:xfrm>
          <a:prstGeom prst="rect">
            <a:avLst/>
          </a:prstGeom>
        </p:spPr>
      </p:pic>
      <p:pic>
        <p:nvPicPr>
          <p:cNvPr id="6" name="5 Imagen" descr="w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27586" y="3789040"/>
            <a:ext cx="2921636" cy="1944216"/>
          </a:xfrm>
          <a:prstGeom prst="rect">
            <a:avLst/>
          </a:prstGeom>
        </p:spPr>
      </p:pic>
      <p:pic>
        <p:nvPicPr>
          <p:cNvPr id="7" name="6 Imagen" descr="www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95936" y="4581128"/>
            <a:ext cx="2448272" cy="1836204"/>
          </a:xfrm>
          <a:prstGeom prst="rect">
            <a:avLst/>
          </a:prstGeom>
        </p:spPr>
      </p:pic>
      <p:pic>
        <p:nvPicPr>
          <p:cNvPr id="8" name="7 Imagen" descr="yu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169327" y="2924944"/>
            <a:ext cx="2257400" cy="1693050"/>
          </a:xfrm>
          <a:prstGeom prst="rect">
            <a:avLst/>
          </a:prstGeom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-297088" y="1196752"/>
            <a:ext cx="5770984" cy="4709160"/>
          </a:xfrm>
        </p:spPr>
        <p:txBody>
          <a:bodyPr>
            <a:normAutofit/>
          </a:bodyPr>
          <a:lstStyle/>
          <a:p>
            <a:r>
              <a:rPr lang="es-MX" sz="2000" b="1" dirty="0">
                <a:latin typeface="Arial" pitchFamily="34" charset="0"/>
                <a:cs typeface="Arial" pitchFamily="34" charset="0"/>
              </a:rPr>
              <a:t>Frases como “se lo merecía” o no es tan grave “si era una loca”, trae a cuentas los argumentos ridículos y machistas de “ella se lo busco por andar en minifalda” o  “la violé porque me provocó…”</a:t>
            </a:r>
            <a:endParaRPr lang="es-ES" sz="2000" b="1" dirty="0">
              <a:latin typeface="Arial" pitchFamily="34" charset="0"/>
              <a:cs typeface="Arial" pitchFamily="34" charset="0"/>
            </a:endParaRPr>
          </a:p>
          <a:p>
            <a:endParaRPr lang="es-MX" sz="20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4" name="3 Marcador de contenido" descr="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3968" y="3542134"/>
            <a:ext cx="3947770" cy="3297285"/>
          </a:xfrm>
        </p:spPr>
      </p:pic>
      <p:sp>
        <p:nvSpPr>
          <p:cNvPr id="3" name="2 Rectángulo"/>
          <p:cNvSpPr/>
          <p:nvPr/>
        </p:nvSpPr>
        <p:spPr>
          <a:xfrm>
            <a:off x="395536" y="404664"/>
            <a:ext cx="8208912" cy="2118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b="1" dirty="0" smtClean="0">
                <a:latin typeface="Arial" pitchFamily="34" charset="0"/>
                <a:cs typeface="Arial" pitchFamily="34" charset="0"/>
              </a:rPr>
              <a:t>La </a:t>
            </a:r>
            <a:r>
              <a:rPr lang="es-MX" b="1" dirty="0">
                <a:latin typeface="Arial" pitchFamily="34" charset="0"/>
                <a:cs typeface="Arial" pitchFamily="34" charset="0"/>
              </a:rPr>
              <a:t>representación de actos de violencia con la justificación intrínseca de </a:t>
            </a:r>
            <a:r>
              <a:rPr lang="es-MX" b="1" i="1" dirty="0">
                <a:latin typeface="Arial" pitchFamily="34" charset="0"/>
                <a:cs typeface="Arial" pitchFamily="34" charset="0"/>
              </a:rPr>
              <a:t>“lo hizo por amor”, “el amor todo lo perdona”, “se lo merecía”, “ella se lo buscó”, “al cabo que es mujer”, “al cabo que es hombre”,</a:t>
            </a:r>
            <a:r>
              <a:rPr lang="es-MX" b="1" dirty="0">
                <a:latin typeface="Arial" pitchFamily="34" charset="0"/>
                <a:cs typeface="Arial" pitchFamily="34" charset="0"/>
              </a:rPr>
              <a:t> entre muchos otros, denotan la construcción cultural de género aterrizada en una politización de la sexualidad y la inequidad de su planteamiento.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s-ES" dirty="0"/>
          </a:p>
        </p:txBody>
      </p:sp>
      <p:pic>
        <p:nvPicPr>
          <p:cNvPr id="4" name="3 Imagen" descr="imagesCAFE0O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3645024"/>
            <a:ext cx="2619375" cy="1743075"/>
          </a:xfrm>
          <a:prstGeom prst="rect">
            <a:avLst/>
          </a:prstGeom>
        </p:spPr>
      </p:pic>
      <p:pic>
        <p:nvPicPr>
          <p:cNvPr id="5" name="4 Imagen" descr="u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1920" y="476672"/>
            <a:ext cx="2286000" cy="1800225"/>
          </a:xfrm>
          <a:prstGeom prst="rect">
            <a:avLst/>
          </a:prstGeom>
        </p:spPr>
      </p:pic>
      <p:pic>
        <p:nvPicPr>
          <p:cNvPr id="7" name="6 Imagen" descr="j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51920" y="2276872"/>
            <a:ext cx="2867025" cy="1590675"/>
          </a:xfrm>
          <a:prstGeom prst="rect">
            <a:avLst/>
          </a:prstGeom>
        </p:spPr>
      </p:pic>
      <p:pic>
        <p:nvPicPr>
          <p:cNvPr id="8" name="7 Imagen" descr="fd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1145369"/>
            <a:ext cx="3402747" cy="2290738"/>
          </a:xfrm>
          <a:prstGeom prst="rect">
            <a:avLst/>
          </a:prstGeom>
        </p:spPr>
      </p:pic>
      <p:pic>
        <p:nvPicPr>
          <p:cNvPr id="9" name="8 Imagen" descr="imagesCAKZH1JX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84168" y="0"/>
            <a:ext cx="2664296" cy="3303726"/>
          </a:xfrm>
          <a:prstGeom prst="rect">
            <a:avLst/>
          </a:prstGeom>
        </p:spPr>
      </p:pic>
      <p:pic>
        <p:nvPicPr>
          <p:cNvPr id="10" name="9 Imagen" descr="vv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139952" y="3861048"/>
            <a:ext cx="2771638" cy="2076053"/>
          </a:xfrm>
          <a:prstGeom prst="rect">
            <a:avLst/>
          </a:prstGeom>
        </p:spPr>
      </p:pic>
      <p:pic>
        <p:nvPicPr>
          <p:cNvPr id="11" name="10 Imagen" descr="trwetrwgt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934844" y="3501008"/>
            <a:ext cx="2705100" cy="1685925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Marcador de contenido" descr="d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75756" y="3040063"/>
            <a:ext cx="2619375" cy="1743075"/>
          </a:xfrm>
        </p:spPr>
      </p:pic>
      <p:pic>
        <p:nvPicPr>
          <p:cNvPr id="5" name="4 Imagen" descr="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167365"/>
            <a:ext cx="3716722" cy="2783954"/>
          </a:xfrm>
          <a:prstGeom prst="rect">
            <a:avLst/>
          </a:prstGeom>
        </p:spPr>
      </p:pic>
      <p:pic>
        <p:nvPicPr>
          <p:cNvPr id="6" name="5 Imagen" descr="s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181429"/>
            <a:ext cx="3816424" cy="2858634"/>
          </a:xfrm>
          <a:prstGeom prst="rect">
            <a:avLst/>
          </a:prstGeom>
        </p:spPr>
      </p:pic>
      <p:pic>
        <p:nvPicPr>
          <p:cNvPr id="8" name="7 Imagen" descr="yuu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4048" y="2951319"/>
            <a:ext cx="3310918" cy="2466634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261934" y="5460342"/>
            <a:ext cx="5886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“La justicia convertida en un </a:t>
            </a:r>
            <a:r>
              <a:rPr lang="es-ES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reality</a:t>
            </a:r>
            <a:r>
              <a:rPr lang="es-ES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en un espectáculo de …, ¿por quién votas?, ¿culpable o inocente?”. </a:t>
            </a:r>
          </a:p>
          <a:p>
            <a:pPr algn="r">
              <a:buNone/>
            </a:pPr>
            <a:r>
              <a:rPr lang="es-ES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(Campos, 2011)</a:t>
            </a:r>
            <a:endParaRPr lang="es-E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es-MX" sz="2400" i="1" dirty="0" smtClean="0">
                <a:latin typeface="Arial" pitchFamily="34" charset="0"/>
                <a:cs typeface="Arial" pitchFamily="34" charset="0"/>
              </a:rPr>
              <a:t>“Un caso de violencia de género, a continuación de un ajuste de cuentas entre bandas, un incendio o un accidente, induce a una lectura muy diferente a la pedagogía propia que se pretende. Se trataría entonces de un suceso aislado o fortuito y no de un problema de profundas raíces sociales” </a:t>
            </a:r>
          </a:p>
          <a:p>
            <a:pPr algn="ctr">
              <a:lnSpc>
                <a:spcPct val="150000"/>
              </a:lnSpc>
              <a:buNone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(Sánchez, 2008:11). </a:t>
            </a:r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597352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70000"/>
              </a:lnSpc>
              <a:buNone/>
            </a:pPr>
            <a:r>
              <a:rPr lang="es-MX" sz="3400" b="1" dirty="0" smtClean="0">
                <a:latin typeface="Arial" pitchFamily="34" charset="0"/>
                <a:cs typeface="Arial" pitchFamily="34" charset="0"/>
              </a:rPr>
              <a:t>Código de criterio informativo para el abordaje de noticias de violencia de género:</a:t>
            </a:r>
            <a:endParaRPr lang="es-ES" sz="34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70000"/>
              </a:lnSpc>
              <a:buNone/>
            </a:pPr>
            <a:r>
              <a:rPr lang="es-MX" sz="3400" b="1" dirty="0" smtClean="0">
                <a:latin typeface="Arial" pitchFamily="34" charset="0"/>
                <a:cs typeface="Arial" pitchFamily="34" charset="0"/>
              </a:rPr>
              <a:t> </a:t>
            </a:r>
            <a:endParaRPr lang="es-ES" sz="3400" b="1" dirty="0" smtClean="0"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70000"/>
              </a:lnSpc>
            </a:pPr>
            <a:r>
              <a:rPr lang="es-MX" sz="3400" b="1" dirty="0" smtClean="0">
                <a:latin typeface="Arial" pitchFamily="34" charset="0"/>
                <a:cs typeface="Arial" pitchFamily="34" charset="0"/>
              </a:rPr>
              <a:t>La </a:t>
            </a:r>
            <a:r>
              <a:rPr lang="es-MX" sz="3400" b="1" dirty="0" smtClean="0">
                <a:latin typeface="Arial" pitchFamily="34" charset="0"/>
                <a:cs typeface="Arial" pitchFamily="34" charset="0"/>
              </a:rPr>
              <a:t>violencia de género no es un suceso, sino un problema social. No se publicaran fotos ni detalles morbosos</a:t>
            </a:r>
            <a:r>
              <a:rPr lang="es-MX" sz="34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137160" lvl="0" indent="0">
              <a:lnSpc>
                <a:spcPct val="170000"/>
              </a:lnSpc>
              <a:buNone/>
            </a:pPr>
            <a:endParaRPr lang="es-ES" sz="3400" b="1" dirty="0" smtClean="0"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70000"/>
              </a:lnSpc>
            </a:pPr>
            <a:r>
              <a:rPr lang="es-MX" sz="3400" b="1" dirty="0" smtClean="0">
                <a:latin typeface="Arial" pitchFamily="34" charset="0"/>
                <a:cs typeface="Arial" pitchFamily="34" charset="0"/>
              </a:rPr>
              <a:t>Nunca identificaremos a las victimas ni incluiremos información que pueda perjudicarlas a ellas o a su entorno</a:t>
            </a:r>
            <a:r>
              <a:rPr lang="es-MX" sz="34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137160" lvl="0" indent="0">
              <a:lnSpc>
                <a:spcPct val="170000"/>
              </a:lnSpc>
              <a:buNone/>
            </a:pPr>
            <a:endParaRPr lang="es-ES" sz="3400" b="1" dirty="0" smtClean="0"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70000"/>
              </a:lnSpc>
            </a:pPr>
            <a:r>
              <a:rPr lang="es-MX" sz="3400" b="1" dirty="0" smtClean="0">
                <a:latin typeface="Arial" pitchFamily="34" charset="0"/>
                <a:cs typeface="Arial" pitchFamily="34" charset="0"/>
              </a:rPr>
              <a:t>Respetaremos la presunción de inocencia de los agresores. Una vez que haya sentencia condenatoria, los identificaremos debidamente, destacaremos el castigo e intentaremos incluirlos en los titulares</a:t>
            </a:r>
            <a:r>
              <a:rPr lang="es-MX" sz="34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137160" lvl="0" indent="0">
              <a:lnSpc>
                <a:spcPct val="170000"/>
              </a:lnSpc>
              <a:buNone/>
            </a:pPr>
            <a:endParaRPr lang="es-ES" sz="3400" b="1" dirty="0" smtClean="0"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70000"/>
              </a:lnSpc>
            </a:pPr>
            <a:r>
              <a:rPr lang="es-MX" sz="3400" b="1" dirty="0" smtClean="0">
                <a:latin typeface="Arial" pitchFamily="34" charset="0"/>
                <a:cs typeface="Arial" pitchFamily="34" charset="0"/>
              </a:rPr>
              <a:t>Nunca buscaremos justificaciones o motivos (alcohol, drogas, discusiones) La causa de la violencia de género es el control y el dominio que determinados hombres ejercen contra sus compañeras.</a:t>
            </a:r>
            <a:endParaRPr lang="es-ES" sz="3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453336"/>
          </a:xfrm>
        </p:spPr>
        <p:txBody>
          <a:bodyPr>
            <a:normAutofit fontScale="55000" lnSpcReduction="20000"/>
          </a:bodyPr>
          <a:lstStyle/>
          <a:p>
            <a:pPr lvl="0">
              <a:lnSpc>
                <a:spcPct val="170000"/>
              </a:lnSpc>
            </a:pPr>
            <a:r>
              <a:rPr lang="es-MX" b="1" dirty="0">
                <a:latin typeface="Arial" pitchFamily="34" charset="0"/>
                <a:cs typeface="Arial" pitchFamily="34" charset="0"/>
              </a:rPr>
              <a:t>Evitaremos las opiniones de vecinos o familiares que no hayan sido testigos directos de los hechos. En cualquier caso, nunca recogeremos opiniones positivas sobre el agresor o la pareja</a:t>
            </a:r>
            <a:r>
              <a:rPr lang="es-MX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137160" lvl="0" indent="0">
              <a:lnSpc>
                <a:spcPct val="170000"/>
              </a:lnSpc>
              <a:buNone/>
            </a:pPr>
            <a:endParaRPr lang="es-ES" b="1" dirty="0"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70000"/>
              </a:lnSpc>
            </a:pPr>
            <a:r>
              <a:rPr lang="es-MX" b="1" dirty="0">
                <a:latin typeface="Arial" pitchFamily="34" charset="0"/>
                <a:cs typeface="Arial" pitchFamily="34" charset="0"/>
              </a:rPr>
              <a:t>Intentaremos ofrecer opiniones de personas expertas en la materia. Priorizaremos las fuentes policiales y las de investigación. No se informará con precipitación</a:t>
            </a:r>
            <a:r>
              <a:rPr lang="es-MX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137160" lvl="0" indent="0">
              <a:lnSpc>
                <a:spcPct val="170000"/>
              </a:lnSpc>
              <a:buNone/>
            </a:pPr>
            <a:endParaRPr lang="es-ES" b="1" dirty="0"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70000"/>
              </a:lnSpc>
            </a:pPr>
            <a:r>
              <a:rPr lang="es-MX" b="1" dirty="0">
                <a:latin typeface="Arial" pitchFamily="34" charset="0"/>
                <a:cs typeface="Arial" pitchFamily="34" charset="0"/>
              </a:rPr>
              <a:t>Solo incluiremos testimonios de víctimas de malos tratos cuando no se hallen en situación de emergencia o bajo cualquier otro tipo de presión</a:t>
            </a:r>
            <a:r>
              <a:rPr lang="es-MX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137160" lvl="0" indent="0">
              <a:lnSpc>
                <a:spcPct val="170000"/>
              </a:lnSpc>
              <a:buNone/>
            </a:pPr>
            <a:endParaRPr lang="es-ES" b="1" dirty="0"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70000"/>
              </a:lnSpc>
            </a:pPr>
            <a:r>
              <a:rPr lang="es-MX" b="1" dirty="0">
                <a:latin typeface="Arial" pitchFamily="34" charset="0"/>
                <a:cs typeface="Arial" pitchFamily="34" charset="0"/>
              </a:rPr>
              <a:t>Denunciaremos también la llamada “violencia continua” (agresiones, maltrato psicológico, aunque no tenga resultado de muerte</a:t>
            </a:r>
            <a:r>
              <a:rPr lang="es-MX" b="1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137160" lvl="0" indent="0">
              <a:lnSpc>
                <a:spcPct val="170000"/>
              </a:lnSpc>
              <a:buNone/>
            </a:pPr>
            <a:endParaRPr lang="es-ES" b="1" dirty="0"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70000"/>
              </a:lnSpc>
            </a:pPr>
            <a:r>
              <a:rPr lang="es-MX" b="1" dirty="0">
                <a:latin typeface="Arial" pitchFamily="34" charset="0"/>
                <a:cs typeface="Arial" pitchFamily="34" charset="0"/>
              </a:rPr>
              <a:t>Siempre incluiremos en la noticia el teléfono gratuito de ayuda a las víctimas y cualquier otra información que les pueda servir.</a:t>
            </a:r>
            <a:endParaRPr lang="es-ES" b="1" dirty="0">
              <a:latin typeface="Arial" pitchFamily="34" charset="0"/>
              <a:cs typeface="Arial" pitchFamily="34" charset="0"/>
            </a:endParaRPr>
          </a:p>
          <a:p>
            <a:pPr marL="137160" indent="0">
              <a:buNone/>
            </a:pPr>
            <a:endParaRPr lang="es-MX" dirty="0" smtClean="0"/>
          </a:p>
          <a:p>
            <a:pPr marL="137160" indent="0" algn="r">
              <a:buNone/>
            </a:pPr>
            <a:r>
              <a:rPr lang="es-MX" dirty="0" smtClean="0"/>
              <a:t>(Sánchez, 2008)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2134749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 algn="ctr">
              <a:buNone/>
            </a:pPr>
            <a:endParaRPr lang="es-MX" b="1" dirty="0" smtClean="0">
              <a:latin typeface="Arial" pitchFamily="34" charset="0"/>
              <a:cs typeface="Arial" pitchFamily="34" charset="0"/>
            </a:endParaRPr>
          </a:p>
          <a:p>
            <a:pPr marL="137160" indent="0" algn="ctr">
              <a:buNone/>
            </a:pPr>
            <a:endParaRPr lang="es-MX" b="1" dirty="0">
              <a:latin typeface="Arial" pitchFamily="34" charset="0"/>
              <a:cs typeface="Arial" pitchFamily="34" charset="0"/>
            </a:endParaRPr>
          </a:p>
          <a:p>
            <a:pPr marL="137160" indent="0" algn="ctr">
              <a:buNone/>
            </a:pPr>
            <a:endParaRPr lang="es-MX" b="1" dirty="0" smtClean="0">
              <a:latin typeface="Arial" pitchFamily="34" charset="0"/>
              <a:cs typeface="Arial" pitchFamily="34" charset="0"/>
            </a:endParaRPr>
          </a:p>
          <a:p>
            <a:pPr marL="137160" indent="0" algn="ctr">
              <a:buNone/>
            </a:pPr>
            <a:r>
              <a:rPr lang="es-MX" b="1" dirty="0" smtClean="0">
                <a:latin typeface="Arial" pitchFamily="34" charset="0"/>
                <a:cs typeface="Arial" pitchFamily="34" charset="0"/>
              </a:rPr>
              <a:t>CONCLUSIONES</a:t>
            </a:r>
            <a:endParaRPr lang="es-MX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189122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633670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Es urgente propiciar la discusión en los siguientes temas:</a:t>
            </a:r>
          </a:p>
          <a:p>
            <a:pPr>
              <a:buNone/>
            </a:pP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</a:p>
          <a:p>
            <a:pPr lvl="0">
              <a:lnSpc>
                <a:spcPct val="170000"/>
              </a:lnSpc>
            </a:pP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 delimitación de los derechos de los medios a la información y del respeto a los derechos humanos de los implicados en la noticia. </a:t>
            </a:r>
          </a:p>
          <a:p>
            <a:pPr lvl="0">
              <a:lnSpc>
                <a:spcPct val="170000"/>
              </a:lnSpc>
            </a:pPr>
            <a:endParaRPr lang="es-E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ct val="170000"/>
              </a:lnSpc>
            </a:pPr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Cualquier caso de violencia de género debe tener la misma importancia en los medios, el hecho en sí, debe ser privilegiado en los noticieros, sin importar si son figuras públicas.</a:t>
            </a:r>
          </a:p>
          <a:p>
            <a:pPr lvl="0">
              <a:lnSpc>
                <a:spcPct val="170000"/>
              </a:lnSpc>
            </a:pPr>
            <a:endParaRPr lang="es-E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ct val="170000"/>
              </a:lnSpc>
              <a:buNone/>
            </a:pP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s-E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 comprensión urgente en la sociedad de que una mujer debe ser respetada sea cual sea su vestimenta, actitud, creencia y actividad, nada justifica un acto de violencia, menos aún si es menor de edad.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rthst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0"/>
            <a:ext cx="3333750" cy="4981575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5" name="4 Imagen" descr="corre_kalimba_cor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67944" y="0"/>
            <a:ext cx="3972480" cy="3953427"/>
          </a:xfrm>
          <a:prstGeom prst="rect">
            <a:avLst/>
          </a:prstGeom>
        </p:spPr>
      </p:pic>
      <p:pic>
        <p:nvPicPr>
          <p:cNvPr id="6" name="5 Imagen" descr="rhgrghngfh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5856" y="4581128"/>
            <a:ext cx="2847975" cy="1600200"/>
          </a:xfrm>
          <a:prstGeom prst="rect">
            <a:avLst/>
          </a:prstGeom>
        </p:spPr>
      </p:pic>
      <p:pic>
        <p:nvPicPr>
          <p:cNvPr id="8" name="7 Imagen" descr="sfs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84168" y="3933056"/>
            <a:ext cx="2665445" cy="1999084"/>
          </a:xfrm>
          <a:prstGeom prst="rect">
            <a:avLst/>
          </a:prstGeom>
        </p:spPr>
      </p:pic>
      <p:pic>
        <p:nvPicPr>
          <p:cNvPr id="4" name="3 Marcador de contenido" descr="dds.jpg"/>
          <p:cNvPicPr>
            <a:picLocks noGrp="1" noChangeAspect="1"/>
          </p:cNvPicPr>
          <p:nvPr>
            <p:ph idx="1"/>
          </p:nvPr>
        </p:nvPicPr>
        <p:blipFill>
          <a:blip r:embed="rId6" cstate="print"/>
          <a:stretch>
            <a:fillRect/>
          </a:stretch>
        </p:blipFill>
        <p:spPr>
          <a:xfrm>
            <a:off x="3203848" y="2245090"/>
            <a:ext cx="2952328" cy="2374164"/>
          </a:xfr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611560" y="476672"/>
            <a:ext cx="806489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b="1" dirty="0" smtClean="0">
                <a:latin typeface="Arial" pitchFamily="34" charset="0"/>
                <a:cs typeface="Arial" pitchFamily="34" charset="0"/>
              </a:rPr>
              <a:t>BIBLIOGRAFIA</a:t>
            </a:r>
          </a:p>
          <a:p>
            <a:endParaRPr lang="es-MX" sz="1400" dirty="0">
              <a:latin typeface="Arial" pitchFamily="34" charset="0"/>
              <a:cs typeface="Arial" pitchFamily="34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s-ES" sz="1400" dirty="0" err="1">
                <a:latin typeface="Arial" pitchFamily="34" charset="0"/>
                <a:cs typeface="Arial" pitchFamily="34" charset="0"/>
              </a:rPr>
              <a:t>Acharya</a:t>
            </a:r>
            <a:r>
              <a:rPr lang="es-ES" sz="1400" dirty="0">
                <a:latin typeface="Arial" pitchFamily="34" charset="0"/>
                <a:cs typeface="Arial" pitchFamily="34" charset="0"/>
              </a:rPr>
              <a:t>, A. y A. Salas., (2005). “Violencia y tráfico de mujeres en México, una perspectiva de género”. </a:t>
            </a:r>
            <a:r>
              <a:rPr lang="es-ES" sz="1400" i="1" dirty="0">
                <a:latin typeface="Arial" pitchFamily="34" charset="0"/>
                <a:cs typeface="Arial" pitchFamily="34" charset="0"/>
              </a:rPr>
              <a:t>Revista </a:t>
            </a:r>
            <a:r>
              <a:rPr lang="es-ES" sz="1400" i="1" dirty="0" err="1">
                <a:latin typeface="Arial" pitchFamily="34" charset="0"/>
                <a:cs typeface="Arial" pitchFamily="34" charset="0"/>
              </a:rPr>
              <a:t>Estudos</a:t>
            </a:r>
            <a:r>
              <a:rPr lang="es-ES" sz="1400" i="1" dirty="0">
                <a:latin typeface="Arial" pitchFamily="34" charset="0"/>
                <a:cs typeface="Arial" pitchFamily="34" charset="0"/>
              </a:rPr>
              <a:t> Feministas</a:t>
            </a:r>
            <a:r>
              <a:rPr lang="es-ES" sz="1400" dirty="0">
                <a:latin typeface="Arial" pitchFamily="34" charset="0"/>
                <a:cs typeface="Arial" pitchFamily="34" charset="0"/>
              </a:rPr>
              <a:t>, vol. 13, </a:t>
            </a:r>
            <a:r>
              <a:rPr lang="es-ES" sz="1400" dirty="0" err="1">
                <a:latin typeface="Arial" pitchFamily="34" charset="0"/>
                <a:cs typeface="Arial" pitchFamily="34" charset="0"/>
              </a:rPr>
              <a:t>num</a:t>
            </a:r>
            <a:r>
              <a:rPr lang="es-ES" sz="1400" dirty="0">
                <a:latin typeface="Arial" pitchFamily="34" charset="0"/>
                <a:cs typeface="Arial" pitchFamily="34" charset="0"/>
              </a:rPr>
              <a:t> 3, septiembre diciembre, </a:t>
            </a:r>
            <a:r>
              <a:rPr lang="es-ES" sz="1400" dirty="0" err="1">
                <a:latin typeface="Arial" pitchFamily="34" charset="0"/>
                <a:cs typeface="Arial" pitchFamily="34" charset="0"/>
              </a:rPr>
              <a:t>pp</a:t>
            </a:r>
            <a:r>
              <a:rPr lang="es-ES" sz="1400" dirty="0">
                <a:latin typeface="Arial" pitchFamily="34" charset="0"/>
                <a:cs typeface="Arial" pitchFamily="34" charset="0"/>
              </a:rPr>
              <a:t> 507-524. </a:t>
            </a:r>
            <a:endParaRPr lang="es-MX" sz="1400" dirty="0">
              <a:latin typeface="Arial" pitchFamily="34" charset="0"/>
              <a:cs typeface="Arial" pitchFamily="34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s-ES" sz="1400" dirty="0" err="1">
                <a:latin typeface="Arial" pitchFamily="34" charset="0"/>
                <a:cs typeface="Arial" pitchFamily="34" charset="0"/>
              </a:rPr>
              <a:t>Agoff</a:t>
            </a:r>
            <a:r>
              <a:rPr lang="es-ES" sz="1400" dirty="0">
                <a:latin typeface="Arial" pitchFamily="34" charset="0"/>
                <a:cs typeface="Arial" pitchFamily="34" charset="0"/>
              </a:rPr>
              <a:t>, M. C., (2009). “La abierta competencia entre el reconocimiento jurídico y la valoración social. El caso de la violencia de pareja. </a:t>
            </a:r>
            <a:r>
              <a:rPr lang="es-ES" sz="1400" i="1" dirty="0" err="1">
                <a:latin typeface="Arial" pitchFamily="34" charset="0"/>
                <a:cs typeface="Arial" pitchFamily="34" charset="0"/>
              </a:rPr>
              <a:t>Civitas</a:t>
            </a:r>
            <a:r>
              <a:rPr lang="es-ES" sz="1400" i="1" dirty="0">
                <a:latin typeface="Arial" pitchFamily="34" charset="0"/>
                <a:cs typeface="Arial" pitchFamily="34" charset="0"/>
              </a:rPr>
              <a:t> Revista de ciencia Sociais3</a:t>
            </a:r>
            <a:r>
              <a:rPr lang="es-ES" sz="1400" dirty="0">
                <a:latin typeface="Arial" pitchFamily="34" charset="0"/>
                <a:cs typeface="Arial" pitchFamily="34" charset="0"/>
              </a:rPr>
              <a:t>. </a:t>
            </a:r>
            <a:r>
              <a:rPr lang="es-ES" sz="1400" dirty="0" err="1">
                <a:latin typeface="Arial" pitchFamily="34" charset="0"/>
                <a:cs typeface="Arial" pitchFamily="34" charset="0"/>
              </a:rPr>
              <a:t>Num</a:t>
            </a:r>
            <a:r>
              <a:rPr lang="es-ES" sz="1400" dirty="0">
                <a:latin typeface="Arial" pitchFamily="34" charset="0"/>
                <a:cs typeface="Arial" pitchFamily="34" charset="0"/>
              </a:rPr>
              <a:t>. </a:t>
            </a:r>
            <a:r>
              <a:rPr lang="es-ES" sz="1400" dirty="0" err="1">
                <a:latin typeface="Arial" pitchFamily="34" charset="0"/>
                <a:cs typeface="Arial" pitchFamily="34" charset="0"/>
              </a:rPr>
              <a:t>Sep</a:t>
            </a:r>
            <a:r>
              <a:rPr lang="es-ES" sz="1400" dirty="0">
                <a:latin typeface="Arial" pitchFamily="34" charset="0"/>
                <a:cs typeface="Arial" pitchFamily="34" charset="0"/>
              </a:rPr>
              <a:t>-dic. </a:t>
            </a:r>
            <a:r>
              <a:rPr lang="es-ES" sz="1400" dirty="0" err="1">
                <a:latin typeface="Arial" pitchFamily="34" charset="0"/>
                <a:cs typeface="Arial" pitchFamily="34" charset="0"/>
              </a:rPr>
              <a:t>pp</a:t>
            </a:r>
            <a:r>
              <a:rPr lang="es-ES" sz="1400" dirty="0">
                <a:latin typeface="Arial" pitchFamily="34" charset="0"/>
                <a:cs typeface="Arial" pitchFamily="34" charset="0"/>
              </a:rPr>
              <a:t> 402-417.</a:t>
            </a:r>
            <a:endParaRPr lang="es-MX" sz="1400" dirty="0">
              <a:latin typeface="Arial" pitchFamily="34" charset="0"/>
              <a:cs typeface="Arial" pitchFamily="34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s-ES" sz="1400" dirty="0" err="1">
                <a:latin typeface="Arial" pitchFamily="34" charset="0"/>
                <a:cs typeface="Arial" pitchFamily="34" charset="0"/>
              </a:rPr>
              <a:t>Ghiggi</a:t>
            </a:r>
            <a:r>
              <a:rPr lang="es-ES" sz="1400" dirty="0">
                <a:latin typeface="Arial" pitchFamily="34" charset="0"/>
                <a:cs typeface="Arial" pitchFamily="34" charset="0"/>
              </a:rPr>
              <a:t>, I., (2007). “Medios necios que acusáis a la justicia…¿sin razón?” </a:t>
            </a:r>
            <a:r>
              <a:rPr lang="es-ES" sz="1400" i="1" dirty="0">
                <a:latin typeface="Arial" pitchFamily="34" charset="0"/>
                <a:cs typeface="Arial" pitchFamily="34" charset="0"/>
              </a:rPr>
              <a:t>Revista Latinoamericana de Comunicación CHASQUI,</a:t>
            </a:r>
            <a:r>
              <a:rPr lang="es-ES" sz="1400" dirty="0">
                <a:latin typeface="Arial" pitchFamily="34" charset="0"/>
                <a:cs typeface="Arial" pitchFamily="34" charset="0"/>
              </a:rPr>
              <a:t> Centro Internacional de Estudios Superiores de Comunicación para América Latina. Septiembre, núm.099.pp34-39.</a:t>
            </a:r>
            <a:endParaRPr lang="es-MX" sz="1400" dirty="0">
              <a:latin typeface="Arial" pitchFamily="34" charset="0"/>
              <a:cs typeface="Arial" pitchFamily="34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s-ES" sz="1400" dirty="0">
                <a:latin typeface="Arial" pitchFamily="34" charset="0"/>
                <a:cs typeface="Arial" pitchFamily="34" charset="0"/>
              </a:rPr>
              <a:t>Gutiérrez Coba, L. (2004). “La Justicia ignorada: tratamiento de la información judicial en prensa”. </a:t>
            </a:r>
            <a:r>
              <a:rPr lang="es-ES" sz="1400" i="1" dirty="0">
                <a:latin typeface="Arial" pitchFamily="34" charset="0"/>
                <a:cs typeface="Arial" pitchFamily="34" charset="0"/>
              </a:rPr>
              <a:t>Revista palabra-clave</a:t>
            </a:r>
            <a:r>
              <a:rPr lang="es-ES" sz="1400" dirty="0">
                <a:latin typeface="Arial" pitchFamily="34" charset="0"/>
                <a:cs typeface="Arial" pitchFamily="34" charset="0"/>
              </a:rPr>
              <a:t>. Universidad de la Sabana, Colombia, junio, núm. 10</a:t>
            </a:r>
            <a:endParaRPr lang="es-MX" sz="1400" dirty="0">
              <a:latin typeface="Arial" pitchFamily="34" charset="0"/>
              <a:cs typeface="Arial" pitchFamily="34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s-ES" sz="1400" dirty="0" err="1">
                <a:latin typeface="Arial" pitchFamily="34" charset="0"/>
                <a:cs typeface="Arial" pitchFamily="34" charset="0"/>
              </a:rPr>
              <a:t>Lull</a:t>
            </a:r>
            <a:r>
              <a:rPr lang="es-ES" sz="1400" dirty="0">
                <a:latin typeface="Arial" pitchFamily="34" charset="0"/>
                <a:cs typeface="Arial" pitchFamily="34" charset="0"/>
              </a:rPr>
              <a:t>, J. y S. </a:t>
            </a:r>
            <a:r>
              <a:rPr lang="es-ES" sz="1400" dirty="0" err="1">
                <a:latin typeface="Arial" pitchFamily="34" charset="0"/>
                <a:cs typeface="Arial" pitchFamily="34" charset="0"/>
              </a:rPr>
              <a:t>Hinermann</a:t>
            </a:r>
            <a:r>
              <a:rPr lang="es-ES" sz="1400" dirty="0">
                <a:latin typeface="Arial" pitchFamily="34" charset="0"/>
                <a:cs typeface="Arial" pitchFamily="34" charset="0"/>
              </a:rPr>
              <a:t>., (2000) “En </a:t>
            </a:r>
            <a:r>
              <a:rPr lang="es-ES" sz="1400" dirty="0" err="1">
                <a:latin typeface="Arial" pitchFamily="34" charset="0"/>
                <a:cs typeface="Arial" pitchFamily="34" charset="0"/>
              </a:rPr>
              <a:t>busqueda</a:t>
            </a:r>
            <a:r>
              <a:rPr lang="es-ES" sz="1400" dirty="0">
                <a:latin typeface="Arial" pitchFamily="34" charset="0"/>
                <a:cs typeface="Arial" pitchFamily="34" charset="0"/>
              </a:rPr>
              <a:t> del escándalo” </a:t>
            </a:r>
            <a:r>
              <a:rPr lang="es-ES" sz="1400" i="1" dirty="0">
                <a:latin typeface="Arial" pitchFamily="34" charset="0"/>
                <a:cs typeface="Arial" pitchFamily="34" charset="0"/>
              </a:rPr>
              <a:t>Estudios sobre las culturas contemporáneas</a:t>
            </a:r>
            <a:r>
              <a:rPr lang="es-ES" sz="1400" dirty="0">
                <a:latin typeface="Arial" pitchFamily="34" charset="0"/>
                <a:cs typeface="Arial" pitchFamily="34" charset="0"/>
              </a:rPr>
              <a:t>. </a:t>
            </a:r>
            <a:r>
              <a:rPr lang="es-ES" sz="1400" dirty="0" err="1">
                <a:latin typeface="Arial" pitchFamily="34" charset="0"/>
                <a:cs typeface="Arial" pitchFamily="34" charset="0"/>
              </a:rPr>
              <a:t>Num</a:t>
            </a:r>
            <a:r>
              <a:rPr lang="es-ES" sz="1400" dirty="0">
                <a:latin typeface="Arial" pitchFamily="34" charset="0"/>
                <a:cs typeface="Arial" pitchFamily="34" charset="0"/>
              </a:rPr>
              <a:t>. Diciembre. Pp. 61-93</a:t>
            </a:r>
            <a:endParaRPr lang="es-MX" sz="1400" dirty="0">
              <a:latin typeface="Arial" pitchFamily="34" charset="0"/>
              <a:cs typeface="Arial" pitchFamily="34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s-ES" sz="1400" dirty="0">
                <a:latin typeface="Arial" pitchFamily="34" charset="0"/>
                <a:cs typeface="Arial" pitchFamily="34" charset="0"/>
              </a:rPr>
              <a:t>Sánchez Rodríguez, G., (2008) “Violencia machista y medios de comunicación. El tratamiento informativo de los delitos relacionados con el maltrato a mujeres”. </a:t>
            </a:r>
            <a:r>
              <a:rPr lang="es-ES" sz="1400" i="1" dirty="0">
                <a:latin typeface="Arial" pitchFamily="34" charset="0"/>
                <a:cs typeface="Arial" pitchFamily="34" charset="0"/>
              </a:rPr>
              <a:t>Revista Comunicación y hombre</a:t>
            </a:r>
            <a:r>
              <a:rPr lang="es-ES" sz="1400" dirty="0">
                <a:latin typeface="Arial" pitchFamily="34" charset="0"/>
                <a:cs typeface="Arial" pitchFamily="34" charset="0"/>
              </a:rPr>
              <a:t>, Universidad Francisco de Vitoria, España. núm. 4. pp.3-15</a:t>
            </a:r>
            <a:endParaRPr lang="es-MX" sz="1400" dirty="0">
              <a:latin typeface="Arial" pitchFamily="34" charset="0"/>
              <a:cs typeface="Arial" pitchFamily="34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s-ES" sz="1400" dirty="0">
                <a:latin typeface="Arial" pitchFamily="34" charset="0"/>
                <a:cs typeface="Arial" pitchFamily="34" charset="0"/>
              </a:rPr>
              <a:t>RTV2. (2002). “Mujer, violencia y medios de comunicación”. </a:t>
            </a:r>
            <a:r>
              <a:rPr lang="es-ES" sz="1400" i="1" dirty="0">
                <a:latin typeface="Arial" pitchFamily="34" charset="0"/>
                <a:cs typeface="Arial" pitchFamily="34" charset="0"/>
              </a:rPr>
              <a:t>Dossier de prensa.</a:t>
            </a:r>
            <a:endParaRPr lang="es-MX" sz="1400" dirty="0">
              <a:latin typeface="Arial" pitchFamily="34" charset="0"/>
              <a:cs typeface="Arial" pitchFamily="34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s-ES" sz="1400" dirty="0">
                <a:latin typeface="Arial" pitchFamily="34" charset="0"/>
                <a:cs typeface="Arial" pitchFamily="34" charset="0"/>
              </a:rPr>
              <a:t>“Aluvión de críticas contra el programa de Antena 3”, en </a:t>
            </a:r>
            <a:r>
              <a:rPr lang="es-ES" sz="1400" i="1" dirty="0">
                <a:latin typeface="Arial" pitchFamily="34" charset="0"/>
                <a:cs typeface="Arial" pitchFamily="34" charset="0"/>
              </a:rPr>
              <a:t>El País</a:t>
            </a:r>
            <a:r>
              <a:rPr lang="es-ES" sz="1400" dirty="0">
                <a:latin typeface="Arial" pitchFamily="34" charset="0"/>
                <a:cs typeface="Arial" pitchFamily="34" charset="0"/>
              </a:rPr>
              <a:t>. 22 de noviembre de 2007. [en línea] consultado el 11 de junio de 2011, en: </a:t>
            </a:r>
            <a:r>
              <a:rPr lang="es-ES" sz="1400" dirty="0">
                <a:latin typeface="Arial" pitchFamily="34" charset="0"/>
                <a:cs typeface="Arial" pitchFamily="34" charset="0"/>
                <a:hlinkClick r:id="rId2"/>
              </a:rPr>
              <a:t>http://www.elpais.com/articulo/sociedad/Aluvion/criticas/programa/Antena/elpepusoc/20071122elpepisoc_7/Tes</a:t>
            </a:r>
            <a:r>
              <a:rPr lang="es-ES" sz="1400" dirty="0">
                <a:latin typeface="Arial" pitchFamily="34" charset="0"/>
                <a:cs typeface="Arial" pitchFamily="34" charset="0"/>
              </a:rPr>
              <a:t> </a:t>
            </a:r>
            <a:endParaRPr lang="es-MX" sz="1400" dirty="0">
              <a:latin typeface="Arial" pitchFamily="34" charset="0"/>
              <a:cs typeface="Arial" pitchFamily="34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s-ES" sz="1400" dirty="0">
                <a:latin typeface="Arial" pitchFamily="34" charset="0"/>
                <a:cs typeface="Arial" pitchFamily="34" charset="0"/>
              </a:rPr>
              <a:t>Campos, M. (2011). “¿Porqué importa el </a:t>
            </a:r>
            <a:r>
              <a:rPr lang="es-ES" sz="1400" dirty="0" err="1">
                <a:latin typeface="Arial" pitchFamily="34" charset="0"/>
                <a:cs typeface="Arial" pitchFamily="34" charset="0"/>
              </a:rPr>
              <a:t>reality</a:t>
            </a:r>
            <a:r>
              <a:rPr lang="es-ES" sz="1400" dirty="0">
                <a:latin typeface="Arial" pitchFamily="34" charset="0"/>
                <a:cs typeface="Arial" pitchFamily="34" charset="0"/>
              </a:rPr>
              <a:t> show sobre </a:t>
            </a:r>
            <a:r>
              <a:rPr lang="es-ES" sz="1400" dirty="0" err="1">
                <a:latin typeface="Arial" pitchFamily="34" charset="0"/>
                <a:cs typeface="Arial" pitchFamily="34" charset="0"/>
              </a:rPr>
              <a:t>Kalimba</a:t>
            </a:r>
            <a:r>
              <a:rPr lang="es-ES" sz="1400" dirty="0">
                <a:latin typeface="Arial" pitchFamily="34" charset="0"/>
                <a:cs typeface="Arial" pitchFamily="34" charset="0"/>
              </a:rPr>
              <a:t>?”</a:t>
            </a:r>
            <a:r>
              <a:rPr lang="es-ES" sz="1400" i="1" dirty="0">
                <a:latin typeface="Arial" pitchFamily="34" charset="0"/>
                <a:cs typeface="Arial" pitchFamily="34" charset="0"/>
              </a:rPr>
              <a:t> en Medios Cultura de la paz y la legalidad, </a:t>
            </a:r>
            <a:r>
              <a:rPr lang="es-ES" sz="1400" dirty="0">
                <a:latin typeface="Arial" pitchFamily="34" charset="0"/>
                <a:cs typeface="Arial" pitchFamily="34" charset="0"/>
              </a:rPr>
              <a:t>[en línea] </a:t>
            </a:r>
            <a:r>
              <a:rPr lang="es-ES" sz="1400" i="1" dirty="0">
                <a:latin typeface="Arial" pitchFamily="34" charset="0"/>
                <a:cs typeface="Arial" pitchFamily="34" charset="0"/>
              </a:rPr>
              <a:t>c</a:t>
            </a:r>
            <a:r>
              <a:rPr lang="es-ES" sz="1400" dirty="0">
                <a:latin typeface="Arial" pitchFamily="34" charset="0"/>
                <a:cs typeface="Arial" pitchFamily="34" charset="0"/>
              </a:rPr>
              <a:t>onsultado el 5 de Junio de 201 en: </a:t>
            </a:r>
            <a:r>
              <a:rPr lang="es-ES" sz="1400" dirty="0">
                <a:latin typeface="Arial" pitchFamily="34" charset="0"/>
                <a:cs typeface="Arial" pitchFamily="34" charset="0"/>
                <a:hlinkClick r:id="rId3"/>
              </a:rPr>
              <a:t>http://culturadelalegalidad.wordpress.com/2011/01/21/por-que-importa-el-reality-show-sobre-kalimba/</a:t>
            </a:r>
            <a:r>
              <a:rPr lang="es-ES" sz="1400" dirty="0">
                <a:latin typeface="Arial" pitchFamily="34" charset="0"/>
                <a:cs typeface="Arial" pitchFamily="34" charset="0"/>
              </a:rPr>
              <a:t>.</a:t>
            </a:r>
            <a:endParaRPr lang="es-MX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Rectángulo"/>
          <p:cNvSpPr/>
          <p:nvPr/>
        </p:nvSpPr>
        <p:spPr>
          <a:xfrm>
            <a:off x="1429156" y="3645024"/>
            <a:ext cx="6678488" cy="2805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000" b="1" dirty="0">
                <a:latin typeface="Arial" pitchFamily="34" charset="0"/>
                <a:cs typeface="Arial" pitchFamily="34" charset="0"/>
              </a:rPr>
              <a:t>L</a:t>
            </a:r>
            <a:r>
              <a:rPr lang="es-MX" sz="2000" b="1" dirty="0" smtClean="0">
                <a:latin typeface="Arial" pitchFamily="34" charset="0"/>
                <a:cs typeface="Arial" pitchFamily="34" charset="0"/>
              </a:rPr>
              <a:t>os </a:t>
            </a:r>
            <a:r>
              <a:rPr lang="es-MX" sz="2000" b="1" dirty="0">
                <a:latin typeface="Arial" pitchFamily="34" charset="0"/>
                <a:cs typeface="Arial" pitchFamily="34" charset="0"/>
              </a:rPr>
              <a:t>medios se instauran jueces y tribunales ante un hecho que concierne solo a la autoridad competente, pero que muestra la inequidad de género en su tratamiento mediático y que desgraciadamente construye verdades en los espectadores matizando un acto de violencia.</a:t>
            </a:r>
          </a:p>
        </p:txBody>
      </p:sp>
      <p:pic>
        <p:nvPicPr>
          <p:cNvPr id="6" name="5 Marcador de contenido" descr="trwetrwg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27784" y="764704"/>
            <a:ext cx="3976021" cy="24780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712"/>
          </a:xfrm>
        </p:spPr>
        <p:txBody>
          <a:bodyPr>
            <a:normAutofit fontScale="92500" lnSpcReduction="10000"/>
          </a:bodyPr>
          <a:lstStyle/>
          <a:p>
            <a:endParaRPr lang="es-MX" sz="2400" i="1" dirty="0"/>
          </a:p>
          <a:p>
            <a:pPr algn="just">
              <a:lnSpc>
                <a:spcPct val="160000"/>
              </a:lnSpc>
            </a:pPr>
            <a:r>
              <a:rPr lang="es-MX" sz="2100" b="1" i="1" dirty="0">
                <a:latin typeface="Arial" pitchFamily="34" charset="0"/>
                <a:cs typeface="Arial" pitchFamily="34" charset="0"/>
              </a:rPr>
              <a:t>¿Relacionarse con una menor que se veía más grande de edad? </a:t>
            </a:r>
          </a:p>
          <a:p>
            <a:pPr algn="just">
              <a:lnSpc>
                <a:spcPct val="160000"/>
              </a:lnSpc>
            </a:pPr>
            <a:r>
              <a:rPr lang="es-MX" sz="2100" b="1" i="1" dirty="0">
                <a:latin typeface="Arial" pitchFamily="34" charset="0"/>
                <a:cs typeface="Arial" pitchFamily="34" charset="0"/>
              </a:rPr>
              <a:t>¿forzar un acto sexual cuando ella accedió a acompañarlo al hotel? </a:t>
            </a:r>
          </a:p>
          <a:p>
            <a:pPr algn="just">
              <a:lnSpc>
                <a:spcPct val="160000"/>
              </a:lnSpc>
            </a:pPr>
            <a:r>
              <a:rPr lang="es-MX" sz="2100" b="1" i="1" dirty="0">
                <a:latin typeface="Arial" pitchFamily="34" charset="0"/>
                <a:cs typeface="Arial" pitchFamily="34" charset="0"/>
              </a:rPr>
              <a:t>¿tenía ella un oscuro pasado?</a:t>
            </a:r>
          </a:p>
          <a:p>
            <a:pPr marL="137160" indent="0" algn="just">
              <a:lnSpc>
                <a:spcPct val="160000"/>
              </a:lnSpc>
              <a:buNone/>
            </a:pPr>
            <a:r>
              <a:rPr lang="es-MX" sz="2100" b="1" dirty="0">
                <a:latin typeface="Arial" pitchFamily="34" charset="0"/>
                <a:cs typeface="Arial" pitchFamily="34" charset="0"/>
              </a:rPr>
              <a:t> </a:t>
            </a:r>
          </a:p>
          <a:p>
            <a:pPr marL="137160" indent="0" algn="just">
              <a:lnSpc>
                <a:spcPct val="160000"/>
              </a:lnSpc>
              <a:buNone/>
            </a:pPr>
            <a:r>
              <a:rPr lang="es-MX" sz="2100" b="1" dirty="0">
                <a:latin typeface="Arial" pitchFamily="34" charset="0"/>
                <a:cs typeface="Arial" pitchFamily="34" charset="0"/>
              </a:rPr>
              <a:t>No es intención de esta investigación ser juez, ni mostrar inocentes o culpables, únicamente denotar la mirada manipuladora que construyen los medios y que atiende a intereses específicos desde la producción, atentando contra la dignidad de las propias mujeres y propiciando una violencia disfrazada de justicia en la búsqueda de un rating. La valoración de inocencia o culpabilidad corresponde única y exclusivamente a la instancia de justicia pertinente.</a:t>
            </a:r>
          </a:p>
          <a:p>
            <a:endParaRPr lang="es-ES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Marcador de contenido" descr="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3356992"/>
            <a:ext cx="3587406" cy="2373486"/>
          </a:xfrm>
        </p:spPr>
      </p:pic>
      <p:pic>
        <p:nvPicPr>
          <p:cNvPr id="5" name="4 Imagen" descr="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356992"/>
            <a:ext cx="3622129" cy="2706860"/>
          </a:xfrm>
          <a:prstGeom prst="rect">
            <a:avLst/>
          </a:prstGeom>
        </p:spPr>
      </p:pic>
      <p:pic>
        <p:nvPicPr>
          <p:cNvPr id="6" name="5 Imagen" descr="7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27784" y="476672"/>
            <a:ext cx="3845007" cy="25439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endParaRPr lang="es-ES" sz="2400" b="1" i="1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es-ES" sz="2400" b="1" i="1" dirty="0" smtClean="0">
                <a:latin typeface="Arial" pitchFamily="34" charset="0"/>
                <a:cs typeface="Arial" pitchFamily="34" charset="0"/>
              </a:rPr>
              <a:t>“Esta es una investigación que busca el escándalo… no pretende buscar la verdad”.</a:t>
            </a:r>
          </a:p>
          <a:p>
            <a:pPr algn="r">
              <a:buNone/>
            </a:pPr>
            <a:endParaRPr lang="es-ES" sz="2400" b="1" dirty="0" smtClean="0">
              <a:latin typeface="Arial" pitchFamily="34" charset="0"/>
              <a:cs typeface="Arial" pitchFamily="34" charset="0"/>
            </a:endParaRPr>
          </a:p>
          <a:p>
            <a:pPr algn="r">
              <a:buNone/>
            </a:pPr>
            <a:r>
              <a:rPr lang="es-ES" sz="1800" dirty="0" smtClean="0">
                <a:latin typeface="Arial" pitchFamily="34" charset="0"/>
                <a:cs typeface="Arial" pitchFamily="34" charset="0"/>
              </a:rPr>
              <a:t>Respuesta de </a:t>
            </a:r>
            <a:r>
              <a:rPr lang="es-ES" sz="1800" dirty="0" err="1" smtClean="0">
                <a:latin typeface="Arial" pitchFamily="34" charset="0"/>
                <a:cs typeface="Arial" pitchFamily="34" charset="0"/>
              </a:rPr>
              <a:t>Hillary</a:t>
            </a:r>
            <a:r>
              <a:rPr lang="es-ES" sz="1800" dirty="0" smtClean="0">
                <a:latin typeface="Arial" pitchFamily="34" charset="0"/>
                <a:cs typeface="Arial" pitchFamily="34" charset="0"/>
              </a:rPr>
              <a:t> Clinton a las preguntas sobre sus intereses financieros… ante el Senado de los Estados Unidos.</a:t>
            </a:r>
          </a:p>
          <a:p>
            <a:pPr algn="r">
              <a:buNone/>
            </a:pPr>
            <a:r>
              <a:rPr lang="es-ES" sz="18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s-ES" sz="1800" dirty="0" err="1" smtClean="0">
                <a:latin typeface="Arial" pitchFamily="34" charset="0"/>
                <a:cs typeface="Arial" pitchFamily="34" charset="0"/>
              </a:rPr>
              <a:t>Lull</a:t>
            </a:r>
            <a:r>
              <a:rPr lang="es-ES" sz="1800" dirty="0" smtClean="0">
                <a:latin typeface="Arial" pitchFamily="34" charset="0"/>
                <a:cs typeface="Arial" pitchFamily="34" charset="0"/>
              </a:rPr>
              <a:t> y </a:t>
            </a:r>
            <a:r>
              <a:rPr lang="es-ES" sz="1800" dirty="0" err="1" smtClean="0">
                <a:latin typeface="Arial" pitchFamily="34" charset="0"/>
                <a:cs typeface="Arial" pitchFamily="34" charset="0"/>
              </a:rPr>
              <a:t>Hinerman</a:t>
            </a:r>
            <a:r>
              <a:rPr lang="es-ES" sz="1800" dirty="0" smtClean="0">
                <a:latin typeface="Arial" pitchFamily="34" charset="0"/>
                <a:cs typeface="Arial" pitchFamily="34" charset="0"/>
              </a:rPr>
              <a:t>, 2000:61) 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48072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s-MX" sz="1800" b="1" dirty="0">
                <a:latin typeface="Arial" pitchFamily="34" charset="0"/>
                <a:cs typeface="Arial" pitchFamily="34" charset="0"/>
              </a:rPr>
              <a:t> El “caso </a:t>
            </a:r>
            <a:r>
              <a:rPr lang="es-MX" sz="1800" b="1" dirty="0" err="1">
                <a:latin typeface="Arial" pitchFamily="34" charset="0"/>
                <a:cs typeface="Arial" pitchFamily="34" charset="0"/>
              </a:rPr>
              <a:t>Kalimba</a:t>
            </a:r>
            <a:r>
              <a:rPr lang="es-MX" sz="1800" b="1" dirty="0">
                <a:latin typeface="Arial" pitchFamily="34" charset="0"/>
                <a:cs typeface="Arial" pitchFamily="34" charset="0"/>
              </a:rPr>
              <a:t>” es un buen ejemplo de cómo los medios se instauran jueces y tribunales ante un hecho que concierne solo a la autoridad competente, pero que muestra la inequidad de género en su tratamiento mediático y que desgraciadamente construye verdades en los espectadores matizando un acto de violencia.</a:t>
            </a:r>
          </a:p>
          <a:p>
            <a:pPr algn="just">
              <a:lnSpc>
                <a:spcPct val="150000"/>
              </a:lnSpc>
              <a:buNone/>
            </a:pPr>
            <a:endParaRPr lang="es-ES" sz="18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None/>
            </a:pPr>
            <a:endParaRPr lang="es-ES" sz="18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None/>
            </a:pPr>
            <a:endParaRPr lang="es-ES" sz="1800" b="1" dirty="0"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buNone/>
            </a:pPr>
            <a:endParaRPr lang="es-ES" sz="18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buNone/>
            </a:pPr>
            <a:endParaRPr lang="es-ES" sz="18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es-ES" sz="1800" b="1" dirty="0" smtClean="0">
                <a:latin typeface="Arial" pitchFamily="34" charset="0"/>
                <a:cs typeface="Arial" pitchFamily="34" charset="0"/>
              </a:rPr>
              <a:t>Google es el buscador más usado con un 64% por usuarios de internet. Con 284000 registros del caso </a:t>
            </a:r>
            <a:r>
              <a:rPr lang="es-ES" sz="1800" b="1" dirty="0" err="1" smtClean="0">
                <a:latin typeface="Arial" pitchFamily="34" charset="0"/>
                <a:cs typeface="Arial" pitchFamily="34" charset="0"/>
              </a:rPr>
              <a:t>Kalimba</a:t>
            </a:r>
            <a:r>
              <a:rPr lang="es-ES" sz="1800" b="1" dirty="0" smtClean="0">
                <a:latin typeface="Arial" pitchFamily="34" charset="0"/>
                <a:cs typeface="Arial" pitchFamily="34" charset="0"/>
              </a:rPr>
              <a:t> y 245 entradas en </a:t>
            </a:r>
            <a:r>
              <a:rPr lang="es-ES" sz="1800" b="1" dirty="0" err="1" smtClean="0">
                <a:latin typeface="Arial" pitchFamily="34" charset="0"/>
                <a:cs typeface="Arial" pitchFamily="34" charset="0"/>
              </a:rPr>
              <a:t>youtube</a:t>
            </a:r>
            <a:r>
              <a:rPr lang="es-ES" sz="1800" b="1" dirty="0" smtClean="0">
                <a:latin typeface="Arial" pitchFamily="34" charset="0"/>
                <a:cs typeface="Arial" pitchFamily="34" charset="0"/>
              </a:rPr>
              <a:t> hasta el 10 de junio de 2015.</a:t>
            </a:r>
          </a:p>
          <a:p>
            <a:pPr algn="ctr">
              <a:lnSpc>
                <a:spcPct val="150000"/>
              </a:lnSpc>
              <a:buNone/>
            </a:pPr>
            <a:r>
              <a:rPr lang="es-ES" sz="1800" b="1" dirty="0" smtClean="0">
                <a:latin typeface="Arial" pitchFamily="34" charset="0"/>
                <a:cs typeface="Arial" pitchFamily="34" charset="0"/>
              </a:rPr>
              <a:t>Algunos títulos señalan: </a:t>
            </a:r>
          </a:p>
          <a:p>
            <a:pPr algn="ctr">
              <a:buNone/>
            </a:pPr>
            <a:endParaRPr lang="es-MX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s-ES" dirty="0"/>
          </a:p>
        </p:txBody>
      </p:sp>
      <p:pic>
        <p:nvPicPr>
          <p:cNvPr id="4" name="3 Marcador de contenido" descr="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2564904"/>
            <a:ext cx="2973255" cy="19358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ért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értic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Vértic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294</TotalTime>
  <Words>1573</Words>
  <Application>Microsoft Office PowerPoint</Application>
  <PresentationFormat>Presentación en pantalla (4:3)</PresentationFormat>
  <Paragraphs>194</Paragraphs>
  <Slides>49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49</vt:i4>
      </vt:variant>
    </vt:vector>
  </HeadingPairs>
  <TitlesOfParts>
    <vt:vector size="50" baseType="lpstr">
      <vt:lpstr>Vértice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¿Cuál es el hecho que se destaca por encima de los demás?</vt:lpstr>
      <vt:lpstr>¿Se respetó la identidad de la víctima al ser menor de edad?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USUARIO</dc:creator>
  <cp:lastModifiedBy>TOSHIBA</cp:lastModifiedBy>
  <cp:revision>38</cp:revision>
  <dcterms:created xsi:type="dcterms:W3CDTF">2011-06-14T20:15:44Z</dcterms:created>
  <dcterms:modified xsi:type="dcterms:W3CDTF">2015-10-02T20:07:32Z</dcterms:modified>
</cp:coreProperties>
</file>