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36"/>
  </p:notesMasterIdLst>
  <p:sldIdLst>
    <p:sldId id="256" r:id="rId2"/>
    <p:sldId id="312" r:id="rId3"/>
    <p:sldId id="258" r:id="rId4"/>
    <p:sldId id="313" r:id="rId5"/>
    <p:sldId id="278" r:id="rId6"/>
    <p:sldId id="279" r:id="rId7"/>
    <p:sldId id="296" r:id="rId8"/>
    <p:sldId id="297" r:id="rId9"/>
    <p:sldId id="306" r:id="rId10"/>
    <p:sldId id="301" r:id="rId11"/>
    <p:sldId id="302" r:id="rId12"/>
    <p:sldId id="305" r:id="rId13"/>
    <p:sldId id="269" r:id="rId14"/>
    <p:sldId id="261" r:id="rId15"/>
    <p:sldId id="262" r:id="rId16"/>
    <p:sldId id="263" r:id="rId17"/>
    <p:sldId id="265" r:id="rId18"/>
    <p:sldId id="266" r:id="rId19"/>
    <p:sldId id="267" r:id="rId20"/>
    <p:sldId id="268" r:id="rId21"/>
    <p:sldId id="257" r:id="rId22"/>
    <p:sldId id="270" r:id="rId23"/>
    <p:sldId id="273" r:id="rId24"/>
    <p:sldId id="274" r:id="rId25"/>
    <p:sldId id="275" r:id="rId26"/>
    <p:sldId id="276" r:id="rId27"/>
    <p:sldId id="272" r:id="rId28"/>
    <p:sldId id="271" r:id="rId29"/>
    <p:sldId id="260" r:id="rId30"/>
    <p:sldId id="259" r:id="rId31"/>
    <p:sldId id="277" r:id="rId32"/>
    <p:sldId id="310" r:id="rId33"/>
    <p:sldId id="307" r:id="rId34"/>
    <p:sldId id="308" r:id="rId35"/>
  </p:sldIdLst>
  <p:sldSz cx="9144000" cy="6858000" type="screen4x3"/>
  <p:notesSz cx="7053263" cy="9309100"/>
  <p:embeddedFontLst>
    <p:embeddedFont>
      <p:font typeface="AR BLANCA" panose="02000000000000000000" pitchFamily="2" charset="0"/>
      <p:regular r:id="rId37"/>
    </p:embeddedFont>
    <p:embeddedFont>
      <p:font typeface="ＭＳ ゴシック" panose="020B0609070205080204" pitchFamily="49" charset="-128"/>
      <p:regular r:id="rId38"/>
    </p:embeddedFont>
    <p:embeddedFont>
      <p:font typeface="Century Gothic" panose="020B0502020202020204" pitchFamily="34" charset="0"/>
      <p:regular r:id="rId39"/>
      <p:bold r:id="rId40"/>
      <p:italic r:id="rId41"/>
      <p:boldItalic r:id="rId42"/>
    </p:embeddedFon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Wingdings 2" panose="05020102010507070707" pitchFamily="18" charset="2"/>
      <p:regular r:id="rId47"/>
    </p:embeddedFont>
    <p:embeddedFont>
      <p:font typeface="ＭＳ Ｐゴシック" panose="020B0600070205080204" pitchFamily="34" charset="-128"/>
      <p:regular r:id="rId48"/>
    </p:embeddedFont>
  </p:embeddedFont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43" autoAdjust="0"/>
    <p:restoredTop sz="94660"/>
  </p:normalViewPr>
  <p:slideViewPr>
    <p:cSldViewPr>
      <p:cViewPr>
        <p:scale>
          <a:sx n="80" d="100"/>
          <a:sy n="80" d="100"/>
        </p:scale>
        <p:origin x="-7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047944-E9AB-4749-BC32-0F08C9A642CB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4850" y="4421188"/>
            <a:ext cx="5643563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10374-AFFF-4449-91C5-9CDEA90A9E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4371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D057B7-C1E3-4D48-A84B-D5E14F05DEEE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96724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250BEF-13F2-4C56-85E7-63C58DCDA00B}" type="slidenum">
              <a:rPr lang="es-ES_tradnl"/>
              <a:pPr/>
              <a:t>32</a:t>
            </a:fld>
            <a:endParaRPr lang="es-ES_tradnl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01749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482D99-6F9B-466D-9454-AE993F9CA50E}" type="slidenum">
              <a:rPr lang="es-ES_tradnl"/>
              <a:pPr/>
              <a:t>34</a:t>
            </a:fld>
            <a:endParaRPr lang="es-ES_tradnl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914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CC397DF-C35E-4012-A8F4-44F4E7BDCA21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69DFE42-5A2D-4661-B85E-24866FD3D1C1}" type="slidenum">
              <a:rPr lang="es-MX" smtClean="0"/>
              <a:t>‹Nº›</a:t>
            </a:fld>
            <a:endParaRPr lang="es-MX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97DF-C35E-4012-A8F4-44F4E7BDCA21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FE42-5A2D-4661-B85E-24866FD3D1C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97DF-C35E-4012-A8F4-44F4E7BDCA21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FE42-5A2D-4661-B85E-24866FD3D1C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97DF-C35E-4012-A8F4-44F4E7BDCA21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FE42-5A2D-4661-B85E-24866FD3D1C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97DF-C35E-4012-A8F4-44F4E7BDCA21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FE42-5A2D-4661-B85E-24866FD3D1C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97DF-C35E-4012-A8F4-44F4E7BDCA21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FE42-5A2D-4661-B85E-24866FD3D1C1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97DF-C35E-4012-A8F4-44F4E7BDCA21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FE42-5A2D-4661-B85E-24866FD3D1C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97DF-C35E-4012-A8F4-44F4E7BDCA21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FE42-5A2D-4661-B85E-24866FD3D1C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97DF-C35E-4012-A8F4-44F4E7BDCA21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FE42-5A2D-4661-B85E-24866FD3D1C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97DF-C35E-4012-A8F4-44F4E7BDCA21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FE42-5A2D-4661-B85E-24866FD3D1C1}" type="slidenum">
              <a:rPr lang="es-MX" smtClean="0"/>
              <a:t>‹Nº›</a:t>
            </a:fld>
            <a:endParaRPr lang="es-MX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97DF-C35E-4012-A8F4-44F4E7BDCA21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FE42-5A2D-4661-B85E-24866FD3D1C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CC397DF-C35E-4012-A8F4-44F4E7BDCA21}" type="datetimeFigureOut">
              <a:rPr lang="es-MX" smtClean="0"/>
              <a:t>25/08/2015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69DFE42-5A2D-4661-B85E-24866FD3D1C1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itsoe.com/rw/about/good-design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Introducción a Proyecto de Evaluación Profesional I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Dr. Ricardo Victoria Uribe</a:t>
            </a:r>
          </a:p>
          <a:p>
            <a:endParaRPr lang="es-ES" dirty="0"/>
          </a:p>
          <a:p>
            <a:r>
              <a:rPr lang="es-ES" dirty="0">
                <a:solidFill>
                  <a:schemeClr val="tx1"/>
                </a:solidFill>
              </a:rPr>
              <a:t>Material Didáctico (Sólo visión </a:t>
            </a:r>
            <a:r>
              <a:rPr lang="es-ES" dirty="0" err="1">
                <a:solidFill>
                  <a:schemeClr val="tx1"/>
                </a:solidFill>
              </a:rPr>
              <a:t>proyectables</a:t>
            </a:r>
            <a:r>
              <a:rPr lang="es-ES" altLang="ja-JP" dirty="0" smtClean="0">
                <a:solidFill>
                  <a:schemeClr val="tx1"/>
                </a:solidFill>
                <a:ea typeface="ＭＳ Ｐゴシック" pitchFamily="28" charset="-128"/>
              </a:rPr>
              <a:t>)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644008" y="-94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042988" eaLnBrk="0" hangingPunct="0"/>
            <a:r>
              <a:rPr lang="es-ES" sz="1400" dirty="0">
                <a:solidFill>
                  <a:schemeClr val="accent1"/>
                </a:solidFill>
              </a:rPr>
              <a:t>Universidad Autónoma </a:t>
            </a:r>
            <a:r>
              <a:rPr lang="es-ES" sz="1400" dirty="0" smtClean="0">
                <a:solidFill>
                  <a:schemeClr val="accent1"/>
                </a:solidFill>
              </a:rPr>
              <a:t>del</a:t>
            </a:r>
          </a:p>
          <a:p>
            <a:pPr defTabSz="1042988" eaLnBrk="0" hangingPunct="0"/>
            <a:r>
              <a:rPr lang="es-ES" sz="1400" dirty="0" smtClean="0">
                <a:solidFill>
                  <a:schemeClr val="accent1"/>
                </a:solidFill>
              </a:rPr>
              <a:t> </a:t>
            </a:r>
            <a:r>
              <a:rPr lang="es-ES" sz="1400" dirty="0">
                <a:solidFill>
                  <a:schemeClr val="accent1"/>
                </a:solidFill>
              </a:rPr>
              <a:t>Estado de México </a:t>
            </a:r>
            <a:br>
              <a:rPr lang="es-ES" sz="1400" dirty="0">
                <a:solidFill>
                  <a:schemeClr val="accent1"/>
                </a:solidFill>
              </a:rPr>
            </a:br>
            <a:r>
              <a:rPr lang="es-ES" sz="1400" dirty="0">
                <a:solidFill>
                  <a:schemeClr val="accent1"/>
                </a:solidFill>
              </a:rPr>
              <a:t>Facultad de Arquitectura </a:t>
            </a:r>
            <a:endParaRPr lang="es-ES" sz="1400" dirty="0" smtClean="0">
              <a:solidFill>
                <a:schemeClr val="accent1"/>
              </a:solidFill>
            </a:endParaRPr>
          </a:p>
          <a:p>
            <a:pPr defTabSz="1042988" eaLnBrk="0" hangingPunct="0"/>
            <a:r>
              <a:rPr lang="es-ES" sz="1400" dirty="0" smtClean="0">
                <a:solidFill>
                  <a:schemeClr val="accent1"/>
                </a:solidFill>
              </a:rPr>
              <a:t>y </a:t>
            </a:r>
            <a:r>
              <a:rPr lang="es-ES" sz="1400" dirty="0">
                <a:solidFill>
                  <a:schemeClr val="accent1"/>
                </a:solidFill>
              </a:rPr>
              <a:t>Diseño</a:t>
            </a:r>
            <a:br>
              <a:rPr lang="es-ES" sz="1400" dirty="0">
                <a:solidFill>
                  <a:schemeClr val="accent1"/>
                </a:solidFill>
              </a:rPr>
            </a:br>
            <a:r>
              <a:rPr lang="es-ES" sz="1400" dirty="0">
                <a:solidFill>
                  <a:schemeClr val="accent1"/>
                </a:solidFill>
              </a:rPr>
              <a:t>Maestría en Diseño</a:t>
            </a:r>
            <a:br>
              <a:rPr lang="es-ES" sz="1400" dirty="0">
                <a:solidFill>
                  <a:schemeClr val="accent1"/>
                </a:solidFill>
              </a:rPr>
            </a:br>
            <a:r>
              <a:rPr lang="es-ES" sz="1400" dirty="0">
                <a:solidFill>
                  <a:schemeClr val="accent1"/>
                </a:solidFill>
              </a:rPr>
              <a:t/>
            </a:r>
            <a:br>
              <a:rPr lang="es-ES" sz="1400" dirty="0">
                <a:solidFill>
                  <a:schemeClr val="accent1"/>
                </a:solidFill>
              </a:rPr>
            </a:br>
            <a:r>
              <a:rPr lang="es-ES" sz="1400" dirty="0">
                <a:solidFill>
                  <a:schemeClr val="accent1"/>
                </a:solidFill>
              </a:rPr>
              <a:t>Unidad de Aprendizaje</a:t>
            </a:r>
            <a:r>
              <a:rPr lang="es-ES" sz="1400" dirty="0" smtClean="0">
                <a:solidFill>
                  <a:schemeClr val="accent1"/>
                </a:solidFill>
              </a:rPr>
              <a:t>:</a:t>
            </a:r>
          </a:p>
          <a:p>
            <a:pPr defTabSz="1042988" eaLnBrk="0" hangingPunct="0"/>
            <a:r>
              <a:rPr lang="es-ES" sz="1400" dirty="0" smtClean="0">
                <a:solidFill>
                  <a:schemeClr val="accent1"/>
                </a:solidFill>
              </a:rPr>
              <a:t>Proyectos de Evaluación </a:t>
            </a:r>
          </a:p>
          <a:p>
            <a:pPr defTabSz="1042988" eaLnBrk="0" hangingPunct="0"/>
            <a:r>
              <a:rPr lang="es-ES" sz="1400" dirty="0" smtClean="0">
                <a:solidFill>
                  <a:schemeClr val="accent1"/>
                </a:solidFill>
              </a:rPr>
              <a:t>Profesional I</a:t>
            </a:r>
            <a:r>
              <a:rPr lang="es-ES" dirty="0">
                <a:solidFill>
                  <a:schemeClr val="accent1"/>
                </a:solidFill>
              </a:rPr>
              <a:t/>
            </a:r>
            <a:br>
              <a:rPr lang="es-ES" dirty="0">
                <a:solidFill>
                  <a:schemeClr val="accent1"/>
                </a:solidFill>
              </a:rPr>
            </a:br>
            <a:r>
              <a:rPr lang="es-ES" dirty="0">
                <a:solidFill>
                  <a:schemeClr val="accent1"/>
                </a:solidFill>
              </a:rPr>
              <a:t/>
            </a:r>
            <a:br>
              <a:rPr lang="es-ES" dirty="0">
                <a:solidFill>
                  <a:schemeClr val="accent1"/>
                </a:solidFill>
              </a:rPr>
            </a:br>
            <a:r>
              <a:rPr lang="es-ES" dirty="0">
                <a:solidFill>
                  <a:schemeClr val="accent1"/>
                </a:solidFill>
              </a:rPr>
              <a:t/>
            </a:r>
            <a:br>
              <a:rPr lang="es-ES" dirty="0">
                <a:solidFill>
                  <a:schemeClr val="accent1"/>
                </a:solidFill>
              </a:rPr>
            </a:br>
            <a:r>
              <a:rPr lang="es-ES" dirty="0"/>
              <a:t/>
            </a:r>
            <a:br>
              <a:rPr lang="es-ES" dirty="0"/>
            </a:br>
            <a:r>
              <a:rPr lang="es-ES" b="1" dirty="0"/>
              <a:t/>
            </a:r>
            <a:br>
              <a:rPr lang="es-ES" b="1" dirty="0"/>
            </a:br>
            <a:endParaRPr lang="es-ES" dirty="0">
              <a:ea typeface="ＭＳ Ｐゴシック"/>
              <a:cs typeface="ＭＳ Ｐゴシック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1707216"/>
            <a:ext cx="3828165" cy="287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67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3" t="23071" r="25000" b="9213"/>
          <a:stretch/>
        </p:blipFill>
        <p:spPr bwMode="auto">
          <a:xfrm>
            <a:off x="1763688" y="1916832"/>
            <a:ext cx="5737222" cy="4417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1050354" y="692696"/>
            <a:ext cx="7024744" cy="1143000"/>
          </a:xfrm>
          <a:prstGeom prst="rect">
            <a:avLst/>
          </a:prstGeom>
        </p:spPr>
        <p:txBody>
          <a:bodyPr anchor="ctr"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5400" dirty="0" smtClean="0"/>
              <a:t>Programa de Estudios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26021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9" t="21873" r="25000" b="12659"/>
          <a:stretch/>
        </p:blipFill>
        <p:spPr bwMode="auto">
          <a:xfrm>
            <a:off x="1475656" y="1844823"/>
            <a:ext cx="6190938" cy="4601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1050354" y="692696"/>
            <a:ext cx="7024744" cy="1143000"/>
          </a:xfrm>
          <a:prstGeom prst="rect">
            <a:avLst/>
          </a:prstGeom>
        </p:spPr>
        <p:txBody>
          <a:bodyPr anchor="ctr">
            <a:normAutofit fontScale="8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5400" dirty="0" smtClean="0"/>
              <a:t>Hay que recordar que…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98456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59628" y="620688"/>
            <a:ext cx="7024744" cy="1143000"/>
          </a:xfrm>
        </p:spPr>
        <p:txBody>
          <a:bodyPr anchor="ctr"/>
          <a:lstStyle/>
          <a:p>
            <a:pPr algn="ctr"/>
            <a:r>
              <a:rPr lang="es-MX" dirty="0" smtClean="0"/>
              <a:t>Secuencia Didáctica</a:t>
            </a:r>
            <a:endParaRPr lang="es-MX" dirty="0"/>
          </a:p>
        </p:txBody>
      </p:sp>
      <p:pic>
        <p:nvPicPr>
          <p:cNvPr id="5155" name="Picture 3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85"/>
          <a:stretch/>
        </p:blipFill>
        <p:spPr bwMode="auto">
          <a:xfrm>
            <a:off x="2339752" y="1700808"/>
            <a:ext cx="500720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317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59832" y="980728"/>
            <a:ext cx="7024744" cy="1143000"/>
          </a:xfrm>
        </p:spPr>
        <p:txBody>
          <a:bodyPr/>
          <a:lstStyle/>
          <a:p>
            <a:r>
              <a:rPr lang="es-ES" dirty="0" smtClean="0"/>
              <a:t>Objetivos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s-ES" sz="5500" dirty="0"/>
              <a:t>El alumno comprenderá los conceptos metodológicos tanto para realizar una investigación en un contexto social específico, como  los métodos de diseño idóneos para las problemáticas planteadas.  	 </a:t>
            </a:r>
            <a:endParaRPr lang="es-MX" sz="5500" dirty="0"/>
          </a:p>
          <a:p>
            <a:endParaRPr lang="es-MX" sz="5500" dirty="0"/>
          </a:p>
          <a:p>
            <a:r>
              <a:rPr lang="es-ES" sz="5500" dirty="0"/>
              <a:t>El alumno determinará un método de diseño que abarque todas las áreas del conocimiento del plan de estudios abarcando los aspectos de  sustentabilidad, ergonómicos, estéticos, tecnológicos y de mercado especificados en la competencia  </a:t>
            </a:r>
            <a:endParaRPr lang="es-MX" sz="5500" dirty="0"/>
          </a:p>
          <a:p>
            <a:endParaRPr lang="es-MX" sz="5500" dirty="0"/>
          </a:p>
          <a:p>
            <a:r>
              <a:rPr lang="es-ES" sz="5500" dirty="0"/>
              <a:t>Empleando una metodología de investigación se detectará una problemática en un contexto determinado, con el objeto de resolverla mediante el diseño industrial, realizando la fundamentación de la misma.</a:t>
            </a:r>
            <a:endParaRPr lang="es-MX" sz="5500" dirty="0"/>
          </a:p>
          <a:p>
            <a:endParaRPr lang="es-ES" sz="5500" dirty="0" smtClean="0"/>
          </a:p>
          <a:p>
            <a:r>
              <a:rPr lang="es-ES" sz="5500" dirty="0" smtClean="0"/>
              <a:t>Presentar </a:t>
            </a:r>
            <a:r>
              <a:rPr lang="es-ES" sz="5500" dirty="0"/>
              <a:t>alternativas de solución al problema, por medio de bocetos y modelos virtuales del objeto  así como modelos funcionales de la propuesta final. </a:t>
            </a:r>
            <a:endParaRPr lang="es-MX" sz="5500" dirty="0"/>
          </a:p>
          <a:p>
            <a:endParaRPr lang="es-ES" sz="5500" dirty="0" smtClean="0"/>
          </a:p>
          <a:p>
            <a:r>
              <a:rPr lang="es-ES" sz="5500" dirty="0" smtClean="0"/>
              <a:t>Para </a:t>
            </a:r>
            <a:r>
              <a:rPr lang="es-ES" sz="5500" dirty="0"/>
              <a:t>la acreditación de esta unidad de aprendizaje se deberán presentar todas las etapas y las evidencias de cada unidad, obteniéndose una evaluación sumatoria de 100 </a:t>
            </a:r>
            <a:r>
              <a:rPr lang="es-ES" sz="5500" dirty="0" err="1"/>
              <a:t>ptos</a:t>
            </a:r>
            <a:endParaRPr lang="es-MX" sz="55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5174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5" t="25333" r="9000" b="10889"/>
          <a:stretch/>
        </p:blipFill>
        <p:spPr bwMode="auto">
          <a:xfrm>
            <a:off x="489620" y="2437962"/>
            <a:ext cx="8136904" cy="343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915816" y="980728"/>
            <a:ext cx="7024744" cy="1143000"/>
          </a:xfrm>
        </p:spPr>
        <p:txBody>
          <a:bodyPr/>
          <a:lstStyle/>
          <a:p>
            <a:r>
              <a:rPr lang="es-ES" dirty="0" smtClean="0"/>
              <a:t>Unidades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4361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6" t="21333" r="8999" b="14889"/>
          <a:stretch/>
        </p:blipFill>
        <p:spPr bwMode="auto">
          <a:xfrm>
            <a:off x="570384" y="2488854"/>
            <a:ext cx="7992888" cy="3388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581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5" t="18889" r="9249" b="18445"/>
          <a:stretch/>
        </p:blipFill>
        <p:spPr bwMode="auto">
          <a:xfrm>
            <a:off x="683568" y="2564904"/>
            <a:ext cx="7848872" cy="327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394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23333" r="8875" b="12667"/>
          <a:stretch/>
        </p:blipFill>
        <p:spPr bwMode="auto">
          <a:xfrm>
            <a:off x="727050" y="2564904"/>
            <a:ext cx="7805390" cy="3300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269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5" t="20666" r="8750" b="7555"/>
          <a:stretch/>
        </p:blipFill>
        <p:spPr bwMode="auto">
          <a:xfrm>
            <a:off x="608906" y="2407152"/>
            <a:ext cx="7923534" cy="375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661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17778" r="9251" b="10889"/>
          <a:stretch/>
        </p:blipFill>
        <p:spPr bwMode="auto">
          <a:xfrm>
            <a:off x="827584" y="2564904"/>
            <a:ext cx="7560840" cy="359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244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67544" y="1835696"/>
            <a:ext cx="8208912" cy="526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es-ES" sz="1400" dirty="0"/>
              <a:t>   	</a:t>
            </a:r>
            <a:r>
              <a:rPr lang="es-ES" sz="1050" dirty="0" smtClean="0"/>
              <a:t>Para que diseñamos…………………</a:t>
            </a:r>
            <a:r>
              <a:rPr lang="es-ES" sz="1050" dirty="0" smtClean="0">
                <a:ea typeface="ＭＳ Ｐゴシック"/>
                <a:cs typeface="Arial" pitchFamily="34" charset="0"/>
              </a:rPr>
              <a:t>.......................</a:t>
            </a:r>
            <a:r>
              <a:rPr lang="es-ES" sz="1050" dirty="0" smtClean="0"/>
              <a:t>...........................3</a:t>
            </a:r>
            <a:endParaRPr lang="es-ES" sz="1050" dirty="0"/>
          </a:p>
          <a:p>
            <a:pPr algn="just">
              <a:spcBef>
                <a:spcPct val="20000"/>
              </a:spcBef>
            </a:pPr>
            <a:r>
              <a:rPr lang="es-ES" sz="1050" dirty="0" smtClean="0"/>
              <a:t>	</a:t>
            </a:r>
            <a:r>
              <a:rPr lang="es-MX" sz="1050" dirty="0" smtClean="0">
                <a:ea typeface="ＭＳ Ｐゴシック"/>
                <a:cs typeface="ＭＳ Ｐゴシック"/>
              </a:rPr>
              <a:t>Introducción………………………………</a:t>
            </a:r>
            <a:r>
              <a:rPr lang="es-ES" sz="1050" dirty="0" smtClean="0"/>
              <a:t>.......................…...................4</a:t>
            </a:r>
          </a:p>
          <a:p>
            <a:pPr algn="just">
              <a:spcBef>
                <a:spcPct val="20000"/>
              </a:spcBef>
            </a:pPr>
            <a:r>
              <a:rPr lang="es-ES" sz="1050" dirty="0"/>
              <a:t>	</a:t>
            </a:r>
            <a:r>
              <a:rPr lang="es-ES" sz="1050" dirty="0" smtClean="0">
                <a:ea typeface="ＭＳ Ｐゴシック"/>
                <a:cs typeface="Arial" pitchFamily="34" charset="0"/>
              </a:rPr>
              <a:t>Opciones de evaluación profesional …………………….…….</a:t>
            </a:r>
            <a:r>
              <a:rPr lang="es-ES" altLang="ja-JP" sz="1050" dirty="0" smtClean="0">
                <a:ea typeface="ＭＳ Ｐゴシック" pitchFamily="28" charset="-128"/>
              </a:rPr>
              <a:t>.........5</a:t>
            </a:r>
            <a:endParaRPr lang="es-ES" sz="1050" dirty="0"/>
          </a:p>
          <a:p>
            <a:pPr algn="just">
              <a:spcBef>
                <a:spcPct val="20000"/>
              </a:spcBef>
            </a:pPr>
            <a:r>
              <a:rPr lang="es-ES" sz="1050" dirty="0"/>
              <a:t>	</a:t>
            </a:r>
            <a:r>
              <a:rPr lang="es-ES" sz="1050" dirty="0" smtClean="0">
                <a:ea typeface="ＭＳ Ｐゴシック"/>
                <a:cs typeface="Arial" pitchFamily="34" charset="0"/>
              </a:rPr>
              <a:t>Tesis………………………………………………………</a:t>
            </a:r>
            <a:r>
              <a:rPr lang="en-US" sz="1050" dirty="0" smtClean="0">
                <a:ea typeface="ＭＳ Ｐゴシック"/>
                <a:cs typeface="ＭＳ Ｐゴシック"/>
              </a:rPr>
              <a:t>..............................</a:t>
            </a:r>
            <a:r>
              <a:rPr lang="en-US" sz="1050" dirty="0">
                <a:ea typeface="ＭＳ Ｐゴシック"/>
                <a:cs typeface="ＭＳ Ｐゴシック"/>
              </a:rPr>
              <a:t>7</a:t>
            </a:r>
            <a:endParaRPr lang="en-US" sz="1050" dirty="0" smtClean="0">
              <a:ea typeface="ＭＳ Ｐゴシック"/>
              <a:cs typeface="ＭＳ Ｐゴシック"/>
            </a:endParaRPr>
          </a:p>
          <a:p>
            <a:pPr algn="just">
              <a:spcBef>
                <a:spcPct val="20000"/>
              </a:spcBef>
            </a:pPr>
            <a:r>
              <a:rPr lang="es-ES" sz="1050" dirty="0" smtClean="0">
                <a:ea typeface="ＭＳ Ｐゴシック"/>
                <a:cs typeface="Arial" pitchFamily="34" charset="0"/>
              </a:rPr>
              <a:t>	Formatos a llenar…………………………………………………………..9</a:t>
            </a:r>
            <a:endParaRPr lang="en-US" sz="1050" dirty="0" smtClean="0">
              <a:ea typeface="ＭＳ Ｐゴシック"/>
              <a:cs typeface="ＭＳ Ｐゴシック"/>
            </a:endParaRPr>
          </a:p>
          <a:p>
            <a:pPr algn="just">
              <a:spcBef>
                <a:spcPct val="20000"/>
              </a:spcBef>
            </a:pPr>
            <a:r>
              <a:rPr lang="es-MX" sz="1050" dirty="0">
                <a:ea typeface="ＭＳ Ｐゴシック"/>
                <a:cs typeface="ＭＳ Ｐゴシック"/>
              </a:rPr>
              <a:t>	</a:t>
            </a:r>
            <a:r>
              <a:rPr lang="es-MX" sz="1050" dirty="0" smtClean="0">
                <a:ea typeface="ＭＳ Ｐゴシック"/>
                <a:cs typeface="ＭＳ Ｐゴシック"/>
              </a:rPr>
              <a:t>Programa de estudios……………………………………………………..10</a:t>
            </a:r>
          </a:p>
          <a:p>
            <a:pPr algn="just">
              <a:spcBef>
                <a:spcPct val="20000"/>
              </a:spcBef>
            </a:pPr>
            <a:r>
              <a:rPr lang="es-ES" sz="1050" dirty="0" smtClean="0">
                <a:ea typeface="ＭＳ Ｐゴシック"/>
                <a:cs typeface="Arial" pitchFamily="34" charset="0"/>
              </a:rPr>
              <a:t>	Secuencia didáctica…….……………………………………………….12</a:t>
            </a:r>
          </a:p>
          <a:p>
            <a:pPr algn="just">
              <a:spcBef>
                <a:spcPct val="20000"/>
              </a:spcBef>
            </a:pPr>
            <a:r>
              <a:rPr lang="es-ES" sz="1050" dirty="0" smtClean="0">
                <a:ea typeface="ＭＳ Ｐゴシック"/>
                <a:cs typeface="Arial" pitchFamily="34" charset="0"/>
              </a:rPr>
              <a:t>	Objetivos………………………………………………..</a:t>
            </a:r>
            <a:r>
              <a:rPr lang="es-ES" altLang="ja-JP" sz="1050" dirty="0" smtClean="0">
                <a:ea typeface="ＭＳ Ｐゴシック" pitchFamily="28" charset="-128"/>
              </a:rPr>
              <a:t>…….…..…………13</a:t>
            </a:r>
            <a:endParaRPr lang="es-ES" sz="1050" dirty="0"/>
          </a:p>
          <a:p>
            <a:pPr algn="just">
              <a:spcBef>
                <a:spcPct val="20000"/>
              </a:spcBef>
            </a:pPr>
            <a:r>
              <a:rPr lang="es-ES" sz="1050" dirty="0" smtClean="0">
                <a:ea typeface="ＭＳ Ｐゴシック"/>
                <a:cs typeface="Arial" pitchFamily="34" charset="0"/>
              </a:rPr>
              <a:t>	Unidades…………………………………………………………………….14</a:t>
            </a:r>
          </a:p>
          <a:p>
            <a:pPr algn="just">
              <a:spcBef>
                <a:spcPct val="20000"/>
              </a:spcBef>
            </a:pPr>
            <a:r>
              <a:rPr lang="es-ES" sz="1050" dirty="0" smtClean="0">
                <a:ea typeface="ＭＳ Ｐゴシック"/>
                <a:cs typeface="Arial" pitchFamily="34" charset="0"/>
              </a:rPr>
              <a:t>	Fechas y entregas…………………………………..………........……...21</a:t>
            </a:r>
          </a:p>
          <a:p>
            <a:pPr algn="just">
              <a:spcBef>
                <a:spcPct val="20000"/>
              </a:spcBef>
            </a:pPr>
            <a:r>
              <a:rPr lang="es-ES" sz="1050" dirty="0" smtClean="0">
                <a:ea typeface="ＭＳ Ｐゴシック"/>
                <a:cs typeface="Arial" pitchFamily="34" charset="0"/>
              </a:rPr>
              <a:t>	Mapa Mental vs. Mapa Proyectual………………………….…………22</a:t>
            </a:r>
          </a:p>
          <a:p>
            <a:pPr algn="just">
              <a:spcBef>
                <a:spcPct val="20000"/>
              </a:spcBef>
            </a:pPr>
            <a:r>
              <a:rPr lang="es-ES" sz="1050" dirty="0"/>
              <a:t>	</a:t>
            </a:r>
            <a:r>
              <a:rPr lang="es-ES" sz="1050" dirty="0" smtClean="0"/>
              <a:t>Investigación e Implementación</a:t>
            </a:r>
            <a:r>
              <a:rPr lang="es-ES" sz="1050" dirty="0" smtClean="0">
                <a:ea typeface="ＭＳ Ｐゴシック"/>
                <a:cs typeface="Arial" pitchFamily="34" charset="0"/>
              </a:rPr>
              <a:t>..........................................................23</a:t>
            </a:r>
          </a:p>
          <a:p>
            <a:pPr algn="just">
              <a:spcBef>
                <a:spcPct val="20000"/>
              </a:spcBef>
            </a:pPr>
            <a:r>
              <a:rPr lang="es-ES" sz="1050" dirty="0" smtClean="0"/>
              <a:t>	</a:t>
            </a:r>
            <a:r>
              <a:rPr lang="es-ES" sz="1050" dirty="0"/>
              <a:t>Investigación de fuentes primarias </a:t>
            </a:r>
            <a:endParaRPr lang="es-ES" sz="1050" dirty="0" smtClean="0"/>
          </a:p>
          <a:p>
            <a:pPr algn="just">
              <a:spcBef>
                <a:spcPct val="20000"/>
              </a:spcBef>
            </a:pPr>
            <a:r>
              <a:rPr lang="es-ES" sz="1050" dirty="0"/>
              <a:t> </a:t>
            </a:r>
            <a:r>
              <a:rPr lang="es-ES" sz="1050" dirty="0" smtClean="0"/>
              <a:t>                     vs</a:t>
            </a:r>
            <a:r>
              <a:rPr lang="es-ES" sz="1050" dirty="0"/>
              <a:t>. Investigación de Fuentes </a:t>
            </a:r>
            <a:r>
              <a:rPr lang="es-ES" sz="1050" dirty="0" smtClean="0"/>
              <a:t>…………………………………………….. 24</a:t>
            </a:r>
            <a:endParaRPr lang="es-MX" sz="1050" dirty="0"/>
          </a:p>
          <a:p>
            <a:r>
              <a:rPr lang="es-ES" sz="1050" dirty="0"/>
              <a:t> </a:t>
            </a:r>
            <a:r>
              <a:rPr lang="es-ES" sz="1050" dirty="0" smtClean="0"/>
              <a:t>      	Estrategias </a:t>
            </a:r>
            <a:r>
              <a:rPr lang="es-ES" sz="1050" dirty="0"/>
              <a:t>y tácticas de </a:t>
            </a:r>
            <a:r>
              <a:rPr lang="es-ES" sz="1050" dirty="0" smtClean="0"/>
              <a:t>investigación……………………………….. 25</a:t>
            </a:r>
            <a:endParaRPr lang="es-MX" sz="1050" dirty="0"/>
          </a:p>
          <a:p>
            <a:r>
              <a:rPr lang="es-ES" sz="1050" dirty="0" smtClean="0"/>
              <a:t>        	Diseño </a:t>
            </a:r>
            <a:r>
              <a:rPr lang="es-ES" sz="1050" dirty="0"/>
              <a:t>linear vs. Diseño </a:t>
            </a:r>
            <a:r>
              <a:rPr lang="es-ES" sz="1050" dirty="0" smtClean="0"/>
              <a:t>Iterativo</a:t>
            </a:r>
            <a:r>
              <a:rPr lang="es-ES" sz="1050" dirty="0"/>
              <a:t>……………………………….. </a:t>
            </a:r>
            <a:r>
              <a:rPr lang="es-ES" sz="1050" dirty="0" smtClean="0"/>
              <a:t>26</a:t>
            </a:r>
            <a:endParaRPr lang="es-MX" sz="1050" dirty="0"/>
          </a:p>
          <a:p>
            <a:r>
              <a:rPr lang="es-ES" sz="1050" dirty="0" smtClean="0"/>
              <a:t>       </a:t>
            </a:r>
            <a:r>
              <a:rPr lang="es-ES" sz="1050" dirty="0"/>
              <a:t>	</a:t>
            </a:r>
            <a:r>
              <a:rPr lang="es-ES" sz="1050" dirty="0" err="1"/>
              <a:t>Bocetaje</a:t>
            </a:r>
            <a:r>
              <a:rPr lang="es-ES" sz="1050" dirty="0" smtClean="0"/>
              <a:t>………………………………………………………………….. 27</a:t>
            </a:r>
            <a:endParaRPr lang="es-MX" sz="1050" dirty="0"/>
          </a:p>
          <a:p>
            <a:r>
              <a:rPr lang="es-ES" sz="1050" dirty="0" smtClean="0"/>
              <a:t>	Mejoras a proponer </a:t>
            </a:r>
            <a:r>
              <a:rPr lang="es-ES" sz="1050" dirty="0"/>
              <a:t>……………………………….. </a:t>
            </a:r>
            <a:r>
              <a:rPr lang="es-ES" sz="1050" dirty="0" smtClean="0"/>
              <a:t>28</a:t>
            </a:r>
            <a:endParaRPr lang="es-MX" sz="1050" dirty="0"/>
          </a:p>
          <a:p>
            <a:r>
              <a:rPr lang="es-ES" sz="1050" dirty="0" smtClean="0"/>
              <a:t>	</a:t>
            </a:r>
            <a:r>
              <a:rPr lang="es-ES" sz="1050" dirty="0" err="1" smtClean="0"/>
              <a:t>Design</a:t>
            </a:r>
            <a:r>
              <a:rPr lang="es-ES" sz="1050" dirty="0"/>
              <a:t> </a:t>
            </a:r>
            <a:r>
              <a:rPr lang="es-ES" sz="1050" dirty="0" err="1"/>
              <a:t>Thinking</a:t>
            </a:r>
            <a:r>
              <a:rPr lang="es-ES" sz="1050" dirty="0"/>
              <a:t> ……………………………….. </a:t>
            </a:r>
            <a:r>
              <a:rPr lang="es-ES" sz="1050" dirty="0" smtClean="0"/>
              <a:t>29</a:t>
            </a:r>
          </a:p>
          <a:p>
            <a:r>
              <a:rPr lang="es-ES" sz="1050" dirty="0" smtClean="0"/>
              <a:t>	Los 10 principios del buen diseño de </a:t>
            </a:r>
            <a:r>
              <a:rPr lang="es-ES" sz="1050" dirty="0" err="1" smtClean="0"/>
              <a:t>Dieter</a:t>
            </a:r>
            <a:r>
              <a:rPr lang="es-ES" sz="1050" dirty="0" smtClean="0"/>
              <a:t> </a:t>
            </a:r>
            <a:r>
              <a:rPr lang="es-ES" sz="1050" dirty="0" err="1" smtClean="0"/>
              <a:t>Rams</a:t>
            </a:r>
            <a:r>
              <a:rPr lang="es-ES" sz="1050" smtClean="0"/>
              <a:t>…………….. </a:t>
            </a:r>
            <a:r>
              <a:rPr lang="es-ES" sz="1050" dirty="0" smtClean="0"/>
              <a:t>30</a:t>
            </a:r>
            <a:endParaRPr lang="es-MX" sz="1050" dirty="0"/>
          </a:p>
          <a:p>
            <a:r>
              <a:rPr lang="es-ES" sz="1050" dirty="0" smtClean="0"/>
              <a:t>	Mapa </a:t>
            </a:r>
            <a:r>
              <a:rPr lang="es-ES" sz="1050" dirty="0"/>
              <a:t>del camino……………………………….. </a:t>
            </a:r>
            <a:r>
              <a:rPr lang="es-ES" sz="1050" dirty="0" smtClean="0"/>
              <a:t>31</a:t>
            </a:r>
            <a:endParaRPr lang="es-MX" sz="1050" dirty="0"/>
          </a:p>
          <a:p>
            <a:r>
              <a:rPr lang="es-ES" sz="1050" dirty="0" smtClean="0"/>
              <a:t> 	Conclusiones…………………………………………………………..32</a:t>
            </a:r>
            <a:endParaRPr lang="es-MX" sz="1050" dirty="0"/>
          </a:p>
          <a:p>
            <a:pPr algn="just">
              <a:spcBef>
                <a:spcPct val="20000"/>
              </a:spcBef>
            </a:pPr>
            <a:r>
              <a:rPr lang="es-ES" sz="1050" dirty="0" smtClean="0"/>
              <a:t>       	 Bibliografía ..........................................................................………33</a:t>
            </a:r>
            <a:endParaRPr lang="es-ES" sz="1050" dirty="0"/>
          </a:p>
          <a:p>
            <a:pPr algn="just">
              <a:spcBef>
                <a:spcPct val="20000"/>
              </a:spcBef>
            </a:pPr>
            <a:r>
              <a:rPr lang="es-ES" sz="1050" dirty="0"/>
              <a:t>	Cr</a:t>
            </a:r>
            <a:r>
              <a:rPr lang="es-ES" altLang="ja-JP" sz="1050" dirty="0">
                <a:ea typeface="ＭＳ Ｐゴシック" pitchFamily="28" charset="-128"/>
              </a:rPr>
              <a:t>éditos de imágenes </a:t>
            </a:r>
            <a:r>
              <a:rPr lang="es-ES" altLang="ja-JP" sz="1050" dirty="0" smtClean="0">
                <a:ea typeface="ＭＳ Ｐゴシック" pitchFamily="28" charset="-128"/>
              </a:rPr>
              <a:t>……………………………………………….. 34</a:t>
            </a:r>
            <a:endParaRPr lang="en-GB" sz="105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5800" y="692696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 dirty="0" err="1" smtClean="0">
                <a:solidFill>
                  <a:schemeClr val="accent1"/>
                </a:solidFill>
              </a:rPr>
              <a:t>Índice</a:t>
            </a:r>
            <a:endParaRPr lang="en-GB" sz="4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47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0" t="44666" r="14875" b="26000"/>
          <a:stretch/>
        </p:blipFill>
        <p:spPr bwMode="auto">
          <a:xfrm>
            <a:off x="1290836" y="4909081"/>
            <a:ext cx="6502424" cy="1472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5" t="22222" r="14751" b="6889"/>
          <a:stretch/>
        </p:blipFill>
        <p:spPr bwMode="auto">
          <a:xfrm>
            <a:off x="1309886" y="1636874"/>
            <a:ext cx="6502474" cy="3557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859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Fechas y Entregas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8383451"/>
              </p:ext>
            </p:extLst>
          </p:nvPr>
        </p:nvGraphicFramePr>
        <p:xfrm>
          <a:off x="683569" y="2276871"/>
          <a:ext cx="7776864" cy="410445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{B301B821-A1FF-4177-AEE7-76D212191A09}</a:tableStyleId>
              </a:tblPr>
              <a:tblGrid>
                <a:gridCol w="682480"/>
                <a:gridCol w="3017242"/>
                <a:gridCol w="1159932"/>
                <a:gridCol w="1627451"/>
                <a:gridCol w="1289759"/>
              </a:tblGrid>
              <a:tr h="356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Unidad</a:t>
                      </a:r>
                      <a:endParaRPr lang="es-MX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Nombre de la unidad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Fecha</a:t>
                      </a:r>
                      <a:endParaRPr lang="es-MX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effectLst/>
                        </a:rPr>
                        <a:t>2015</a:t>
                      </a:r>
                      <a:endParaRPr lang="es-MX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Rúbrica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Examen parcial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</a:tr>
              <a:tr h="356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DIAGNÓSTICO 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dirty="0">
                          <a:effectLst/>
                        </a:rPr>
                        <a:t>POR EL DIRECTOR</a:t>
                      </a:r>
                      <a:endParaRPr lang="es-MX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TRAYECTORIA</a:t>
                      </a:r>
                      <a:endParaRPr lang="es-MX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PROTOCOLO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2%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</a:tr>
              <a:tr h="356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 METODOLOGIAS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>
                          <a:effectLst/>
                        </a:rPr>
                        <a:t>POR EL DIRECTOR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 MAPAS CONCEPTUALES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3%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</a:tr>
              <a:tr h="356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3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DESCRIPCIÓN DE METODOLOGÍAS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>
                          <a:effectLst/>
                        </a:rPr>
                        <a:t>POR EL DIRECTOR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2 DESCRIPCIONES ESCRITAS</a:t>
                      </a:r>
                      <a:endParaRPr lang="es-MX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5%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</a:tr>
              <a:tr h="356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4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ANTEPROYECTO DE TITULACION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dirty="0">
                          <a:effectLst/>
                        </a:rPr>
                        <a:t> </a:t>
                      </a:r>
                      <a:r>
                        <a:rPr lang="es-ES" sz="700" dirty="0" smtClean="0">
                          <a:effectLst/>
                        </a:rPr>
                        <a:t>24 </a:t>
                      </a:r>
                      <a:r>
                        <a:rPr lang="es-ES" sz="700" dirty="0">
                          <a:effectLst/>
                        </a:rPr>
                        <a:t>AGOSTO</a:t>
                      </a:r>
                      <a:endParaRPr lang="es-MX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PROTOCOLO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5%COLEGIADA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</a:tr>
              <a:tr h="5353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5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INVESTIGACIÓN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effectLst/>
                        </a:rPr>
                        <a:t>28 </a:t>
                      </a:r>
                      <a:r>
                        <a:rPr lang="es-ES" sz="1000" dirty="0">
                          <a:effectLst/>
                        </a:rPr>
                        <a:t>SEPTIEMBRE</a:t>
                      </a:r>
                      <a:endParaRPr lang="es-MX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FUNDAMENTACIÓN POR ÁREAS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20%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</a:tr>
              <a:tr h="713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6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PREFIGURACIÓN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effectLst/>
                        </a:rPr>
                        <a:t>30 </a:t>
                      </a:r>
                      <a:r>
                        <a:rPr lang="es-ES" sz="1000" dirty="0">
                          <a:effectLst/>
                        </a:rPr>
                        <a:t>OCTUBRE</a:t>
                      </a:r>
                      <a:endParaRPr lang="es-MX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PROPOSITO </a:t>
                      </a:r>
                      <a:endParaRPr lang="es-MX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CONCEPTO</a:t>
                      </a:r>
                      <a:endParaRPr lang="es-MX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REQUERIMIENTOS POR ÁREA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30%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</a:tr>
              <a:tr h="1070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7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FIGURACIÓN</a:t>
                      </a:r>
                      <a:endParaRPr lang="es-MX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smtClean="0">
                          <a:effectLst/>
                        </a:rPr>
                        <a:t>7 </a:t>
                      </a:r>
                      <a:r>
                        <a:rPr lang="es-ES" sz="700">
                          <a:effectLst/>
                        </a:rPr>
                        <a:t>Y </a:t>
                      </a:r>
                      <a:r>
                        <a:rPr lang="es-ES" sz="700" smtClean="0">
                          <a:effectLst/>
                        </a:rPr>
                        <a:t>8 DICIEMBRE</a:t>
                      </a:r>
                      <a:endParaRPr lang="es-MX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BOCETOS MODELOS TRANSICIÓN</a:t>
                      </a:r>
                      <a:endParaRPr lang="es-MX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ALTERNATIVA FINAL</a:t>
                      </a:r>
                      <a:endParaRPr lang="es-MX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PLANOS</a:t>
                      </a:r>
                      <a:endParaRPr lang="es-MX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25%</a:t>
                      </a:r>
                      <a:endParaRPr lang="es-MX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DIRECTOR</a:t>
                      </a:r>
                      <a:endParaRPr lang="es-MX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10% COLEGIADA</a:t>
                      </a:r>
                      <a:endParaRPr lang="es-MX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402" marR="6240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230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024744" cy="114300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Mapa Mental vs. Mapa Proyectual</a:t>
            </a:r>
            <a:endParaRPr lang="es-MX" sz="2800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633364"/>
            <a:ext cx="2914654" cy="4817612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42864"/>
            <a:ext cx="3101883" cy="5040560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4139952" y="2967335"/>
            <a:ext cx="1338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VS.</a:t>
            </a:r>
            <a:endParaRPr lang="es-E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546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1143000"/>
          </a:xfrm>
        </p:spPr>
        <p:txBody>
          <a:bodyPr>
            <a:normAutofit/>
          </a:bodyPr>
          <a:lstStyle/>
          <a:p>
            <a:r>
              <a:rPr lang="es-ES" sz="3200" dirty="0" smtClean="0"/>
              <a:t>Investigación e Implementación</a:t>
            </a:r>
            <a:endParaRPr lang="es-MX" sz="3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82708"/>
            <a:ext cx="7416824" cy="437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24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37516" y="2862064"/>
            <a:ext cx="2860382" cy="1143000"/>
          </a:xfrm>
        </p:spPr>
        <p:txBody>
          <a:bodyPr>
            <a:noAutofit/>
          </a:bodyPr>
          <a:lstStyle/>
          <a:p>
            <a:r>
              <a:rPr lang="es-ES" sz="3200" dirty="0" smtClean="0"/>
              <a:t>Investigación de fuentes primarias vs. Investigación de Fuentes secundarias</a:t>
            </a:r>
            <a:endParaRPr lang="es-MX" sz="32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68"/>
          <a:stretch/>
        </p:blipFill>
        <p:spPr bwMode="auto">
          <a:xfrm>
            <a:off x="480931" y="1268760"/>
            <a:ext cx="5256584" cy="4886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351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5"/>
            <a:ext cx="3715789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932040" y="1196752"/>
            <a:ext cx="3456384" cy="18722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3200" dirty="0" smtClean="0"/>
              <a:t>Estrategias y tácticas de investigación</a:t>
            </a:r>
            <a:endParaRPr lang="es-MX" sz="3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6300192" y="3343830"/>
            <a:ext cx="24482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“Estrategia sin táctica es la ruta más lenta para la victoria. Táctica sin estrategia es el ruido antes de la derrota</a:t>
            </a:r>
            <a:r>
              <a:rPr lang="en-US" dirty="0" smtClean="0"/>
              <a:t>.”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Sun-Tzu</a:t>
            </a:r>
            <a:endParaRPr lang="es-MX" dirty="0"/>
          </a:p>
        </p:txBody>
      </p:sp>
      <p:sp>
        <p:nvSpPr>
          <p:cNvPr id="3" name="2 Forma libre"/>
          <p:cNvSpPr/>
          <p:nvPr/>
        </p:nvSpPr>
        <p:spPr>
          <a:xfrm>
            <a:off x="7020272" y="5723701"/>
            <a:ext cx="1110219" cy="236987"/>
          </a:xfrm>
          <a:custGeom>
            <a:avLst/>
            <a:gdLst>
              <a:gd name="connsiteX0" fmla="*/ 0 w 786809"/>
              <a:gd name="connsiteY0" fmla="*/ 70185 h 208408"/>
              <a:gd name="connsiteX1" fmla="*/ 520995 w 786809"/>
              <a:gd name="connsiteY1" fmla="*/ 6390 h 208408"/>
              <a:gd name="connsiteX2" fmla="*/ 786809 w 786809"/>
              <a:gd name="connsiteY2" fmla="*/ 208408 h 208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6809" h="208408">
                <a:moveTo>
                  <a:pt x="0" y="70185"/>
                </a:moveTo>
                <a:cubicBezTo>
                  <a:pt x="194930" y="26769"/>
                  <a:pt x="389860" y="-16647"/>
                  <a:pt x="520995" y="6390"/>
                </a:cubicBezTo>
                <a:cubicBezTo>
                  <a:pt x="652130" y="29427"/>
                  <a:pt x="767316" y="194231"/>
                  <a:pt x="786809" y="208408"/>
                </a:cubicBezTo>
              </a:path>
            </a:pathLst>
          </a:cu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 rot="21383263">
            <a:off x="7032987" y="5906181"/>
            <a:ext cx="1084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  <a:latin typeface="AR BLANCA" panose="02000000000000000000" pitchFamily="2" charset="0"/>
              </a:rPr>
              <a:t>BATMAN</a:t>
            </a:r>
            <a:endParaRPr lang="es-MX" dirty="0">
              <a:solidFill>
                <a:srgbClr val="FF0000"/>
              </a:solidFill>
              <a:latin typeface="AR BLANCA" panose="02000000000000000000" pitchFamily="2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715235"/>
            <a:ext cx="4193702" cy="401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2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560222"/>
            <a:ext cx="7024744" cy="114300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Diseño linear vs. Diseño Iterativo</a:t>
            </a:r>
            <a:endParaRPr lang="es-MX" sz="28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00807"/>
            <a:ext cx="5256584" cy="4652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609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03848" y="1052736"/>
            <a:ext cx="7024744" cy="1143000"/>
          </a:xfrm>
        </p:spPr>
        <p:txBody>
          <a:bodyPr/>
          <a:lstStyle/>
          <a:p>
            <a:r>
              <a:rPr lang="es-ES" dirty="0" err="1" smtClean="0"/>
              <a:t>Bocetaje</a:t>
            </a: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420888"/>
            <a:ext cx="5976664" cy="3872878"/>
          </a:xfrm>
        </p:spPr>
      </p:pic>
    </p:spTree>
    <p:extLst>
      <p:ext uri="{BB962C8B-B14F-4D97-AF65-F5344CB8AC3E}">
        <p14:creationId xmlns:p14="http://schemas.microsoft.com/office/powerpoint/2010/main" val="371559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19256" y="1052736"/>
            <a:ext cx="7024744" cy="1143000"/>
          </a:xfrm>
        </p:spPr>
        <p:txBody>
          <a:bodyPr/>
          <a:lstStyle/>
          <a:p>
            <a:r>
              <a:rPr lang="es-ES" dirty="0" smtClean="0"/>
              <a:t>Mejoras a proponer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dirty="0" smtClean="0"/>
              <a:t>Mejoras sociales pueden incluir:</a:t>
            </a:r>
            <a:endParaRPr lang="es-MX" dirty="0"/>
          </a:p>
          <a:p>
            <a:pPr lvl="1"/>
            <a:r>
              <a:rPr lang="en-US" dirty="0" err="1" smtClean="0"/>
              <a:t>Hacer</a:t>
            </a:r>
            <a:r>
              <a:rPr lang="en-US" dirty="0" smtClean="0"/>
              <a:t> la interface del </a:t>
            </a:r>
            <a:r>
              <a:rPr lang="en-US" dirty="0" err="1" smtClean="0"/>
              <a:t>producto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sencilla</a:t>
            </a:r>
            <a:r>
              <a:rPr lang="en-US" dirty="0" smtClean="0"/>
              <a:t> de </a:t>
            </a:r>
            <a:r>
              <a:rPr lang="en-US" dirty="0" err="1" smtClean="0"/>
              <a:t>entender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parte del </a:t>
            </a:r>
            <a:r>
              <a:rPr lang="en-US" dirty="0" err="1" smtClean="0"/>
              <a:t>usuario</a:t>
            </a:r>
            <a:endParaRPr lang="en-US" dirty="0" smtClean="0"/>
          </a:p>
          <a:p>
            <a:pPr lvl="1"/>
            <a:r>
              <a:rPr lang="es-MX" dirty="0" smtClean="0"/>
              <a:t>Hacer el diseño más inclusivo, más universal</a:t>
            </a:r>
            <a:endParaRPr lang="es-MX" dirty="0"/>
          </a:p>
          <a:p>
            <a:r>
              <a:rPr lang="es-MX" dirty="0" smtClean="0"/>
              <a:t>Mejoras ambientales pueden incluir:</a:t>
            </a:r>
          </a:p>
          <a:p>
            <a:pPr lvl="1"/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sencilla</a:t>
            </a:r>
            <a:r>
              <a:rPr lang="en-US" dirty="0" smtClean="0"/>
              <a:t> y </a:t>
            </a:r>
            <a:r>
              <a:rPr lang="en-US" dirty="0" err="1" smtClean="0"/>
              <a:t>eficiente</a:t>
            </a:r>
            <a:r>
              <a:rPr lang="en-US" dirty="0" smtClean="0"/>
              <a:t> en </a:t>
            </a:r>
            <a:r>
              <a:rPr lang="en-US" dirty="0" err="1" smtClean="0"/>
              <a:t>términos</a:t>
            </a:r>
            <a:r>
              <a:rPr lang="en-US" dirty="0" smtClean="0"/>
              <a:t> de </a:t>
            </a:r>
            <a:r>
              <a:rPr lang="en-US" dirty="0" err="1" smtClean="0"/>
              <a:t>costos</a:t>
            </a:r>
            <a:r>
              <a:rPr lang="en-US" dirty="0" smtClean="0"/>
              <a:t> el </a:t>
            </a:r>
            <a:r>
              <a:rPr lang="en-US" dirty="0" err="1" smtClean="0"/>
              <a:t>desensamble</a:t>
            </a:r>
            <a:r>
              <a:rPr lang="en-US" dirty="0" smtClean="0"/>
              <a:t> (para </a:t>
            </a:r>
            <a:r>
              <a:rPr lang="en-US" dirty="0" err="1" smtClean="0"/>
              <a:t>reparaciones</a:t>
            </a:r>
            <a:r>
              <a:rPr lang="en-US" dirty="0" smtClean="0"/>
              <a:t>, </a:t>
            </a:r>
            <a:r>
              <a:rPr lang="en-US" dirty="0" err="1" smtClean="0"/>
              <a:t>mantenimiento</a:t>
            </a:r>
            <a:r>
              <a:rPr lang="en-US" dirty="0" smtClean="0"/>
              <a:t>, </a:t>
            </a:r>
            <a:r>
              <a:rPr lang="en-US" dirty="0" err="1" smtClean="0"/>
              <a:t>reuso</a:t>
            </a:r>
            <a:r>
              <a:rPr lang="en-US" dirty="0" smtClean="0"/>
              <a:t>)making </a:t>
            </a:r>
            <a:r>
              <a:rPr lang="en-US" dirty="0"/>
              <a:t>it easier and more cost-effective to disassemble,</a:t>
            </a:r>
          </a:p>
          <a:p>
            <a:pPr lvl="1"/>
            <a:r>
              <a:rPr lang="en-US" dirty="0" err="1" smtClean="0"/>
              <a:t>Usar</a:t>
            </a:r>
            <a:r>
              <a:rPr lang="en-US" dirty="0" smtClean="0"/>
              <a:t> </a:t>
            </a:r>
            <a:r>
              <a:rPr lang="en-US" dirty="0" err="1" smtClean="0"/>
              <a:t>energías</a:t>
            </a:r>
            <a:r>
              <a:rPr lang="en-US" dirty="0" smtClean="0"/>
              <a:t> </a:t>
            </a:r>
            <a:r>
              <a:rPr lang="en-US" dirty="0" err="1" smtClean="0"/>
              <a:t>alternas</a:t>
            </a:r>
            <a:r>
              <a:rPr lang="es-MX" dirty="0" smtClean="0"/>
              <a:t>Eliminar el uso de sustancias tóxicas</a:t>
            </a:r>
          </a:p>
          <a:p>
            <a:pPr lvl="1"/>
            <a:r>
              <a:rPr lang="es-ES" dirty="0" smtClean="0"/>
              <a:t>Proponer materiales biodegradables o usar el menos material posible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1444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67744" y="724867"/>
            <a:ext cx="7024744" cy="1143000"/>
          </a:xfrm>
        </p:spPr>
        <p:txBody>
          <a:bodyPr/>
          <a:lstStyle/>
          <a:p>
            <a:r>
              <a:rPr lang="es-ES" dirty="0" err="1" smtClean="0"/>
              <a:t>Design</a:t>
            </a:r>
            <a:r>
              <a:rPr lang="es-ES" dirty="0" smtClean="0"/>
              <a:t> </a:t>
            </a:r>
            <a:r>
              <a:rPr lang="es-ES" dirty="0" err="1" smtClean="0"/>
              <a:t>Thinking</a:t>
            </a:r>
            <a:endParaRPr lang="es-MX" dirty="0"/>
          </a:p>
        </p:txBody>
      </p:sp>
      <p:pic>
        <p:nvPicPr>
          <p:cNvPr id="2050" name="Picture 2" descr="C:\Users\Ricardo\Desktop\Escritorio2014\rog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67867"/>
            <a:ext cx="7560840" cy="465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54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36912"/>
            <a:ext cx="7920880" cy="3574215"/>
          </a:xfrm>
          <a:prstGeom prst="rect">
            <a:avLst/>
          </a:prstGeom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85800" y="10620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 dirty="0" smtClean="0">
                <a:solidFill>
                  <a:schemeClr val="accent1"/>
                </a:solidFill>
              </a:rPr>
              <a:t>Para </a:t>
            </a:r>
            <a:r>
              <a:rPr lang="en-GB" sz="4400" dirty="0" err="1" smtClean="0">
                <a:solidFill>
                  <a:schemeClr val="accent1"/>
                </a:solidFill>
              </a:rPr>
              <a:t>qué</a:t>
            </a:r>
            <a:r>
              <a:rPr lang="en-GB" sz="4400" dirty="0" smtClean="0">
                <a:solidFill>
                  <a:schemeClr val="accent1"/>
                </a:solidFill>
              </a:rPr>
              <a:t> </a:t>
            </a:r>
            <a:r>
              <a:rPr lang="en-GB" sz="4400" dirty="0" err="1" smtClean="0">
                <a:solidFill>
                  <a:schemeClr val="accent1"/>
                </a:solidFill>
              </a:rPr>
              <a:t>diseñamos</a:t>
            </a:r>
            <a:endParaRPr lang="en-GB" sz="4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0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56745" y="126876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s-ES" dirty="0">
                <a:latin typeface="Arial"/>
                <a:ea typeface="ＭＳ Ｐゴシック"/>
                <a:cs typeface="Arial"/>
              </a:rPr>
              <a:t>Los 10 principios del Buen Diseño de </a:t>
            </a:r>
            <a:r>
              <a:rPr lang="es-ES" dirty="0" err="1">
                <a:latin typeface="Arial"/>
                <a:ea typeface="ＭＳ Ｐゴシック"/>
                <a:cs typeface="Arial"/>
              </a:rPr>
              <a:t>Dieter</a:t>
            </a:r>
            <a:r>
              <a:rPr lang="es-ES" dirty="0">
                <a:latin typeface="Arial"/>
                <a:ea typeface="ＭＳ Ｐゴシック"/>
                <a:cs typeface="Arial"/>
              </a:rPr>
              <a:t> </a:t>
            </a:r>
            <a:r>
              <a:rPr lang="es-ES" dirty="0" err="1">
                <a:latin typeface="Arial"/>
                <a:ea typeface="ＭＳ Ｐゴシック"/>
                <a:cs typeface="Arial"/>
              </a:rPr>
              <a:t>Rams</a:t>
            </a:r>
            <a:r>
              <a:rPr lang="es-ES" dirty="0">
                <a:latin typeface="Arial"/>
                <a:ea typeface="ＭＳ Ｐゴシック"/>
                <a:cs typeface="Arial"/>
              </a:rPr>
              <a:t/>
            </a:r>
            <a:br>
              <a:rPr lang="es-ES" dirty="0">
                <a:latin typeface="Arial"/>
                <a:ea typeface="ＭＳ Ｐゴシック"/>
                <a:cs typeface="Arial"/>
              </a:rPr>
            </a:b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49570"/>
            <a:ext cx="8203147" cy="3969568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065" y="710274"/>
            <a:ext cx="1722427" cy="189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8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Mapa del camino</a:t>
            </a:r>
            <a:endParaRPr lang="es-MX" dirty="0"/>
          </a:p>
        </p:txBody>
      </p:sp>
      <p:pic>
        <p:nvPicPr>
          <p:cNvPr id="1026" name="Imagen 1" descr="fluxogramafi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62752" y="985720"/>
            <a:ext cx="4355066" cy="650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0550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ChangeArrowheads="1"/>
          </p:cNvSpPr>
          <p:nvPr/>
        </p:nvSpPr>
        <p:spPr bwMode="auto">
          <a:xfrm>
            <a:off x="685800" y="1066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s-ES_tradnl" sz="3600">
              <a:solidFill>
                <a:schemeClr val="tx2"/>
              </a:solidFill>
            </a:endParaRPr>
          </a:p>
        </p:txBody>
      </p:sp>
      <p:sp>
        <p:nvSpPr>
          <p:cNvPr id="134147" name="Rectangle 3"/>
          <p:cNvSpPr>
            <a:spLocks noChangeArrowheads="1"/>
          </p:cNvSpPr>
          <p:nvPr/>
        </p:nvSpPr>
        <p:spPr bwMode="auto">
          <a:xfrm>
            <a:off x="685800" y="10620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600" dirty="0">
                <a:solidFill>
                  <a:schemeClr val="accent1"/>
                </a:solidFill>
              </a:rPr>
              <a:t>Conclusiones</a:t>
            </a:r>
            <a:endParaRPr lang="en-GB" sz="4400" dirty="0">
              <a:solidFill>
                <a:schemeClr val="accent1"/>
              </a:solidFill>
            </a:endParaRPr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755576" y="2190728"/>
            <a:ext cx="3960440" cy="350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MX" dirty="0" smtClean="0">
                <a:latin typeface="+mn-lt"/>
              </a:rPr>
              <a:t>“Menos es mejor.” Es la frase con la que </a:t>
            </a:r>
            <a:r>
              <a:rPr lang="es-MX" dirty="0" err="1" smtClean="0">
                <a:latin typeface="+mn-lt"/>
              </a:rPr>
              <a:t>Dieter</a:t>
            </a:r>
            <a:r>
              <a:rPr lang="es-MX" dirty="0" smtClean="0">
                <a:latin typeface="+mn-lt"/>
              </a:rPr>
              <a:t> </a:t>
            </a:r>
            <a:r>
              <a:rPr lang="es-MX" dirty="0" err="1" smtClean="0">
                <a:latin typeface="+mn-lt"/>
              </a:rPr>
              <a:t>Rams</a:t>
            </a:r>
            <a:r>
              <a:rPr lang="es-MX" dirty="0" smtClean="0">
                <a:latin typeface="+mn-lt"/>
              </a:rPr>
              <a:t> resume su filosofía de diseño. Como se ha podido ver, el proceso de titulación y el desarrollo de su proyecto de tesis depende en gran medida de una buena planeación y de la capacidad de síntesis para aglutinar diversos aspectos del diseño estudiados a lo largo de la carrera en un diseño sencillo y memorable.</a:t>
            </a:r>
            <a:endParaRPr lang="es-MX" dirty="0">
              <a:latin typeface="+mn-lt"/>
            </a:endParaRPr>
          </a:p>
          <a:p>
            <a:pPr marL="342900" indent="-342900" algn="just">
              <a:spcBef>
                <a:spcPct val="20000"/>
              </a:spcBef>
            </a:pPr>
            <a:endParaRPr lang="es-ES" altLang="ja-JP" sz="2000" dirty="0">
              <a:ea typeface="ＭＳ Ｐゴシック" pitchFamily="28" charset="-128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722" y="2307280"/>
            <a:ext cx="3770784" cy="377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827584" y="909881"/>
            <a:ext cx="7416824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GB" sz="1400" dirty="0" smtClean="0">
              <a:ea typeface="ＭＳ Ｐゴシック" pitchFamily="80" charset="-128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endParaRPr lang="en-US" sz="1400" dirty="0" smtClean="0"/>
          </a:p>
          <a:p>
            <a:pPr lvl="0">
              <a:buFont typeface="Arial" pitchFamily="34" charset="0"/>
              <a:buChar char="•"/>
            </a:pPr>
            <a:endParaRPr lang="en-US" sz="1400" dirty="0"/>
          </a:p>
          <a:p>
            <a:pPr lvl="0">
              <a:buFont typeface="Arial" pitchFamily="34" charset="0"/>
              <a:buChar char="•"/>
            </a:pPr>
            <a:endParaRPr lang="en-US" sz="1400" dirty="0"/>
          </a:p>
          <a:p>
            <a:pPr lvl="0">
              <a:buFont typeface="Arial" pitchFamily="34" charset="0"/>
              <a:buChar char="•"/>
            </a:pPr>
            <a:r>
              <a:rPr lang="en-US" sz="1400" dirty="0" smtClean="0"/>
              <a:t>Brown, Tim. 2009. </a:t>
            </a:r>
            <a:r>
              <a:rPr lang="en-US" sz="1400" i="1" dirty="0" smtClean="0"/>
              <a:t>Change by Design. How Design Thinking transforms organizations and inspire innovation</a:t>
            </a:r>
            <a:r>
              <a:rPr lang="en-US" sz="1400" dirty="0" smtClean="0"/>
              <a:t>. Harper Business</a:t>
            </a:r>
          </a:p>
          <a:p>
            <a:pPr lvl="0">
              <a:buFont typeface="Arial" pitchFamily="34" charset="0"/>
              <a:buChar char="•"/>
            </a:pPr>
            <a:endParaRPr lang="en-US" sz="1400" dirty="0" smtClean="0"/>
          </a:p>
          <a:p>
            <a:pPr lvl="0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</a:rPr>
              <a:t> </a:t>
            </a:r>
            <a:r>
              <a:rPr lang="es-ES" sz="1400" dirty="0">
                <a:solidFill>
                  <a:prstClr val="black"/>
                </a:solidFill>
              </a:rPr>
              <a:t>Maldonado, Ana A. &amp; Mora, Pilar. 2008. Programa de unidad de aprendizaje Proyectos de Evaluación profesional I. Facultad de Arquitectura y Diseño. </a:t>
            </a:r>
            <a:r>
              <a:rPr lang="es-ES" sz="1400" dirty="0" err="1">
                <a:solidFill>
                  <a:prstClr val="black"/>
                </a:solidFill>
              </a:rPr>
              <a:t>UAEMex</a:t>
            </a:r>
            <a:r>
              <a:rPr lang="es-ES" sz="1400" dirty="0" smtClean="0">
                <a:solidFill>
                  <a:prstClr val="black"/>
                </a:solidFill>
              </a:rPr>
              <a:t>.</a:t>
            </a:r>
          </a:p>
          <a:p>
            <a:pPr lvl="0">
              <a:buFont typeface="Arial" pitchFamily="34" charset="0"/>
              <a:buChar char="•"/>
            </a:pPr>
            <a:endParaRPr lang="es-ES" sz="1400" dirty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</a:rPr>
              <a:t>Rams, Dieter. 2014. </a:t>
            </a:r>
            <a:r>
              <a:rPr lang="en-US" sz="1400" i="1" dirty="0"/>
              <a:t>Dieter Rams: ten principles for good </a:t>
            </a:r>
            <a:r>
              <a:rPr lang="en-US" sz="1400" i="1" dirty="0" smtClean="0"/>
              <a:t>design </a:t>
            </a:r>
            <a:r>
              <a:rPr lang="en-US" sz="1400" dirty="0" smtClean="0">
                <a:solidFill>
                  <a:prstClr val="black"/>
                </a:solidFill>
              </a:rPr>
              <a:t>[Online]. </a:t>
            </a:r>
            <a:r>
              <a:rPr lang="en-US" sz="1400" dirty="0" err="1" smtClean="0">
                <a:solidFill>
                  <a:prstClr val="black"/>
                </a:solidFill>
              </a:rPr>
              <a:t>Vitsoe</a:t>
            </a:r>
            <a:r>
              <a:rPr lang="en-US" sz="1400" dirty="0" smtClean="0">
                <a:solidFill>
                  <a:prstClr val="black"/>
                </a:solidFill>
              </a:rPr>
              <a:t>. </a:t>
            </a:r>
            <a:r>
              <a:rPr lang="es-ES" sz="1400" dirty="0">
                <a:solidFill>
                  <a:prstClr val="black"/>
                </a:solidFill>
              </a:rPr>
              <a:t>Disponible: </a:t>
            </a:r>
            <a:r>
              <a:rPr lang="es-ES" sz="1400" dirty="0">
                <a:solidFill>
                  <a:prstClr val="black"/>
                </a:solidFill>
                <a:hlinkClick r:id="rId2"/>
              </a:rPr>
              <a:t>https://</a:t>
            </a:r>
            <a:r>
              <a:rPr lang="es-ES" sz="1400" dirty="0" smtClean="0">
                <a:solidFill>
                  <a:prstClr val="black"/>
                </a:solidFill>
                <a:hlinkClick r:id="rId2"/>
              </a:rPr>
              <a:t>www.vitsoe.com/rw/about/good-design</a:t>
            </a:r>
            <a:endParaRPr lang="es-ES" sz="1400" dirty="0" smtClean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endParaRPr lang="es-ES" sz="1400" dirty="0" smtClean="0">
              <a:solidFill>
                <a:prstClr val="black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1400" dirty="0" err="1"/>
              <a:t>Reglamento</a:t>
            </a:r>
            <a:r>
              <a:rPr lang="en-US" sz="1400" dirty="0"/>
              <a:t> de </a:t>
            </a:r>
            <a:r>
              <a:rPr lang="en-US" sz="1400" dirty="0" err="1"/>
              <a:t>Evaluación</a:t>
            </a:r>
            <a:r>
              <a:rPr lang="en-US" sz="1400" dirty="0"/>
              <a:t> </a:t>
            </a:r>
            <a:r>
              <a:rPr lang="en-US" sz="1400" dirty="0" err="1"/>
              <a:t>Profesional</a:t>
            </a:r>
            <a:r>
              <a:rPr lang="en-US" sz="1400" dirty="0"/>
              <a:t>. 2014. </a:t>
            </a:r>
            <a:r>
              <a:rPr lang="es-ES" sz="1400" dirty="0" err="1">
                <a:solidFill>
                  <a:prstClr val="black"/>
                </a:solidFill>
              </a:rPr>
              <a:t>UAEMex</a:t>
            </a:r>
            <a:r>
              <a:rPr lang="es-ES" sz="1400" dirty="0" smtClean="0">
                <a:solidFill>
                  <a:prstClr val="black"/>
                </a:solidFill>
              </a:rPr>
              <a:t>.</a:t>
            </a:r>
          </a:p>
          <a:p>
            <a:pPr lvl="0">
              <a:buFont typeface="Arial" pitchFamily="34" charset="0"/>
              <a:buChar char="•"/>
            </a:pPr>
            <a:endParaRPr lang="es-ES" sz="1400" dirty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err="1" smtClean="0"/>
              <a:t>Visocky</a:t>
            </a:r>
            <a:r>
              <a:rPr lang="en-US" sz="1400" dirty="0" smtClean="0"/>
              <a:t> </a:t>
            </a:r>
            <a:r>
              <a:rPr lang="en-US" sz="1400" dirty="0"/>
              <a:t>O’Grady, Kenneth &amp; </a:t>
            </a:r>
            <a:r>
              <a:rPr lang="en-US" sz="1400" dirty="0" err="1"/>
              <a:t>Visocky</a:t>
            </a:r>
            <a:r>
              <a:rPr lang="en-US" sz="1400" dirty="0"/>
              <a:t> O’Grady, Jenn. 2006. </a:t>
            </a:r>
            <a:r>
              <a:rPr lang="en-US" sz="1400" i="1" dirty="0"/>
              <a:t>A designer’s research manual. </a:t>
            </a:r>
            <a:r>
              <a:rPr lang="en-US" sz="1400" i="1" dirty="0" err="1"/>
              <a:t>Succed</a:t>
            </a:r>
            <a:r>
              <a:rPr lang="en-US" sz="1400" i="1" dirty="0"/>
              <a:t> in design by knowing your clients and what they really need</a:t>
            </a:r>
            <a:r>
              <a:rPr lang="en-US" sz="1400" dirty="0"/>
              <a:t>, Design Field Guides, Rockport</a:t>
            </a:r>
            <a:r>
              <a:rPr lang="en-US" sz="14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sz="1400" dirty="0"/>
          </a:p>
          <a:p>
            <a:pPr>
              <a:buFont typeface="Arial" pitchFamily="34" charset="0"/>
              <a:buChar char="•"/>
            </a:pPr>
            <a:endParaRPr lang="es-ES" sz="1400" dirty="0" smtClean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endParaRPr lang="es-ES" sz="1400" dirty="0" smtClean="0"/>
          </a:p>
          <a:p>
            <a:pPr>
              <a:buFont typeface="Arial" pitchFamily="34" charset="0"/>
              <a:buChar char="•"/>
            </a:pPr>
            <a:endParaRPr lang="es-ES" sz="1400" dirty="0" smtClean="0"/>
          </a:p>
          <a:p>
            <a:pPr>
              <a:buFont typeface="Arial" pitchFamily="34" charset="0"/>
              <a:buChar char="•"/>
            </a:pPr>
            <a:endParaRPr lang="es-ES" dirty="0" smtClean="0"/>
          </a:p>
          <a:p>
            <a:endParaRPr lang="es-ES" dirty="0" smtClean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85800" y="10620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600" dirty="0" smtClean="0">
                <a:solidFill>
                  <a:schemeClr val="accent1"/>
                </a:solidFill>
              </a:rPr>
              <a:t>Bibliografía</a:t>
            </a:r>
            <a:endParaRPr lang="en-GB" sz="4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58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ChangeArrowheads="1"/>
          </p:cNvSpPr>
          <p:nvPr/>
        </p:nvSpPr>
        <p:spPr bwMode="auto">
          <a:xfrm>
            <a:off x="685800" y="2205038"/>
            <a:ext cx="7315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s-ES_tradnl" altLang="ja-JP" sz="1200" dirty="0">
              <a:ea typeface="ＭＳ Ｐゴシック" pitchFamily="28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altLang="ja-JP" sz="1200" dirty="0" smtClean="0">
                <a:ea typeface="ＭＳ Ｐゴシック" pitchFamily="28" charset="-128"/>
              </a:rPr>
              <a:t>Portada: </a:t>
            </a:r>
            <a:r>
              <a:rPr lang="es-ES_tradnl" altLang="ja-JP" sz="1200" dirty="0">
                <a:ea typeface="ＭＳ Ｐゴシック" pitchFamily="28" charset="-128"/>
              </a:rPr>
              <a:t>https://</a:t>
            </a:r>
            <a:r>
              <a:rPr lang="es-ES_tradnl" altLang="ja-JP" sz="1200" dirty="0" smtClean="0">
                <a:ea typeface="ＭＳ Ｐゴシック" pitchFamily="28" charset="-128"/>
              </a:rPr>
              <a:t>flipboard.com/topic/dieterrams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altLang="ja-JP" sz="1200" dirty="0" smtClean="0">
                <a:ea typeface="ＭＳ Ｐゴシック" pitchFamily="28" charset="-128"/>
              </a:rPr>
              <a:t>Página 3</a:t>
            </a:r>
            <a:r>
              <a:rPr lang="es-ES_tradnl" altLang="ja-JP" sz="1200" dirty="0">
                <a:ea typeface="ＭＳ Ｐゴシック" pitchFamily="28" charset="-128"/>
              </a:rPr>
              <a:t>: http://www.lifeofanarchitect.com/who-is-dieter-rams</a:t>
            </a:r>
            <a:r>
              <a:rPr lang="es-ES_tradnl" altLang="ja-JP" sz="1200" dirty="0" smtClean="0">
                <a:ea typeface="ＭＳ Ｐゴシック" pitchFamily="28" charset="-128"/>
              </a:rPr>
              <a:t>/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altLang="ja-JP" sz="1200" dirty="0" smtClean="0">
                <a:ea typeface="ＭＳ Ｐゴシック" pitchFamily="28" charset="-128"/>
              </a:rPr>
              <a:t>Página 6: </a:t>
            </a:r>
            <a:r>
              <a:rPr lang="es-ES" sz="1200" dirty="0" smtClean="0"/>
              <a:t>Academia de Titulación. </a:t>
            </a:r>
            <a:r>
              <a:rPr lang="es-ES" sz="1200" dirty="0" err="1" smtClean="0"/>
              <a:t>Fac</a:t>
            </a:r>
            <a:r>
              <a:rPr lang="es-ES" sz="1200" dirty="0" smtClean="0"/>
              <a:t>. Arquitectura y Diseño, </a:t>
            </a:r>
            <a:r>
              <a:rPr lang="es-ES" sz="1200" dirty="0" err="1" smtClean="0"/>
              <a:t>UAEMex</a:t>
            </a:r>
            <a:r>
              <a:rPr lang="es-ES" sz="120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smtClean="0"/>
              <a:t>Páginas 10-20: Plan de Estudios. Licenciatura en Diseño Industrial. </a:t>
            </a:r>
            <a:r>
              <a:rPr lang="es-ES" sz="1200" dirty="0" err="1"/>
              <a:t>Fac</a:t>
            </a:r>
            <a:r>
              <a:rPr lang="es-ES" sz="1200" dirty="0"/>
              <a:t>. Arquitectura y Diseño, </a:t>
            </a:r>
            <a:r>
              <a:rPr lang="es-ES" sz="1200" dirty="0" err="1"/>
              <a:t>UAEMex</a:t>
            </a:r>
            <a:r>
              <a:rPr lang="es-ES" sz="12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smtClean="0"/>
              <a:t>Página 22</a:t>
            </a:r>
            <a:r>
              <a:rPr lang="es-ES" sz="1200" dirty="0"/>
              <a:t>: http://visual.ly/awesome-science-mindmapping</a:t>
            </a:r>
            <a:endParaRPr lang="es-E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altLang="ja-JP" sz="1200" dirty="0" smtClean="0">
                <a:ea typeface="ＭＳ Ｐゴシック" pitchFamily="28" charset="-128"/>
              </a:rPr>
              <a:t>Página 23-26: </a:t>
            </a:r>
            <a:r>
              <a:rPr lang="es-ES" sz="1200" dirty="0" smtClean="0"/>
              <a:t>Kenneth &amp; </a:t>
            </a:r>
            <a:r>
              <a:rPr lang="es-ES" sz="1200" dirty="0" err="1" smtClean="0"/>
              <a:t>Jenn</a:t>
            </a:r>
            <a:r>
              <a:rPr lang="es-ES" sz="1200" dirty="0" smtClean="0"/>
              <a:t> </a:t>
            </a:r>
            <a:r>
              <a:rPr lang="es-ES" sz="1200" dirty="0" err="1" smtClean="0"/>
              <a:t>Visocky</a:t>
            </a:r>
            <a:r>
              <a:rPr lang="es-ES" sz="1200" dirty="0" smtClean="0"/>
              <a:t> </a:t>
            </a:r>
            <a:r>
              <a:rPr lang="es-ES" sz="1200" dirty="0" err="1" smtClean="0"/>
              <a:t>O’Grady</a:t>
            </a:r>
            <a:endParaRPr lang="es-E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altLang="ja-JP" sz="1200" dirty="0" smtClean="0">
                <a:ea typeface="ＭＳ Ｐゴシック" pitchFamily="28" charset="-128"/>
              </a:rPr>
              <a:t>Página 25. Bruce </a:t>
            </a:r>
            <a:r>
              <a:rPr lang="es-ES" altLang="ja-JP" sz="1200" dirty="0" err="1" smtClean="0">
                <a:ea typeface="ＭＳ Ｐゴシック" pitchFamily="28" charset="-128"/>
              </a:rPr>
              <a:t>Timm</a:t>
            </a:r>
            <a:r>
              <a:rPr lang="es-ES" altLang="ja-JP" sz="1200" dirty="0" smtClean="0">
                <a:ea typeface="ＭＳ Ｐゴシック" pitchFamily="28" charset="-128"/>
              </a:rPr>
              <a:t>, DC Comics.</a:t>
            </a:r>
            <a:endParaRPr lang="es-ES_tradnl" altLang="ja-JP" sz="1200" dirty="0" smtClean="0">
              <a:ea typeface="ＭＳ Ｐゴシック" pitchFamily="28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smtClean="0"/>
              <a:t>Página </a:t>
            </a:r>
            <a:r>
              <a:rPr lang="es-ES" sz="1200" dirty="0"/>
              <a:t>27: http://www.idsketching.com/toolbox/toolbox-levels-of-sketching/</a:t>
            </a:r>
            <a:endParaRPr lang="es-ES_tradnl" altLang="ja-JP" sz="1200" dirty="0">
              <a:ea typeface="ＭＳ Ｐゴシック" pitchFamily="28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smtClean="0"/>
              <a:t>Página 29: </a:t>
            </a:r>
            <a:r>
              <a:rPr lang="es-ES" sz="1200" dirty="0"/>
              <a:t>http://www.innovationexcellence.com/blog/2012/04/30/towards-a-new-model-for-innovation-design-inside</a:t>
            </a:r>
            <a:r>
              <a:rPr lang="es-ES" sz="1200" dirty="0" smtClean="0"/>
              <a:t>/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altLang="ja-JP" sz="1200" dirty="0">
                <a:ea typeface="ＭＳ Ｐゴシック" pitchFamily="28" charset="-128"/>
              </a:rPr>
              <a:t>Página 30: </a:t>
            </a:r>
            <a:r>
              <a:rPr lang="es-ES" sz="1200" dirty="0" err="1"/>
              <a:t>Dieter</a:t>
            </a:r>
            <a:r>
              <a:rPr lang="es-ES" sz="1200" dirty="0"/>
              <a:t> </a:t>
            </a:r>
            <a:r>
              <a:rPr lang="es-ES" sz="1200" dirty="0" err="1"/>
              <a:t>Rams</a:t>
            </a:r>
            <a:r>
              <a:rPr lang="es-ES" sz="1200" dirty="0" smtClean="0"/>
              <a:t>. </a:t>
            </a:r>
            <a:r>
              <a:rPr lang="es-ES" sz="1200" dirty="0" err="1" smtClean="0"/>
              <a:t>Vitsoe</a:t>
            </a:r>
            <a:r>
              <a:rPr lang="es-ES" sz="120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altLang="ja-JP" sz="1200" dirty="0">
                <a:ea typeface="ＭＳ Ｐゴシック" pitchFamily="28" charset="-128"/>
              </a:rPr>
              <a:t>Página 30: http://likesuccess.com/author/dieter-rams</a:t>
            </a:r>
            <a:endParaRPr lang="es-ES_tradnl" altLang="ja-JP" sz="1200" dirty="0">
              <a:ea typeface="ＭＳ Ｐゴシック" pitchFamily="28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altLang="ja-JP" sz="1200" dirty="0" smtClean="0">
                <a:ea typeface="ＭＳ Ｐゴシック" pitchFamily="28" charset="-128"/>
              </a:rPr>
              <a:t>Página </a:t>
            </a:r>
            <a:r>
              <a:rPr lang="es-ES_tradnl" altLang="ja-JP" sz="1200" dirty="0">
                <a:ea typeface="ＭＳ Ｐゴシック" pitchFamily="28" charset="-128"/>
              </a:rPr>
              <a:t>31: </a:t>
            </a:r>
            <a:r>
              <a:rPr lang="es-MX" altLang="ja-JP" sz="1200" dirty="0"/>
              <a:t>Alejandra Uría</a:t>
            </a:r>
            <a:r>
              <a:rPr lang="es-MX" altLang="ja-JP" sz="120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/>
              <a:t>Página 32: https://www.pinterest.com/pin/506232814336648754/</a:t>
            </a:r>
            <a:endParaRPr lang="es-MX" sz="1200" dirty="0"/>
          </a:p>
          <a:p>
            <a:pPr marL="342900" indent="-342900"/>
            <a:endParaRPr lang="es-ES_tradnl" altLang="ja-JP" sz="1200" dirty="0" smtClean="0">
              <a:ea typeface="ＭＳ Ｐゴシック" pitchFamily="28" charset="-128"/>
            </a:endParaRPr>
          </a:p>
          <a:p>
            <a:pPr marL="342900" indent="-342900"/>
            <a:endParaRPr lang="es-ES_tradnl" altLang="ja-JP" sz="1200" dirty="0">
              <a:ea typeface="ＭＳ Ｐゴシック" pitchFamily="28" charset="-128"/>
            </a:endParaRPr>
          </a:p>
          <a:p>
            <a:pPr marL="342900" indent="-342900"/>
            <a:r>
              <a:rPr lang="es-ES_tradnl" altLang="ja-JP" sz="1200" dirty="0">
                <a:ea typeface="ＭＳ Ｐゴシック" pitchFamily="28" charset="-128"/>
              </a:rPr>
              <a:t>	</a:t>
            </a:r>
            <a:endParaRPr lang="es-ES_tradnl" sz="12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85800" y="10620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600" dirty="0" smtClean="0">
                <a:solidFill>
                  <a:schemeClr val="accent1"/>
                </a:solidFill>
              </a:rPr>
              <a:t>Créditos de las imágenes</a:t>
            </a:r>
            <a:endParaRPr lang="en-GB" sz="4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49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Esta sesión se dividirá en dos partes:</a:t>
            </a:r>
          </a:p>
          <a:p>
            <a:pPr lvl="1"/>
            <a:r>
              <a:rPr lang="es-ES" dirty="0" smtClean="0"/>
              <a:t>En la primera se explicara el proceso de titulación en la Licenciatura de Diseño Industrial, el reglamento pertinente y las rúbricas de evaluación.</a:t>
            </a:r>
          </a:p>
          <a:p>
            <a:pPr lvl="1"/>
            <a:r>
              <a:rPr lang="es-ES" dirty="0" smtClean="0"/>
              <a:t>En la segunda parte, se presentan conceptos básicos necesarios para el primer acercamiento al desarrollo de protocolo de tesis y a las fases iniciales del proyecto a desarrollar.</a:t>
            </a:r>
            <a:endParaRPr lang="es-MX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10620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600" dirty="0" smtClean="0">
                <a:solidFill>
                  <a:schemeClr val="accent1"/>
                </a:solidFill>
              </a:rPr>
              <a:t>Introducción</a:t>
            </a:r>
            <a:endParaRPr lang="en-GB" sz="4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0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2800" dirty="0" smtClean="0"/>
              <a:t>OPCIONES </a:t>
            </a:r>
            <a:r>
              <a:rPr lang="es-MX" sz="2800" dirty="0"/>
              <a:t>DE EVALUACIÓN PROFESIONAL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MX" b="1" dirty="0"/>
              <a:t>Artículo 8</a:t>
            </a:r>
            <a:r>
              <a:rPr lang="es-MX" dirty="0"/>
              <a:t>. Para obtener el título profesional correspondiente a los estudios de licenciatura o técnico superior universitario cursados, los pasantes podrán presentar su evaluación profesional a través de una de las opciones siguientes: </a:t>
            </a:r>
            <a:endParaRPr lang="es-MX" dirty="0" smtClean="0"/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(Nota, solo se enlistan las que se pueden usar para la licenciatura en Diseño Industrial).</a:t>
            </a:r>
            <a:endParaRPr lang="es-MX" dirty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366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37699"/>
            <a:ext cx="8229600" cy="5649491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I. Aprovechamiento académico. </a:t>
            </a:r>
          </a:p>
          <a:p>
            <a:pPr algn="just"/>
            <a:r>
              <a:rPr lang="es-MX" sz="2800" dirty="0"/>
              <a:t>II. Artículo especializado para publicar en revista indizada. </a:t>
            </a:r>
          </a:p>
          <a:p>
            <a:pPr algn="just"/>
            <a:r>
              <a:rPr lang="es-MX" sz="2800" dirty="0" smtClean="0"/>
              <a:t>IV</a:t>
            </a:r>
            <a:r>
              <a:rPr lang="es-MX" sz="2800" dirty="0"/>
              <a:t>. Ensayo.</a:t>
            </a:r>
          </a:p>
          <a:p>
            <a:pPr algn="just"/>
            <a:r>
              <a:rPr lang="es-MX" sz="2800" dirty="0" smtClean="0"/>
              <a:t>VI</a:t>
            </a:r>
            <a:r>
              <a:rPr lang="es-MX" sz="2800" dirty="0"/>
              <a:t>. Memoria de experiencia laboral </a:t>
            </a:r>
          </a:p>
          <a:p>
            <a:pPr algn="just"/>
            <a:r>
              <a:rPr lang="es-MX" sz="2800" dirty="0"/>
              <a:t>VII. Obra artística. </a:t>
            </a:r>
          </a:p>
          <a:p>
            <a:pPr algn="just"/>
            <a:r>
              <a:rPr lang="es-MX" sz="2800" dirty="0" smtClean="0"/>
              <a:t>XII</a:t>
            </a:r>
            <a:r>
              <a:rPr lang="es-MX" sz="2800" dirty="0"/>
              <a:t>. Tesina. </a:t>
            </a:r>
          </a:p>
          <a:p>
            <a:pPr algn="just"/>
            <a:r>
              <a:rPr lang="es-MX" sz="2800" dirty="0"/>
              <a:t>XIII. Tesis. </a:t>
            </a:r>
          </a:p>
          <a:p>
            <a:pPr algn="just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11926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es-MX" sz="5400" dirty="0" smtClean="0"/>
              <a:t>TESIS </a:t>
            </a:r>
            <a:br>
              <a:rPr lang="es-MX" sz="5400" dirty="0" smtClean="0"/>
            </a:br>
            <a:r>
              <a:rPr lang="es-MX" sz="2200" dirty="0" smtClean="0"/>
              <a:t>(la que nos ocupa en esta Unidad) </a:t>
            </a:r>
            <a:endParaRPr lang="es-MX" sz="2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s-MX" b="1" dirty="0"/>
              <a:t>Artículo 76. </a:t>
            </a:r>
            <a:r>
              <a:rPr lang="es-MX" dirty="0"/>
              <a:t>La evaluación profesional por tesis consiste en la elaboración de un trabajo escrito en el que se informa sobre el desarrollo y resultados de una investigación documental, experimental, empírica o teórica, y en la sustentación del mismo ante un jurado. </a:t>
            </a: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algn="just"/>
            <a:r>
              <a:rPr lang="es-MX" dirty="0"/>
              <a:t>Comprenderá el empleo o demostración de una teoría para mejorar la comprensión o el desarrollo de un objeto de estudio, siguiendo el método y el rigor metodológico vigente en un área del conocimiento. </a:t>
            </a:r>
          </a:p>
        </p:txBody>
      </p:sp>
    </p:spTree>
    <p:extLst>
      <p:ext uri="{BB962C8B-B14F-4D97-AF65-F5344CB8AC3E}">
        <p14:creationId xmlns:p14="http://schemas.microsoft.com/office/powerpoint/2010/main" val="147983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577483"/>
          </a:xfrm>
        </p:spPr>
        <p:txBody>
          <a:bodyPr>
            <a:normAutofit/>
          </a:bodyPr>
          <a:lstStyle/>
          <a:p>
            <a:r>
              <a:rPr lang="es-MX" sz="2000" b="1" dirty="0"/>
              <a:t>Artículo 81. </a:t>
            </a:r>
            <a:r>
              <a:rPr lang="es-MX" sz="2000" dirty="0"/>
              <a:t>El trabajo escrito de tesis podrá considerar la estructura de contenido siguiente: </a:t>
            </a:r>
          </a:p>
          <a:p>
            <a:r>
              <a:rPr lang="es-MX" sz="2000" dirty="0"/>
              <a:t>I. Resumen no mayor de dos cuartillas. </a:t>
            </a:r>
          </a:p>
          <a:p>
            <a:r>
              <a:rPr lang="es-MX" sz="2000" dirty="0"/>
              <a:t>II. Antecedentes de la temática. </a:t>
            </a:r>
          </a:p>
          <a:p>
            <a:r>
              <a:rPr lang="es-MX" sz="2000" dirty="0"/>
              <a:t>III. Importancia del problema. </a:t>
            </a:r>
          </a:p>
          <a:p>
            <a:r>
              <a:rPr lang="es-MX" sz="2000" dirty="0"/>
              <a:t>IV. Planteamiento del problema o pregunta de investigación. </a:t>
            </a:r>
          </a:p>
          <a:p>
            <a:r>
              <a:rPr lang="es-MX" sz="2000" dirty="0"/>
              <a:t>V. Marco conceptual o teórico. </a:t>
            </a:r>
          </a:p>
          <a:p>
            <a:r>
              <a:rPr lang="es-MX" sz="2000" dirty="0"/>
              <a:t>VI. Métodos y técnicas de investigación empleadas. </a:t>
            </a:r>
          </a:p>
          <a:p>
            <a:r>
              <a:rPr lang="es-MX" sz="2000" dirty="0"/>
              <a:t>VII. Presentación y discusión de resultados. </a:t>
            </a:r>
          </a:p>
          <a:p>
            <a:r>
              <a:rPr lang="es-MX" sz="2000" dirty="0"/>
              <a:t>VIII. Conclusiones y sugerencias. </a:t>
            </a:r>
          </a:p>
          <a:p>
            <a:r>
              <a:rPr lang="es-MX" sz="2000" dirty="0"/>
              <a:t>IX. Referencias de consulta. </a:t>
            </a:r>
          </a:p>
          <a:p>
            <a:r>
              <a:rPr lang="es-MX" sz="2000" dirty="0"/>
              <a:t>X. Anexos, en su caso.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326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9" t="21573" r="50000" b="8314"/>
          <a:stretch/>
        </p:blipFill>
        <p:spPr bwMode="auto">
          <a:xfrm>
            <a:off x="538815" y="1484784"/>
            <a:ext cx="4037833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15" t="21723" r="17584" b="8165"/>
          <a:stretch/>
        </p:blipFill>
        <p:spPr bwMode="auto">
          <a:xfrm>
            <a:off x="4721401" y="1484784"/>
            <a:ext cx="3924436" cy="4897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1050354" y="692696"/>
            <a:ext cx="7024744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600" dirty="0" smtClean="0"/>
              <a:t>Formatos a llenar este semestre</a:t>
            </a:r>
          </a:p>
          <a:p>
            <a:pPr algn="ctr"/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16498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671</TotalTime>
  <Words>967</Words>
  <Application>Microsoft Office PowerPoint</Application>
  <PresentationFormat>Presentación en pantalla (4:3)</PresentationFormat>
  <Paragraphs>193</Paragraphs>
  <Slides>34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3" baseType="lpstr">
      <vt:lpstr>Arial</vt:lpstr>
      <vt:lpstr>Times New Roman</vt:lpstr>
      <vt:lpstr>AR BLANCA</vt:lpstr>
      <vt:lpstr>ＭＳ ゴシック</vt:lpstr>
      <vt:lpstr>Century Gothic</vt:lpstr>
      <vt:lpstr>Calibri</vt:lpstr>
      <vt:lpstr>Wingdings 2</vt:lpstr>
      <vt:lpstr>ＭＳ Ｐゴシック</vt:lpstr>
      <vt:lpstr>Austin</vt:lpstr>
      <vt:lpstr>Introducción a Proyecto de Evaluación Profesional I</vt:lpstr>
      <vt:lpstr>Presentación de PowerPoint</vt:lpstr>
      <vt:lpstr>Presentación de PowerPoint</vt:lpstr>
      <vt:lpstr>Presentación de PowerPoint</vt:lpstr>
      <vt:lpstr>OPCIONES DE EVALUACIÓN PROFESIONAL </vt:lpstr>
      <vt:lpstr>Presentación de PowerPoint</vt:lpstr>
      <vt:lpstr>TESIS  (la que nos ocupa en esta Unidad) </vt:lpstr>
      <vt:lpstr>Presentación de PowerPoint</vt:lpstr>
      <vt:lpstr>Presentación de PowerPoint</vt:lpstr>
      <vt:lpstr>Presentación de PowerPoint</vt:lpstr>
      <vt:lpstr>Presentación de PowerPoint</vt:lpstr>
      <vt:lpstr>Secuencia Didáctica</vt:lpstr>
      <vt:lpstr>Objetivos</vt:lpstr>
      <vt:lpstr>Unidades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Fechas y Entregas</vt:lpstr>
      <vt:lpstr>Mapa Mental vs. Mapa Proyectual</vt:lpstr>
      <vt:lpstr>Investigación e Implementación</vt:lpstr>
      <vt:lpstr>Investigación de fuentes primarias vs. Investigación de Fuentes secundarias</vt:lpstr>
      <vt:lpstr>Presentación de PowerPoint</vt:lpstr>
      <vt:lpstr>Diseño linear vs. Diseño Iterativo</vt:lpstr>
      <vt:lpstr>Bocetaje</vt:lpstr>
      <vt:lpstr>Mejoras a proponer</vt:lpstr>
      <vt:lpstr>Design Thinking</vt:lpstr>
      <vt:lpstr>Los 10 principios del Buen Diseño de Dieter Rams </vt:lpstr>
      <vt:lpstr>Mapa del camino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de Evaluación Profesional I</dc:title>
  <dc:creator>Ricardo</dc:creator>
  <cp:lastModifiedBy>Ricardo</cp:lastModifiedBy>
  <cp:revision>32</cp:revision>
  <cp:lastPrinted>2014-08-14T20:46:12Z</cp:lastPrinted>
  <dcterms:created xsi:type="dcterms:W3CDTF">2014-08-07T18:45:32Z</dcterms:created>
  <dcterms:modified xsi:type="dcterms:W3CDTF">2015-08-25T17:53:10Z</dcterms:modified>
</cp:coreProperties>
</file>