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9" r:id="rId3"/>
    <p:sldId id="292" r:id="rId4"/>
    <p:sldId id="271" r:id="rId5"/>
    <p:sldId id="272" r:id="rId6"/>
    <p:sldId id="303" r:id="rId7"/>
    <p:sldId id="280" r:id="rId8"/>
    <p:sldId id="273" r:id="rId9"/>
    <p:sldId id="257" r:id="rId10"/>
    <p:sldId id="293" r:id="rId11"/>
    <p:sldId id="300" r:id="rId12"/>
    <p:sldId id="306" r:id="rId13"/>
    <p:sldId id="307" r:id="rId14"/>
    <p:sldId id="259" r:id="rId15"/>
    <p:sldId id="302" r:id="rId16"/>
    <p:sldId id="308" r:id="rId17"/>
    <p:sldId id="309" r:id="rId18"/>
    <p:sldId id="310" r:id="rId19"/>
    <p:sldId id="311" r:id="rId20"/>
    <p:sldId id="262" r:id="rId21"/>
    <p:sldId id="305" r:id="rId22"/>
    <p:sldId id="304" r:id="rId23"/>
    <p:sldId id="313" r:id="rId24"/>
    <p:sldId id="314" r:id="rId25"/>
    <p:sldId id="261" r:id="rId26"/>
    <p:sldId id="260" r:id="rId27"/>
    <p:sldId id="295" r:id="rId28"/>
    <p:sldId id="294" r:id="rId29"/>
    <p:sldId id="274" r:id="rId30"/>
    <p:sldId id="299" r:id="rId31"/>
    <p:sldId id="315" r:id="rId32"/>
    <p:sldId id="318" r:id="rId33"/>
    <p:sldId id="319" r:id="rId34"/>
    <p:sldId id="320" r:id="rId35"/>
    <p:sldId id="321" r:id="rId36"/>
    <p:sldId id="323" r:id="rId37"/>
    <p:sldId id="324" r:id="rId38"/>
    <p:sldId id="325" r:id="rId39"/>
    <p:sldId id="326" r:id="rId40"/>
    <p:sldId id="317" r:id="rId41"/>
    <p:sldId id="258" r:id="rId42"/>
    <p:sldId id="327" r:id="rId43"/>
    <p:sldId id="290" r:id="rId44"/>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4" d="100"/>
          <a:sy n="64" d="100"/>
        </p:scale>
        <p:origin x="8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vert="horz"/>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a:prstGeom prst="rect">
            <a:avLst/>
          </a:prstGeom>
        </p:spPr>
        <p:txBody>
          <a:bodyPr vert="horz"/>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vert="horz"/>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vert="horz"/>
          <a:lstStyle/>
          <a:p>
            <a:r>
              <a:rPr lang="es-ES_tradnl" smtClean="0"/>
              <a:t>Clic para editar título</a:t>
            </a:r>
            <a:endParaRPr lang="es-ES_tradnl"/>
          </a:p>
        </p:txBody>
      </p:sp>
      <p:sp>
        <p:nvSpPr>
          <p:cNvPr id="3" name="Marcador de contenido 2"/>
          <p:cNvSpPr>
            <a:spLocks noGrp="1"/>
          </p:cNvSpPr>
          <p:nvPr>
            <p:ph idx="1"/>
          </p:nvPr>
        </p:nvSpPr>
        <p:spPr>
          <a:xfrm>
            <a:off x="457200" y="1600200"/>
            <a:ext cx="8229600" cy="4525963"/>
          </a:xfrm>
          <a:prstGeom prst="rect">
            <a:avLst/>
          </a:prstGeom>
        </p:spPr>
        <p:txBody>
          <a:bodyPr vert="horz"/>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a:prstGeom prst="rect">
            <a:avLst/>
          </a:prstGeom>
        </p:spPr>
        <p:txBody>
          <a:bodyPr vert="horz"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vert="horz"/>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vert="horz"/>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vert="horz"/>
          <a:lstStyle/>
          <a:p>
            <a:r>
              <a:rPr lang="es-ES_tradnl" smtClean="0"/>
              <a:t>Clic para editar título</a:t>
            </a:r>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carlosrosalesquan.blogspot.mx/2013/06/composicion-formal-informal-y-semi.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4008" y="660400"/>
            <a:ext cx="7772400" cy="1470025"/>
          </a:xfrm>
        </p:spPr>
        <p:txBody>
          <a:bodyPr/>
          <a:lstStyle/>
          <a:p>
            <a:r>
              <a:rPr lang="es-ES_tradnl" b="1" dirty="0" smtClean="0">
                <a:solidFill>
                  <a:schemeClr val="accent6">
                    <a:lumMod val="75000"/>
                  </a:schemeClr>
                </a:solidFill>
              </a:rPr>
              <a:t>La estructura como elemento para la configuración del diseño</a:t>
            </a:r>
            <a:endParaRPr lang="es-ES_tradnl" b="1" dirty="0">
              <a:solidFill>
                <a:schemeClr val="accent6">
                  <a:lumMod val="75000"/>
                </a:schemeClr>
              </a:solidFill>
            </a:endParaRPr>
          </a:p>
        </p:txBody>
      </p:sp>
      <p:sp>
        <p:nvSpPr>
          <p:cNvPr id="3" name="Subtítulo 2"/>
          <p:cNvSpPr>
            <a:spLocks noGrp="1"/>
          </p:cNvSpPr>
          <p:nvPr>
            <p:ph type="subTitle" idx="1"/>
          </p:nvPr>
        </p:nvSpPr>
        <p:spPr>
          <a:xfrm>
            <a:off x="644351" y="2348880"/>
            <a:ext cx="7776864" cy="1752600"/>
          </a:xfrm>
        </p:spPr>
        <p:txBody>
          <a:bodyPr/>
          <a:lstStyle/>
          <a:p>
            <a:pPr algn="r"/>
            <a:r>
              <a:rPr lang="es-ES_tradnl" sz="2400" b="1" dirty="0" smtClean="0">
                <a:solidFill>
                  <a:schemeClr val="tx1"/>
                </a:solidFill>
              </a:rPr>
              <a:t>Elaboró: Dra. Linda Emi Oguri Campos</a:t>
            </a:r>
          </a:p>
          <a:p>
            <a:pPr algn="r"/>
            <a:r>
              <a:rPr lang="es-ES_tradnl" sz="2400" dirty="0" smtClean="0"/>
              <a:t>Unidad de Aprendizaje: Bases para el diseño</a:t>
            </a:r>
          </a:p>
          <a:p>
            <a:pPr algn="r"/>
            <a:r>
              <a:rPr lang="es-ES_tradnl" sz="2400" dirty="0" smtClean="0"/>
              <a:t>Créditos 12</a:t>
            </a:r>
          </a:p>
          <a:p>
            <a:pPr algn="r"/>
            <a:endParaRPr lang="es-ES_tradnl" sz="2400" dirty="0" smtClean="0"/>
          </a:p>
          <a:p>
            <a:pPr algn="r"/>
            <a:r>
              <a:rPr lang="es-ES_tradnl" altLang="ja-JP" sz="2400" dirty="0">
                <a:solidFill>
                  <a:schemeClr val="tx1"/>
                </a:solidFill>
                <a:cs typeface="HGｺﾞｼｯｸM"/>
              </a:rPr>
              <a:t/>
            </a:r>
            <a:br>
              <a:rPr lang="es-ES_tradnl" altLang="ja-JP" sz="2400" dirty="0">
                <a:solidFill>
                  <a:schemeClr val="tx1"/>
                </a:solidFill>
                <a:cs typeface="HGｺﾞｼｯｸM"/>
              </a:rPr>
            </a:br>
            <a:r>
              <a:rPr lang="es-ES_tradnl" altLang="ja-JP" sz="2400" dirty="0">
                <a:solidFill>
                  <a:schemeClr val="tx1"/>
                </a:solidFill>
                <a:cs typeface="HGｺﾞｼｯｸM"/>
              </a:rPr>
              <a:t/>
            </a:r>
            <a:br>
              <a:rPr lang="es-ES_tradnl" altLang="ja-JP" sz="2400" dirty="0">
                <a:solidFill>
                  <a:schemeClr val="tx1"/>
                </a:solidFill>
                <a:cs typeface="HGｺﾞｼｯｸM"/>
              </a:rPr>
            </a:br>
            <a:endParaRPr lang="es-ES_tradnl" sz="2400" dirty="0"/>
          </a:p>
        </p:txBody>
      </p:sp>
      <p:pic>
        <p:nvPicPr>
          <p:cNvPr id="4" name="Picture 6" descr="logo uaem vect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687" y="5519960"/>
            <a:ext cx="990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FAD vecto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5661248"/>
            <a:ext cx="11779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ítulo 1"/>
          <p:cNvSpPr txBox="1">
            <a:spLocks/>
          </p:cNvSpPr>
          <p:nvPr/>
        </p:nvSpPr>
        <p:spPr>
          <a:xfrm>
            <a:off x="3701288" y="5401642"/>
            <a:ext cx="4735120" cy="1470025"/>
          </a:xfrm>
          <a:prstGeom prst="rect">
            <a:avLst/>
          </a:prstGeom>
        </p:spPr>
        <p:txBody>
          <a:bodyPr vert="horz"/>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1800" dirty="0" smtClean="0"/>
              <a:t>Universidad Autónoma del Estado de México</a:t>
            </a:r>
          </a:p>
          <a:p>
            <a:r>
              <a:rPr lang="es-ES_tradnl" sz="1800" dirty="0" smtClean="0"/>
              <a:t>Facultad de Arquitectura y Diseño</a:t>
            </a:r>
          </a:p>
          <a:p>
            <a:r>
              <a:rPr lang="es-ES_tradnl" sz="1800" dirty="0" smtClean="0"/>
              <a:t>Licenciatura en Diseño Industrial</a:t>
            </a:r>
          </a:p>
          <a:p>
            <a:r>
              <a:rPr lang="es-ES_tradnl" sz="1800" dirty="0" smtClean="0"/>
              <a:t>Septiembre 2015</a:t>
            </a:r>
          </a:p>
          <a:p>
            <a:endParaRPr lang="es-ES_tradnl" sz="1800" dirty="0"/>
          </a:p>
          <a:p>
            <a:endParaRPr lang="es-ES_tradnl" sz="18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4008" y="1051845"/>
            <a:ext cx="3888432" cy="3539430"/>
          </a:xfrm>
          <a:prstGeom prst="rect">
            <a:avLst/>
          </a:prstGeom>
          <a:noFill/>
        </p:spPr>
        <p:txBody>
          <a:bodyPr wrap="square" rtlCol="0">
            <a:spAutoFit/>
          </a:bodyPr>
          <a:lstStyle/>
          <a:p>
            <a:r>
              <a:rPr lang="es-ES_tradnl" sz="2800" dirty="0" smtClean="0"/>
              <a:t>Los diversos tipos de esta estructura son:</a:t>
            </a:r>
          </a:p>
          <a:p>
            <a:r>
              <a:rPr lang="es-ES_tradnl" sz="2800" b="1" dirty="0" smtClean="0">
                <a:solidFill>
                  <a:schemeClr val="accent6">
                    <a:lumMod val="75000"/>
                  </a:schemeClr>
                </a:solidFill>
              </a:rPr>
              <a:t>La repetición.</a:t>
            </a:r>
          </a:p>
          <a:p>
            <a:r>
              <a:rPr lang="es-ES_tradnl" sz="2800" b="1" dirty="0" smtClean="0">
                <a:solidFill>
                  <a:schemeClr val="accent6">
                    <a:lumMod val="75000"/>
                  </a:schemeClr>
                </a:solidFill>
              </a:rPr>
              <a:t>La gradación y </a:t>
            </a:r>
          </a:p>
          <a:p>
            <a:r>
              <a:rPr lang="es-ES_tradnl" sz="2800" b="1" dirty="0" smtClean="0">
                <a:solidFill>
                  <a:schemeClr val="accent6">
                    <a:lumMod val="75000"/>
                  </a:schemeClr>
                </a:solidFill>
              </a:rPr>
              <a:t>La radiación.</a:t>
            </a:r>
          </a:p>
          <a:p>
            <a:endParaRPr lang="es-ES_tradnl" sz="2800" dirty="0" smtClean="0"/>
          </a:p>
          <a:p>
            <a:endParaRPr lang="es-ES_tradnl" sz="2800" dirty="0" smtClean="0"/>
          </a:p>
          <a:p>
            <a:endParaRPr lang="es-ES_tradnl" sz="2800" dirty="0"/>
          </a:p>
        </p:txBody>
      </p:sp>
      <p:sp>
        <p:nvSpPr>
          <p:cNvPr id="7" name="CuadroTexto 6"/>
          <p:cNvSpPr txBox="1"/>
          <p:nvPr/>
        </p:nvSpPr>
        <p:spPr>
          <a:xfrm>
            <a:off x="1547664" y="1068091"/>
            <a:ext cx="2736304" cy="1754326"/>
          </a:xfrm>
          <a:prstGeom prst="rect">
            <a:avLst/>
          </a:prstGeom>
          <a:noFill/>
        </p:spPr>
        <p:txBody>
          <a:bodyPr wrap="square" rtlCol="0">
            <a:spAutoFit/>
          </a:bodyPr>
          <a:lstStyle/>
          <a:p>
            <a:pPr algn="r"/>
            <a:r>
              <a:rPr lang="es-ES_tradnl" sz="3600" b="1" dirty="0" smtClean="0">
                <a:solidFill>
                  <a:srgbClr val="FF6600"/>
                </a:solidFill>
              </a:rPr>
              <a:t>Tipos de estructura Formal</a:t>
            </a:r>
          </a:p>
        </p:txBody>
      </p:sp>
      <p:pic>
        <p:nvPicPr>
          <p:cNvPr id="31" name="Imagen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472" y="3755802"/>
            <a:ext cx="2160240" cy="2089798"/>
          </a:xfrm>
          <a:prstGeom prst="rect">
            <a:avLst/>
          </a:prstGeom>
        </p:spPr>
      </p:pic>
      <p:pic>
        <p:nvPicPr>
          <p:cNvPr id="32" name="Imagen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4381" y="3646454"/>
            <a:ext cx="2401244" cy="2308494"/>
          </a:xfrm>
          <a:prstGeom prst="rect">
            <a:avLst/>
          </a:prstGeom>
        </p:spPr>
      </p:pic>
      <p:pic>
        <p:nvPicPr>
          <p:cNvPr id="33" name="Imagen 32"/>
          <p:cNvPicPr>
            <a:picLocks noChangeAspect="1"/>
          </p:cNvPicPr>
          <p:nvPr/>
        </p:nvPicPr>
        <p:blipFill rotWithShape="1">
          <a:blip r:embed="rId4">
            <a:extLst>
              <a:ext uri="{28A0092B-C50C-407E-A947-70E740481C1C}">
                <a14:useLocalDpi xmlns:a14="http://schemas.microsoft.com/office/drawing/2010/main" val="0"/>
              </a:ext>
            </a:extLst>
          </a:blip>
          <a:srcRect l="10924" t="11238" r="49194" b="9219"/>
          <a:stretch/>
        </p:blipFill>
        <p:spPr>
          <a:xfrm>
            <a:off x="6275665" y="3315429"/>
            <a:ext cx="2524958" cy="2970544"/>
          </a:xfrm>
          <a:prstGeom prst="rect">
            <a:avLst/>
          </a:prstGeom>
        </p:spPr>
      </p:pic>
      <p:sp>
        <p:nvSpPr>
          <p:cNvPr id="34" name="CuadroTexto 33"/>
          <p:cNvSpPr txBox="1"/>
          <p:nvPr/>
        </p:nvSpPr>
        <p:spPr>
          <a:xfrm>
            <a:off x="1022303" y="5878081"/>
            <a:ext cx="2160240" cy="1815882"/>
          </a:xfrm>
          <a:prstGeom prst="rect">
            <a:avLst/>
          </a:prstGeom>
          <a:noFill/>
        </p:spPr>
        <p:txBody>
          <a:bodyPr wrap="square" rtlCol="0">
            <a:spAutoFit/>
          </a:bodyPr>
          <a:lstStyle/>
          <a:p>
            <a:r>
              <a:rPr lang="es-ES_tradnl" sz="2800" b="1" dirty="0" smtClean="0">
                <a:solidFill>
                  <a:schemeClr val="tx1">
                    <a:lumMod val="65000"/>
                    <a:lumOff val="35000"/>
                  </a:schemeClr>
                </a:solidFill>
              </a:rPr>
              <a:t>repetición</a:t>
            </a:r>
          </a:p>
          <a:p>
            <a:endParaRPr lang="es-ES_tradnl" sz="2800" dirty="0" smtClean="0"/>
          </a:p>
          <a:p>
            <a:endParaRPr lang="es-ES_tradnl" sz="2800" dirty="0" smtClean="0"/>
          </a:p>
          <a:p>
            <a:endParaRPr lang="es-ES_tradnl" sz="2800" dirty="0"/>
          </a:p>
        </p:txBody>
      </p:sp>
      <p:sp>
        <p:nvSpPr>
          <p:cNvPr id="35" name="CuadroTexto 34"/>
          <p:cNvSpPr txBox="1"/>
          <p:nvPr/>
        </p:nvSpPr>
        <p:spPr>
          <a:xfrm>
            <a:off x="3935405" y="5845600"/>
            <a:ext cx="2160240" cy="1815882"/>
          </a:xfrm>
          <a:prstGeom prst="rect">
            <a:avLst/>
          </a:prstGeom>
          <a:noFill/>
        </p:spPr>
        <p:txBody>
          <a:bodyPr wrap="square" rtlCol="0">
            <a:spAutoFit/>
          </a:bodyPr>
          <a:lstStyle/>
          <a:p>
            <a:r>
              <a:rPr lang="es-ES_tradnl" sz="2800" b="1" dirty="0" smtClean="0">
                <a:solidFill>
                  <a:schemeClr val="tx1">
                    <a:lumMod val="65000"/>
                    <a:lumOff val="35000"/>
                  </a:schemeClr>
                </a:solidFill>
              </a:rPr>
              <a:t>gradación  </a:t>
            </a:r>
          </a:p>
          <a:p>
            <a:endParaRPr lang="es-ES_tradnl" sz="2800" dirty="0" smtClean="0"/>
          </a:p>
          <a:p>
            <a:endParaRPr lang="es-ES_tradnl" sz="2800" dirty="0" smtClean="0"/>
          </a:p>
          <a:p>
            <a:endParaRPr lang="es-ES_tradnl" sz="2800" dirty="0"/>
          </a:p>
        </p:txBody>
      </p:sp>
      <p:sp>
        <p:nvSpPr>
          <p:cNvPr id="36" name="CuadroTexto 35"/>
          <p:cNvSpPr txBox="1"/>
          <p:nvPr/>
        </p:nvSpPr>
        <p:spPr>
          <a:xfrm>
            <a:off x="6791198" y="5878081"/>
            <a:ext cx="1872208" cy="1815882"/>
          </a:xfrm>
          <a:prstGeom prst="rect">
            <a:avLst/>
          </a:prstGeom>
          <a:noFill/>
        </p:spPr>
        <p:txBody>
          <a:bodyPr wrap="square" rtlCol="0">
            <a:spAutoFit/>
          </a:bodyPr>
          <a:lstStyle/>
          <a:p>
            <a:r>
              <a:rPr lang="es-ES_tradnl" sz="2800" b="1" dirty="0" smtClean="0">
                <a:solidFill>
                  <a:schemeClr val="tx1">
                    <a:lumMod val="65000"/>
                    <a:lumOff val="35000"/>
                  </a:schemeClr>
                </a:solidFill>
              </a:rPr>
              <a:t>radiación</a:t>
            </a:r>
          </a:p>
          <a:p>
            <a:endParaRPr lang="es-ES_tradnl" sz="2800" dirty="0" smtClean="0"/>
          </a:p>
          <a:p>
            <a:endParaRPr lang="es-ES_tradnl" sz="2800" dirty="0" smtClean="0"/>
          </a:p>
          <a:p>
            <a:endParaRPr lang="es-ES_tradnl" sz="2800" dirty="0"/>
          </a:p>
        </p:txBody>
      </p:sp>
    </p:spTree>
    <p:extLst>
      <p:ext uri="{BB962C8B-B14F-4D97-AF65-F5344CB8AC3E}">
        <p14:creationId xmlns:p14="http://schemas.microsoft.com/office/powerpoint/2010/main" val="101138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779912" y="487177"/>
            <a:ext cx="4680520" cy="3046988"/>
          </a:xfrm>
          <a:prstGeom prst="rect">
            <a:avLst/>
          </a:prstGeom>
          <a:noFill/>
        </p:spPr>
        <p:txBody>
          <a:bodyPr wrap="square" rtlCol="0">
            <a:spAutoFit/>
          </a:bodyPr>
          <a:lstStyle/>
          <a:p>
            <a:r>
              <a:rPr lang="es-ES_tradnl" sz="2800" b="1" dirty="0" smtClean="0">
                <a:solidFill>
                  <a:schemeClr val="accent6">
                    <a:lumMod val="75000"/>
                  </a:schemeClr>
                </a:solidFill>
              </a:rPr>
              <a:t>La repetición </a:t>
            </a:r>
            <a:r>
              <a:rPr lang="es-ES_tradnl" sz="2000" dirty="0" smtClean="0"/>
              <a:t>en este tipo de estructura la repetición del módulo es un método simple para el diseño, donde se suele aportar una inmediata sensación de armonía como en estos ejemplos.</a:t>
            </a:r>
          </a:p>
          <a:p>
            <a:endParaRPr lang="es-ES_tradnl" sz="2800" dirty="0" smtClean="0"/>
          </a:p>
          <a:p>
            <a:endParaRPr lang="es-ES_tradnl" sz="2800" dirty="0" smtClean="0"/>
          </a:p>
          <a:p>
            <a:endParaRPr lang="es-ES_tradnl" sz="2800" dirty="0"/>
          </a:p>
        </p:txBody>
      </p:sp>
      <p:sp>
        <p:nvSpPr>
          <p:cNvPr id="7" name="CuadroTexto 6"/>
          <p:cNvSpPr txBox="1"/>
          <p:nvPr/>
        </p:nvSpPr>
        <p:spPr>
          <a:xfrm>
            <a:off x="827584" y="476672"/>
            <a:ext cx="2736304" cy="1754326"/>
          </a:xfrm>
          <a:prstGeom prst="rect">
            <a:avLst/>
          </a:prstGeom>
          <a:noFill/>
        </p:spPr>
        <p:txBody>
          <a:bodyPr wrap="square" rtlCol="0">
            <a:spAutoFit/>
          </a:bodyPr>
          <a:lstStyle/>
          <a:p>
            <a:pPr algn="r"/>
            <a:r>
              <a:rPr lang="es-ES_tradnl" sz="3600" b="1" dirty="0" smtClean="0">
                <a:solidFill>
                  <a:srgbClr val="FF6600"/>
                </a:solidFill>
              </a:rPr>
              <a:t>Tipos de estructura Formal</a:t>
            </a: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r="13529" b="25870"/>
          <a:stretch/>
        </p:blipFill>
        <p:spPr>
          <a:xfrm>
            <a:off x="269533" y="2996952"/>
            <a:ext cx="4737687" cy="3168352"/>
          </a:xfrm>
          <a:prstGeom prst="rect">
            <a:avLst/>
          </a:prstGeom>
        </p:spPr>
      </p:pic>
    </p:spTree>
    <p:extLst>
      <p:ext uri="{BB962C8B-B14F-4D97-AF65-F5344CB8AC3E}">
        <p14:creationId xmlns:p14="http://schemas.microsoft.com/office/powerpoint/2010/main" val="144938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434052" y="692696"/>
            <a:ext cx="4098388" cy="3662541"/>
          </a:xfrm>
          <a:prstGeom prst="rect">
            <a:avLst/>
          </a:prstGeom>
          <a:noFill/>
        </p:spPr>
        <p:txBody>
          <a:bodyPr wrap="square" rtlCol="0">
            <a:spAutoFit/>
          </a:bodyPr>
          <a:lstStyle/>
          <a:p>
            <a:r>
              <a:rPr lang="es-ES_tradnl" sz="2800" b="1" dirty="0" smtClean="0">
                <a:solidFill>
                  <a:schemeClr val="accent6">
                    <a:lumMod val="75000"/>
                  </a:schemeClr>
                </a:solidFill>
              </a:rPr>
              <a:t>La gradación,</a:t>
            </a:r>
            <a:r>
              <a:rPr lang="es-ES_tradnl" sz="2000" dirty="0" smtClean="0"/>
              <a:t> este tipo de estructura es similar a una estructura de repetición, excepto que las subdivisiones estructurales no siguen siendo repetitivas, sino que cambian de tamaño, figura o ambos en secuencia gradual o sistemática.</a:t>
            </a:r>
          </a:p>
          <a:p>
            <a:endParaRPr lang="es-ES_tradnl" sz="2800" dirty="0" smtClean="0"/>
          </a:p>
          <a:p>
            <a:endParaRPr lang="es-ES_tradnl" sz="2800" dirty="0" smtClean="0"/>
          </a:p>
          <a:p>
            <a:endParaRPr lang="es-ES_tradnl" sz="2800" dirty="0"/>
          </a:p>
        </p:txBody>
      </p:sp>
      <p:sp>
        <p:nvSpPr>
          <p:cNvPr id="7" name="CuadroTexto 6"/>
          <p:cNvSpPr txBox="1"/>
          <p:nvPr/>
        </p:nvSpPr>
        <p:spPr>
          <a:xfrm>
            <a:off x="1481724" y="682191"/>
            <a:ext cx="2736304" cy="1754326"/>
          </a:xfrm>
          <a:prstGeom prst="rect">
            <a:avLst/>
          </a:prstGeom>
          <a:noFill/>
        </p:spPr>
        <p:txBody>
          <a:bodyPr wrap="square" rtlCol="0">
            <a:spAutoFit/>
          </a:bodyPr>
          <a:lstStyle/>
          <a:p>
            <a:pPr algn="r"/>
            <a:r>
              <a:rPr lang="es-ES_tradnl" sz="3600" b="1" dirty="0" smtClean="0">
                <a:solidFill>
                  <a:srgbClr val="FF6600"/>
                </a:solidFill>
              </a:rPr>
              <a:t>Tipos de estructura Formal</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753" y="3212976"/>
            <a:ext cx="3660275" cy="3645024"/>
          </a:xfrm>
          <a:prstGeom prst="rect">
            <a:avLst/>
          </a:prstGeom>
        </p:spPr>
      </p:pic>
    </p:spTree>
    <p:extLst>
      <p:ext uri="{BB962C8B-B14F-4D97-AF65-F5344CB8AC3E}">
        <p14:creationId xmlns:p14="http://schemas.microsoft.com/office/powerpoint/2010/main" val="2302513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036943" y="487177"/>
            <a:ext cx="4680520" cy="3970318"/>
          </a:xfrm>
          <a:prstGeom prst="rect">
            <a:avLst/>
          </a:prstGeom>
          <a:noFill/>
        </p:spPr>
        <p:txBody>
          <a:bodyPr wrap="square" rtlCol="0">
            <a:spAutoFit/>
          </a:bodyPr>
          <a:lstStyle/>
          <a:p>
            <a:r>
              <a:rPr lang="es-ES_tradnl" sz="2800" b="1" dirty="0" smtClean="0">
                <a:solidFill>
                  <a:schemeClr val="accent6">
                    <a:lumMod val="75000"/>
                  </a:schemeClr>
                </a:solidFill>
              </a:rPr>
              <a:t>La radiación,</a:t>
            </a:r>
            <a:r>
              <a:rPr lang="es-ES_tradnl" sz="2000" dirty="0" smtClean="0"/>
              <a:t> en este tipo de estructura la repetición de los módulos giran regularmente alrededor de un centro, surge un efecto de variación óptica, habitualmente es </a:t>
            </a:r>
            <a:r>
              <a:rPr lang="es-ES_tradnl" sz="2000" dirty="0" err="1" smtClean="0"/>
              <a:t>miltisimétrico</a:t>
            </a:r>
            <a:r>
              <a:rPr lang="es-ES_tradnl" sz="2000" dirty="0" smtClean="0"/>
              <a:t> y posee al menos un punto focal, donde se puede generar energía óptica y movimiento desde o hacia el centro.</a:t>
            </a:r>
          </a:p>
          <a:p>
            <a:endParaRPr lang="es-ES_tradnl" sz="2800" dirty="0" smtClean="0"/>
          </a:p>
          <a:p>
            <a:endParaRPr lang="es-ES_tradnl" sz="2800" dirty="0" smtClean="0"/>
          </a:p>
          <a:p>
            <a:endParaRPr lang="es-ES_tradnl" sz="2800" dirty="0"/>
          </a:p>
        </p:txBody>
      </p:sp>
      <p:sp>
        <p:nvSpPr>
          <p:cNvPr id="7" name="CuadroTexto 6"/>
          <p:cNvSpPr txBox="1"/>
          <p:nvPr/>
        </p:nvSpPr>
        <p:spPr>
          <a:xfrm>
            <a:off x="827584" y="476672"/>
            <a:ext cx="2736304" cy="1754326"/>
          </a:xfrm>
          <a:prstGeom prst="rect">
            <a:avLst/>
          </a:prstGeom>
          <a:noFill/>
        </p:spPr>
        <p:txBody>
          <a:bodyPr wrap="square" rtlCol="0">
            <a:spAutoFit/>
          </a:bodyPr>
          <a:lstStyle/>
          <a:p>
            <a:pPr algn="r"/>
            <a:r>
              <a:rPr lang="es-ES_tradnl" sz="3600" b="1" dirty="0" smtClean="0">
                <a:solidFill>
                  <a:srgbClr val="FF6600"/>
                </a:solidFill>
              </a:rPr>
              <a:t>Tipos de estructura Formal</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8611" y="3212976"/>
            <a:ext cx="3427498" cy="3439156"/>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3745" y="3835185"/>
            <a:ext cx="2528915" cy="2528915"/>
          </a:xfrm>
          <a:prstGeom prst="rect">
            <a:avLst/>
          </a:prstGeom>
        </p:spPr>
      </p:pic>
    </p:spTree>
    <p:extLst>
      <p:ext uri="{BB962C8B-B14F-4D97-AF65-F5344CB8AC3E}">
        <p14:creationId xmlns:p14="http://schemas.microsoft.com/office/powerpoint/2010/main" val="4122030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580112" y="2653582"/>
            <a:ext cx="3024336" cy="4401205"/>
          </a:xfrm>
          <a:prstGeom prst="rect">
            <a:avLst/>
          </a:prstGeom>
          <a:noFill/>
        </p:spPr>
        <p:txBody>
          <a:bodyPr wrap="square" rtlCol="0">
            <a:spAutoFit/>
          </a:bodyPr>
          <a:lstStyle/>
          <a:p>
            <a:r>
              <a:rPr lang="es-ES_tradnl" sz="2000" dirty="0" smtClean="0"/>
              <a:t>Esta estructura parte de un trazo regular pero con una ligera irregularidad.</a:t>
            </a:r>
          </a:p>
          <a:p>
            <a:endParaRPr lang="es-ES_tradnl" sz="2000" dirty="0" smtClean="0"/>
          </a:p>
          <a:p>
            <a:r>
              <a:rPr lang="es-ES_tradnl" sz="2000" dirty="0" smtClean="0"/>
              <a:t>Posee espacios estructurales similares.</a:t>
            </a:r>
          </a:p>
          <a:p>
            <a:endParaRPr lang="es-ES_tradnl" sz="2000" dirty="0" smtClean="0"/>
          </a:p>
          <a:p>
            <a:r>
              <a:rPr lang="es-ES_tradnl" sz="2000" dirty="0" smtClean="0"/>
              <a:t>No posee rigidez y sugiere una pequeña agitación o movimiento.</a:t>
            </a:r>
          </a:p>
          <a:p>
            <a:endParaRPr lang="es-ES_tradnl" sz="2000" dirty="0" smtClean="0"/>
          </a:p>
          <a:p>
            <a:endParaRPr lang="es-ES_tradnl" sz="2000" dirty="0" smtClean="0"/>
          </a:p>
          <a:p>
            <a:endParaRPr lang="es-ES_tradnl" sz="2000" dirty="0" smtClean="0"/>
          </a:p>
          <a:p>
            <a:endParaRPr lang="es-ES_tradnl" sz="2000" dirty="0"/>
          </a:p>
        </p:txBody>
      </p:sp>
      <p:sp>
        <p:nvSpPr>
          <p:cNvPr id="9" name="CuadroTexto 8"/>
          <p:cNvSpPr txBox="1"/>
          <p:nvPr/>
        </p:nvSpPr>
        <p:spPr>
          <a:xfrm>
            <a:off x="5252530" y="467926"/>
            <a:ext cx="2736304" cy="1200329"/>
          </a:xfrm>
          <a:prstGeom prst="rect">
            <a:avLst/>
          </a:prstGeom>
          <a:noFill/>
        </p:spPr>
        <p:txBody>
          <a:bodyPr wrap="square" rtlCol="0">
            <a:spAutoFit/>
          </a:bodyPr>
          <a:lstStyle/>
          <a:p>
            <a:pPr algn="r"/>
            <a:r>
              <a:rPr lang="es-ES_tradnl" sz="3600" b="1" dirty="0" smtClean="0">
                <a:solidFill>
                  <a:srgbClr val="FF6600"/>
                </a:solidFill>
              </a:rPr>
              <a:t>Estructura </a:t>
            </a:r>
            <a:r>
              <a:rPr lang="es-ES_tradnl" sz="3600" b="1" dirty="0" err="1" smtClean="0">
                <a:solidFill>
                  <a:srgbClr val="FF6600"/>
                </a:solidFill>
              </a:rPr>
              <a:t>Semiformal</a:t>
            </a:r>
            <a:endParaRPr lang="es-ES_tradnl" sz="3600" b="1" dirty="0" smtClean="0">
              <a:solidFill>
                <a:srgbClr val="FF6600"/>
              </a:solidFill>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t="41589" r="10964" b="5839"/>
          <a:stretch/>
        </p:blipFill>
        <p:spPr>
          <a:xfrm>
            <a:off x="325277" y="2636912"/>
            <a:ext cx="4927253" cy="3600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4008" y="1051845"/>
            <a:ext cx="3888432" cy="3108543"/>
          </a:xfrm>
          <a:prstGeom prst="rect">
            <a:avLst/>
          </a:prstGeom>
          <a:noFill/>
        </p:spPr>
        <p:txBody>
          <a:bodyPr wrap="square" rtlCol="0">
            <a:spAutoFit/>
          </a:bodyPr>
          <a:lstStyle/>
          <a:p>
            <a:r>
              <a:rPr lang="es-ES_tradnl" sz="2800" dirty="0" smtClean="0"/>
              <a:t>Los diversos tipos de esta estructura son:</a:t>
            </a:r>
          </a:p>
          <a:p>
            <a:r>
              <a:rPr lang="es-ES_tradnl" sz="2800" b="1" dirty="0" smtClean="0">
                <a:solidFill>
                  <a:schemeClr val="accent6">
                    <a:lumMod val="75000"/>
                  </a:schemeClr>
                </a:solidFill>
              </a:rPr>
              <a:t>La similitud</a:t>
            </a:r>
          </a:p>
          <a:p>
            <a:r>
              <a:rPr lang="es-ES_tradnl" sz="2800" b="1" dirty="0" smtClean="0">
                <a:solidFill>
                  <a:schemeClr val="accent6">
                    <a:lumMod val="75000"/>
                  </a:schemeClr>
                </a:solidFill>
              </a:rPr>
              <a:t>La anomalía</a:t>
            </a:r>
          </a:p>
          <a:p>
            <a:endParaRPr lang="es-ES_tradnl" sz="2800" dirty="0" smtClean="0"/>
          </a:p>
          <a:p>
            <a:endParaRPr lang="es-ES_tradnl" sz="2800" dirty="0" smtClean="0"/>
          </a:p>
          <a:p>
            <a:endParaRPr lang="es-ES_tradnl" sz="2800" dirty="0"/>
          </a:p>
        </p:txBody>
      </p:sp>
      <p:sp>
        <p:nvSpPr>
          <p:cNvPr id="7" name="CuadroTexto 6"/>
          <p:cNvSpPr txBox="1"/>
          <p:nvPr/>
        </p:nvSpPr>
        <p:spPr>
          <a:xfrm>
            <a:off x="1547664" y="1068091"/>
            <a:ext cx="2736304" cy="1754326"/>
          </a:xfrm>
          <a:prstGeom prst="rect">
            <a:avLst/>
          </a:prstGeom>
          <a:noFill/>
        </p:spPr>
        <p:txBody>
          <a:bodyPr wrap="square" rtlCol="0">
            <a:spAutoFit/>
          </a:bodyPr>
          <a:lstStyle/>
          <a:p>
            <a:pPr algn="r"/>
            <a:r>
              <a:rPr lang="es-ES_tradnl" sz="3600" b="1" dirty="0" smtClean="0">
                <a:solidFill>
                  <a:srgbClr val="FF6600"/>
                </a:solidFill>
              </a:rPr>
              <a:t>Tipos de estructura </a:t>
            </a:r>
            <a:r>
              <a:rPr lang="es-ES_tradnl" sz="3600" b="1" dirty="0" err="1" smtClean="0">
                <a:solidFill>
                  <a:srgbClr val="FF6600"/>
                </a:solidFill>
              </a:rPr>
              <a:t>semiformal</a:t>
            </a:r>
            <a:endParaRPr lang="es-ES_tradnl" sz="3600" b="1" dirty="0" smtClean="0">
              <a:solidFill>
                <a:srgbClr val="FF6600"/>
              </a:solidFill>
            </a:endParaRPr>
          </a:p>
        </p:txBody>
      </p:sp>
      <p:sp>
        <p:nvSpPr>
          <p:cNvPr id="34" name="CuadroTexto 33"/>
          <p:cNvSpPr txBox="1"/>
          <p:nvPr/>
        </p:nvSpPr>
        <p:spPr>
          <a:xfrm>
            <a:off x="1365792" y="5817300"/>
            <a:ext cx="2160240" cy="1815882"/>
          </a:xfrm>
          <a:prstGeom prst="rect">
            <a:avLst/>
          </a:prstGeom>
          <a:noFill/>
        </p:spPr>
        <p:txBody>
          <a:bodyPr wrap="square" rtlCol="0">
            <a:spAutoFit/>
          </a:bodyPr>
          <a:lstStyle/>
          <a:p>
            <a:r>
              <a:rPr lang="es-ES_tradnl" sz="2800" b="1" dirty="0" smtClean="0">
                <a:solidFill>
                  <a:schemeClr val="tx1">
                    <a:lumMod val="65000"/>
                    <a:lumOff val="35000"/>
                  </a:schemeClr>
                </a:solidFill>
              </a:rPr>
              <a:t>similitud</a:t>
            </a:r>
          </a:p>
          <a:p>
            <a:endParaRPr lang="es-ES_tradnl" sz="2800" dirty="0" smtClean="0"/>
          </a:p>
          <a:p>
            <a:endParaRPr lang="es-ES_tradnl" sz="2800" dirty="0" smtClean="0"/>
          </a:p>
          <a:p>
            <a:endParaRPr lang="es-ES_tradnl" sz="2800" dirty="0"/>
          </a:p>
        </p:txBody>
      </p:sp>
      <p:sp>
        <p:nvSpPr>
          <p:cNvPr id="35" name="CuadroTexto 34"/>
          <p:cNvSpPr txBox="1"/>
          <p:nvPr/>
        </p:nvSpPr>
        <p:spPr>
          <a:xfrm>
            <a:off x="3898690" y="5817300"/>
            <a:ext cx="2761542" cy="1815882"/>
          </a:xfrm>
          <a:prstGeom prst="rect">
            <a:avLst/>
          </a:prstGeom>
          <a:noFill/>
        </p:spPr>
        <p:txBody>
          <a:bodyPr wrap="square" rtlCol="0">
            <a:spAutoFit/>
          </a:bodyPr>
          <a:lstStyle/>
          <a:p>
            <a:r>
              <a:rPr lang="es-ES_tradnl" sz="2800" b="1" dirty="0" smtClean="0">
                <a:solidFill>
                  <a:schemeClr val="tx1">
                    <a:lumMod val="65000"/>
                    <a:lumOff val="35000"/>
                  </a:schemeClr>
                </a:solidFill>
              </a:rPr>
              <a:t>anomalía  </a:t>
            </a:r>
          </a:p>
          <a:p>
            <a:endParaRPr lang="es-ES_tradnl" sz="2800" dirty="0" smtClean="0"/>
          </a:p>
          <a:p>
            <a:endParaRPr lang="es-ES_tradnl" sz="2800" dirty="0" smtClean="0"/>
          </a:p>
          <a:p>
            <a:endParaRPr lang="es-ES_tradnl" sz="28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8691" y="3380526"/>
            <a:ext cx="1567779" cy="2364733"/>
          </a:xfrm>
          <a:prstGeom prst="rect">
            <a:avLst/>
          </a:prstGeom>
        </p:spPr>
      </p:pic>
      <p:pic>
        <p:nvPicPr>
          <p:cNvPr id="11" name="Imagen 10" descr="38019442-modelo-abstracto-geometrico-monocromatico-con-formas-inusuales-ilustracion-del-vector-en-colores-bla.jpg"/>
          <p:cNvPicPr>
            <a:picLocks noChangeAspect="1"/>
          </p:cNvPicPr>
          <p:nvPr/>
        </p:nvPicPr>
        <p:blipFill>
          <a:blip r:embed="rId3"/>
          <a:stretch>
            <a:fillRect/>
          </a:stretch>
        </p:blipFill>
        <p:spPr>
          <a:xfrm>
            <a:off x="911091" y="3380526"/>
            <a:ext cx="2436774" cy="2436774"/>
          </a:xfrm>
          <a:prstGeom prst="rect">
            <a:avLst/>
          </a:prstGeom>
        </p:spPr>
      </p:pic>
    </p:spTree>
    <p:extLst>
      <p:ext uri="{BB962C8B-B14F-4D97-AF65-F5344CB8AC3E}">
        <p14:creationId xmlns:p14="http://schemas.microsoft.com/office/powerpoint/2010/main" val="21749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79912" y="647155"/>
            <a:ext cx="4680520" cy="3046988"/>
          </a:xfrm>
          <a:prstGeom prst="rect">
            <a:avLst/>
          </a:prstGeom>
          <a:noFill/>
        </p:spPr>
        <p:txBody>
          <a:bodyPr wrap="square" rtlCol="0">
            <a:spAutoFit/>
          </a:bodyPr>
          <a:lstStyle/>
          <a:p>
            <a:r>
              <a:rPr lang="es-ES_tradnl" sz="2800" b="1" dirty="0" smtClean="0">
                <a:solidFill>
                  <a:schemeClr val="accent6">
                    <a:lumMod val="75000"/>
                  </a:schemeClr>
                </a:solidFill>
              </a:rPr>
              <a:t>La similitud </a:t>
            </a:r>
            <a:r>
              <a:rPr lang="es-ES_tradnl" sz="2000" dirty="0" smtClean="0"/>
              <a:t>en este tipo de estructura la repetición de el módulo es un método simple para el diseño, donde se suele aportar una inmediata sensación de armonía como en estos ejemplos.</a:t>
            </a:r>
          </a:p>
          <a:p>
            <a:endParaRPr lang="es-ES_tradnl" sz="2800" dirty="0" smtClean="0"/>
          </a:p>
          <a:p>
            <a:endParaRPr lang="es-ES_tradnl" sz="2800" dirty="0" smtClean="0"/>
          </a:p>
          <a:p>
            <a:endParaRPr lang="es-ES_tradnl" sz="2800" dirty="0"/>
          </a:p>
        </p:txBody>
      </p:sp>
      <p:sp>
        <p:nvSpPr>
          <p:cNvPr id="3" name="CuadroTexto 2"/>
          <p:cNvSpPr txBox="1"/>
          <p:nvPr/>
        </p:nvSpPr>
        <p:spPr>
          <a:xfrm>
            <a:off x="827584" y="620688"/>
            <a:ext cx="2736304" cy="1754326"/>
          </a:xfrm>
          <a:prstGeom prst="rect">
            <a:avLst/>
          </a:prstGeom>
          <a:noFill/>
        </p:spPr>
        <p:txBody>
          <a:bodyPr wrap="square" rtlCol="0">
            <a:spAutoFit/>
          </a:bodyPr>
          <a:lstStyle/>
          <a:p>
            <a:pPr algn="r"/>
            <a:r>
              <a:rPr lang="es-ES_tradnl" sz="3600" b="1" dirty="0" smtClean="0">
                <a:solidFill>
                  <a:srgbClr val="FF6600"/>
                </a:solidFill>
              </a:rPr>
              <a:t>Tipos de estructura </a:t>
            </a:r>
            <a:r>
              <a:rPr lang="es-ES_tradnl" sz="3600" b="1" dirty="0" err="1" smtClean="0">
                <a:solidFill>
                  <a:srgbClr val="FF6600"/>
                </a:solidFill>
              </a:rPr>
              <a:t>Semiformal</a:t>
            </a:r>
            <a:endParaRPr lang="es-ES_tradnl" sz="3600" b="1" dirty="0" smtClean="0">
              <a:solidFill>
                <a:srgbClr val="FF6600"/>
              </a:solidFill>
            </a:endParaRPr>
          </a:p>
        </p:txBody>
      </p:sp>
      <p:pic>
        <p:nvPicPr>
          <p:cNvPr id="6" name="Imagen 5" descr="31538921-piel-del-reptil-patron-transparente-manchas-negras-sobre-un-fondo-blanco.jpg"/>
          <p:cNvPicPr>
            <a:picLocks noChangeAspect="1"/>
          </p:cNvPicPr>
          <p:nvPr/>
        </p:nvPicPr>
        <p:blipFill>
          <a:blip r:embed="rId2"/>
          <a:stretch>
            <a:fillRect/>
          </a:stretch>
        </p:blipFill>
        <p:spPr>
          <a:xfrm>
            <a:off x="3784969" y="2564904"/>
            <a:ext cx="3672408" cy="4005064"/>
          </a:xfrm>
          <a:prstGeom prst="rect">
            <a:avLst/>
          </a:prstGeom>
        </p:spPr>
      </p:pic>
    </p:spTree>
    <p:extLst>
      <p:ext uri="{BB962C8B-B14F-4D97-AF65-F5344CB8AC3E}">
        <p14:creationId xmlns:p14="http://schemas.microsoft.com/office/powerpoint/2010/main" val="1023138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270082" y="2708920"/>
            <a:ext cx="4680520" cy="3847207"/>
          </a:xfrm>
          <a:prstGeom prst="rect">
            <a:avLst/>
          </a:prstGeom>
          <a:noFill/>
        </p:spPr>
        <p:txBody>
          <a:bodyPr wrap="square" rtlCol="0">
            <a:spAutoFit/>
          </a:bodyPr>
          <a:lstStyle/>
          <a:p>
            <a:r>
              <a:rPr lang="es-ES_tradnl" sz="2800" b="1" dirty="0" smtClean="0">
                <a:solidFill>
                  <a:schemeClr val="accent6">
                    <a:lumMod val="75000"/>
                  </a:schemeClr>
                </a:solidFill>
              </a:rPr>
              <a:t>La estructura de similitud </a:t>
            </a:r>
            <a:r>
              <a:rPr lang="es-ES_tradnl" sz="2000" dirty="0" smtClean="0"/>
              <a:t>no tiene la rigidez de la repetición. Puede tener dos variantes:</a:t>
            </a:r>
          </a:p>
          <a:p>
            <a:pPr marL="457200" indent="-457200">
              <a:buFont typeface="Arial" panose="020B0604020202020204" pitchFamily="34" charset="0"/>
              <a:buChar char="•"/>
            </a:pPr>
            <a:r>
              <a:rPr lang="es-ES_tradnl" sz="2000" dirty="0" smtClean="0"/>
              <a:t>Sus subdivisiones pueden no ser  repetitivas sino similares.</a:t>
            </a:r>
          </a:p>
          <a:p>
            <a:pPr marL="457200" indent="-457200">
              <a:buFont typeface="Arial" panose="020B0604020202020204" pitchFamily="34" charset="0"/>
              <a:buChar char="•"/>
            </a:pPr>
            <a:r>
              <a:rPr lang="es-ES_tradnl" sz="2000" dirty="0" smtClean="0"/>
              <a:t>Los módulos pueden quedar distribuidos dentro del marco del diseño, sin la guía de las líneas estructurales.</a:t>
            </a:r>
            <a:endParaRPr lang="es-ES_tradnl" sz="2800" dirty="0" smtClean="0"/>
          </a:p>
          <a:p>
            <a:endParaRPr lang="es-ES_tradnl" sz="2800" dirty="0" smtClean="0"/>
          </a:p>
          <a:p>
            <a:endParaRPr lang="es-ES_tradnl" sz="2800" dirty="0"/>
          </a:p>
        </p:txBody>
      </p:sp>
      <p:sp>
        <p:nvSpPr>
          <p:cNvPr id="3" name="CuadroTexto 2"/>
          <p:cNvSpPr txBox="1"/>
          <p:nvPr/>
        </p:nvSpPr>
        <p:spPr>
          <a:xfrm>
            <a:off x="5436096" y="620688"/>
            <a:ext cx="2736304" cy="1754326"/>
          </a:xfrm>
          <a:prstGeom prst="rect">
            <a:avLst/>
          </a:prstGeom>
          <a:noFill/>
        </p:spPr>
        <p:txBody>
          <a:bodyPr wrap="square" rtlCol="0">
            <a:spAutoFit/>
          </a:bodyPr>
          <a:lstStyle/>
          <a:p>
            <a:pPr algn="r"/>
            <a:r>
              <a:rPr lang="es-ES_tradnl" sz="3600" b="1" dirty="0" smtClean="0">
                <a:solidFill>
                  <a:srgbClr val="FF6600"/>
                </a:solidFill>
              </a:rPr>
              <a:t>Tipos de estructura </a:t>
            </a:r>
            <a:r>
              <a:rPr lang="es-ES_tradnl" sz="3600" b="1" dirty="0" err="1" smtClean="0">
                <a:solidFill>
                  <a:srgbClr val="FF6600"/>
                </a:solidFill>
              </a:rPr>
              <a:t>Semiformal</a:t>
            </a:r>
            <a:endParaRPr lang="es-ES_tradnl" sz="3600" b="1" dirty="0" smtClean="0">
              <a:solidFill>
                <a:srgbClr val="FF6600"/>
              </a:solidFill>
            </a:endParaRPr>
          </a:p>
        </p:txBody>
      </p:sp>
    </p:spTree>
    <p:extLst>
      <p:ext uri="{BB962C8B-B14F-4D97-AF65-F5344CB8AC3E}">
        <p14:creationId xmlns:p14="http://schemas.microsoft.com/office/powerpoint/2010/main" val="2742637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067944" y="3253775"/>
            <a:ext cx="4680520" cy="2616101"/>
          </a:xfrm>
          <a:prstGeom prst="rect">
            <a:avLst/>
          </a:prstGeom>
          <a:noFill/>
        </p:spPr>
        <p:txBody>
          <a:bodyPr wrap="square" rtlCol="0">
            <a:spAutoFit/>
          </a:bodyPr>
          <a:lstStyle/>
          <a:p>
            <a:r>
              <a:rPr lang="es-ES_tradnl" sz="2800" b="1" dirty="0" smtClean="0">
                <a:solidFill>
                  <a:schemeClr val="accent6">
                    <a:lumMod val="75000"/>
                  </a:schemeClr>
                </a:solidFill>
              </a:rPr>
              <a:t>La anomalía dentro de la estructura: </a:t>
            </a:r>
            <a:r>
              <a:rPr lang="es-ES_tradnl" sz="2000" dirty="0" smtClean="0"/>
              <a:t>ocurre cuando las subdivisiones estructurales en una o más zonas del diseño cambian en figura, tamaño o dirección, se hacen dislocadas o caen en la completa desorganización.</a:t>
            </a:r>
            <a:endParaRPr lang="es-ES_tradnl" sz="2800" dirty="0" smtClean="0"/>
          </a:p>
          <a:p>
            <a:endParaRPr lang="es-ES_tradnl" sz="2800" dirty="0"/>
          </a:p>
        </p:txBody>
      </p:sp>
      <p:sp>
        <p:nvSpPr>
          <p:cNvPr id="3" name="CuadroTexto 2"/>
          <p:cNvSpPr txBox="1"/>
          <p:nvPr/>
        </p:nvSpPr>
        <p:spPr>
          <a:xfrm>
            <a:off x="5508104" y="620688"/>
            <a:ext cx="2736304" cy="1754326"/>
          </a:xfrm>
          <a:prstGeom prst="rect">
            <a:avLst/>
          </a:prstGeom>
          <a:noFill/>
        </p:spPr>
        <p:txBody>
          <a:bodyPr wrap="square" rtlCol="0">
            <a:spAutoFit/>
          </a:bodyPr>
          <a:lstStyle/>
          <a:p>
            <a:pPr algn="r"/>
            <a:r>
              <a:rPr lang="es-ES_tradnl" sz="3600" b="1" dirty="0" smtClean="0">
                <a:solidFill>
                  <a:srgbClr val="FF6600"/>
                </a:solidFill>
              </a:rPr>
              <a:t>Tipos de estructura </a:t>
            </a:r>
            <a:r>
              <a:rPr lang="es-ES_tradnl" sz="3600" b="1" dirty="0" err="1" smtClean="0">
                <a:solidFill>
                  <a:srgbClr val="FF6600"/>
                </a:solidFill>
              </a:rPr>
              <a:t>Semiformal</a:t>
            </a:r>
            <a:endParaRPr lang="es-ES_tradnl" sz="3600" b="1" dirty="0" smtClean="0">
              <a:solidFill>
                <a:srgbClr val="FF660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637851" y="1637851"/>
            <a:ext cx="6669362" cy="3393659"/>
          </a:xfrm>
          <a:prstGeom prst="rect">
            <a:avLst/>
          </a:prstGeom>
        </p:spPr>
      </p:pic>
    </p:spTree>
    <p:extLst>
      <p:ext uri="{BB962C8B-B14F-4D97-AF65-F5344CB8AC3E}">
        <p14:creationId xmlns:p14="http://schemas.microsoft.com/office/powerpoint/2010/main" val="2195979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283968" y="2698226"/>
            <a:ext cx="4680520" cy="4154984"/>
          </a:xfrm>
          <a:prstGeom prst="rect">
            <a:avLst/>
          </a:prstGeom>
          <a:noFill/>
        </p:spPr>
        <p:txBody>
          <a:bodyPr wrap="square" rtlCol="0">
            <a:spAutoFit/>
          </a:bodyPr>
          <a:lstStyle/>
          <a:p>
            <a:r>
              <a:rPr lang="es-ES_tradnl" sz="2800" b="1" dirty="0" smtClean="0">
                <a:solidFill>
                  <a:schemeClr val="accent6">
                    <a:lumMod val="75000"/>
                  </a:schemeClr>
                </a:solidFill>
              </a:rPr>
              <a:t>La anomalía dentro de la estructura: </a:t>
            </a:r>
          </a:p>
          <a:p>
            <a:endParaRPr lang="es-ES_tradnl" sz="2000" dirty="0" smtClean="0"/>
          </a:p>
          <a:p>
            <a:r>
              <a:rPr lang="es-ES_tradnl" sz="2000" dirty="0" smtClean="0"/>
              <a:t>En la zona donde ocurre una anomalía de estructura, los módulos pueden ser afectados de manera en que </a:t>
            </a:r>
            <a:r>
              <a:rPr lang="es-ES_tradnl" sz="2000" dirty="0"/>
              <a:t>s</a:t>
            </a:r>
            <a:r>
              <a:rPr lang="es-ES_tradnl" sz="2000" dirty="0" smtClean="0"/>
              <a:t>us elementos visuales pueden ser forzados a cambiar de posición o dirección, o </a:t>
            </a:r>
            <a:r>
              <a:rPr lang="es-ES_tradnl" sz="2000" dirty="0"/>
              <a:t>l</a:t>
            </a:r>
            <a:r>
              <a:rPr lang="es-ES_tradnl" sz="2000" dirty="0" smtClean="0"/>
              <a:t>as líneas estructurales anómalas son activas.</a:t>
            </a:r>
          </a:p>
          <a:p>
            <a:endParaRPr lang="es-ES_tradnl" sz="2000" dirty="0" smtClean="0"/>
          </a:p>
          <a:p>
            <a:endParaRPr lang="es-ES_tradnl" sz="2000" dirty="0" smtClean="0"/>
          </a:p>
          <a:p>
            <a:endParaRPr lang="es-ES_tradnl" sz="2800" dirty="0"/>
          </a:p>
        </p:txBody>
      </p:sp>
      <p:sp>
        <p:nvSpPr>
          <p:cNvPr id="3" name="CuadroTexto 2"/>
          <p:cNvSpPr txBox="1"/>
          <p:nvPr/>
        </p:nvSpPr>
        <p:spPr>
          <a:xfrm>
            <a:off x="5364088" y="476672"/>
            <a:ext cx="2736304" cy="1754326"/>
          </a:xfrm>
          <a:prstGeom prst="rect">
            <a:avLst/>
          </a:prstGeom>
          <a:noFill/>
        </p:spPr>
        <p:txBody>
          <a:bodyPr wrap="square" rtlCol="0">
            <a:spAutoFit/>
          </a:bodyPr>
          <a:lstStyle/>
          <a:p>
            <a:pPr algn="r"/>
            <a:r>
              <a:rPr lang="es-ES_tradnl" sz="3600" b="1" dirty="0" smtClean="0">
                <a:solidFill>
                  <a:srgbClr val="FF6600"/>
                </a:solidFill>
              </a:rPr>
              <a:t>Tipos de estructura </a:t>
            </a:r>
            <a:r>
              <a:rPr lang="es-ES_tradnl" sz="3600" b="1" dirty="0" err="1" smtClean="0">
                <a:solidFill>
                  <a:srgbClr val="FF6600"/>
                </a:solidFill>
              </a:rPr>
              <a:t>Semiformal</a:t>
            </a:r>
            <a:endParaRPr lang="es-ES_tradnl" sz="3600" b="1" dirty="0" smtClean="0">
              <a:solidFill>
                <a:srgbClr val="FF660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52936"/>
            <a:ext cx="4016540" cy="4005064"/>
          </a:xfrm>
          <a:prstGeom prst="rect">
            <a:avLst/>
          </a:prstGeom>
        </p:spPr>
      </p:pic>
    </p:spTree>
    <p:extLst>
      <p:ext uri="{BB962C8B-B14F-4D97-AF65-F5344CB8AC3E}">
        <p14:creationId xmlns:p14="http://schemas.microsoft.com/office/powerpoint/2010/main" val="2566913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57600" y="457200"/>
            <a:ext cx="4326254" cy="523220"/>
          </a:xfrm>
          <a:prstGeom prst="rect">
            <a:avLst/>
          </a:prstGeom>
          <a:noFill/>
        </p:spPr>
        <p:txBody>
          <a:bodyPr wrap="square" rtlCol="0">
            <a:spAutoFit/>
          </a:bodyPr>
          <a:lstStyle/>
          <a:p>
            <a:r>
              <a:rPr lang="es-ES_tradnl" sz="2800" b="1" dirty="0" smtClean="0">
                <a:solidFill>
                  <a:srgbClr val="FF6600"/>
                </a:solidFill>
              </a:rPr>
              <a:t>Índice</a:t>
            </a:r>
            <a:endParaRPr lang="es-ES_tradnl" sz="2800" b="1" dirty="0">
              <a:solidFill>
                <a:srgbClr val="FF6600"/>
              </a:solidFill>
            </a:endParaRPr>
          </a:p>
        </p:txBody>
      </p:sp>
      <p:sp>
        <p:nvSpPr>
          <p:cNvPr id="3" name="CuadroTexto 2"/>
          <p:cNvSpPr txBox="1"/>
          <p:nvPr/>
        </p:nvSpPr>
        <p:spPr>
          <a:xfrm>
            <a:off x="755576" y="1268760"/>
            <a:ext cx="6768752" cy="4247317"/>
          </a:xfrm>
          <a:prstGeom prst="rect">
            <a:avLst/>
          </a:prstGeom>
          <a:noFill/>
        </p:spPr>
        <p:txBody>
          <a:bodyPr wrap="square" rtlCol="0">
            <a:spAutoFit/>
          </a:bodyPr>
          <a:lstStyle/>
          <a:p>
            <a:r>
              <a:rPr lang="es-MX" dirty="0" smtClean="0"/>
              <a:t>Objetivo</a:t>
            </a:r>
          </a:p>
          <a:p>
            <a:r>
              <a:rPr lang="es-MX" dirty="0" smtClean="0"/>
              <a:t>Propósito</a:t>
            </a:r>
          </a:p>
          <a:p>
            <a:r>
              <a:rPr lang="es-MX" dirty="0" smtClean="0"/>
              <a:t>La estructura en el diseño</a:t>
            </a:r>
          </a:p>
          <a:p>
            <a:r>
              <a:rPr lang="es-MX" dirty="0" smtClean="0"/>
              <a:t>Funciones de la estructura en el diseño</a:t>
            </a:r>
          </a:p>
          <a:p>
            <a:r>
              <a:rPr lang="es-MX" dirty="0" smtClean="0"/>
              <a:t>Tipos de estructura</a:t>
            </a:r>
          </a:p>
          <a:p>
            <a:r>
              <a:rPr lang="es-MX" dirty="0" smtClean="0"/>
              <a:t>Estructura formal</a:t>
            </a:r>
          </a:p>
          <a:p>
            <a:r>
              <a:rPr lang="es-MX" dirty="0" smtClean="0"/>
              <a:t>Tipos de estructura formal</a:t>
            </a:r>
          </a:p>
          <a:p>
            <a:r>
              <a:rPr lang="es-MX" dirty="0" smtClean="0"/>
              <a:t>Estructura </a:t>
            </a:r>
            <a:r>
              <a:rPr lang="es-MX" dirty="0" err="1" smtClean="0"/>
              <a:t>semiformal</a:t>
            </a:r>
            <a:endParaRPr lang="es-MX" dirty="0" smtClean="0"/>
          </a:p>
          <a:p>
            <a:r>
              <a:rPr lang="es-MX" dirty="0"/>
              <a:t>Tipos de estructura </a:t>
            </a:r>
            <a:r>
              <a:rPr lang="es-MX" dirty="0" err="1" smtClean="0"/>
              <a:t>semiformal</a:t>
            </a:r>
            <a:endParaRPr lang="es-MX" dirty="0"/>
          </a:p>
          <a:p>
            <a:r>
              <a:rPr lang="es-MX" dirty="0" smtClean="0"/>
              <a:t>Estructura informal</a:t>
            </a:r>
          </a:p>
          <a:p>
            <a:r>
              <a:rPr lang="es-MX" dirty="0"/>
              <a:t>Tipos de </a:t>
            </a:r>
            <a:r>
              <a:rPr lang="es-MX" dirty="0" smtClean="0"/>
              <a:t>estructura informal</a:t>
            </a:r>
          </a:p>
          <a:p>
            <a:r>
              <a:rPr lang="es-MX" dirty="0" smtClean="0"/>
              <a:t>Variantes de las estructuras</a:t>
            </a:r>
          </a:p>
          <a:p>
            <a:r>
              <a:rPr lang="es-MX" dirty="0" smtClean="0"/>
              <a:t>Ejemplos de estructuras en el diseño textil tradicional japonés</a:t>
            </a:r>
          </a:p>
          <a:p>
            <a:r>
              <a:rPr lang="es-MX" dirty="0" smtClean="0"/>
              <a:t>Conclusiones</a:t>
            </a:r>
          </a:p>
          <a:p>
            <a:r>
              <a:rPr lang="es-MX" dirty="0" smtClean="0"/>
              <a:t>Fuentes de consulta (bibliografía y </a:t>
            </a:r>
            <a:r>
              <a:rPr lang="es-MX" dirty="0" err="1" smtClean="0"/>
              <a:t>cibergrafía</a:t>
            </a:r>
            <a:r>
              <a:rPr lang="es-MX" dirty="0" smtClean="0"/>
              <a:t>)</a:t>
            </a:r>
          </a:p>
        </p:txBody>
      </p:sp>
      <p:sp>
        <p:nvSpPr>
          <p:cNvPr id="4" name="CuadroTexto 3"/>
          <p:cNvSpPr txBox="1"/>
          <p:nvPr/>
        </p:nvSpPr>
        <p:spPr>
          <a:xfrm>
            <a:off x="7668344" y="1268760"/>
            <a:ext cx="1080120" cy="4524315"/>
          </a:xfrm>
          <a:prstGeom prst="rect">
            <a:avLst/>
          </a:prstGeom>
          <a:noFill/>
        </p:spPr>
        <p:txBody>
          <a:bodyPr wrap="square" rtlCol="0">
            <a:spAutoFit/>
          </a:bodyPr>
          <a:lstStyle/>
          <a:p>
            <a:r>
              <a:rPr lang="es-MX" dirty="0" smtClean="0"/>
              <a:t>3</a:t>
            </a:r>
          </a:p>
          <a:p>
            <a:r>
              <a:rPr lang="es-MX" dirty="0" smtClean="0"/>
              <a:t>3</a:t>
            </a:r>
          </a:p>
          <a:p>
            <a:r>
              <a:rPr lang="es-MX" dirty="0" smtClean="0"/>
              <a:t>4</a:t>
            </a:r>
          </a:p>
          <a:p>
            <a:r>
              <a:rPr lang="es-MX" dirty="0" smtClean="0"/>
              <a:t>6</a:t>
            </a:r>
          </a:p>
          <a:p>
            <a:r>
              <a:rPr lang="es-MX" dirty="0"/>
              <a:t>8</a:t>
            </a:r>
            <a:endParaRPr lang="es-MX" dirty="0" smtClean="0"/>
          </a:p>
          <a:p>
            <a:r>
              <a:rPr lang="es-MX" dirty="0" smtClean="0"/>
              <a:t>9</a:t>
            </a:r>
          </a:p>
          <a:p>
            <a:r>
              <a:rPr lang="es-MX" dirty="0" smtClean="0"/>
              <a:t>11</a:t>
            </a:r>
          </a:p>
          <a:p>
            <a:r>
              <a:rPr lang="es-MX" dirty="0" smtClean="0"/>
              <a:t>14</a:t>
            </a:r>
          </a:p>
          <a:p>
            <a:r>
              <a:rPr lang="es-MX" dirty="0" smtClean="0"/>
              <a:t>15</a:t>
            </a:r>
          </a:p>
          <a:p>
            <a:r>
              <a:rPr lang="es-MX" dirty="0" smtClean="0"/>
              <a:t>20</a:t>
            </a:r>
          </a:p>
          <a:p>
            <a:r>
              <a:rPr lang="es-MX" dirty="0" smtClean="0"/>
              <a:t>22</a:t>
            </a:r>
          </a:p>
          <a:p>
            <a:r>
              <a:rPr lang="es-MX" dirty="0" smtClean="0"/>
              <a:t>25</a:t>
            </a:r>
          </a:p>
          <a:p>
            <a:r>
              <a:rPr lang="es-MX" dirty="0" smtClean="0"/>
              <a:t>31</a:t>
            </a:r>
          </a:p>
          <a:p>
            <a:r>
              <a:rPr lang="es-MX" dirty="0" smtClean="0"/>
              <a:t>41</a:t>
            </a:r>
          </a:p>
          <a:p>
            <a:r>
              <a:rPr lang="es-MX" dirty="0" smtClean="0"/>
              <a:t>43</a:t>
            </a:r>
          </a:p>
          <a:p>
            <a:endParaRPr lang="es-MX" dirty="0" smtClean="0"/>
          </a:p>
        </p:txBody>
      </p:sp>
    </p:spTree>
    <p:extLst>
      <p:ext uri="{BB962C8B-B14F-4D97-AF65-F5344CB8AC3E}">
        <p14:creationId xmlns:p14="http://schemas.microsoft.com/office/powerpoint/2010/main" val="3850469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4675000" y="1628800"/>
            <a:ext cx="3888432" cy="4832092"/>
          </a:xfrm>
          <a:prstGeom prst="rect">
            <a:avLst/>
          </a:prstGeom>
          <a:noFill/>
        </p:spPr>
        <p:txBody>
          <a:bodyPr wrap="square" rtlCol="0">
            <a:spAutoFit/>
          </a:bodyPr>
          <a:lstStyle/>
          <a:p>
            <a:r>
              <a:rPr lang="es-ES_tradnl" sz="2800" dirty="0" smtClean="0"/>
              <a:t>Esta estructura es completamente irregular, es construida en forma libre e indefinida, posee espacios estructurales desiguales y sugiere un completo movimiento.</a:t>
            </a:r>
          </a:p>
          <a:p>
            <a:endParaRPr lang="es-ES_tradnl" sz="2800" dirty="0" smtClean="0"/>
          </a:p>
          <a:p>
            <a:endParaRPr lang="es-ES_tradnl" sz="2800" dirty="0" smtClean="0"/>
          </a:p>
          <a:p>
            <a:endParaRPr lang="es-ES_tradnl" sz="2800" dirty="0" smtClean="0"/>
          </a:p>
          <a:p>
            <a:endParaRPr lang="es-ES_tradnl" sz="28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3275855" cy="6858000"/>
          </a:xfrm>
          <a:prstGeom prst="rect">
            <a:avLst/>
          </a:prstGeom>
        </p:spPr>
      </p:pic>
      <p:sp>
        <p:nvSpPr>
          <p:cNvPr id="8" name="CuadroTexto 7"/>
          <p:cNvSpPr txBox="1"/>
          <p:nvPr/>
        </p:nvSpPr>
        <p:spPr>
          <a:xfrm>
            <a:off x="179512" y="1220559"/>
            <a:ext cx="2736304" cy="1323439"/>
          </a:xfrm>
          <a:prstGeom prst="rect">
            <a:avLst/>
          </a:prstGeom>
          <a:noFill/>
        </p:spPr>
        <p:txBody>
          <a:bodyPr wrap="square" rtlCol="0">
            <a:spAutoFit/>
          </a:bodyPr>
          <a:lstStyle/>
          <a:p>
            <a:pPr algn="r"/>
            <a:r>
              <a:rPr lang="es-ES_tradnl" sz="4000" b="1" dirty="0" smtClean="0">
                <a:solidFill>
                  <a:srgbClr val="FF6600"/>
                </a:solidFill>
              </a:rPr>
              <a:t>Estructura Informal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4675000" y="1628800"/>
            <a:ext cx="3888432" cy="6124754"/>
          </a:xfrm>
          <a:prstGeom prst="rect">
            <a:avLst/>
          </a:prstGeom>
          <a:noFill/>
        </p:spPr>
        <p:txBody>
          <a:bodyPr wrap="square" rtlCol="0">
            <a:spAutoFit/>
          </a:bodyPr>
          <a:lstStyle/>
          <a:p>
            <a:r>
              <a:rPr lang="es-ES_tradnl" sz="2800" dirty="0" smtClean="0"/>
              <a:t>Se trata de una estructura en la cual no tiene líneas estructurales, la organización es libre o indefinida, donde los módulos son colocados libremente, buscando el equilibrio en la desigualdad.</a:t>
            </a:r>
          </a:p>
          <a:p>
            <a:endParaRPr lang="es-ES_tradnl" sz="2800" dirty="0" smtClean="0"/>
          </a:p>
          <a:p>
            <a:endParaRPr lang="es-ES_tradnl" sz="2800" dirty="0" smtClean="0"/>
          </a:p>
          <a:p>
            <a:endParaRPr lang="es-ES_tradnl" sz="2800" dirty="0" smtClean="0"/>
          </a:p>
          <a:p>
            <a:endParaRPr lang="es-ES_tradnl" sz="28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3275855" cy="6858000"/>
          </a:xfrm>
          <a:prstGeom prst="rect">
            <a:avLst/>
          </a:prstGeom>
        </p:spPr>
      </p:pic>
      <p:sp>
        <p:nvSpPr>
          <p:cNvPr id="8" name="CuadroTexto 7"/>
          <p:cNvSpPr txBox="1"/>
          <p:nvPr/>
        </p:nvSpPr>
        <p:spPr>
          <a:xfrm>
            <a:off x="107504" y="1220559"/>
            <a:ext cx="2736304" cy="1323439"/>
          </a:xfrm>
          <a:prstGeom prst="rect">
            <a:avLst/>
          </a:prstGeom>
          <a:noFill/>
        </p:spPr>
        <p:txBody>
          <a:bodyPr wrap="square" rtlCol="0">
            <a:spAutoFit/>
          </a:bodyPr>
          <a:lstStyle/>
          <a:p>
            <a:pPr algn="r"/>
            <a:r>
              <a:rPr lang="es-ES_tradnl" sz="4000" b="1" dirty="0" smtClean="0">
                <a:solidFill>
                  <a:srgbClr val="FF6600"/>
                </a:solidFill>
              </a:rPr>
              <a:t>Estructura Informal</a:t>
            </a:r>
          </a:p>
        </p:txBody>
      </p:sp>
    </p:spTree>
    <p:extLst>
      <p:ext uri="{BB962C8B-B14F-4D97-AF65-F5344CB8AC3E}">
        <p14:creationId xmlns:p14="http://schemas.microsoft.com/office/powerpoint/2010/main" val="1239790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925098" y="1341025"/>
            <a:ext cx="3888432" cy="3970318"/>
          </a:xfrm>
          <a:prstGeom prst="rect">
            <a:avLst/>
          </a:prstGeom>
          <a:noFill/>
        </p:spPr>
        <p:txBody>
          <a:bodyPr wrap="square" rtlCol="0">
            <a:spAutoFit/>
          </a:bodyPr>
          <a:lstStyle/>
          <a:p>
            <a:r>
              <a:rPr lang="es-ES_tradnl" sz="2800" dirty="0" smtClean="0"/>
              <a:t>Este tipo de composición se encuentra en algunos tipos de contraste y concentración.</a:t>
            </a:r>
          </a:p>
          <a:p>
            <a:endParaRPr lang="es-ES_tradnl" sz="2800" dirty="0" smtClean="0"/>
          </a:p>
          <a:p>
            <a:endParaRPr lang="es-ES_tradnl" sz="2800" dirty="0" smtClean="0"/>
          </a:p>
          <a:p>
            <a:endParaRPr lang="es-ES_tradnl" sz="2800" dirty="0" smtClean="0"/>
          </a:p>
          <a:p>
            <a:endParaRPr lang="es-ES_tradnl" sz="2800" dirty="0" smtClean="0"/>
          </a:p>
          <a:p>
            <a:endParaRPr lang="es-ES_tradnl" sz="2800" dirty="0"/>
          </a:p>
        </p:txBody>
      </p:sp>
      <p:sp>
        <p:nvSpPr>
          <p:cNvPr id="8" name="CuadroTexto 7"/>
          <p:cNvSpPr txBox="1"/>
          <p:nvPr/>
        </p:nvSpPr>
        <p:spPr>
          <a:xfrm>
            <a:off x="5940601" y="548680"/>
            <a:ext cx="2736304" cy="1938992"/>
          </a:xfrm>
          <a:prstGeom prst="rect">
            <a:avLst/>
          </a:prstGeom>
          <a:noFill/>
        </p:spPr>
        <p:txBody>
          <a:bodyPr wrap="square" rtlCol="0">
            <a:spAutoFit/>
          </a:bodyPr>
          <a:lstStyle/>
          <a:p>
            <a:pPr algn="r"/>
            <a:r>
              <a:rPr lang="es-ES_tradnl" sz="4000" b="1" dirty="0" smtClean="0">
                <a:solidFill>
                  <a:srgbClr val="FF6600"/>
                </a:solidFill>
              </a:rPr>
              <a:t>Tipos de estructura informal</a:t>
            </a:r>
          </a:p>
        </p:txBody>
      </p:sp>
      <p:sp>
        <p:nvSpPr>
          <p:cNvPr id="5" name="CuadroTexto 4"/>
          <p:cNvSpPr txBox="1"/>
          <p:nvPr/>
        </p:nvSpPr>
        <p:spPr>
          <a:xfrm>
            <a:off x="1805355" y="5889441"/>
            <a:ext cx="2352802" cy="1815882"/>
          </a:xfrm>
          <a:prstGeom prst="rect">
            <a:avLst/>
          </a:prstGeom>
          <a:noFill/>
        </p:spPr>
        <p:txBody>
          <a:bodyPr wrap="square" rtlCol="0">
            <a:spAutoFit/>
          </a:bodyPr>
          <a:lstStyle/>
          <a:p>
            <a:r>
              <a:rPr lang="es-ES_tradnl" sz="2800" b="1" dirty="0" smtClean="0">
                <a:solidFill>
                  <a:schemeClr val="tx1">
                    <a:lumMod val="65000"/>
                    <a:lumOff val="35000"/>
                  </a:schemeClr>
                </a:solidFill>
              </a:rPr>
              <a:t>concentración</a:t>
            </a:r>
          </a:p>
          <a:p>
            <a:endParaRPr lang="es-ES_tradnl" sz="2800" dirty="0" smtClean="0"/>
          </a:p>
          <a:p>
            <a:endParaRPr lang="es-ES_tradnl" sz="2800" dirty="0" smtClean="0"/>
          </a:p>
          <a:p>
            <a:endParaRPr lang="es-ES_tradnl" sz="2800" dirty="0"/>
          </a:p>
        </p:txBody>
      </p:sp>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t="13366"/>
          <a:stretch/>
        </p:blipFill>
        <p:spPr>
          <a:xfrm>
            <a:off x="979599" y="3326184"/>
            <a:ext cx="4056943" cy="2493230"/>
          </a:xfrm>
          <a:prstGeom prst="rect">
            <a:avLst/>
          </a:prstGeom>
        </p:spPr>
      </p:pic>
      <p:sp>
        <p:nvSpPr>
          <p:cNvPr id="9" name="CuadroTexto 8"/>
          <p:cNvSpPr txBox="1"/>
          <p:nvPr/>
        </p:nvSpPr>
        <p:spPr>
          <a:xfrm>
            <a:off x="5940601" y="5867714"/>
            <a:ext cx="2352802" cy="1815882"/>
          </a:xfrm>
          <a:prstGeom prst="rect">
            <a:avLst/>
          </a:prstGeom>
          <a:noFill/>
        </p:spPr>
        <p:txBody>
          <a:bodyPr wrap="square" rtlCol="0">
            <a:spAutoFit/>
          </a:bodyPr>
          <a:lstStyle/>
          <a:p>
            <a:r>
              <a:rPr lang="es-ES_tradnl" sz="2800" b="1" dirty="0" smtClean="0">
                <a:solidFill>
                  <a:schemeClr val="tx1">
                    <a:lumMod val="65000"/>
                    <a:lumOff val="35000"/>
                  </a:schemeClr>
                </a:solidFill>
              </a:rPr>
              <a:t>contraste</a:t>
            </a:r>
          </a:p>
          <a:p>
            <a:endParaRPr lang="es-ES_tradnl" sz="2800" dirty="0" smtClean="0"/>
          </a:p>
          <a:p>
            <a:endParaRPr lang="es-ES_tradnl" sz="2800" dirty="0" smtClean="0"/>
          </a:p>
          <a:p>
            <a:endParaRPr lang="es-ES_tradnl" sz="2800"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1043" y="3326184"/>
            <a:ext cx="4051918" cy="2532449"/>
          </a:xfrm>
          <a:prstGeom prst="rect">
            <a:avLst/>
          </a:prstGeom>
        </p:spPr>
      </p:pic>
    </p:spTree>
    <p:extLst>
      <p:ext uri="{BB962C8B-B14F-4D97-AF65-F5344CB8AC3E}">
        <p14:creationId xmlns:p14="http://schemas.microsoft.com/office/powerpoint/2010/main" val="2745967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446927" y="1628800"/>
            <a:ext cx="4680520" cy="5386090"/>
          </a:xfrm>
          <a:prstGeom prst="rect">
            <a:avLst/>
          </a:prstGeom>
          <a:noFill/>
        </p:spPr>
        <p:txBody>
          <a:bodyPr wrap="square" rtlCol="0">
            <a:spAutoFit/>
          </a:bodyPr>
          <a:lstStyle/>
          <a:p>
            <a:r>
              <a:rPr lang="es-ES_tradnl" sz="2800" b="1" dirty="0" smtClean="0">
                <a:solidFill>
                  <a:schemeClr val="accent6">
                    <a:lumMod val="75000"/>
                  </a:schemeClr>
                </a:solidFill>
              </a:rPr>
              <a:t>La estructura informal de contraste</a:t>
            </a:r>
            <a:endParaRPr lang="es-ES_tradnl" sz="2000" dirty="0" smtClean="0"/>
          </a:p>
          <a:p>
            <a:endParaRPr lang="es-ES_tradnl" sz="2000" dirty="0" smtClean="0"/>
          </a:p>
          <a:p>
            <a:endParaRPr lang="es-ES_tradnl" sz="2000" dirty="0" smtClean="0"/>
          </a:p>
          <a:p>
            <a:r>
              <a:rPr lang="es-ES_tradnl" sz="2000" dirty="0" smtClean="0"/>
              <a:t>Es un tipo de estructura informal que excluye hasta donde sea posible la regularidad estricta, donde los módulos rara vez son repetitivos tanto en figura como en tamaño, sino que están en una suelta relación de similitud, no pueden establecerse reglas definidas para la organización en una estructura de contraste.</a:t>
            </a:r>
          </a:p>
          <a:p>
            <a:endParaRPr lang="es-ES_tradnl" sz="2000" dirty="0" smtClean="0"/>
          </a:p>
          <a:p>
            <a:endParaRPr lang="es-ES_tradnl" sz="2000" dirty="0" smtClean="0"/>
          </a:p>
          <a:p>
            <a:endParaRPr lang="es-ES_tradnl" sz="28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01121"/>
            <a:ext cx="4256516" cy="2672146"/>
          </a:xfrm>
          <a:prstGeom prst="rect">
            <a:avLst/>
          </a:prstGeom>
        </p:spPr>
      </p:pic>
      <p:sp>
        <p:nvSpPr>
          <p:cNvPr id="7" name="CuadroTexto 6"/>
          <p:cNvSpPr txBox="1"/>
          <p:nvPr/>
        </p:nvSpPr>
        <p:spPr>
          <a:xfrm>
            <a:off x="1115616" y="607945"/>
            <a:ext cx="2736304" cy="1938992"/>
          </a:xfrm>
          <a:prstGeom prst="rect">
            <a:avLst/>
          </a:prstGeom>
          <a:noFill/>
        </p:spPr>
        <p:txBody>
          <a:bodyPr wrap="square" rtlCol="0">
            <a:spAutoFit/>
          </a:bodyPr>
          <a:lstStyle/>
          <a:p>
            <a:pPr algn="r"/>
            <a:r>
              <a:rPr lang="es-ES_tradnl" sz="4000" b="1" dirty="0" smtClean="0">
                <a:solidFill>
                  <a:srgbClr val="FF6600"/>
                </a:solidFill>
              </a:rPr>
              <a:t>Tipos de estructura informal</a:t>
            </a:r>
          </a:p>
        </p:txBody>
      </p:sp>
    </p:spTree>
    <p:extLst>
      <p:ext uri="{BB962C8B-B14F-4D97-AF65-F5344CB8AC3E}">
        <p14:creationId xmlns:p14="http://schemas.microsoft.com/office/powerpoint/2010/main" val="187894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898646" y="332656"/>
            <a:ext cx="4680520" cy="4770537"/>
          </a:xfrm>
          <a:prstGeom prst="rect">
            <a:avLst/>
          </a:prstGeom>
          <a:noFill/>
        </p:spPr>
        <p:txBody>
          <a:bodyPr wrap="square" rtlCol="0">
            <a:spAutoFit/>
          </a:bodyPr>
          <a:lstStyle/>
          <a:p>
            <a:r>
              <a:rPr lang="es-ES_tradnl" sz="2800" b="1" dirty="0" smtClean="0">
                <a:solidFill>
                  <a:schemeClr val="accent6">
                    <a:lumMod val="75000"/>
                  </a:schemeClr>
                </a:solidFill>
              </a:rPr>
              <a:t>La estructura informal de concentración.</a:t>
            </a:r>
            <a:endParaRPr lang="es-ES_tradnl" sz="2000" dirty="0" smtClean="0"/>
          </a:p>
          <a:p>
            <a:endParaRPr lang="es-ES_tradnl" sz="2000" dirty="0" smtClean="0"/>
          </a:p>
          <a:p>
            <a:endParaRPr lang="es-ES_tradnl" sz="2000" dirty="0" smtClean="0"/>
          </a:p>
          <a:p>
            <a:r>
              <a:rPr lang="es-ES_tradnl" sz="2000" dirty="0" smtClean="0"/>
              <a:t>Es una estructura en la que los módulos pueden ser libremente organizados para obtener el efecto de concentración. Esta concentración puede dirigirse hacia un punto, desde un punto, hacia una línea, desde una línea, o presentar una concentración libre.</a:t>
            </a:r>
          </a:p>
          <a:p>
            <a:endParaRPr lang="es-ES_tradnl" sz="2000" dirty="0" smtClean="0"/>
          </a:p>
          <a:p>
            <a:endParaRPr lang="es-ES_tradnl" sz="2000" dirty="0" smtClean="0"/>
          </a:p>
          <a:p>
            <a:endParaRPr lang="es-ES_tradnl" sz="28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5" y="4200092"/>
            <a:ext cx="7489848" cy="2682301"/>
          </a:xfrm>
          <a:prstGeom prst="rect">
            <a:avLst/>
          </a:prstGeom>
        </p:spPr>
      </p:pic>
      <p:sp>
        <p:nvSpPr>
          <p:cNvPr id="6" name="CuadroTexto 5"/>
          <p:cNvSpPr txBox="1"/>
          <p:nvPr/>
        </p:nvSpPr>
        <p:spPr>
          <a:xfrm>
            <a:off x="899592" y="361941"/>
            <a:ext cx="2736304" cy="1938992"/>
          </a:xfrm>
          <a:prstGeom prst="rect">
            <a:avLst/>
          </a:prstGeom>
          <a:noFill/>
        </p:spPr>
        <p:txBody>
          <a:bodyPr wrap="square" rtlCol="0">
            <a:spAutoFit/>
          </a:bodyPr>
          <a:lstStyle/>
          <a:p>
            <a:pPr algn="r"/>
            <a:r>
              <a:rPr lang="es-ES_tradnl" sz="4000" b="1" dirty="0" smtClean="0">
                <a:solidFill>
                  <a:srgbClr val="FF6600"/>
                </a:solidFill>
              </a:rPr>
              <a:t>Tipos de estructura informal</a:t>
            </a:r>
          </a:p>
        </p:txBody>
      </p:sp>
    </p:spTree>
    <p:extLst>
      <p:ext uri="{BB962C8B-B14F-4D97-AF65-F5344CB8AC3E}">
        <p14:creationId xmlns:p14="http://schemas.microsoft.com/office/powerpoint/2010/main" val="3321287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52800" y="1237565"/>
            <a:ext cx="4572000" cy="369332"/>
          </a:xfrm>
          <a:prstGeom prst="rect">
            <a:avLst/>
          </a:prstGeom>
          <a:noFill/>
        </p:spPr>
        <p:txBody>
          <a:bodyPr wrap="square" rtlCol="0">
            <a:spAutoFit/>
          </a:bodyPr>
          <a:lstStyle/>
          <a:p>
            <a:endParaRPr lang="es-ES_tradnl" dirty="0" smtClean="0"/>
          </a:p>
          <a:p>
            <a:endParaRPr lang="es-ES_tradnl" dirty="0"/>
          </a:p>
        </p:txBody>
      </p:sp>
      <p:sp>
        <p:nvSpPr>
          <p:cNvPr id="6" name="CuadroTexto 5"/>
          <p:cNvSpPr txBox="1"/>
          <p:nvPr/>
        </p:nvSpPr>
        <p:spPr>
          <a:xfrm>
            <a:off x="3312334" y="319199"/>
            <a:ext cx="5112567" cy="1323439"/>
          </a:xfrm>
          <a:prstGeom prst="rect">
            <a:avLst/>
          </a:prstGeom>
          <a:noFill/>
        </p:spPr>
        <p:txBody>
          <a:bodyPr wrap="square" rtlCol="0">
            <a:spAutoFit/>
          </a:bodyPr>
          <a:lstStyle/>
          <a:p>
            <a:pPr algn="r"/>
            <a:r>
              <a:rPr lang="es-ES_tradnl" sz="4000" b="1" dirty="0" smtClean="0">
                <a:solidFill>
                  <a:srgbClr val="FF6600"/>
                </a:solidFill>
              </a:rPr>
              <a:t>Variantes de las estructuras</a:t>
            </a:r>
          </a:p>
        </p:txBody>
      </p:sp>
      <p:sp>
        <p:nvSpPr>
          <p:cNvPr id="8" name="CuadroTexto 7"/>
          <p:cNvSpPr txBox="1"/>
          <p:nvPr/>
        </p:nvSpPr>
        <p:spPr>
          <a:xfrm>
            <a:off x="899592" y="1606897"/>
            <a:ext cx="3888432" cy="6247864"/>
          </a:xfrm>
          <a:prstGeom prst="rect">
            <a:avLst/>
          </a:prstGeom>
          <a:noFill/>
        </p:spPr>
        <p:txBody>
          <a:bodyPr wrap="square" rtlCol="0">
            <a:spAutoFit/>
          </a:bodyPr>
          <a:lstStyle/>
          <a:p>
            <a:pPr algn="r"/>
            <a:r>
              <a:rPr lang="es-ES_tradnl" sz="2000" dirty="0" smtClean="0"/>
              <a:t>Todos los tipos de estructura ya sea formales, </a:t>
            </a:r>
            <a:r>
              <a:rPr lang="es-ES_tradnl" sz="2000" dirty="0" err="1" smtClean="0"/>
              <a:t>semiformales</a:t>
            </a:r>
            <a:r>
              <a:rPr lang="es-ES_tradnl" sz="2000" dirty="0" smtClean="0"/>
              <a:t> o informales, pueden ser </a:t>
            </a:r>
            <a:r>
              <a:rPr lang="es-ES_tradnl" sz="2000" b="1" dirty="0" smtClean="0">
                <a:solidFill>
                  <a:schemeClr val="accent6">
                    <a:lumMod val="75000"/>
                  </a:schemeClr>
                </a:solidFill>
              </a:rPr>
              <a:t>activos o inactivos.</a:t>
            </a:r>
          </a:p>
          <a:p>
            <a:pPr algn="r"/>
            <a:endParaRPr lang="es-ES_tradnl" sz="2000" b="1" dirty="0">
              <a:solidFill>
                <a:schemeClr val="accent6">
                  <a:lumMod val="75000"/>
                </a:schemeClr>
              </a:solidFill>
            </a:endParaRPr>
          </a:p>
          <a:p>
            <a:pPr algn="r"/>
            <a:r>
              <a:rPr lang="es-ES_tradnl" sz="2000" b="1" dirty="0" smtClean="0">
                <a:solidFill>
                  <a:schemeClr val="accent6">
                    <a:lumMod val="75000"/>
                  </a:schemeClr>
                </a:solidFill>
              </a:rPr>
              <a:t>Una estructura inactiva </a:t>
            </a:r>
            <a:r>
              <a:rPr lang="es-ES_tradnl" sz="2000" dirty="0" smtClean="0"/>
              <a:t>se compone de líneas estructurales que son conceptuales, que son construidas para guiar la ubicación de las formas o módulos de diseño pero que NO interfieren con las figura.</a:t>
            </a:r>
          </a:p>
          <a:p>
            <a:pPr algn="r"/>
            <a:r>
              <a:rPr lang="es-ES_tradnl" sz="2000" dirty="0" smtClean="0"/>
              <a:t>Cada módulo existe aislado como si tuviera su propia y pequeña referencia.</a:t>
            </a:r>
          </a:p>
          <a:p>
            <a:pPr algn="r"/>
            <a:endParaRPr lang="es-ES_tradnl" sz="2000" dirty="0" smtClean="0"/>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sp>
        <p:nvSpPr>
          <p:cNvPr id="3" name="Elipse 2"/>
          <p:cNvSpPr/>
          <p:nvPr/>
        </p:nvSpPr>
        <p:spPr>
          <a:xfrm>
            <a:off x="6016896" y="3067207"/>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9" name="Elipse 8"/>
          <p:cNvSpPr/>
          <p:nvPr/>
        </p:nvSpPr>
        <p:spPr>
          <a:xfrm>
            <a:off x="7078579" y="3073312"/>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0" name="Elipse 9"/>
          <p:cNvSpPr/>
          <p:nvPr/>
        </p:nvSpPr>
        <p:spPr>
          <a:xfrm>
            <a:off x="6016896" y="4077072"/>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1" name="Elipse 10"/>
          <p:cNvSpPr/>
          <p:nvPr/>
        </p:nvSpPr>
        <p:spPr>
          <a:xfrm>
            <a:off x="7096283" y="4077072"/>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cxnSp>
        <p:nvCxnSpPr>
          <p:cNvPr id="5" name="Conector recto 4"/>
          <p:cNvCxnSpPr/>
          <p:nvPr/>
        </p:nvCxnSpPr>
        <p:spPr>
          <a:xfrm>
            <a:off x="5941074" y="2994775"/>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3" name="Conector recto 12"/>
          <p:cNvCxnSpPr/>
          <p:nvPr/>
        </p:nvCxnSpPr>
        <p:spPr>
          <a:xfrm>
            <a:off x="5944888" y="5010999"/>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4" name="Conector recto 13"/>
          <p:cNvCxnSpPr/>
          <p:nvPr/>
        </p:nvCxnSpPr>
        <p:spPr>
          <a:xfrm>
            <a:off x="5941074" y="4007239"/>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5" name="Conector recto 14"/>
          <p:cNvCxnSpPr/>
          <p:nvPr/>
        </p:nvCxnSpPr>
        <p:spPr>
          <a:xfrm>
            <a:off x="8018597" y="2976100"/>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1" name="Conector recto 20"/>
          <p:cNvCxnSpPr/>
          <p:nvPr/>
        </p:nvCxnSpPr>
        <p:spPr>
          <a:xfrm>
            <a:off x="6987097" y="2989789"/>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2" name="Conector recto 21"/>
          <p:cNvCxnSpPr/>
          <p:nvPr/>
        </p:nvCxnSpPr>
        <p:spPr>
          <a:xfrm>
            <a:off x="5944888" y="2989788"/>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75856" y="558839"/>
            <a:ext cx="5112567" cy="1323439"/>
          </a:xfrm>
          <a:prstGeom prst="rect">
            <a:avLst/>
          </a:prstGeom>
          <a:noFill/>
        </p:spPr>
        <p:txBody>
          <a:bodyPr wrap="square" rtlCol="0">
            <a:spAutoFit/>
          </a:bodyPr>
          <a:lstStyle/>
          <a:p>
            <a:pPr algn="r"/>
            <a:r>
              <a:rPr lang="es-ES_tradnl" sz="4000" b="1" dirty="0" smtClean="0">
                <a:solidFill>
                  <a:srgbClr val="FF6600"/>
                </a:solidFill>
              </a:rPr>
              <a:t>Variantes de las estructuras</a:t>
            </a:r>
          </a:p>
        </p:txBody>
      </p:sp>
      <p:sp>
        <p:nvSpPr>
          <p:cNvPr id="6" name="CuadroTexto 5"/>
          <p:cNvSpPr txBox="1"/>
          <p:nvPr/>
        </p:nvSpPr>
        <p:spPr>
          <a:xfrm>
            <a:off x="899592" y="1882278"/>
            <a:ext cx="3888432" cy="4708981"/>
          </a:xfrm>
          <a:prstGeom prst="rect">
            <a:avLst/>
          </a:prstGeom>
          <a:noFill/>
        </p:spPr>
        <p:txBody>
          <a:bodyPr wrap="square" rtlCol="0">
            <a:spAutoFit/>
          </a:bodyPr>
          <a:lstStyle/>
          <a:p>
            <a:pPr algn="r"/>
            <a:r>
              <a:rPr lang="es-ES_tradnl" sz="2000" b="1" dirty="0" smtClean="0">
                <a:solidFill>
                  <a:schemeClr val="accent6">
                    <a:lumMod val="75000"/>
                  </a:schemeClr>
                </a:solidFill>
              </a:rPr>
              <a:t>Una estructura activa </a:t>
            </a:r>
            <a:r>
              <a:rPr lang="es-ES_tradnl" sz="2000" dirty="0" smtClean="0"/>
              <a:t>se compone de líneas estructurales que son conceptuales, sin embargo estas líneas a diferencia de las de la estructura inactiva, éstas si pueden dividir el espacio.</a:t>
            </a:r>
          </a:p>
          <a:p>
            <a:pPr algn="r"/>
            <a:r>
              <a:rPr lang="es-ES_tradnl" sz="2000" dirty="0" smtClean="0"/>
              <a:t>Los espacios estructurales pueden interactuar entre sí, así como los módulos pueden interactuar con los espacios estructurales.</a:t>
            </a:r>
          </a:p>
          <a:p>
            <a:pPr algn="r"/>
            <a:endParaRPr lang="es-ES_tradnl" sz="2000" dirty="0" smtClean="0"/>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sp>
        <p:nvSpPr>
          <p:cNvPr id="2" name="Rectángulo 1"/>
          <p:cNvSpPr/>
          <p:nvPr/>
        </p:nvSpPr>
        <p:spPr>
          <a:xfrm>
            <a:off x="7056179" y="2654598"/>
            <a:ext cx="1368152" cy="13681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9" name="Elipse 8"/>
          <p:cNvSpPr/>
          <p:nvPr/>
        </p:nvSpPr>
        <p:spPr>
          <a:xfrm>
            <a:off x="7236296" y="2924944"/>
            <a:ext cx="1080120" cy="108012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0" name="Rectángulo 9"/>
          <p:cNvSpPr/>
          <p:nvPr/>
        </p:nvSpPr>
        <p:spPr>
          <a:xfrm>
            <a:off x="5688027" y="2751428"/>
            <a:ext cx="1368152" cy="1368152"/>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1" name="Elipse 10"/>
          <p:cNvSpPr/>
          <p:nvPr/>
        </p:nvSpPr>
        <p:spPr>
          <a:xfrm>
            <a:off x="5832043" y="2895444"/>
            <a:ext cx="1080120" cy="10801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2" name="Rectángulo 11"/>
          <p:cNvSpPr/>
          <p:nvPr/>
        </p:nvSpPr>
        <p:spPr>
          <a:xfrm>
            <a:off x="7031650" y="4110994"/>
            <a:ext cx="1368152" cy="1368152"/>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3" name="Elipse 12"/>
          <p:cNvSpPr/>
          <p:nvPr/>
        </p:nvSpPr>
        <p:spPr>
          <a:xfrm>
            <a:off x="7175666" y="4255010"/>
            <a:ext cx="1080120" cy="10801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4" name="Elipse 13"/>
          <p:cNvSpPr/>
          <p:nvPr/>
        </p:nvSpPr>
        <p:spPr>
          <a:xfrm>
            <a:off x="5807514" y="4286757"/>
            <a:ext cx="1080120" cy="108012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75856" y="558839"/>
            <a:ext cx="5112567" cy="1323439"/>
          </a:xfrm>
          <a:prstGeom prst="rect">
            <a:avLst/>
          </a:prstGeom>
          <a:noFill/>
        </p:spPr>
        <p:txBody>
          <a:bodyPr wrap="square" rtlCol="0">
            <a:spAutoFit/>
          </a:bodyPr>
          <a:lstStyle/>
          <a:p>
            <a:pPr algn="r"/>
            <a:r>
              <a:rPr lang="es-ES_tradnl" sz="4000" b="1" dirty="0" smtClean="0">
                <a:solidFill>
                  <a:srgbClr val="FF6600"/>
                </a:solidFill>
              </a:rPr>
              <a:t>Variantes de las estructuras</a:t>
            </a:r>
          </a:p>
        </p:txBody>
      </p:sp>
      <p:sp>
        <p:nvSpPr>
          <p:cNvPr id="15" name="Elipse 14"/>
          <p:cNvSpPr/>
          <p:nvPr/>
        </p:nvSpPr>
        <p:spPr>
          <a:xfrm>
            <a:off x="4032249" y="2543255"/>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cxnSp>
        <p:nvCxnSpPr>
          <p:cNvPr id="19" name="Conector recto 18"/>
          <p:cNvCxnSpPr/>
          <p:nvPr/>
        </p:nvCxnSpPr>
        <p:spPr>
          <a:xfrm>
            <a:off x="3591310" y="2540025"/>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0" name="Conector recto 19"/>
          <p:cNvCxnSpPr/>
          <p:nvPr/>
        </p:nvCxnSpPr>
        <p:spPr>
          <a:xfrm>
            <a:off x="3595124" y="4556249"/>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1" name="Conector recto 20"/>
          <p:cNvCxnSpPr/>
          <p:nvPr/>
        </p:nvCxnSpPr>
        <p:spPr>
          <a:xfrm>
            <a:off x="3591310" y="3552489"/>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2" name="Conector recto 21"/>
          <p:cNvCxnSpPr/>
          <p:nvPr/>
        </p:nvCxnSpPr>
        <p:spPr>
          <a:xfrm>
            <a:off x="5668833" y="2521350"/>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3" name="Conector recto 22"/>
          <p:cNvCxnSpPr/>
          <p:nvPr/>
        </p:nvCxnSpPr>
        <p:spPr>
          <a:xfrm>
            <a:off x="4637333" y="2535039"/>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4" name="Conector recto 23"/>
          <p:cNvCxnSpPr/>
          <p:nvPr/>
        </p:nvCxnSpPr>
        <p:spPr>
          <a:xfrm>
            <a:off x="3595124" y="2535038"/>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3" name="Rectángulo 2"/>
          <p:cNvSpPr/>
          <p:nvPr/>
        </p:nvSpPr>
        <p:spPr>
          <a:xfrm>
            <a:off x="4656472" y="2585777"/>
            <a:ext cx="950624" cy="925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5" name="Elipse 24"/>
          <p:cNvSpPr/>
          <p:nvPr/>
        </p:nvSpPr>
        <p:spPr>
          <a:xfrm>
            <a:off x="4810370" y="2868902"/>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6" name="Rectángulo 25"/>
          <p:cNvSpPr/>
          <p:nvPr/>
        </p:nvSpPr>
        <p:spPr>
          <a:xfrm>
            <a:off x="4664496" y="3560472"/>
            <a:ext cx="950624" cy="925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7" name="Elipse 26"/>
          <p:cNvSpPr/>
          <p:nvPr/>
        </p:nvSpPr>
        <p:spPr>
          <a:xfrm>
            <a:off x="4479097" y="3697130"/>
            <a:ext cx="864095"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8" name="Rectángulo 27"/>
          <p:cNvSpPr/>
          <p:nvPr/>
        </p:nvSpPr>
        <p:spPr>
          <a:xfrm>
            <a:off x="3693971" y="3577158"/>
            <a:ext cx="950624" cy="925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29" name="Elipse 28"/>
          <p:cNvSpPr/>
          <p:nvPr/>
        </p:nvSpPr>
        <p:spPr>
          <a:xfrm>
            <a:off x="3619837" y="3408790"/>
            <a:ext cx="844460" cy="864095"/>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30" name="Rectángulo 29"/>
          <p:cNvSpPr/>
          <p:nvPr/>
        </p:nvSpPr>
        <p:spPr>
          <a:xfrm>
            <a:off x="3659050" y="3401971"/>
            <a:ext cx="717456" cy="1235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31" name="Elipse 30"/>
          <p:cNvSpPr/>
          <p:nvPr/>
        </p:nvSpPr>
        <p:spPr>
          <a:xfrm>
            <a:off x="6434396" y="2647081"/>
            <a:ext cx="832277" cy="832277"/>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cxnSp>
        <p:nvCxnSpPr>
          <p:cNvPr id="32" name="Conector recto 31"/>
          <p:cNvCxnSpPr/>
          <p:nvPr/>
        </p:nvCxnSpPr>
        <p:spPr>
          <a:xfrm>
            <a:off x="5975458" y="2543434"/>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33" name="Conector recto 32"/>
          <p:cNvCxnSpPr/>
          <p:nvPr/>
        </p:nvCxnSpPr>
        <p:spPr>
          <a:xfrm>
            <a:off x="5979272" y="4559658"/>
            <a:ext cx="2092046"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35" name="Conector recto 34"/>
          <p:cNvCxnSpPr/>
          <p:nvPr/>
        </p:nvCxnSpPr>
        <p:spPr>
          <a:xfrm>
            <a:off x="8052981" y="2524759"/>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37" name="Conector recto 36"/>
          <p:cNvCxnSpPr/>
          <p:nvPr/>
        </p:nvCxnSpPr>
        <p:spPr>
          <a:xfrm>
            <a:off x="5979272" y="2538447"/>
            <a:ext cx="0" cy="2034899"/>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38" name="Rectángulo 37"/>
          <p:cNvSpPr/>
          <p:nvPr/>
        </p:nvSpPr>
        <p:spPr>
          <a:xfrm>
            <a:off x="7028742" y="2522752"/>
            <a:ext cx="1005903" cy="1019459"/>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39" name="Elipse 38"/>
          <p:cNvSpPr/>
          <p:nvPr/>
        </p:nvSpPr>
        <p:spPr>
          <a:xfrm>
            <a:off x="7163355" y="2926402"/>
            <a:ext cx="777866" cy="77786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0" name="Rectángulo 39"/>
          <p:cNvSpPr/>
          <p:nvPr/>
        </p:nvSpPr>
        <p:spPr>
          <a:xfrm>
            <a:off x="7048644" y="3563881"/>
            <a:ext cx="950624" cy="925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1" name="Elipse 40"/>
          <p:cNvSpPr/>
          <p:nvPr/>
        </p:nvSpPr>
        <p:spPr>
          <a:xfrm>
            <a:off x="6891841" y="3716452"/>
            <a:ext cx="795457" cy="795457"/>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2" name="Rectángulo 41"/>
          <p:cNvSpPr/>
          <p:nvPr/>
        </p:nvSpPr>
        <p:spPr>
          <a:xfrm>
            <a:off x="5979272" y="3555898"/>
            <a:ext cx="1049471" cy="1003759"/>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3" name="Elipse 42"/>
          <p:cNvSpPr/>
          <p:nvPr/>
        </p:nvSpPr>
        <p:spPr>
          <a:xfrm>
            <a:off x="6156176" y="3479358"/>
            <a:ext cx="779092" cy="79720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44" name="Rectángulo 43"/>
          <p:cNvSpPr/>
          <p:nvPr/>
        </p:nvSpPr>
        <p:spPr>
          <a:xfrm>
            <a:off x="1869892" y="4705798"/>
            <a:ext cx="717456" cy="1235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30281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52800" y="1237565"/>
            <a:ext cx="4572000" cy="369332"/>
          </a:xfrm>
          <a:prstGeom prst="rect">
            <a:avLst/>
          </a:prstGeom>
          <a:noFill/>
        </p:spPr>
        <p:txBody>
          <a:bodyPr wrap="square" rtlCol="0">
            <a:spAutoFit/>
          </a:bodyPr>
          <a:lstStyle/>
          <a:p>
            <a:endParaRPr lang="es-ES_tradnl" dirty="0" smtClean="0"/>
          </a:p>
          <a:p>
            <a:endParaRPr lang="es-ES_tradnl" dirty="0"/>
          </a:p>
        </p:txBody>
      </p:sp>
      <p:sp>
        <p:nvSpPr>
          <p:cNvPr id="6" name="CuadroTexto 5"/>
          <p:cNvSpPr txBox="1"/>
          <p:nvPr/>
        </p:nvSpPr>
        <p:spPr>
          <a:xfrm>
            <a:off x="3275856" y="558839"/>
            <a:ext cx="5112567" cy="1323439"/>
          </a:xfrm>
          <a:prstGeom prst="rect">
            <a:avLst/>
          </a:prstGeom>
          <a:noFill/>
        </p:spPr>
        <p:txBody>
          <a:bodyPr wrap="square" rtlCol="0">
            <a:spAutoFit/>
          </a:bodyPr>
          <a:lstStyle/>
          <a:p>
            <a:pPr algn="r"/>
            <a:r>
              <a:rPr lang="es-ES_tradnl" sz="4000" b="1" dirty="0" smtClean="0">
                <a:solidFill>
                  <a:srgbClr val="FF6600"/>
                </a:solidFill>
              </a:rPr>
              <a:t>Variantes de las estructuras</a:t>
            </a:r>
          </a:p>
        </p:txBody>
      </p:sp>
      <p:sp>
        <p:nvSpPr>
          <p:cNvPr id="8" name="CuadroTexto 7"/>
          <p:cNvSpPr txBox="1"/>
          <p:nvPr/>
        </p:nvSpPr>
        <p:spPr>
          <a:xfrm>
            <a:off x="559052" y="1932267"/>
            <a:ext cx="3888432" cy="5940088"/>
          </a:xfrm>
          <a:prstGeom prst="rect">
            <a:avLst/>
          </a:prstGeom>
          <a:noFill/>
        </p:spPr>
        <p:txBody>
          <a:bodyPr wrap="square" rtlCol="0">
            <a:spAutoFit/>
          </a:bodyPr>
          <a:lstStyle/>
          <a:p>
            <a:pPr algn="r"/>
            <a:r>
              <a:rPr lang="es-ES_tradnl" sz="2000" dirty="0" smtClean="0"/>
              <a:t>Todos los tipos de estructura pueden ser </a:t>
            </a:r>
            <a:r>
              <a:rPr lang="es-ES_tradnl" sz="2000" b="1" dirty="0" smtClean="0">
                <a:solidFill>
                  <a:schemeClr val="accent6">
                    <a:lumMod val="75000"/>
                  </a:schemeClr>
                </a:solidFill>
              </a:rPr>
              <a:t>visible o invisible.</a:t>
            </a:r>
          </a:p>
          <a:p>
            <a:pPr algn="r"/>
            <a:endParaRPr lang="es-ES_tradnl" sz="2000" b="1" dirty="0" smtClean="0">
              <a:solidFill>
                <a:schemeClr val="accent6">
                  <a:lumMod val="75000"/>
                </a:schemeClr>
              </a:solidFill>
            </a:endParaRPr>
          </a:p>
          <a:p>
            <a:pPr algn="r"/>
            <a:r>
              <a:rPr lang="es-ES_tradnl" sz="2000" dirty="0" smtClean="0"/>
              <a:t>La </a:t>
            </a:r>
            <a:r>
              <a:rPr lang="es-ES_tradnl" sz="2000" b="1" dirty="0" smtClean="0">
                <a:solidFill>
                  <a:schemeClr val="accent6">
                    <a:lumMod val="75000"/>
                  </a:schemeClr>
                </a:solidFill>
              </a:rPr>
              <a:t>estructura invisible </a:t>
            </a:r>
            <a:r>
              <a:rPr lang="es-ES_tradnl" sz="2000" dirty="0" smtClean="0"/>
              <a:t>es aquella en que sus líneas estructurales no forman parte indispensable en la composición, por lo que desaparecen, aunque sigue prevaleciendo un orden determinado.</a:t>
            </a:r>
          </a:p>
          <a:p>
            <a:pPr algn="r"/>
            <a:r>
              <a:rPr lang="es-ES_tradnl" sz="2000" dirty="0" smtClean="0"/>
              <a:t>Es decir, sus líneas son conceptuales, están activas, pero no sin líneas visibles.</a:t>
            </a:r>
          </a:p>
          <a:p>
            <a:pPr algn="r"/>
            <a:endParaRPr lang="es-ES_tradnl" sz="2000" b="1" dirty="0">
              <a:solidFill>
                <a:schemeClr val="accent6">
                  <a:lumMod val="75000"/>
                </a:schemeClr>
              </a:solidFill>
            </a:endParaRPr>
          </a:p>
          <a:p>
            <a:pPr algn="r"/>
            <a:endParaRPr lang="es-ES_tradnl" sz="2000" dirty="0" smtClean="0"/>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1116" y="2259161"/>
            <a:ext cx="3863045" cy="3863045"/>
          </a:xfrm>
          <a:prstGeom prst="rect">
            <a:avLst/>
          </a:prstGeom>
        </p:spPr>
      </p:pic>
    </p:spTree>
    <p:extLst>
      <p:ext uri="{BB962C8B-B14F-4D97-AF65-F5344CB8AC3E}">
        <p14:creationId xmlns:p14="http://schemas.microsoft.com/office/powerpoint/2010/main" val="28581954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99592" y="1932267"/>
            <a:ext cx="3888432" cy="4093428"/>
          </a:xfrm>
          <a:prstGeom prst="rect">
            <a:avLst/>
          </a:prstGeom>
          <a:noFill/>
        </p:spPr>
        <p:txBody>
          <a:bodyPr wrap="square" rtlCol="0">
            <a:spAutoFit/>
          </a:bodyPr>
          <a:lstStyle/>
          <a:p>
            <a:pPr algn="r"/>
            <a:r>
              <a:rPr lang="es-ES_tradnl" sz="2000" dirty="0" smtClean="0"/>
              <a:t>Todos los tipos de estructura pueden ser </a:t>
            </a:r>
            <a:r>
              <a:rPr lang="es-ES_tradnl" sz="2000" b="1" dirty="0" smtClean="0">
                <a:solidFill>
                  <a:schemeClr val="accent6">
                    <a:lumMod val="75000"/>
                  </a:schemeClr>
                </a:solidFill>
              </a:rPr>
              <a:t>visible o invisible.</a:t>
            </a:r>
          </a:p>
          <a:p>
            <a:pPr algn="r"/>
            <a:endParaRPr lang="es-ES_tradnl" sz="2000" b="1" dirty="0" smtClean="0">
              <a:solidFill>
                <a:schemeClr val="accent6">
                  <a:lumMod val="75000"/>
                </a:schemeClr>
              </a:solidFill>
            </a:endParaRPr>
          </a:p>
          <a:p>
            <a:pPr algn="r"/>
            <a:r>
              <a:rPr lang="es-ES_tradnl" sz="2000" dirty="0" smtClean="0"/>
              <a:t>La </a:t>
            </a:r>
            <a:r>
              <a:rPr lang="es-ES_tradnl" sz="2000" b="1" dirty="0" smtClean="0">
                <a:solidFill>
                  <a:schemeClr val="accent6">
                    <a:lumMod val="75000"/>
                  </a:schemeClr>
                </a:solidFill>
              </a:rPr>
              <a:t>estructura visible </a:t>
            </a:r>
            <a:r>
              <a:rPr lang="es-ES_tradnl" sz="2000" dirty="0" smtClean="0"/>
              <a:t>es aquella en que las líneas estructurales forman parte elemental del diseño.</a:t>
            </a:r>
          </a:p>
          <a:p>
            <a:pPr algn="r"/>
            <a:endParaRPr lang="es-ES_tradnl" sz="2000" dirty="0" smtClean="0"/>
          </a:p>
          <a:p>
            <a:pPr algn="r"/>
            <a:endParaRPr lang="es-ES_tradnl" sz="2000" b="1" dirty="0">
              <a:solidFill>
                <a:schemeClr val="accent6">
                  <a:lumMod val="75000"/>
                </a:schemeClr>
              </a:solidFill>
            </a:endParaRPr>
          </a:p>
          <a:p>
            <a:pPr algn="r"/>
            <a:endParaRPr lang="es-ES_tradnl" sz="2000" dirty="0" smtClean="0"/>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sp>
        <p:nvSpPr>
          <p:cNvPr id="5" name="CuadroTexto 4"/>
          <p:cNvSpPr txBox="1"/>
          <p:nvPr/>
        </p:nvSpPr>
        <p:spPr>
          <a:xfrm>
            <a:off x="3275856" y="558839"/>
            <a:ext cx="5112567" cy="1323439"/>
          </a:xfrm>
          <a:prstGeom prst="rect">
            <a:avLst/>
          </a:prstGeom>
          <a:noFill/>
        </p:spPr>
        <p:txBody>
          <a:bodyPr wrap="square" rtlCol="0">
            <a:spAutoFit/>
          </a:bodyPr>
          <a:lstStyle/>
          <a:p>
            <a:pPr algn="r"/>
            <a:r>
              <a:rPr lang="es-ES_tradnl" sz="4000" b="1" dirty="0" smtClean="0">
                <a:solidFill>
                  <a:srgbClr val="FF6600"/>
                </a:solidFill>
              </a:rPr>
              <a:t>Variantes de las estructuras</a:t>
            </a:r>
          </a:p>
        </p:txBody>
      </p:sp>
      <p:sp>
        <p:nvSpPr>
          <p:cNvPr id="6" name="Rectángulo 5"/>
          <p:cNvSpPr/>
          <p:nvPr/>
        </p:nvSpPr>
        <p:spPr>
          <a:xfrm>
            <a:off x="5688027" y="2751428"/>
            <a:ext cx="2909820" cy="2909820"/>
          </a:xfrm>
          <a:prstGeom prst="rect">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7" name="Rectángulo 6"/>
          <p:cNvSpPr/>
          <p:nvPr/>
        </p:nvSpPr>
        <p:spPr>
          <a:xfrm>
            <a:off x="5868144" y="2937952"/>
            <a:ext cx="1177436" cy="1177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8" name="Rectángulo 7"/>
          <p:cNvSpPr/>
          <p:nvPr/>
        </p:nvSpPr>
        <p:spPr>
          <a:xfrm>
            <a:off x="5868144" y="4267788"/>
            <a:ext cx="1177436" cy="1177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9" name="Rectángulo 8"/>
          <p:cNvSpPr/>
          <p:nvPr/>
        </p:nvSpPr>
        <p:spPr>
          <a:xfrm>
            <a:off x="7245649" y="2937952"/>
            <a:ext cx="1177436" cy="1177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0" name="Rectángulo 9"/>
          <p:cNvSpPr/>
          <p:nvPr/>
        </p:nvSpPr>
        <p:spPr>
          <a:xfrm>
            <a:off x="7245649" y="4267788"/>
            <a:ext cx="1177436" cy="1177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1" name="Elipse 10"/>
          <p:cNvSpPr/>
          <p:nvPr/>
        </p:nvSpPr>
        <p:spPr>
          <a:xfrm>
            <a:off x="5885206" y="4283719"/>
            <a:ext cx="1143312" cy="1143312"/>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2" name="Elipse 11"/>
          <p:cNvSpPr/>
          <p:nvPr/>
        </p:nvSpPr>
        <p:spPr>
          <a:xfrm>
            <a:off x="7262711" y="4267788"/>
            <a:ext cx="1143312" cy="1143312"/>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3" name="Elipse 12"/>
          <p:cNvSpPr/>
          <p:nvPr/>
        </p:nvSpPr>
        <p:spPr>
          <a:xfrm>
            <a:off x="7279773" y="2972076"/>
            <a:ext cx="1143312" cy="1143312"/>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4" name="Elipse 13"/>
          <p:cNvSpPr/>
          <p:nvPr/>
        </p:nvSpPr>
        <p:spPr>
          <a:xfrm>
            <a:off x="5868144" y="2955014"/>
            <a:ext cx="1143312" cy="1143312"/>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57081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57600" y="612685"/>
            <a:ext cx="1634480" cy="523220"/>
          </a:xfrm>
          <a:prstGeom prst="rect">
            <a:avLst/>
          </a:prstGeom>
          <a:noFill/>
        </p:spPr>
        <p:txBody>
          <a:bodyPr wrap="square" rtlCol="0">
            <a:spAutoFit/>
          </a:bodyPr>
          <a:lstStyle/>
          <a:p>
            <a:r>
              <a:rPr lang="es-ES_tradnl" sz="2800" b="1" dirty="0" smtClean="0">
                <a:solidFill>
                  <a:srgbClr val="FF6600"/>
                </a:solidFill>
              </a:rPr>
              <a:t>Objetivo</a:t>
            </a:r>
            <a:endParaRPr lang="es-ES_tradnl" sz="2800" b="1" dirty="0">
              <a:solidFill>
                <a:srgbClr val="FF6600"/>
              </a:solidFill>
            </a:endParaRPr>
          </a:p>
        </p:txBody>
      </p:sp>
      <p:sp>
        <p:nvSpPr>
          <p:cNvPr id="3" name="CuadroTexto 2"/>
          <p:cNvSpPr txBox="1"/>
          <p:nvPr/>
        </p:nvSpPr>
        <p:spPr>
          <a:xfrm>
            <a:off x="755576" y="1268760"/>
            <a:ext cx="6768752" cy="646331"/>
          </a:xfrm>
          <a:prstGeom prst="rect">
            <a:avLst/>
          </a:prstGeom>
          <a:noFill/>
        </p:spPr>
        <p:txBody>
          <a:bodyPr wrap="square" rtlCol="0">
            <a:spAutoFit/>
          </a:bodyPr>
          <a:lstStyle/>
          <a:p>
            <a:r>
              <a:rPr lang="es-MX" dirty="0" smtClean="0"/>
              <a:t>Comprender el concepto de “estructura” y su importancia para la configuración del diseño bidimensional</a:t>
            </a:r>
          </a:p>
        </p:txBody>
      </p:sp>
      <p:sp>
        <p:nvSpPr>
          <p:cNvPr id="4" name="CuadroTexto 3"/>
          <p:cNvSpPr txBox="1"/>
          <p:nvPr/>
        </p:nvSpPr>
        <p:spPr>
          <a:xfrm>
            <a:off x="3657600" y="3573016"/>
            <a:ext cx="1634480" cy="523220"/>
          </a:xfrm>
          <a:prstGeom prst="rect">
            <a:avLst/>
          </a:prstGeom>
          <a:noFill/>
        </p:spPr>
        <p:txBody>
          <a:bodyPr wrap="square" rtlCol="0">
            <a:spAutoFit/>
          </a:bodyPr>
          <a:lstStyle/>
          <a:p>
            <a:r>
              <a:rPr lang="es-ES_tradnl" sz="2800" b="1" dirty="0" smtClean="0">
                <a:solidFill>
                  <a:srgbClr val="FF6600"/>
                </a:solidFill>
              </a:rPr>
              <a:t>Propósito</a:t>
            </a:r>
            <a:endParaRPr lang="es-ES_tradnl" sz="2800" b="1" dirty="0">
              <a:solidFill>
                <a:srgbClr val="FF6600"/>
              </a:solidFill>
            </a:endParaRPr>
          </a:p>
        </p:txBody>
      </p:sp>
      <p:sp>
        <p:nvSpPr>
          <p:cNvPr id="5" name="CuadroTexto 4"/>
          <p:cNvSpPr txBox="1"/>
          <p:nvPr/>
        </p:nvSpPr>
        <p:spPr>
          <a:xfrm>
            <a:off x="790169" y="4361947"/>
            <a:ext cx="6768752" cy="923330"/>
          </a:xfrm>
          <a:prstGeom prst="rect">
            <a:avLst/>
          </a:prstGeom>
          <a:noFill/>
        </p:spPr>
        <p:txBody>
          <a:bodyPr wrap="square" rtlCol="0">
            <a:spAutoFit/>
          </a:bodyPr>
          <a:lstStyle/>
          <a:p>
            <a:r>
              <a:rPr lang="es-ES_tradnl" dirty="0" smtClean="0"/>
              <a:t>Que el alumno identifique y comprenda el concepto de “estructura” como elemento fundamental para la configuración del diseño bidimensional, para su aplicación en sus futuros diseños.</a:t>
            </a:r>
            <a:endParaRPr lang="es-MX" dirty="0"/>
          </a:p>
        </p:txBody>
      </p:sp>
    </p:spTree>
    <p:extLst>
      <p:ext uri="{BB962C8B-B14F-4D97-AF65-F5344CB8AC3E}">
        <p14:creationId xmlns:p14="http://schemas.microsoft.com/office/powerpoint/2010/main" val="477205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275856" y="558839"/>
            <a:ext cx="5112567" cy="1077218"/>
          </a:xfrm>
          <a:prstGeom prst="rect">
            <a:avLst/>
          </a:prstGeom>
          <a:noFill/>
        </p:spPr>
        <p:txBody>
          <a:bodyPr wrap="square" rtlCol="0">
            <a:spAutoFit/>
          </a:bodyPr>
          <a:lstStyle/>
          <a:p>
            <a:pPr algn="r"/>
            <a:r>
              <a:rPr lang="es-ES_tradnl" sz="3200" b="1" dirty="0" smtClean="0">
                <a:solidFill>
                  <a:srgbClr val="FF6600"/>
                </a:solidFill>
              </a:rPr>
              <a:t>Variantes de las estructuras:</a:t>
            </a:r>
          </a:p>
          <a:p>
            <a:pPr algn="r"/>
            <a:r>
              <a:rPr lang="es-ES_tradnl" sz="3200" b="1" dirty="0" smtClean="0">
                <a:solidFill>
                  <a:srgbClr val="FF6600"/>
                </a:solidFill>
              </a:rPr>
              <a:t>Estructura visible</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2060848"/>
            <a:ext cx="3330370" cy="2664296"/>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59" y="2060848"/>
            <a:ext cx="4440494" cy="2664296"/>
          </a:xfrm>
          <a:prstGeom prst="rect">
            <a:avLst/>
          </a:prstGeom>
        </p:spPr>
      </p:pic>
    </p:spTree>
    <p:extLst>
      <p:ext uri="{BB962C8B-B14F-4D97-AF65-F5344CB8AC3E}">
        <p14:creationId xmlns:p14="http://schemas.microsoft.com/office/powerpoint/2010/main" val="980582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275856" y="558839"/>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611560" y="1916832"/>
            <a:ext cx="3888432" cy="5324535"/>
          </a:xfrm>
          <a:prstGeom prst="rect">
            <a:avLst/>
          </a:prstGeom>
          <a:noFill/>
        </p:spPr>
        <p:txBody>
          <a:bodyPr wrap="square" rtlCol="0">
            <a:spAutoFit/>
          </a:bodyPr>
          <a:lstStyle/>
          <a:p>
            <a:pPr algn="r"/>
            <a:r>
              <a:rPr lang="es-ES_tradnl" sz="2000" dirty="0" smtClean="0"/>
              <a:t>El diseño textil tradicional japonés es considerado un arte, puesto que siempre ha mantenido su refinado y simple estilo. Las principales aplicaciones son para la confección de kimonos, realizados en tela y para la confección de “</a:t>
            </a:r>
            <a:r>
              <a:rPr lang="es-ES_tradnl" sz="2000" dirty="0" err="1" smtClean="0"/>
              <a:t>yukatas</a:t>
            </a:r>
            <a:r>
              <a:rPr lang="es-ES_tradnl" sz="2000" dirty="0" smtClean="0"/>
              <a:t>”, un estilo de kimono hecho en algodón para la época de verano, así como los “</a:t>
            </a:r>
            <a:r>
              <a:rPr lang="es-ES_tradnl" sz="2000" dirty="0" err="1" smtClean="0"/>
              <a:t>furoshiki</a:t>
            </a:r>
            <a:r>
              <a:rPr lang="es-ES_tradnl" sz="2000" dirty="0" smtClean="0"/>
              <a:t>” es decir, una especie de mascada que se utiliza desde la antigüedad para transportar diversos artículos.</a:t>
            </a:r>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sp>
        <p:nvSpPr>
          <p:cNvPr id="9" name="CuadroTexto 8"/>
          <p:cNvSpPr txBox="1"/>
          <p:nvPr/>
        </p:nvSpPr>
        <p:spPr>
          <a:xfrm>
            <a:off x="4800453" y="3861048"/>
            <a:ext cx="3888432" cy="3170099"/>
          </a:xfrm>
          <a:prstGeom prst="rect">
            <a:avLst/>
          </a:prstGeom>
          <a:noFill/>
        </p:spPr>
        <p:txBody>
          <a:bodyPr wrap="square" rtlCol="0">
            <a:spAutoFit/>
          </a:bodyPr>
          <a:lstStyle/>
          <a:p>
            <a:pPr algn="r"/>
            <a:r>
              <a:rPr lang="es-ES_tradnl" sz="2000" dirty="0" smtClean="0"/>
              <a:t>A continuación se muestran diversos diseños japonenses textiles tradicionales, para comprender de alguna manera la aplicación práctica del concepto de estructura en el diseño.</a:t>
            </a:r>
          </a:p>
          <a:p>
            <a:pPr algn="r"/>
            <a:endParaRPr lang="es-ES_tradnl" sz="2000" dirty="0" smtClean="0"/>
          </a:p>
          <a:p>
            <a:pPr algn="r"/>
            <a:endParaRPr lang="es-ES_tradnl" sz="2000" dirty="0" smtClean="0"/>
          </a:p>
          <a:p>
            <a:pPr algn="r"/>
            <a:endParaRPr lang="es-ES_tradnl" sz="2000" dirty="0" smtClean="0"/>
          </a:p>
          <a:p>
            <a:pPr algn="r"/>
            <a:endParaRPr lang="es-ES_tradnl" sz="2000" dirty="0"/>
          </a:p>
        </p:txBody>
      </p:sp>
    </p:spTree>
    <p:extLst>
      <p:ext uri="{BB962C8B-B14F-4D97-AF65-F5344CB8AC3E}">
        <p14:creationId xmlns:p14="http://schemas.microsoft.com/office/powerpoint/2010/main" val="24338934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3" y="1988840"/>
            <a:ext cx="4064496" cy="4064496"/>
          </a:xfrm>
          <a:prstGeom prst="rect">
            <a:avLst/>
          </a:prstGeom>
        </p:spPr>
      </p:pic>
      <p:sp>
        <p:nvSpPr>
          <p:cNvPr id="8" name="CuadroTexto 7"/>
          <p:cNvSpPr txBox="1"/>
          <p:nvPr/>
        </p:nvSpPr>
        <p:spPr>
          <a:xfrm>
            <a:off x="2555776" y="6129268"/>
            <a:ext cx="2592288" cy="461665"/>
          </a:xfrm>
          <a:prstGeom prst="rect">
            <a:avLst/>
          </a:prstGeom>
          <a:noFill/>
        </p:spPr>
        <p:txBody>
          <a:bodyPr wrap="square" rtlCol="0">
            <a:spAutoFit/>
          </a:bodyPr>
          <a:lstStyle/>
          <a:p>
            <a:r>
              <a:rPr lang="es-MX" sz="2400" b="1" dirty="0" smtClean="0">
                <a:solidFill>
                  <a:schemeClr val="tx2">
                    <a:lumMod val="75000"/>
                  </a:schemeClr>
                </a:solidFill>
              </a:rPr>
              <a:t>repetición</a:t>
            </a:r>
            <a:endParaRPr lang="es-MX" sz="2400" b="1" dirty="0">
              <a:solidFill>
                <a:schemeClr val="tx2">
                  <a:lumMod val="75000"/>
                </a:schemeClr>
              </a:solidFill>
            </a:endParaRPr>
          </a:p>
        </p:txBody>
      </p:sp>
      <p:sp>
        <p:nvSpPr>
          <p:cNvPr id="9" name="CuadroTexto 8"/>
          <p:cNvSpPr txBox="1"/>
          <p:nvPr/>
        </p:nvSpPr>
        <p:spPr>
          <a:xfrm>
            <a:off x="4211960" y="1988840"/>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spTree>
    <p:extLst>
      <p:ext uri="{BB962C8B-B14F-4D97-AF65-F5344CB8AC3E}">
        <p14:creationId xmlns:p14="http://schemas.microsoft.com/office/powerpoint/2010/main" val="4288475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2339752" y="6096733"/>
            <a:ext cx="2592288" cy="461665"/>
          </a:xfrm>
          <a:prstGeom prst="rect">
            <a:avLst/>
          </a:prstGeom>
          <a:noFill/>
        </p:spPr>
        <p:txBody>
          <a:bodyPr wrap="square" rtlCol="0">
            <a:spAutoFit/>
          </a:bodyPr>
          <a:lstStyle/>
          <a:p>
            <a:r>
              <a:rPr lang="es-MX" sz="2400" b="1" dirty="0" smtClean="0">
                <a:solidFill>
                  <a:schemeClr val="tx2">
                    <a:lumMod val="75000"/>
                  </a:schemeClr>
                </a:solidFill>
              </a:rPr>
              <a:t>gradación</a:t>
            </a:r>
            <a:endParaRPr lang="es-MX" sz="2400" b="1" dirty="0">
              <a:solidFill>
                <a:schemeClr val="tx2">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30308"/>
            <a:ext cx="6273219" cy="4176464"/>
          </a:xfrm>
          <a:prstGeom prst="rect">
            <a:avLst/>
          </a:prstGeom>
        </p:spPr>
      </p:pic>
      <p:sp>
        <p:nvSpPr>
          <p:cNvPr id="6" name="CuadroTexto 5"/>
          <p:cNvSpPr txBox="1"/>
          <p:nvPr/>
        </p:nvSpPr>
        <p:spPr>
          <a:xfrm>
            <a:off x="6551712" y="1988840"/>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spTree>
    <p:extLst>
      <p:ext uri="{BB962C8B-B14F-4D97-AF65-F5344CB8AC3E}">
        <p14:creationId xmlns:p14="http://schemas.microsoft.com/office/powerpoint/2010/main" val="38049098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4031692" y="5805264"/>
            <a:ext cx="2592288" cy="461665"/>
          </a:xfrm>
          <a:prstGeom prst="rect">
            <a:avLst/>
          </a:prstGeom>
          <a:noFill/>
        </p:spPr>
        <p:txBody>
          <a:bodyPr wrap="square" rtlCol="0">
            <a:spAutoFit/>
          </a:bodyPr>
          <a:lstStyle/>
          <a:p>
            <a:r>
              <a:rPr lang="es-MX" sz="2400" b="1" dirty="0" smtClean="0">
                <a:solidFill>
                  <a:schemeClr val="tx2">
                    <a:lumMod val="75000"/>
                  </a:schemeClr>
                </a:solidFill>
              </a:rPr>
              <a:t>radiación</a:t>
            </a:r>
            <a:endParaRPr lang="es-MX" sz="2400" b="1" dirty="0">
              <a:solidFill>
                <a:schemeClr val="tx2">
                  <a:lumMod val="75000"/>
                </a:schemeClr>
              </a:solidFill>
            </a:endParaRPr>
          </a:p>
        </p:txBody>
      </p:sp>
      <p:sp>
        <p:nvSpPr>
          <p:cNvPr id="6" name="CuadroTexto 5"/>
          <p:cNvSpPr txBox="1"/>
          <p:nvPr/>
        </p:nvSpPr>
        <p:spPr>
          <a:xfrm>
            <a:off x="5436096" y="1988840"/>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30308"/>
            <a:ext cx="5327836" cy="3974956"/>
          </a:xfrm>
          <a:prstGeom prst="rect">
            <a:avLst/>
          </a:prstGeom>
        </p:spPr>
      </p:pic>
    </p:spTree>
    <p:extLst>
      <p:ext uri="{BB962C8B-B14F-4D97-AF65-F5344CB8AC3E}">
        <p14:creationId xmlns:p14="http://schemas.microsoft.com/office/powerpoint/2010/main" val="3988952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4499992" y="6266929"/>
            <a:ext cx="2592288" cy="461665"/>
          </a:xfrm>
          <a:prstGeom prst="rect">
            <a:avLst/>
          </a:prstGeom>
          <a:noFill/>
        </p:spPr>
        <p:txBody>
          <a:bodyPr wrap="square" rtlCol="0">
            <a:spAutoFit/>
          </a:bodyPr>
          <a:lstStyle/>
          <a:p>
            <a:r>
              <a:rPr lang="es-MX" sz="2400" b="1" dirty="0" smtClean="0">
                <a:solidFill>
                  <a:schemeClr val="tx2">
                    <a:lumMod val="75000"/>
                  </a:schemeClr>
                </a:solidFill>
              </a:rPr>
              <a:t>similitud</a:t>
            </a:r>
            <a:endParaRPr lang="es-MX" sz="2400" b="1" dirty="0">
              <a:solidFill>
                <a:schemeClr val="tx2">
                  <a:lumMod val="75000"/>
                </a:schemeClr>
              </a:solidFill>
            </a:endParaRPr>
          </a:p>
        </p:txBody>
      </p:sp>
      <p:sp>
        <p:nvSpPr>
          <p:cNvPr id="6" name="CuadroTexto 5"/>
          <p:cNvSpPr txBox="1"/>
          <p:nvPr/>
        </p:nvSpPr>
        <p:spPr>
          <a:xfrm>
            <a:off x="4474335" y="5301208"/>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393154"/>
            <a:ext cx="4098635" cy="5464846"/>
          </a:xfrm>
          <a:prstGeom prst="rect">
            <a:avLst/>
          </a:prstGeom>
        </p:spPr>
      </p:pic>
    </p:spTree>
    <p:extLst>
      <p:ext uri="{BB962C8B-B14F-4D97-AF65-F5344CB8AC3E}">
        <p14:creationId xmlns:p14="http://schemas.microsoft.com/office/powerpoint/2010/main" val="35121027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4499992" y="6266929"/>
            <a:ext cx="2592288" cy="461665"/>
          </a:xfrm>
          <a:prstGeom prst="rect">
            <a:avLst/>
          </a:prstGeom>
          <a:noFill/>
        </p:spPr>
        <p:txBody>
          <a:bodyPr wrap="square" rtlCol="0">
            <a:spAutoFit/>
          </a:bodyPr>
          <a:lstStyle/>
          <a:p>
            <a:r>
              <a:rPr lang="es-MX" sz="2400" b="1" dirty="0" smtClean="0">
                <a:solidFill>
                  <a:schemeClr val="tx2">
                    <a:lumMod val="75000"/>
                  </a:schemeClr>
                </a:solidFill>
              </a:rPr>
              <a:t>similitud</a:t>
            </a:r>
            <a:endParaRPr lang="es-MX" sz="2400" b="1" dirty="0">
              <a:solidFill>
                <a:schemeClr val="tx2">
                  <a:lumMod val="75000"/>
                </a:schemeClr>
              </a:solidFill>
            </a:endParaRPr>
          </a:p>
        </p:txBody>
      </p:sp>
      <p:sp>
        <p:nvSpPr>
          <p:cNvPr id="6" name="CuadroTexto 5"/>
          <p:cNvSpPr txBox="1"/>
          <p:nvPr/>
        </p:nvSpPr>
        <p:spPr>
          <a:xfrm>
            <a:off x="4474335" y="5301208"/>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pic>
        <p:nvPicPr>
          <p:cNvPr id="7" name="Imagen 6" descr="ff026736a75268e76c4b2caf40737654.jpg"/>
          <p:cNvPicPr>
            <a:picLocks noChangeAspect="1"/>
          </p:cNvPicPr>
          <p:nvPr/>
        </p:nvPicPr>
        <p:blipFill>
          <a:blip r:embed="rId2"/>
          <a:stretch>
            <a:fillRect/>
          </a:stretch>
        </p:blipFill>
        <p:spPr>
          <a:xfrm>
            <a:off x="-1" y="1556792"/>
            <a:ext cx="3996757" cy="5171802"/>
          </a:xfrm>
          <a:prstGeom prst="rect">
            <a:avLst/>
          </a:prstGeom>
        </p:spPr>
      </p:pic>
    </p:spTree>
    <p:extLst>
      <p:ext uri="{BB962C8B-B14F-4D97-AF65-F5344CB8AC3E}">
        <p14:creationId xmlns:p14="http://schemas.microsoft.com/office/powerpoint/2010/main" val="277218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1043608" y="5805264"/>
            <a:ext cx="2592288" cy="461665"/>
          </a:xfrm>
          <a:prstGeom prst="rect">
            <a:avLst/>
          </a:prstGeom>
          <a:noFill/>
        </p:spPr>
        <p:txBody>
          <a:bodyPr wrap="square" rtlCol="0">
            <a:spAutoFit/>
          </a:bodyPr>
          <a:lstStyle/>
          <a:p>
            <a:r>
              <a:rPr lang="es-MX" sz="2400" b="1" dirty="0" smtClean="0">
                <a:solidFill>
                  <a:schemeClr val="tx2">
                    <a:lumMod val="75000"/>
                  </a:schemeClr>
                </a:solidFill>
              </a:rPr>
              <a:t>concentración</a:t>
            </a:r>
            <a:endParaRPr lang="es-MX" sz="2400" b="1" dirty="0">
              <a:solidFill>
                <a:schemeClr val="tx2">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470" y="1907666"/>
            <a:ext cx="8225530" cy="3960440"/>
          </a:xfrm>
          <a:prstGeom prst="rect">
            <a:avLst/>
          </a:prstGeom>
        </p:spPr>
      </p:pic>
    </p:spTree>
    <p:extLst>
      <p:ext uri="{BB962C8B-B14F-4D97-AF65-F5344CB8AC3E}">
        <p14:creationId xmlns:p14="http://schemas.microsoft.com/office/powerpoint/2010/main" val="2116601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4896035" y="6122913"/>
            <a:ext cx="2592288" cy="461665"/>
          </a:xfrm>
          <a:prstGeom prst="rect">
            <a:avLst/>
          </a:prstGeom>
          <a:noFill/>
        </p:spPr>
        <p:txBody>
          <a:bodyPr wrap="square" rtlCol="0">
            <a:spAutoFit/>
          </a:bodyPr>
          <a:lstStyle/>
          <a:p>
            <a:r>
              <a:rPr lang="es-MX" sz="2400" b="1" dirty="0" smtClean="0">
                <a:solidFill>
                  <a:schemeClr val="tx2">
                    <a:lumMod val="75000"/>
                  </a:schemeClr>
                </a:solidFill>
              </a:rPr>
              <a:t>concentración</a:t>
            </a:r>
            <a:endParaRPr lang="es-MX" sz="2400" b="1" dirty="0">
              <a:solidFill>
                <a:schemeClr val="tx2">
                  <a:lumMod val="75000"/>
                </a:schemeClr>
              </a:solidFill>
            </a:endParaRPr>
          </a:p>
        </p:txBody>
      </p:sp>
      <p:sp>
        <p:nvSpPr>
          <p:cNvPr id="6" name="CuadroTexto 5"/>
          <p:cNvSpPr txBox="1"/>
          <p:nvPr/>
        </p:nvSpPr>
        <p:spPr>
          <a:xfrm>
            <a:off x="4896035" y="2035497"/>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544" y="1918133"/>
            <a:ext cx="4968552" cy="4968552"/>
          </a:xfrm>
          <a:prstGeom prst="rect">
            <a:avLst/>
          </a:prstGeom>
        </p:spPr>
      </p:pic>
    </p:spTree>
    <p:extLst>
      <p:ext uri="{BB962C8B-B14F-4D97-AF65-F5344CB8AC3E}">
        <p14:creationId xmlns:p14="http://schemas.microsoft.com/office/powerpoint/2010/main" val="34978717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8" name="CuadroTexto 7"/>
          <p:cNvSpPr txBox="1"/>
          <p:nvPr/>
        </p:nvSpPr>
        <p:spPr>
          <a:xfrm>
            <a:off x="5410439" y="4748951"/>
            <a:ext cx="2592288" cy="1200329"/>
          </a:xfrm>
          <a:prstGeom prst="rect">
            <a:avLst/>
          </a:prstGeom>
          <a:noFill/>
        </p:spPr>
        <p:txBody>
          <a:bodyPr wrap="square" rtlCol="0">
            <a:spAutoFit/>
          </a:bodyPr>
          <a:lstStyle/>
          <a:p>
            <a:r>
              <a:rPr lang="es-MX" sz="2400" b="1" dirty="0" smtClean="0">
                <a:solidFill>
                  <a:schemeClr val="tx2">
                    <a:lumMod val="75000"/>
                  </a:schemeClr>
                </a:solidFill>
              </a:rPr>
              <a:t>Contraste en posición, tamaño y color</a:t>
            </a:r>
            <a:endParaRPr lang="es-MX" sz="2400" b="1" dirty="0">
              <a:solidFill>
                <a:schemeClr val="tx2">
                  <a:lumMod val="75000"/>
                </a:schemeClr>
              </a:solidFill>
            </a:endParaRPr>
          </a:p>
        </p:txBody>
      </p:sp>
      <p:sp>
        <p:nvSpPr>
          <p:cNvPr id="6" name="CuadroTexto 5"/>
          <p:cNvSpPr txBox="1"/>
          <p:nvPr/>
        </p:nvSpPr>
        <p:spPr>
          <a:xfrm>
            <a:off x="5436096" y="1988840"/>
            <a:ext cx="2592288" cy="830997"/>
          </a:xfrm>
          <a:prstGeom prst="rect">
            <a:avLst/>
          </a:prstGeom>
          <a:noFill/>
        </p:spPr>
        <p:txBody>
          <a:bodyPr wrap="square" rtlCol="0">
            <a:spAutoFit/>
          </a:bodyPr>
          <a:lstStyle/>
          <a:p>
            <a:r>
              <a:rPr lang="es-MX" sz="2400" b="1" dirty="0" smtClean="0">
                <a:solidFill>
                  <a:schemeClr val="tx2">
                    <a:lumMod val="75000"/>
                  </a:schemeClr>
                </a:solidFill>
              </a:rPr>
              <a:t>Diseño textil en algodón.</a:t>
            </a:r>
            <a:endParaRPr lang="es-MX" sz="2400" b="1" dirty="0">
              <a:solidFill>
                <a:schemeClr val="tx2">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24729"/>
            <a:ext cx="5287816" cy="3924551"/>
          </a:xfrm>
          <a:prstGeom prst="rect">
            <a:avLst/>
          </a:prstGeom>
        </p:spPr>
      </p:pic>
    </p:spTree>
    <p:extLst>
      <p:ext uri="{BB962C8B-B14F-4D97-AF65-F5344CB8AC3E}">
        <p14:creationId xmlns:p14="http://schemas.microsoft.com/office/powerpoint/2010/main" val="1772540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657600" y="1196752"/>
            <a:ext cx="4326254" cy="523220"/>
          </a:xfrm>
          <a:prstGeom prst="rect">
            <a:avLst/>
          </a:prstGeom>
          <a:noFill/>
        </p:spPr>
        <p:txBody>
          <a:bodyPr wrap="square" rtlCol="0">
            <a:spAutoFit/>
          </a:bodyPr>
          <a:lstStyle/>
          <a:p>
            <a:r>
              <a:rPr lang="es-ES_tradnl" sz="2800" b="1" dirty="0" smtClean="0">
                <a:solidFill>
                  <a:srgbClr val="FF6600"/>
                </a:solidFill>
              </a:rPr>
              <a:t>La estructura en el diseño</a:t>
            </a:r>
            <a:endParaRPr lang="es-ES_tradnl" sz="2800" b="1" dirty="0">
              <a:solidFill>
                <a:srgbClr val="FF6600"/>
              </a:solidFill>
            </a:endParaRPr>
          </a:p>
        </p:txBody>
      </p:sp>
      <p:sp>
        <p:nvSpPr>
          <p:cNvPr id="7" name="CuadroTexto 6"/>
          <p:cNvSpPr txBox="1"/>
          <p:nvPr/>
        </p:nvSpPr>
        <p:spPr>
          <a:xfrm>
            <a:off x="2195736" y="1988840"/>
            <a:ext cx="6336704" cy="3416320"/>
          </a:xfrm>
          <a:prstGeom prst="rect">
            <a:avLst/>
          </a:prstGeom>
          <a:noFill/>
        </p:spPr>
        <p:txBody>
          <a:bodyPr wrap="square" rtlCol="0">
            <a:spAutoFit/>
          </a:bodyPr>
          <a:lstStyle/>
          <a:p>
            <a:endParaRPr lang="es-MX" sz="2400" b="1" dirty="0">
              <a:solidFill>
                <a:schemeClr val="accent6">
                  <a:lumMod val="75000"/>
                </a:schemeClr>
              </a:solidFill>
            </a:endParaRPr>
          </a:p>
          <a:p>
            <a:r>
              <a:rPr lang="es-ES_tradnl" sz="2400" dirty="0" smtClean="0"/>
              <a:t>Gran parte de los diseños, contiene una estructura, puesto que </a:t>
            </a:r>
            <a:r>
              <a:rPr lang="es-ES_tradnl" sz="2400" b="1" dirty="0" smtClean="0">
                <a:solidFill>
                  <a:schemeClr val="accent6">
                    <a:lumMod val="75000"/>
                  </a:schemeClr>
                </a:solidFill>
              </a:rPr>
              <a:t>ésta gobierna la posición de formas en un diseño.</a:t>
            </a:r>
          </a:p>
          <a:p>
            <a:endParaRPr lang="es-ES_tradnl" sz="2400" dirty="0"/>
          </a:p>
          <a:p>
            <a:r>
              <a:rPr lang="es-ES_tradnl" sz="2400" dirty="0" smtClean="0"/>
              <a:t>La estructura es el soporte de toda composición de diseño y está conformado por líneas y espacios estructurales.</a:t>
            </a:r>
          </a:p>
          <a:p>
            <a:endParaRPr lang="es-ES_tradnl"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35896" y="260648"/>
            <a:ext cx="5112567" cy="1569660"/>
          </a:xfrm>
          <a:prstGeom prst="rect">
            <a:avLst/>
          </a:prstGeom>
          <a:noFill/>
        </p:spPr>
        <p:txBody>
          <a:bodyPr wrap="square" rtlCol="0">
            <a:spAutoFit/>
          </a:bodyPr>
          <a:lstStyle/>
          <a:p>
            <a:pPr algn="r"/>
            <a:r>
              <a:rPr lang="es-ES_tradnl" sz="3200" b="1" dirty="0" smtClean="0">
                <a:solidFill>
                  <a:srgbClr val="FF6600"/>
                </a:solidFill>
              </a:rPr>
              <a:t>Ejemplos de estructuras en el diseño textil tradicional japonés</a:t>
            </a:r>
          </a:p>
        </p:txBody>
      </p:sp>
      <p:sp>
        <p:nvSpPr>
          <p:cNvPr id="2" name="CuadroTexto 1"/>
          <p:cNvSpPr txBox="1"/>
          <p:nvPr/>
        </p:nvSpPr>
        <p:spPr>
          <a:xfrm>
            <a:off x="6372200" y="5412239"/>
            <a:ext cx="2592288" cy="461665"/>
          </a:xfrm>
          <a:prstGeom prst="rect">
            <a:avLst/>
          </a:prstGeom>
          <a:noFill/>
        </p:spPr>
        <p:txBody>
          <a:bodyPr wrap="square" rtlCol="0">
            <a:spAutoFit/>
          </a:bodyPr>
          <a:lstStyle/>
          <a:p>
            <a:r>
              <a:rPr lang="es-MX" sz="2400" b="1" dirty="0" smtClean="0">
                <a:solidFill>
                  <a:schemeClr val="tx2">
                    <a:lumMod val="75000"/>
                  </a:schemeClr>
                </a:solidFill>
              </a:rPr>
              <a:t>anomalía</a:t>
            </a:r>
            <a:endParaRPr lang="es-MX" sz="2400" b="1" dirty="0">
              <a:solidFill>
                <a:schemeClr val="tx2">
                  <a:lumMod val="75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30308"/>
            <a:ext cx="5937504" cy="4389120"/>
          </a:xfrm>
          <a:prstGeom prst="rect">
            <a:avLst/>
          </a:prstGeom>
        </p:spPr>
      </p:pic>
    </p:spTree>
    <p:extLst>
      <p:ext uri="{BB962C8B-B14F-4D97-AF65-F5344CB8AC3E}">
        <p14:creationId xmlns:p14="http://schemas.microsoft.com/office/powerpoint/2010/main" val="23165496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90600" y="762000"/>
            <a:ext cx="4326254" cy="523220"/>
          </a:xfrm>
          <a:prstGeom prst="rect">
            <a:avLst/>
          </a:prstGeom>
          <a:noFill/>
        </p:spPr>
        <p:txBody>
          <a:bodyPr wrap="square" rtlCol="0">
            <a:spAutoFit/>
          </a:bodyPr>
          <a:lstStyle/>
          <a:p>
            <a:r>
              <a:rPr lang="es-ES_tradnl" sz="2800" b="1" dirty="0" smtClean="0">
                <a:solidFill>
                  <a:srgbClr val="FF6600"/>
                </a:solidFill>
              </a:rPr>
              <a:t>Conclusiones</a:t>
            </a:r>
          </a:p>
        </p:txBody>
      </p:sp>
      <p:sp>
        <p:nvSpPr>
          <p:cNvPr id="2" name="CuadroTexto 1"/>
          <p:cNvSpPr txBox="1"/>
          <p:nvPr/>
        </p:nvSpPr>
        <p:spPr>
          <a:xfrm>
            <a:off x="1187624" y="1700808"/>
            <a:ext cx="6696744" cy="3139321"/>
          </a:xfrm>
          <a:prstGeom prst="rect">
            <a:avLst/>
          </a:prstGeom>
          <a:noFill/>
        </p:spPr>
        <p:txBody>
          <a:bodyPr wrap="square" rtlCol="0">
            <a:spAutoFit/>
          </a:bodyPr>
          <a:lstStyle/>
          <a:p>
            <a:r>
              <a:rPr lang="es-MX" dirty="0" smtClean="0"/>
              <a:t>Como se ha mencionado, la estructura es de suma importancia, puesto que rige la composición del diseño, se ha visto los diferentes tipos de estructura y sus variantes, cada una de ellas contiene una intención, la cual depende del mensaje que se quiere comunicar.</a:t>
            </a:r>
          </a:p>
          <a:p>
            <a:endParaRPr lang="es-MX" dirty="0" smtClean="0"/>
          </a:p>
          <a:p>
            <a:r>
              <a:rPr lang="es-MX" dirty="0" smtClean="0"/>
              <a:t>Las composiciones que se realicen, dependerán siempre de la estructura que se plantea en un principio, la ubicación de los elementos en la composición procurarán encontrar un equilibrio y armonía, con el fin de lograr una comunicación eficaz del concepto que se pretende representar.</a:t>
            </a:r>
          </a:p>
          <a:p>
            <a:endParaRPr lang="es-MX"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90600" y="762000"/>
            <a:ext cx="4326254" cy="523220"/>
          </a:xfrm>
          <a:prstGeom prst="rect">
            <a:avLst/>
          </a:prstGeom>
          <a:noFill/>
        </p:spPr>
        <p:txBody>
          <a:bodyPr wrap="square" rtlCol="0">
            <a:spAutoFit/>
          </a:bodyPr>
          <a:lstStyle/>
          <a:p>
            <a:r>
              <a:rPr lang="es-ES_tradnl" sz="2800" b="1" dirty="0" smtClean="0">
                <a:solidFill>
                  <a:srgbClr val="FF6600"/>
                </a:solidFill>
              </a:rPr>
              <a:t>Conclusiones</a:t>
            </a:r>
          </a:p>
        </p:txBody>
      </p:sp>
      <p:sp>
        <p:nvSpPr>
          <p:cNvPr id="2" name="CuadroTexto 1"/>
          <p:cNvSpPr txBox="1"/>
          <p:nvPr/>
        </p:nvSpPr>
        <p:spPr>
          <a:xfrm>
            <a:off x="1187624" y="1700808"/>
            <a:ext cx="6696744" cy="3970318"/>
          </a:xfrm>
          <a:prstGeom prst="rect">
            <a:avLst/>
          </a:prstGeom>
          <a:noFill/>
        </p:spPr>
        <p:txBody>
          <a:bodyPr wrap="square" rtlCol="0">
            <a:spAutoFit/>
          </a:bodyPr>
          <a:lstStyle/>
          <a:p>
            <a:r>
              <a:rPr lang="es-MX" dirty="0" smtClean="0"/>
              <a:t>Para elegir algún tipo de estructura, es preciso que el diseñador primeramente asimile el concepto o intención de su diseño, determine el área o espacio estructural y la disposición de las líneas estructurales, de esta manera la estructura resulta primordial porque permite el desarrollo de la sensibilidad para organizar los elementos del diseño.</a:t>
            </a:r>
          </a:p>
          <a:p>
            <a:endParaRPr lang="es-MX" dirty="0"/>
          </a:p>
          <a:p>
            <a:r>
              <a:rPr lang="es-MX" dirty="0" smtClean="0"/>
              <a:t>En esta presentación se mostraron diversas estructuras que son herramientas para construcción de diseños o composiciones, todas ellas constituyen herramientas que amplían nuestro espectro de posibilidades para generar un diseño.</a:t>
            </a:r>
          </a:p>
          <a:p>
            <a:endParaRPr lang="es-MX" dirty="0" smtClean="0"/>
          </a:p>
          <a:p>
            <a:endParaRPr lang="es-MX" dirty="0" smtClean="0"/>
          </a:p>
          <a:p>
            <a:endParaRPr lang="es-MX" dirty="0"/>
          </a:p>
        </p:txBody>
      </p:sp>
    </p:spTree>
    <p:extLst>
      <p:ext uri="{BB962C8B-B14F-4D97-AF65-F5344CB8AC3E}">
        <p14:creationId xmlns:p14="http://schemas.microsoft.com/office/powerpoint/2010/main" val="788745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90600" y="762000"/>
            <a:ext cx="4326254" cy="954107"/>
          </a:xfrm>
          <a:prstGeom prst="rect">
            <a:avLst/>
          </a:prstGeom>
          <a:noFill/>
        </p:spPr>
        <p:txBody>
          <a:bodyPr wrap="square" rtlCol="0">
            <a:spAutoFit/>
          </a:bodyPr>
          <a:lstStyle/>
          <a:p>
            <a:r>
              <a:rPr lang="es-ES_tradnl" sz="2800" b="1" dirty="0" smtClean="0">
                <a:solidFill>
                  <a:srgbClr val="FF6600"/>
                </a:solidFill>
              </a:rPr>
              <a:t>Fuentes de consulta (bibliografía y </a:t>
            </a:r>
            <a:r>
              <a:rPr lang="es-ES_tradnl" sz="2800" b="1" dirty="0" err="1">
                <a:solidFill>
                  <a:srgbClr val="FF6600"/>
                </a:solidFill>
              </a:rPr>
              <a:t>c</a:t>
            </a:r>
            <a:r>
              <a:rPr lang="es-ES_tradnl" sz="2800" b="1" smtClean="0">
                <a:solidFill>
                  <a:srgbClr val="FF6600"/>
                </a:solidFill>
              </a:rPr>
              <a:t>ibergrafía</a:t>
            </a:r>
            <a:r>
              <a:rPr lang="es-ES_tradnl" sz="2800" b="1" dirty="0" smtClean="0">
                <a:solidFill>
                  <a:srgbClr val="FF6600"/>
                </a:solidFill>
              </a:rPr>
              <a:t>):</a:t>
            </a:r>
          </a:p>
        </p:txBody>
      </p:sp>
      <p:sp>
        <p:nvSpPr>
          <p:cNvPr id="4" name="CuadroTexto 3"/>
          <p:cNvSpPr txBox="1"/>
          <p:nvPr/>
        </p:nvSpPr>
        <p:spPr>
          <a:xfrm>
            <a:off x="998100" y="1844824"/>
            <a:ext cx="5105400" cy="2862322"/>
          </a:xfrm>
          <a:prstGeom prst="rect">
            <a:avLst/>
          </a:prstGeom>
          <a:noFill/>
        </p:spPr>
        <p:txBody>
          <a:bodyPr wrap="square" rtlCol="0">
            <a:spAutoFit/>
          </a:bodyPr>
          <a:lstStyle/>
          <a:p>
            <a:endParaRPr lang="es-ES_tradnl" sz="1200" dirty="0" smtClean="0"/>
          </a:p>
          <a:p>
            <a:r>
              <a:rPr lang="es-ES_tradnl" sz="1200" dirty="0" smtClean="0"/>
              <a:t>Wong, </a:t>
            </a:r>
            <a:r>
              <a:rPr lang="es-ES_tradnl" sz="1200" dirty="0" err="1" smtClean="0"/>
              <a:t>Wucius</a:t>
            </a:r>
            <a:r>
              <a:rPr lang="es-ES_tradnl" sz="1200" dirty="0" smtClean="0"/>
              <a:t>. (2007) </a:t>
            </a:r>
            <a:r>
              <a:rPr lang="es-ES_tradnl" sz="1200" i="1" dirty="0" smtClean="0"/>
              <a:t>Fundamentos del diseño. </a:t>
            </a:r>
            <a:r>
              <a:rPr lang="es-ES_tradnl" sz="1200" dirty="0" smtClean="0"/>
              <a:t>Barcelona. Editorial Gustavo Gili.</a:t>
            </a:r>
          </a:p>
          <a:p>
            <a:endParaRPr lang="es-ES_tradnl" sz="1200" dirty="0" smtClean="0"/>
          </a:p>
          <a:p>
            <a:r>
              <a:rPr lang="es-ES_tradnl" sz="1200" dirty="0" smtClean="0"/>
              <a:t>Rosales, Carlos. (2013) Atelier de diseño colectivo. Universidad </a:t>
            </a:r>
            <a:r>
              <a:rPr lang="es-ES_tradnl" sz="1200" dirty="0" err="1" smtClean="0"/>
              <a:t>Véritas</a:t>
            </a:r>
            <a:r>
              <a:rPr lang="es-ES_tradnl" sz="1200" dirty="0" smtClean="0"/>
              <a:t>. </a:t>
            </a:r>
            <a:r>
              <a:rPr lang="es-ES_tradnl" sz="1200" dirty="0"/>
              <a:t>Obtenido </a:t>
            </a:r>
            <a:r>
              <a:rPr lang="es-ES_tradnl" sz="1200" dirty="0" smtClean="0"/>
              <a:t>de </a:t>
            </a:r>
            <a:r>
              <a:rPr lang="es-ES_tradnl" sz="1200" i="1" dirty="0" smtClean="0"/>
              <a:t>Composición formal, </a:t>
            </a:r>
            <a:r>
              <a:rPr lang="es-ES_tradnl" sz="1200" i="1" dirty="0" err="1" smtClean="0"/>
              <a:t>semiformal</a:t>
            </a:r>
            <a:r>
              <a:rPr lang="es-ES_tradnl" sz="1200" i="1" dirty="0"/>
              <a:t> </a:t>
            </a:r>
            <a:r>
              <a:rPr lang="es-ES_tradnl" sz="1200" i="1" dirty="0" smtClean="0"/>
              <a:t>e informal</a:t>
            </a:r>
            <a:r>
              <a:rPr lang="es-ES_tradnl" sz="1200" dirty="0" smtClean="0"/>
              <a:t>: </a:t>
            </a:r>
            <a:r>
              <a:rPr lang="es-ES_tradnl" sz="1200" dirty="0">
                <a:hlinkClick r:id="rId2"/>
              </a:rPr>
              <a:t>http://</a:t>
            </a:r>
            <a:r>
              <a:rPr lang="es-ES_tradnl" sz="1200" dirty="0" smtClean="0">
                <a:hlinkClick r:id="rId2"/>
              </a:rPr>
              <a:t>carlosrosalesquan.blogspot.mx/2013/06/composicion-formal-informal-y-semi.html</a:t>
            </a:r>
            <a:r>
              <a:rPr lang="es-ES_tradnl" sz="1200" dirty="0" smtClean="0"/>
              <a:t> (consultado agosto 2015).</a:t>
            </a:r>
          </a:p>
          <a:p>
            <a:endParaRPr lang="es-ES_tradnl" sz="1200" dirty="0"/>
          </a:p>
          <a:p>
            <a:r>
              <a:rPr lang="es-ES_tradnl" sz="1200" dirty="0" smtClean="0"/>
              <a:t>Nagasaki, </a:t>
            </a:r>
            <a:r>
              <a:rPr lang="es-ES_tradnl" sz="1200" dirty="0" err="1" smtClean="0"/>
              <a:t>Iwao</a:t>
            </a:r>
            <a:r>
              <a:rPr lang="es-ES_tradnl" sz="1200" dirty="0" smtClean="0"/>
              <a:t>. (2013). </a:t>
            </a:r>
            <a:r>
              <a:rPr lang="es-ES_tradnl" sz="1200" i="1" dirty="0" smtClean="0"/>
              <a:t>Los textiles de Japón</a:t>
            </a:r>
            <a:r>
              <a:rPr lang="es-ES_tradnl" sz="1200" dirty="0" smtClean="0"/>
              <a:t>. Revista </a:t>
            </a:r>
            <a:r>
              <a:rPr lang="es-ES_tradnl" sz="1200" dirty="0" err="1" smtClean="0"/>
              <a:t>Niponica</a:t>
            </a:r>
            <a:r>
              <a:rPr lang="es-ES_tradnl" sz="1200" dirty="0" smtClean="0"/>
              <a:t> no. 13. </a:t>
            </a:r>
            <a:r>
              <a:rPr lang="es-ES_tradnl" sz="1200" dirty="0" err="1" smtClean="0"/>
              <a:t>Tokyo</a:t>
            </a:r>
            <a:r>
              <a:rPr lang="es-ES_tradnl" sz="1200" dirty="0" smtClean="0"/>
              <a:t>. Ministerio de Relaciones Exteriores de Japón.</a:t>
            </a:r>
          </a:p>
          <a:p>
            <a:r>
              <a:rPr lang="es-ES_tradnl" sz="1200" dirty="0" smtClean="0"/>
              <a:t> </a:t>
            </a:r>
            <a:endParaRPr lang="es-ES_tradnl" sz="1200" b="1" dirty="0" smtClean="0">
              <a:solidFill>
                <a:srgbClr val="FF6600"/>
              </a:solidFill>
            </a:endParaRPr>
          </a:p>
          <a:p>
            <a:endParaRPr lang="es-ES_tradnl" sz="1200" dirty="0" smtClean="0"/>
          </a:p>
          <a:p>
            <a:endParaRPr lang="es-ES_tradnl" sz="1200" dirty="0" smtClean="0"/>
          </a:p>
          <a:p>
            <a:endParaRPr lang="es-ES_tradnl" sz="1200" dirty="0"/>
          </a:p>
        </p:txBody>
      </p:sp>
    </p:spTree>
    <p:extLst>
      <p:ext uri="{BB962C8B-B14F-4D97-AF65-F5344CB8AC3E}">
        <p14:creationId xmlns:p14="http://schemas.microsoft.com/office/powerpoint/2010/main" val="228922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657600" y="1196752"/>
            <a:ext cx="4326254" cy="523220"/>
          </a:xfrm>
          <a:prstGeom prst="rect">
            <a:avLst/>
          </a:prstGeom>
          <a:noFill/>
        </p:spPr>
        <p:txBody>
          <a:bodyPr wrap="square" rtlCol="0">
            <a:spAutoFit/>
          </a:bodyPr>
          <a:lstStyle/>
          <a:p>
            <a:r>
              <a:rPr lang="es-ES_tradnl" sz="2800" b="1" dirty="0" smtClean="0">
                <a:solidFill>
                  <a:srgbClr val="FF6600"/>
                </a:solidFill>
              </a:rPr>
              <a:t>La estructura en el diseño</a:t>
            </a:r>
            <a:endParaRPr lang="es-ES_tradnl" sz="2800" b="1" dirty="0">
              <a:solidFill>
                <a:srgbClr val="FF6600"/>
              </a:solidFill>
            </a:endParaRPr>
          </a:p>
        </p:txBody>
      </p:sp>
      <p:sp>
        <p:nvSpPr>
          <p:cNvPr id="6" name="CuadroTexto 5"/>
          <p:cNvSpPr txBox="1"/>
          <p:nvPr/>
        </p:nvSpPr>
        <p:spPr>
          <a:xfrm>
            <a:off x="2195736" y="1988840"/>
            <a:ext cx="6336704" cy="4154984"/>
          </a:xfrm>
          <a:prstGeom prst="rect">
            <a:avLst/>
          </a:prstGeom>
          <a:noFill/>
        </p:spPr>
        <p:txBody>
          <a:bodyPr wrap="square" rtlCol="0">
            <a:spAutoFit/>
          </a:bodyPr>
          <a:lstStyle/>
          <a:p>
            <a:endParaRPr lang="es-MX" sz="2400" b="1" dirty="0" smtClean="0">
              <a:solidFill>
                <a:schemeClr val="accent6">
                  <a:lumMod val="75000"/>
                </a:schemeClr>
              </a:solidFill>
            </a:endParaRPr>
          </a:p>
          <a:p>
            <a:r>
              <a:rPr lang="es-ES_tradnl" sz="2400" dirty="0" smtClean="0"/>
              <a:t>La estructura impone un orden y predetermina las relaciones internas de las formas en un diseño.</a:t>
            </a:r>
          </a:p>
          <a:p>
            <a:endParaRPr lang="es-ES_tradnl" sz="2400" dirty="0" smtClean="0"/>
          </a:p>
          <a:p>
            <a:r>
              <a:rPr lang="es-ES_tradnl" sz="2400" dirty="0" smtClean="0"/>
              <a:t>La estructura está siempre presente, aún cuando se ha realizado un diseño sin una estructura consciente, puesto que en un diseño, si existe organización, consecuentemente existe una estructura.</a:t>
            </a:r>
          </a:p>
          <a:p>
            <a:endParaRPr lang="es-ES_tradnl" sz="2400" dirty="0"/>
          </a:p>
        </p:txBody>
      </p:sp>
    </p:spTree>
    <p:extLst>
      <p:ext uri="{BB962C8B-B14F-4D97-AF65-F5344CB8AC3E}">
        <p14:creationId xmlns:p14="http://schemas.microsoft.com/office/powerpoint/2010/main" val="1690884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195736" y="1988840"/>
            <a:ext cx="6336704" cy="3847207"/>
          </a:xfrm>
          <a:prstGeom prst="rect">
            <a:avLst/>
          </a:prstGeom>
          <a:noFill/>
        </p:spPr>
        <p:txBody>
          <a:bodyPr wrap="square" rtlCol="0">
            <a:spAutoFit/>
          </a:bodyPr>
          <a:lstStyle/>
          <a:p>
            <a:r>
              <a:rPr lang="es-MX" sz="2000" dirty="0" smtClean="0"/>
              <a:t>Elegir o idear una estructura sirve para adecuar los elementos gráficos dentro del espacio visual, en esta estructura se puede combinar los elementos de forma que sean capaces de aportar un significado para transmitir un mensaje claro.</a:t>
            </a:r>
          </a:p>
          <a:p>
            <a:endParaRPr lang="es-MX" sz="2000" dirty="0"/>
          </a:p>
          <a:p>
            <a:r>
              <a:rPr lang="es-MX" sz="2000" dirty="0" smtClean="0"/>
              <a:t>Por tanto la estructura debe por una servir para la disposición de elementos diversos para expresar una sensación, y por otra parte servir para que la disposición de los elementos un equilibrio, un peso y una colocación armónica.</a:t>
            </a:r>
            <a:endParaRPr lang="es-ES_tradnl" sz="2000" dirty="0" smtClean="0"/>
          </a:p>
          <a:p>
            <a:endParaRPr lang="es-ES_tradnl" sz="2400" dirty="0"/>
          </a:p>
        </p:txBody>
      </p:sp>
      <p:sp>
        <p:nvSpPr>
          <p:cNvPr id="4" name="CuadroTexto 3"/>
          <p:cNvSpPr txBox="1"/>
          <p:nvPr/>
        </p:nvSpPr>
        <p:spPr>
          <a:xfrm>
            <a:off x="3644776" y="934253"/>
            <a:ext cx="4326254" cy="954107"/>
          </a:xfrm>
          <a:prstGeom prst="rect">
            <a:avLst/>
          </a:prstGeom>
          <a:noFill/>
        </p:spPr>
        <p:txBody>
          <a:bodyPr wrap="square" rtlCol="0">
            <a:spAutoFit/>
          </a:bodyPr>
          <a:lstStyle/>
          <a:p>
            <a:r>
              <a:rPr lang="es-ES_tradnl" sz="2800" b="1" dirty="0" smtClean="0">
                <a:solidFill>
                  <a:srgbClr val="FF6600"/>
                </a:solidFill>
              </a:rPr>
              <a:t>Funciones de la estructura en el diseño</a:t>
            </a:r>
            <a:endParaRPr lang="es-ES_tradnl" sz="2800" b="1" dirty="0">
              <a:solidFill>
                <a:srgbClr val="FF6600"/>
              </a:solidFill>
            </a:endParaRPr>
          </a:p>
        </p:txBody>
      </p:sp>
    </p:spTree>
    <p:extLst>
      <p:ext uri="{BB962C8B-B14F-4D97-AF65-F5344CB8AC3E}">
        <p14:creationId xmlns:p14="http://schemas.microsoft.com/office/powerpoint/2010/main" val="2024180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644776" y="934253"/>
            <a:ext cx="4326254" cy="954107"/>
          </a:xfrm>
          <a:prstGeom prst="rect">
            <a:avLst/>
          </a:prstGeom>
          <a:noFill/>
        </p:spPr>
        <p:txBody>
          <a:bodyPr wrap="square" rtlCol="0">
            <a:spAutoFit/>
          </a:bodyPr>
          <a:lstStyle/>
          <a:p>
            <a:r>
              <a:rPr lang="es-ES_tradnl" sz="2800" b="1" dirty="0" smtClean="0">
                <a:solidFill>
                  <a:srgbClr val="FF6600"/>
                </a:solidFill>
              </a:rPr>
              <a:t>Funciones de la estructura en el diseño</a:t>
            </a:r>
            <a:endParaRPr lang="es-ES_tradnl" sz="2800" b="1" dirty="0">
              <a:solidFill>
                <a:srgbClr val="FF6600"/>
              </a:solidFill>
            </a:endParaRPr>
          </a:p>
        </p:txBody>
      </p:sp>
      <p:sp>
        <p:nvSpPr>
          <p:cNvPr id="7" name="CuadroTexto 6"/>
          <p:cNvSpPr txBox="1"/>
          <p:nvPr/>
        </p:nvSpPr>
        <p:spPr>
          <a:xfrm>
            <a:off x="2411760" y="2348880"/>
            <a:ext cx="6336704" cy="2677656"/>
          </a:xfrm>
          <a:prstGeom prst="rect">
            <a:avLst/>
          </a:prstGeom>
          <a:noFill/>
        </p:spPr>
        <p:txBody>
          <a:bodyPr wrap="square" rtlCol="0">
            <a:spAutoFit/>
          </a:bodyPr>
          <a:lstStyle/>
          <a:p>
            <a:r>
              <a:rPr lang="es-MX" sz="2400" dirty="0" smtClean="0"/>
              <a:t>Las funciones principales de una estructura son:</a:t>
            </a:r>
          </a:p>
          <a:p>
            <a:endParaRPr lang="es-MX" sz="2400" dirty="0" smtClean="0"/>
          </a:p>
          <a:p>
            <a:pPr marL="342900" indent="-342900">
              <a:buFont typeface="Arial" panose="020B0604020202020204" pitchFamily="34" charset="0"/>
              <a:buChar char="•"/>
            </a:pPr>
            <a:r>
              <a:rPr lang="es-MX" sz="2400" dirty="0" smtClean="0"/>
              <a:t>Provee un orden en el diseño.</a:t>
            </a:r>
          </a:p>
          <a:p>
            <a:pPr marL="342900" indent="-342900">
              <a:buFont typeface="Arial" panose="020B0604020202020204" pitchFamily="34" charset="0"/>
              <a:buChar char="•"/>
            </a:pPr>
            <a:r>
              <a:rPr lang="es-MX" sz="2400" dirty="0" smtClean="0"/>
              <a:t>Rige la posición de los módulos de diseño.</a:t>
            </a:r>
          </a:p>
          <a:p>
            <a:pPr marL="342900" indent="-342900">
              <a:buFont typeface="Arial" panose="020B0604020202020204" pitchFamily="34" charset="0"/>
              <a:buChar char="•"/>
            </a:pPr>
            <a:r>
              <a:rPr lang="es-MX" sz="2400" dirty="0" smtClean="0"/>
              <a:t>Determina la proporción de los elementos que conforman la composición de diseño.</a:t>
            </a:r>
          </a:p>
          <a:p>
            <a:pPr marL="342900" indent="-342900">
              <a:buFont typeface="Arial" panose="020B0604020202020204" pitchFamily="34" charset="0"/>
              <a:buChar char="•"/>
            </a:pPr>
            <a:r>
              <a:rPr lang="es-MX" sz="2400" dirty="0" smtClean="0"/>
              <a:t>Predetermina la relación interna de las formas.</a:t>
            </a:r>
            <a:endParaRPr lang="es-MX" sz="2400" dirty="0"/>
          </a:p>
        </p:txBody>
      </p:sp>
    </p:spTree>
    <p:extLst>
      <p:ext uri="{BB962C8B-B14F-4D97-AF65-F5344CB8AC3E}">
        <p14:creationId xmlns:p14="http://schemas.microsoft.com/office/powerpoint/2010/main" val="1265350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474111" y="1225689"/>
            <a:ext cx="6336704" cy="5632311"/>
          </a:xfrm>
          <a:prstGeom prst="rect">
            <a:avLst/>
          </a:prstGeom>
          <a:noFill/>
        </p:spPr>
        <p:txBody>
          <a:bodyPr wrap="square" rtlCol="0">
            <a:spAutoFit/>
          </a:bodyPr>
          <a:lstStyle/>
          <a:p>
            <a:r>
              <a:rPr lang="es-ES_tradnl" sz="2400" dirty="0" smtClean="0"/>
              <a:t>Los principales tipos de estructuras para generar una composición son:</a:t>
            </a:r>
          </a:p>
          <a:p>
            <a:endParaRPr lang="es-ES_tradnl" sz="2400" dirty="0" smtClean="0"/>
          </a:p>
          <a:p>
            <a:pPr marL="342900" indent="-342900">
              <a:buFont typeface="Arial" panose="020B0604020202020204" pitchFamily="34" charset="0"/>
              <a:buChar char="•"/>
            </a:pPr>
            <a:r>
              <a:rPr lang="es-ES_tradnl" sz="2400" dirty="0" smtClean="0"/>
              <a:t>Estructura Formal</a:t>
            </a:r>
          </a:p>
          <a:p>
            <a:pPr marL="342900" indent="-342900">
              <a:buFont typeface="Arial" panose="020B0604020202020204" pitchFamily="34" charset="0"/>
              <a:buChar char="•"/>
            </a:pPr>
            <a:r>
              <a:rPr lang="es-ES_tradnl" sz="2400" dirty="0" smtClean="0"/>
              <a:t>Estructura </a:t>
            </a:r>
            <a:r>
              <a:rPr lang="es-ES_tradnl" sz="2400" dirty="0" err="1" smtClean="0"/>
              <a:t>Semiformal</a:t>
            </a:r>
            <a:r>
              <a:rPr lang="es-ES_tradnl" sz="2400" dirty="0" smtClean="0"/>
              <a:t> y</a:t>
            </a:r>
          </a:p>
          <a:p>
            <a:pPr marL="342900" indent="-342900">
              <a:buFont typeface="Arial" panose="020B0604020202020204" pitchFamily="34" charset="0"/>
              <a:buChar char="•"/>
            </a:pPr>
            <a:r>
              <a:rPr lang="es-ES_tradnl" sz="2400" dirty="0" smtClean="0"/>
              <a:t>Estructura Informal.</a:t>
            </a:r>
          </a:p>
          <a:p>
            <a:pPr marL="342900" indent="-342900">
              <a:buFont typeface="Arial" panose="020B0604020202020204" pitchFamily="34" charset="0"/>
              <a:buChar char="•"/>
            </a:pPr>
            <a:endParaRPr lang="es-ES_tradnl" sz="2400" dirty="0"/>
          </a:p>
          <a:p>
            <a:r>
              <a:rPr lang="es-ES_tradnl" sz="2400" dirty="0"/>
              <a:t>E</a:t>
            </a:r>
            <a:r>
              <a:rPr lang="es-ES_tradnl" sz="2400" dirty="0" smtClean="0"/>
              <a:t>stas a su vez tienen variantes para manipular las líneas y espacios estructurales y son:</a:t>
            </a:r>
          </a:p>
          <a:p>
            <a:endParaRPr lang="es-ES_tradnl" sz="2400" dirty="0" smtClean="0"/>
          </a:p>
          <a:p>
            <a:pPr marL="342900" indent="-342900">
              <a:buFont typeface="Arial" panose="020B0604020202020204" pitchFamily="34" charset="0"/>
              <a:buChar char="•"/>
            </a:pPr>
            <a:r>
              <a:rPr lang="es-ES_tradnl" sz="2400" dirty="0" smtClean="0"/>
              <a:t>Activa</a:t>
            </a:r>
          </a:p>
          <a:p>
            <a:pPr marL="342900" indent="-342900">
              <a:buFont typeface="Arial" panose="020B0604020202020204" pitchFamily="34" charset="0"/>
              <a:buChar char="•"/>
            </a:pPr>
            <a:r>
              <a:rPr lang="es-ES_tradnl" sz="2400" dirty="0" smtClean="0"/>
              <a:t>Inactiva</a:t>
            </a:r>
          </a:p>
          <a:p>
            <a:pPr marL="342900" indent="-342900">
              <a:buFont typeface="Arial" panose="020B0604020202020204" pitchFamily="34" charset="0"/>
              <a:buChar char="•"/>
            </a:pPr>
            <a:r>
              <a:rPr lang="es-ES_tradnl" sz="2400" dirty="0" smtClean="0"/>
              <a:t>Visible</a:t>
            </a:r>
          </a:p>
          <a:p>
            <a:pPr marL="342900" indent="-342900">
              <a:buFont typeface="Arial" panose="020B0604020202020204" pitchFamily="34" charset="0"/>
              <a:buChar char="•"/>
            </a:pPr>
            <a:r>
              <a:rPr lang="es-ES_tradnl" sz="2400" dirty="0" smtClean="0"/>
              <a:t>Invisible</a:t>
            </a:r>
          </a:p>
          <a:p>
            <a:endParaRPr lang="es-MX" sz="2400" dirty="0"/>
          </a:p>
        </p:txBody>
      </p:sp>
      <p:sp>
        <p:nvSpPr>
          <p:cNvPr id="5" name="CuadroTexto 4"/>
          <p:cNvSpPr txBox="1"/>
          <p:nvPr/>
        </p:nvSpPr>
        <p:spPr>
          <a:xfrm>
            <a:off x="5278746" y="404664"/>
            <a:ext cx="4326254" cy="523220"/>
          </a:xfrm>
          <a:prstGeom prst="rect">
            <a:avLst/>
          </a:prstGeom>
          <a:noFill/>
        </p:spPr>
        <p:txBody>
          <a:bodyPr wrap="square" rtlCol="0">
            <a:spAutoFit/>
          </a:bodyPr>
          <a:lstStyle/>
          <a:p>
            <a:r>
              <a:rPr lang="es-ES_tradnl" sz="2800" b="1" dirty="0" smtClean="0">
                <a:solidFill>
                  <a:srgbClr val="FF6600"/>
                </a:solidFill>
              </a:rPr>
              <a:t>Tipos de estructura</a:t>
            </a:r>
            <a:endParaRPr lang="es-ES_tradnl" sz="2800" b="1" dirty="0">
              <a:solidFill>
                <a:srgbClr val="FF6600"/>
              </a:solidFill>
            </a:endParaRPr>
          </a:p>
        </p:txBody>
      </p:sp>
    </p:spTree>
    <p:extLst>
      <p:ext uri="{BB962C8B-B14F-4D97-AF65-F5344CB8AC3E}">
        <p14:creationId xmlns:p14="http://schemas.microsoft.com/office/powerpoint/2010/main" val="2023879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4008" y="1051845"/>
            <a:ext cx="3888432" cy="5632311"/>
          </a:xfrm>
          <a:prstGeom prst="rect">
            <a:avLst/>
          </a:prstGeom>
          <a:noFill/>
        </p:spPr>
        <p:txBody>
          <a:bodyPr wrap="square" rtlCol="0">
            <a:spAutoFit/>
          </a:bodyPr>
          <a:lstStyle/>
          <a:p>
            <a:r>
              <a:rPr lang="es-ES_tradnl" sz="2400" dirty="0" smtClean="0"/>
              <a:t>Este tipo de estructura es la que se compone de líneas estructurales que aparecen construidas de manera rígida, matemática, donde el espacio queda dividido en una cantidad de subdivisiones iguales o rítmicamente organizadas. </a:t>
            </a:r>
          </a:p>
          <a:p>
            <a:endParaRPr lang="es-ES_tradnl" sz="2400" dirty="0" smtClean="0"/>
          </a:p>
          <a:p>
            <a:r>
              <a:rPr lang="es-ES_tradnl" sz="2400" dirty="0" smtClean="0"/>
              <a:t>Esta estructura da una sensación de </a:t>
            </a:r>
            <a:r>
              <a:rPr lang="es-ES_tradnl" sz="2400" b="1" dirty="0" smtClean="0">
                <a:solidFill>
                  <a:schemeClr val="accent6">
                    <a:lumMod val="75000"/>
                  </a:schemeClr>
                </a:solidFill>
              </a:rPr>
              <a:t>regularidad.</a:t>
            </a:r>
          </a:p>
          <a:p>
            <a:endParaRPr lang="es-ES_tradnl" sz="2400" dirty="0" smtClean="0"/>
          </a:p>
          <a:p>
            <a:endParaRPr lang="es-ES_tradnl" sz="2400" dirty="0" smtClean="0"/>
          </a:p>
          <a:p>
            <a:endParaRPr lang="es-ES_tradnl" sz="2400" dirty="0"/>
          </a:p>
        </p:txBody>
      </p:sp>
      <p:sp>
        <p:nvSpPr>
          <p:cNvPr id="7" name="CuadroTexto 6"/>
          <p:cNvSpPr txBox="1"/>
          <p:nvPr/>
        </p:nvSpPr>
        <p:spPr>
          <a:xfrm>
            <a:off x="1547664" y="1068091"/>
            <a:ext cx="2736304" cy="1200329"/>
          </a:xfrm>
          <a:prstGeom prst="rect">
            <a:avLst/>
          </a:prstGeom>
          <a:noFill/>
        </p:spPr>
        <p:txBody>
          <a:bodyPr wrap="square" rtlCol="0">
            <a:spAutoFit/>
          </a:bodyPr>
          <a:lstStyle/>
          <a:p>
            <a:pPr algn="r"/>
            <a:r>
              <a:rPr lang="es-ES_tradnl" sz="3600" b="1" dirty="0" smtClean="0">
                <a:solidFill>
                  <a:srgbClr val="FF6600"/>
                </a:solidFill>
              </a:rPr>
              <a:t>Estructura Formal</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1811</TotalTime>
  <Words>1830</Words>
  <Application>Microsoft Office PowerPoint</Application>
  <PresentationFormat>Presentación en pantalla (4:3)</PresentationFormat>
  <Paragraphs>250</Paragraphs>
  <Slides>43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43</vt:i4>
      </vt:variant>
    </vt:vector>
  </HeadingPairs>
  <TitlesOfParts>
    <vt:vector size="48" baseType="lpstr">
      <vt:lpstr>HGｺﾞｼｯｸM</vt:lpstr>
      <vt:lpstr>ＭＳ Ｐゴシック</vt:lpstr>
      <vt:lpstr>Arial</vt:lpstr>
      <vt:lpstr>Calibri</vt:lpstr>
      <vt:lpstr>Tema de Office</vt:lpstr>
      <vt:lpstr>La estructura como elemento para la configuración del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Alphabetho X</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Concepto de diseño</dc:title>
  <dc:subject/>
  <dc:creator>juan kamanei</dc:creator>
  <cp:keywords/>
  <dc:description/>
  <cp:lastModifiedBy>louguri</cp:lastModifiedBy>
  <cp:revision>129</cp:revision>
  <dcterms:created xsi:type="dcterms:W3CDTF">2014-09-23T00:53:57Z</dcterms:created>
  <dcterms:modified xsi:type="dcterms:W3CDTF">2015-09-29T13:36:55Z</dcterms:modified>
  <cp:category/>
</cp:coreProperties>
</file>