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7"/>
  </p:notesMasterIdLst>
  <p:sldIdLst>
    <p:sldId id="256" r:id="rId2"/>
    <p:sldId id="666" r:id="rId3"/>
    <p:sldId id="688" r:id="rId4"/>
    <p:sldId id="685" r:id="rId5"/>
    <p:sldId id="689" r:id="rId6"/>
    <p:sldId id="690" r:id="rId7"/>
    <p:sldId id="708" r:id="rId8"/>
    <p:sldId id="709" r:id="rId9"/>
    <p:sldId id="686" r:id="rId10"/>
    <p:sldId id="687" r:id="rId11"/>
    <p:sldId id="695" r:id="rId12"/>
    <p:sldId id="696" r:id="rId13"/>
    <p:sldId id="697" r:id="rId14"/>
    <p:sldId id="694" r:id="rId15"/>
    <p:sldId id="693" r:id="rId16"/>
    <p:sldId id="691" r:id="rId17"/>
    <p:sldId id="711" r:id="rId18"/>
    <p:sldId id="733" r:id="rId19"/>
    <p:sldId id="712" r:id="rId20"/>
    <p:sldId id="713" r:id="rId21"/>
    <p:sldId id="714" r:id="rId22"/>
    <p:sldId id="715" r:id="rId23"/>
    <p:sldId id="716" r:id="rId24"/>
    <p:sldId id="717" r:id="rId25"/>
    <p:sldId id="718" r:id="rId26"/>
    <p:sldId id="719" r:id="rId27"/>
    <p:sldId id="720" r:id="rId28"/>
    <p:sldId id="721" r:id="rId29"/>
    <p:sldId id="722" r:id="rId30"/>
    <p:sldId id="723" r:id="rId31"/>
    <p:sldId id="692" r:id="rId32"/>
    <p:sldId id="667" r:id="rId33"/>
    <p:sldId id="330" r:id="rId34"/>
    <p:sldId id="682" r:id="rId35"/>
    <p:sldId id="734" r:id="rId36"/>
  </p:sldIdLst>
  <p:sldSz cx="9144000" cy="6858000" type="screen4x3"/>
  <p:notesSz cx="7053263" cy="9309100"/>
  <p:embeddedFontLst>
    <p:embeddedFont>
      <p:font typeface="ＭＳ Ｐゴシック" panose="020B0600070205080204" pitchFamily="34" charset="-128"/>
      <p:regular r:id="rId38"/>
    </p:embeddedFont>
    <p:embeddedFont>
      <p:font typeface="Arial Unicode MS" panose="020B0604020202020204" pitchFamily="34" charset="-128"/>
      <p:regular r:id="rId39"/>
    </p:embeddedFont>
    <p:embeddedFont>
      <p:font typeface="Arial Narrow" panose="020B0606020202030204" pitchFamily="34" charset="0"/>
      <p:regular r:id="rId40"/>
      <p:bold r:id="rId41"/>
      <p:italic r:id="rId42"/>
      <p:boldItalic r:id="rId43"/>
    </p:embeddedFont>
    <p:embeddedFont>
      <p:font typeface="Calibri" panose="020F0502020204030204" pitchFamily="34" charset="0"/>
      <p:regular r:id="rId44"/>
      <p:bold r:id="rId45"/>
      <p:italic r:id="rId46"/>
      <p:boldItalic r:id="rId47"/>
    </p:embeddedFont>
  </p:embeddedFontLst>
  <p:defaultTextStyle>
    <a:defPPr>
      <a:defRPr lang="es-E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FF"/>
    <a:srgbClr val="66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30" autoAdjust="0"/>
    <p:restoredTop sz="92269" autoAdjust="0"/>
  </p:normalViewPr>
  <p:slideViewPr>
    <p:cSldViewPr>
      <p:cViewPr>
        <p:scale>
          <a:sx n="60" d="100"/>
          <a:sy n="60" d="100"/>
        </p:scale>
        <p:origin x="-2124" y="-618"/>
      </p:cViewPr>
      <p:guideLst>
        <p:guide orient="horz" pos="2160"/>
        <p:guide pos="2880"/>
      </p:guideLst>
    </p:cSldViewPr>
  </p:slideViewPr>
  <p:outlineViewPr>
    <p:cViewPr>
      <p:scale>
        <a:sx n="33" d="100"/>
        <a:sy n="33" d="100"/>
      </p:scale>
      <p:origin x="0" y="7836"/>
    </p:cViewPr>
    <p:sldLst>
      <p:sld r:id="rId1" collapse="1"/>
      <p:sld r:id="rId2" collapse="1"/>
      <p:sld r:id="rId3" collapse="1"/>
      <p:sld r:id="rId4" collapse="1"/>
      <p:sld r:id="rId5" collapse="1"/>
    </p:sldLst>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5.fntdata"/><Relationship Id="rId47" Type="http://schemas.openxmlformats.org/officeDocument/2006/relationships/font" Target="fonts/font10.fntdata"/><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46"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6.fntdata"/><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_rels/viewProps.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slide" Target="slides/slide5.xml"/><Relationship Id="rId1" Type="http://schemas.openxmlformats.org/officeDocument/2006/relationships/slide" Target="slides/slide3.xml"/><Relationship Id="rId5" Type="http://schemas.openxmlformats.org/officeDocument/2006/relationships/slide" Target="slides/slide8.xml"/><Relationship Id="rId4"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56414" cy="465455"/>
          </a:xfrm>
          <a:prstGeom prst="rect">
            <a:avLst/>
          </a:prstGeom>
        </p:spPr>
        <p:txBody>
          <a:bodyPr vert="horz" lIns="93490" tIns="46745" rIns="93490" bIns="46745" rtlCol="0"/>
          <a:lstStyle>
            <a:lvl1pPr algn="l">
              <a:defRPr sz="1200"/>
            </a:lvl1pPr>
          </a:lstStyle>
          <a:p>
            <a:endParaRPr lang="es-ES"/>
          </a:p>
        </p:txBody>
      </p:sp>
      <p:sp>
        <p:nvSpPr>
          <p:cNvPr id="3" name="2 Marcador de fecha"/>
          <p:cNvSpPr>
            <a:spLocks noGrp="1"/>
          </p:cNvSpPr>
          <p:nvPr>
            <p:ph type="dt" idx="1"/>
          </p:nvPr>
        </p:nvSpPr>
        <p:spPr>
          <a:xfrm>
            <a:off x="3995217" y="0"/>
            <a:ext cx="3056414" cy="465455"/>
          </a:xfrm>
          <a:prstGeom prst="rect">
            <a:avLst/>
          </a:prstGeom>
        </p:spPr>
        <p:txBody>
          <a:bodyPr vert="horz" lIns="93490" tIns="46745" rIns="93490" bIns="46745" rtlCol="0"/>
          <a:lstStyle>
            <a:lvl1pPr algn="r">
              <a:defRPr sz="1200"/>
            </a:lvl1pPr>
          </a:lstStyle>
          <a:p>
            <a:fld id="{133DB299-6B5F-4CC1-A612-8DCFE3550B09}" type="datetimeFigureOut">
              <a:rPr lang="es-ES" smtClean="0"/>
              <a:pPr/>
              <a:t>25/08/2015</a:t>
            </a:fld>
            <a:endParaRPr lang="es-ES"/>
          </a:p>
        </p:txBody>
      </p:sp>
      <p:sp>
        <p:nvSpPr>
          <p:cNvPr id="4" name="3 Marcador de imagen de diapositiva"/>
          <p:cNvSpPr>
            <a:spLocks noGrp="1" noRot="1" noChangeAspect="1"/>
          </p:cNvSpPr>
          <p:nvPr>
            <p:ph type="sldImg" idx="2"/>
          </p:nvPr>
        </p:nvSpPr>
        <p:spPr>
          <a:xfrm>
            <a:off x="1198563" y="696913"/>
            <a:ext cx="4656137" cy="3490912"/>
          </a:xfrm>
          <a:prstGeom prst="rect">
            <a:avLst/>
          </a:prstGeom>
          <a:noFill/>
          <a:ln w="12700">
            <a:solidFill>
              <a:prstClr val="black"/>
            </a:solidFill>
          </a:ln>
        </p:spPr>
        <p:txBody>
          <a:bodyPr vert="horz" lIns="93490" tIns="46745" rIns="93490" bIns="46745" rtlCol="0" anchor="ctr"/>
          <a:lstStyle/>
          <a:p>
            <a:endParaRPr lang="es-ES"/>
          </a:p>
        </p:txBody>
      </p:sp>
      <p:sp>
        <p:nvSpPr>
          <p:cNvPr id="5" name="4 Marcador de notas"/>
          <p:cNvSpPr>
            <a:spLocks noGrp="1"/>
          </p:cNvSpPr>
          <p:nvPr>
            <p:ph type="body" sz="quarter" idx="3"/>
          </p:nvPr>
        </p:nvSpPr>
        <p:spPr>
          <a:xfrm>
            <a:off x="705327" y="4421823"/>
            <a:ext cx="5642610" cy="4189095"/>
          </a:xfrm>
          <a:prstGeom prst="rect">
            <a:avLst/>
          </a:prstGeom>
        </p:spPr>
        <p:txBody>
          <a:bodyPr vert="horz" lIns="93490" tIns="46745" rIns="93490" bIns="46745"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842029"/>
            <a:ext cx="3056414" cy="465455"/>
          </a:xfrm>
          <a:prstGeom prst="rect">
            <a:avLst/>
          </a:prstGeom>
        </p:spPr>
        <p:txBody>
          <a:bodyPr vert="horz" lIns="93490" tIns="46745" rIns="93490" bIns="46745"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995217" y="8842029"/>
            <a:ext cx="3056414" cy="465455"/>
          </a:xfrm>
          <a:prstGeom prst="rect">
            <a:avLst/>
          </a:prstGeom>
        </p:spPr>
        <p:txBody>
          <a:bodyPr vert="horz" lIns="93490" tIns="46745" rIns="93490" bIns="46745" rtlCol="0" anchor="b"/>
          <a:lstStyle>
            <a:lvl1pPr algn="r">
              <a:defRPr sz="1200"/>
            </a:lvl1pPr>
          </a:lstStyle>
          <a:p>
            <a:fld id="{08E71EE3-3374-4AD0-89C8-EFB3B4A3175B}" type="slidenum">
              <a:rPr lang="es-ES" smtClean="0"/>
              <a:pPr/>
              <a:t>‹Nº›</a:t>
            </a:fld>
            <a:endParaRPr lang="es-ES"/>
          </a:p>
        </p:txBody>
      </p:sp>
    </p:spTree>
    <p:extLst>
      <p:ext uri="{BB962C8B-B14F-4D97-AF65-F5344CB8AC3E}">
        <p14:creationId xmlns:p14="http://schemas.microsoft.com/office/powerpoint/2010/main" val="2313837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D057B7-C1E3-4D48-A84B-D5E14F05DEEE}" type="slidenum">
              <a:rPr lang="es-ES_tradnl"/>
              <a:pPr/>
              <a:t>2</a:t>
            </a:fld>
            <a:endParaRPr lang="es-ES_tradnl"/>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endParaRPr lang="es-ES_tradnl"/>
          </a:p>
        </p:txBody>
      </p:sp>
    </p:spTree>
    <p:extLst>
      <p:ext uri="{BB962C8B-B14F-4D97-AF65-F5344CB8AC3E}">
        <p14:creationId xmlns:p14="http://schemas.microsoft.com/office/powerpoint/2010/main" val="2596724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9CE713-3F83-4B09-AFC0-3CB391BD3DAE}" type="slidenum">
              <a:rPr lang="en-GB"/>
              <a:pPr/>
              <a:t>11</a:t>
            </a:fld>
            <a:endParaRPr lang="en-GB"/>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a:xfrm>
            <a:off x="938804" y="4421823"/>
            <a:ext cx="5175658" cy="4189095"/>
          </a:xfrm>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250BEF-13F2-4C56-85E7-63C58DCDA00B}" type="slidenum">
              <a:rPr lang="es-ES_tradnl"/>
              <a:pPr/>
              <a:t>32</a:t>
            </a:fld>
            <a:endParaRPr lang="es-ES_tradnl"/>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es-ES_tradnl"/>
          </a:p>
        </p:txBody>
      </p:sp>
    </p:spTree>
    <p:extLst>
      <p:ext uri="{BB962C8B-B14F-4D97-AF65-F5344CB8AC3E}">
        <p14:creationId xmlns:p14="http://schemas.microsoft.com/office/powerpoint/2010/main" val="3301749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482D99-6F9B-466D-9454-AE993F9CA50E}" type="slidenum">
              <a:rPr lang="es-ES_tradnl"/>
              <a:pPr/>
              <a:t>34</a:t>
            </a:fld>
            <a:endParaRPr lang="es-ES_tradnl"/>
          </a:p>
        </p:txBody>
      </p:sp>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p:txBody>
          <a:bodyPr/>
          <a:lstStyle/>
          <a:p>
            <a:endParaRPr lang="es-ES_tradnl"/>
          </a:p>
        </p:txBody>
      </p:sp>
    </p:spTree>
    <p:extLst>
      <p:ext uri="{BB962C8B-B14F-4D97-AF65-F5344CB8AC3E}">
        <p14:creationId xmlns:p14="http://schemas.microsoft.com/office/powerpoint/2010/main" val="3079146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482D99-6F9B-466D-9454-AE993F9CA50E}" type="slidenum">
              <a:rPr lang="es-ES_tradnl"/>
              <a:pPr/>
              <a:t>35</a:t>
            </a:fld>
            <a:endParaRPr lang="es-ES_tradnl"/>
          </a:p>
        </p:txBody>
      </p:sp>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p:txBody>
          <a:bodyPr/>
          <a:lstStyle/>
          <a:p>
            <a:endParaRPr lang="es-ES_tradnl"/>
          </a:p>
        </p:txBody>
      </p:sp>
    </p:spTree>
    <p:extLst>
      <p:ext uri="{BB962C8B-B14F-4D97-AF65-F5344CB8AC3E}">
        <p14:creationId xmlns:p14="http://schemas.microsoft.com/office/powerpoint/2010/main" val="307914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6BBE588A-DDCE-4126-8C9D-FB84F07BFD80}" type="datetimeFigureOut">
              <a:rPr lang="es-ES"/>
              <a:pPr>
                <a:defRPr/>
              </a:pPr>
              <a:t>25/08/2015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8413C55C-7665-4FA4-B1BD-BEBE5AA32B67}"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A290ECF6-6383-42F2-AB34-E63563EACF68}" type="datetimeFigureOut">
              <a:rPr lang="es-ES"/>
              <a:pPr>
                <a:defRPr/>
              </a:pPr>
              <a:t>25/08/2015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C1DFB596-BCB2-44D2-8F06-9C18490A9572}"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34283125-68D7-4D45-80CF-1D55F655FD33}" type="datetimeFigureOut">
              <a:rPr lang="es-ES"/>
              <a:pPr>
                <a:defRPr/>
              </a:pPr>
              <a:t>25/08/2015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AA6E50B0-F52B-4828-A5F5-C7627AE04F89}"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685800" y="1981200"/>
            <a:ext cx="7772400" cy="4114800"/>
          </a:xfrm>
        </p:spPr>
        <p:txBody>
          <a:bodyPr/>
          <a:lstStyle/>
          <a:p>
            <a:endParaRPr lang="es-ES"/>
          </a:p>
        </p:txBody>
      </p:sp>
      <p:sp>
        <p:nvSpPr>
          <p:cNvPr id="4" name="3 Marcador de fecha"/>
          <p:cNvSpPr>
            <a:spLocks noGrp="1"/>
          </p:cNvSpPr>
          <p:nvPr>
            <p:ph type="dt" sz="half" idx="10"/>
          </p:nvPr>
        </p:nvSpPr>
        <p:spPr>
          <a:xfrm>
            <a:off x="685800" y="6248400"/>
            <a:ext cx="1905000" cy="457200"/>
          </a:xfrm>
        </p:spPr>
        <p:txBody>
          <a:bodyPr/>
          <a:lstStyle>
            <a:lvl1pPr>
              <a:defRPr/>
            </a:lvl1pPr>
          </a:lstStyle>
          <a:p>
            <a:endParaRPr lang="en-GB"/>
          </a:p>
        </p:txBody>
      </p:sp>
      <p:sp>
        <p:nvSpPr>
          <p:cNvPr id="5" name="4 Marcador de pie de página"/>
          <p:cNvSpPr>
            <a:spLocks noGrp="1"/>
          </p:cNvSpPr>
          <p:nvPr>
            <p:ph type="ftr" sz="quarter" idx="11"/>
          </p:nvPr>
        </p:nvSpPr>
        <p:spPr>
          <a:xfrm>
            <a:off x="3124200" y="6248400"/>
            <a:ext cx="2895600" cy="457200"/>
          </a:xfrm>
        </p:spPr>
        <p:txBody>
          <a:bodyPr/>
          <a:lstStyle>
            <a:lvl1pPr>
              <a:defRPr/>
            </a:lvl1pPr>
          </a:lstStyle>
          <a:p>
            <a:endParaRPr lang="en-GB"/>
          </a:p>
        </p:txBody>
      </p:sp>
      <p:sp>
        <p:nvSpPr>
          <p:cNvPr id="6" name="5 Marcador de número de diapositiva"/>
          <p:cNvSpPr>
            <a:spLocks noGrp="1"/>
          </p:cNvSpPr>
          <p:nvPr>
            <p:ph type="sldNum" sz="quarter" idx="12"/>
          </p:nvPr>
        </p:nvSpPr>
        <p:spPr>
          <a:xfrm>
            <a:off x="6553200" y="6248400"/>
            <a:ext cx="1905000" cy="457200"/>
          </a:xfrm>
        </p:spPr>
        <p:txBody>
          <a:bodyPr/>
          <a:lstStyle>
            <a:lvl1pPr>
              <a:defRPr/>
            </a:lvl1pPr>
          </a:lstStyle>
          <a:p>
            <a:fld id="{EFB6B31B-4DA5-435F-9954-C689BB9E44D0}" type="slidenum">
              <a:rPr lang="en-GB"/>
              <a:pPr/>
              <a:t>‹Nº›</a:t>
            </a:fld>
            <a:endParaRPr lang="en-GB"/>
          </a:p>
        </p:txBody>
      </p:sp>
    </p:spTree>
    <p:extLst>
      <p:ext uri="{BB962C8B-B14F-4D97-AF65-F5344CB8AC3E}">
        <p14:creationId xmlns:p14="http://schemas.microsoft.com/office/powerpoint/2010/main" val="3192794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54A3EC25-6A2E-436A-BB57-5E19E33126F9}" type="datetimeFigureOut">
              <a:rPr lang="es-ES"/>
              <a:pPr>
                <a:defRPr/>
              </a:pPr>
              <a:t>25/08/2015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636C825C-14E9-4B8C-84BF-A1ACE04613F2}"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85E0A370-B232-4017-9C47-1FF5F53D05A2}" type="datetimeFigureOut">
              <a:rPr lang="es-ES"/>
              <a:pPr>
                <a:defRPr/>
              </a:pPr>
              <a:t>25/08/2015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654BF87-0C70-46E1-87D4-C6D4CCD77489}"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2F3C66C9-9103-40E4-BF49-528B126BBCB0}" type="datetimeFigureOut">
              <a:rPr lang="es-ES"/>
              <a:pPr>
                <a:defRPr/>
              </a:pPr>
              <a:t>25/08/2015</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A283413A-5D5D-4DD0-917C-77A5E6D5CA6D}"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B2F19031-64E6-4FF3-AADB-68306287FDA3}" type="datetimeFigureOut">
              <a:rPr lang="es-ES"/>
              <a:pPr>
                <a:defRPr/>
              </a:pPr>
              <a:t>25/08/2015</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D410FB3A-99FE-48C1-AF80-E8C56911670D}"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A1A4DFF7-30B0-4E54-BC12-35C4C2B4A545}" type="datetimeFigureOut">
              <a:rPr lang="es-ES"/>
              <a:pPr>
                <a:defRPr/>
              </a:pPr>
              <a:t>25/08/2015</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D86BDF49-327F-4555-B3FB-D328FF706694}"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2B70B2A3-E0FF-475C-87B4-2201AFEDEE2A}" type="datetimeFigureOut">
              <a:rPr lang="es-ES"/>
              <a:pPr>
                <a:defRPr/>
              </a:pPr>
              <a:t>25/08/2015</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A0B54F30-0569-4BEE-96A9-63168B17A44F}"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3A1B3668-F432-4AB6-89B0-B1A34AFE3142}" type="datetimeFigureOut">
              <a:rPr lang="es-ES"/>
              <a:pPr>
                <a:defRPr/>
              </a:pPr>
              <a:t>25/08/2015</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A70D2882-0A33-4E17-BC5E-B6E01175F91D}"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9793BA29-B88F-49F9-8CDA-AD5B81CD5B15}" type="datetimeFigureOut">
              <a:rPr lang="es-ES"/>
              <a:pPr>
                <a:defRPr/>
              </a:pPr>
              <a:t>25/08/2015</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320A236F-E7EF-4ED1-A590-BBB36777F83F}"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2051"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1CB3CF8F-E63D-4916-A8CD-62DA2FFA62AA}" type="datetimeFigureOut">
              <a:rPr lang="es-ES"/>
              <a:pPr>
                <a:defRPr/>
              </a:pPr>
              <a:t>25/08/2015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6E7A37C0-B265-4A69-95DE-F1C2D381BDB5}"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7.jpg"/></Relationships>
</file>

<file path=ppt/slides/_rels/slide33.xml.rels><?xml version="1.0" encoding="UTF-8" standalone="yes"?>
<Relationships xmlns="http://schemas.openxmlformats.org/package/2006/relationships"><Relationship Id="rId3" Type="http://schemas.openxmlformats.org/officeDocument/2006/relationships/hyperlink" Target="http://www.d4s-de.or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3074" name="Text Box 2"/>
          <p:cNvSpPr txBox="1">
            <a:spLocks noChangeArrowheads="1"/>
          </p:cNvSpPr>
          <p:nvPr/>
        </p:nvSpPr>
        <p:spPr bwMode="auto">
          <a:xfrm>
            <a:off x="222250" y="3016250"/>
            <a:ext cx="8636000" cy="3059951"/>
          </a:xfrm>
          <a:prstGeom prst="rect">
            <a:avLst/>
          </a:prstGeom>
          <a:noFill/>
          <a:ln w="9525">
            <a:noFill/>
            <a:miter lim="800000"/>
            <a:headEnd/>
            <a:tailEnd/>
          </a:ln>
        </p:spPr>
        <p:txBody>
          <a:bodyPr lIns="104278" tIns="52139" rIns="104278" bIns="52139">
            <a:spAutoFit/>
          </a:bodyPr>
          <a:lstStyle/>
          <a:p>
            <a:pPr algn="ctr" defTabSz="1042988" eaLnBrk="0" hangingPunct="0"/>
            <a:r>
              <a:rPr lang="es-ES" sz="1600" dirty="0" smtClean="0">
                <a:latin typeface="Arial" charset="0"/>
              </a:rPr>
              <a:t>Universidad Autónoma del Estado de México </a:t>
            </a:r>
            <a:br>
              <a:rPr lang="es-ES" sz="1600" dirty="0" smtClean="0">
                <a:latin typeface="Arial" charset="0"/>
              </a:rPr>
            </a:br>
            <a:r>
              <a:rPr lang="es-ES" sz="1600" dirty="0" smtClean="0">
                <a:latin typeface="Arial" charset="0"/>
              </a:rPr>
              <a:t>Facultad de Arquitectura y Diseño</a:t>
            </a:r>
            <a:br>
              <a:rPr lang="es-ES" sz="1600" dirty="0" smtClean="0">
                <a:latin typeface="Arial" charset="0"/>
              </a:rPr>
            </a:br>
            <a:r>
              <a:rPr lang="es-ES" sz="1600" dirty="0" smtClean="0">
                <a:latin typeface="Arial" charset="0"/>
              </a:rPr>
              <a:t>Maestría en Diseño</a:t>
            </a:r>
            <a:br>
              <a:rPr lang="es-ES" sz="1600" dirty="0" smtClean="0">
                <a:latin typeface="Arial" charset="0"/>
              </a:rPr>
            </a:br>
            <a:r>
              <a:rPr lang="es-ES" sz="1600" dirty="0" smtClean="0">
                <a:latin typeface="Arial" charset="0"/>
              </a:rPr>
              <a:t/>
            </a:r>
            <a:br>
              <a:rPr lang="es-ES" sz="1600" dirty="0" smtClean="0">
                <a:latin typeface="Arial" charset="0"/>
              </a:rPr>
            </a:br>
            <a:r>
              <a:rPr lang="es-ES" sz="1600" dirty="0" smtClean="0">
                <a:latin typeface="Arial" charset="0"/>
              </a:rPr>
              <a:t>Unidad de Aprendizaje:</a:t>
            </a:r>
            <a:br>
              <a:rPr lang="es-ES" sz="1600" dirty="0" smtClean="0">
                <a:latin typeface="Arial" charset="0"/>
              </a:rPr>
            </a:br>
            <a:r>
              <a:rPr lang="es-ES" sz="1600" b="1" dirty="0" smtClean="0">
                <a:latin typeface="Arial" charset="0"/>
              </a:rPr>
              <a:t>Sustentabilidad del Diseño</a:t>
            </a:r>
            <a:r>
              <a:rPr lang="es-ES" sz="1600" dirty="0">
                <a:latin typeface="Arial" charset="0"/>
              </a:rPr>
              <a:t/>
            </a:r>
            <a:br>
              <a:rPr lang="es-ES" sz="1600" dirty="0">
                <a:latin typeface="Arial" charset="0"/>
              </a:rPr>
            </a:br>
            <a:r>
              <a:rPr lang="es-ES" sz="1600" dirty="0">
                <a:latin typeface="Arial" charset="0"/>
              </a:rPr>
              <a:t/>
            </a:r>
            <a:br>
              <a:rPr lang="es-ES" sz="1600" dirty="0">
                <a:latin typeface="Arial" charset="0"/>
              </a:rPr>
            </a:br>
            <a:r>
              <a:rPr lang="es-ES" sz="1600" dirty="0">
                <a:latin typeface="Arial" charset="0"/>
              </a:rPr>
              <a:t>Material Didáctico (Sólo visión </a:t>
            </a:r>
            <a:r>
              <a:rPr lang="es-ES" sz="1600" dirty="0" err="1" smtClean="0">
                <a:latin typeface="Arial" charset="0"/>
              </a:rPr>
              <a:t>proyectables</a:t>
            </a:r>
            <a:r>
              <a:rPr lang="es-ES" altLang="ja-JP" sz="1600" dirty="0" smtClean="0">
                <a:latin typeface="Arial" charset="0"/>
                <a:ea typeface="ＭＳ Ｐゴシック" pitchFamily="28" charset="-128"/>
              </a:rPr>
              <a:t>)</a:t>
            </a:r>
            <a:r>
              <a:rPr lang="es-ES" sz="1600" dirty="0" smtClean="0">
                <a:latin typeface="Arial" charset="0"/>
              </a:rPr>
              <a:t>:</a:t>
            </a:r>
            <a:br>
              <a:rPr lang="es-ES" sz="1600" dirty="0" smtClean="0">
                <a:latin typeface="Arial" charset="0"/>
              </a:rPr>
            </a:br>
            <a:r>
              <a:rPr lang="es-MX" sz="1600" b="1" dirty="0" smtClean="0">
                <a:latin typeface="Arial" charset="0"/>
              </a:rPr>
              <a:t>Pensamiento sistémico y su aplicación en el diseño</a:t>
            </a:r>
          </a:p>
          <a:p>
            <a:pPr algn="ctr" defTabSz="1042988" eaLnBrk="0" hangingPunct="0"/>
            <a:r>
              <a:rPr lang="es-ES" sz="1600" b="1" dirty="0" smtClean="0">
                <a:latin typeface="Arial" charset="0"/>
              </a:rPr>
              <a:t/>
            </a:r>
            <a:br>
              <a:rPr lang="es-ES" sz="1600" b="1" dirty="0" smtClean="0">
                <a:latin typeface="Arial" charset="0"/>
              </a:rPr>
            </a:br>
            <a:r>
              <a:rPr lang="es-ES" sz="1600" b="1" dirty="0" smtClean="0">
                <a:latin typeface="Arial" charset="0"/>
              </a:rPr>
              <a:t/>
            </a:r>
            <a:br>
              <a:rPr lang="es-ES" sz="1600" b="1" dirty="0" smtClean="0">
                <a:latin typeface="Arial" charset="0"/>
              </a:rPr>
            </a:br>
            <a:r>
              <a:rPr lang="es-ES" sz="1600" b="1" dirty="0" smtClean="0">
                <a:latin typeface="Arial" charset="0"/>
              </a:rPr>
              <a:t>Elaboraci</a:t>
            </a:r>
            <a:r>
              <a:rPr lang="es-ES" altLang="ja-JP" sz="1600" b="1" dirty="0" smtClean="0">
                <a:latin typeface="Arial" charset="0"/>
                <a:ea typeface="ＭＳ Ｐゴシック" pitchFamily="28" charset="-128"/>
              </a:rPr>
              <a:t>ón: </a:t>
            </a:r>
            <a:r>
              <a:rPr lang="es-ES" sz="1600" b="1" dirty="0" smtClean="0">
                <a:latin typeface="Arial" charset="0"/>
              </a:rPr>
              <a:t>Dr. Ricardo Victoria Uribe</a:t>
            </a:r>
            <a:endParaRPr lang="es-ES" sz="1600" dirty="0" smtClean="0">
              <a:latin typeface="Calibri" pitchFamily="34" charset="0"/>
              <a:ea typeface="ＭＳ Ｐゴシック"/>
              <a:cs typeface="ＭＳ Ｐゴシック"/>
            </a:endParaRPr>
          </a:p>
        </p:txBody>
      </p:sp>
      <p:sp>
        <p:nvSpPr>
          <p:cNvPr id="16" name="15 Rectángulo redondeado"/>
          <p:cNvSpPr/>
          <p:nvPr/>
        </p:nvSpPr>
        <p:spPr>
          <a:xfrm>
            <a:off x="0" y="0"/>
            <a:ext cx="9144000" cy="428625"/>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8" name="17 Rectángulo"/>
          <p:cNvSpPr/>
          <p:nvPr/>
        </p:nvSpPr>
        <p:spPr>
          <a:xfrm>
            <a:off x="-5459" y="13982"/>
            <a:ext cx="2132855" cy="273005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19" name="18 Rectángulo"/>
          <p:cNvSpPr/>
          <p:nvPr/>
        </p:nvSpPr>
        <p:spPr>
          <a:xfrm>
            <a:off x="6994762" y="0"/>
            <a:ext cx="2143778" cy="2744036"/>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pic>
        <p:nvPicPr>
          <p:cNvPr id="2" name="Imagen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2856" y="0"/>
            <a:ext cx="4878287" cy="274403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5125" name="Text Box 9"/>
          <p:cNvSpPr txBox="1">
            <a:spLocks noChangeArrowheads="1"/>
          </p:cNvSpPr>
          <p:nvPr/>
        </p:nvSpPr>
        <p:spPr bwMode="auto">
          <a:xfrm>
            <a:off x="-1588" y="-1588"/>
            <a:ext cx="2942879" cy="459239"/>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ES" sz="2300" dirty="0" smtClean="0">
                <a:latin typeface="Calibri" pitchFamily="34" charset="0"/>
                <a:ea typeface="ＭＳ Ｐゴシック"/>
                <a:cs typeface="ＭＳ Ｐゴシック"/>
              </a:rPr>
              <a:t>Innovación del sistema</a:t>
            </a:r>
            <a:endParaRPr lang="es-ES" sz="2300" dirty="0">
              <a:latin typeface="Calibri" pitchFamily="34" charset="0"/>
              <a:ea typeface="ＭＳ Ｐゴシック"/>
              <a:cs typeface="ＭＳ Ｐゴシック"/>
            </a:endParaRPr>
          </a:p>
        </p:txBody>
      </p:sp>
      <p:sp>
        <p:nvSpPr>
          <p:cNvPr id="23" name="22 Rectángulo"/>
          <p:cNvSpPr/>
          <p:nvPr/>
        </p:nvSpPr>
        <p:spPr>
          <a:xfrm>
            <a:off x="1062086" y="1131709"/>
            <a:ext cx="7095132" cy="2585323"/>
          </a:xfrm>
          <a:prstGeom prst="rect">
            <a:avLst/>
          </a:prstGeom>
        </p:spPr>
        <p:txBody>
          <a:bodyPr wrap="square">
            <a:spAutoFit/>
          </a:bodyPr>
          <a:lstStyle/>
          <a:p>
            <a:pPr algn="just" fontAlgn="auto">
              <a:spcBef>
                <a:spcPts val="0"/>
              </a:spcBef>
              <a:spcAft>
                <a:spcPts val="0"/>
              </a:spcAft>
              <a:defRPr/>
            </a:pPr>
            <a:r>
              <a:rPr lang="es-ES" dirty="0" smtClean="0">
                <a:latin typeface="+mn-lt"/>
              </a:rPr>
              <a:t>Esto propone que en lugar de que solo se diseñen objetos o productos con ligeras mejoras o innovaciones, se desarrollen sistemas donde los productos sean solo parte de la solución de la necesidad. Esto es a través de la venta de servicios más que de objetos. Ejemplos de esto esta en HP, Xerox.</a:t>
            </a:r>
          </a:p>
          <a:p>
            <a:pPr algn="just" fontAlgn="auto">
              <a:spcBef>
                <a:spcPts val="0"/>
              </a:spcBef>
              <a:spcAft>
                <a:spcPts val="0"/>
              </a:spcAft>
              <a:defRPr/>
            </a:pPr>
            <a:endParaRPr lang="es-ES" dirty="0">
              <a:latin typeface="+mn-lt"/>
            </a:endParaRPr>
          </a:p>
          <a:p>
            <a:pPr algn="just" fontAlgn="auto">
              <a:spcBef>
                <a:spcPts val="0"/>
              </a:spcBef>
              <a:spcAft>
                <a:spcPts val="0"/>
              </a:spcAft>
              <a:defRPr/>
            </a:pPr>
            <a:r>
              <a:rPr lang="es-ES" dirty="0" smtClean="0">
                <a:latin typeface="+mn-lt"/>
              </a:rPr>
              <a:t>La idea es moverse hacia un diseño ‘desmaterializado’.</a:t>
            </a:r>
            <a:endParaRPr lang="es-ES" dirty="0">
              <a:latin typeface="+mn-lt"/>
            </a:endParaRPr>
          </a:p>
          <a:p>
            <a:pPr marL="342900" indent="-342900" algn="just" fontAlgn="auto">
              <a:spcBef>
                <a:spcPts val="0"/>
              </a:spcBef>
              <a:spcAft>
                <a:spcPts val="0"/>
              </a:spcAft>
              <a:buFont typeface="+mj-lt"/>
              <a:buAutoNum type="arabicPeriod"/>
              <a:defRPr/>
            </a:pPr>
            <a:endParaRPr lang="es-ES" dirty="0">
              <a:latin typeface="+mn-lt"/>
            </a:endParaRPr>
          </a:p>
          <a:p>
            <a:pPr fontAlgn="auto">
              <a:spcBef>
                <a:spcPts val="0"/>
              </a:spcBef>
              <a:spcAft>
                <a:spcPts val="0"/>
              </a:spcAft>
              <a:defRPr/>
            </a:pPr>
            <a:endParaRPr lang="es-ES" dirty="0">
              <a:latin typeface="+mn-lt"/>
            </a:endParaRPr>
          </a:p>
        </p:txBody>
      </p:sp>
      <p:pic>
        <p:nvPicPr>
          <p:cNvPr id="2" name="Imagen 1"/>
          <p:cNvPicPr>
            <a:picLocks noChangeAspect="1"/>
          </p:cNvPicPr>
          <p:nvPr/>
        </p:nvPicPr>
        <p:blipFill rotWithShape="1">
          <a:blip r:embed="rId3"/>
          <a:srcRect l="59408" t="57875" b="10626"/>
          <a:stretch/>
        </p:blipFill>
        <p:spPr>
          <a:xfrm>
            <a:off x="1248153" y="3645024"/>
            <a:ext cx="6647693" cy="2900343"/>
          </a:xfrm>
          <a:prstGeom prst="rect">
            <a:avLst/>
          </a:prstGeom>
        </p:spPr>
      </p:pic>
    </p:spTree>
    <p:extLst>
      <p:ext uri="{BB962C8B-B14F-4D97-AF65-F5344CB8AC3E}">
        <p14:creationId xmlns:p14="http://schemas.microsoft.com/office/powerpoint/2010/main" val="14213107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green_nature_bg_transp"/>
          <p:cNvPicPr>
            <a:picLocks noChangeAspect="1" noChangeArrowheads="1"/>
          </p:cNvPicPr>
          <p:nvPr/>
        </p:nvPicPr>
        <p:blipFill>
          <a:blip r:embed="rId3" cstate="print"/>
          <a:srcRect b="1978"/>
          <a:stretch>
            <a:fillRect/>
          </a:stretch>
        </p:blipFill>
        <p:spPr bwMode="auto">
          <a:xfrm>
            <a:off x="0" y="0"/>
            <a:ext cx="9144000" cy="6924675"/>
          </a:xfrm>
          <a:prstGeom prst="rect">
            <a:avLst/>
          </a:prstGeom>
          <a:noFill/>
        </p:spPr>
      </p:pic>
      <p:sp>
        <p:nvSpPr>
          <p:cNvPr id="16" name="15 Rectángulo"/>
          <p:cNvSpPr/>
          <p:nvPr/>
        </p:nvSpPr>
        <p:spPr>
          <a:xfrm>
            <a:off x="0" y="6581775"/>
            <a:ext cx="9144000" cy="276225"/>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7" name="Text Box 9"/>
          <p:cNvSpPr txBox="1">
            <a:spLocks noChangeArrowheads="1"/>
          </p:cNvSpPr>
          <p:nvPr/>
        </p:nvSpPr>
        <p:spPr bwMode="auto">
          <a:xfrm>
            <a:off x="-1588" y="-1588"/>
            <a:ext cx="7786706" cy="459239"/>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ES" sz="2300" dirty="0" smtClean="0">
                <a:latin typeface="Calibri" pitchFamily="34" charset="0"/>
                <a:ea typeface="ＭＳ Ｐゴシック"/>
                <a:cs typeface="ＭＳ Ｐゴシック"/>
              </a:rPr>
              <a:t>Niveles de innovación para el diseño de productos sustentables</a:t>
            </a:r>
            <a:endParaRPr lang="es-ES" sz="2300" dirty="0">
              <a:latin typeface="Calibri" pitchFamily="34" charset="0"/>
              <a:ea typeface="ＭＳ Ｐゴシック"/>
              <a:cs typeface="ＭＳ Ｐゴシック"/>
            </a:endParaRPr>
          </a:p>
        </p:txBody>
      </p:sp>
      <p:pic>
        <p:nvPicPr>
          <p:cNvPr id="5" name="Picture 3" descr="C:\Documents and Settings\cdtb2\My Documents\Teaching\Sustainable Design Module\4-25-2scale%20of%20change.gif"/>
          <p:cNvPicPr>
            <a:picLocks noChangeAspect="1" noChangeArrowheads="1"/>
          </p:cNvPicPr>
          <p:nvPr/>
        </p:nvPicPr>
        <p:blipFill>
          <a:blip r:embed="rId4" cstate="print"/>
          <a:srcRect/>
          <a:stretch>
            <a:fillRect/>
          </a:stretch>
        </p:blipFill>
        <p:spPr bwMode="auto">
          <a:xfrm>
            <a:off x="1000100" y="928670"/>
            <a:ext cx="7109323" cy="4865703"/>
          </a:xfrm>
          <a:prstGeom prst="rect">
            <a:avLst/>
          </a:prstGeom>
          <a:noFill/>
        </p:spPr>
      </p:pic>
      <p:sp>
        <p:nvSpPr>
          <p:cNvPr id="6" name="Text Box 5"/>
          <p:cNvSpPr txBox="1">
            <a:spLocks noChangeArrowheads="1"/>
          </p:cNvSpPr>
          <p:nvPr/>
        </p:nvSpPr>
        <p:spPr bwMode="auto">
          <a:xfrm>
            <a:off x="76200" y="6172200"/>
            <a:ext cx="8382000" cy="274638"/>
          </a:xfrm>
          <a:prstGeom prst="rect">
            <a:avLst/>
          </a:prstGeom>
          <a:noFill/>
          <a:ln w="9525">
            <a:noFill/>
            <a:miter lim="800000"/>
            <a:headEnd/>
            <a:tailEnd/>
          </a:ln>
          <a:effectLst/>
        </p:spPr>
        <p:txBody>
          <a:bodyPr>
            <a:spAutoFit/>
          </a:bodyPr>
          <a:lstStyle/>
          <a:p>
            <a:pPr algn="just">
              <a:spcBef>
                <a:spcPct val="50000"/>
              </a:spcBef>
            </a:pPr>
            <a:r>
              <a:rPr lang="en-GB" sz="1200" dirty="0">
                <a:latin typeface="Arial Narrow" pitchFamily="34" charset="0"/>
                <a:cs typeface="Times New Roman" pitchFamily="18" charset="0"/>
              </a:rPr>
              <a:t>[Source: H </a:t>
            </a:r>
            <a:r>
              <a:rPr lang="en-GB" sz="1200" dirty="0" err="1">
                <a:latin typeface="Arial Narrow" pitchFamily="34" charset="0"/>
                <a:cs typeface="Times New Roman" pitchFamily="18" charset="0"/>
              </a:rPr>
              <a:t>Brezet</a:t>
            </a:r>
            <a:r>
              <a:rPr lang="en-GB" sz="1200" dirty="0">
                <a:latin typeface="Arial Narrow" pitchFamily="34" charset="0"/>
                <a:cs typeface="Times New Roman" pitchFamily="18" charset="0"/>
              </a:rPr>
              <a:t>, ‘Dynamics in </a:t>
            </a:r>
            <a:r>
              <a:rPr lang="en-GB" sz="1200" dirty="0" err="1">
                <a:latin typeface="Arial Narrow" pitchFamily="34" charset="0"/>
                <a:cs typeface="Times New Roman" pitchFamily="18" charset="0"/>
              </a:rPr>
              <a:t>ecodesign</a:t>
            </a:r>
            <a:r>
              <a:rPr lang="en-GB" sz="1200" dirty="0">
                <a:latin typeface="Arial Narrow" pitchFamily="34" charset="0"/>
                <a:cs typeface="Times New Roman" pitchFamily="18" charset="0"/>
              </a:rPr>
              <a:t> practice’. </a:t>
            </a:r>
            <a:r>
              <a:rPr lang="en-GB" sz="1200" i="1" dirty="0">
                <a:latin typeface="Arial Narrow" pitchFamily="34" charset="0"/>
                <a:cs typeface="Times New Roman" pitchFamily="18" charset="0"/>
              </a:rPr>
              <a:t>UNEP Industry and Environment</a:t>
            </a:r>
            <a:r>
              <a:rPr lang="en-GB" sz="1200" dirty="0">
                <a:latin typeface="Arial Narrow" pitchFamily="34" charset="0"/>
                <a:cs typeface="Times New Roman" pitchFamily="18" charset="0"/>
              </a:rPr>
              <a:t> 1997,20(1-2), 21-24.]</a:t>
            </a:r>
            <a:endParaRPr lang="en-GB" dirty="0"/>
          </a:p>
        </p:txBody>
      </p:sp>
      <p:sp>
        <p:nvSpPr>
          <p:cNvPr id="7" name="6 Rectángulo"/>
          <p:cNvSpPr/>
          <p:nvPr/>
        </p:nvSpPr>
        <p:spPr>
          <a:xfrm>
            <a:off x="-32" y="6429399"/>
            <a:ext cx="9144000" cy="46038"/>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8" name="7 Rectángulo"/>
          <p:cNvSpPr/>
          <p:nvPr/>
        </p:nvSpPr>
        <p:spPr>
          <a:xfrm>
            <a:off x="-32" y="6581799"/>
            <a:ext cx="9144000" cy="276225"/>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Tree>
    <p:extLst>
      <p:ext uri="{BB962C8B-B14F-4D97-AF65-F5344CB8AC3E}">
        <p14:creationId xmlns:p14="http://schemas.microsoft.com/office/powerpoint/2010/main" val="33029578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53252" name="Text Box 4"/>
          <p:cNvSpPr txBox="1">
            <a:spLocks noChangeArrowheads="1"/>
          </p:cNvSpPr>
          <p:nvPr/>
        </p:nvSpPr>
        <p:spPr bwMode="auto">
          <a:xfrm>
            <a:off x="928662" y="1500174"/>
            <a:ext cx="7315200" cy="3933384"/>
          </a:xfrm>
          <a:prstGeom prst="rect">
            <a:avLst/>
          </a:prstGeom>
          <a:noFill/>
          <a:ln w="9525">
            <a:noFill/>
            <a:miter lim="800000"/>
            <a:headEnd/>
            <a:tailEnd/>
          </a:ln>
          <a:effectLst/>
        </p:spPr>
        <p:txBody>
          <a:bodyPr>
            <a:spAutoFit/>
          </a:bodyPr>
          <a:lstStyle/>
          <a:p>
            <a:pPr marL="514350" indent="-514350">
              <a:spcBef>
                <a:spcPct val="20000"/>
              </a:spcBef>
              <a:buFont typeface="+mj-lt"/>
              <a:buAutoNum type="arabicPeriod"/>
            </a:pPr>
            <a:r>
              <a:rPr lang="en-GB" sz="3200" b="1" dirty="0">
                <a:latin typeface="+mn-lt"/>
              </a:rPr>
              <a:t> </a:t>
            </a:r>
            <a:r>
              <a:rPr lang="es-ES" sz="2800" b="1" dirty="0" smtClean="0">
                <a:latin typeface="+mn-lt"/>
              </a:rPr>
              <a:t>Mejora de Producto</a:t>
            </a:r>
          </a:p>
          <a:p>
            <a:pPr marL="971550" lvl="1" indent="-514350">
              <a:spcBef>
                <a:spcPct val="20000"/>
              </a:spcBef>
              <a:buFont typeface="Arial" pitchFamily="34" charset="0"/>
              <a:buChar char="•"/>
            </a:pPr>
            <a:r>
              <a:rPr lang="es-ES" sz="2800" dirty="0" smtClean="0">
                <a:latin typeface="+mn-lt"/>
              </a:rPr>
              <a:t> La mejora de productos existentes en relación a la prevención de la contaminación y el cuidado ambiental. </a:t>
            </a:r>
          </a:p>
          <a:p>
            <a:pPr marL="514350" indent="-514350">
              <a:spcBef>
                <a:spcPct val="20000"/>
              </a:spcBef>
              <a:buFont typeface="+mj-lt"/>
              <a:buAutoNum type="arabicPeriod"/>
            </a:pPr>
            <a:r>
              <a:rPr lang="es-ES" sz="2800" b="1" dirty="0" smtClean="0">
                <a:latin typeface="+mn-lt"/>
              </a:rPr>
              <a:t> Rediseño del producto</a:t>
            </a:r>
          </a:p>
          <a:p>
            <a:pPr marL="971550" lvl="1" indent="-514350">
              <a:spcBef>
                <a:spcPct val="20000"/>
              </a:spcBef>
              <a:buFont typeface="Arial" pitchFamily="34" charset="0"/>
              <a:buChar char="•"/>
            </a:pPr>
            <a:r>
              <a:rPr lang="es-ES" sz="2800" dirty="0" smtClean="0">
                <a:latin typeface="+mn-lt"/>
              </a:rPr>
              <a:t> El concepto del producto se conserva, pero algunas de sus partes se desarrollan más o son reemplazadas por otras</a:t>
            </a:r>
            <a:r>
              <a:rPr lang="en-GB" sz="2800" dirty="0" smtClean="0">
                <a:latin typeface="+mn-lt"/>
              </a:rPr>
              <a:t>. </a:t>
            </a:r>
            <a:endParaRPr lang="en-GB" sz="2800" dirty="0">
              <a:latin typeface="+mn-lt"/>
            </a:endParaRPr>
          </a:p>
        </p:txBody>
      </p:sp>
      <p:sp>
        <p:nvSpPr>
          <p:cNvPr id="6" name="Text Box 9"/>
          <p:cNvSpPr txBox="1">
            <a:spLocks noChangeArrowheads="1"/>
          </p:cNvSpPr>
          <p:nvPr/>
        </p:nvSpPr>
        <p:spPr bwMode="auto">
          <a:xfrm>
            <a:off x="-1588" y="-1588"/>
            <a:ext cx="3226675" cy="459239"/>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ES" sz="2300" dirty="0" smtClean="0">
                <a:latin typeface="Calibri" pitchFamily="34" charset="0"/>
                <a:ea typeface="ＭＳ Ｐゴシック"/>
                <a:cs typeface="ＭＳ Ｐゴシック"/>
              </a:rPr>
              <a:t>Tipos 1 &amp;2 de innovación</a:t>
            </a:r>
            <a:endParaRPr lang="es-ES" sz="2300" dirty="0">
              <a:latin typeface="Calibri" pitchFamily="34" charset="0"/>
              <a:ea typeface="ＭＳ Ｐゴシック"/>
              <a:cs typeface="ＭＳ Ｐゴシック"/>
            </a:endParaRPr>
          </a:p>
        </p:txBody>
      </p:sp>
    </p:spTree>
    <p:extLst>
      <p:ext uri="{BB962C8B-B14F-4D97-AF65-F5344CB8AC3E}">
        <p14:creationId xmlns:p14="http://schemas.microsoft.com/office/powerpoint/2010/main" val="41586270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52228" name="Text Box 4"/>
          <p:cNvSpPr txBox="1">
            <a:spLocks noChangeArrowheads="1"/>
          </p:cNvSpPr>
          <p:nvPr/>
        </p:nvSpPr>
        <p:spPr bwMode="auto">
          <a:xfrm>
            <a:off x="714348" y="1500174"/>
            <a:ext cx="7772400" cy="3564053"/>
          </a:xfrm>
          <a:prstGeom prst="rect">
            <a:avLst/>
          </a:prstGeom>
          <a:noFill/>
          <a:ln w="9525">
            <a:noFill/>
            <a:miter lim="800000"/>
            <a:headEnd/>
            <a:tailEnd/>
          </a:ln>
          <a:effectLst/>
        </p:spPr>
        <p:txBody>
          <a:bodyPr>
            <a:spAutoFit/>
          </a:bodyPr>
          <a:lstStyle/>
          <a:p>
            <a:pPr marL="742950" indent="-742950">
              <a:lnSpc>
                <a:spcPct val="90000"/>
              </a:lnSpc>
              <a:spcBef>
                <a:spcPct val="20000"/>
              </a:spcBef>
            </a:pPr>
            <a:r>
              <a:rPr lang="en-GB" sz="2800" dirty="0" smtClean="0">
                <a:latin typeface="+mn-lt"/>
              </a:rPr>
              <a:t>3</a:t>
            </a:r>
            <a:r>
              <a:rPr lang="en-GB" sz="3600" dirty="0" smtClean="0">
                <a:latin typeface="Arial Narrow" pitchFamily="34" charset="0"/>
              </a:rPr>
              <a:t>.  </a:t>
            </a:r>
            <a:r>
              <a:rPr lang="en-GB" sz="2800" b="1" dirty="0" err="1" smtClean="0">
                <a:latin typeface="+mn-lt"/>
              </a:rPr>
              <a:t>Innovación</a:t>
            </a:r>
            <a:r>
              <a:rPr lang="en-GB" sz="2800" b="1" dirty="0" smtClean="0">
                <a:latin typeface="+mn-lt"/>
              </a:rPr>
              <a:t> de la </a:t>
            </a:r>
            <a:r>
              <a:rPr lang="en-GB" sz="2800" b="1" dirty="0" err="1" smtClean="0">
                <a:latin typeface="+mn-lt"/>
              </a:rPr>
              <a:t>función</a:t>
            </a:r>
            <a:endParaRPr lang="en-GB" sz="2800" b="1" dirty="0">
              <a:latin typeface="+mn-lt"/>
            </a:endParaRPr>
          </a:p>
          <a:p>
            <a:pPr marL="914400" lvl="1" indent="-457200">
              <a:lnSpc>
                <a:spcPct val="90000"/>
              </a:lnSpc>
              <a:spcBef>
                <a:spcPct val="20000"/>
              </a:spcBef>
              <a:buFont typeface="Arial" panose="020B0604020202020204" pitchFamily="34" charset="0"/>
              <a:buChar char="•"/>
            </a:pPr>
            <a:r>
              <a:rPr lang="en-GB" sz="2800" dirty="0">
                <a:latin typeface="+mn-lt"/>
              </a:rPr>
              <a:t> </a:t>
            </a:r>
            <a:r>
              <a:rPr lang="en-GB" sz="2800" dirty="0" err="1" smtClean="0">
                <a:latin typeface="+mn-lt"/>
              </a:rPr>
              <a:t>Implica</a:t>
            </a:r>
            <a:r>
              <a:rPr lang="en-GB" sz="2800" dirty="0" smtClean="0">
                <a:latin typeface="+mn-lt"/>
              </a:rPr>
              <a:t> </a:t>
            </a:r>
            <a:r>
              <a:rPr lang="en-GB" sz="2800" dirty="0" err="1" smtClean="0">
                <a:latin typeface="+mn-lt"/>
              </a:rPr>
              <a:t>cambiar</a:t>
            </a:r>
            <a:r>
              <a:rPr lang="en-GB" sz="2800" dirty="0" smtClean="0">
                <a:latin typeface="+mn-lt"/>
              </a:rPr>
              <a:t> la </a:t>
            </a:r>
            <a:r>
              <a:rPr lang="en-GB" sz="2800" dirty="0" err="1" smtClean="0">
                <a:latin typeface="+mn-lt"/>
              </a:rPr>
              <a:t>manera</a:t>
            </a:r>
            <a:r>
              <a:rPr lang="en-GB" sz="2800" dirty="0" smtClean="0">
                <a:latin typeface="+mn-lt"/>
              </a:rPr>
              <a:t> en </a:t>
            </a:r>
            <a:r>
              <a:rPr lang="en-GB" sz="2800" dirty="0" err="1" smtClean="0">
                <a:latin typeface="+mn-lt"/>
              </a:rPr>
              <a:t>que</a:t>
            </a:r>
            <a:r>
              <a:rPr lang="en-GB" sz="2800" dirty="0" smtClean="0">
                <a:latin typeface="+mn-lt"/>
              </a:rPr>
              <a:t> la </a:t>
            </a:r>
            <a:r>
              <a:rPr lang="en-GB" sz="2800" dirty="0" err="1" smtClean="0">
                <a:latin typeface="+mn-lt"/>
              </a:rPr>
              <a:t>función</a:t>
            </a:r>
            <a:r>
              <a:rPr lang="en-GB" sz="2800" dirty="0" smtClean="0">
                <a:latin typeface="+mn-lt"/>
              </a:rPr>
              <a:t> </a:t>
            </a:r>
            <a:r>
              <a:rPr lang="en-GB" sz="2800" dirty="0" err="1" smtClean="0">
                <a:latin typeface="+mn-lt"/>
              </a:rPr>
              <a:t>es</a:t>
            </a:r>
            <a:r>
              <a:rPr lang="en-GB" sz="2800" dirty="0" smtClean="0">
                <a:latin typeface="+mn-lt"/>
              </a:rPr>
              <a:t> </a:t>
            </a:r>
            <a:r>
              <a:rPr lang="en-GB" sz="2800" dirty="0" err="1" smtClean="0">
                <a:latin typeface="+mn-lt"/>
              </a:rPr>
              <a:t>realizada</a:t>
            </a:r>
            <a:r>
              <a:rPr lang="en-GB" sz="2800" dirty="0" smtClean="0">
                <a:latin typeface="+mn-lt"/>
              </a:rPr>
              <a:t>, </a:t>
            </a:r>
            <a:r>
              <a:rPr lang="en-GB" sz="2800" dirty="0" err="1" smtClean="0">
                <a:latin typeface="+mn-lt"/>
              </a:rPr>
              <a:t>por</a:t>
            </a:r>
            <a:r>
              <a:rPr lang="en-GB" sz="2800" dirty="0" smtClean="0">
                <a:latin typeface="+mn-lt"/>
              </a:rPr>
              <a:t> </a:t>
            </a:r>
            <a:r>
              <a:rPr lang="en-GB" sz="2800" dirty="0" err="1" smtClean="0">
                <a:latin typeface="+mn-lt"/>
              </a:rPr>
              <a:t>ejemplo</a:t>
            </a:r>
            <a:r>
              <a:rPr lang="en-GB" sz="2800" dirty="0" smtClean="0">
                <a:latin typeface="+mn-lt"/>
              </a:rPr>
              <a:t>: el </a:t>
            </a:r>
            <a:r>
              <a:rPr lang="en-GB" sz="2800" dirty="0" err="1" smtClean="0">
                <a:latin typeface="+mn-lt"/>
              </a:rPr>
              <a:t>cambio</a:t>
            </a:r>
            <a:r>
              <a:rPr lang="en-GB" sz="2800" dirty="0" smtClean="0">
                <a:latin typeface="+mn-lt"/>
              </a:rPr>
              <a:t> de </a:t>
            </a:r>
            <a:r>
              <a:rPr lang="en-GB" sz="2800" dirty="0" err="1" smtClean="0">
                <a:latin typeface="+mn-lt"/>
              </a:rPr>
              <a:t>las</a:t>
            </a:r>
            <a:r>
              <a:rPr lang="en-GB" sz="2800" dirty="0" smtClean="0">
                <a:latin typeface="+mn-lt"/>
              </a:rPr>
              <a:t> </a:t>
            </a:r>
            <a:r>
              <a:rPr lang="en-GB" sz="2800" dirty="0" err="1" smtClean="0">
                <a:latin typeface="+mn-lt"/>
              </a:rPr>
              <a:t>máquinas</a:t>
            </a:r>
            <a:r>
              <a:rPr lang="en-GB" sz="2800" dirty="0" smtClean="0">
                <a:latin typeface="+mn-lt"/>
              </a:rPr>
              <a:t> </a:t>
            </a:r>
            <a:r>
              <a:rPr lang="en-GB" sz="2800" dirty="0" err="1" smtClean="0">
                <a:latin typeface="+mn-lt"/>
              </a:rPr>
              <a:t>contestadoras</a:t>
            </a:r>
            <a:r>
              <a:rPr lang="en-GB" sz="2800" dirty="0" smtClean="0">
                <a:latin typeface="+mn-lt"/>
              </a:rPr>
              <a:t> al </a:t>
            </a:r>
            <a:r>
              <a:rPr lang="en-GB" sz="2800" dirty="0" err="1" smtClean="0">
                <a:latin typeface="+mn-lt"/>
              </a:rPr>
              <a:t>correo</a:t>
            </a:r>
            <a:r>
              <a:rPr lang="en-GB" sz="2800" dirty="0" smtClean="0">
                <a:latin typeface="+mn-lt"/>
              </a:rPr>
              <a:t> de </a:t>
            </a:r>
            <a:r>
              <a:rPr lang="en-GB" sz="2800" dirty="0" err="1" smtClean="0">
                <a:latin typeface="+mn-lt"/>
              </a:rPr>
              <a:t>voz</a:t>
            </a:r>
            <a:r>
              <a:rPr lang="en-GB" sz="2800" dirty="0" smtClean="0">
                <a:latin typeface="+mn-lt"/>
              </a:rPr>
              <a:t>.</a:t>
            </a:r>
            <a:endParaRPr lang="en-GB" sz="2800" dirty="0">
              <a:latin typeface="+mn-lt"/>
            </a:endParaRPr>
          </a:p>
          <a:p>
            <a:pPr>
              <a:lnSpc>
                <a:spcPct val="90000"/>
              </a:lnSpc>
              <a:spcBef>
                <a:spcPct val="20000"/>
              </a:spcBef>
            </a:pPr>
            <a:r>
              <a:rPr lang="en-GB" sz="2800" dirty="0" smtClean="0">
                <a:latin typeface="+mn-lt"/>
              </a:rPr>
              <a:t>4.  </a:t>
            </a:r>
            <a:r>
              <a:rPr lang="en-GB" sz="2800" b="1" dirty="0" err="1" smtClean="0">
                <a:latin typeface="+mn-lt"/>
              </a:rPr>
              <a:t>Innovación</a:t>
            </a:r>
            <a:r>
              <a:rPr lang="en-GB" sz="2800" b="1" dirty="0" smtClean="0">
                <a:latin typeface="+mn-lt"/>
              </a:rPr>
              <a:t> de </a:t>
            </a:r>
            <a:r>
              <a:rPr lang="en-GB" sz="2800" b="1" dirty="0" err="1" smtClean="0">
                <a:latin typeface="+mn-lt"/>
              </a:rPr>
              <a:t>sistemnas</a:t>
            </a:r>
            <a:endParaRPr lang="en-GB" sz="2800" b="1" dirty="0">
              <a:latin typeface="+mn-lt"/>
            </a:endParaRPr>
          </a:p>
          <a:p>
            <a:pPr marL="914400" lvl="1" indent="-457200">
              <a:lnSpc>
                <a:spcPct val="90000"/>
              </a:lnSpc>
              <a:spcBef>
                <a:spcPct val="20000"/>
              </a:spcBef>
              <a:buFont typeface="Arial" panose="020B0604020202020204" pitchFamily="34" charset="0"/>
              <a:buChar char="•"/>
            </a:pPr>
            <a:r>
              <a:rPr lang="en-GB" sz="2800" dirty="0">
                <a:latin typeface="+mn-lt"/>
              </a:rPr>
              <a:t> </a:t>
            </a:r>
            <a:r>
              <a:rPr lang="en-GB" sz="2800" dirty="0" err="1" smtClean="0">
                <a:latin typeface="+mn-lt"/>
              </a:rPr>
              <a:t>Nuevos</a:t>
            </a:r>
            <a:r>
              <a:rPr lang="en-GB" sz="2800" dirty="0" smtClean="0">
                <a:latin typeface="+mn-lt"/>
              </a:rPr>
              <a:t> </a:t>
            </a:r>
            <a:r>
              <a:rPr lang="en-GB" sz="2800" dirty="0" err="1" smtClean="0">
                <a:latin typeface="+mn-lt"/>
              </a:rPr>
              <a:t>productos</a:t>
            </a:r>
            <a:r>
              <a:rPr lang="en-GB" sz="2800" dirty="0" smtClean="0">
                <a:latin typeface="+mn-lt"/>
              </a:rPr>
              <a:t> y </a:t>
            </a:r>
            <a:r>
              <a:rPr lang="en-GB" sz="2800" dirty="0" err="1" smtClean="0">
                <a:latin typeface="+mn-lt"/>
              </a:rPr>
              <a:t>servicios</a:t>
            </a:r>
            <a:r>
              <a:rPr lang="en-GB" sz="2800" dirty="0" smtClean="0">
                <a:latin typeface="+mn-lt"/>
              </a:rPr>
              <a:t> </a:t>
            </a:r>
            <a:r>
              <a:rPr lang="en-GB" sz="2800" dirty="0" err="1" smtClean="0">
                <a:latin typeface="+mn-lt"/>
              </a:rPr>
              <a:t>requieren</a:t>
            </a:r>
            <a:r>
              <a:rPr lang="en-GB" sz="2800" dirty="0" smtClean="0">
                <a:latin typeface="+mn-lt"/>
              </a:rPr>
              <a:t> </a:t>
            </a:r>
            <a:r>
              <a:rPr lang="en-GB" sz="2800" dirty="0" err="1" smtClean="0">
                <a:latin typeface="+mn-lt"/>
              </a:rPr>
              <a:t>cambios</a:t>
            </a:r>
            <a:r>
              <a:rPr lang="en-GB" sz="2800" dirty="0" smtClean="0">
                <a:latin typeface="+mn-lt"/>
              </a:rPr>
              <a:t> en la </a:t>
            </a:r>
            <a:r>
              <a:rPr lang="en-GB" sz="2800" dirty="0" err="1" smtClean="0">
                <a:latin typeface="+mn-lt"/>
              </a:rPr>
              <a:t>infrasestructura</a:t>
            </a:r>
            <a:r>
              <a:rPr lang="en-GB" sz="2800" dirty="0" smtClean="0">
                <a:latin typeface="+mn-lt"/>
              </a:rPr>
              <a:t> y </a:t>
            </a:r>
            <a:r>
              <a:rPr lang="en-GB" sz="2800" dirty="0" err="1" smtClean="0">
                <a:latin typeface="+mn-lt"/>
              </a:rPr>
              <a:t>las</a:t>
            </a:r>
            <a:r>
              <a:rPr lang="en-GB" sz="2800" dirty="0" smtClean="0">
                <a:latin typeface="+mn-lt"/>
              </a:rPr>
              <a:t> </a:t>
            </a:r>
            <a:r>
              <a:rPr lang="en-GB" sz="2800" dirty="0" err="1" smtClean="0">
                <a:latin typeface="+mn-lt"/>
              </a:rPr>
              <a:t>organizaciones</a:t>
            </a:r>
            <a:r>
              <a:rPr lang="en-GB" sz="2800" dirty="0" smtClean="0">
                <a:latin typeface="+mn-lt"/>
              </a:rPr>
              <a:t> </a:t>
            </a:r>
            <a:r>
              <a:rPr lang="en-GB" sz="2800" dirty="0" err="1" smtClean="0">
                <a:latin typeface="+mn-lt"/>
              </a:rPr>
              <a:t>relacionadas</a:t>
            </a:r>
            <a:r>
              <a:rPr lang="en-GB" sz="2800" dirty="0" smtClean="0">
                <a:latin typeface="+mn-lt"/>
              </a:rPr>
              <a:t>.</a:t>
            </a:r>
            <a:endParaRPr lang="en-GB" sz="2800" dirty="0">
              <a:latin typeface="+mn-lt"/>
            </a:endParaRPr>
          </a:p>
        </p:txBody>
      </p:sp>
      <p:sp>
        <p:nvSpPr>
          <p:cNvPr id="6" name="Text Box 9"/>
          <p:cNvSpPr txBox="1">
            <a:spLocks noChangeArrowheads="1"/>
          </p:cNvSpPr>
          <p:nvPr/>
        </p:nvSpPr>
        <p:spPr bwMode="auto">
          <a:xfrm>
            <a:off x="-1588" y="-1588"/>
            <a:ext cx="3367739" cy="459239"/>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ES" sz="2300" dirty="0" smtClean="0">
                <a:latin typeface="Calibri" pitchFamily="34" charset="0"/>
                <a:ea typeface="ＭＳ Ｐゴシック"/>
                <a:cs typeface="ＭＳ Ｐゴシック"/>
              </a:rPr>
              <a:t>Tipos 3 &amp; 4 de Innovación </a:t>
            </a:r>
            <a:endParaRPr lang="es-ES" sz="2300" dirty="0">
              <a:latin typeface="Calibri" pitchFamily="34" charset="0"/>
              <a:ea typeface="ＭＳ Ｐゴシック"/>
              <a:cs typeface="ＭＳ Ｐゴシック"/>
            </a:endParaRPr>
          </a:p>
        </p:txBody>
      </p:sp>
    </p:spTree>
    <p:extLst>
      <p:ext uri="{BB962C8B-B14F-4D97-AF65-F5344CB8AC3E}">
        <p14:creationId xmlns:p14="http://schemas.microsoft.com/office/powerpoint/2010/main" val="32200208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grpSp>
        <p:nvGrpSpPr>
          <p:cNvPr id="2" name="Group 2"/>
          <p:cNvGrpSpPr>
            <a:grpSpLocks noRot="1"/>
          </p:cNvGrpSpPr>
          <p:nvPr/>
        </p:nvGrpSpPr>
        <p:grpSpPr bwMode="auto">
          <a:xfrm>
            <a:off x="698500" y="1023938"/>
            <a:ext cx="7772400" cy="4392612"/>
            <a:chOff x="432" y="1248"/>
            <a:chExt cx="4896" cy="2266"/>
          </a:xfrm>
        </p:grpSpPr>
        <p:sp>
          <p:nvSpPr>
            <p:cNvPr id="17411" name="Rectangle 3"/>
            <p:cNvSpPr>
              <a:spLocks noChangeArrowheads="1"/>
            </p:cNvSpPr>
            <p:nvPr/>
          </p:nvSpPr>
          <p:spPr bwMode="auto">
            <a:xfrm>
              <a:off x="4104" y="2866"/>
              <a:ext cx="1224" cy="648"/>
            </a:xfrm>
            <a:prstGeom prst="rect">
              <a:avLst/>
            </a:prstGeom>
            <a:noFill/>
            <a:ln w="9525">
              <a:noFill/>
              <a:miter lim="800000"/>
              <a:headEnd/>
              <a:tailEnd/>
            </a:ln>
            <a:effectLst/>
          </p:spPr>
          <p:txBody>
            <a:bodyPr/>
            <a:lstStyle/>
            <a:p>
              <a:pPr>
                <a:spcBef>
                  <a:spcPct val="20000"/>
                </a:spcBef>
              </a:pPr>
              <a:r>
                <a:rPr lang="en-GB" sz="2000" dirty="0" err="1" smtClean="0">
                  <a:latin typeface="Arial Narrow" pitchFamily="34" charset="0"/>
                </a:rPr>
                <a:t>Transporte</a:t>
              </a:r>
              <a:r>
                <a:rPr lang="en-GB" sz="2000" dirty="0" smtClean="0">
                  <a:latin typeface="Arial Narrow" pitchFamily="34" charset="0"/>
                </a:rPr>
                <a:t> </a:t>
              </a:r>
              <a:r>
                <a:rPr lang="en-GB" sz="2000" dirty="0" err="1" smtClean="0">
                  <a:latin typeface="Arial Narrow" pitchFamily="34" charset="0"/>
                </a:rPr>
                <a:t>publico</a:t>
              </a:r>
              <a:endParaRPr lang="en-GB" sz="2000" dirty="0">
                <a:latin typeface="Arial Narrow" pitchFamily="34" charset="0"/>
              </a:endParaRPr>
            </a:p>
          </p:txBody>
        </p:sp>
        <p:sp>
          <p:nvSpPr>
            <p:cNvPr id="17412" name="Rectangle 4"/>
            <p:cNvSpPr>
              <a:spLocks noChangeArrowheads="1"/>
            </p:cNvSpPr>
            <p:nvPr/>
          </p:nvSpPr>
          <p:spPr bwMode="auto">
            <a:xfrm>
              <a:off x="2880" y="2866"/>
              <a:ext cx="1224" cy="648"/>
            </a:xfrm>
            <a:prstGeom prst="rect">
              <a:avLst/>
            </a:prstGeom>
            <a:noFill/>
            <a:ln w="9525">
              <a:noFill/>
              <a:miter lim="800000"/>
              <a:headEnd/>
              <a:tailEnd/>
            </a:ln>
            <a:effectLst/>
          </p:spPr>
          <p:txBody>
            <a:bodyPr/>
            <a:lstStyle/>
            <a:p>
              <a:pPr>
                <a:spcBef>
                  <a:spcPct val="20000"/>
                </a:spcBef>
              </a:pPr>
              <a:r>
                <a:rPr lang="en-GB" sz="2000" dirty="0" err="1" smtClean="0">
                  <a:latin typeface="Arial Narrow" pitchFamily="34" charset="0"/>
                </a:rPr>
                <a:t>Renta</a:t>
              </a:r>
              <a:r>
                <a:rPr lang="en-GB" sz="2000" dirty="0" smtClean="0">
                  <a:latin typeface="Arial Narrow" pitchFamily="34" charset="0"/>
                </a:rPr>
                <a:t> de autos, </a:t>
              </a:r>
              <a:r>
                <a:rPr lang="en-GB" sz="2000" dirty="0" err="1" smtClean="0">
                  <a:latin typeface="Arial Narrow" pitchFamily="34" charset="0"/>
                </a:rPr>
                <a:t>uso</a:t>
              </a:r>
              <a:r>
                <a:rPr lang="en-GB" sz="2000" dirty="0" smtClean="0">
                  <a:latin typeface="Arial Narrow" pitchFamily="34" charset="0"/>
                </a:rPr>
                <a:t> </a:t>
              </a:r>
              <a:r>
                <a:rPr lang="en-GB" sz="2000" dirty="0" err="1" smtClean="0">
                  <a:latin typeface="Arial Narrow" pitchFamily="34" charset="0"/>
                </a:rPr>
                <a:t>cooperativo</a:t>
              </a:r>
              <a:r>
                <a:rPr lang="en-GB" sz="2000" dirty="0" smtClean="0">
                  <a:latin typeface="Arial Narrow" pitchFamily="34" charset="0"/>
                </a:rPr>
                <a:t> (car pooling)</a:t>
              </a:r>
              <a:endParaRPr lang="en-GB" sz="2000" dirty="0">
                <a:latin typeface="Arial Narrow" pitchFamily="34" charset="0"/>
              </a:endParaRPr>
            </a:p>
          </p:txBody>
        </p:sp>
        <p:sp>
          <p:nvSpPr>
            <p:cNvPr id="17413" name="Rectangle 5"/>
            <p:cNvSpPr>
              <a:spLocks noChangeArrowheads="1"/>
            </p:cNvSpPr>
            <p:nvPr/>
          </p:nvSpPr>
          <p:spPr bwMode="auto">
            <a:xfrm>
              <a:off x="1656" y="2866"/>
              <a:ext cx="1224" cy="648"/>
            </a:xfrm>
            <a:prstGeom prst="rect">
              <a:avLst/>
            </a:prstGeom>
            <a:noFill/>
            <a:ln w="9525">
              <a:noFill/>
              <a:miter lim="800000"/>
              <a:headEnd/>
              <a:tailEnd/>
            </a:ln>
            <a:effectLst/>
          </p:spPr>
          <p:txBody>
            <a:bodyPr/>
            <a:lstStyle/>
            <a:p>
              <a:pPr>
                <a:spcBef>
                  <a:spcPct val="20000"/>
                </a:spcBef>
              </a:pPr>
              <a:r>
                <a:rPr lang="en-GB" sz="2000" dirty="0" err="1" smtClean="0">
                  <a:latin typeface="Arial Narrow" pitchFamily="34" charset="0"/>
                </a:rPr>
                <a:t>Garantía</a:t>
              </a:r>
              <a:r>
                <a:rPr lang="en-GB" sz="2000" dirty="0" smtClean="0">
                  <a:latin typeface="Arial Narrow" pitchFamily="34" charset="0"/>
                </a:rPr>
                <a:t> </a:t>
              </a:r>
              <a:r>
                <a:rPr lang="en-GB" sz="2000" dirty="0" err="1" smtClean="0">
                  <a:latin typeface="Arial Narrow" pitchFamily="34" charset="0"/>
                </a:rPr>
                <a:t>extendidad</a:t>
              </a:r>
              <a:r>
                <a:rPr lang="en-GB" sz="2000" dirty="0" smtClean="0">
                  <a:latin typeface="Arial Narrow" pitchFamily="34" charset="0"/>
                </a:rPr>
                <a:t>, </a:t>
              </a:r>
              <a:r>
                <a:rPr lang="en-GB" sz="2000" dirty="0" err="1" smtClean="0">
                  <a:latin typeface="Arial Narrow" pitchFamily="34" charset="0"/>
                </a:rPr>
                <a:t>servicios</a:t>
              </a:r>
              <a:r>
                <a:rPr lang="en-GB" sz="2000" dirty="0" smtClean="0">
                  <a:latin typeface="Arial Narrow" pitchFamily="34" charset="0"/>
                </a:rPr>
                <a:t> </a:t>
              </a:r>
              <a:endParaRPr lang="en-GB" sz="2000" dirty="0">
                <a:latin typeface="Arial Narrow" pitchFamily="34" charset="0"/>
              </a:endParaRPr>
            </a:p>
          </p:txBody>
        </p:sp>
        <p:sp>
          <p:nvSpPr>
            <p:cNvPr id="17414" name="Rectangle 6"/>
            <p:cNvSpPr>
              <a:spLocks noChangeArrowheads="1"/>
            </p:cNvSpPr>
            <p:nvPr/>
          </p:nvSpPr>
          <p:spPr bwMode="auto">
            <a:xfrm>
              <a:off x="432" y="2866"/>
              <a:ext cx="1224" cy="648"/>
            </a:xfrm>
            <a:prstGeom prst="rect">
              <a:avLst/>
            </a:prstGeom>
            <a:noFill/>
            <a:ln w="9525">
              <a:noFill/>
              <a:miter lim="800000"/>
              <a:headEnd/>
              <a:tailEnd/>
            </a:ln>
            <a:effectLst/>
          </p:spPr>
          <p:txBody>
            <a:bodyPr/>
            <a:lstStyle/>
            <a:p>
              <a:pPr>
                <a:spcBef>
                  <a:spcPct val="20000"/>
                </a:spcBef>
              </a:pPr>
              <a:r>
                <a:rPr lang="es-MX" sz="2000" dirty="0" smtClean="0">
                  <a:latin typeface="Arial Narrow" pitchFamily="34" charset="0"/>
                </a:rPr>
                <a:t>Automóvil</a:t>
              </a:r>
              <a:r>
                <a:rPr lang="en-GB" sz="2000" dirty="0" smtClean="0">
                  <a:latin typeface="Arial Narrow" pitchFamily="34" charset="0"/>
                </a:rPr>
                <a:t>l</a:t>
              </a:r>
              <a:endParaRPr lang="en-GB" sz="2000" dirty="0">
                <a:latin typeface="Arial Narrow" pitchFamily="34" charset="0"/>
              </a:endParaRPr>
            </a:p>
          </p:txBody>
        </p:sp>
        <p:sp>
          <p:nvSpPr>
            <p:cNvPr id="17415" name="Rectangle 7"/>
            <p:cNvSpPr>
              <a:spLocks noChangeArrowheads="1"/>
            </p:cNvSpPr>
            <p:nvPr/>
          </p:nvSpPr>
          <p:spPr bwMode="auto">
            <a:xfrm>
              <a:off x="4104" y="2218"/>
              <a:ext cx="1224" cy="648"/>
            </a:xfrm>
            <a:prstGeom prst="rect">
              <a:avLst/>
            </a:prstGeom>
            <a:noFill/>
            <a:ln w="9525">
              <a:noFill/>
              <a:miter lim="800000"/>
              <a:headEnd/>
              <a:tailEnd/>
            </a:ln>
            <a:effectLst/>
          </p:spPr>
          <p:txBody>
            <a:bodyPr/>
            <a:lstStyle/>
            <a:p>
              <a:pPr>
                <a:spcBef>
                  <a:spcPct val="20000"/>
                </a:spcBef>
              </a:pPr>
              <a:r>
                <a:rPr lang="en-GB" sz="2000" dirty="0" err="1" smtClean="0">
                  <a:latin typeface="Arial Narrow" pitchFamily="34" charset="0"/>
                </a:rPr>
                <a:t>Servicio</a:t>
              </a:r>
              <a:r>
                <a:rPr lang="en-GB" sz="2000" dirty="0" smtClean="0">
                  <a:latin typeface="Arial Narrow" pitchFamily="34" charset="0"/>
                </a:rPr>
                <a:t> de </a:t>
              </a:r>
              <a:r>
                <a:rPr lang="en-GB" sz="2000" dirty="0" err="1" smtClean="0">
                  <a:latin typeface="Arial Narrow" pitchFamily="34" charset="0"/>
                </a:rPr>
                <a:t>lavandería</a:t>
              </a:r>
              <a:r>
                <a:rPr lang="en-GB" sz="2000" dirty="0" smtClean="0">
                  <a:latin typeface="Arial Narrow" pitchFamily="34" charset="0"/>
                </a:rPr>
                <a:t>, </a:t>
              </a:r>
              <a:r>
                <a:rPr lang="en-GB" sz="2000" dirty="0" err="1" smtClean="0">
                  <a:latin typeface="Arial Narrow" pitchFamily="34" charset="0"/>
                </a:rPr>
                <a:t>recolección</a:t>
              </a:r>
              <a:r>
                <a:rPr lang="en-GB" sz="2000" dirty="0" smtClean="0">
                  <a:latin typeface="Arial Narrow" pitchFamily="34" charset="0"/>
                </a:rPr>
                <a:t> y </a:t>
              </a:r>
              <a:r>
                <a:rPr lang="en-GB" sz="2000" dirty="0" err="1" smtClean="0">
                  <a:latin typeface="Arial Narrow" pitchFamily="34" charset="0"/>
                </a:rPr>
                <a:t>entrega</a:t>
              </a:r>
              <a:endParaRPr lang="en-GB" sz="2000" dirty="0">
                <a:latin typeface="Arial Narrow" pitchFamily="34" charset="0"/>
              </a:endParaRPr>
            </a:p>
          </p:txBody>
        </p:sp>
        <p:sp>
          <p:nvSpPr>
            <p:cNvPr id="17416" name="Rectangle 8"/>
            <p:cNvSpPr>
              <a:spLocks noChangeArrowheads="1"/>
            </p:cNvSpPr>
            <p:nvPr/>
          </p:nvSpPr>
          <p:spPr bwMode="auto">
            <a:xfrm>
              <a:off x="2880" y="2218"/>
              <a:ext cx="1224" cy="648"/>
            </a:xfrm>
            <a:prstGeom prst="rect">
              <a:avLst/>
            </a:prstGeom>
            <a:noFill/>
            <a:ln w="9525">
              <a:noFill/>
              <a:miter lim="800000"/>
              <a:headEnd/>
              <a:tailEnd/>
            </a:ln>
            <a:effectLst/>
          </p:spPr>
          <p:txBody>
            <a:bodyPr/>
            <a:lstStyle/>
            <a:p>
              <a:pPr>
                <a:spcBef>
                  <a:spcPct val="20000"/>
                </a:spcBef>
              </a:pPr>
              <a:r>
                <a:rPr lang="en-GB" sz="2000" dirty="0" err="1" smtClean="0">
                  <a:latin typeface="Arial Narrow" pitchFamily="34" charset="0"/>
                </a:rPr>
                <a:t>Renta</a:t>
              </a:r>
              <a:r>
                <a:rPr lang="en-GB" sz="2000" dirty="0" smtClean="0">
                  <a:latin typeface="Arial Narrow" pitchFamily="34" charset="0"/>
                </a:rPr>
                <a:t> de </a:t>
              </a:r>
              <a:r>
                <a:rPr lang="en-GB" sz="2000" dirty="0" err="1" smtClean="0">
                  <a:latin typeface="Arial Narrow" pitchFamily="34" charset="0"/>
                </a:rPr>
                <a:t>producto</a:t>
              </a:r>
              <a:r>
                <a:rPr lang="en-GB" sz="2000" dirty="0" smtClean="0">
                  <a:latin typeface="Arial Narrow" pitchFamily="34" charset="0"/>
                </a:rPr>
                <a:t>, </a:t>
              </a:r>
              <a:r>
                <a:rPr lang="en-GB" sz="2000" dirty="0" err="1" smtClean="0">
                  <a:latin typeface="Arial Narrow" pitchFamily="34" charset="0"/>
                </a:rPr>
                <a:t>lavanderías</a:t>
              </a:r>
              <a:r>
                <a:rPr lang="en-GB" sz="2000" dirty="0" smtClean="0">
                  <a:latin typeface="Arial Narrow" pitchFamily="34" charset="0"/>
                </a:rPr>
                <a:t> </a:t>
              </a:r>
              <a:r>
                <a:rPr lang="en-GB" sz="2000" dirty="0" err="1" smtClean="0">
                  <a:latin typeface="Arial Narrow" pitchFamily="34" charset="0"/>
                </a:rPr>
                <a:t>comunales</a:t>
              </a:r>
              <a:endParaRPr lang="en-GB" sz="2000" dirty="0">
                <a:latin typeface="Arial Narrow" pitchFamily="34" charset="0"/>
              </a:endParaRPr>
            </a:p>
          </p:txBody>
        </p:sp>
        <p:sp>
          <p:nvSpPr>
            <p:cNvPr id="17417" name="Rectangle 9"/>
            <p:cNvSpPr>
              <a:spLocks noChangeArrowheads="1"/>
            </p:cNvSpPr>
            <p:nvPr/>
          </p:nvSpPr>
          <p:spPr bwMode="auto">
            <a:xfrm>
              <a:off x="1656" y="2218"/>
              <a:ext cx="1224" cy="648"/>
            </a:xfrm>
            <a:prstGeom prst="rect">
              <a:avLst/>
            </a:prstGeom>
            <a:noFill/>
            <a:ln w="9525">
              <a:noFill/>
              <a:miter lim="800000"/>
              <a:headEnd/>
              <a:tailEnd/>
            </a:ln>
            <a:effectLst/>
          </p:spPr>
          <p:txBody>
            <a:bodyPr/>
            <a:lstStyle/>
            <a:p>
              <a:pPr>
                <a:spcBef>
                  <a:spcPct val="20000"/>
                </a:spcBef>
              </a:pPr>
              <a:r>
                <a:rPr lang="en-GB" sz="2000" dirty="0" err="1" smtClean="0">
                  <a:latin typeface="Arial Narrow" pitchFamily="34" charset="0"/>
                </a:rPr>
                <a:t>Reparación</a:t>
              </a:r>
              <a:r>
                <a:rPr lang="en-GB" sz="2000" dirty="0" smtClean="0">
                  <a:latin typeface="Arial Narrow" pitchFamily="34" charset="0"/>
                </a:rPr>
                <a:t> y </a:t>
              </a:r>
              <a:r>
                <a:rPr lang="en-GB" sz="2000" dirty="0" err="1" smtClean="0">
                  <a:latin typeface="Arial Narrow" pitchFamily="34" charset="0"/>
                </a:rPr>
                <a:t>mantenimiento</a:t>
              </a:r>
              <a:endParaRPr lang="en-GB" sz="2000" dirty="0">
                <a:latin typeface="Arial Narrow" pitchFamily="34" charset="0"/>
              </a:endParaRPr>
            </a:p>
          </p:txBody>
        </p:sp>
        <p:sp>
          <p:nvSpPr>
            <p:cNvPr id="17418" name="Rectangle 10"/>
            <p:cNvSpPr>
              <a:spLocks noChangeArrowheads="1"/>
            </p:cNvSpPr>
            <p:nvPr/>
          </p:nvSpPr>
          <p:spPr bwMode="auto">
            <a:xfrm>
              <a:off x="432" y="2218"/>
              <a:ext cx="1224" cy="648"/>
            </a:xfrm>
            <a:prstGeom prst="rect">
              <a:avLst/>
            </a:prstGeom>
            <a:noFill/>
            <a:ln w="9525">
              <a:noFill/>
              <a:miter lim="800000"/>
              <a:headEnd/>
              <a:tailEnd/>
            </a:ln>
            <a:effectLst/>
          </p:spPr>
          <p:txBody>
            <a:bodyPr/>
            <a:lstStyle/>
            <a:p>
              <a:pPr>
                <a:spcBef>
                  <a:spcPct val="20000"/>
                </a:spcBef>
              </a:pPr>
              <a:r>
                <a:rPr lang="en-GB" sz="2000" dirty="0" err="1" smtClean="0">
                  <a:latin typeface="Arial Narrow" pitchFamily="34" charset="0"/>
                </a:rPr>
                <a:t>Lavadora</a:t>
              </a:r>
              <a:endParaRPr lang="en-GB" sz="2000" dirty="0">
                <a:latin typeface="Arial Narrow" pitchFamily="34" charset="0"/>
              </a:endParaRPr>
            </a:p>
          </p:txBody>
        </p:sp>
        <p:sp>
          <p:nvSpPr>
            <p:cNvPr id="17419" name="Rectangle 11"/>
            <p:cNvSpPr>
              <a:spLocks noChangeArrowheads="1"/>
            </p:cNvSpPr>
            <p:nvPr/>
          </p:nvSpPr>
          <p:spPr bwMode="auto">
            <a:xfrm>
              <a:off x="4104" y="1570"/>
              <a:ext cx="1224" cy="648"/>
            </a:xfrm>
            <a:prstGeom prst="rect">
              <a:avLst/>
            </a:prstGeom>
            <a:noFill/>
            <a:ln w="9525">
              <a:noFill/>
              <a:miter lim="800000"/>
              <a:headEnd/>
              <a:tailEnd/>
            </a:ln>
            <a:effectLst/>
          </p:spPr>
          <p:txBody>
            <a:bodyPr/>
            <a:lstStyle/>
            <a:p>
              <a:pPr>
                <a:spcBef>
                  <a:spcPct val="20000"/>
                </a:spcBef>
              </a:pPr>
              <a:r>
                <a:rPr lang="en-GB" sz="2000" dirty="0" err="1" smtClean="0">
                  <a:latin typeface="Arial Narrow" pitchFamily="34" charset="0"/>
                </a:rPr>
                <a:t>Servicios</a:t>
              </a:r>
              <a:r>
                <a:rPr lang="en-GB" sz="2000" dirty="0" smtClean="0">
                  <a:latin typeface="Arial Narrow" pitchFamily="34" charset="0"/>
                </a:rPr>
                <a:t> de </a:t>
              </a:r>
              <a:r>
                <a:rPr lang="en-GB" sz="2000" dirty="0" err="1" smtClean="0">
                  <a:latin typeface="Arial Narrow" pitchFamily="34" charset="0"/>
                </a:rPr>
                <a:t>jardinería</a:t>
              </a:r>
              <a:endParaRPr lang="en-GB" sz="2000" dirty="0">
                <a:latin typeface="Arial Narrow" pitchFamily="34" charset="0"/>
              </a:endParaRPr>
            </a:p>
          </p:txBody>
        </p:sp>
        <p:sp>
          <p:nvSpPr>
            <p:cNvPr id="17420" name="Rectangle 12"/>
            <p:cNvSpPr>
              <a:spLocks noChangeArrowheads="1"/>
            </p:cNvSpPr>
            <p:nvPr/>
          </p:nvSpPr>
          <p:spPr bwMode="auto">
            <a:xfrm>
              <a:off x="2880" y="1570"/>
              <a:ext cx="1224" cy="648"/>
            </a:xfrm>
            <a:prstGeom prst="rect">
              <a:avLst/>
            </a:prstGeom>
            <a:noFill/>
            <a:ln w="9525">
              <a:noFill/>
              <a:miter lim="800000"/>
              <a:headEnd/>
              <a:tailEnd/>
            </a:ln>
            <a:effectLst/>
          </p:spPr>
          <p:txBody>
            <a:bodyPr/>
            <a:lstStyle/>
            <a:p>
              <a:pPr>
                <a:spcBef>
                  <a:spcPct val="20000"/>
                </a:spcBef>
              </a:pPr>
              <a:r>
                <a:rPr lang="en-GB" sz="2000" dirty="0" err="1" smtClean="0">
                  <a:latin typeface="Arial Narrow" pitchFamily="34" charset="0"/>
                </a:rPr>
                <a:t>Compartir</a:t>
              </a:r>
              <a:r>
                <a:rPr lang="en-GB" sz="2000" dirty="0" smtClean="0">
                  <a:latin typeface="Arial Narrow" pitchFamily="34" charset="0"/>
                </a:rPr>
                <a:t>, </a:t>
              </a:r>
              <a:r>
                <a:rPr lang="en-GB" sz="2000" dirty="0" err="1" smtClean="0">
                  <a:latin typeface="Arial Narrow" pitchFamily="34" charset="0"/>
                </a:rPr>
                <a:t>uso</a:t>
              </a:r>
              <a:r>
                <a:rPr lang="en-GB" sz="2000" dirty="0" smtClean="0">
                  <a:latin typeface="Arial Narrow" pitchFamily="34" charset="0"/>
                </a:rPr>
                <a:t> </a:t>
              </a:r>
              <a:r>
                <a:rPr lang="en-GB" sz="2000" dirty="0" err="1" smtClean="0">
                  <a:latin typeface="Arial Narrow" pitchFamily="34" charset="0"/>
                </a:rPr>
                <a:t>cooperativo</a:t>
              </a:r>
              <a:r>
                <a:rPr lang="en-GB" sz="2000" dirty="0">
                  <a:latin typeface="Arial Narrow" pitchFamily="34" charset="0"/>
                </a:rPr>
                <a:t> </a:t>
              </a:r>
              <a:r>
                <a:rPr lang="en-GB" sz="2000" dirty="0" err="1" smtClean="0">
                  <a:latin typeface="Arial Narrow" pitchFamily="34" charset="0"/>
                </a:rPr>
                <a:t>comunal</a:t>
              </a:r>
              <a:endParaRPr lang="en-GB" sz="2000" dirty="0">
                <a:latin typeface="Arial Narrow" pitchFamily="34" charset="0"/>
              </a:endParaRPr>
            </a:p>
          </p:txBody>
        </p:sp>
        <p:sp>
          <p:nvSpPr>
            <p:cNvPr id="17421" name="Rectangle 13"/>
            <p:cNvSpPr>
              <a:spLocks noChangeArrowheads="1"/>
            </p:cNvSpPr>
            <p:nvPr/>
          </p:nvSpPr>
          <p:spPr bwMode="auto">
            <a:xfrm>
              <a:off x="1656" y="1570"/>
              <a:ext cx="1224" cy="648"/>
            </a:xfrm>
            <a:prstGeom prst="rect">
              <a:avLst/>
            </a:prstGeom>
            <a:noFill/>
            <a:ln w="9525">
              <a:noFill/>
              <a:miter lim="800000"/>
              <a:headEnd/>
              <a:tailEnd/>
            </a:ln>
            <a:effectLst/>
          </p:spPr>
          <p:txBody>
            <a:bodyPr/>
            <a:lstStyle/>
            <a:p>
              <a:pPr>
                <a:spcBef>
                  <a:spcPct val="20000"/>
                </a:spcBef>
              </a:pPr>
              <a:r>
                <a:rPr lang="en-GB" sz="2000" dirty="0" err="1" smtClean="0">
                  <a:latin typeface="Arial Narrow" pitchFamily="34" charset="0"/>
                </a:rPr>
                <a:t>Garantía</a:t>
              </a:r>
              <a:r>
                <a:rPr lang="en-GB" sz="2000" dirty="0" smtClean="0">
                  <a:latin typeface="Arial Narrow" pitchFamily="34" charset="0"/>
                </a:rPr>
                <a:t>, </a:t>
              </a:r>
              <a:r>
                <a:rPr lang="en-GB" sz="2000" dirty="0" err="1" smtClean="0">
                  <a:latin typeface="Arial Narrow" pitchFamily="34" charset="0"/>
                </a:rPr>
                <a:t>mantenimiento</a:t>
              </a:r>
              <a:r>
                <a:rPr lang="en-GB" sz="2000" dirty="0" smtClean="0">
                  <a:latin typeface="Arial Narrow" pitchFamily="34" charset="0"/>
                </a:rPr>
                <a:t>, </a:t>
              </a:r>
              <a:r>
                <a:rPr lang="en-GB" sz="2000" dirty="0" err="1" smtClean="0">
                  <a:latin typeface="Arial Narrow" pitchFamily="34" charset="0"/>
                </a:rPr>
                <a:t>reparaciones</a:t>
              </a:r>
              <a:r>
                <a:rPr lang="en-GB" sz="2000" dirty="0" smtClean="0">
                  <a:latin typeface="Arial Narrow" pitchFamily="34" charset="0"/>
                </a:rPr>
                <a:t>, </a:t>
              </a:r>
              <a:r>
                <a:rPr lang="en-GB" sz="2000" dirty="0" err="1" smtClean="0">
                  <a:latin typeface="Arial Narrow" pitchFamily="34" charset="0"/>
                </a:rPr>
                <a:t>recolección</a:t>
              </a:r>
              <a:endParaRPr lang="en-GB" sz="2000" dirty="0">
                <a:latin typeface="Arial Narrow" pitchFamily="34" charset="0"/>
              </a:endParaRPr>
            </a:p>
          </p:txBody>
        </p:sp>
        <p:sp>
          <p:nvSpPr>
            <p:cNvPr id="17422" name="Rectangle 14"/>
            <p:cNvSpPr>
              <a:spLocks noChangeArrowheads="1"/>
            </p:cNvSpPr>
            <p:nvPr/>
          </p:nvSpPr>
          <p:spPr bwMode="auto">
            <a:xfrm>
              <a:off x="432" y="1570"/>
              <a:ext cx="1224" cy="648"/>
            </a:xfrm>
            <a:prstGeom prst="rect">
              <a:avLst/>
            </a:prstGeom>
            <a:noFill/>
            <a:ln w="9525">
              <a:noFill/>
              <a:miter lim="800000"/>
              <a:headEnd/>
              <a:tailEnd/>
            </a:ln>
            <a:effectLst/>
          </p:spPr>
          <p:txBody>
            <a:bodyPr/>
            <a:lstStyle/>
            <a:p>
              <a:pPr>
                <a:spcBef>
                  <a:spcPct val="20000"/>
                </a:spcBef>
              </a:pPr>
              <a:r>
                <a:rPr lang="en-GB" sz="2000" dirty="0" err="1" smtClean="0">
                  <a:latin typeface="Arial Narrow" pitchFamily="34" charset="0"/>
                </a:rPr>
                <a:t>Podadora</a:t>
              </a:r>
              <a:endParaRPr lang="en-GB" sz="2000" dirty="0">
                <a:latin typeface="Arial Narrow" pitchFamily="34" charset="0"/>
              </a:endParaRPr>
            </a:p>
          </p:txBody>
        </p:sp>
        <p:sp>
          <p:nvSpPr>
            <p:cNvPr id="17423" name="Rectangle 15"/>
            <p:cNvSpPr>
              <a:spLocks noChangeArrowheads="1"/>
            </p:cNvSpPr>
            <p:nvPr/>
          </p:nvSpPr>
          <p:spPr bwMode="auto">
            <a:xfrm>
              <a:off x="4104" y="1248"/>
              <a:ext cx="1224" cy="322"/>
            </a:xfrm>
            <a:prstGeom prst="rect">
              <a:avLst/>
            </a:prstGeom>
            <a:noFill/>
            <a:ln w="9525">
              <a:noFill/>
              <a:miter lim="800000"/>
              <a:headEnd/>
              <a:tailEnd/>
            </a:ln>
            <a:effectLst/>
          </p:spPr>
          <p:txBody>
            <a:bodyPr/>
            <a:lstStyle/>
            <a:p>
              <a:pPr>
                <a:spcBef>
                  <a:spcPct val="20000"/>
                </a:spcBef>
              </a:pPr>
              <a:r>
                <a:rPr lang="en-GB" sz="1600" b="1" dirty="0" err="1">
                  <a:latin typeface="Arial Narrow" pitchFamily="34" charset="0"/>
                </a:rPr>
                <a:t>Servicio</a:t>
              </a:r>
              <a:r>
                <a:rPr lang="en-GB" sz="1600" b="1" dirty="0">
                  <a:latin typeface="Arial Narrow" pitchFamily="34" charset="0"/>
                </a:rPr>
                <a:t> </a:t>
              </a:r>
              <a:r>
                <a:rPr lang="en-GB" sz="1600" b="1" dirty="0" err="1">
                  <a:latin typeface="Arial Narrow" pitchFamily="34" charset="0"/>
                </a:rPr>
                <a:t>enfocado</a:t>
              </a:r>
              <a:r>
                <a:rPr lang="en-GB" sz="1600" b="1" dirty="0">
                  <a:latin typeface="Arial Narrow" pitchFamily="34" charset="0"/>
                </a:rPr>
                <a:t> </a:t>
              </a:r>
              <a:r>
                <a:rPr lang="en-GB" sz="1600" b="1" dirty="0" err="1">
                  <a:latin typeface="Arial Narrow" pitchFamily="34" charset="0"/>
                </a:rPr>
                <a:t>en</a:t>
              </a:r>
              <a:r>
                <a:rPr lang="en-GB" sz="1600" b="1" dirty="0">
                  <a:latin typeface="Arial Narrow" pitchFamily="34" charset="0"/>
                </a:rPr>
                <a:t> </a:t>
              </a:r>
              <a:r>
                <a:rPr lang="en-GB" sz="1600" b="1" dirty="0" smtClean="0">
                  <a:latin typeface="Arial Narrow" pitchFamily="34" charset="0"/>
                </a:rPr>
                <a:t>los </a:t>
              </a:r>
              <a:r>
                <a:rPr lang="en-GB" sz="1600" b="1" dirty="0" err="1" smtClean="0">
                  <a:latin typeface="Arial Narrow" pitchFamily="34" charset="0"/>
                </a:rPr>
                <a:t>resultados</a:t>
              </a:r>
              <a:endParaRPr lang="en-GB" sz="1600" b="1" dirty="0">
                <a:latin typeface="Arial Narrow" pitchFamily="34" charset="0"/>
              </a:endParaRPr>
            </a:p>
          </p:txBody>
        </p:sp>
        <p:sp>
          <p:nvSpPr>
            <p:cNvPr id="17424" name="Rectangle 16"/>
            <p:cNvSpPr>
              <a:spLocks noChangeArrowheads="1"/>
            </p:cNvSpPr>
            <p:nvPr/>
          </p:nvSpPr>
          <p:spPr bwMode="auto">
            <a:xfrm>
              <a:off x="2880" y="1248"/>
              <a:ext cx="1224" cy="322"/>
            </a:xfrm>
            <a:prstGeom prst="rect">
              <a:avLst/>
            </a:prstGeom>
            <a:noFill/>
            <a:ln w="9525">
              <a:noFill/>
              <a:miter lim="800000"/>
              <a:headEnd/>
              <a:tailEnd/>
            </a:ln>
            <a:effectLst/>
          </p:spPr>
          <p:txBody>
            <a:bodyPr/>
            <a:lstStyle/>
            <a:p>
              <a:pPr>
                <a:spcBef>
                  <a:spcPct val="20000"/>
                </a:spcBef>
              </a:pPr>
              <a:r>
                <a:rPr lang="en-GB" sz="1600" b="1" dirty="0" err="1">
                  <a:latin typeface="Arial Narrow" pitchFamily="34" charset="0"/>
                </a:rPr>
                <a:t>Servicio</a:t>
              </a:r>
              <a:r>
                <a:rPr lang="en-GB" sz="1600" b="1" dirty="0">
                  <a:latin typeface="Arial Narrow" pitchFamily="34" charset="0"/>
                </a:rPr>
                <a:t> </a:t>
              </a:r>
              <a:r>
                <a:rPr lang="en-GB" sz="1600" b="1" dirty="0" err="1">
                  <a:latin typeface="Arial Narrow" pitchFamily="34" charset="0"/>
                </a:rPr>
                <a:t>enfocado</a:t>
              </a:r>
              <a:r>
                <a:rPr lang="en-GB" sz="1600" b="1" dirty="0">
                  <a:latin typeface="Arial Narrow" pitchFamily="34" charset="0"/>
                </a:rPr>
                <a:t> </a:t>
              </a:r>
              <a:r>
                <a:rPr lang="en-GB" sz="1600" b="1" dirty="0" err="1">
                  <a:latin typeface="Arial Narrow" pitchFamily="34" charset="0"/>
                </a:rPr>
                <a:t>en</a:t>
              </a:r>
              <a:r>
                <a:rPr lang="en-GB" sz="1600" b="1" dirty="0">
                  <a:latin typeface="Arial Narrow" pitchFamily="34" charset="0"/>
                </a:rPr>
                <a:t> el </a:t>
              </a:r>
              <a:r>
                <a:rPr lang="en-GB" sz="1600" b="1" dirty="0" err="1" smtClean="0">
                  <a:latin typeface="Arial Narrow" pitchFamily="34" charset="0"/>
                </a:rPr>
                <a:t>uso</a:t>
              </a:r>
              <a:endParaRPr lang="en-GB" sz="1600" b="1" dirty="0">
                <a:latin typeface="Arial Narrow" pitchFamily="34" charset="0"/>
              </a:endParaRPr>
            </a:p>
          </p:txBody>
        </p:sp>
        <p:sp>
          <p:nvSpPr>
            <p:cNvPr id="17425" name="Rectangle 17"/>
            <p:cNvSpPr>
              <a:spLocks noChangeArrowheads="1"/>
            </p:cNvSpPr>
            <p:nvPr/>
          </p:nvSpPr>
          <p:spPr bwMode="auto">
            <a:xfrm>
              <a:off x="1656" y="1248"/>
              <a:ext cx="1224" cy="322"/>
            </a:xfrm>
            <a:prstGeom prst="rect">
              <a:avLst/>
            </a:prstGeom>
            <a:noFill/>
            <a:ln w="9525">
              <a:noFill/>
              <a:miter lim="800000"/>
              <a:headEnd/>
              <a:tailEnd/>
            </a:ln>
            <a:effectLst/>
          </p:spPr>
          <p:txBody>
            <a:bodyPr/>
            <a:lstStyle/>
            <a:p>
              <a:pPr>
                <a:spcBef>
                  <a:spcPct val="20000"/>
                </a:spcBef>
              </a:pPr>
              <a:r>
                <a:rPr lang="en-GB" sz="1600" b="1" dirty="0" err="1" smtClean="0">
                  <a:latin typeface="Arial Narrow" pitchFamily="34" charset="0"/>
                </a:rPr>
                <a:t>Servicio</a:t>
              </a:r>
              <a:r>
                <a:rPr lang="en-GB" sz="1600" b="1" dirty="0" smtClean="0">
                  <a:latin typeface="Arial Narrow" pitchFamily="34" charset="0"/>
                </a:rPr>
                <a:t> </a:t>
              </a:r>
              <a:r>
                <a:rPr lang="en-GB" sz="1600" b="1" dirty="0" err="1" smtClean="0">
                  <a:latin typeface="Arial Narrow" pitchFamily="34" charset="0"/>
                </a:rPr>
                <a:t>enfocado</a:t>
              </a:r>
              <a:r>
                <a:rPr lang="en-GB" sz="1600" b="1" dirty="0" smtClean="0">
                  <a:latin typeface="Arial Narrow" pitchFamily="34" charset="0"/>
                </a:rPr>
                <a:t> </a:t>
              </a:r>
              <a:r>
                <a:rPr lang="en-GB" sz="1600" b="1" dirty="0" err="1" smtClean="0">
                  <a:latin typeface="Arial Narrow" pitchFamily="34" charset="0"/>
                </a:rPr>
                <a:t>en</a:t>
              </a:r>
              <a:r>
                <a:rPr lang="en-GB" sz="1600" b="1" dirty="0" smtClean="0">
                  <a:latin typeface="Arial Narrow" pitchFamily="34" charset="0"/>
                </a:rPr>
                <a:t> el </a:t>
              </a:r>
              <a:r>
                <a:rPr lang="en-GB" sz="1600" b="1" dirty="0" err="1" smtClean="0">
                  <a:latin typeface="Arial Narrow" pitchFamily="34" charset="0"/>
                </a:rPr>
                <a:t>producto</a:t>
              </a:r>
              <a:endParaRPr lang="en-GB" sz="1600" b="1" dirty="0">
                <a:latin typeface="Arial Narrow" pitchFamily="34" charset="0"/>
              </a:endParaRPr>
            </a:p>
          </p:txBody>
        </p:sp>
        <p:sp>
          <p:nvSpPr>
            <p:cNvPr id="17426" name="Rectangle 18"/>
            <p:cNvSpPr>
              <a:spLocks noChangeArrowheads="1"/>
            </p:cNvSpPr>
            <p:nvPr/>
          </p:nvSpPr>
          <p:spPr bwMode="auto">
            <a:xfrm>
              <a:off x="432" y="1248"/>
              <a:ext cx="1224" cy="322"/>
            </a:xfrm>
            <a:prstGeom prst="rect">
              <a:avLst/>
            </a:prstGeom>
            <a:noFill/>
            <a:ln w="9525">
              <a:noFill/>
              <a:miter lim="800000"/>
              <a:headEnd/>
              <a:tailEnd/>
            </a:ln>
            <a:effectLst/>
          </p:spPr>
          <p:txBody>
            <a:bodyPr/>
            <a:lstStyle/>
            <a:p>
              <a:pPr>
                <a:spcBef>
                  <a:spcPct val="20000"/>
                </a:spcBef>
              </a:pPr>
              <a:endParaRPr lang="es-ES" sz="2000">
                <a:latin typeface="Arial Narrow" pitchFamily="34" charset="0"/>
              </a:endParaRPr>
            </a:p>
          </p:txBody>
        </p:sp>
        <p:sp>
          <p:nvSpPr>
            <p:cNvPr id="17427" name="Line 19"/>
            <p:cNvSpPr>
              <a:spLocks noChangeShapeType="1"/>
            </p:cNvSpPr>
            <p:nvPr/>
          </p:nvSpPr>
          <p:spPr bwMode="auto">
            <a:xfrm>
              <a:off x="432" y="1248"/>
              <a:ext cx="4896" cy="0"/>
            </a:xfrm>
            <a:prstGeom prst="line">
              <a:avLst/>
            </a:prstGeom>
            <a:noFill/>
            <a:ln w="28575" cap="sq">
              <a:solidFill>
                <a:schemeClr val="tx1"/>
              </a:solidFill>
              <a:round/>
              <a:headEnd/>
              <a:tailEnd/>
            </a:ln>
            <a:effectLst/>
          </p:spPr>
          <p:txBody>
            <a:bodyPr/>
            <a:lstStyle/>
            <a:p>
              <a:endParaRPr lang="es-ES"/>
            </a:p>
          </p:txBody>
        </p:sp>
        <p:sp>
          <p:nvSpPr>
            <p:cNvPr id="17428" name="Line 20"/>
            <p:cNvSpPr>
              <a:spLocks noChangeShapeType="1"/>
            </p:cNvSpPr>
            <p:nvPr/>
          </p:nvSpPr>
          <p:spPr bwMode="auto">
            <a:xfrm>
              <a:off x="432" y="1570"/>
              <a:ext cx="4896" cy="0"/>
            </a:xfrm>
            <a:prstGeom prst="line">
              <a:avLst/>
            </a:prstGeom>
            <a:noFill/>
            <a:ln w="12700">
              <a:solidFill>
                <a:schemeClr val="tx1"/>
              </a:solidFill>
              <a:round/>
              <a:headEnd/>
              <a:tailEnd/>
            </a:ln>
            <a:effectLst/>
          </p:spPr>
          <p:txBody>
            <a:bodyPr/>
            <a:lstStyle/>
            <a:p>
              <a:endParaRPr lang="es-ES"/>
            </a:p>
          </p:txBody>
        </p:sp>
        <p:sp>
          <p:nvSpPr>
            <p:cNvPr id="17429" name="Line 21"/>
            <p:cNvSpPr>
              <a:spLocks noChangeShapeType="1"/>
            </p:cNvSpPr>
            <p:nvPr/>
          </p:nvSpPr>
          <p:spPr bwMode="auto">
            <a:xfrm>
              <a:off x="432" y="2218"/>
              <a:ext cx="4896" cy="0"/>
            </a:xfrm>
            <a:prstGeom prst="line">
              <a:avLst/>
            </a:prstGeom>
            <a:noFill/>
            <a:ln w="12700">
              <a:solidFill>
                <a:schemeClr val="tx1"/>
              </a:solidFill>
              <a:round/>
              <a:headEnd/>
              <a:tailEnd/>
            </a:ln>
            <a:effectLst/>
          </p:spPr>
          <p:txBody>
            <a:bodyPr/>
            <a:lstStyle/>
            <a:p>
              <a:endParaRPr lang="es-ES"/>
            </a:p>
          </p:txBody>
        </p:sp>
        <p:sp>
          <p:nvSpPr>
            <p:cNvPr id="17430" name="Line 22"/>
            <p:cNvSpPr>
              <a:spLocks noChangeShapeType="1"/>
            </p:cNvSpPr>
            <p:nvPr/>
          </p:nvSpPr>
          <p:spPr bwMode="auto">
            <a:xfrm>
              <a:off x="432" y="2866"/>
              <a:ext cx="4896" cy="0"/>
            </a:xfrm>
            <a:prstGeom prst="line">
              <a:avLst/>
            </a:prstGeom>
            <a:noFill/>
            <a:ln w="12700">
              <a:solidFill>
                <a:schemeClr val="tx1"/>
              </a:solidFill>
              <a:round/>
              <a:headEnd/>
              <a:tailEnd/>
            </a:ln>
            <a:effectLst/>
          </p:spPr>
          <p:txBody>
            <a:bodyPr/>
            <a:lstStyle/>
            <a:p>
              <a:endParaRPr lang="es-ES"/>
            </a:p>
          </p:txBody>
        </p:sp>
        <p:sp>
          <p:nvSpPr>
            <p:cNvPr id="17431" name="Line 23"/>
            <p:cNvSpPr>
              <a:spLocks noChangeShapeType="1"/>
            </p:cNvSpPr>
            <p:nvPr/>
          </p:nvSpPr>
          <p:spPr bwMode="auto">
            <a:xfrm>
              <a:off x="432" y="3514"/>
              <a:ext cx="4896" cy="0"/>
            </a:xfrm>
            <a:prstGeom prst="line">
              <a:avLst/>
            </a:prstGeom>
            <a:noFill/>
            <a:ln w="28575" cap="sq">
              <a:solidFill>
                <a:schemeClr val="tx1"/>
              </a:solidFill>
              <a:round/>
              <a:headEnd/>
              <a:tailEnd/>
            </a:ln>
            <a:effectLst/>
          </p:spPr>
          <p:txBody>
            <a:bodyPr/>
            <a:lstStyle/>
            <a:p>
              <a:endParaRPr lang="es-ES"/>
            </a:p>
          </p:txBody>
        </p:sp>
        <p:sp>
          <p:nvSpPr>
            <p:cNvPr id="17432" name="Line 24"/>
            <p:cNvSpPr>
              <a:spLocks noChangeShapeType="1"/>
            </p:cNvSpPr>
            <p:nvPr/>
          </p:nvSpPr>
          <p:spPr bwMode="auto">
            <a:xfrm>
              <a:off x="432" y="1248"/>
              <a:ext cx="0" cy="2266"/>
            </a:xfrm>
            <a:prstGeom prst="line">
              <a:avLst/>
            </a:prstGeom>
            <a:noFill/>
            <a:ln w="28575" cap="sq">
              <a:solidFill>
                <a:schemeClr val="tx1"/>
              </a:solidFill>
              <a:round/>
              <a:headEnd/>
              <a:tailEnd/>
            </a:ln>
            <a:effectLst/>
          </p:spPr>
          <p:txBody>
            <a:bodyPr/>
            <a:lstStyle/>
            <a:p>
              <a:endParaRPr lang="es-ES"/>
            </a:p>
          </p:txBody>
        </p:sp>
        <p:sp>
          <p:nvSpPr>
            <p:cNvPr id="17433" name="Line 25"/>
            <p:cNvSpPr>
              <a:spLocks noChangeShapeType="1"/>
            </p:cNvSpPr>
            <p:nvPr/>
          </p:nvSpPr>
          <p:spPr bwMode="auto">
            <a:xfrm>
              <a:off x="1656" y="1248"/>
              <a:ext cx="0" cy="2266"/>
            </a:xfrm>
            <a:prstGeom prst="line">
              <a:avLst/>
            </a:prstGeom>
            <a:noFill/>
            <a:ln w="12700">
              <a:solidFill>
                <a:schemeClr val="tx1"/>
              </a:solidFill>
              <a:round/>
              <a:headEnd/>
              <a:tailEnd/>
            </a:ln>
            <a:effectLst/>
          </p:spPr>
          <p:txBody>
            <a:bodyPr/>
            <a:lstStyle/>
            <a:p>
              <a:endParaRPr lang="es-ES"/>
            </a:p>
          </p:txBody>
        </p:sp>
        <p:sp>
          <p:nvSpPr>
            <p:cNvPr id="17434" name="Line 26"/>
            <p:cNvSpPr>
              <a:spLocks noChangeShapeType="1"/>
            </p:cNvSpPr>
            <p:nvPr/>
          </p:nvSpPr>
          <p:spPr bwMode="auto">
            <a:xfrm>
              <a:off x="2880" y="1248"/>
              <a:ext cx="0" cy="2266"/>
            </a:xfrm>
            <a:prstGeom prst="line">
              <a:avLst/>
            </a:prstGeom>
            <a:noFill/>
            <a:ln w="12700">
              <a:solidFill>
                <a:schemeClr val="tx1"/>
              </a:solidFill>
              <a:round/>
              <a:headEnd/>
              <a:tailEnd/>
            </a:ln>
            <a:effectLst/>
          </p:spPr>
          <p:txBody>
            <a:bodyPr/>
            <a:lstStyle/>
            <a:p>
              <a:endParaRPr lang="es-ES"/>
            </a:p>
          </p:txBody>
        </p:sp>
        <p:sp>
          <p:nvSpPr>
            <p:cNvPr id="17435" name="Line 27"/>
            <p:cNvSpPr>
              <a:spLocks noChangeShapeType="1"/>
            </p:cNvSpPr>
            <p:nvPr/>
          </p:nvSpPr>
          <p:spPr bwMode="auto">
            <a:xfrm>
              <a:off x="4104" y="1248"/>
              <a:ext cx="0" cy="2266"/>
            </a:xfrm>
            <a:prstGeom prst="line">
              <a:avLst/>
            </a:prstGeom>
            <a:noFill/>
            <a:ln w="12700">
              <a:solidFill>
                <a:schemeClr val="tx1"/>
              </a:solidFill>
              <a:round/>
              <a:headEnd/>
              <a:tailEnd/>
            </a:ln>
            <a:effectLst/>
          </p:spPr>
          <p:txBody>
            <a:bodyPr/>
            <a:lstStyle/>
            <a:p>
              <a:endParaRPr lang="es-ES"/>
            </a:p>
          </p:txBody>
        </p:sp>
        <p:sp>
          <p:nvSpPr>
            <p:cNvPr id="17436" name="Line 28"/>
            <p:cNvSpPr>
              <a:spLocks noChangeShapeType="1"/>
            </p:cNvSpPr>
            <p:nvPr/>
          </p:nvSpPr>
          <p:spPr bwMode="auto">
            <a:xfrm>
              <a:off x="5328" y="1248"/>
              <a:ext cx="0" cy="2266"/>
            </a:xfrm>
            <a:prstGeom prst="line">
              <a:avLst/>
            </a:prstGeom>
            <a:noFill/>
            <a:ln w="28575" cap="sq">
              <a:solidFill>
                <a:schemeClr val="tx1"/>
              </a:solidFill>
              <a:round/>
              <a:headEnd/>
              <a:tailEnd/>
            </a:ln>
            <a:effectLst/>
          </p:spPr>
          <p:txBody>
            <a:bodyPr/>
            <a:lstStyle/>
            <a:p>
              <a:endParaRPr lang="es-ES"/>
            </a:p>
          </p:txBody>
        </p:sp>
      </p:grpSp>
      <p:sp>
        <p:nvSpPr>
          <p:cNvPr id="33" name="Text Box 4"/>
          <p:cNvSpPr txBox="1">
            <a:spLocks noChangeArrowheads="1"/>
          </p:cNvSpPr>
          <p:nvPr/>
        </p:nvSpPr>
        <p:spPr bwMode="auto">
          <a:xfrm>
            <a:off x="0" y="0"/>
            <a:ext cx="3923928" cy="413073"/>
          </a:xfrm>
          <a:prstGeom prst="rect">
            <a:avLst/>
          </a:prstGeom>
          <a:solidFill>
            <a:srgbClr val="C9C9C9"/>
          </a:solidFill>
          <a:ln w="9525">
            <a:noFill/>
            <a:miter lim="800000"/>
            <a:headEnd/>
            <a:tailEnd/>
          </a:ln>
        </p:spPr>
        <p:txBody>
          <a:bodyPr wrap="square" lIns="104278" tIns="52139" rIns="104278" bIns="52139">
            <a:spAutoFit/>
          </a:bodyPr>
          <a:lstStyle/>
          <a:p>
            <a:pPr defTabSz="1042988" eaLnBrk="0" hangingPunct="0"/>
            <a:r>
              <a:rPr lang="es-ES" sz="2000" dirty="0" smtClean="0">
                <a:ea typeface="ＭＳ Ｐゴシック"/>
                <a:cs typeface="Arial" pitchFamily="34" charset="0"/>
              </a:rPr>
              <a:t>Ejemplos de diseño de servicios</a:t>
            </a:r>
            <a:endParaRPr lang="es-ES" sz="2000" dirty="0">
              <a:ea typeface="ＭＳ Ｐゴシック"/>
              <a:cs typeface="Arial" pitchFamily="34" charset="0"/>
            </a:endParaRPr>
          </a:p>
        </p:txBody>
      </p:sp>
    </p:spTree>
    <p:extLst>
      <p:ext uri="{BB962C8B-B14F-4D97-AF65-F5344CB8AC3E}">
        <p14:creationId xmlns:p14="http://schemas.microsoft.com/office/powerpoint/2010/main" val="1120168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pic>
        <p:nvPicPr>
          <p:cNvPr id="176132" name="Picture 4" descr="product analysis page_tang tang"/>
          <p:cNvPicPr>
            <a:picLocks noChangeAspect="1" noChangeArrowheads="1"/>
          </p:cNvPicPr>
          <p:nvPr/>
        </p:nvPicPr>
        <p:blipFill>
          <a:blip r:embed="rId3" cstate="print"/>
          <a:srcRect/>
          <a:stretch>
            <a:fillRect/>
          </a:stretch>
        </p:blipFill>
        <p:spPr bwMode="auto">
          <a:xfrm>
            <a:off x="214314" y="500042"/>
            <a:ext cx="8643966" cy="6049276"/>
          </a:xfrm>
          <a:prstGeom prst="rect">
            <a:avLst/>
          </a:prstGeom>
          <a:noFill/>
        </p:spPr>
      </p:pic>
      <p:sp>
        <p:nvSpPr>
          <p:cNvPr id="4" name="Text Box 9"/>
          <p:cNvSpPr txBox="1">
            <a:spLocks noChangeArrowheads="1"/>
          </p:cNvSpPr>
          <p:nvPr/>
        </p:nvSpPr>
        <p:spPr bwMode="auto">
          <a:xfrm>
            <a:off x="-1588" y="-1588"/>
            <a:ext cx="8592952" cy="459239"/>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ES" sz="2300" dirty="0" smtClean="0">
                <a:latin typeface="Calibri" pitchFamily="34" charset="0"/>
                <a:ea typeface="ＭＳ Ｐゴシック"/>
                <a:cs typeface="ＭＳ Ｐゴシック"/>
              </a:rPr>
              <a:t>Un ejemplo de análisis de un producto usando pensamiento sistémico</a:t>
            </a:r>
            <a:endParaRPr lang="es-ES" sz="2300" dirty="0">
              <a:latin typeface="Calibri" pitchFamily="34" charset="0"/>
              <a:ea typeface="ＭＳ Ｐゴシック"/>
              <a:cs typeface="ＭＳ Ｐゴシック"/>
            </a:endParaRPr>
          </a:p>
        </p:txBody>
      </p:sp>
    </p:spTree>
    <p:extLst>
      <p:ext uri="{BB962C8B-B14F-4D97-AF65-F5344CB8AC3E}">
        <p14:creationId xmlns:p14="http://schemas.microsoft.com/office/powerpoint/2010/main" val="41775787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098" name="Rectangle 2"/>
          <p:cNvSpPr>
            <a:spLocks noChangeArrowheads="1"/>
          </p:cNvSpPr>
          <p:nvPr/>
        </p:nvSpPr>
        <p:spPr bwMode="auto">
          <a:xfrm>
            <a:off x="3175" y="-809625"/>
            <a:ext cx="9144000" cy="609600"/>
          </a:xfrm>
          <a:prstGeom prst="rect">
            <a:avLst/>
          </a:prstGeom>
          <a:noFill/>
          <a:ln w="9525">
            <a:noFill/>
            <a:miter lim="800000"/>
            <a:headEnd/>
            <a:tailEnd/>
          </a:ln>
          <a:effectLst/>
        </p:spPr>
        <p:txBody>
          <a:bodyPr>
            <a:spAutoFit/>
          </a:bodyPr>
          <a:lstStyle/>
          <a:p>
            <a:pPr algn="just"/>
            <a:r>
              <a:rPr lang="en-GB" sz="1000">
                <a:cs typeface="Times New Roman" pitchFamily="18" charset="0"/>
              </a:rPr>
              <a:t> </a:t>
            </a:r>
          </a:p>
          <a:p>
            <a:pPr eaLnBrk="0" hangingPunct="0"/>
            <a:endParaRPr lang="en-GB"/>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6972" t="11927" r="17821" b="7684"/>
          <a:stretch/>
        </p:blipFill>
        <p:spPr bwMode="auto">
          <a:xfrm>
            <a:off x="473634" y="940150"/>
            <a:ext cx="8203082" cy="5688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3" name="Text Box 4"/>
          <p:cNvSpPr txBox="1">
            <a:spLocks noChangeArrowheads="1"/>
          </p:cNvSpPr>
          <p:nvPr/>
        </p:nvSpPr>
        <p:spPr bwMode="auto">
          <a:xfrm>
            <a:off x="0" y="0"/>
            <a:ext cx="3923928" cy="413073"/>
          </a:xfrm>
          <a:prstGeom prst="rect">
            <a:avLst/>
          </a:prstGeom>
          <a:solidFill>
            <a:srgbClr val="C9C9C9"/>
          </a:solidFill>
          <a:ln w="9525">
            <a:noFill/>
            <a:miter lim="800000"/>
            <a:headEnd/>
            <a:tailEnd/>
          </a:ln>
        </p:spPr>
        <p:txBody>
          <a:bodyPr wrap="square" lIns="104278" tIns="52139" rIns="104278" bIns="52139">
            <a:spAutoFit/>
          </a:bodyPr>
          <a:lstStyle/>
          <a:p>
            <a:pPr defTabSz="1042988" eaLnBrk="0" hangingPunct="0"/>
            <a:r>
              <a:rPr lang="es-ES" sz="2000" dirty="0" smtClean="0">
                <a:ea typeface="ＭＳ Ｐゴシック"/>
                <a:cs typeface="Arial" pitchFamily="34" charset="0"/>
              </a:rPr>
              <a:t>Propiedades del sistema</a:t>
            </a:r>
            <a:endParaRPr lang="es-ES" sz="2000" dirty="0">
              <a:ea typeface="ＭＳ Ｐゴシック"/>
              <a:cs typeface="Arial" pitchFamily="34" charset="0"/>
            </a:endParaRPr>
          </a:p>
        </p:txBody>
      </p:sp>
    </p:spTree>
    <p:extLst>
      <p:ext uri="{BB962C8B-B14F-4D97-AF65-F5344CB8AC3E}">
        <p14:creationId xmlns:p14="http://schemas.microsoft.com/office/powerpoint/2010/main" val="39596965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098" name="Rectangle 2"/>
          <p:cNvSpPr>
            <a:spLocks noChangeArrowheads="1"/>
          </p:cNvSpPr>
          <p:nvPr/>
        </p:nvSpPr>
        <p:spPr bwMode="auto">
          <a:xfrm>
            <a:off x="3175" y="-809625"/>
            <a:ext cx="9144000" cy="609600"/>
          </a:xfrm>
          <a:prstGeom prst="rect">
            <a:avLst/>
          </a:prstGeom>
          <a:noFill/>
          <a:ln w="9525">
            <a:noFill/>
            <a:miter lim="800000"/>
            <a:headEnd/>
            <a:tailEnd/>
          </a:ln>
          <a:effectLst/>
        </p:spPr>
        <p:txBody>
          <a:bodyPr>
            <a:spAutoFit/>
          </a:bodyPr>
          <a:lstStyle/>
          <a:p>
            <a:pPr algn="just"/>
            <a:r>
              <a:rPr lang="en-GB" sz="1000">
                <a:cs typeface="Times New Roman" pitchFamily="18" charset="0"/>
              </a:rPr>
              <a:t> </a:t>
            </a:r>
          </a:p>
          <a:p>
            <a:pPr eaLnBrk="0" hangingPunct="0"/>
            <a:endParaRPr lang="en-GB"/>
          </a:p>
        </p:txBody>
      </p:sp>
      <p:sp>
        <p:nvSpPr>
          <p:cNvPr id="73" name="Text Box 4"/>
          <p:cNvSpPr txBox="1">
            <a:spLocks noChangeArrowheads="1"/>
          </p:cNvSpPr>
          <p:nvPr/>
        </p:nvSpPr>
        <p:spPr bwMode="auto">
          <a:xfrm>
            <a:off x="0" y="0"/>
            <a:ext cx="3059832" cy="413073"/>
          </a:xfrm>
          <a:prstGeom prst="rect">
            <a:avLst/>
          </a:prstGeom>
          <a:solidFill>
            <a:srgbClr val="C9C9C9"/>
          </a:solidFill>
          <a:ln w="9525">
            <a:noFill/>
            <a:miter lim="800000"/>
            <a:headEnd/>
            <a:tailEnd/>
          </a:ln>
        </p:spPr>
        <p:txBody>
          <a:bodyPr wrap="square" lIns="104278" tIns="52139" rIns="104278" bIns="52139">
            <a:spAutoFit/>
          </a:bodyPr>
          <a:lstStyle/>
          <a:p>
            <a:pPr defTabSz="1042988" eaLnBrk="0" hangingPunct="0"/>
            <a:r>
              <a:rPr lang="es-ES" sz="2000" dirty="0" smtClean="0">
                <a:ea typeface="ＭＳ Ｐゴシック"/>
                <a:cs typeface="Arial" pitchFamily="34" charset="0"/>
              </a:rPr>
              <a:t>Como alterar un sistema</a:t>
            </a:r>
            <a:endParaRPr lang="es-ES" sz="2000" dirty="0">
              <a:ea typeface="ＭＳ Ｐゴシック"/>
              <a:cs typeface="Arial" pitchFamily="34" charset="0"/>
            </a:endParaRPr>
          </a:p>
        </p:txBody>
      </p:sp>
      <p:sp>
        <p:nvSpPr>
          <p:cNvPr id="2" name="1 CuadroTexto"/>
          <p:cNvSpPr txBox="1"/>
          <p:nvPr/>
        </p:nvSpPr>
        <p:spPr>
          <a:xfrm>
            <a:off x="265742" y="1340768"/>
            <a:ext cx="8554730" cy="2523768"/>
          </a:xfrm>
          <a:prstGeom prst="rect">
            <a:avLst/>
          </a:prstGeom>
          <a:noFill/>
        </p:spPr>
        <p:txBody>
          <a:bodyPr wrap="square" rtlCol="0">
            <a:spAutoFit/>
          </a:bodyPr>
          <a:lstStyle/>
          <a:p>
            <a:r>
              <a:rPr lang="es-ES" sz="2000" dirty="0" smtClean="0"/>
              <a:t>Los sistemas se pueden modificar. Mientras más complejos más difícil es hacerlo. Para ello, es necesario identificar los puntos de mayor impacto, lugares pequeños que puede llevar a grandes cambios en el comportamiento del sistema.</a:t>
            </a:r>
            <a:endParaRPr lang="es-MX" sz="2000" dirty="0" smtClean="0"/>
          </a:p>
          <a:p>
            <a:endParaRPr lang="es-MX" sz="2000" dirty="0"/>
          </a:p>
          <a:p>
            <a:r>
              <a:rPr lang="es-MX" sz="2000" dirty="0" smtClean="0"/>
              <a:t>Los puntos de mayor impacto no son siempre intuitivos, se debe tener mente abierta para detectarlos. </a:t>
            </a:r>
            <a:endParaRPr lang="es-MX" sz="2000" dirty="0"/>
          </a:p>
          <a:p>
            <a:endParaRPr lang="es-MX" dirty="0"/>
          </a:p>
        </p:txBody>
      </p:sp>
      <p:pic>
        <p:nvPicPr>
          <p:cNvPr id="13314" name="Picture 2" descr="097. Leverage - Cover Graphic 1040x4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5" y="3717032"/>
            <a:ext cx="7463061" cy="2870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45831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098" name="Rectangle 2"/>
          <p:cNvSpPr>
            <a:spLocks noChangeArrowheads="1"/>
          </p:cNvSpPr>
          <p:nvPr/>
        </p:nvSpPr>
        <p:spPr bwMode="auto">
          <a:xfrm>
            <a:off x="3175" y="-809625"/>
            <a:ext cx="9144000" cy="609600"/>
          </a:xfrm>
          <a:prstGeom prst="rect">
            <a:avLst/>
          </a:prstGeom>
          <a:noFill/>
          <a:ln w="9525">
            <a:noFill/>
            <a:miter lim="800000"/>
            <a:headEnd/>
            <a:tailEnd/>
          </a:ln>
          <a:effectLst/>
        </p:spPr>
        <p:txBody>
          <a:bodyPr>
            <a:spAutoFit/>
          </a:bodyPr>
          <a:lstStyle/>
          <a:p>
            <a:pPr algn="just"/>
            <a:r>
              <a:rPr lang="en-GB" sz="1000">
                <a:cs typeface="Times New Roman" pitchFamily="18" charset="0"/>
              </a:rPr>
              <a:t> </a:t>
            </a:r>
          </a:p>
          <a:p>
            <a:pPr eaLnBrk="0" hangingPunct="0"/>
            <a:endParaRPr lang="en-GB"/>
          </a:p>
        </p:txBody>
      </p:sp>
      <p:sp>
        <p:nvSpPr>
          <p:cNvPr id="73" name="Text Box 4"/>
          <p:cNvSpPr txBox="1">
            <a:spLocks noChangeArrowheads="1"/>
          </p:cNvSpPr>
          <p:nvPr/>
        </p:nvSpPr>
        <p:spPr bwMode="auto">
          <a:xfrm>
            <a:off x="0" y="0"/>
            <a:ext cx="6444208" cy="413073"/>
          </a:xfrm>
          <a:prstGeom prst="rect">
            <a:avLst/>
          </a:prstGeom>
          <a:solidFill>
            <a:srgbClr val="C9C9C9"/>
          </a:solidFill>
          <a:ln w="9525">
            <a:noFill/>
            <a:miter lim="800000"/>
            <a:headEnd/>
            <a:tailEnd/>
          </a:ln>
        </p:spPr>
        <p:txBody>
          <a:bodyPr wrap="square" lIns="104278" tIns="52139" rIns="104278" bIns="52139">
            <a:spAutoFit/>
          </a:bodyPr>
          <a:lstStyle/>
          <a:p>
            <a:pPr defTabSz="1042988" eaLnBrk="0" hangingPunct="0"/>
            <a:r>
              <a:rPr lang="es-ES" sz="2000" dirty="0" smtClean="0">
                <a:ea typeface="ＭＳ Ｐゴシック"/>
                <a:cs typeface="Arial" pitchFamily="34" charset="0"/>
              </a:rPr>
              <a:t>Los 12 puntos de mayor impacto al alterar un sistema</a:t>
            </a:r>
            <a:endParaRPr lang="es-ES" sz="2000" dirty="0">
              <a:ea typeface="ＭＳ Ｐゴシック"/>
              <a:cs typeface="Arial" pitchFamily="34" charset="0"/>
            </a:endParaRPr>
          </a:p>
        </p:txBody>
      </p:sp>
      <p:sp>
        <p:nvSpPr>
          <p:cNvPr id="2" name="1 CuadroTexto"/>
          <p:cNvSpPr txBox="1"/>
          <p:nvPr/>
        </p:nvSpPr>
        <p:spPr>
          <a:xfrm>
            <a:off x="265742" y="1340768"/>
            <a:ext cx="4320480" cy="4678204"/>
          </a:xfrm>
          <a:prstGeom prst="rect">
            <a:avLst/>
          </a:prstGeom>
          <a:noFill/>
        </p:spPr>
        <p:txBody>
          <a:bodyPr wrap="square" rtlCol="0">
            <a:spAutoFit/>
          </a:bodyPr>
          <a:lstStyle/>
          <a:p>
            <a:r>
              <a:rPr lang="es-MX" sz="2000" dirty="0"/>
              <a:t>12. Constantes y parámetros</a:t>
            </a:r>
          </a:p>
          <a:p>
            <a:r>
              <a:rPr lang="es-MX" sz="2000" dirty="0"/>
              <a:t>11. Buffers</a:t>
            </a:r>
          </a:p>
          <a:p>
            <a:r>
              <a:rPr lang="es-MX" sz="2000" dirty="0"/>
              <a:t>10. Puntos de Intersección</a:t>
            </a:r>
          </a:p>
          <a:p>
            <a:r>
              <a:rPr lang="es-MX" sz="2000" dirty="0"/>
              <a:t>9. Retrasos</a:t>
            </a:r>
          </a:p>
          <a:p>
            <a:r>
              <a:rPr lang="es-MX" sz="2000" dirty="0"/>
              <a:t>8. Retroalimentación</a:t>
            </a:r>
          </a:p>
          <a:p>
            <a:r>
              <a:rPr lang="es-MX" sz="2000" dirty="0"/>
              <a:t>7. Reforzamiento de la retroalimentación</a:t>
            </a:r>
          </a:p>
          <a:p>
            <a:r>
              <a:rPr lang="es-MX" sz="2000" dirty="0"/>
              <a:t>6. Flujos de información</a:t>
            </a:r>
          </a:p>
          <a:p>
            <a:r>
              <a:rPr lang="es-MX" sz="2000" dirty="0"/>
              <a:t>5. Reglas (incentivos, castigos y limites)</a:t>
            </a:r>
          </a:p>
          <a:p>
            <a:r>
              <a:rPr lang="es-MX" sz="2000" dirty="0"/>
              <a:t>4. </a:t>
            </a:r>
            <a:r>
              <a:rPr lang="es-MX" sz="2000" dirty="0" smtClean="0"/>
              <a:t>Auto organización</a:t>
            </a:r>
            <a:endParaRPr lang="es-MX" sz="2000" dirty="0"/>
          </a:p>
          <a:p>
            <a:r>
              <a:rPr lang="es-MX" sz="2000" dirty="0"/>
              <a:t>3. Metas</a:t>
            </a:r>
          </a:p>
          <a:p>
            <a:r>
              <a:rPr lang="es-MX" sz="2000" dirty="0"/>
              <a:t>2. Paradigmas</a:t>
            </a:r>
          </a:p>
          <a:p>
            <a:r>
              <a:rPr lang="es-MX" sz="2000" dirty="0"/>
              <a:t>1. Superación de paradigmas</a:t>
            </a:r>
          </a:p>
          <a:p>
            <a:endParaRPr lang="es-MX" dirty="0"/>
          </a:p>
        </p:txBody>
      </p:sp>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0366" y="2060848"/>
            <a:ext cx="4710100" cy="3014464"/>
          </a:xfrm>
          <a:prstGeom prst="rect">
            <a:avLst/>
          </a:prstGeom>
        </p:spPr>
      </p:pic>
    </p:spTree>
    <p:extLst>
      <p:ext uri="{BB962C8B-B14F-4D97-AF65-F5344CB8AC3E}">
        <p14:creationId xmlns:p14="http://schemas.microsoft.com/office/powerpoint/2010/main" val="1509659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098" name="Rectangle 2"/>
          <p:cNvSpPr>
            <a:spLocks noChangeArrowheads="1"/>
          </p:cNvSpPr>
          <p:nvPr/>
        </p:nvSpPr>
        <p:spPr bwMode="auto">
          <a:xfrm>
            <a:off x="3175" y="-809625"/>
            <a:ext cx="9144000" cy="609600"/>
          </a:xfrm>
          <a:prstGeom prst="rect">
            <a:avLst/>
          </a:prstGeom>
          <a:noFill/>
          <a:ln w="9525">
            <a:noFill/>
            <a:miter lim="800000"/>
            <a:headEnd/>
            <a:tailEnd/>
          </a:ln>
          <a:effectLst/>
        </p:spPr>
        <p:txBody>
          <a:bodyPr>
            <a:spAutoFit/>
          </a:bodyPr>
          <a:lstStyle/>
          <a:p>
            <a:pPr algn="just"/>
            <a:r>
              <a:rPr lang="en-GB" sz="1000">
                <a:cs typeface="Times New Roman" pitchFamily="18" charset="0"/>
              </a:rPr>
              <a:t> </a:t>
            </a:r>
          </a:p>
          <a:p>
            <a:pPr eaLnBrk="0" hangingPunct="0"/>
            <a:endParaRPr lang="en-GB"/>
          </a:p>
        </p:txBody>
      </p:sp>
      <p:sp>
        <p:nvSpPr>
          <p:cNvPr id="73" name="Text Box 4"/>
          <p:cNvSpPr txBox="1">
            <a:spLocks noChangeArrowheads="1"/>
          </p:cNvSpPr>
          <p:nvPr/>
        </p:nvSpPr>
        <p:spPr bwMode="auto">
          <a:xfrm>
            <a:off x="0" y="0"/>
            <a:ext cx="6444208" cy="413073"/>
          </a:xfrm>
          <a:prstGeom prst="rect">
            <a:avLst/>
          </a:prstGeom>
          <a:solidFill>
            <a:srgbClr val="C9C9C9"/>
          </a:solidFill>
          <a:ln w="9525">
            <a:noFill/>
            <a:miter lim="800000"/>
            <a:headEnd/>
            <a:tailEnd/>
          </a:ln>
        </p:spPr>
        <p:txBody>
          <a:bodyPr wrap="square" lIns="104278" tIns="52139" rIns="104278" bIns="52139">
            <a:spAutoFit/>
          </a:bodyPr>
          <a:lstStyle/>
          <a:p>
            <a:pPr defTabSz="1042988" eaLnBrk="0" hangingPunct="0"/>
            <a:r>
              <a:rPr lang="es-ES" sz="2000" dirty="0" smtClean="0">
                <a:ea typeface="ＭＳ Ｐゴシック"/>
                <a:cs typeface="Arial" pitchFamily="34" charset="0"/>
              </a:rPr>
              <a:t>Los 12 puntos de mayor impacto al alterar un sistema</a:t>
            </a:r>
            <a:endParaRPr lang="es-ES" sz="2000" dirty="0">
              <a:ea typeface="ＭＳ Ｐゴシック"/>
              <a:cs typeface="Arial" pitchFamily="34" charset="0"/>
            </a:endParaRPr>
          </a:p>
        </p:txBody>
      </p:sp>
      <p:sp>
        <p:nvSpPr>
          <p:cNvPr id="2" name="1 CuadroTexto"/>
          <p:cNvSpPr txBox="1"/>
          <p:nvPr/>
        </p:nvSpPr>
        <p:spPr>
          <a:xfrm>
            <a:off x="265742" y="1340768"/>
            <a:ext cx="4320480" cy="3447098"/>
          </a:xfrm>
          <a:prstGeom prst="rect">
            <a:avLst/>
          </a:prstGeom>
          <a:noFill/>
        </p:spPr>
        <p:txBody>
          <a:bodyPr wrap="square" rtlCol="0">
            <a:spAutoFit/>
          </a:bodyPr>
          <a:lstStyle/>
          <a:p>
            <a:r>
              <a:rPr lang="es-MX" sz="2000" b="1" dirty="0"/>
              <a:t>12. Constantes y </a:t>
            </a:r>
            <a:r>
              <a:rPr lang="es-MX" sz="2000" b="1" dirty="0" smtClean="0"/>
              <a:t>parámetros: </a:t>
            </a:r>
            <a:r>
              <a:rPr lang="es-ES" sz="2000" dirty="0" smtClean="0"/>
              <a:t>tales como impuestos, subsidios, estándares. Muchos de estos puntos pueden ser modificados fácilmente y son por tanto populares y buscados para ser intervenidos. Pero solo tienen importancia cuando su modificación afecta a los niveles superiores de la lista.</a:t>
            </a:r>
            <a:endParaRPr lang="es-MX" sz="2000" dirty="0"/>
          </a:p>
          <a:p>
            <a:endParaRPr lang="es-MX" sz="2000" dirty="0"/>
          </a:p>
          <a:p>
            <a:endParaRPr lang="es-MX" dirty="0"/>
          </a:p>
        </p:txBody>
      </p:sp>
      <p:pic>
        <p:nvPicPr>
          <p:cNvPr id="12290" name="Picture 2" descr="http://img.medicalexpo.es/images_me/photo-g/simulador-multiparametrico-constantes-vitales-pantalla-tactil-81446-39329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445066"/>
            <a:ext cx="4191000" cy="3238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87170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een_nature_bg_transp"/>
          <p:cNvPicPr>
            <a:picLocks noChangeAspect="1" noChangeArrowheads="1"/>
          </p:cNvPicPr>
          <p:nvPr/>
        </p:nvPicPr>
        <p:blipFill>
          <a:blip r:embed="rId3" cstate="print"/>
          <a:srcRect b="1978"/>
          <a:stretch>
            <a:fillRect/>
          </a:stretch>
        </p:blipFill>
        <p:spPr bwMode="auto">
          <a:xfrm>
            <a:off x="0" y="0"/>
            <a:ext cx="9144000" cy="6924675"/>
          </a:xfrm>
          <a:prstGeom prst="rect">
            <a:avLst/>
          </a:prstGeom>
          <a:noFill/>
        </p:spPr>
      </p:pic>
      <p:sp>
        <p:nvSpPr>
          <p:cNvPr id="7" name="Text Box 9"/>
          <p:cNvSpPr txBox="1">
            <a:spLocks noChangeArrowheads="1"/>
          </p:cNvSpPr>
          <p:nvPr/>
        </p:nvSpPr>
        <p:spPr bwMode="auto">
          <a:xfrm>
            <a:off x="-1588" y="-1588"/>
            <a:ext cx="935150" cy="459239"/>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MX" sz="2300" dirty="0" smtClean="0">
                <a:latin typeface="Calibri" pitchFamily="34" charset="0"/>
                <a:ea typeface="ＭＳ Ｐゴシック"/>
                <a:cs typeface="ＭＳ Ｐゴシック"/>
              </a:rPr>
              <a:t>Índice</a:t>
            </a:r>
            <a:endParaRPr lang="es-ES" sz="2300" dirty="0">
              <a:latin typeface="Calibri" pitchFamily="34" charset="0"/>
              <a:ea typeface="ＭＳ Ｐゴシック"/>
              <a:cs typeface="ＭＳ Ｐゴシック"/>
            </a:endParaRPr>
          </a:p>
        </p:txBody>
      </p:sp>
      <p:sp>
        <p:nvSpPr>
          <p:cNvPr id="20483" name="Rectangle 3"/>
          <p:cNvSpPr>
            <a:spLocks noChangeArrowheads="1"/>
          </p:cNvSpPr>
          <p:nvPr/>
        </p:nvSpPr>
        <p:spPr bwMode="auto">
          <a:xfrm>
            <a:off x="683568" y="980728"/>
            <a:ext cx="8208912" cy="3200400"/>
          </a:xfrm>
          <a:prstGeom prst="rect">
            <a:avLst/>
          </a:prstGeom>
          <a:noFill/>
          <a:ln w="9525">
            <a:noFill/>
            <a:miter lim="800000"/>
            <a:headEnd/>
            <a:tailEnd/>
          </a:ln>
          <a:effectLst/>
        </p:spPr>
        <p:txBody>
          <a:bodyPr/>
          <a:lstStyle/>
          <a:p>
            <a:pPr marL="342900" indent="-342900" algn="just">
              <a:spcBef>
                <a:spcPct val="20000"/>
              </a:spcBef>
            </a:pPr>
            <a:r>
              <a:rPr lang="es-ES" sz="1400" dirty="0"/>
              <a:t>   	</a:t>
            </a:r>
            <a:r>
              <a:rPr lang="es-ES" sz="1400" dirty="0">
                <a:ea typeface="ＭＳ Ｐゴシック"/>
                <a:cs typeface="Arial" pitchFamily="34" charset="0"/>
              </a:rPr>
              <a:t>¿Qué es el pensamiento sistémico</a:t>
            </a:r>
            <a:r>
              <a:rPr lang="es-ES" sz="1400" dirty="0" smtClean="0">
                <a:ea typeface="ＭＳ Ｐゴシック"/>
                <a:cs typeface="Arial" pitchFamily="34" charset="0"/>
              </a:rPr>
              <a:t>?....................</a:t>
            </a:r>
            <a:r>
              <a:rPr lang="es-ES" sz="1400" dirty="0" smtClean="0"/>
              <a:t>...........................3</a:t>
            </a:r>
            <a:endParaRPr lang="es-ES" sz="1400" dirty="0"/>
          </a:p>
          <a:p>
            <a:pPr marL="342900" indent="-342900" algn="just">
              <a:spcBef>
                <a:spcPct val="20000"/>
              </a:spcBef>
            </a:pPr>
            <a:r>
              <a:rPr lang="es-ES" sz="1400" dirty="0" smtClean="0"/>
              <a:t>	</a:t>
            </a:r>
            <a:r>
              <a:rPr lang="es-MX" sz="1400" dirty="0">
                <a:ea typeface="ＭＳ Ｐゴシック"/>
                <a:cs typeface="ＭＳ Ｐゴシック"/>
              </a:rPr>
              <a:t>El pensamiento sistémico y el </a:t>
            </a:r>
            <a:r>
              <a:rPr lang="es-MX" sz="1400" dirty="0" smtClean="0">
                <a:ea typeface="ＭＳ Ｐゴシック"/>
                <a:cs typeface="ＭＳ Ｐゴシック"/>
              </a:rPr>
              <a:t>diseño</a:t>
            </a:r>
            <a:r>
              <a:rPr lang="es-ES" sz="1400" dirty="0" smtClean="0"/>
              <a:t>.......................…...................4</a:t>
            </a:r>
          </a:p>
          <a:p>
            <a:pPr marL="342900" indent="-342900" algn="just">
              <a:spcBef>
                <a:spcPct val="20000"/>
              </a:spcBef>
            </a:pPr>
            <a:r>
              <a:rPr lang="es-ES" sz="1400" dirty="0"/>
              <a:t>	</a:t>
            </a:r>
            <a:r>
              <a:rPr lang="es-ES" sz="1400" dirty="0">
                <a:ea typeface="ＭＳ Ｐゴシック"/>
                <a:cs typeface="Arial" pitchFamily="34" charset="0"/>
              </a:rPr>
              <a:t>¿Por qué del Pensamiento Sistémico en la sustentabilidad</a:t>
            </a:r>
            <a:r>
              <a:rPr lang="es-ES" sz="1400" dirty="0" smtClean="0">
                <a:ea typeface="ＭＳ Ｐゴシック"/>
                <a:cs typeface="Arial" pitchFamily="34" charset="0"/>
              </a:rPr>
              <a:t>?</a:t>
            </a:r>
            <a:r>
              <a:rPr lang="es-ES" altLang="ja-JP" sz="1400" dirty="0" smtClean="0">
                <a:ea typeface="ＭＳ Ｐゴシック" pitchFamily="28" charset="-128"/>
              </a:rPr>
              <a:t>.........5</a:t>
            </a:r>
            <a:endParaRPr lang="es-ES" sz="1400" dirty="0"/>
          </a:p>
          <a:p>
            <a:pPr marL="342900" indent="-342900" algn="just">
              <a:spcBef>
                <a:spcPct val="20000"/>
              </a:spcBef>
            </a:pPr>
            <a:r>
              <a:rPr lang="es-ES" sz="1400" dirty="0"/>
              <a:t>	</a:t>
            </a:r>
            <a:r>
              <a:rPr lang="es-ES" sz="1400" dirty="0">
                <a:ea typeface="ＭＳ Ｐゴシック"/>
                <a:cs typeface="Arial" pitchFamily="34" charset="0"/>
              </a:rPr>
              <a:t>Principios básicos del Pensamiento </a:t>
            </a:r>
            <a:r>
              <a:rPr lang="es-ES" sz="1400" dirty="0" smtClean="0">
                <a:ea typeface="ＭＳ Ｐゴシック"/>
                <a:cs typeface="Arial" pitchFamily="34" charset="0"/>
              </a:rPr>
              <a:t>Sistémico</a:t>
            </a:r>
            <a:r>
              <a:rPr lang="en-US" sz="1400" dirty="0" smtClean="0">
                <a:ea typeface="ＭＳ Ｐゴシック"/>
                <a:cs typeface="ＭＳ Ｐゴシック"/>
              </a:rPr>
              <a:t>...............................6</a:t>
            </a:r>
          </a:p>
          <a:p>
            <a:pPr marL="342900" indent="-342900" algn="just">
              <a:spcBef>
                <a:spcPct val="20000"/>
              </a:spcBef>
            </a:pPr>
            <a:r>
              <a:rPr lang="es-ES" sz="1400" dirty="0" smtClean="0">
                <a:ea typeface="ＭＳ Ｐゴシック"/>
                <a:cs typeface="Arial" pitchFamily="34" charset="0"/>
              </a:rPr>
              <a:t>	</a:t>
            </a:r>
            <a:r>
              <a:rPr lang="es-ES" sz="1400" dirty="0">
                <a:ea typeface="ＭＳ Ｐゴシック"/>
                <a:cs typeface="Arial" pitchFamily="34" charset="0"/>
              </a:rPr>
              <a:t>Cómo se aplica el pensamiento sistémico en la </a:t>
            </a:r>
            <a:r>
              <a:rPr lang="es-ES" sz="1400" dirty="0" smtClean="0">
                <a:ea typeface="ＭＳ Ｐゴシック"/>
                <a:cs typeface="Arial" pitchFamily="34" charset="0"/>
              </a:rPr>
              <a:t>sustentabilidad…</a:t>
            </a:r>
            <a:r>
              <a:rPr lang="es-ES" sz="1400" dirty="0" smtClean="0">
                <a:ea typeface="ＭＳ Ｐゴシック"/>
                <a:cs typeface="ＭＳ Ｐゴシック"/>
              </a:rPr>
              <a:t>8</a:t>
            </a:r>
            <a:endParaRPr lang="en-US" sz="1400" dirty="0" smtClean="0">
              <a:ea typeface="ＭＳ Ｐゴシック"/>
              <a:cs typeface="ＭＳ Ｐゴシック"/>
            </a:endParaRPr>
          </a:p>
          <a:p>
            <a:pPr marL="342900" indent="-342900" algn="just">
              <a:spcBef>
                <a:spcPct val="20000"/>
              </a:spcBef>
            </a:pPr>
            <a:r>
              <a:rPr lang="es-MX" sz="1400" dirty="0">
                <a:ea typeface="ＭＳ Ｐゴシック"/>
                <a:cs typeface="ＭＳ Ｐゴシック"/>
              </a:rPr>
              <a:t>	Un ejemplo: </a:t>
            </a:r>
            <a:r>
              <a:rPr lang="es-MX" sz="1400" dirty="0" err="1">
                <a:ea typeface="ＭＳ Ｐゴシック"/>
                <a:cs typeface="ＭＳ Ｐゴシック"/>
              </a:rPr>
              <a:t>Cradle</a:t>
            </a:r>
            <a:r>
              <a:rPr lang="es-MX" sz="1400" dirty="0">
                <a:ea typeface="ＭＳ Ｐゴシック"/>
                <a:cs typeface="ＭＳ Ｐゴシック"/>
              </a:rPr>
              <a:t> to </a:t>
            </a:r>
            <a:r>
              <a:rPr lang="es-MX" sz="1400" dirty="0" err="1" smtClean="0">
                <a:ea typeface="ＭＳ Ｐゴシック"/>
                <a:cs typeface="ＭＳ Ｐゴシック"/>
              </a:rPr>
              <a:t>Cradle</a:t>
            </a:r>
            <a:r>
              <a:rPr lang="es-MX" sz="1400" dirty="0" smtClean="0">
                <a:ea typeface="ＭＳ Ｐゴシック"/>
                <a:cs typeface="ＭＳ Ｐゴシック"/>
              </a:rPr>
              <a:t>………………………………………...</a:t>
            </a:r>
            <a:r>
              <a:rPr lang="es-ES" sz="1400" dirty="0" smtClean="0">
                <a:ea typeface="ＭＳ Ｐゴシック"/>
                <a:cs typeface="ＭＳ Ｐゴシック"/>
              </a:rPr>
              <a:t>9</a:t>
            </a:r>
            <a:endParaRPr lang="en-US" sz="1400" dirty="0" smtClean="0">
              <a:ea typeface="ＭＳ Ｐゴシック"/>
              <a:cs typeface="ＭＳ Ｐゴシック"/>
            </a:endParaRPr>
          </a:p>
          <a:p>
            <a:pPr marL="342900" indent="-342900" algn="just">
              <a:spcBef>
                <a:spcPct val="20000"/>
              </a:spcBef>
            </a:pPr>
            <a:r>
              <a:rPr lang="es-ES" sz="1400" dirty="0" smtClean="0">
                <a:ea typeface="ＭＳ Ｐゴシック"/>
                <a:cs typeface="Arial" pitchFamily="34" charset="0"/>
              </a:rPr>
              <a:t>	Innovación del sistema……………………………………………….10</a:t>
            </a:r>
          </a:p>
          <a:p>
            <a:pPr marL="342900" indent="-342900" algn="just">
              <a:spcBef>
                <a:spcPct val="20000"/>
              </a:spcBef>
            </a:pPr>
            <a:r>
              <a:rPr lang="es-ES" sz="1400" dirty="0" smtClean="0">
                <a:ea typeface="ＭＳ Ｐゴシック"/>
                <a:cs typeface="Arial" pitchFamily="34" charset="0"/>
              </a:rPr>
              <a:t>	</a:t>
            </a:r>
            <a:r>
              <a:rPr lang="es-ES" sz="1400" dirty="0">
                <a:ea typeface="ＭＳ Ｐゴシック"/>
                <a:cs typeface="Arial" pitchFamily="34" charset="0"/>
              </a:rPr>
              <a:t>Niveles de innovación </a:t>
            </a:r>
            <a:r>
              <a:rPr lang="es-ES" sz="1400" dirty="0" smtClean="0">
                <a:ea typeface="ＭＳ Ｐゴシック"/>
                <a:cs typeface="Arial" pitchFamily="34" charset="0"/>
              </a:rPr>
              <a:t>para el diseño sustentable</a:t>
            </a:r>
            <a:r>
              <a:rPr lang="es-ES" altLang="ja-JP" sz="1400" dirty="0" smtClean="0">
                <a:latin typeface="Arial"/>
                <a:ea typeface="ＭＳ Ｐゴシック" pitchFamily="28" charset="-128"/>
              </a:rPr>
              <a:t>………</a:t>
            </a:r>
            <a:r>
              <a:rPr lang="es-ES" altLang="ja-JP" sz="1400" dirty="0" smtClean="0">
                <a:ea typeface="ＭＳ Ｐゴシック" pitchFamily="28" charset="-128"/>
              </a:rPr>
              <a:t>.</a:t>
            </a:r>
            <a:r>
              <a:rPr lang="es-ES" altLang="ja-JP" sz="1400" dirty="0" smtClean="0">
                <a:latin typeface="Arial"/>
                <a:ea typeface="ＭＳ Ｐゴシック" pitchFamily="28" charset="-128"/>
              </a:rPr>
              <a:t>…………</a:t>
            </a:r>
            <a:r>
              <a:rPr lang="es-ES" altLang="ja-JP" sz="1400" dirty="0" smtClean="0">
                <a:ea typeface="ＭＳ Ｐゴシック" pitchFamily="28" charset="-128"/>
              </a:rPr>
              <a:t>11</a:t>
            </a:r>
            <a:endParaRPr lang="es-ES" sz="1400" dirty="0"/>
          </a:p>
          <a:p>
            <a:pPr marL="342900" indent="-342900" algn="just">
              <a:spcBef>
                <a:spcPct val="20000"/>
              </a:spcBef>
            </a:pPr>
            <a:r>
              <a:rPr lang="es-ES" sz="1400" dirty="0" smtClean="0">
                <a:ea typeface="ＭＳ Ｐゴシック"/>
                <a:cs typeface="Arial" pitchFamily="34" charset="0"/>
              </a:rPr>
              <a:t>	Tipos 1 &amp; 2 de innovación…………………………………………….12</a:t>
            </a:r>
          </a:p>
          <a:p>
            <a:pPr marL="342900" indent="-342900" algn="just">
              <a:spcBef>
                <a:spcPct val="20000"/>
              </a:spcBef>
            </a:pPr>
            <a:r>
              <a:rPr lang="es-ES" sz="1400" dirty="0" smtClean="0">
                <a:ea typeface="ＭＳ Ｐゴシック"/>
                <a:cs typeface="Arial" pitchFamily="34" charset="0"/>
              </a:rPr>
              <a:t>	Tipos 3 &amp; 4 de innovación…………………………………..………...13</a:t>
            </a:r>
          </a:p>
          <a:p>
            <a:pPr marL="342900" indent="-342900" algn="just">
              <a:spcBef>
                <a:spcPct val="20000"/>
              </a:spcBef>
            </a:pPr>
            <a:r>
              <a:rPr lang="es-ES" sz="1400" dirty="0" smtClean="0">
                <a:ea typeface="ＭＳ Ｐゴシック"/>
                <a:cs typeface="Arial" pitchFamily="34" charset="0"/>
              </a:rPr>
              <a:t>	Ejemplos de diseño de servicios………………………….…………14</a:t>
            </a:r>
          </a:p>
          <a:p>
            <a:pPr marL="342900" indent="-342900" algn="just">
              <a:spcBef>
                <a:spcPct val="20000"/>
              </a:spcBef>
            </a:pPr>
            <a:r>
              <a:rPr lang="es-ES" sz="1400" dirty="0"/>
              <a:t>	Un ejemplo de análisis de un producto </a:t>
            </a:r>
            <a:r>
              <a:rPr lang="es-ES" sz="1400" dirty="0" smtClean="0"/>
              <a:t>usando</a:t>
            </a:r>
          </a:p>
          <a:p>
            <a:pPr marL="342900" indent="-342900" algn="just">
              <a:spcBef>
                <a:spcPct val="20000"/>
              </a:spcBef>
            </a:pPr>
            <a:r>
              <a:rPr lang="es-ES" sz="1400" dirty="0" smtClean="0"/>
              <a:t> 	pensamiento sistémico</a:t>
            </a:r>
            <a:r>
              <a:rPr lang="es-ES" sz="1400" dirty="0" smtClean="0">
                <a:ea typeface="ＭＳ Ｐゴシック"/>
                <a:cs typeface="Arial" pitchFamily="34" charset="0"/>
              </a:rPr>
              <a:t>....................................................................15</a:t>
            </a:r>
          </a:p>
          <a:p>
            <a:pPr marL="342900" indent="-342900" algn="just">
              <a:spcBef>
                <a:spcPct val="20000"/>
              </a:spcBef>
            </a:pPr>
            <a:r>
              <a:rPr lang="es-ES" sz="1400" dirty="0" smtClean="0"/>
              <a:t>	</a:t>
            </a:r>
            <a:r>
              <a:rPr lang="es-ES" sz="1400" dirty="0"/>
              <a:t>Propiedades del </a:t>
            </a:r>
            <a:r>
              <a:rPr lang="es-ES" sz="1400" dirty="0" smtClean="0"/>
              <a:t>sistema…………………………………………….. </a:t>
            </a:r>
            <a:r>
              <a:rPr lang="es-ES" sz="1400" dirty="0"/>
              <a:t>16</a:t>
            </a:r>
            <a:endParaRPr lang="es-MX" sz="1400" dirty="0"/>
          </a:p>
          <a:p>
            <a:r>
              <a:rPr lang="es-ES" sz="1400" dirty="0"/>
              <a:t> </a:t>
            </a:r>
            <a:r>
              <a:rPr lang="es-ES" sz="1400" dirty="0" smtClean="0"/>
              <a:t>      Los </a:t>
            </a:r>
            <a:r>
              <a:rPr lang="es-ES" sz="1400" dirty="0"/>
              <a:t>12 puntos de mayor impacto al alterar un </a:t>
            </a:r>
            <a:r>
              <a:rPr lang="es-ES" sz="1400" dirty="0" smtClean="0"/>
              <a:t>sistema…………… </a:t>
            </a:r>
            <a:r>
              <a:rPr lang="es-ES" sz="1400" dirty="0"/>
              <a:t>17</a:t>
            </a:r>
            <a:endParaRPr lang="es-MX" sz="1400" dirty="0"/>
          </a:p>
          <a:p>
            <a:r>
              <a:rPr lang="es-ES" sz="1400" dirty="0" smtClean="0"/>
              <a:t>        Planteando </a:t>
            </a:r>
            <a:r>
              <a:rPr lang="es-ES" sz="1400" dirty="0"/>
              <a:t>los problemas del mundo en forma </a:t>
            </a:r>
            <a:r>
              <a:rPr lang="es-ES" sz="1400" dirty="0" smtClean="0"/>
              <a:t>sistémica………..18</a:t>
            </a:r>
            <a:endParaRPr lang="es-MX" sz="1400" dirty="0"/>
          </a:p>
          <a:p>
            <a:r>
              <a:rPr lang="es-ES" sz="1400" dirty="0"/>
              <a:t> </a:t>
            </a:r>
            <a:r>
              <a:rPr lang="es-ES" sz="1400" dirty="0" smtClean="0"/>
              <a:t>       Conclusiones…………………………………………………………..19</a:t>
            </a:r>
            <a:endParaRPr lang="es-MX" sz="1400" dirty="0"/>
          </a:p>
          <a:p>
            <a:pPr marL="342900" indent="-342900" algn="just">
              <a:spcBef>
                <a:spcPct val="20000"/>
              </a:spcBef>
            </a:pPr>
            <a:r>
              <a:rPr lang="es-ES" sz="1400" dirty="0" smtClean="0"/>
              <a:t>        Bibliografía ..........................................................................………20</a:t>
            </a:r>
            <a:endParaRPr lang="es-ES" sz="1400" dirty="0"/>
          </a:p>
          <a:p>
            <a:pPr marL="342900" indent="-342900" algn="just">
              <a:spcBef>
                <a:spcPct val="20000"/>
              </a:spcBef>
            </a:pPr>
            <a:r>
              <a:rPr lang="es-ES" sz="1400" dirty="0"/>
              <a:t>	Cr</a:t>
            </a:r>
            <a:r>
              <a:rPr lang="es-ES" altLang="ja-JP" sz="1400" dirty="0">
                <a:latin typeface="Arial"/>
                <a:ea typeface="ＭＳ Ｐゴシック" pitchFamily="28" charset="-128"/>
              </a:rPr>
              <a:t>é</a:t>
            </a:r>
            <a:r>
              <a:rPr lang="es-ES" altLang="ja-JP" sz="1400" dirty="0">
                <a:ea typeface="ＭＳ Ｐゴシック" pitchFamily="28" charset="-128"/>
              </a:rPr>
              <a:t>ditos de im</a:t>
            </a:r>
            <a:r>
              <a:rPr lang="es-ES" altLang="ja-JP" sz="1400" dirty="0">
                <a:latin typeface="Arial"/>
                <a:ea typeface="ＭＳ Ｐゴシック" pitchFamily="28" charset="-128"/>
              </a:rPr>
              <a:t>á</a:t>
            </a:r>
            <a:r>
              <a:rPr lang="es-ES" altLang="ja-JP" sz="1400" dirty="0">
                <a:ea typeface="ＭＳ Ｐゴシック" pitchFamily="28" charset="-128"/>
              </a:rPr>
              <a:t>genes </a:t>
            </a:r>
            <a:r>
              <a:rPr lang="es-ES" altLang="ja-JP" sz="1400" dirty="0" smtClean="0">
                <a:latin typeface="Arial"/>
                <a:ea typeface="ＭＳ Ｐゴシック" pitchFamily="28" charset="-128"/>
              </a:rPr>
              <a:t>………………………………………………..</a:t>
            </a:r>
            <a:r>
              <a:rPr lang="es-ES" altLang="ja-JP" sz="1400" dirty="0" smtClean="0">
                <a:ea typeface="ＭＳ Ｐゴシック" pitchFamily="28" charset="-128"/>
              </a:rPr>
              <a:t> 21</a:t>
            </a:r>
            <a:endParaRPr lang="en-GB" sz="1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098" name="Rectangle 2"/>
          <p:cNvSpPr>
            <a:spLocks noChangeArrowheads="1"/>
          </p:cNvSpPr>
          <p:nvPr/>
        </p:nvSpPr>
        <p:spPr bwMode="auto">
          <a:xfrm>
            <a:off x="3175" y="-809625"/>
            <a:ext cx="9144000" cy="609600"/>
          </a:xfrm>
          <a:prstGeom prst="rect">
            <a:avLst/>
          </a:prstGeom>
          <a:noFill/>
          <a:ln w="9525">
            <a:noFill/>
            <a:miter lim="800000"/>
            <a:headEnd/>
            <a:tailEnd/>
          </a:ln>
          <a:effectLst/>
        </p:spPr>
        <p:txBody>
          <a:bodyPr>
            <a:spAutoFit/>
          </a:bodyPr>
          <a:lstStyle/>
          <a:p>
            <a:pPr algn="just"/>
            <a:r>
              <a:rPr lang="en-GB" sz="1000">
                <a:cs typeface="Times New Roman" pitchFamily="18" charset="0"/>
              </a:rPr>
              <a:t> </a:t>
            </a:r>
          </a:p>
          <a:p>
            <a:pPr eaLnBrk="0" hangingPunct="0"/>
            <a:endParaRPr lang="en-GB"/>
          </a:p>
        </p:txBody>
      </p:sp>
      <p:sp>
        <p:nvSpPr>
          <p:cNvPr id="73" name="Text Box 4"/>
          <p:cNvSpPr txBox="1">
            <a:spLocks noChangeArrowheads="1"/>
          </p:cNvSpPr>
          <p:nvPr/>
        </p:nvSpPr>
        <p:spPr bwMode="auto">
          <a:xfrm>
            <a:off x="0" y="0"/>
            <a:ext cx="6444208" cy="413073"/>
          </a:xfrm>
          <a:prstGeom prst="rect">
            <a:avLst/>
          </a:prstGeom>
          <a:solidFill>
            <a:srgbClr val="C9C9C9"/>
          </a:solidFill>
          <a:ln w="9525">
            <a:noFill/>
            <a:miter lim="800000"/>
            <a:headEnd/>
            <a:tailEnd/>
          </a:ln>
        </p:spPr>
        <p:txBody>
          <a:bodyPr wrap="square" lIns="104278" tIns="52139" rIns="104278" bIns="52139">
            <a:spAutoFit/>
          </a:bodyPr>
          <a:lstStyle/>
          <a:p>
            <a:pPr defTabSz="1042988" eaLnBrk="0" hangingPunct="0"/>
            <a:r>
              <a:rPr lang="es-ES" sz="2000" dirty="0" smtClean="0">
                <a:ea typeface="ＭＳ Ｐゴシック"/>
                <a:cs typeface="Arial" pitchFamily="34" charset="0"/>
              </a:rPr>
              <a:t>Los 12 puntos de mayor impacto al alterar un sistema</a:t>
            </a:r>
            <a:endParaRPr lang="es-ES" sz="2000" dirty="0">
              <a:ea typeface="ＭＳ Ｐゴシック"/>
              <a:cs typeface="Arial" pitchFamily="34" charset="0"/>
            </a:endParaRPr>
          </a:p>
        </p:txBody>
      </p:sp>
      <p:sp>
        <p:nvSpPr>
          <p:cNvPr id="2" name="1 CuadroTexto"/>
          <p:cNvSpPr txBox="1"/>
          <p:nvPr/>
        </p:nvSpPr>
        <p:spPr>
          <a:xfrm>
            <a:off x="265742" y="1340768"/>
            <a:ext cx="7906658" cy="1908215"/>
          </a:xfrm>
          <a:prstGeom prst="rect">
            <a:avLst/>
          </a:prstGeom>
          <a:noFill/>
        </p:spPr>
        <p:txBody>
          <a:bodyPr wrap="square" rtlCol="0">
            <a:spAutoFit/>
          </a:bodyPr>
          <a:lstStyle/>
          <a:p>
            <a:r>
              <a:rPr lang="es-MX" sz="2000" b="1" dirty="0" smtClean="0"/>
              <a:t>11</a:t>
            </a:r>
            <a:r>
              <a:rPr lang="es-MX" sz="2000" b="1" dirty="0"/>
              <a:t>. </a:t>
            </a:r>
            <a:r>
              <a:rPr lang="es-MX" sz="2000" b="1" dirty="0" smtClean="0"/>
              <a:t>Buffers: </a:t>
            </a:r>
            <a:r>
              <a:rPr lang="es-ES" sz="2000" dirty="0" smtClean="0"/>
              <a:t>se pueden entender como el tamaño de las zonas o recursos que permiten la estabilización durante una transición. Sin embargo buffers muy grandes imposibilitan el cambio del sistema pues se vuelven inflexibles.</a:t>
            </a:r>
            <a:endParaRPr lang="es-MX" sz="2000" dirty="0"/>
          </a:p>
          <a:p>
            <a:endParaRPr lang="es-MX" sz="2000" dirty="0"/>
          </a:p>
          <a:p>
            <a:endParaRPr lang="es-MX" dirty="0"/>
          </a:p>
        </p:txBody>
      </p:sp>
      <p:pic>
        <p:nvPicPr>
          <p:cNvPr id="11266" name="Picture 2" descr="Photo of a stream showing buffer zones - Photo credit:  U.S. Fish and Wildlife Servi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612" y="3231273"/>
            <a:ext cx="6984776" cy="3015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87170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098" name="Rectangle 2"/>
          <p:cNvSpPr>
            <a:spLocks noChangeArrowheads="1"/>
          </p:cNvSpPr>
          <p:nvPr/>
        </p:nvSpPr>
        <p:spPr bwMode="auto">
          <a:xfrm>
            <a:off x="3175" y="-809625"/>
            <a:ext cx="9144000" cy="609600"/>
          </a:xfrm>
          <a:prstGeom prst="rect">
            <a:avLst/>
          </a:prstGeom>
          <a:noFill/>
          <a:ln w="9525">
            <a:noFill/>
            <a:miter lim="800000"/>
            <a:headEnd/>
            <a:tailEnd/>
          </a:ln>
          <a:effectLst/>
        </p:spPr>
        <p:txBody>
          <a:bodyPr>
            <a:spAutoFit/>
          </a:bodyPr>
          <a:lstStyle/>
          <a:p>
            <a:pPr algn="just"/>
            <a:r>
              <a:rPr lang="en-GB" sz="1000">
                <a:cs typeface="Times New Roman" pitchFamily="18" charset="0"/>
              </a:rPr>
              <a:t> </a:t>
            </a:r>
          </a:p>
          <a:p>
            <a:pPr eaLnBrk="0" hangingPunct="0"/>
            <a:endParaRPr lang="en-GB"/>
          </a:p>
        </p:txBody>
      </p:sp>
      <p:sp>
        <p:nvSpPr>
          <p:cNvPr id="73" name="Text Box 4"/>
          <p:cNvSpPr txBox="1">
            <a:spLocks noChangeArrowheads="1"/>
          </p:cNvSpPr>
          <p:nvPr/>
        </p:nvSpPr>
        <p:spPr bwMode="auto">
          <a:xfrm>
            <a:off x="0" y="0"/>
            <a:ext cx="6444208" cy="413073"/>
          </a:xfrm>
          <a:prstGeom prst="rect">
            <a:avLst/>
          </a:prstGeom>
          <a:solidFill>
            <a:srgbClr val="C9C9C9"/>
          </a:solidFill>
          <a:ln w="9525">
            <a:noFill/>
            <a:miter lim="800000"/>
            <a:headEnd/>
            <a:tailEnd/>
          </a:ln>
        </p:spPr>
        <p:txBody>
          <a:bodyPr wrap="square" lIns="104278" tIns="52139" rIns="104278" bIns="52139">
            <a:spAutoFit/>
          </a:bodyPr>
          <a:lstStyle/>
          <a:p>
            <a:pPr defTabSz="1042988" eaLnBrk="0" hangingPunct="0"/>
            <a:r>
              <a:rPr lang="es-ES" sz="2000" dirty="0" smtClean="0">
                <a:ea typeface="ＭＳ Ｐゴシック"/>
                <a:cs typeface="Arial" pitchFamily="34" charset="0"/>
              </a:rPr>
              <a:t>Los 12 puntos de mayor impacto al alterar un sistema</a:t>
            </a:r>
            <a:endParaRPr lang="es-ES" sz="2000" dirty="0">
              <a:ea typeface="ＭＳ Ｐゴシック"/>
              <a:cs typeface="Arial" pitchFamily="34" charset="0"/>
            </a:endParaRPr>
          </a:p>
        </p:txBody>
      </p:sp>
      <p:sp>
        <p:nvSpPr>
          <p:cNvPr id="2" name="1 CuadroTexto"/>
          <p:cNvSpPr txBox="1"/>
          <p:nvPr/>
        </p:nvSpPr>
        <p:spPr>
          <a:xfrm>
            <a:off x="265742" y="1340768"/>
            <a:ext cx="8554730" cy="1938992"/>
          </a:xfrm>
          <a:prstGeom prst="rect">
            <a:avLst/>
          </a:prstGeom>
          <a:noFill/>
        </p:spPr>
        <p:txBody>
          <a:bodyPr wrap="square" rtlCol="0">
            <a:spAutoFit/>
          </a:bodyPr>
          <a:lstStyle/>
          <a:p>
            <a:r>
              <a:rPr lang="es-MX" sz="2000" b="1" dirty="0" smtClean="0"/>
              <a:t>10</a:t>
            </a:r>
            <a:r>
              <a:rPr lang="es-MX" sz="2000" b="1" dirty="0"/>
              <a:t>. Puntos de </a:t>
            </a:r>
            <a:r>
              <a:rPr lang="es-MX" sz="2000" b="1" dirty="0" smtClean="0"/>
              <a:t>Intersección: </a:t>
            </a:r>
            <a:r>
              <a:rPr lang="es-ES" sz="2000" dirty="0" smtClean="0"/>
              <a:t>los puntos de intersección como tales ofrecen poco impacto. Es en realidad su diseño y trabajo en conjunto los que ofrecen el verdadero impacto y por tanto se requiere una visión general para usarlos efectivamente. Por ejemplo los cruces en una ruta congestionada por el tráfico o una tubería.</a:t>
            </a:r>
            <a:endParaRPr lang="es-MX" sz="2000" dirty="0"/>
          </a:p>
          <a:p>
            <a:endParaRPr lang="es-MX" sz="2000" b="1" dirty="0"/>
          </a:p>
        </p:txBody>
      </p:sp>
      <p:pic>
        <p:nvPicPr>
          <p:cNvPr id="10242" name="Picture 2" descr="http://leankit.com/blog/wp-content/uploads/2014/07/020087-grand-junct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3230481"/>
            <a:ext cx="6191250" cy="3486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87170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098" name="Rectangle 2"/>
          <p:cNvSpPr>
            <a:spLocks noChangeArrowheads="1"/>
          </p:cNvSpPr>
          <p:nvPr/>
        </p:nvSpPr>
        <p:spPr bwMode="auto">
          <a:xfrm>
            <a:off x="3175" y="-809625"/>
            <a:ext cx="9144000" cy="609600"/>
          </a:xfrm>
          <a:prstGeom prst="rect">
            <a:avLst/>
          </a:prstGeom>
          <a:noFill/>
          <a:ln w="9525">
            <a:noFill/>
            <a:miter lim="800000"/>
            <a:headEnd/>
            <a:tailEnd/>
          </a:ln>
          <a:effectLst/>
        </p:spPr>
        <p:txBody>
          <a:bodyPr>
            <a:spAutoFit/>
          </a:bodyPr>
          <a:lstStyle/>
          <a:p>
            <a:pPr algn="just"/>
            <a:r>
              <a:rPr lang="en-GB" sz="1000">
                <a:cs typeface="Times New Roman" pitchFamily="18" charset="0"/>
              </a:rPr>
              <a:t> </a:t>
            </a:r>
          </a:p>
          <a:p>
            <a:pPr eaLnBrk="0" hangingPunct="0"/>
            <a:endParaRPr lang="en-GB"/>
          </a:p>
        </p:txBody>
      </p:sp>
      <p:sp>
        <p:nvSpPr>
          <p:cNvPr id="73" name="Text Box 4"/>
          <p:cNvSpPr txBox="1">
            <a:spLocks noChangeArrowheads="1"/>
          </p:cNvSpPr>
          <p:nvPr/>
        </p:nvSpPr>
        <p:spPr bwMode="auto">
          <a:xfrm>
            <a:off x="0" y="0"/>
            <a:ext cx="6444208" cy="413073"/>
          </a:xfrm>
          <a:prstGeom prst="rect">
            <a:avLst/>
          </a:prstGeom>
          <a:solidFill>
            <a:srgbClr val="C9C9C9"/>
          </a:solidFill>
          <a:ln w="9525">
            <a:noFill/>
            <a:miter lim="800000"/>
            <a:headEnd/>
            <a:tailEnd/>
          </a:ln>
        </p:spPr>
        <p:txBody>
          <a:bodyPr wrap="square" lIns="104278" tIns="52139" rIns="104278" bIns="52139">
            <a:spAutoFit/>
          </a:bodyPr>
          <a:lstStyle/>
          <a:p>
            <a:pPr defTabSz="1042988" eaLnBrk="0" hangingPunct="0"/>
            <a:r>
              <a:rPr lang="es-ES" sz="2000" dirty="0" smtClean="0">
                <a:ea typeface="ＭＳ Ｐゴシック"/>
                <a:cs typeface="Arial" pitchFamily="34" charset="0"/>
              </a:rPr>
              <a:t>Los 12 puntos de mayor impacto al alterar un sistema</a:t>
            </a:r>
            <a:endParaRPr lang="es-ES" sz="2000" dirty="0">
              <a:ea typeface="ＭＳ Ｐゴシック"/>
              <a:cs typeface="Arial" pitchFamily="34" charset="0"/>
            </a:endParaRPr>
          </a:p>
        </p:txBody>
      </p:sp>
      <p:sp>
        <p:nvSpPr>
          <p:cNvPr id="2" name="1 CuadroTexto"/>
          <p:cNvSpPr txBox="1"/>
          <p:nvPr/>
        </p:nvSpPr>
        <p:spPr>
          <a:xfrm>
            <a:off x="265742" y="1340768"/>
            <a:ext cx="3658186" cy="4985980"/>
          </a:xfrm>
          <a:prstGeom prst="rect">
            <a:avLst/>
          </a:prstGeom>
          <a:noFill/>
        </p:spPr>
        <p:txBody>
          <a:bodyPr wrap="square" rtlCol="0">
            <a:spAutoFit/>
          </a:bodyPr>
          <a:lstStyle/>
          <a:p>
            <a:r>
              <a:rPr lang="es-MX" sz="2000" b="1" dirty="0" smtClean="0"/>
              <a:t>9</a:t>
            </a:r>
            <a:r>
              <a:rPr lang="es-MX" sz="2000" b="1" dirty="0"/>
              <a:t>. </a:t>
            </a:r>
            <a:r>
              <a:rPr lang="es-MX" sz="2000" b="1" dirty="0" smtClean="0"/>
              <a:t>Retrasos: </a:t>
            </a:r>
            <a:r>
              <a:rPr lang="es-ES" sz="2000" dirty="0" smtClean="0"/>
              <a:t>se entienden como la longitud de los periodos de tiempo relativos a las proporciones de los cambios en el sistema. Ellos determinan que tan efectiva es la retroalimentación en un sistema y por tanto que tan actualizada y pertinente es la información o la respuesta a la misma. Mientras más grande un sistema y más centralizado este, más lenta será la respuesta.</a:t>
            </a:r>
            <a:endParaRPr lang="es-MX" sz="2000" dirty="0"/>
          </a:p>
          <a:p>
            <a:endParaRPr lang="es-MX" sz="2000" b="1" dirty="0"/>
          </a:p>
          <a:p>
            <a:endParaRPr lang="es-MX" dirty="0"/>
          </a:p>
        </p:txBody>
      </p:sp>
      <p:pic>
        <p:nvPicPr>
          <p:cNvPr id="9218" name="Picture 2" descr="Getting United to Pay EU Compensation for a Flight Dela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960" y="2132856"/>
            <a:ext cx="4762501" cy="3171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87170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098" name="Rectangle 2"/>
          <p:cNvSpPr>
            <a:spLocks noChangeArrowheads="1"/>
          </p:cNvSpPr>
          <p:nvPr/>
        </p:nvSpPr>
        <p:spPr bwMode="auto">
          <a:xfrm>
            <a:off x="3175" y="-809625"/>
            <a:ext cx="9144000" cy="609600"/>
          </a:xfrm>
          <a:prstGeom prst="rect">
            <a:avLst/>
          </a:prstGeom>
          <a:noFill/>
          <a:ln w="9525">
            <a:noFill/>
            <a:miter lim="800000"/>
            <a:headEnd/>
            <a:tailEnd/>
          </a:ln>
          <a:effectLst/>
        </p:spPr>
        <p:txBody>
          <a:bodyPr>
            <a:spAutoFit/>
          </a:bodyPr>
          <a:lstStyle/>
          <a:p>
            <a:pPr algn="just"/>
            <a:r>
              <a:rPr lang="en-GB" sz="1000">
                <a:cs typeface="Times New Roman" pitchFamily="18" charset="0"/>
              </a:rPr>
              <a:t> </a:t>
            </a:r>
          </a:p>
          <a:p>
            <a:pPr eaLnBrk="0" hangingPunct="0"/>
            <a:endParaRPr lang="en-GB"/>
          </a:p>
        </p:txBody>
      </p:sp>
      <p:sp>
        <p:nvSpPr>
          <p:cNvPr id="73" name="Text Box 4"/>
          <p:cNvSpPr txBox="1">
            <a:spLocks noChangeArrowheads="1"/>
          </p:cNvSpPr>
          <p:nvPr/>
        </p:nvSpPr>
        <p:spPr bwMode="auto">
          <a:xfrm>
            <a:off x="0" y="0"/>
            <a:ext cx="6444208" cy="413073"/>
          </a:xfrm>
          <a:prstGeom prst="rect">
            <a:avLst/>
          </a:prstGeom>
          <a:solidFill>
            <a:srgbClr val="C9C9C9"/>
          </a:solidFill>
          <a:ln w="9525">
            <a:noFill/>
            <a:miter lim="800000"/>
            <a:headEnd/>
            <a:tailEnd/>
          </a:ln>
        </p:spPr>
        <p:txBody>
          <a:bodyPr wrap="square" lIns="104278" tIns="52139" rIns="104278" bIns="52139">
            <a:spAutoFit/>
          </a:bodyPr>
          <a:lstStyle/>
          <a:p>
            <a:pPr defTabSz="1042988" eaLnBrk="0" hangingPunct="0"/>
            <a:r>
              <a:rPr lang="es-ES" sz="2000" dirty="0" smtClean="0">
                <a:ea typeface="ＭＳ Ｐゴシック"/>
                <a:cs typeface="Arial" pitchFamily="34" charset="0"/>
              </a:rPr>
              <a:t>Los 12 puntos de mayor impacto al alterar un sistema</a:t>
            </a:r>
            <a:endParaRPr lang="es-ES" sz="2000" dirty="0">
              <a:ea typeface="ＭＳ Ｐゴシック"/>
              <a:cs typeface="Arial" pitchFamily="34" charset="0"/>
            </a:endParaRPr>
          </a:p>
        </p:txBody>
      </p:sp>
      <p:sp>
        <p:nvSpPr>
          <p:cNvPr id="2" name="1 CuadroTexto"/>
          <p:cNvSpPr txBox="1"/>
          <p:nvPr/>
        </p:nvSpPr>
        <p:spPr>
          <a:xfrm>
            <a:off x="265742" y="1340768"/>
            <a:ext cx="3658186" cy="3170099"/>
          </a:xfrm>
          <a:prstGeom prst="rect">
            <a:avLst/>
          </a:prstGeom>
          <a:noFill/>
        </p:spPr>
        <p:txBody>
          <a:bodyPr wrap="square" rtlCol="0">
            <a:spAutoFit/>
          </a:bodyPr>
          <a:lstStyle/>
          <a:p>
            <a:r>
              <a:rPr lang="es-MX" sz="2000" b="1" dirty="0" smtClean="0"/>
              <a:t>8</a:t>
            </a:r>
            <a:r>
              <a:rPr lang="es-MX" sz="2000" b="1" dirty="0"/>
              <a:t>. </a:t>
            </a:r>
            <a:r>
              <a:rPr lang="es-MX" sz="2000" b="1" dirty="0" smtClean="0"/>
              <a:t>Retroalimentación: </a:t>
            </a:r>
            <a:r>
              <a:rPr lang="es-ES" sz="2000" dirty="0" smtClean="0"/>
              <a:t>derivado del punto anterior, la fuerza de la retroalimentación es relativa a los impactos que están tratando de corregir. A partir de este punto se hablan de puntos que son más de información que de cuestiones físicas del sistema.</a:t>
            </a:r>
            <a:endParaRPr lang="es-MX" sz="2000" dirty="0"/>
          </a:p>
          <a:p>
            <a:endParaRPr lang="es-MX" sz="2000" b="1" dirty="0"/>
          </a:p>
        </p:txBody>
      </p:sp>
      <p:pic>
        <p:nvPicPr>
          <p:cNvPr id="8194" name="Picture 2" descr="User Feedback - I'm Listen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2037351"/>
            <a:ext cx="4469904" cy="31289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87170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098" name="Rectangle 2"/>
          <p:cNvSpPr>
            <a:spLocks noChangeArrowheads="1"/>
          </p:cNvSpPr>
          <p:nvPr/>
        </p:nvSpPr>
        <p:spPr bwMode="auto">
          <a:xfrm>
            <a:off x="3175" y="-809625"/>
            <a:ext cx="9144000" cy="609600"/>
          </a:xfrm>
          <a:prstGeom prst="rect">
            <a:avLst/>
          </a:prstGeom>
          <a:noFill/>
          <a:ln w="9525">
            <a:noFill/>
            <a:miter lim="800000"/>
            <a:headEnd/>
            <a:tailEnd/>
          </a:ln>
          <a:effectLst/>
        </p:spPr>
        <p:txBody>
          <a:bodyPr>
            <a:spAutoFit/>
          </a:bodyPr>
          <a:lstStyle/>
          <a:p>
            <a:pPr algn="just"/>
            <a:r>
              <a:rPr lang="en-GB" sz="1000">
                <a:cs typeface="Times New Roman" pitchFamily="18" charset="0"/>
              </a:rPr>
              <a:t> </a:t>
            </a:r>
          </a:p>
          <a:p>
            <a:pPr eaLnBrk="0" hangingPunct="0"/>
            <a:endParaRPr lang="en-GB"/>
          </a:p>
        </p:txBody>
      </p:sp>
      <p:sp>
        <p:nvSpPr>
          <p:cNvPr id="73" name="Text Box 4"/>
          <p:cNvSpPr txBox="1">
            <a:spLocks noChangeArrowheads="1"/>
          </p:cNvSpPr>
          <p:nvPr/>
        </p:nvSpPr>
        <p:spPr bwMode="auto">
          <a:xfrm>
            <a:off x="0" y="0"/>
            <a:ext cx="6444208" cy="413073"/>
          </a:xfrm>
          <a:prstGeom prst="rect">
            <a:avLst/>
          </a:prstGeom>
          <a:solidFill>
            <a:srgbClr val="C9C9C9"/>
          </a:solidFill>
          <a:ln w="9525">
            <a:noFill/>
            <a:miter lim="800000"/>
            <a:headEnd/>
            <a:tailEnd/>
          </a:ln>
        </p:spPr>
        <p:txBody>
          <a:bodyPr wrap="square" lIns="104278" tIns="52139" rIns="104278" bIns="52139">
            <a:spAutoFit/>
          </a:bodyPr>
          <a:lstStyle/>
          <a:p>
            <a:pPr defTabSz="1042988" eaLnBrk="0" hangingPunct="0"/>
            <a:r>
              <a:rPr lang="es-ES" sz="2000" dirty="0" smtClean="0">
                <a:ea typeface="ＭＳ Ｐゴシック"/>
                <a:cs typeface="Arial" pitchFamily="34" charset="0"/>
              </a:rPr>
              <a:t>Los 12 puntos de mayor impacto al alterar un sistema</a:t>
            </a:r>
            <a:endParaRPr lang="es-ES" sz="2000" dirty="0">
              <a:ea typeface="ＭＳ Ｐゴシック"/>
              <a:cs typeface="Arial" pitchFamily="34" charset="0"/>
            </a:endParaRPr>
          </a:p>
        </p:txBody>
      </p:sp>
      <p:sp>
        <p:nvSpPr>
          <p:cNvPr id="2" name="1 CuadroTexto"/>
          <p:cNvSpPr txBox="1"/>
          <p:nvPr/>
        </p:nvSpPr>
        <p:spPr>
          <a:xfrm>
            <a:off x="265742" y="1340768"/>
            <a:ext cx="4320480" cy="3139321"/>
          </a:xfrm>
          <a:prstGeom prst="rect">
            <a:avLst/>
          </a:prstGeom>
          <a:noFill/>
        </p:spPr>
        <p:txBody>
          <a:bodyPr wrap="square" rtlCol="0">
            <a:spAutoFit/>
          </a:bodyPr>
          <a:lstStyle/>
          <a:p>
            <a:r>
              <a:rPr lang="es-MX" sz="2000" b="1" dirty="0" smtClean="0"/>
              <a:t>7</a:t>
            </a:r>
            <a:r>
              <a:rPr lang="es-MX" sz="2000" b="1" dirty="0"/>
              <a:t>. Reforzamiento de la </a:t>
            </a:r>
            <a:r>
              <a:rPr lang="es-MX" sz="2000" b="1" dirty="0" smtClean="0"/>
              <a:t>retroalimentación: </a:t>
            </a:r>
            <a:r>
              <a:rPr lang="es-ES" sz="2000" dirty="0" smtClean="0"/>
              <a:t>una retroalimentación reforzada se auto refuerza después de un tiempo y se vuelve más fuerte. Mientras mejor funciona, más poder gana para redirigir el sistema hacia una dirección predeterminada.</a:t>
            </a:r>
            <a:endParaRPr lang="es-MX" sz="2000" dirty="0"/>
          </a:p>
          <a:p>
            <a:endParaRPr lang="es-MX" sz="2000" b="1" dirty="0"/>
          </a:p>
          <a:p>
            <a:endParaRPr lang="es-MX" dirty="0"/>
          </a:p>
        </p:txBody>
      </p:sp>
      <p:pic>
        <p:nvPicPr>
          <p:cNvPr id="7170" name="Picture 2" descr="http://www.architexa.com/blog/wp-content/uploads/2012/10/feedback-247x3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1340768"/>
            <a:ext cx="3675768" cy="4464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87170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098" name="Rectangle 2"/>
          <p:cNvSpPr>
            <a:spLocks noChangeArrowheads="1"/>
          </p:cNvSpPr>
          <p:nvPr/>
        </p:nvSpPr>
        <p:spPr bwMode="auto">
          <a:xfrm>
            <a:off x="3175" y="-809625"/>
            <a:ext cx="9144000" cy="609600"/>
          </a:xfrm>
          <a:prstGeom prst="rect">
            <a:avLst/>
          </a:prstGeom>
          <a:noFill/>
          <a:ln w="9525">
            <a:noFill/>
            <a:miter lim="800000"/>
            <a:headEnd/>
            <a:tailEnd/>
          </a:ln>
          <a:effectLst/>
        </p:spPr>
        <p:txBody>
          <a:bodyPr>
            <a:spAutoFit/>
          </a:bodyPr>
          <a:lstStyle/>
          <a:p>
            <a:pPr algn="just"/>
            <a:r>
              <a:rPr lang="en-GB" sz="1000">
                <a:cs typeface="Times New Roman" pitchFamily="18" charset="0"/>
              </a:rPr>
              <a:t> </a:t>
            </a:r>
          </a:p>
          <a:p>
            <a:pPr eaLnBrk="0" hangingPunct="0"/>
            <a:endParaRPr lang="en-GB"/>
          </a:p>
        </p:txBody>
      </p:sp>
      <p:sp>
        <p:nvSpPr>
          <p:cNvPr id="73" name="Text Box 4"/>
          <p:cNvSpPr txBox="1">
            <a:spLocks noChangeArrowheads="1"/>
          </p:cNvSpPr>
          <p:nvPr/>
        </p:nvSpPr>
        <p:spPr bwMode="auto">
          <a:xfrm>
            <a:off x="0" y="0"/>
            <a:ext cx="6444208" cy="413073"/>
          </a:xfrm>
          <a:prstGeom prst="rect">
            <a:avLst/>
          </a:prstGeom>
          <a:solidFill>
            <a:srgbClr val="C9C9C9"/>
          </a:solidFill>
          <a:ln w="9525">
            <a:noFill/>
            <a:miter lim="800000"/>
            <a:headEnd/>
            <a:tailEnd/>
          </a:ln>
        </p:spPr>
        <p:txBody>
          <a:bodyPr wrap="square" lIns="104278" tIns="52139" rIns="104278" bIns="52139">
            <a:spAutoFit/>
          </a:bodyPr>
          <a:lstStyle/>
          <a:p>
            <a:pPr defTabSz="1042988" eaLnBrk="0" hangingPunct="0"/>
            <a:r>
              <a:rPr lang="es-ES" sz="2000" dirty="0" smtClean="0">
                <a:ea typeface="ＭＳ Ｐゴシック"/>
                <a:cs typeface="Arial" pitchFamily="34" charset="0"/>
              </a:rPr>
              <a:t>Los 12 puntos de mayor impacto al alterar un sistema</a:t>
            </a:r>
            <a:endParaRPr lang="es-ES" sz="2000" dirty="0">
              <a:ea typeface="ＭＳ Ｐゴシック"/>
              <a:cs typeface="Arial" pitchFamily="34" charset="0"/>
            </a:endParaRPr>
          </a:p>
        </p:txBody>
      </p:sp>
      <p:sp>
        <p:nvSpPr>
          <p:cNvPr id="2" name="1 CuadroTexto"/>
          <p:cNvSpPr txBox="1"/>
          <p:nvPr/>
        </p:nvSpPr>
        <p:spPr>
          <a:xfrm>
            <a:off x="229816" y="1340768"/>
            <a:ext cx="3694112" cy="3754874"/>
          </a:xfrm>
          <a:prstGeom prst="rect">
            <a:avLst/>
          </a:prstGeom>
          <a:noFill/>
        </p:spPr>
        <p:txBody>
          <a:bodyPr wrap="square" rtlCol="0">
            <a:spAutoFit/>
          </a:bodyPr>
          <a:lstStyle/>
          <a:p>
            <a:r>
              <a:rPr lang="es-MX" sz="2000" b="1" dirty="0" smtClean="0"/>
              <a:t>6</a:t>
            </a:r>
            <a:r>
              <a:rPr lang="es-MX" sz="2000" b="1" dirty="0"/>
              <a:t>. Flujos de </a:t>
            </a:r>
            <a:r>
              <a:rPr lang="es-MX" sz="2000" b="1" dirty="0" smtClean="0"/>
              <a:t>información: </a:t>
            </a:r>
            <a:r>
              <a:rPr lang="es-ES" sz="2000" dirty="0" smtClean="0"/>
              <a:t>una de las causas más comunes de que un sistema falle es la falta de acceso a la información. Agregar o </a:t>
            </a:r>
            <a:r>
              <a:rPr lang="es-ES" sz="2000" dirty="0" err="1" smtClean="0"/>
              <a:t>restorar</a:t>
            </a:r>
            <a:r>
              <a:rPr lang="es-ES" sz="2000" dirty="0" smtClean="0"/>
              <a:t> información a un sistema puede generar grandes cambios. Pero debe hacerse en el lugar y de la forma adecuada y que sea atractiva.</a:t>
            </a:r>
            <a:endParaRPr lang="es-MX" sz="2000" dirty="0"/>
          </a:p>
          <a:p>
            <a:endParaRPr lang="es-MX" sz="2000" b="1" dirty="0"/>
          </a:p>
          <a:p>
            <a:endParaRPr lang="es-MX" dirty="0"/>
          </a:p>
        </p:txBody>
      </p:sp>
      <p:pic>
        <p:nvPicPr>
          <p:cNvPr id="6146" name="Picture 2" descr="https://onproductmanagement.files.wordpress.com/2007/08/cross-team-relationships-medium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8312" y="1369550"/>
            <a:ext cx="4626496" cy="3762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871708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098" name="Rectangle 2"/>
          <p:cNvSpPr>
            <a:spLocks noChangeArrowheads="1"/>
          </p:cNvSpPr>
          <p:nvPr/>
        </p:nvSpPr>
        <p:spPr bwMode="auto">
          <a:xfrm>
            <a:off x="3175" y="-809625"/>
            <a:ext cx="9144000" cy="609600"/>
          </a:xfrm>
          <a:prstGeom prst="rect">
            <a:avLst/>
          </a:prstGeom>
          <a:noFill/>
          <a:ln w="9525">
            <a:noFill/>
            <a:miter lim="800000"/>
            <a:headEnd/>
            <a:tailEnd/>
          </a:ln>
          <a:effectLst/>
        </p:spPr>
        <p:txBody>
          <a:bodyPr>
            <a:spAutoFit/>
          </a:bodyPr>
          <a:lstStyle/>
          <a:p>
            <a:pPr algn="just"/>
            <a:r>
              <a:rPr lang="en-GB" sz="1000">
                <a:cs typeface="Times New Roman" pitchFamily="18" charset="0"/>
              </a:rPr>
              <a:t> </a:t>
            </a:r>
          </a:p>
          <a:p>
            <a:pPr eaLnBrk="0" hangingPunct="0"/>
            <a:endParaRPr lang="en-GB"/>
          </a:p>
        </p:txBody>
      </p:sp>
      <p:sp>
        <p:nvSpPr>
          <p:cNvPr id="73" name="Text Box 4"/>
          <p:cNvSpPr txBox="1">
            <a:spLocks noChangeArrowheads="1"/>
          </p:cNvSpPr>
          <p:nvPr/>
        </p:nvSpPr>
        <p:spPr bwMode="auto">
          <a:xfrm>
            <a:off x="0" y="0"/>
            <a:ext cx="6444208" cy="413073"/>
          </a:xfrm>
          <a:prstGeom prst="rect">
            <a:avLst/>
          </a:prstGeom>
          <a:solidFill>
            <a:srgbClr val="C9C9C9"/>
          </a:solidFill>
          <a:ln w="9525">
            <a:noFill/>
            <a:miter lim="800000"/>
            <a:headEnd/>
            <a:tailEnd/>
          </a:ln>
        </p:spPr>
        <p:txBody>
          <a:bodyPr wrap="square" lIns="104278" tIns="52139" rIns="104278" bIns="52139">
            <a:spAutoFit/>
          </a:bodyPr>
          <a:lstStyle/>
          <a:p>
            <a:pPr defTabSz="1042988" eaLnBrk="0" hangingPunct="0"/>
            <a:r>
              <a:rPr lang="es-ES" sz="2000" dirty="0" smtClean="0">
                <a:ea typeface="ＭＳ Ｐゴシック"/>
                <a:cs typeface="Arial" pitchFamily="34" charset="0"/>
              </a:rPr>
              <a:t>Los 12 puntos de mayor impacto al alterar un sistema</a:t>
            </a:r>
            <a:endParaRPr lang="es-ES" sz="2000" dirty="0">
              <a:ea typeface="ＭＳ Ｐゴシック"/>
              <a:cs typeface="Arial" pitchFamily="34" charset="0"/>
            </a:endParaRPr>
          </a:p>
        </p:txBody>
      </p:sp>
      <p:sp>
        <p:nvSpPr>
          <p:cNvPr id="2" name="1 CuadroTexto"/>
          <p:cNvSpPr txBox="1"/>
          <p:nvPr/>
        </p:nvSpPr>
        <p:spPr>
          <a:xfrm>
            <a:off x="265742" y="1340768"/>
            <a:ext cx="4320480" cy="2554545"/>
          </a:xfrm>
          <a:prstGeom prst="rect">
            <a:avLst/>
          </a:prstGeom>
          <a:noFill/>
        </p:spPr>
        <p:txBody>
          <a:bodyPr wrap="square" rtlCol="0">
            <a:spAutoFit/>
          </a:bodyPr>
          <a:lstStyle/>
          <a:p>
            <a:r>
              <a:rPr lang="es-MX" sz="2000" b="1" dirty="0" smtClean="0"/>
              <a:t>5</a:t>
            </a:r>
            <a:r>
              <a:rPr lang="es-MX" sz="2000" b="1" dirty="0"/>
              <a:t>. Reglas (incentivos, castigos y limites</a:t>
            </a:r>
            <a:r>
              <a:rPr lang="es-MX" sz="2000" b="1" dirty="0" smtClean="0"/>
              <a:t>): </a:t>
            </a:r>
            <a:r>
              <a:rPr lang="es-ES" sz="2000" dirty="0" smtClean="0"/>
              <a:t>las reglas de un sistema definen su alcance, sus limites, sus grados de libertad y que tan fácil es modificarlo de ser necesario. Un ejemplo de esto son las constituciones de diversos países.</a:t>
            </a:r>
            <a:endParaRPr lang="es-MX" sz="2000" dirty="0"/>
          </a:p>
          <a:p>
            <a:endParaRPr lang="es-MX" sz="2000" b="1" dirty="0"/>
          </a:p>
        </p:txBody>
      </p:sp>
      <p:pic>
        <p:nvPicPr>
          <p:cNvPr id="5122" name="Picture 2" descr="https://s3-us-west-1.amazonaws.com/solomatters/summary_of_major_rules_changes_for_2015-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1340768"/>
            <a:ext cx="4058776" cy="4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87170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098" name="Rectangle 2"/>
          <p:cNvSpPr>
            <a:spLocks noChangeArrowheads="1"/>
          </p:cNvSpPr>
          <p:nvPr/>
        </p:nvSpPr>
        <p:spPr bwMode="auto">
          <a:xfrm>
            <a:off x="3175" y="-809625"/>
            <a:ext cx="9144000" cy="609600"/>
          </a:xfrm>
          <a:prstGeom prst="rect">
            <a:avLst/>
          </a:prstGeom>
          <a:noFill/>
          <a:ln w="9525">
            <a:noFill/>
            <a:miter lim="800000"/>
            <a:headEnd/>
            <a:tailEnd/>
          </a:ln>
          <a:effectLst/>
        </p:spPr>
        <p:txBody>
          <a:bodyPr>
            <a:spAutoFit/>
          </a:bodyPr>
          <a:lstStyle/>
          <a:p>
            <a:pPr algn="just"/>
            <a:r>
              <a:rPr lang="en-GB" sz="1000">
                <a:cs typeface="Times New Roman" pitchFamily="18" charset="0"/>
              </a:rPr>
              <a:t> </a:t>
            </a:r>
          </a:p>
          <a:p>
            <a:pPr eaLnBrk="0" hangingPunct="0"/>
            <a:endParaRPr lang="en-GB"/>
          </a:p>
        </p:txBody>
      </p:sp>
      <p:sp>
        <p:nvSpPr>
          <p:cNvPr id="73" name="Text Box 4"/>
          <p:cNvSpPr txBox="1">
            <a:spLocks noChangeArrowheads="1"/>
          </p:cNvSpPr>
          <p:nvPr/>
        </p:nvSpPr>
        <p:spPr bwMode="auto">
          <a:xfrm>
            <a:off x="0" y="0"/>
            <a:ext cx="6444208" cy="413073"/>
          </a:xfrm>
          <a:prstGeom prst="rect">
            <a:avLst/>
          </a:prstGeom>
          <a:solidFill>
            <a:srgbClr val="C9C9C9"/>
          </a:solidFill>
          <a:ln w="9525">
            <a:noFill/>
            <a:miter lim="800000"/>
            <a:headEnd/>
            <a:tailEnd/>
          </a:ln>
        </p:spPr>
        <p:txBody>
          <a:bodyPr wrap="square" lIns="104278" tIns="52139" rIns="104278" bIns="52139">
            <a:spAutoFit/>
          </a:bodyPr>
          <a:lstStyle/>
          <a:p>
            <a:pPr defTabSz="1042988" eaLnBrk="0" hangingPunct="0"/>
            <a:r>
              <a:rPr lang="es-ES" sz="2000" dirty="0" smtClean="0">
                <a:ea typeface="ＭＳ Ｐゴシック"/>
                <a:cs typeface="Arial" pitchFamily="34" charset="0"/>
              </a:rPr>
              <a:t>Los 12 puntos de mayor impacto al alterar un sistema</a:t>
            </a:r>
            <a:endParaRPr lang="es-ES" sz="2000" dirty="0">
              <a:ea typeface="ＭＳ Ｐゴシック"/>
              <a:cs typeface="Arial" pitchFamily="34" charset="0"/>
            </a:endParaRPr>
          </a:p>
        </p:txBody>
      </p:sp>
      <p:sp>
        <p:nvSpPr>
          <p:cNvPr id="2" name="1 CuadroTexto"/>
          <p:cNvSpPr txBox="1"/>
          <p:nvPr/>
        </p:nvSpPr>
        <p:spPr>
          <a:xfrm>
            <a:off x="265742" y="1340768"/>
            <a:ext cx="8194690" cy="1631216"/>
          </a:xfrm>
          <a:prstGeom prst="rect">
            <a:avLst/>
          </a:prstGeom>
          <a:noFill/>
        </p:spPr>
        <p:txBody>
          <a:bodyPr wrap="square" rtlCol="0">
            <a:spAutoFit/>
          </a:bodyPr>
          <a:lstStyle/>
          <a:p>
            <a:r>
              <a:rPr lang="es-MX" sz="2000" b="1" dirty="0" smtClean="0"/>
              <a:t>4</a:t>
            </a:r>
            <a:r>
              <a:rPr lang="es-MX" sz="2000" b="1" dirty="0"/>
              <a:t>. </a:t>
            </a:r>
            <a:r>
              <a:rPr lang="es-MX" sz="2000" b="1" dirty="0" smtClean="0"/>
              <a:t>Auto organización: </a:t>
            </a:r>
            <a:r>
              <a:rPr lang="es-ES" sz="2000" dirty="0" smtClean="0"/>
              <a:t>la auto organización facilita la habilidad de adicionar, modificar o evolucionar la estructura del sistema en respuesta a los retos que se presentan a lo largo del tiempo. Los dos mejores ejemplos de esto son las sociedades y los organismos vivos.</a:t>
            </a:r>
            <a:endParaRPr lang="es-MX" sz="2000" dirty="0"/>
          </a:p>
          <a:p>
            <a:endParaRPr lang="es-MX" sz="2000" b="1" dirty="0"/>
          </a:p>
        </p:txBody>
      </p:sp>
      <p:pic>
        <p:nvPicPr>
          <p:cNvPr id="3" name="Picture 2" descr="http://www.frontiersin.org/files/Articles/40418/fpsyg-04-00125-HTML/image_m/fpsyg-04-00125-g00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2767" y="2971984"/>
            <a:ext cx="6753225" cy="3571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87170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098" name="Rectangle 2"/>
          <p:cNvSpPr>
            <a:spLocks noChangeArrowheads="1"/>
          </p:cNvSpPr>
          <p:nvPr/>
        </p:nvSpPr>
        <p:spPr bwMode="auto">
          <a:xfrm>
            <a:off x="3175" y="-809625"/>
            <a:ext cx="9144000" cy="609600"/>
          </a:xfrm>
          <a:prstGeom prst="rect">
            <a:avLst/>
          </a:prstGeom>
          <a:noFill/>
          <a:ln w="9525">
            <a:noFill/>
            <a:miter lim="800000"/>
            <a:headEnd/>
            <a:tailEnd/>
          </a:ln>
          <a:effectLst/>
        </p:spPr>
        <p:txBody>
          <a:bodyPr>
            <a:spAutoFit/>
          </a:bodyPr>
          <a:lstStyle/>
          <a:p>
            <a:pPr algn="just"/>
            <a:r>
              <a:rPr lang="en-GB" sz="1000">
                <a:cs typeface="Times New Roman" pitchFamily="18" charset="0"/>
              </a:rPr>
              <a:t> </a:t>
            </a:r>
          </a:p>
          <a:p>
            <a:pPr eaLnBrk="0" hangingPunct="0"/>
            <a:endParaRPr lang="en-GB"/>
          </a:p>
        </p:txBody>
      </p:sp>
      <p:sp>
        <p:nvSpPr>
          <p:cNvPr id="73" name="Text Box 4"/>
          <p:cNvSpPr txBox="1">
            <a:spLocks noChangeArrowheads="1"/>
          </p:cNvSpPr>
          <p:nvPr/>
        </p:nvSpPr>
        <p:spPr bwMode="auto">
          <a:xfrm>
            <a:off x="0" y="0"/>
            <a:ext cx="6444208" cy="413073"/>
          </a:xfrm>
          <a:prstGeom prst="rect">
            <a:avLst/>
          </a:prstGeom>
          <a:solidFill>
            <a:srgbClr val="C9C9C9"/>
          </a:solidFill>
          <a:ln w="9525">
            <a:noFill/>
            <a:miter lim="800000"/>
            <a:headEnd/>
            <a:tailEnd/>
          </a:ln>
        </p:spPr>
        <p:txBody>
          <a:bodyPr wrap="square" lIns="104278" tIns="52139" rIns="104278" bIns="52139">
            <a:spAutoFit/>
          </a:bodyPr>
          <a:lstStyle/>
          <a:p>
            <a:pPr defTabSz="1042988" eaLnBrk="0" hangingPunct="0"/>
            <a:r>
              <a:rPr lang="es-ES" sz="2000" dirty="0" smtClean="0">
                <a:ea typeface="ＭＳ Ｐゴシック"/>
                <a:cs typeface="Arial" pitchFamily="34" charset="0"/>
              </a:rPr>
              <a:t>Los 12 puntos de mayor impacto al alterar un sistema</a:t>
            </a:r>
            <a:endParaRPr lang="es-ES" sz="2000" dirty="0">
              <a:ea typeface="ＭＳ Ｐゴシック"/>
              <a:cs typeface="Arial" pitchFamily="34" charset="0"/>
            </a:endParaRPr>
          </a:p>
        </p:txBody>
      </p:sp>
      <p:sp>
        <p:nvSpPr>
          <p:cNvPr id="2" name="1 CuadroTexto"/>
          <p:cNvSpPr txBox="1"/>
          <p:nvPr/>
        </p:nvSpPr>
        <p:spPr>
          <a:xfrm>
            <a:off x="265742" y="1340768"/>
            <a:ext cx="4320480" cy="2554545"/>
          </a:xfrm>
          <a:prstGeom prst="rect">
            <a:avLst/>
          </a:prstGeom>
          <a:noFill/>
        </p:spPr>
        <p:txBody>
          <a:bodyPr wrap="square" rtlCol="0">
            <a:spAutoFit/>
          </a:bodyPr>
          <a:lstStyle/>
          <a:p>
            <a:r>
              <a:rPr lang="es-MX" sz="2000" b="1" dirty="0" smtClean="0"/>
              <a:t>3</a:t>
            </a:r>
            <a:r>
              <a:rPr lang="es-MX" sz="2000" b="1" dirty="0"/>
              <a:t>. </a:t>
            </a:r>
            <a:r>
              <a:rPr lang="es-MX" sz="2000" b="1" dirty="0" smtClean="0"/>
              <a:t>Metas: </a:t>
            </a:r>
            <a:r>
              <a:rPr lang="es-ES" sz="2000" dirty="0" smtClean="0"/>
              <a:t>los propósitos o funciones del sistema son uno de los puntos de impacto más poderosos a cambiar, pues todos los demás puntos anteriores se conforman o son adaptados a las metas propuestas.</a:t>
            </a:r>
            <a:endParaRPr lang="es-MX" sz="2000" dirty="0"/>
          </a:p>
          <a:p>
            <a:endParaRPr lang="es-MX" sz="2000" b="1" dirty="0"/>
          </a:p>
        </p:txBody>
      </p:sp>
      <p:pic>
        <p:nvPicPr>
          <p:cNvPr id="3074" name="Picture 2" descr="http://www.bottlesurf.com/wp-content/uploads/2012/07/goals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7658" y="1340768"/>
            <a:ext cx="4224616" cy="3123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87170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098" name="Rectangle 2"/>
          <p:cNvSpPr>
            <a:spLocks noChangeArrowheads="1"/>
          </p:cNvSpPr>
          <p:nvPr/>
        </p:nvSpPr>
        <p:spPr bwMode="auto">
          <a:xfrm>
            <a:off x="3175" y="-809625"/>
            <a:ext cx="9144000" cy="609600"/>
          </a:xfrm>
          <a:prstGeom prst="rect">
            <a:avLst/>
          </a:prstGeom>
          <a:noFill/>
          <a:ln w="9525">
            <a:noFill/>
            <a:miter lim="800000"/>
            <a:headEnd/>
            <a:tailEnd/>
          </a:ln>
          <a:effectLst/>
        </p:spPr>
        <p:txBody>
          <a:bodyPr>
            <a:spAutoFit/>
          </a:bodyPr>
          <a:lstStyle/>
          <a:p>
            <a:pPr algn="just"/>
            <a:r>
              <a:rPr lang="en-GB" sz="1000">
                <a:cs typeface="Times New Roman" pitchFamily="18" charset="0"/>
              </a:rPr>
              <a:t> </a:t>
            </a:r>
          </a:p>
          <a:p>
            <a:pPr eaLnBrk="0" hangingPunct="0"/>
            <a:endParaRPr lang="en-GB"/>
          </a:p>
        </p:txBody>
      </p:sp>
      <p:sp>
        <p:nvSpPr>
          <p:cNvPr id="73" name="Text Box 4"/>
          <p:cNvSpPr txBox="1">
            <a:spLocks noChangeArrowheads="1"/>
          </p:cNvSpPr>
          <p:nvPr/>
        </p:nvSpPr>
        <p:spPr bwMode="auto">
          <a:xfrm>
            <a:off x="0" y="0"/>
            <a:ext cx="6444208" cy="413073"/>
          </a:xfrm>
          <a:prstGeom prst="rect">
            <a:avLst/>
          </a:prstGeom>
          <a:solidFill>
            <a:srgbClr val="C9C9C9"/>
          </a:solidFill>
          <a:ln w="9525">
            <a:noFill/>
            <a:miter lim="800000"/>
            <a:headEnd/>
            <a:tailEnd/>
          </a:ln>
        </p:spPr>
        <p:txBody>
          <a:bodyPr wrap="square" lIns="104278" tIns="52139" rIns="104278" bIns="52139">
            <a:spAutoFit/>
          </a:bodyPr>
          <a:lstStyle/>
          <a:p>
            <a:pPr defTabSz="1042988" eaLnBrk="0" hangingPunct="0"/>
            <a:r>
              <a:rPr lang="es-ES" sz="2000" dirty="0" smtClean="0">
                <a:ea typeface="ＭＳ Ｐゴシック"/>
                <a:cs typeface="Arial" pitchFamily="34" charset="0"/>
              </a:rPr>
              <a:t>Los 12 puntos de mayor impacto al alterar un sistema</a:t>
            </a:r>
            <a:endParaRPr lang="es-ES" sz="2000" dirty="0">
              <a:ea typeface="ＭＳ Ｐゴシック"/>
              <a:cs typeface="Arial" pitchFamily="34" charset="0"/>
            </a:endParaRPr>
          </a:p>
        </p:txBody>
      </p:sp>
      <p:sp>
        <p:nvSpPr>
          <p:cNvPr id="2" name="1 CuadroTexto"/>
          <p:cNvSpPr txBox="1"/>
          <p:nvPr/>
        </p:nvSpPr>
        <p:spPr>
          <a:xfrm>
            <a:off x="265742" y="1340768"/>
            <a:ext cx="4320480" cy="3447098"/>
          </a:xfrm>
          <a:prstGeom prst="rect">
            <a:avLst/>
          </a:prstGeom>
          <a:noFill/>
        </p:spPr>
        <p:txBody>
          <a:bodyPr wrap="square" rtlCol="0">
            <a:spAutoFit/>
          </a:bodyPr>
          <a:lstStyle/>
          <a:p>
            <a:r>
              <a:rPr lang="es-MX" sz="2000" b="1" dirty="0" smtClean="0"/>
              <a:t>2</a:t>
            </a:r>
            <a:r>
              <a:rPr lang="es-MX" sz="2000" b="1" dirty="0"/>
              <a:t>. </a:t>
            </a:r>
            <a:r>
              <a:rPr lang="es-MX" sz="2000" b="1" dirty="0" smtClean="0"/>
              <a:t>Paradigmas: </a:t>
            </a:r>
            <a:r>
              <a:rPr lang="es-ES" sz="2000" dirty="0" smtClean="0"/>
              <a:t>son la mentalidad de la cual se derivan las estructuras, metas, parámetros y reglas del sistema. Si bien los paradigmas son difíciles de cambiar, una ves logrado este cambio, las repercusiones son masivas y rápidas. Un ejemplo son las telecomunicaciones después del surgimiento y rápido crecimiento del internet.</a:t>
            </a:r>
            <a:endParaRPr lang="es-MX" sz="2000" b="1" dirty="0"/>
          </a:p>
          <a:p>
            <a:endParaRPr lang="es-MX" dirty="0"/>
          </a:p>
        </p:txBody>
      </p:sp>
      <p:pic>
        <p:nvPicPr>
          <p:cNvPr id="2050" name="Picture 2" descr="http://bligoo.com/media/users/3/180115/images/public/17599/Modelos_Mentales_by_Quino.jpg?v=124879729073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6772" y="1556792"/>
            <a:ext cx="4136516" cy="34470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87170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2051" name="Rectangle 3"/>
          <p:cNvSpPr>
            <a:spLocks noGrp="1" noChangeArrowheads="1"/>
          </p:cNvSpPr>
          <p:nvPr>
            <p:ph type="body" idx="1"/>
          </p:nvPr>
        </p:nvSpPr>
        <p:spPr>
          <a:xfrm>
            <a:off x="357158" y="1428736"/>
            <a:ext cx="8319298" cy="4876800"/>
          </a:xfrm>
        </p:spPr>
        <p:txBody>
          <a:bodyPr/>
          <a:lstStyle/>
          <a:p>
            <a:pPr algn="ctr">
              <a:lnSpc>
                <a:spcPct val="90000"/>
              </a:lnSpc>
              <a:buNone/>
            </a:pPr>
            <a:r>
              <a:rPr lang="en-GB" sz="2800" i="1" dirty="0" smtClean="0"/>
              <a:t>"</a:t>
            </a:r>
            <a:r>
              <a:rPr lang="es-ES" sz="2400" dirty="0"/>
              <a:t> El pensamiento sistémico es una disciplina para ver totalidades. Es un marco para ver interrelaciones en lugar de las cosas, para ver patrones de cambio en lugar de </a:t>
            </a:r>
            <a:r>
              <a:rPr lang="es-ES" sz="2400" dirty="0" smtClean="0"/>
              <a:t>"</a:t>
            </a:r>
            <a:r>
              <a:rPr lang="es-ES" sz="2400" dirty="0"/>
              <a:t>instantáneas" </a:t>
            </a:r>
            <a:r>
              <a:rPr lang="es-ES" sz="2400" dirty="0" smtClean="0"/>
              <a:t>estáticas ... </a:t>
            </a:r>
            <a:r>
              <a:rPr lang="es-ES" sz="2400" dirty="0"/>
              <a:t>Hoy en día los </a:t>
            </a:r>
            <a:r>
              <a:rPr lang="es-ES" sz="2400" dirty="0" smtClean="0"/>
              <a:t>pensamientos sistémicos son </a:t>
            </a:r>
            <a:r>
              <a:rPr lang="es-ES" sz="2400" dirty="0"/>
              <a:t>más </a:t>
            </a:r>
            <a:r>
              <a:rPr lang="es-ES" sz="2400" dirty="0" smtClean="0"/>
              <a:t>necesarios </a:t>
            </a:r>
            <a:r>
              <a:rPr lang="es-ES" sz="2400" dirty="0"/>
              <a:t>que nunca porque estamos enfrascados en la complejidad. Tal vez por primera vez en la historia, la humanidad tiene la capacidad de crear mucha más información que cualquier persona puede absorber, para fomentar la interdependencia mucho mayor que cualquier persona puede manejar, y acelerar el cambio mucho más rápido que la capacidad de nadie para seguir el </a:t>
            </a:r>
            <a:r>
              <a:rPr lang="es-ES" sz="2400" dirty="0" smtClean="0"/>
              <a:t>ritmo</a:t>
            </a:r>
            <a:r>
              <a:rPr lang="en-GB" sz="2400" i="1" dirty="0" smtClean="0"/>
              <a:t>."</a:t>
            </a:r>
            <a:r>
              <a:rPr lang="en-GB" sz="2400" dirty="0" smtClean="0"/>
              <a:t> </a:t>
            </a:r>
            <a:endParaRPr lang="en-GB" sz="2400" dirty="0"/>
          </a:p>
          <a:p>
            <a:pPr algn="r">
              <a:lnSpc>
                <a:spcPct val="90000"/>
              </a:lnSpc>
              <a:buFontTx/>
              <a:buNone/>
            </a:pPr>
            <a:endParaRPr lang="en-GB" sz="1200" dirty="0"/>
          </a:p>
          <a:p>
            <a:pPr algn="r">
              <a:lnSpc>
                <a:spcPct val="90000"/>
              </a:lnSpc>
              <a:buFontTx/>
              <a:buNone/>
            </a:pPr>
            <a:r>
              <a:rPr lang="en-GB" sz="2400" dirty="0"/>
              <a:t>Peter </a:t>
            </a:r>
            <a:r>
              <a:rPr lang="en-GB" sz="2400" dirty="0" err="1"/>
              <a:t>Senge</a:t>
            </a:r>
            <a:r>
              <a:rPr lang="en-GB" sz="2400" dirty="0" smtClean="0"/>
              <a:t>, La </a:t>
            </a:r>
            <a:r>
              <a:rPr lang="es-ES" sz="2400" dirty="0" smtClean="0"/>
              <a:t>quinta disciplina</a:t>
            </a:r>
          </a:p>
          <a:p>
            <a:pPr>
              <a:lnSpc>
                <a:spcPct val="90000"/>
              </a:lnSpc>
            </a:pPr>
            <a:endParaRPr lang="en-GB" sz="2400" dirty="0"/>
          </a:p>
        </p:txBody>
      </p:sp>
      <p:sp>
        <p:nvSpPr>
          <p:cNvPr id="7" name="Text Box 4"/>
          <p:cNvSpPr txBox="1">
            <a:spLocks noChangeArrowheads="1"/>
          </p:cNvSpPr>
          <p:nvPr/>
        </p:nvSpPr>
        <p:spPr bwMode="auto">
          <a:xfrm>
            <a:off x="0" y="0"/>
            <a:ext cx="4357686" cy="413073"/>
          </a:xfrm>
          <a:prstGeom prst="rect">
            <a:avLst/>
          </a:prstGeom>
          <a:solidFill>
            <a:srgbClr val="C9C9C9"/>
          </a:solidFill>
          <a:ln w="9525">
            <a:noFill/>
            <a:miter lim="800000"/>
            <a:headEnd/>
            <a:tailEnd/>
          </a:ln>
        </p:spPr>
        <p:txBody>
          <a:bodyPr wrap="square" lIns="104278" tIns="52139" rIns="104278" bIns="52139">
            <a:spAutoFit/>
          </a:bodyPr>
          <a:lstStyle/>
          <a:p>
            <a:pPr defTabSz="1042988" eaLnBrk="0" hangingPunct="0"/>
            <a:r>
              <a:rPr lang="es-ES" sz="2000" dirty="0" smtClean="0">
                <a:ea typeface="ＭＳ Ｐゴシック"/>
                <a:cs typeface="Arial" pitchFamily="34" charset="0"/>
              </a:rPr>
              <a:t>¿Qué es el pensamiento sistémico?</a:t>
            </a:r>
            <a:endParaRPr lang="es-ES" sz="2000" dirty="0">
              <a:ea typeface="ＭＳ Ｐゴシック"/>
              <a:cs typeface="Arial" pitchFamily="34" charset="0"/>
            </a:endParaRPr>
          </a:p>
        </p:txBody>
      </p:sp>
    </p:spTree>
    <p:extLst>
      <p:ext uri="{BB962C8B-B14F-4D97-AF65-F5344CB8AC3E}">
        <p14:creationId xmlns:p14="http://schemas.microsoft.com/office/powerpoint/2010/main" val="41850410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098" name="Rectangle 2"/>
          <p:cNvSpPr>
            <a:spLocks noChangeArrowheads="1"/>
          </p:cNvSpPr>
          <p:nvPr/>
        </p:nvSpPr>
        <p:spPr bwMode="auto">
          <a:xfrm>
            <a:off x="3175" y="-809625"/>
            <a:ext cx="9144000" cy="609600"/>
          </a:xfrm>
          <a:prstGeom prst="rect">
            <a:avLst/>
          </a:prstGeom>
          <a:noFill/>
          <a:ln w="9525">
            <a:noFill/>
            <a:miter lim="800000"/>
            <a:headEnd/>
            <a:tailEnd/>
          </a:ln>
          <a:effectLst/>
        </p:spPr>
        <p:txBody>
          <a:bodyPr>
            <a:spAutoFit/>
          </a:bodyPr>
          <a:lstStyle/>
          <a:p>
            <a:pPr algn="just"/>
            <a:r>
              <a:rPr lang="en-GB" sz="1000">
                <a:cs typeface="Times New Roman" pitchFamily="18" charset="0"/>
              </a:rPr>
              <a:t> </a:t>
            </a:r>
          </a:p>
          <a:p>
            <a:pPr eaLnBrk="0" hangingPunct="0"/>
            <a:endParaRPr lang="en-GB"/>
          </a:p>
        </p:txBody>
      </p:sp>
      <p:sp>
        <p:nvSpPr>
          <p:cNvPr id="73" name="Text Box 4"/>
          <p:cNvSpPr txBox="1">
            <a:spLocks noChangeArrowheads="1"/>
          </p:cNvSpPr>
          <p:nvPr/>
        </p:nvSpPr>
        <p:spPr bwMode="auto">
          <a:xfrm>
            <a:off x="0" y="0"/>
            <a:ext cx="6444208" cy="413073"/>
          </a:xfrm>
          <a:prstGeom prst="rect">
            <a:avLst/>
          </a:prstGeom>
          <a:solidFill>
            <a:srgbClr val="C9C9C9"/>
          </a:solidFill>
          <a:ln w="9525">
            <a:noFill/>
            <a:miter lim="800000"/>
            <a:headEnd/>
            <a:tailEnd/>
          </a:ln>
        </p:spPr>
        <p:txBody>
          <a:bodyPr wrap="square" lIns="104278" tIns="52139" rIns="104278" bIns="52139">
            <a:spAutoFit/>
          </a:bodyPr>
          <a:lstStyle/>
          <a:p>
            <a:pPr defTabSz="1042988" eaLnBrk="0" hangingPunct="0"/>
            <a:r>
              <a:rPr lang="es-ES" sz="2000" dirty="0" smtClean="0">
                <a:ea typeface="ＭＳ Ｐゴシック"/>
                <a:cs typeface="Arial" pitchFamily="34" charset="0"/>
              </a:rPr>
              <a:t>Los 12 puntos de mayor impacto al alterar un sistema</a:t>
            </a:r>
            <a:endParaRPr lang="es-ES" sz="2000" dirty="0">
              <a:ea typeface="ＭＳ Ｐゴシック"/>
              <a:cs typeface="Arial" pitchFamily="34" charset="0"/>
            </a:endParaRPr>
          </a:p>
        </p:txBody>
      </p:sp>
      <p:sp>
        <p:nvSpPr>
          <p:cNvPr id="2" name="1 CuadroTexto"/>
          <p:cNvSpPr txBox="1"/>
          <p:nvPr/>
        </p:nvSpPr>
        <p:spPr>
          <a:xfrm>
            <a:off x="265742" y="1340768"/>
            <a:ext cx="4320480" cy="3447098"/>
          </a:xfrm>
          <a:prstGeom prst="rect">
            <a:avLst/>
          </a:prstGeom>
          <a:noFill/>
        </p:spPr>
        <p:txBody>
          <a:bodyPr wrap="square" rtlCol="0">
            <a:spAutoFit/>
          </a:bodyPr>
          <a:lstStyle/>
          <a:p>
            <a:r>
              <a:rPr lang="es-MX" sz="2000" b="1" dirty="0" smtClean="0"/>
              <a:t>1</a:t>
            </a:r>
            <a:r>
              <a:rPr lang="es-MX" sz="2000" b="1" dirty="0"/>
              <a:t>. Superación de </a:t>
            </a:r>
            <a:r>
              <a:rPr lang="es-MX" sz="2000" b="1" dirty="0" smtClean="0"/>
              <a:t>paradigmas: </a:t>
            </a:r>
            <a:r>
              <a:rPr lang="es-ES" sz="2000" dirty="0" smtClean="0"/>
              <a:t>cambiar un paradigma es bueno, superarlo es mejor. Para esto se requiere darse cuenta de que ningún paradigma es verdad y que son solo limitadas visiones de la realidad, por lo tanto es posible ver el sistema de una manera totalmente diferente.</a:t>
            </a:r>
            <a:endParaRPr lang="es-MX" sz="2000" dirty="0"/>
          </a:p>
          <a:p>
            <a:endParaRPr lang="es-MX" sz="2000" b="1" dirty="0"/>
          </a:p>
          <a:p>
            <a:endParaRPr lang="es-MX" dirty="0"/>
          </a:p>
        </p:txBody>
      </p:sp>
      <p:pic>
        <p:nvPicPr>
          <p:cNvPr id="1026" name="Picture 2" descr="Football players moving the goalpos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0396" y="1485900"/>
            <a:ext cx="428625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87170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098" name="Rectangle 2"/>
          <p:cNvSpPr>
            <a:spLocks noChangeArrowheads="1"/>
          </p:cNvSpPr>
          <p:nvPr/>
        </p:nvSpPr>
        <p:spPr bwMode="auto">
          <a:xfrm>
            <a:off x="3175" y="-809625"/>
            <a:ext cx="9144000" cy="609600"/>
          </a:xfrm>
          <a:prstGeom prst="rect">
            <a:avLst/>
          </a:prstGeom>
          <a:noFill/>
          <a:ln w="9525">
            <a:noFill/>
            <a:miter lim="800000"/>
            <a:headEnd/>
            <a:tailEnd/>
          </a:ln>
          <a:effectLst/>
        </p:spPr>
        <p:txBody>
          <a:bodyPr>
            <a:spAutoFit/>
          </a:bodyPr>
          <a:lstStyle/>
          <a:p>
            <a:pPr algn="just"/>
            <a:r>
              <a:rPr lang="en-GB" sz="1000">
                <a:cs typeface="Times New Roman" pitchFamily="18" charset="0"/>
              </a:rPr>
              <a:t> </a:t>
            </a:r>
          </a:p>
          <a:p>
            <a:pPr eaLnBrk="0" hangingPunct="0"/>
            <a:endParaRPr lang="en-GB"/>
          </a:p>
        </p:txBody>
      </p:sp>
      <p:pic>
        <p:nvPicPr>
          <p:cNvPr id="72" name="Picture 2"/>
          <p:cNvPicPr>
            <a:picLocks noChangeAspect="1" noChangeArrowheads="1"/>
          </p:cNvPicPr>
          <p:nvPr/>
        </p:nvPicPr>
        <p:blipFill>
          <a:blip r:embed="rId3" cstate="print"/>
          <a:srcRect/>
          <a:stretch>
            <a:fillRect/>
          </a:stretch>
        </p:blipFill>
        <p:spPr bwMode="auto">
          <a:xfrm>
            <a:off x="162557" y="548680"/>
            <a:ext cx="8786812" cy="6072187"/>
          </a:xfrm>
          <a:prstGeom prst="rect">
            <a:avLst/>
          </a:prstGeom>
          <a:noFill/>
          <a:ln w="9525">
            <a:noFill/>
            <a:miter lim="800000"/>
            <a:headEnd/>
            <a:tailEnd/>
          </a:ln>
        </p:spPr>
      </p:pic>
      <p:sp>
        <p:nvSpPr>
          <p:cNvPr id="7" name="Text Box 4"/>
          <p:cNvSpPr txBox="1">
            <a:spLocks noChangeArrowheads="1"/>
          </p:cNvSpPr>
          <p:nvPr/>
        </p:nvSpPr>
        <p:spPr bwMode="auto">
          <a:xfrm>
            <a:off x="0" y="0"/>
            <a:ext cx="6732240" cy="413073"/>
          </a:xfrm>
          <a:prstGeom prst="rect">
            <a:avLst/>
          </a:prstGeom>
          <a:solidFill>
            <a:srgbClr val="C9C9C9"/>
          </a:solidFill>
          <a:ln w="9525">
            <a:noFill/>
            <a:miter lim="800000"/>
            <a:headEnd/>
            <a:tailEnd/>
          </a:ln>
        </p:spPr>
        <p:txBody>
          <a:bodyPr wrap="square" lIns="104278" tIns="52139" rIns="104278" bIns="52139">
            <a:spAutoFit/>
          </a:bodyPr>
          <a:lstStyle/>
          <a:p>
            <a:pPr defTabSz="1042988" eaLnBrk="0" hangingPunct="0"/>
            <a:r>
              <a:rPr lang="es-ES" sz="2000" dirty="0" smtClean="0">
                <a:ea typeface="ＭＳ Ｐゴシック"/>
                <a:cs typeface="Arial" pitchFamily="34" charset="0"/>
              </a:rPr>
              <a:t>Planteando los problemas del mundo en forma sistémica</a:t>
            </a:r>
            <a:endParaRPr lang="es-ES" sz="2000" dirty="0">
              <a:ea typeface="ＭＳ Ｐゴシック"/>
              <a:cs typeface="Arial" pitchFamily="34" charset="0"/>
            </a:endParaRPr>
          </a:p>
        </p:txBody>
      </p:sp>
    </p:spTree>
    <p:extLst>
      <p:ext uri="{BB962C8B-B14F-4D97-AF65-F5344CB8AC3E}">
        <p14:creationId xmlns:p14="http://schemas.microsoft.com/office/powerpoint/2010/main" val="21207058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E8DD03CD-A75C-4821-852B-DA94264529BC}" type="slidenum">
              <a:rPr lang="en-GB"/>
              <a:pPr/>
              <a:t>32</a:t>
            </a:fld>
            <a:endParaRPr lang="en-GB"/>
          </a:p>
        </p:txBody>
      </p:sp>
      <p:sp>
        <p:nvSpPr>
          <p:cNvPr id="134146" name="Rectangle 2"/>
          <p:cNvSpPr>
            <a:spLocks noChangeArrowheads="1"/>
          </p:cNvSpPr>
          <p:nvPr/>
        </p:nvSpPr>
        <p:spPr bwMode="auto">
          <a:xfrm>
            <a:off x="685800" y="1066800"/>
            <a:ext cx="7772400" cy="1143000"/>
          </a:xfrm>
          <a:prstGeom prst="rect">
            <a:avLst/>
          </a:prstGeom>
          <a:noFill/>
          <a:ln w="9525">
            <a:noFill/>
            <a:miter lim="800000"/>
            <a:headEnd/>
            <a:tailEnd/>
          </a:ln>
          <a:effectLst/>
        </p:spPr>
        <p:txBody>
          <a:bodyPr anchor="ctr"/>
          <a:lstStyle/>
          <a:p>
            <a:pPr algn="ctr"/>
            <a:endParaRPr lang="es-ES_tradnl" sz="3600">
              <a:solidFill>
                <a:schemeClr val="tx2"/>
              </a:solidFill>
            </a:endParaRPr>
          </a:p>
        </p:txBody>
      </p:sp>
      <p:sp>
        <p:nvSpPr>
          <p:cNvPr id="134147" name="Rectangle 3"/>
          <p:cNvSpPr>
            <a:spLocks noChangeArrowheads="1"/>
          </p:cNvSpPr>
          <p:nvPr/>
        </p:nvSpPr>
        <p:spPr bwMode="auto">
          <a:xfrm>
            <a:off x="685800" y="1062038"/>
            <a:ext cx="7772400" cy="1143000"/>
          </a:xfrm>
          <a:prstGeom prst="rect">
            <a:avLst/>
          </a:prstGeom>
          <a:noFill/>
          <a:ln w="9525">
            <a:noFill/>
            <a:miter lim="800000"/>
            <a:headEnd/>
            <a:tailEnd/>
          </a:ln>
          <a:effectLst/>
        </p:spPr>
        <p:txBody>
          <a:bodyPr anchor="ctr"/>
          <a:lstStyle/>
          <a:p>
            <a:pPr algn="ctr"/>
            <a:r>
              <a:rPr lang="es-ES" sz="3600">
                <a:solidFill>
                  <a:schemeClr val="tx2"/>
                </a:solidFill>
              </a:rPr>
              <a:t>Conclusiones</a:t>
            </a:r>
            <a:endParaRPr lang="en-GB" sz="4400">
              <a:solidFill>
                <a:schemeClr val="tx2"/>
              </a:solidFill>
            </a:endParaRPr>
          </a:p>
        </p:txBody>
      </p:sp>
      <p:pic>
        <p:nvPicPr>
          <p:cNvPr id="6" name="Picture 4" descr="green_nature_bg_transp"/>
          <p:cNvPicPr>
            <a:picLocks noChangeAspect="1" noChangeArrowheads="1"/>
          </p:cNvPicPr>
          <p:nvPr/>
        </p:nvPicPr>
        <p:blipFill>
          <a:blip r:embed="rId3" cstate="print"/>
          <a:srcRect b="1978"/>
          <a:stretch>
            <a:fillRect/>
          </a:stretch>
        </p:blipFill>
        <p:spPr bwMode="auto">
          <a:xfrm>
            <a:off x="0" y="0"/>
            <a:ext cx="9144000" cy="6924675"/>
          </a:xfrm>
          <a:prstGeom prst="rect">
            <a:avLst/>
          </a:prstGeom>
          <a:noFill/>
        </p:spPr>
      </p:pic>
      <p:sp>
        <p:nvSpPr>
          <p:cNvPr id="7" name="Text Box 9"/>
          <p:cNvSpPr txBox="1">
            <a:spLocks noChangeArrowheads="1"/>
          </p:cNvSpPr>
          <p:nvPr/>
        </p:nvSpPr>
        <p:spPr bwMode="auto">
          <a:xfrm>
            <a:off x="-1588" y="-1588"/>
            <a:ext cx="1783139" cy="459239"/>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ES" sz="2300" dirty="0" smtClean="0">
                <a:latin typeface="Calibri" pitchFamily="34" charset="0"/>
                <a:ea typeface="ＭＳ Ｐゴシック"/>
                <a:cs typeface="ＭＳ Ｐゴシック"/>
              </a:rPr>
              <a:t>Conclusiones</a:t>
            </a:r>
            <a:endParaRPr lang="es-ES" sz="2300" dirty="0">
              <a:latin typeface="Calibri" pitchFamily="34" charset="0"/>
              <a:ea typeface="ＭＳ Ｐゴシック"/>
              <a:cs typeface="ＭＳ Ｐゴシック"/>
            </a:endParaRPr>
          </a:p>
        </p:txBody>
      </p:sp>
      <p:sp>
        <p:nvSpPr>
          <p:cNvPr id="134148" name="Rectangle 4"/>
          <p:cNvSpPr>
            <a:spLocks noChangeArrowheads="1"/>
          </p:cNvSpPr>
          <p:nvPr/>
        </p:nvSpPr>
        <p:spPr bwMode="auto">
          <a:xfrm>
            <a:off x="323528" y="1052736"/>
            <a:ext cx="3384376" cy="3509962"/>
          </a:xfrm>
          <a:prstGeom prst="rect">
            <a:avLst/>
          </a:prstGeom>
          <a:noFill/>
          <a:ln w="9525">
            <a:noFill/>
            <a:miter lim="800000"/>
            <a:headEnd/>
            <a:tailEnd/>
          </a:ln>
          <a:effectLst/>
        </p:spPr>
        <p:txBody>
          <a:bodyPr/>
          <a:lstStyle/>
          <a:p>
            <a:pPr algn="just"/>
            <a:r>
              <a:rPr lang="es-MX" sz="2000" dirty="0">
                <a:latin typeface="+mn-lt"/>
              </a:rPr>
              <a:t>El poder del pensamiento sistémico viene de la capacidad de enfocarse en las estructuras para identificar los puntos de acción más significativa. </a:t>
            </a:r>
            <a:endParaRPr lang="es-MX" sz="2000" dirty="0" smtClean="0">
              <a:latin typeface="+mn-lt"/>
            </a:endParaRPr>
          </a:p>
          <a:p>
            <a:pPr algn="just"/>
            <a:endParaRPr lang="es-MX" sz="2000" dirty="0">
              <a:latin typeface="+mn-lt"/>
            </a:endParaRPr>
          </a:p>
          <a:p>
            <a:pPr algn="just"/>
            <a:r>
              <a:rPr lang="es-MX" sz="2000" dirty="0">
                <a:latin typeface="+mn-lt"/>
              </a:rPr>
              <a:t>Usar el pensamiento sistémico ayuda a analizar los problemas desde nuevas perspectivas, al ofrecer más información y entendimiento del mundo y por tanto como hacerlo más sustentable.</a:t>
            </a:r>
          </a:p>
          <a:p>
            <a:pPr marL="342900" indent="-342900" algn="just">
              <a:spcBef>
                <a:spcPct val="20000"/>
              </a:spcBef>
            </a:pPr>
            <a:endParaRPr lang="es-ES" altLang="ja-JP" sz="2000" dirty="0">
              <a:ea typeface="ＭＳ Ｐゴシック" pitchFamily="28" charset="-128"/>
            </a:endParaRPr>
          </a:p>
        </p:txBody>
      </p:sp>
      <p:pic>
        <p:nvPicPr>
          <p:cNvPr id="9" name="8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23928" y="1598012"/>
            <a:ext cx="5029200" cy="3493008"/>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5" name="Text Box 9"/>
          <p:cNvSpPr txBox="1">
            <a:spLocks noChangeArrowheads="1"/>
          </p:cNvSpPr>
          <p:nvPr/>
        </p:nvSpPr>
        <p:spPr bwMode="auto">
          <a:xfrm>
            <a:off x="-1588" y="-1588"/>
            <a:ext cx="1557372" cy="459239"/>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ES" sz="2300" dirty="0" smtClean="0">
                <a:latin typeface="Calibri" pitchFamily="34" charset="0"/>
                <a:ea typeface="ＭＳ Ｐゴシック"/>
                <a:cs typeface="ＭＳ Ｐゴシック"/>
              </a:rPr>
              <a:t>Bibliografía</a:t>
            </a:r>
            <a:endParaRPr lang="es-ES" sz="2300" dirty="0">
              <a:latin typeface="Calibri" pitchFamily="34" charset="0"/>
              <a:ea typeface="ＭＳ Ｐゴシック"/>
              <a:cs typeface="ＭＳ Ｐゴシック"/>
            </a:endParaRPr>
          </a:p>
        </p:txBody>
      </p:sp>
      <p:sp>
        <p:nvSpPr>
          <p:cNvPr id="62465" name="Rectangle 1"/>
          <p:cNvSpPr>
            <a:spLocks noChangeArrowheads="1"/>
          </p:cNvSpPr>
          <p:nvPr/>
        </p:nvSpPr>
        <p:spPr bwMode="auto">
          <a:xfrm>
            <a:off x="827584" y="1771654"/>
            <a:ext cx="8030696" cy="39395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buFont typeface="Arial" pitchFamily="34" charset="0"/>
              <a:buChar char="•"/>
            </a:pPr>
            <a:endParaRPr lang="en-US" dirty="0" smtClean="0"/>
          </a:p>
          <a:p>
            <a:pPr>
              <a:buFont typeface="Arial" pitchFamily="34" charset="0"/>
              <a:buChar char="•"/>
            </a:pPr>
            <a:endParaRPr lang="en-GB" sz="1400" dirty="0" smtClean="0">
              <a:ea typeface="ＭＳ Ｐゴシック" pitchFamily="80" charset="-128"/>
              <a:cs typeface="Arial" pitchFamily="34" charset="0"/>
            </a:endParaRPr>
          </a:p>
          <a:p>
            <a:pPr lvl="0">
              <a:buFont typeface="Arial" pitchFamily="34" charset="0"/>
              <a:buChar char="•"/>
            </a:pPr>
            <a:r>
              <a:rPr lang="en-US" sz="1400" dirty="0" err="1" smtClean="0"/>
              <a:t>Bhamra</a:t>
            </a:r>
            <a:r>
              <a:rPr lang="en-US" sz="1400" dirty="0" smtClean="0"/>
              <a:t>, Tracy &amp; </a:t>
            </a:r>
            <a:r>
              <a:rPr lang="en-US" sz="1400" dirty="0" err="1" smtClean="0"/>
              <a:t>Lofthouse</a:t>
            </a:r>
            <a:r>
              <a:rPr lang="en-US" sz="1400" dirty="0" smtClean="0"/>
              <a:t>, V.A. 2007. </a:t>
            </a:r>
            <a:r>
              <a:rPr lang="en-US" sz="1400" i="1" dirty="0" smtClean="0"/>
              <a:t>Design For Sustainability. A practical Approach</a:t>
            </a:r>
            <a:r>
              <a:rPr lang="en-US" sz="1400" dirty="0" smtClean="0"/>
              <a:t>, Gower Publishing  Limited</a:t>
            </a:r>
          </a:p>
          <a:p>
            <a:pPr lvl="0">
              <a:buFont typeface="Arial" pitchFamily="34" charset="0"/>
              <a:buChar char="•"/>
            </a:pPr>
            <a:endParaRPr lang="en-US" sz="1400" dirty="0"/>
          </a:p>
          <a:p>
            <a:pPr lvl="0">
              <a:buFont typeface="Arial" pitchFamily="34" charset="0"/>
              <a:buChar char="•"/>
            </a:pPr>
            <a:r>
              <a:rPr lang="en-US" sz="1400" dirty="0" err="1" smtClean="0"/>
              <a:t>Brezet</a:t>
            </a:r>
            <a:r>
              <a:rPr lang="en-US" sz="1400" dirty="0" smtClean="0"/>
              <a:t>, H. 1997 </a:t>
            </a:r>
            <a:r>
              <a:rPr lang="en-US" sz="1400" i="1" dirty="0" smtClean="0"/>
              <a:t>Dynamics </a:t>
            </a:r>
            <a:r>
              <a:rPr lang="en-US" sz="1400" i="1" dirty="0"/>
              <a:t>in </a:t>
            </a:r>
            <a:r>
              <a:rPr lang="en-US" sz="1400" i="1" dirty="0" err="1"/>
              <a:t>ecodesign</a:t>
            </a:r>
            <a:r>
              <a:rPr lang="en-US" sz="1400" i="1" dirty="0"/>
              <a:t> </a:t>
            </a:r>
            <a:r>
              <a:rPr lang="en-US" sz="1400" i="1" dirty="0" smtClean="0"/>
              <a:t>practice</a:t>
            </a:r>
            <a:r>
              <a:rPr lang="en-US" sz="1400" dirty="0" smtClean="0"/>
              <a:t>. </a:t>
            </a:r>
            <a:r>
              <a:rPr lang="en-US" sz="1400" dirty="0"/>
              <a:t>UNEP Industry and </a:t>
            </a:r>
            <a:r>
              <a:rPr lang="en-US" sz="1400" dirty="0" smtClean="0"/>
              <a:t>Environment,20(1-2</a:t>
            </a:r>
            <a:r>
              <a:rPr lang="en-US" sz="1400" dirty="0"/>
              <a:t>), 21-24</a:t>
            </a:r>
            <a:endParaRPr lang="en-US" sz="1400" dirty="0" smtClean="0"/>
          </a:p>
          <a:p>
            <a:pPr lvl="0">
              <a:buFont typeface="Arial" pitchFamily="34" charset="0"/>
              <a:buChar char="•"/>
            </a:pPr>
            <a:endParaRPr lang="en-US" sz="1400" dirty="0" smtClean="0"/>
          </a:p>
          <a:p>
            <a:pPr lvl="0">
              <a:buFont typeface="Arial" pitchFamily="34" charset="0"/>
              <a:buChar char="•"/>
            </a:pPr>
            <a:r>
              <a:rPr lang="en-US" sz="1400" dirty="0" smtClean="0">
                <a:solidFill>
                  <a:prstClr val="black"/>
                </a:solidFill>
              </a:rPr>
              <a:t> </a:t>
            </a:r>
            <a:r>
              <a:rPr lang="en-US" sz="1400" dirty="0" err="1" smtClean="0">
                <a:solidFill>
                  <a:prstClr val="black"/>
                </a:solidFill>
              </a:rPr>
              <a:t>Crul</a:t>
            </a:r>
            <a:r>
              <a:rPr lang="en-US" sz="1400" dirty="0" smtClean="0">
                <a:solidFill>
                  <a:prstClr val="black"/>
                </a:solidFill>
              </a:rPr>
              <a:t>, M.R.M. &amp; Diehl, J.C. 2006. </a:t>
            </a:r>
            <a:r>
              <a:rPr lang="en-US" sz="1400" i="1" dirty="0" smtClean="0">
                <a:solidFill>
                  <a:prstClr val="black"/>
                </a:solidFill>
              </a:rPr>
              <a:t>Design for Sustainability </a:t>
            </a:r>
            <a:r>
              <a:rPr lang="en-US" sz="1400" dirty="0" smtClean="0">
                <a:solidFill>
                  <a:prstClr val="black"/>
                </a:solidFill>
              </a:rPr>
              <a:t>[Online]. Delft University of Technology, Faculty of Industrial Design Engineering. </a:t>
            </a:r>
            <a:r>
              <a:rPr lang="es-ES" sz="1400" dirty="0" err="1" smtClean="0">
                <a:solidFill>
                  <a:prstClr val="black"/>
                </a:solidFill>
              </a:rPr>
              <a:t>Available</a:t>
            </a:r>
            <a:r>
              <a:rPr lang="es-ES" sz="1400" dirty="0" smtClean="0">
                <a:solidFill>
                  <a:prstClr val="black"/>
                </a:solidFill>
              </a:rPr>
              <a:t>: </a:t>
            </a:r>
            <a:r>
              <a:rPr lang="es-ES" sz="1400" dirty="0" smtClean="0">
                <a:solidFill>
                  <a:prstClr val="black"/>
                </a:solidFill>
                <a:hlinkClick r:id="rId3"/>
              </a:rPr>
              <a:t>http://www.d4s-de.org/</a:t>
            </a:r>
            <a:endParaRPr lang="es-ES" sz="1400" dirty="0">
              <a:solidFill>
                <a:prstClr val="black"/>
              </a:solidFill>
            </a:endParaRPr>
          </a:p>
          <a:p>
            <a:pPr lvl="0">
              <a:buFont typeface="Arial" pitchFamily="34" charset="0"/>
              <a:buChar char="•"/>
            </a:pPr>
            <a:endParaRPr lang="es-ES" sz="1400" dirty="0" smtClean="0">
              <a:solidFill>
                <a:prstClr val="black"/>
              </a:solidFill>
            </a:endParaRPr>
          </a:p>
          <a:p>
            <a:pPr lvl="0">
              <a:buFont typeface="Arial" pitchFamily="34" charset="0"/>
              <a:buChar char="•"/>
            </a:pPr>
            <a:r>
              <a:rPr lang="es-ES" sz="1400" dirty="0" err="1" smtClean="0">
                <a:solidFill>
                  <a:prstClr val="black"/>
                </a:solidFill>
              </a:rPr>
              <a:t>Meadows</a:t>
            </a:r>
            <a:r>
              <a:rPr lang="es-ES" sz="1400" dirty="0" smtClean="0">
                <a:solidFill>
                  <a:prstClr val="black"/>
                </a:solidFill>
              </a:rPr>
              <a:t>, </a:t>
            </a:r>
            <a:r>
              <a:rPr lang="es-ES" sz="1400" dirty="0" err="1" smtClean="0">
                <a:solidFill>
                  <a:prstClr val="black"/>
                </a:solidFill>
              </a:rPr>
              <a:t>Donella</a:t>
            </a:r>
            <a:r>
              <a:rPr lang="es-ES" sz="1400" dirty="0" smtClean="0">
                <a:solidFill>
                  <a:prstClr val="black"/>
                </a:solidFill>
              </a:rPr>
              <a:t> H. 2008. </a:t>
            </a:r>
            <a:r>
              <a:rPr lang="es-ES" sz="1400" i="1" dirty="0" err="1" smtClean="0">
                <a:solidFill>
                  <a:prstClr val="black"/>
                </a:solidFill>
              </a:rPr>
              <a:t>Thinking</a:t>
            </a:r>
            <a:r>
              <a:rPr lang="es-ES" sz="1400" i="1" dirty="0" smtClean="0">
                <a:solidFill>
                  <a:prstClr val="black"/>
                </a:solidFill>
              </a:rPr>
              <a:t> in </a:t>
            </a:r>
            <a:r>
              <a:rPr lang="es-ES" sz="1400" i="1" dirty="0" err="1" smtClean="0">
                <a:solidFill>
                  <a:prstClr val="black"/>
                </a:solidFill>
              </a:rPr>
              <a:t>Systems</a:t>
            </a:r>
            <a:r>
              <a:rPr lang="es-ES" sz="1400" dirty="0" smtClean="0">
                <a:solidFill>
                  <a:prstClr val="black"/>
                </a:solidFill>
              </a:rPr>
              <a:t>. A primer. </a:t>
            </a:r>
            <a:r>
              <a:rPr lang="es-ES" sz="1400" dirty="0" err="1" smtClean="0">
                <a:solidFill>
                  <a:prstClr val="black"/>
                </a:solidFill>
              </a:rPr>
              <a:t>Earthscan</a:t>
            </a:r>
            <a:r>
              <a:rPr lang="es-ES" sz="1400" dirty="0" smtClean="0">
                <a:solidFill>
                  <a:prstClr val="black"/>
                </a:solidFill>
              </a:rPr>
              <a:t>. Londres.</a:t>
            </a:r>
          </a:p>
          <a:p>
            <a:pPr lvl="0"/>
            <a:endParaRPr lang="es-ES" sz="1400" dirty="0" smtClean="0">
              <a:solidFill>
                <a:prstClr val="black"/>
              </a:solidFill>
            </a:endParaRPr>
          </a:p>
          <a:p>
            <a:pPr lvl="0">
              <a:buFont typeface="Arial" pitchFamily="34" charset="0"/>
              <a:buChar char="•"/>
            </a:pPr>
            <a:r>
              <a:rPr lang="en-US" sz="1400" dirty="0">
                <a:solidFill>
                  <a:prstClr val="black"/>
                </a:solidFill>
              </a:rPr>
              <a:t>Sherwin, C. </a:t>
            </a:r>
            <a:r>
              <a:rPr lang="en-US" sz="1400" dirty="0" smtClean="0">
                <a:solidFill>
                  <a:prstClr val="black"/>
                </a:solidFill>
              </a:rPr>
              <a:t>1999 </a:t>
            </a:r>
            <a:r>
              <a:rPr lang="en-US" sz="1400" i="1" dirty="0">
                <a:solidFill>
                  <a:prstClr val="black"/>
                </a:solidFill>
              </a:rPr>
              <a:t>Service Design: from products to services, internal report</a:t>
            </a:r>
            <a:r>
              <a:rPr lang="en-US" sz="1400" dirty="0">
                <a:solidFill>
                  <a:prstClr val="black"/>
                </a:solidFill>
              </a:rPr>
              <a:t>, </a:t>
            </a:r>
            <a:r>
              <a:rPr lang="en-US" sz="1400" dirty="0" err="1">
                <a:solidFill>
                  <a:prstClr val="black"/>
                </a:solidFill>
              </a:rPr>
              <a:t>Cranfield</a:t>
            </a:r>
            <a:r>
              <a:rPr lang="en-US" sz="1400" dirty="0">
                <a:solidFill>
                  <a:prstClr val="black"/>
                </a:solidFill>
              </a:rPr>
              <a:t> University</a:t>
            </a:r>
            <a:endParaRPr lang="es-ES" sz="1400" dirty="0" smtClean="0">
              <a:solidFill>
                <a:prstClr val="black"/>
              </a:solidFill>
            </a:endParaRPr>
          </a:p>
          <a:p>
            <a:pPr>
              <a:buFont typeface="Arial" pitchFamily="34" charset="0"/>
              <a:buChar char="•"/>
            </a:pPr>
            <a:endParaRPr lang="es-ES" sz="1400" dirty="0" smtClean="0"/>
          </a:p>
          <a:p>
            <a:pPr>
              <a:buFont typeface="Arial" pitchFamily="34" charset="0"/>
              <a:buChar char="•"/>
            </a:pPr>
            <a:endParaRPr lang="es-ES" sz="1400" dirty="0" smtClean="0"/>
          </a:p>
          <a:p>
            <a:pPr>
              <a:buFont typeface="Arial" pitchFamily="34" charset="0"/>
              <a:buChar char="•"/>
            </a:pPr>
            <a:endParaRPr lang="es-ES" dirty="0" smtClean="0"/>
          </a:p>
          <a:p>
            <a:endParaRPr lang="es-ES"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een_nature_bg_transp"/>
          <p:cNvPicPr>
            <a:picLocks noChangeAspect="1" noChangeArrowheads="1"/>
          </p:cNvPicPr>
          <p:nvPr/>
        </p:nvPicPr>
        <p:blipFill>
          <a:blip r:embed="rId3" cstate="print"/>
          <a:srcRect b="1978"/>
          <a:stretch>
            <a:fillRect/>
          </a:stretch>
        </p:blipFill>
        <p:spPr bwMode="auto">
          <a:xfrm>
            <a:off x="0" y="0"/>
            <a:ext cx="9144000" cy="6924675"/>
          </a:xfrm>
          <a:prstGeom prst="rect">
            <a:avLst/>
          </a:prstGeom>
          <a:noFill/>
        </p:spPr>
      </p:pic>
      <p:sp>
        <p:nvSpPr>
          <p:cNvPr id="6" name="Text Box 9"/>
          <p:cNvSpPr txBox="1">
            <a:spLocks noChangeArrowheads="1"/>
          </p:cNvSpPr>
          <p:nvPr/>
        </p:nvSpPr>
        <p:spPr bwMode="auto">
          <a:xfrm>
            <a:off x="-1588" y="-1588"/>
            <a:ext cx="3179739" cy="459239"/>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ES" sz="2300" dirty="0" smtClean="0">
                <a:latin typeface="Calibri" pitchFamily="34" charset="0"/>
                <a:ea typeface="ＭＳ Ｐゴシック"/>
                <a:cs typeface="ＭＳ Ｐゴシック"/>
              </a:rPr>
              <a:t>Créditos de las imágenes</a:t>
            </a:r>
            <a:endParaRPr lang="es-ES" sz="2300" dirty="0">
              <a:latin typeface="Calibri" pitchFamily="34" charset="0"/>
              <a:ea typeface="ＭＳ Ｐゴシック"/>
              <a:cs typeface="ＭＳ Ｐゴシック"/>
            </a:endParaRPr>
          </a:p>
        </p:txBody>
      </p:sp>
      <p:sp>
        <p:nvSpPr>
          <p:cNvPr id="4" name="3 Marcador de número de diapositiva"/>
          <p:cNvSpPr>
            <a:spLocks noGrp="1"/>
          </p:cNvSpPr>
          <p:nvPr>
            <p:ph type="sldNum" sz="quarter" idx="12"/>
          </p:nvPr>
        </p:nvSpPr>
        <p:spPr/>
        <p:txBody>
          <a:bodyPr/>
          <a:lstStyle/>
          <a:p>
            <a:fld id="{36411EBE-EB8C-4559-A22F-F78A6C802F17}" type="slidenum">
              <a:rPr lang="en-GB"/>
              <a:pPr/>
              <a:t>34</a:t>
            </a:fld>
            <a:endParaRPr lang="en-GB"/>
          </a:p>
        </p:txBody>
      </p:sp>
      <p:sp>
        <p:nvSpPr>
          <p:cNvPr id="152579" name="Rectangle 3"/>
          <p:cNvSpPr>
            <a:spLocks noChangeArrowheads="1"/>
          </p:cNvSpPr>
          <p:nvPr/>
        </p:nvSpPr>
        <p:spPr bwMode="auto">
          <a:xfrm>
            <a:off x="755576" y="1484784"/>
            <a:ext cx="7315200" cy="3124200"/>
          </a:xfrm>
          <a:prstGeom prst="rect">
            <a:avLst/>
          </a:prstGeom>
          <a:noFill/>
          <a:ln w="9525">
            <a:noFill/>
            <a:miter lim="800000"/>
            <a:headEnd/>
            <a:tailEnd/>
          </a:ln>
          <a:effectLst/>
        </p:spPr>
        <p:txBody>
          <a:bodyPr/>
          <a:lstStyle/>
          <a:p>
            <a:pPr marL="342900" indent="-342900"/>
            <a:endParaRPr lang="es-ES_tradnl" altLang="ja-JP" sz="1200" dirty="0">
              <a:ea typeface="ＭＳ Ｐゴシック" pitchFamily="28" charset="-128"/>
            </a:endParaRPr>
          </a:p>
          <a:p>
            <a:pPr marL="171450" indent="-171450">
              <a:buFont typeface="Arial" panose="020B0604020202020204" pitchFamily="34" charset="0"/>
              <a:buChar char="•"/>
            </a:pPr>
            <a:r>
              <a:rPr lang="es-ES_tradnl" altLang="ja-JP" sz="1200" dirty="0">
                <a:ea typeface="ＭＳ Ｐゴシック" pitchFamily="28" charset="-128"/>
              </a:rPr>
              <a:t>Portada http://i.imgur.com/Hj8pVUE.jpg</a:t>
            </a:r>
            <a:endParaRPr lang="es-ES_tradnl" altLang="ja-JP" sz="1200" dirty="0" smtClean="0">
              <a:ea typeface="ＭＳ Ｐゴシック" pitchFamily="28" charset="-128"/>
            </a:endParaRPr>
          </a:p>
          <a:p>
            <a:pPr marL="171450" indent="-171450">
              <a:buFont typeface="Arial" panose="020B0604020202020204" pitchFamily="34" charset="0"/>
              <a:buChar char="•"/>
            </a:pPr>
            <a:r>
              <a:rPr lang="es-ES_tradnl" altLang="ja-JP" sz="1200" dirty="0" smtClean="0">
                <a:ea typeface="ＭＳ Ｐゴシック" pitchFamily="28" charset="-128"/>
              </a:rPr>
              <a:t>Página 4: </a:t>
            </a:r>
            <a:r>
              <a:rPr lang="es-ES_tradnl" altLang="ja-JP" sz="1200" dirty="0">
                <a:ea typeface="ＭＳ Ｐゴシック" pitchFamily="28" charset="-128"/>
              </a:rPr>
              <a:t>https://mundoroto.wordpress.com/tag/bolivia</a:t>
            </a:r>
            <a:r>
              <a:rPr lang="es-ES_tradnl" altLang="ja-JP" sz="1200" dirty="0" smtClean="0">
                <a:ea typeface="ＭＳ Ｐゴシック" pitchFamily="28" charset="-128"/>
              </a:rPr>
              <a:t>/</a:t>
            </a:r>
          </a:p>
          <a:p>
            <a:r>
              <a:rPr lang="es-ES_tradnl" altLang="ja-JP" sz="1200" dirty="0" smtClean="0">
                <a:ea typeface="ＭＳ Ｐゴシック" pitchFamily="28" charset="-128"/>
              </a:rPr>
              <a:t>Página 6: </a:t>
            </a:r>
            <a:r>
              <a:rPr lang="es-ES" sz="1200" dirty="0"/>
              <a:t>http://www.tested.com/tech/tablets/651-samsungs-dual-touchscreen-tablet-patent-possibilities/ </a:t>
            </a:r>
            <a:endParaRPr lang="es-ES" sz="1200" dirty="0" smtClean="0"/>
          </a:p>
          <a:p>
            <a:r>
              <a:rPr lang="es-ES" altLang="ja-JP" sz="1200" dirty="0" smtClean="0">
                <a:ea typeface="ＭＳ Ｐゴシック" pitchFamily="28" charset="-128"/>
              </a:rPr>
              <a:t>Página 7 &amp; 8: h</a:t>
            </a:r>
            <a:r>
              <a:rPr lang="es-ES" sz="1200" dirty="0" smtClean="0"/>
              <a:t>ttp</a:t>
            </a:r>
            <a:r>
              <a:rPr lang="es-ES" sz="1200" dirty="0"/>
              <a:t>://www.esa.int/Our_Activities/Observing_the_Earth/The_Living_Planet_Programme/Earth_Explorers/Future_missions/About_future_missions</a:t>
            </a:r>
            <a:endParaRPr lang="es-ES_tradnl" altLang="ja-JP" sz="1200" dirty="0">
              <a:ea typeface="ＭＳ Ｐゴシック" pitchFamily="28" charset="-128"/>
            </a:endParaRPr>
          </a:p>
          <a:p>
            <a:r>
              <a:rPr lang="es-ES_tradnl" altLang="ja-JP" sz="1200" dirty="0" smtClean="0">
                <a:ea typeface="ＭＳ Ｐゴシック" pitchFamily="28" charset="-128"/>
              </a:rPr>
              <a:t>Página 9: </a:t>
            </a:r>
            <a:r>
              <a:rPr lang="es-ES" sz="1200" dirty="0"/>
              <a:t>http://wag.myzen.co.uk/thepolytechnic/?p=165</a:t>
            </a:r>
            <a:endParaRPr lang="es-ES_tradnl" altLang="ja-JP" sz="1200" dirty="0" smtClean="0">
              <a:ea typeface="ＭＳ Ｐゴシック" pitchFamily="28" charset="-128"/>
            </a:endParaRPr>
          </a:p>
          <a:p>
            <a:r>
              <a:rPr lang="es-ES" sz="1200" dirty="0" smtClean="0"/>
              <a:t>Página 10: Chris </a:t>
            </a:r>
            <a:r>
              <a:rPr lang="es-ES" sz="1200" dirty="0" err="1" smtClean="0"/>
              <a:t>Sherwin</a:t>
            </a:r>
            <a:r>
              <a:rPr lang="es-ES" sz="1200" dirty="0" smtClean="0"/>
              <a:t>. </a:t>
            </a:r>
            <a:r>
              <a:rPr lang="es-ES" sz="1200" dirty="0" err="1" smtClean="0"/>
              <a:t>Cranfield</a:t>
            </a:r>
            <a:r>
              <a:rPr lang="es-ES" sz="1200" dirty="0" smtClean="0"/>
              <a:t> </a:t>
            </a:r>
            <a:r>
              <a:rPr lang="es-ES" sz="1200" dirty="0" err="1" smtClean="0"/>
              <a:t>University</a:t>
            </a:r>
            <a:r>
              <a:rPr lang="es-ES_tradnl" altLang="ja-JP" sz="1200" dirty="0">
                <a:ea typeface="ＭＳ Ｐゴシック" pitchFamily="28" charset="-128"/>
              </a:rPr>
              <a:t>	</a:t>
            </a:r>
            <a:endParaRPr lang="es-ES" sz="1200" dirty="0" smtClean="0"/>
          </a:p>
          <a:p>
            <a:r>
              <a:rPr lang="es-ES_tradnl" altLang="ja-JP" sz="1200" dirty="0" smtClean="0">
                <a:ea typeface="ＭＳ Ｐゴシック" pitchFamily="28" charset="-128"/>
              </a:rPr>
              <a:t>Página 11: </a:t>
            </a:r>
            <a:r>
              <a:rPr lang="en-US" sz="1200" dirty="0"/>
              <a:t>H </a:t>
            </a:r>
            <a:r>
              <a:rPr lang="en-US" sz="1200" dirty="0" err="1"/>
              <a:t>Brezet</a:t>
            </a:r>
            <a:r>
              <a:rPr lang="en-US" sz="1200" dirty="0"/>
              <a:t>, ‘Dynamics in </a:t>
            </a:r>
            <a:r>
              <a:rPr lang="en-US" sz="1200" dirty="0" err="1"/>
              <a:t>ecodesign</a:t>
            </a:r>
            <a:r>
              <a:rPr lang="en-US" sz="1200" dirty="0"/>
              <a:t> practice’. UNEP Industry and Environment 1997,20(1-2), </a:t>
            </a:r>
            <a:r>
              <a:rPr lang="en-US" sz="1200" dirty="0" smtClean="0"/>
              <a:t>21-24 </a:t>
            </a:r>
          </a:p>
          <a:p>
            <a:r>
              <a:rPr lang="es-ES_tradnl" altLang="ja-JP" sz="1200" dirty="0" smtClean="0">
                <a:ea typeface="ＭＳ Ｐゴシック" pitchFamily="28" charset="-128"/>
              </a:rPr>
              <a:t>Página 15: </a:t>
            </a:r>
            <a:r>
              <a:rPr lang="es-ES" sz="1200" dirty="0" smtClean="0"/>
              <a:t>www.tecnifuturista.blogspot.com</a:t>
            </a:r>
            <a:endParaRPr lang="es-ES_tradnl" altLang="ja-JP" sz="1200" dirty="0" smtClean="0">
              <a:ea typeface="ＭＳ Ｐゴシック" pitchFamily="28" charset="-128"/>
            </a:endParaRPr>
          </a:p>
          <a:p>
            <a:r>
              <a:rPr lang="es-ES_tradnl" altLang="ja-JP" sz="1200" dirty="0" smtClean="0">
                <a:ea typeface="ＭＳ Ｐゴシック" pitchFamily="28" charset="-128"/>
              </a:rPr>
              <a:t>Página 15: </a:t>
            </a:r>
            <a:r>
              <a:rPr lang="es-ES" sz="1200" dirty="0" err="1" smtClean="0"/>
              <a:t>Debra</a:t>
            </a:r>
            <a:r>
              <a:rPr lang="es-ES" sz="1200" dirty="0" smtClean="0"/>
              <a:t> </a:t>
            </a:r>
            <a:r>
              <a:rPr lang="es-ES" sz="1200" dirty="0" err="1" smtClean="0"/>
              <a:t>Lilley</a:t>
            </a:r>
            <a:r>
              <a:rPr lang="es-ES" sz="1200" dirty="0" smtClean="0"/>
              <a:t> &amp; Vicky </a:t>
            </a:r>
            <a:r>
              <a:rPr lang="es-ES" sz="1200" dirty="0" err="1" smtClean="0"/>
              <a:t>Lofthouse</a:t>
            </a:r>
            <a:r>
              <a:rPr lang="es-ES" sz="1200" dirty="0" smtClean="0"/>
              <a:t>. </a:t>
            </a:r>
            <a:r>
              <a:rPr lang="es-ES" sz="1200" dirty="0" err="1" smtClean="0"/>
              <a:t>Loughborough</a:t>
            </a:r>
            <a:r>
              <a:rPr lang="es-ES" sz="1200" dirty="0" smtClean="0"/>
              <a:t> </a:t>
            </a:r>
            <a:r>
              <a:rPr lang="es-ES" sz="1200" dirty="0" err="1" smtClean="0"/>
              <a:t>University</a:t>
            </a:r>
            <a:endParaRPr lang="es-ES_tradnl" altLang="ja-JP" sz="1200" dirty="0" smtClean="0">
              <a:ea typeface="ＭＳ Ｐゴシック" pitchFamily="28" charset="-128"/>
            </a:endParaRPr>
          </a:p>
          <a:p>
            <a:r>
              <a:rPr lang="es-ES_tradnl" altLang="ja-JP" sz="1200" dirty="0" smtClean="0">
                <a:ea typeface="ＭＳ Ｐゴシック" pitchFamily="28" charset="-128"/>
              </a:rPr>
              <a:t>Página 17: </a:t>
            </a:r>
            <a:r>
              <a:rPr lang="es-MX" sz="1200" dirty="0"/>
              <a:t>http://</a:t>
            </a:r>
            <a:r>
              <a:rPr lang="es-MX" sz="1200" dirty="0" smtClean="0"/>
              <a:t>www.indianrealestatefordummies.in/2014/05/can-and-did-camera-2-what-is-leverage.html</a:t>
            </a:r>
          </a:p>
          <a:p>
            <a:r>
              <a:rPr lang="es-ES" sz="1200" dirty="0" smtClean="0"/>
              <a:t>Página </a:t>
            </a:r>
            <a:r>
              <a:rPr lang="es-ES" sz="1200" dirty="0"/>
              <a:t>18: http://lafayettecc.org/news/series/leverage/</a:t>
            </a:r>
            <a:endParaRPr lang="es-ES" sz="1200" dirty="0" smtClean="0"/>
          </a:p>
          <a:p>
            <a:r>
              <a:rPr lang="es-ES" sz="1200" dirty="0" smtClean="0"/>
              <a:t>Página </a:t>
            </a:r>
            <a:r>
              <a:rPr lang="es-ES" sz="1200" dirty="0"/>
              <a:t>19: http://www.medicalexpo.es/prod/isimulate/simuladores-multiparametricos-constantes-vitales-pantalla-tactil-81446-518976.html</a:t>
            </a:r>
            <a:endParaRPr lang="es-ES" sz="1200" dirty="0" smtClean="0"/>
          </a:p>
          <a:p>
            <a:pPr marL="342900" indent="-342900"/>
            <a:endParaRPr lang="es-ES_tradnl" altLang="ja-JP" sz="1200" dirty="0" smtClean="0">
              <a:ea typeface="ＭＳ Ｐゴシック" pitchFamily="28" charset="-128"/>
            </a:endParaRPr>
          </a:p>
          <a:p>
            <a:pPr marL="342900" indent="-342900"/>
            <a:endParaRPr lang="es-ES_tradnl" altLang="ja-JP" sz="1200" dirty="0" smtClean="0">
              <a:ea typeface="ＭＳ Ｐゴシック" pitchFamily="28" charset="-128"/>
            </a:endParaRPr>
          </a:p>
          <a:p>
            <a:pPr marL="342900" indent="-342900"/>
            <a:endParaRPr lang="es-ES_tradnl" altLang="ja-JP" sz="1200" dirty="0">
              <a:ea typeface="ＭＳ Ｐゴシック" pitchFamily="28" charset="-128"/>
            </a:endParaRPr>
          </a:p>
          <a:p>
            <a:pPr marL="342900" indent="-342900"/>
            <a:r>
              <a:rPr lang="es-ES_tradnl" altLang="ja-JP" sz="1200" dirty="0">
                <a:ea typeface="ＭＳ Ｐゴシック" pitchFamily="28" charset="-128"/>
              </a:rPr>
              <a:t>	</a:t>
            </a:r>
            <a:endParaRPr lang="es-ES_tradnl" sz="12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een_nature_bg_transp"/>
          <p:cNvPicPr>
            <a:picLocks noChangeAspect="1" noChangeArrowheads="1"/>
          </p:cNvPicPr>
          <p:nvPr/>
        </p:nvPicPr>
        <p:blipFill>
          <a:blip r:embed="rId3" cstate="print"/>
          <a:srcRect b="1978"/>
          <a:stretch>
            <a:fillRect/>
          </a:stretch>
        </p:blipFill>
        <p:spPr bwMode="auto">
          <a:xfrm>
            <a:off x="0" y="0"/>
            <a:ext cx="9144000" cy="6924675"/>
          </a:xfrm>
          <a:prstGeom prst="rect">
            <a:avLst/>
          </a:prstGeom>
          <a:noFill/>
        </p:spPr>
      </p:pic>
      <p:sp>
        <p:nvSpPr>
          <p:cNvPr id="6" name="Text Box 9"/>
          <p:cNvSpPr txBox="1">
            <a:spLocks noChangeArrowheads="1"/>
          </p:cNvSpPr>
          <p:nvPr/>
        </p:nvSpPr>
        <p:spPr bwMode="auto">
          <a:xfrm>
            <a:off x="-1588" y="-1588"/>
            <a:ext cx="3179739" cy="459239"/>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ES" sz="2300" dirty="0" smtClean="0">
                <a:latin typeface="Calibri" pitchFamily="34" charset="0"/>
                <a:ea typeface="ＭＳ Ｐゴシック"/>
                <a:cs typeface="ＭＳ Ｐゴシック"/>
              </a:rPr>
              <a:t>Créditos de las imágenes</a:t>
            </a:r>
            <a:endParaRPr lang="es-ES" sz="2300" dirty="0">
              <a:latin typeface="Calibri" pitchFamily="34" charset="0"/>
              <a:ea typeface="ＭＳ Ｐゴシック"/>
              <a:cs typeface="ＭＳ Ｐゴシック"/>
            </a:endParaRPr>
          </a:p>
        </p:txBody>
      </p:sp>
      <p:sp>
        <p:nvSpPr>
          <p:cNvPr id="4" name="3 Marcador de número de diapositiva"/>
          <p:cNvSpPr>
            <a:spLocks noGrp="1"/>
          </p:cNvSpPr>
          <p:nvPr>
            <p:ph type="sldNum" sz="quarter" idx="12"/>
          </p:nvPr>
        </p:nvSpPr>
        <p:spPr/>
        <p:txBody>
          <a:bodyPr/>
          <a:lstStyle/>
          <a:p>
            <a:fld id="{36411EBE-EB8C-4559-A22F-F78A6C802F17}" type="slidenum">
              <a:rPr lang="en-GB"/>
              <a:pPr/>
              <a:t>35</a:t>
            </a:fld>
            <a:endParaRPr lang="en-GB"/>
          </a:p>
        </p:txBody>
      </p:sp>
      <p:sp>
        <p:nvSpPr>
          <p:cNvPr id="152579" name="Rectangle 3"/>
          <p:cNvSpPr>
            <a:spLocks noChangeArrowheads="1"/>
          </p:cNvSpPr>
          <p:nvPr/>
        </p:nvSpPr>
        <p:spPr bwMode="auto">
          <a:xfrm>
            <a:off x="755576" y="1484784"/>
            <a:ext cx="7315200" cy="3124200"/>
          </a:xfrm>
          <a:prstGeom prst="rect">
            <a:avLst/>
          </a:prstGeom>
          <a:noFill/>
          <a:ln w="9525">
            <a:noFill/>
            <a:miter lim="800000"/>
            <a:headEnd/>
            <a:tailEnd/>
          </a:ln>
          <a:effectLst/>
        </p:spPr>
        <p:txBody>
          <a:bodyPr/>
          <a:lstStyle/>
          <a:p>
            <a:r>
              <a:rPr lang="es-ES" sz="1200" dirty="0" smtClean="0"/>
              <a:t>Página </a:t>
            </a:r>
            <a:r>
              <a:rPr lang="es-ES" sz="1200" dirty="0"/>
              <a:t>20: http://www.fws.gov/r5crc/Salmon/workbook/buffer.htm</a:t>
            </a:r>
            <a:endParaRPr lang="es-ES" sz="1200" dirty="0" smtClean="0"/>
          </a:p>
          <a:p>
            <a:r>
              <a:rPr lang="es-ES" sz="1200" dirty="0" smtClean="0"/>
              <a:t>Página </a:t>
            </a:r>
            <a:r>
              <a:rPr lang="es-ES" sz="1200" dirty="0"/>
              <a:t>21: http://leankit.com/blog/2014/07/kanban-importance-of-process-policies/</a:t>
            </a:r>
            <a:endParaRPr lang="es-ES" sz="1200" dirty="0" smtClean="0"/>
          </a:p>
          <a:p>
            <a:r>
              <a:rPr lang="es-ES" sz="1200" dirty="0" smtClean="0"/>
              <a:t>Página </a:t>
            </a:r>
            <a:r>
              <a:rPr lang="es-ES" sz="1200" dirty="0"/>
              <a:t>22: http://travelsort.com/blog/getting-united-to-pay-eu-compensation-for-a-flight-delay</a:t>
            </a:r>
            <a:endParaRPr lang="es-ES" sz="1200" dirty="0" smtClean="0"/>
          </a:p>
          <a:p>
            <a:r>
              <a:rPr lang="es-ES" sz="1200" dirty="0"/>
              <a:t>Página 23:http://unbounce.com/</a:t>
            </a:r>
            <a:r>
              <a:rPr lang="es-ES" sz="1200" dirty="0" err="1"/>
              <a:t>conversion-rate-optimization</a:t>
            </a:r>
            <a:r>
              <a:rPr lang="es-ES" sz="1200" dirty="0"/>
              <a:t>/11-user-feedback-post/</a:t>
            </a:r>
            <a:endParaRPr lang="es-ES" sz="1200" dirty="0" smtClean="0"/>
          </a:p>
          <a:p>
            <a:r>
              <a:rPr lang="es-ES" sz="1200" dirty="0" smtClean="0"/>
              <a:t>Página </a:t>
            </a:r>
            <a:r>
              <a:rPr lang="es-ES" sz="1200" dirty="0"/>
              <a:t>24: http://www.architexa.com/blog/category/feedback/</a:t>
            </a:r>
            <a:endParaRPr lang="es-ES" sz="1200" dirty="0" smtClean="0"/>
          </a:p>
          <a:p>
            <a:r>
              <a:rPr lang="es-ES" sz="1200" dirty="0"/>
              <a:t>Página 25: https://onproductmanagement.wordpress.com/2007/08/09/how-to-be-a-great-product-manager-part-5/</a:t>
            </a:r>
            <a:endParaRPr lang="es-ES" sz="1200" dirty="0" smtClean="0"/>
          </a:p>
          <a:p>
            <a:r>
              <a:rPr lang="es-ES" sz="1200" dirty="0" smtClean="0"/>
              <a:t>Página </a:t>
            </a:r>
            <a:r>
              <a:rPr lang="es-ES" sz="1200" dirty="0"/>
              <a:t>26: http://www.solomatters.com/summary_of_major_rules_changes_for_2015</a:t>
            </a:r>
            <a:endParaRPr lang="es-ES" sz="1200" dirty="0" smtClean="0"/>
          </a:p>
          <a:p>
            <a:r>
              <a:rPr lang="es-ES" sz="1200" dirty="0"/>
              <a:t>Página 27:http://journal.frontiersin.org/</a:t>
            </a:r>
            <a:r>
              <a:rPr lang="es-ES" sz="1200" dirty="0" err="1"/>
              <a:t>article</a:t>
            </a:r>
            <a:r>
              <a:rPr lang="es-ES" sz="1200" dirty="0"/>
              <a:t>/10.3389/fpsyg.2013.00125/full</a:t>
            </a:r>
            <a:endParaRPr lang="es-ES" sz="1200" dirty="0" smtClean="0"/>
          </a:p>
          <a:p>
            <a:r>
              <a:rPr lang="es-ES" sz="1200" dirty="0"/>
              <a:t>Página 28: http://www.bottlesurf.com/category/groms/goals/</a:t>
            </a:r>
            <a:endParaRPr lang="es-MX" sz="1200" dirty="0" smtClean="0"/>
          </a:p>
          <a:p>
            <a:r>
              <a:rPr lang="es-ES" sz="1200" dirty="0"/>
              <a:t>Página 29: http://blog.theparadigmagate.com/content/view/570818/Coaching-Una-delgada-linea-entre-ayudar-o-caer-en-una-trampa.html</a:t>
            </a:r>
            <a:endParaRPr lang="es-MX" sz="1200" dirty="0" smtClean="0"/>
          </a:p>
          <a:p>
            <a:r>
              <a:rPr lang="es-ES" sz="1200" dirty="0" smtClean="0"/>
              <a:t>Página  </a:t>
            </a:r>
            <a:r>
              <a:rPr lang="es-ES" sz="1200" dirty="0"/>
              <a:t>30: http://www.timeshighereducation.co.uk/news/us-style-gpa-is-one-numbers-game-too-many-nus-argues/2003806.article</a:t>
            </a:r>
            <a:endParaRPr lang="es-MX" sz="1200" dirty="0"/>
          </a:p>
          <a:p>
            <a:r>
              <a:rPr lang="es-ES_tradnl" altLang="ja-JP" sz="1200" dirty="0" smtClean="0">
                <a:ea typeface="ＭＳ Ｐゴシック" pitchFamily="28" charset="-128"/>
              </a:rPr>
              <a:t>Página 31: </a:t>
            </a:r>
            <a:r>
              <a:rPr lang="es-ES" altLang="ja-JP" sz="1200" dirty="0" err="1" smtClean="0">
                <a:ea typeface="ＭＳ Ｐゴシック" pitchFamily="28" charset="-128"/>
              </a:rPr>
              <a:t>Dave</a:t>
            </a:r>
            <a:r>
              <a:rPr lang="es-ES" altLang="ja-JP" sz="1200" dirty="0" smtClean="0">
                <a:ea typeface="ＭＳ Ｐゴシック" pitchFamily="28" charset="-128"/>
              </a:rPr>
              <a:t> </a:t>
            </a:r>
            <a:r>
              <a:rPr lang="es-ES" altLang="ja-JP" sz="1200" dirty="0" err="1" smtClean="0">
                <a:ea typeface="ＭＳ Ｐゴシック" pitchFamily="28" charset="-128"/>
              </a:rPr>
              <a:t>Pollard</a:t>
            </a:r>
            <a:endParaRPr lang="es-ES_tradnl" altLang="ja-JP" sz="1200" dirty="0" smtClean="0">
              <a:ea typeface="ＭＳ Ｐゴシック" pitchFamily="28" charset="-128"/>
            </a:endParaRPr>
          </a:p>
          <a:p>
            <a:r>
              <a:rPr lang="es-ES_tradnl" altLang="ja-JP" sz="1200" dirty="0" smtClean="0">
                <a:ea typeface="ＭＳ Ｐゴシック" pitchFamily="28" charset="-128"/>
              </a:rPr>
              <a:t>Páginas </a:t>
            </a:r>
            <a:r>
              <a:rPr lang="es-ES" altLang="ja-JP" sz="1200" dirty="0" smtClean="0">
                <a:ea typeface="ＭＳ Ｐゴシック" pitchFamily="28" charset="-128"/>
              </a:rPr>
              <a:t>32:</a:t>
            </a:r>
            <a:r>
              <a:rPr lang="es-MX" sz="1200" dirty="0" smtClean="0"/>
              <a:t>http</a:t>
            </a:r>
            <a:r>
              <a:rPr lang="es-MX" sz="1200" dirty="0"/>
              <a:t>://blog.ted.com/2012/11/21/8-math-talks-to-blow-your-mind/</a:t>
            </a:r>
          </a:p>
          <a:p>
            <a:pPr marL="342900" indent="-342900">
              <a:buFont typeface="Arial" pitchFamily="34" charset="0"/>
              <a:buChar char="•"/>
            </a:pPr>
            <a:endParaRPr lang="es-ES_tradnl" altLang="ja-JP" sz="1200" dirty="0" smtClean="0">
              <a:ea typeface="ＭＳ Ｐゴシック" pitchFamily="28" charset="-128"/>
            </a:endParaRPr>
          </a:p>
          <a:p>
            <a:pPr marL="342900" indent="-342900"/>
            <a:endParaRPr lang="es-ES_tradnl" altLang="ja-JP" sz="1200" dirty="0" smtClean="0">
              <a:ea typeface="ＭＳ Ｐゴシック" pitchFamily="28" charset="-128"/>
            </a:endParaRPr>
          </a:p>
          <a:p>
            <a:pPr marL="342900" indent="-342900"/>
            <a:endParaRPr lang="es-ES_tradnl" altLang="ja-JP" sz="1200" dirty="0">
              <a:ea typeface="ＭＳ Ｐゴシック" pitchFamily="28" charset="-128"/>
            </a:endParaRPr>
          </a:p>
          <a:p>
            <a:pPr marL="342900" indent="-342900"/>
            <a:r>
              <a:rPr lang="es-ES_tradnl" altLang="ja-JP" sz="1200" dirty="0">
                <a:ea typeface="ＭＳ Ｐゴシック" pitchFamily="28" charset="-128"/>
              </a:rPr>
              <a:t>	</a:t>
            </a:r>
            <a:endParaRPr lang="es-ES_tradnl" altLang="ja-JP" sz="1200" dirty="0" smtClean="0">
              <a:ea typeface="ＭＳ Ｐゴシック" pitchFamily="28" charset="-128"/>
            </a:endParaRPr>
          </a:p>
          <a:p>
            <a:pPr marL="342900" indent="-342900"/>
            <a:endParaRPr lang="es-ES_tradnl" altLang="ja-JP" sz="1200" dirty="0" smtClean="0">
              <a:ea typeface="ＭＳ Ｐゴシック" pitchFamily="28" charset="-128"/>
            </a:endParaRPr>
          </a:p>
          <a:p>
            <a:pPr marL="342900" indent="-342900"/>
            <a:endParaRPr lang="es-ES_tradnl" altLang="ja-JP" sz="1200" dirty="0" smtClean="0">
              <a:ea typeface="ＭＳ Ｐゴシック" pitchFamily="28" charset="-128"/>
            </a:endParaRPr>
          </a:p>
          <a:p>
            <a:pPr marL="342900" indent="-342900"/>
            <a:endParaRPr lang="es-ES_tradnl" altLang="ja-JP" sz="1200" dirty="0">
              <a:ea typeface="ＭＳ Ｐゴシック" pitchFamily="28" charset="-128"/>
            </a:endParaRPr>
          </a:p>
          <a:p>
            <a:pPr marL="342900" indent="-342900"/>
            <a:r>
              <a:rPr lang="es-ES_tradnl" altLang="ja-JP" sz="1200" dirty="0">
                <a:ea typeface="ＭＳ Ｐゴシック" pitchFamily="28" charset="-128"/>
              </a:rPr>
              <a:t>	</a:t>
            </a:r>
            <a:endParaRPr lang="es-ES_tradnl" sz="1200" dirty="0"/>
          </a:p>
        </p:txBody>
      </p:sp>
    </p:spTree>
    <p:extLst>
      <p:ext uri="{BB962C8B-B14F-4D97-AF65-F5344CB8AC3E}">
        <p14:creationId xmlns:p14="http://schemas.microsoft.com/office/powerpoint/2010/main" val="3983216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3076" name="Text Box 9"/>
          <p:cNvSpPr txBox="1">
            <a:spLocks noChangeArrowheads="1"/>
          </p:cNvSpPr>
          <p:nvPr/>
        </p:nvSpPr>
        <p:spPr bwMode="auto">
          <a:xfrm>
            <a:off x="-1588" y="-1588"/>
            <a:ext cx="4593074" cy="459239"/>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ES" sz="2300" dirty="0" smtClean="0">
                <a:latin typeface="Calibri" pitchFamily="34" charset="0"/>
                <a:ea typeface="ＭＳ Ｐゴシック"/>
                <a:cs typeface="ＭＳ Ｐゴシック"/>
              </a:rPr>
              <a:t>El pensamiento sistémico y el diseño</a:t>
            </a:r>
            <a:endParaRPr lang="es-ES" sz="2300" dirty="0">
              <a:latin typeface="Calibri" pitchFamily="34" charset="0"/>
              <a:ea typeface="ＭＳ Ｐゴシック"/>
              <a:cs typeface="ＭＳ Ｐゴシック"/>
            </a:endParaRPr>
          </a:p>
        </p:txBody>
      </p:sp>
      <p:sp>
        <p:nvSpPr>
          <p:cNvPr id="3077" name="Rectangle 4"/>
          <p:cNvSpPr>
            <a:spLocks noChangeArrowheads="1"/>
          </p:cNvSpPr>
          <p:nvPr/>
        </p:nvSpPr>
        <p:spPr bwMode="auto">
          <a:xfrm>
            <a:off x="214313" y="1571625"/>
            <a:ext cx="3637607" cy="1785938"/>
          </a:xfrm>
          <a:prstGeom prst="rect">
            <a:avLst/>
          </a:prstGeom>
          <a:noFill/>
          <a:ln w="9525">
            <a:noFill/>
            <a:miter lim="800000"/>
            <a:headEnd/>
            <a:tailEnd/>
          </a:ln>
        </p:spPr>
        <p:txBody>
          <a:bodyPr/>
          <a:lstStyle/>
          <a:p>
            <a:pPr marL="342900" indent="-342900" algn="just">
              <a:spcBef>
                <a:spcPct val="70000"/>
              </a:spcBef>
            </a:pPr>
            <a:r>
              <a:rPr lang="es-ES" sz="2000" dirty="0" smtClean="0">
                <a:latin typeface="Calibri" pitchFamily="34" charset="0"/>
              </a:rPr>
              <a:t>      En la actualidad, existe un creciente número de investigadores, estudiosos y practicantes del diseño que consideran que para poder diseñar de manera sustentable, es necesario tener una perspectiva sistémica a la resolución de los problemas. Esto porque la sustentabilidad requiere el balance de muchos factores interconectados.</a:t>
            </a:r>
            <a:endParaRPr lang="es-ES" sz="2000" dirty="0">
              <a:latin typeface="Calibri" pitchFamily="34" charset="0"/>
            </a:endParaRPr>
          </a:p>
        </p:txBody>
      </p:sp>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9952" y="1928801"/>
            <a:ext cx="4647952" cy="3381385"/>
          </a:xfrm>
          <a:prstGeom prst="rect">
            <a:avLst/>
          </a:prstGeom>
        </p:spPr>
      </p:pic>
    </p:spTree>
    <p:extLst>
      <p:ext uri="{BB962C8B-B14F-4D97-AF65-F5344CB8AC3E}">
        <p14:creationId xmlns:p14="http://schemas.microsoft.com/office/powerpoint/2010/main" val="12186050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3075" name="Rectangle 3"/>
          <p:cNvSpPr>
            <a:spLocks noGrp="1" noChangeArrowheads="1"/>
          </p:cNvSpPr>
          <p:nvPr>
            <p:ph type="body" idx="1"/>
          </p:nvPr>
        </p:nvSpPr>
        <p:spPr/>
        <p:txBody>
          <a:bodyPr/>
          <a:lstStyle/>
          <a:p>
            <a:pPr algn="ctr">
              <a:lnSpc>
                <a:spcPct val="90000"/>
              </a:lnSpc>
              <a:buFontTx/>
              <a:buNone/>
            </a:pPr>
            <a:r>
              <a:rPr lang="es-ES" sz="2800" i="1" dirty="0" smtClean="0">
                <a:solidFill>
                  <a:srgbClr val="000000"/>
                </a:solidFill>
                <a:cs typeface="Times New Roman" pitchFamily="18" charset="0"/>
              </a:rPr>
              <a:t>“Al ser ecológicamente ilustrado, podemos aplicar las lecciones de los ecosistemas, el lenguaje de la naturaleza; a nuestras comunidades humanas.“</a:t>
            </a:r>
          </a:p>
          <a:p>
            <a:pPr algn="ctr">
              <a:lnSpc>
                <a:spcPct val="90000"/>
              </a:lnSpc>
              <a:buFontTx/>
              <a:buNone/>
            </a:pPr>
            <a:endParaRPr lang="es-ES" sz="2800" i="1" dirty="0" smtClean="0">
              <a:solidFill>
                <a:srgbClr val="000000"/>
              </a:solidFill>
              <a:cs typeface="Times New Roman" pitchFamily="18" charset="0"/>
            </a:endParaRPr>
          </a:p>
          <a:p>
            <a:pPr algn="ctr">
              <a:lnSpc>
                <a:spcPct val="90000"/>
              </a:lnSpc>
              <a:buFontTx/>
              <a:buNone/>
            </a:pPr>
            <a:r>
              <a:rPr lang="es-ES" sz="2800" dirty="0" smtClean="0">
                <a:solidFill>
                  <a:srgbClr val="000000"/>
                </a:solidFill>
                <a:cs typeface="Times New Roman" pitchFamily="18" charset="0"/>
              </a:rPr>
              <a:t>De las partes de un todo, Pensamiento Sistémico en  Ecología y Educación. </a:t>
            </a:r>
            <a:r>
              <a:rPr lang="es-ES" sz="2800" dirty="0" err="1" smtClean="0">
                <a:solidFill>
                  <a:srgbClr val="000000"/>
                </a:solidFill>
                <a:cs typeface="Times New Roman" pitchFamily="18" charset="0"/>
              </a:rPr>
              <a:t>Frijtof</a:t>
            </a:r>
            <a:r>
              <a:rPr lang="es-ES" sz="2800" dirty="0" smtClean="0">
                <a:solidFill>
                  <a:srgbClr val="000000"/>
                </a:solidFill>
                <a:cs typeface="Times New Roman" pitchFamily="18" charset="0"/>
              </a:rPr>
              <a:t> </a:t>
            </a:r>
            <a:r>
              <a:rPr lang="es-ES" sz="2800" dirty="0" err="1" smtClean="0">
                <a:solidFill>
                  <a:srgbClr val="000000"/>
                </a:solidFill>
                <a:cs typeface="Times New Roman" pitchFamily="18" charset="0"/>
              </a:rPr>
              <a:t>Capra</a:t>
            </a:r>
            <a:r>
              <a:rPr lang="es-ES" sz="2800" i="1" dirty="0" smtClean="0">
                <a:cs typeface="Times New Roman" pitchFamily="18" charset="0"/>
              </a:rPr>
              <a:t/>
            </a:r>
            <a:br>
              <a:rPr lang="es-ES" sz="2800" i="1" dirty="0" smtClean="0">
                <a:cs typeface="Times New Roman" pitchFamily="18" charset="0"/>
              </a:rPr>
            </a:br>
            <a:endParaRPr lang="es-ES" sz="2800" i="1" dirty="0">
              <a:cs typeface="Times New Roman" pitchFamily="18" charset="0"/>
            </a:endParaRPr>
          </a:p>
        </p:txBody>
      </p:sp>
      <p:sp>
        <p:nvSpPr>
          <p:cNvPr id="7" name="Text Box 4"/>
          <p:cNvSpPr txBox="1">
            <a:spLocks noChangeArrowheads="1"/>
          </p:cNvSpPr>
          <p:nvPr/>
        </p:nvSpPr>
        <p:spPr bwMode="auto">
          <a:xfrm>
            <a:off x="0" y="0"/>
            <a:ext cx="7020272" cy="413073"/>
          </a:xfrm>
          <a:prstGeom prst="rect">
            <a:avLst/>
          </a:prstGeom>
          <a:solidFill>
            <a:srgbClr val="C9C9C9"/>
          </a:solidFill>
          <a:ln w="9525">
            <a:noFill/>
            <a:miter lim="800000"/>
            <a:headEnd/>
            <a:tailEnd/>
          </a:ln>
        </p:spPr>
        <p:txBody>
          <a:bodyPr wrap="square" lIns="104278" tIns="52139" rIns="104278" bIns="52139">
            <a:spAutoFit/>
          </a:bodyPr>
          <a:lstStyle/>
          <a:p>
            <a:pPr defTabSz="1042988" eaLnBrk="0" hangingPunct="0"/>
            <a:r>
              <a:rPr lang="es-ES" sz="2000" dirty="0" smtClean="0">
                <a:ea typeface="ＭＳ Ｐゴシック"/>
                <a:cs typeface="Arial" pitchFamily="34" charset="0"/>
              </a:rPr>
              <a:t>¿Por qué del Pensamiento Sistémico en la sustentabilidad?</a:t>
            </a:r>
            <a:endParaRPr lang="es-ES" sz="2000" dirty="0">
              <a:ea typeface="ＭＳ Ｐゴシック"/>
              <a:cs typeface="Arial" pitchFamily="34" charset="0"/>
            </a:endParaRPr>
          </a:p>
        </p:txBody>
      </p:sp>
    </p:spTree>
    <p:extLst>
      <p:ext uri="{BB962C8B-B14F-4D97-AF65-F5344CB8AC3E}">
        <p14:creationId xmlns:p14="http://schemas.microsoft.com/office/powerpoint/2010/main" val="11746348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green_nature_bg_transp"/>
          <p:cNvPicPr>
            <a:picLocks noChangeAspect="1" noChangeArrowheads="1"/>
          </p:cNvPicPr>
          <p:nvPr/>
        </p:nvPicPr>
        <p:blipFill>
          <a:blip r:embed="rId2" cstate="print"/>
          <a:srcRect b="1978"/>
          <a:stretch>
            <a:fillRect/>
          </a:stretch>
        </p:blipFill>
        <p:spPr bwMode="auto">
          <a:xfrm>
            <a:off x="-32" y="9525"/>
            <a:ext cx="9144000" cy="6924675"/>
          </a:xfrm>
          <a:prstGeom prst="rect">
            <a:avLst/>
          </a:prstGeom>
          <a:noFill/>
        </p:spPr>
      </p:pic>
      <p:sp>
        <p:nvSpPr>
          <p:cNvPr id="5123" name="Rectangle 3"/>
          <p:cNvSpPr>
            <a:spLocks noGrp="1" noChangeArrowheads="1"/>
          </p:cNvSpPr>
          <p:nvPr>
            <p:ph type="body" idx="1"/>
          </p:nvPr>
        </p:nvSpPr>
        <p:spPr>
          <a:xfrm>
            <a:off x="251520" y="980728"/>
            <a:ext cx="8208912" cy="4419600"/>
          </a:xfrm>
        </p:spPr>
        <p:txBody>
          <a:bodyPr/>
          <a:lstStyle/>
          <a:p>
            <a:pPr algn="just">
              <a:lnSpc>
                <a:spcPct val="90000"/>
              </a:lnSpc>
            </a:pPr>
            <a:r>
              <a:rPr lang="en-GB" sz="2000" dirty="0">
                <a:cs typeface="Times New Roman" pitchFamily="18" charset="0"/>
              </a:rPr>
              <a:t>Capra </a:t>
            </a:r>
            <a:r>
              <a:rPr lang="en-GB" sz="2000" dirty="0" err="1" smtClean="0">
                <a:cs typeface="Times New Roman" pitchFamily="18" charset="0"/>
              </a:rPr>
              <a:t>nos</a:t>
            </a:r>
            <a:r>
              <a:rPr lang="en-GB" sz="2000" dirty="0" smtClean="0">
                <a:cs typeface="Times New Roman" pitchFamily="18" charset="0"/>
              </a:rPr>
              <a:t> dice </a:t>
            </a:r>
            <a:r>
              <a:rPr lang="en-GB" sz="2000" dirty="0" err="1" smtClean="0">
                <a:cs typeface="Times New Roman" pitchFamily="18" charset="0"/>
              </a:rPr>
              <a:t>que</a:t>
            </a:r>
            <a:r>
              <a:rPr lang="en-GB" sz="2000" dirty="0" smtClean="0">
                <a:cs typeface="Times New Roman" pitchFamily="18" charset="0"/>
              </a:rPr>
              <a:t> la </a:t>
            </a:r>
            <a:r>
              <a:rPr lang="en-GB" sz="2000" dirty="0" err="1" smtClean="0">
                <a:cs typeface="Times New Roman" pitchFamily="18" charset="0"/>
              </a:rPr>
              <a:t>naturaleza</a:t>
            </a:r>
            <a:r>
              <a:rPr lang="en-GB" sz="2000" dirty="0" smtClean="0">
                <a:cs typeface="Times New Roman" pitchFamily="18" charset="0"/>
              </a:rPr>
              <a:t> no </a:t>
            </a:r>
            <a:r>
              <a:rPr lang="en-GB" sz="2000" dirty="0" err="1" smtClean="0">
                <a:cs typeface="Times New Roman" pitchFamily="18" charset="0"/>
              </a:rPr>
              <a:t>nos</a:t>
            </a:r>
            <a:r>
              <a:rPr lang="en-GB" sz="2000" dirty="0" smtClean="0">
                <a:cs typeface="Times New Roman" pitchFamily="18" charset="0"/>
              </a:rPr>
              <a:t> </a:t>
            </a:r>
            <a:r>
              <a:rPr lang="en-GB" sz="2000" dirty="0" err="1" smtClean="0">
                <a:cs typeface="Times New Roman" pitchFamily="18" charset="0"/>
              </a:rPr>
              <a:t>muestra</a:t>
            </a:r>
            <a:r>
              <a:rPr lang="en-GB" sz="2000" dirty="0" smtClean="0">
                <a:cs typeface="Times New Roman" pitchFamily="18" charset="0"/>
              </a:rPr>
              <a:t> </a:t>
            </a:r>
            <a:r>
              <a:rPr lang="en-GB" sz="2000" dirty="0" err="1" smtClean="0">
                <a:cs typeface="Times New Roman" pitchFamily="18" charset="0"/>
              </a:rPr>
              <a:t>una</a:t>
            </a:r>
            <a:r>
              <a:rPr lang="en-GB" sz="2000" dirty="0" smtClean="0">
                <a:cs typeface="Times New Roman" pitchFamily="18" charset="0"/>
              </a:rPr>
              <a:t> </a:t>
            </a:r>
            <a:r>
              <a:rPr lang="es-ES" sz="2000" dirty="0" smtClean="0"/>
              <a:t>construcción </a:t>
            </a:r>
            <a:r>
              <a:rPr lang="es-ES" sz="2000" dirty="0"/>
              <a:t>de bloques aislados, sino más bien </a:t>
            </a:r>
            <a:r>
              <a:rPr lang="es-ES" sz="2000" b="1" dirty="0"/>
              <a:t>una compleja red de relaciones</a:t>
            </a:r>
            <a:r>
              <a:rPr lang="es-ES" sz="2000" dirty="0"/>
              <a:t> entre las partes de un todo </a:t>
            </a:r>
            <a:r>
              <a:rPr lang="es-ES" sz="2000" dirty="0" smtClean="0"/>
              <a:t>unificado.</a:t>
            </a:r>
          </a:p>
          <a:p>
            <a:pPr algn="just">
              <a:lnSpc>
                <a:spcPct val="90000"/>
              </a:lnSpc>
            </a:pPr>
            <a:r>
              <a:rPr lang="es-ES" sz="2000" dirty="0"/>
              <a:t>La importancia de cada componente de un sistema </a:t>
            </a:r>
            <a:r>
              <a:rPr lang="es-ES" sz="2000" b="1" dirty="0"/>
              <a:t>está ligado a su relación con el todo</a:t>
            </a:r>
            <a:r>
              <a:rPr lang="es-ES" sz="2000" b="1" dirty="0" smtClean="0"/>
              <a:t>. </a:t>
            </a:r>
            <a:r>
              <a:rPr lang="es-ES" sz="2000" dirty="0"/>
              <a:t>Y las propiedades esenciales de un sistema vivo (ya sea un organismo o comunidad) son propiedades del </a:t>
            </a:r>
            <a:r>
              <a:rPr lang="es-ES" sz="2000" b="1" dirty="0" smtClean="0"/>
              <a:t>conjunto</a:t>
            </a:r>
            <a:r>
              <a:rPr lang="en-GB" sz="2000" b="1" dirty="0">
                <a:cs typeface="Times New Roman" pitchFamily="18" charset="0"/>
              </a:rPr>
              <a:t>.</a:t>
            </a:r>
            <a:r>
              <a:rPr lang="en-GB" sz="2000" dirty="0">
                <a:cs typeface="Times New Roman" pitchFamily="18" charset="0"/>
              </a:rPr>
              <a:t>  </a:t>
            </a:r>
          </a:p>
          <a:p>
            <a:pPr algn="just">
              <a:lnSpc>
                <a:spcPct val="90000"/>
              </a:lnSpc>
            </a:pPr>
            <a:r>
              <a:rPr lang="es-ES" sz="2000" dirty="0"/>
              <a:t>Con sólo </a:t>
            </a:r>
            <a:r>
              <a:rPr lang="es-ES" sz="2000" dirty="0" smtClean="0"/>
              <a:t>mirar a un </a:t>
            </a:r>
            <a:r>
              <a:rPr lang="es-ES" sz="2000" dirty="0"/>
              <a:t>componente de forma aislada (por ejemplo, un átomo), no </a:t>
            </a:r>
            <a:r>
              <a:rPr lang="es-ES" sz="2000" dirty="0" smtClean="0"/>
              <a:t>tendríamos una </a:t>
            </a:r>
            <a:r>
              <a:rPr lang="es-ES" sz="2000" dirty="0"/>
              <a:t>imagen realista de su importancia</a:t>
            </a:r>
            <a:r>
              <a:rPr lang="es-ES" sz="2000" dirty="0" smtClean="0"/>
              <a:t>. </a:t>
            </a:r>
            <a:r>
              <a:rPr lang="es-ES" sz="2800" dirty="0" smtClean="0"/>
              <a:t>	</a:t>
            </a:r>
            <a:r>
              <a:rPr lang="en-GB" sz="2800" dirty="0">
                <a:cs typeface="Times New Roman" pitchFamily="18" charset="0"/>
              </a:rPr>
              <a:t>  </a:t>
            </a:r>
          </a:p>
        </p:txBody>
      </p:sp>
      <p:sp>
        <p:nvSpPr>
          <p:cNvPr id="7" name="Text Box 4"/>
          <p:cNvSpPr txBox="1">
            <a:spLocks noChangeArrowheads="1"/>
          </p:cNvSpPr>
          <p:nvPr/>
        </p:nvSpPr>
        <p:spPr bwMode="auto">
          <a:xfrm>
            <a:off x="0" y="0"/>
            <a:ext cx="5508104" cy="413073"/>
          </a:xfrm>
          <a:prstGeom prst="rect">
            <a:avLst/>
          </a:prstGeom>
          <a:solidFill>
            <a:srgbClr val="C9C9C9"/>
          </a:solidFill>
          <a:ln w="9525">
            <a:noFill/>
            <a:miter lim="800000"/>
            <a:headEnd/>
            <a:tailEnd/>
          </a:ln>
        </p:spPr>
        <p:txBody>
          <a:bodyPr wrap="square" lIns="104278" tIns="52139" rIns="104278" bIns="52139">
            <a:spAutoFit/>
          </a:bodyPr>
          <a:lstStyle/>
          <a:p>
            <a:pPr defTabSz="1042988" eaLnBrk="0" hangingPunct="0"/>
            <a:r>
              <a:rPr lang="es-ES" sz="2000" dirty="0" smtClean="0">
                <a:ea typeface="ＭＳ Ｐゴシック"/>
                <a:cs typeface="Arial" pitchFamily="34" charset="0"/>
              </a:rPr>
              <a:t>Principios básicos del Pensamiento Sistémico</a:t>
            </a:r>
            <a:endParaRPr lang="es-ES" sz="2000" dirty="0">
              <a:ea typeface="ＭＳ Ｐゴシック"/>
              <a:cs typeface="Arial" pitchFamily="34" charset="0"/>
            </a:endParaRPr>
          </a:p>
        </p:txBody>
      </p:sp>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7704" y="3588195"/>
            <a:ext cx="5715000" cy="2857500"/>
          </a:xfrm>
          <a:prstGeom prst="rect">
            <a:avLst/>
          </a:prstGeom>
        </p:spPr>
      </p:pic>
    </p:spTree>
    <p:extLst>
      <p:ext uri="{BB962C8B-B14F-4D97-AF65-F5344CB8AC3E}">
        <p14:creationId xmlns:p14="http://schemas.microsoft.com/office/powerpoint/2010/main" val="10713150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green_nature_bg_transp"/>
          <p:cNvPicPr>
            <a:picLocks noChangeAspect="1" noChangeArrowheads="1"/>
          </p:cNvPicPr>
          <p:nvPr/>
        </p:nvPicPr>
        <p:blipFill>
          <a:blip r:embed="rId2" cstate="print"/>
          <a:srcRect b="1978"/>
          <a:stretch>
            <a:fillRect/>
          </a:stretch>
        </p:blipFill>
        <p:spPr bwMode="auto">
          <a:xfrm>
            <a:off x="-32" y="9525"/>
            <a:ext cx="9144000" cy="6924675"/>
          </a:xfrm>
          <a:prstGeom prst="rect">
            <a:avLst/>
          </a:prstGeom>
          <a:noFill/>
        </p:spPr>
      </p:pic>
      <p:sp>
        <p:nvSpPr>
          <p:cNvPr id="5123" name="Rectangle 3"/>
          <p:cNvSpPr>
            <a:spLocks noGrp="1" noChangeArrowheads="1"/>
          </p:cNvSpPr>
          <p:nvPr>
            <p:ph type="body" idx="1"/>
          </p:nvPr>
        </p:nvSpPr>
        <p:spPr>
          <a:xfrm>
            <a:off x="179512" y="1262062"/>
            <a:ext cx="4032448" cy="4419600"/>
          </a:xfrm>
        </p:spPr>
        <p:txBody>
          <a:bodyPr/>
          <a:lstStyle/>
          <a:p>
            <a:pPr algn="just"/>
            <a:r>
              <a:rPr lang="es-MX" altLang="es-MX" sz="2000" dirty="0" smtClean="0">
                <a:solidFill>
                  <a:srgbClr val="000000"/>
                </a:solidFill>
                <a:ea typeface="Arial Unicode MS" pitchFamily="34" charset="-128"/>
                <a:cs typeface="Arial Unicode MS" pitchFamily="34" charset="-128"/>
              </a:rPr>
              <a:t>El pensamiento sistémico requiere que entendamos que aunque existe una sola Tierra, esta compuesta de una multitud de subsistemas interactuando entre sí (como el cuerpo humano y los órganos). </a:t>
            </a:r>
            <a:endParaRPr lang="es-MX" altLang="es-MX" sz="2000" dirty="0" smtClean="0">
              <a:cs typeface="Times New Roman" pitchFamily="18" charset="0"/>
            </a:endParaRPr>
          </a:p>
          <a:p>
            <a:pPr algn="just"/>
            <a:r>
              <a:rPr lang="es-MX" altLang="es-MX" sz="2000" dirty="0" smtClean="0">
                <a:cs typeface="Times New Roman" pitchFamily="18" charset="0"/>
              </a:rPr>
              <a:t>La Tierra al ser un sistema cerrado trabaja en ciclos, donde todo lo que existe se debe reincorporar a los subsistemas una y otra vez.</a:t>
            </a:r>
            <a:endParaRPr lang="es-MX" altLang="es-MX" sz="2000" dirty="0"/>
          </a:p>
        </p:txBody>
      </p:sp>
      <p:sp>
        <p:nvSpPr>
          <p:cNvPr id="7" name="Text Box 4"/>
          <p:cNvSpPr txBox="1">
            <a:spLocks noChangeArrowheads="1"/>
          </p:cNvSpPr>
          <p:nvPr/>
        </p:nvSpPr>
        <p:spPr bwMode="auto">
          <a:xfrm>
            <a:off x="0" y="0"/>
            <a:ext cx="5508104" cy="413073"/>
          </a:xfrm>
          <a:prstGeom prst="rect">
            <a:avLst/>
          </a:prstGeom>
          <a:solidFill>
            <a:srgbClr val="C9C9C9"/>
          </a:solidFill>
          <a:ln w="9525">
            <a:noFill/>
            <a:miter lim="800000"/>
            <a:headEnd/>
            <a:tailEnd/>
          </a:ln>
        </p:spPr>
        <p:txBody>
          <a:bodyPr wrap="square" lIns="104278" tIns="52139" rIns="104278" bIns="52139">
            <a:spAutoFit/>
          </a:bodyPr>
          <a:lstStyle/>
          <a:p>
            <a:pPr defTabSz="1042988" eaLnBrk="0" hangingPunct="0"/>
            <a:r>
              <a:rPr lang="es-ES" sz="2000" dirty="0">
                <a:ea typeface="ＭＳ Ｐゴシック"/>
                <a:cs typeface="Arial" pitchFamily="34" charset="0"/>
              </a:rPr>
              <a:t>Principios básicos del Pensamiento Sistémico</a:t>
            </a:r>
          </a:p>
        </p:txBody>
      </p:sp>
      <p:pic>
        <p:nvPicPr>
          <p:cNvPr id="2" name="1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03626" y="1284528"/>
            <a:ext cx="3999696" cy="4374668"/>
          </a:xfrm>
          <a:prstGeom prst="rect">
            <a:avLst/>
          </a:prstGeom>
        </p:spPr>
      </p:pic>
    </p:spTree>
    <p:extLst>
      <p:ext uri="{BB962C8B-B14F-4D97-AF65-F5344CB8AC3E}">
        <p14:creationId xmlns:p14="http://schemas.microsoft.com/office/powerpoint/2010/main" val="11443460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green_nature_bg_transp"/>
          <p:cNvPicPr>
            <a:picLocks noChangeAspect="1" noChangeArrowheads="1"/>
          </p:cNvPicPr>
          <p:nvPr/>
        </p:nvPicPr>
        <p:blipFill>
          <a:blip r:embed="rId2" cstate="print"/>
          <a:srcRect b="1978"/>
          <a:stretch>
            <a:fillRect/>
          </a:stretch>
        </p:blipFill>
        <p:spPr bwMode="auto">
          <a:xfrm>
            <a:off x="-32" y="9525"/>
            <a:ext cx="9144000" cy="6924675"/>
          </a:xfrm>
          <a:prstGeom prst="rect">
            <a:avLst/>
          </a:prstGeom>
          <a:noFill/>
        </p:spPr>
      </p:pic>
      <p:sp>
        <p:nvSpPr>
          <p:cNvPr id="5123" name="Rectangle 3"/>
          <p:cNvSpPr>
            <a:spLocks noGrp="1" noChangeArrowheads="1"/>
          </p:cNvSpPr>
          <p:nvPr>
            <p:ph type="body" idx="1"/>
          </p:nvPr>
        </p:nvSpPr>
        <p:spPr>
          <a:xfrm>
            <a:off x="179512" y="1262062"/>
            <a:ext cx="3960440" cy="4419600"/>
          </a:xfrm>
        </p:spPr>
        <p:txBody>
          <a:bodyPr/>
          <a:lstStyle/>
          <a:p>
            <a:pPr algn="just"/>
            <a:r>
              <a:rPr lang="en-US" altLang="es-MX" sz="2000" dirty="0" err="1" smtClean="0">
                <a:solidFill>
                  <a:srgbClr val="000000"/>
                </a:solidFill>
                <a:ea typeface="Arial Unicode MS" pitchFamily="34" charset="-128"/>
                <a:cs typeface="Arial Unicode MS" pitchFamily="34" charset="-128"/>
              </a:rPr>
              <a:t>Una</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aplicación</a:t>
            </a:r>
            <a:r>
              <a:rPr lang="en-US" altLang="es-MX" sz="2000" dirty="0" smtClean="0">
                <a:solidFill>
                  <a:srgbClr val="000000"/>
                </a:solidFill>
                <a:ea typeface="Arial Unicode MS" pitchFamily="34" charset="-128"/>
                <a:cs typeface="Arial Unicode MS" pitchFamily="34" charset="-128"/>
              </a:rPr>
              <a:t> mayor del </a:t>
            </a:r>
            <a:r>
              <a:rPr lang="en-US" altLang="es-MX" sz="2000" dirty="0" err="1" smtClean="0">
                <a:solidFill>
                  <a:srgbClr val="000000"/>
                </a:solidFill>
                <a:ea typeface="Arial Unicode MS" pitchFamily="34" charset="-128"/>
                <a:cs typeface="Arial Unicode MS" pitchFamily="34" charset="-128"/>
              </a:rPr>
              <a:t>pesnamiento</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sistémico</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es</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que</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las</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comunidades</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humanas</a:t>
            </a:r>
            <a:r>
              <a:rPr lang="en-US" altLang="es-MX" sz="2000" dirty="0" smtClean="0">
                <a:solidFill>
                  <a:srgbClr val="000000"/>
                </a:solidFill>
                <a:ea typeface="Arial Unicode MS" pitchFamily="34" charset="-128"/>
                <a:cs typeface="Arial Unicode MS" pitchFamily="34" charset="-128"/>
              </a:rPr>
              <a:t> y </a:t>
            </a:r>
            <a:r>
              <a:rPr lang="en-US" altLang="es-MX" sz="2000" dirty="0" err="1" smtClean="0">
                <a:solidFill>
                  <a:srgbClr val="000000"/>
                </a:solidFill>
                <a:ea typeface="Arial Unicode MS" pitchFamily="34" charset="-128"/>
                <a:cs typeface="Arial Unicode MS" pitchFamily="34" charset="-128"/>
              </a:rPr>
              <a:t>ecologicas</a:t>
            </a:r>
            <a:r>
              <a:rPr lang="en-US" altLang="es-MX" sz="2000" dirty="0" smtClean="0">
                <a:solidFill>
                  <a:srgbClr val="000000"/>
                </a:solidFill>
                <a:ea typeface="Arial Unicode MS" pitchFamily="34" charset="-128"/>
                <a:cs typeface="Arial Unicode MS" pitchFamily="34" charset="-128"/>
              </a:rPr>
              <a:t> son </a:t>
            </a:r>
            <a:r>
              <a:rPr lang="en-US" altLang="es-MX" sz="2000" dirty="0" err="1" smtClean="0">
                <a:solidFill>
                  <a:srgbClr val="000000"/>
                </a:solidFill>
                <a:ea typeface="Arial Unicode MS" pitchFamily="34" charset="-128"/>
                <a:cs typeface="Arial Unicode MS" pitchFamily="34" charset="-128"/>
              </a:rPr>
              <a:t>sistemas</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vivos</a:t>
            </a:r>
            <a:r>
              <a:rPr lang="en-US" altLang="es-MX" sz="2000" dirty="0" smtClean="0">
                <a:solidFill>
                  <a:srgbClr val="000000"/>
                </a:solidFill>
                <a:ea typeface="Arial Unicode MS" pitchFamily="34" charset="-128"/>
                <a:cs typeface="Arial Unicode MS" pitchFamily="34" charset="-128"/>
              </a:rPr>
              <a:t>. </a:t>
            </a:r>
          </a:p>
          <a:p>
            <a:pPr algn="just"/>
            <a:r>
              <a:rPr lang="en-US" altLang="es-MX" sz="2000" dirty="0" err="1" smtClean="0">
                <a:solidFill>
                  <a:srgbClr val="000000"/>
                </a:solidFill>
                <a:ea typeface="Arial Unicode MS" pitchFamily="34" charset="-128"/>
                <a:cs typeface="Arial Unicode MS" pitchFamily="34" charset="-128"/>
              </a:rPr>
              <a:t>Viendo</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nuestros</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sistemas</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humanos</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como</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pertenecientes</a:t>
            </a:r>
            <a:r>
              <a:rPr lang="en-US" altLang="es-MX" sz="2000" dirty="0" smtClean="0">
                <a:solidFill>
                  <a:srgbClr val="000000"/>
                </a:solidFill>
                <a:ea typeface="Arial Unicode MS" pitchFamily="34" charset="-128"/>
                <a:cs typeface="Arial Unicode MS" pitchFamily="34" charset="-128"/>
              </a:rPr>
              <a:t> a </a:t>
            </a:r>
            <a:r>
              <a:rPr lang="en-US" altLang="es-MX" sz="2000" dirty="0" err="1" smtClean="0">
                <a:solidFill>
                  <a:srgbClr val="000000"/>
                </a:solidFill>
                <a:ea typeface="Arial Unicode MS" pitchFamily="34" charset="-128"/>
                <a:cs typeface="Arial Unicode MS" pitchFamily="34" charset="-128"/>
              </a:rPr>
              <a:t>sistemas</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más</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grandes</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como</a:t>
            </a:r>
            <a:r>
              <a:rPr lang="en-US" altLang="es-MX" sz="2000" dirty="0" smtClean="0">
                <a:solidFill>
                  <a:srgbClr val="000000"/>
                </a:solidFill>
                <a:ea typeface="Arial Unicode MS" pitchFamily="34" charset="-128"/>
                <a:cs typeface="Arial Unicode MS" pitchFamily="34" charset="-128"/>
              </a:rPr>
              <a:t> son los </a:t>
            </a:r>
            <a:r>
              <a:rPr lang="en-US" altLang="es-MX" sz="2000" dirty="0" err="1" smtClean="0">
                <a:solidFill>
                  <a:srgbClr val="000000"/>
                </a:solidFill>
                <a:ea typeface="Arial Unicode MS" pitchFamily="34" charset="-128"/>
                <a:cs typeface="Arial Unicode MS" pitchFamily="34" charset="-128"/>
              </a:rPr>
              <a:t>ecosistemas</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es</a:t>
            </a:r>
            <a:r>
              <a:rPr lang="en-US" altLang="es-MX" sz="2000" dirty="0" smtClean="0">
                <a:solidFill>
                  <a:srgbClr val="000000"/>
                </a:solidFill>
                <a:ea typeface="Arial Unicode MS" pitchFamily="34" charset="-128"/>
                <a:cs typeface="Arial Unicode MS" pitchFamily="34" charset="-128"/>
              </a:rPr>
              <a:t> crucial para </a:t>
            </a:r>
            <a:r>
              <a:rPr lang="en-US" altLang="es-MX" sz="2000" dirty="0" err="1" smtClean="0">
                <a:solidFill>
                  <a:srgbClr val="000000"/>
                </a:solidFill>
                <a:ea typeface="Arial Unicode MS" pitchFamily="34" charset="-128"/>
                <a:cs typeface="Arial Unicode MS" pitchFamily="34" charset="-128"/>
              </a:rPr>
              <a:t>alcanzar</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una</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relación</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sustentable</a:t>
            </a:r>
            <a:r>
              <a:rPr lang="en-US" altLang="es-MX" sz="2000" dirty="0" smtClean="0">
                <a:solidFill>
                  <a:srgbClr val="000000"/>
                </a:solidFill>
                <a:ea typeface="Arial Unicode MS" pitchFamily="34" charset="-128"/>
                <a:cs typeface="Arial Unicode MS" pitchFamily="34" charset="-128"/>
              </a:rPr>
              <a:t> con el </a:t>
            </a:r>
            <a:r>
              <a:rPr lang="en-US" altLang="es-MX" sz="2000" dirty="0" err="1" smtClean="0">
                <a:solidFill>
                  <a:srgbClr val="000000"/>
                </a:solidFill>
                <a:ea typeface="Arial Unicode MS" pitchFamily="34" charset="-128"/>
                <a:cs typeface="Arial Unicode MS" pitchFamily="34" charset="-128"/>
              </a:rPr>
              <a:t>medio</a:t>
            </a:r>
            <a:r>
              <a:rPr lang="en-US" altLang="es-MX" sz="2000" dirty="0" smtClean="0">
                <a:solidFill>
                  <a:srgbClr val="000000"/>
                </a:solidFill>
                <a:ea typeface="Arial Unicode MS" pitchFamily="34" charset="-128"/>
                <a:cs typeface="Arial Unicode MS" pitchFamily="34" charset="-128"/>
              </a:rPr>
              <a:t> para </a:t>
            </a:r>
            <a:r>
              <a:rPr lang="en-US" altLang="es-MX" sz="2000" dirty="0" err="1" smtClean="0">
                <a:solidFill>
                  <a:srgbClr val="000000"/>
                </a:solidFill>
                <a:ea typeface="Arial Unicode MS" pitchFamily="34" charset="-128"/>
                <a:cs typeface="Arial Unicode MS" pitchFamily="34" charset="-128"/>
              </a:rPr>
              <a:t>asegurar</a:t>
            </a:r>
            <a:r>
              <a:rPr lang="en-US" altLang="es-MX" sz="2000" dirty="0" smtClean="0">
                <a:solidFill>
                  <a:srgbClr val="000000"/>
                </a:solidFill>
                <a:ea typeface="Arial Unicode MS" pitchFamily="34" charset="-128"/>
                <a:cs typeface="Arial Unicode MS" pitchFamily="34" charset="-128"/>
              </a:rPr>
              <a:t> la </a:t>
            </a:r>
            <a:r>
              <a:rPr lang="en-US" altLang="es-MX" sz="2000" dirty="0" err="1" smtClean="0">
                <a:solidFill>
                  <a:srgbClr val="000000"/>
                </a:solidFill>
                <a:ea typeface="Arial Unicode MS" pitchFamily="34" charset="-128"/>
                <a:cs typeface="Arial Unicode MS" pitchFamily="34" charset="-128"/>
              </a:rPr>
              <a:t>supervivencia</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en</a:t>
            </a:r>
            <a:r>
              <a:rPr lang="en-US" altLang="es-MX" sz="2000" dirty="0" smtClean="0">
                <a:solidFill>
                  <a:srgbClr val="000000"/>
                </a:solidFill>
                <a:ea typeface="Arial Unicode MS" pitchFamily="34" charset="-128"/>
                <a:cs typeface="Arial Unicode MS" pitchFamily="34" charset="-128"/>
              </a:rPr>
              <a:t> el </a:t>
            </a:r>
            <a:r>
              <a:rPr lang="en-US" altLang="es-MX" sz="2000" dirty="0" err="1" smtClean="0">
                <a:solidFill>
                  <a:srgbClr val="000000"/>
                </a:solidFill>
                <a:ea typeface="Arial Unicode MS" pitchFamily="34" charset="-128"/>
                <a:cs typeface="Arial Unicode MS" pitchFamily="34" charset="-128"/>
              </a:rPr>
              <a:t>planeta</a:t>
            </a:r>
            <a:endParaRPr lang="en-US" altLang="es-MX" sz="2000" dirty="0">
              <a:solidFill>
                <a:srgbClr val="000000"/>
              </a:solidFill>
              <a:ea typeface="Arial Unicode MS" pitchFamily="34" charset="-128"/>
              <a:cs typeface="Arial Unicode MS" pitchFamily="34" charset="-128"/>
            </a:endParaRPr>
          </a:p>
          <a:p>
            <a:pPr algn="just"/>
            <a:r>
              <a:rPr lang="en-US" altLang="es-MX" sz="2000" dirty="0" smtClean="0">
                <a:solidFill>
                  <a:srgbClr val="000000"/>
                </a:solidFill>
                <a:ea typeface="Arial Unicode MS" pitchFamily="34" charset="-128"/>
                <a:cs typeface="Arial Unicode MS" pitchFamily="34" charset="-128"/>
              </a:rPr>
              <a:t>Los </a:t>
            </a:r>
            <a:r>
              <a:rPr lang="en-US" altLang="es-MX" sz="2000" dirty="0" err="1" smtClean="0">
                <a:solidFill>
                  <a:srgbClr val="000000"/>
                </a:solidFill>
                <a:ea typeface="Arial Unicode MS" pitchFamily="34" charset="-128"/>
                <a:cs typeface="Arial Unicode MS" pitchFamily="34" charset="-128"/>
              </a:rPr>
              <a:t>recursos</a:t>
            </a:r>
            <a:r>
              <a:rPr lang="en-US" altLang="es-MX" sz="2000" dirty="0" smtClean="0">
                <a:solidFill>
                  <a:srgbClr val="000000"/>
                </a:solidFill>
                <a:ea typeface="Arial Unicode MS" pitchFamily="34" charset="-128"/>
                <a:cs typeface="Arial Unicode MS" pitchFamily="34" charset="-128"/>
              </a:rPr>
              <a:t> no </a:t>
            </a:r>
            <a:r>
              <a:rPr lang="en-US" altLang="es-MX" sz="2000" dirty="0" err="1" smtClean="0">
                <a:solidFill>
                  <a:srgbClr val="000000"/>
                </a:solidFill>
                <a:ea typeface="Arial Unicode MS" pitchFamily="34" charset="-128"/>
                <a:cs typeface="Arial Unicode MS" pitchFamily="34" charset="-128"/>
              </a:rPr>
              <a:t>debe</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ser</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removidos</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más</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rápido</a:t>
            </a:r>
            <a:r>
              <a:rPr lang="en-US" altLang="es-MX" sz="2000" dirty="0" smtClean="0">
                <a:solidFill>
                  <a:srgbClr val="000000"/>
                </a:solidFill>
                <a:ea typeface="Arial Unicode MS" pitchFamily="34" charset="-128"/>
                <a:cs typeface="Arial Unicode MS" pitchFamily="34" charset="-128"/>
              </a:rPr>
              <a:t> de lo </a:t>
            </a:r>
            <a:r>
              <a:rPr lang="en-US" altLang="es-MX" sz="2000" dirty="0" err="1" smtClean="0">
                <a:solidFill>
                  <a:srgbClr val="000000"/>
                </a:solidFill>
                <a:ea typeface="Arial Unicode MS" pitchFamily="34" charset="-128"/>
                <a:cs typeface="Arial Unicode MS" pitchFamily="34" charset="-128"/>
              </a:rPr>
              <a:t>que</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pueden</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ser</a:t>
            </a:r>
            <a:r>
              <a:rPr lang="en-US" altLang="es-MX" sz="2000" dirty="0" smtClean="0">
                <a:solidFill>
                  <a:srgbClr val="000000"/>
                </a:solidFill>
                <a:ea typeface="Arial Unicode MS" pitchFamily="34" charset="-128"/>
                <a:cs typeface="Arial Unicode MS" pitchFamily="34" charset="-128"/>
              </a:rPr>
              <a:t> </a:t>
            </a:r>
            <a:r>
              <a:rPr lang="en-US" altLang="es-MX" sz="2000" dirty="0" err="1" smtClean="0">
                <a:solidFill>
                  <a:srgbClr val="000000"/>
                </a:solidFill>
                <a:ea typeface="Arial Unicode MS" pitchFamily="34" charset="-128"/>
                <a:cs typeface="Arial Unicode MS" pitchFamily="34" charset="-128"/>
              </a:rPr>
              <a:t>renovados</a:t>
            </a:r>
            <a:r>
              <a:rPr lang="en-US" altLang="es-MX" sz="2000" dirty="0" smtClean="0">
                <a:solidFill>
                  <a:srgbClr val="000000"/>
                </a:solidFill>
                <a:ea typeface="Arial Unicode MS" pitchFamily="34" charset="-128"/>
                <a:cs typeface="Arial Unicode MS" pitchFamily="34" charset="-128"/>
              </a:rPr>
              <a:t> o </a:t>
            </a:r>
            <a:r>
              <a:rPr lang="en-US" altLang="es-MX" sz="2000" dirty="0" err="1" smtClean="0">
                <a:solidFill>
                  <a:srgbClr val="000000"/>
                </a:solidFill>
                <a:ea typeface="Arial Unicode MS" pitchFamily="34" charset="-128"/>
                <a:cs typeface="Arial Unicode MS" pitchFamily="34" charset="-128"/>
              </a:rPr>
              <a:t>eliminados</a:t>
            </a:r>
            <a:r>
              <a:rPr lang="en-US" altLang="es-MX" sz="2000" dirty="0" smtClean="0">
                <a:solidFill>
                  <a:srgbClr val="000000"/>
                </a:solidFill>
                <a:ea typeface="Arial Unicode MS" pitchFamily="34" charset="-128"/>
                <a:cs typeface="Arial Unicode MS" pitchFamily="34" charset="-128"/>
              </a:rPr>
              <a:t>. </a:t>
            </a:r>
            <a:endParaRPr lang="en-US" altLang="es-MX" sz="2000" dirty="0">
              <a:solidFill>
                <a:srgbClr val="000000"/>
              </a:solidFill>
              <a:ea typeface="Arial Unicode MS" pitchFamily="34" charset="-128"/>
              <a:cs typeface="Arial Unicode MS" pitchFamily="34" charset="-128"/>
            </a:endParaRPr>
          </a:p>
        </p:txBody>
      </p:sp>
      <p:sp>
        <p:nvSpPr>
          <p:cNvPr id="7" name="Text Box 4"/>
          <p:cNvSpPr txBox="1">
            <a:spLocks noChangeArrowheads="1"/>
          </p:cNvSpPr>
          <p:nvPr/>
        </p:nvSpPr>
        <p:spPr bwMode="auto">
          <a:xfrm>
            <a:off x="0" y="0"/>
            <a:ext cx="7380312" cy="413073"/>
          </a:xfrm>
          <a:prstGeom prst="rect">
            <a:avLst/>
          </a:prstGeom>
          <a:solidFill>
            <a:srgbClr val="C9C9C9"/>
          </a:solidFill>
          <a:ln w="9525">
            <a:noFill/>
            <a:miter lim="800000"/>
            <a:headEnd/>
            <a:tailEnd/>
          </a:ln>
        </p:spPr>
        <p:txBody>
          <a:bodyPr wrap="square" lIns="104278" tIns="52139" rIns="104278" bIns="52139">
            <a:spAutoFit/>
          </a:bodyPr>
          <a:lstStyle/>
          <a:p>
            <a:pPr defTabSz="1042988" eaLnBrk="0" hangingPunct="0"/>
            <a:r>
              <a:rPr lang="es-ES" sz="2000" dirty="0" smtClean="0">
                <a:ea typeface="ＭＳ Ｐゴシック"/>
                <a:cs typeface="Arial" pitchFamily="34" charset="0"/>
              </a:rPr>
              <a:t>Cómo se aplica el pensamiento sistémico en la sustentabilidad</a:t>
            </a:r>
            <a:endParaRPr lang="es-ES" sz="2000" dirty="0">
              <a:ea typeface="ＭＳ Ｐゴシック"/>
              <a:cs typeface="Arial" pitchFamily="34" charset="0"/>
            </a:endParaRPr>
          </a:p>
        </p:txBody>
      </p:sp>
      <p:pic>
        <p:nvPicPr>
          <p:cNvPr id="3" name="2 Imagen"/>
          <p:cNvPicPr>
            <a:picLocks noChangeAspect="1"/>
          </p:cNvPicPr>
          <p:nvPr/>
        </p:nvPicPr>
        <p:blipFill rotWithShape="1">
          <a:blip r:embed="rId3">
            <a:extLst>
              <a:ext uri="{28A0092B-C50C-407E-A947-70E740481C1C}">
                <a14:useLocalDpi xmlns:a14="http://schemas.microsoft.com/office/drawing/2010/main" val="0"/>
              </a:ext>
            </a:extLst>
          </a:blip>
          <a:srcRect l="11756" t="7805" r="11496" b="26504"/>
          <a:stretch/>
        </p:blipFill>
        <p:spPr>
          <a:xfrm>
            <a:off x="4355976" y="1946106"/>
            <a:ext cx="4456416" cy="3051511"/>
          </a:xfrm>
          <a:prstGeom prst="rect">
            <a:avLst/>
          </a:prstGeom>
        </p:spPr>
      </p:pic>
    </p:spTree>
    <p:extLst>
      <p:ext uri="{BB962C8B-B14F-4D97-AF65-F5344CB8AC3E}">
        <p14:creationId xmlns:p14="http://schemas.microsoft.com/office/powerpoint/2010/main" val="18100707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100" name="Text Box 9"/>
          <p:cNvSpPr txBox="1">
            <a:spLocks noChangeArrowheads="1"/>
          </p:cNvSpPr>
          <p:nvPr/>
        </p:nvSpPr>
        <p:spPr bwMode="auto">
          <a:xfrm>
            <a:off x="-1588" y="-1588"/>
            <a:ext cx="3664552" cy="459239"/>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ES" sz="2300" dirty="0" smtClean="0">
                <a:latin typeface="Calibri" pitchFamily="34" charset="0"/>
                <a:ea typeface="ＭＳ Ｐゴシック"/>
                <a:cs typeface="ＭＳ Ｐゴシック"/>
              </a:rPr>
              <a:t>Un ejemplo: </a:t>
            </a:r>
            <a:r>
              <a:rPr lang="es-ES" sz="2300" dirty="0" err="1" smtClean="0">
                <a:latin typeface="Calibri" pitchFamily="34" charset="0"/>
                <a:ea typeface="ＭＳ Ｐゴシック"/>
                <a:cs typeface="ＭＳ Ｐゴシック"/>
              </a:rPr>
              <a:t>Cradle</a:t>
            </a:r>
            <a:r>
              <a:rPr lang="es-ES" sz="2300" dirty="0" smtClean="0">
                <a:latin typeface="Calibri" pitchFamily="34" charset="0"/>
                <a:ea typeface="ＭＳ Ｐゴシック"/>
                <a:cs typeface="ＭＳ Ｐゴシック"/>
              </a:rPr>
              <a:t> to </a:t>
            </a:r>
            <a:r>
              <a:rPr lang="es-ES" sz="2300" dirty="0" err="1" smtClean="0">
                <a:latin typeface="Calibri" pitchFamily="34" charset="0"/>
                <a:ea typeface="ＭＳ Ｐゴシック"/>
                <a:cs typeface="ＭＳ Ｐゴシック"/>
              </a:rPr>
              <a:t>Cradle</a:t>
            </a:r>
            <a:endParaRPr lang="es-ES" sz="2300" dirty="0">
              <a:latin typeface="Calibri" pitchFamily="34" charset="0"/>
              <a:ea typeface="ＭＳ Ｐゴシック"/>
              <a:cs typeface="ＭＳ Ｐゴシック"/>
            </a:endParaRPr>
          </a:p>
        </p:txBody>
      </p:sp>
      <p:sp>
        <p:nvSpPr>
          <p:cNvPr id="4101" name="22 Rectángulo"/>
          <p:cNvSpPr>
            <a:spLocks noChangeArrowheads="1"/>
          </p:cNvSpPr>
          <p:nvPr/>
        </p:nvSpPr>
        <p:spPr bwMode="auto">
          <a:xfrm>
            <a:off x="500063" y="1214438"/>
            <a:ext cx="4857750" cy="4093428"/>
          </a:xfrm>
          <a:prstGeom prst="rect">
            <a:avLst/>
          </a:prstGeom>
          <a:noFill/>
          <a:ln w="9525">
            <a:noFill/>
            <a:miter lim="800000"/>
            <a:headEnd/>
            <a:tailEnd/>
          </a:ln>
        </p:spPr>
        <p:txBody>
          <a:bodyPr>
            <a:spAutoFit/>
          </a:bodyPr>
          <a:lstStyle/>
          <a:p>
            <a:pPr algn="just"/>
            <a:r>
              <a:rPr lang="es-ES" sz="2000" dirty="0" smtClean="0">
                <a:latin typeface="Calibri" pitchFamily="34" charset="0"/>
              </a:rPr>
              <a:t>El primer ejemplo de esta aplicación del pensamiento sistémico en el diseño es el ‘</a:t>
            </a:r>
            <a:r>
              <a:rPr lang="es-ES" sz="2000" dirty="0" err="1" smtClean="0">
                <a:latin typeface="Calibri" pitchFamily="34" charset="0"/>
              </a:rPr>
              <a:t>Cradle</a:t>
            </a:r>
            <a:r>
              <a:rPr lang="es-ES" sz="2000" dirty="0" smtClean="0">
                <a:latin typeface="Calibri" pitchFamily="34" charset="0"/>
              </a:rPr>
              <a:t> to </a:t>
            </a:r>
            <a:r>
              <a:rPr lang="es-ES" sz="2000" dirty="0" err="1" smtClean="0">
                <a:latin typeface="Calibri" pitchFamily="34" charset="0"/>
              </a:rPr>
              <a:t>Cradle</a:t>
            </a:r>
            <a:r>
              <a:rPr lang="es-ES" sz="2000" dirty="0" smtClean="0">
                <a:latin typeface="Calibri" pitchFamily="34" charset="0"/>
              </a:rPr>
              <a:t>’. Donde sus creadores Michael </a:t>
            </a:r>
            <a:r>
              <a:rPr lang="es-ES" sz="2000" dirty="0" err="1" smtClean="0">
                <a:latin typeface="Calibri" pitchFamily="34" charset="0"/>
              </a:rPr>
              <a:t>Baungart</a:t>
            </a:r>
            <a:r>
              <a:rPr lang="es-ES" sz="2000" dirty="0" smtClean="0">
                <a:latin typeface="Calibri" pitchFamily="34" charset="0"/>
              </a:rPr>
              <a:t> y William </a:t>
            </a:r>
            <a:r>
              <a:rPr lang="es-ES" sz="2000" dirty="0" err="1" smtClean="0">
                <a:latin typeface="Calibri" pitchFamily="34" charset="0"/>
              </a:rPr>
              <a:t>McDonough</a:t>
            </a:r>
            <a:r>
              <a:rPr lang="es-ES" sz="2000" dirty="0" smtClean="0">
                <a:latin typeface="Calibri" pitchFamily="34" charset="0"/>
              </a:rPr>
              <a:t> proponen que seamos más eficientes al enfocarnos a mejorar nuestros sistemas productivos de tal manera que estos se integren a la naturaleza y entonces el consumo genere reducción de daños al medio. Esto se lograría creando sistemas de producción donde el desecho sea nutriente de otros procesos o productos. A esto se le llama </a:t>
            </a:r>
            <a:r>
              <a:rPr lang="es-ES" sz="2000" dirty="0" smtClean="0">
                <a:solidFill>
                  <a:srgbClr val="FF0000"/>
                </a:solidFill>
                <a:latin typeface="Calibri" pitchFamily="34" charset="0"/>
              </a:rPr>
              <a:t>innovación de sistemas.</a:t>
            </a:r>
            <a:endParaRPr lang="es-ES" sz="2000" dirty="0">
              <a:solidFill>
                <a:srgbClr val="FF0000"/>
              </a:solidFill>
              <a:latin typeface="Calibri" pitchFamily="34" charset="0"/>
            </a:endParaRPr>
          </a:p>
        </p:txBody>
      </p:sp>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8144" y="1340768"/>
            <a:ext cx="2981325" cy="2857500"/>
          </a:xfrm>
          <a:prstGeom prst="rect">
            <a:avLst/>
          </a:prstGeom>
        </p:spPr>
      </p:pic>
    </p:spTree>
    <p:extLst>
      <p:ext uri="{BB962C8B-B14F-4D97-AF65-F5344CB8AC3E}">
        <p14:creationId xmlns:p14="http://schemas.microsoft.com/office/powerpoint/2010/main" val="299140439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10097</TotalTime>
  <Words>1993</Words>
  <Application>Microsoft Office PowerPoint</Application>
  <PresentationFormat>Presentación en pantalla (4:3)</PresentationFormat>
  <Paragraphs>204</Paragraphs>
  <Slides>35</Slides>
  <Notes>5</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35</vt:i4>
      </vt:variant>
    </vt:vector>
  </HeadingPairs>
  <TitlesOfParts>
    <vt:vector size="42" baseType="lpstr">
      <vt:lpstr>Arial</vt:lpstr>
      <vt:lpstr>ＭＳ Ｐゴシック</vt:lpstr>
      <vt:lpstr>Arial Unicode MS</vt:lpstr>
      <vt:lpstr>Times New Roman</vt:lpstr>
      <vt:lpstr>Arial Narrow</vt:lpstr>
      <vt:lpstr>Calibri</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UAEM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FAD</dc:creator>
  <cp:lastModifiedBy>Ricardo</cp:lastModifiedBy>
  <cp:revision>365</cp:revision>
  <dcterms:created xsi:type="dcterms:W3CDTF">2009-08-10T20:39:53Z</dcterms:created>
  <dcterms:modified xsi:type="dcterms:W3CDTF">2015-08-25T15:09:50Z</dcterms:modified>
</cp:coreProperties>
</file>