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7" r:id="rId3"/>
    <p:sldId id="289" r:id="rId4"/>
    <p:sldId id="291" r:id="rId5"/>
    <p:sldId id="290" r:id="rId6"/>
    <p:sldId id="288" r:id="rId7"/>
    <p:sldId id="257" r:id="rId8"/>
    <p:sldId id="280" r:id="rId9"/>
    <p:sldId id="259" r:id="rId10"/>
    <p:sldId id="281" r:id="rId11"/>
    <p:sldId id="260" r:id="rId12"/>
    <p:sldId id="261" r:id="rId13"/>
    <p:sldId id="262" r:id="rId14"/>
    <p:sldId id="263" r:id="rId15"/>
    <p:sldId id="264" r:id="rId16"/>
    <p:sldId id="265" r:id="rId17"/>
    <p:sldId id="271" r:id="rId18"/>
    <p:sldId id="278" r:id="rId19"/>
    <p:sldId id="279" r:id="rId20"/>
    <p:sldId id="270" r:id="rId21"/>
    <p:sldId id="272" r:id="rId22"/>
    <p:sldId id="273" r:id="rId23"/>
    <p:sldId id="274" r:id="rId24"/>
    <p:sldId id="266" r:id="rId25"/>
    <p:sldId id="282" r:id="rId26"/>
    <p:sldId id="283" r:id="rId27"/>
    <p:sldId id="284" r:id="rId28"/>
    <p:sldId id="285" r:id="rId29"/>
    <p:sldId id="268" r:id="rId30"/>
    <p:sldId id="286" r:id="rId3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52" autoAdjust="0"/>
    <p:restoredTop sz="94660"/>
  </p:normalViewPr>
  <p:slideViewPr>
    <p:cSldViewPr snapToGrid="0">
      <p:cViewPr varScale="1">
        <p:scale>
          <a:sx n="70" d="100"/>
          <a:sy n="70" d="100"/>
        </p:scale>
        <p:origin x="78" y="13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246B26CA-42C4-4E80-BE12-4B1B53784965}" type="datetimeFigureOut">
              <a:rPr lang="es-MX" smtClean="0"/>
              <a:pPr/>
              <a:t>30/09/2015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233754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46B26CA-42C4-4E80-BE12-4B1B53784965}" type="datetimeFigureOut">
              <a:rPr lang="es-MX" smtClean="0"/>
              <a:pPr/>
              <a:t>30/09/2015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1247748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46B26CA-42C4-4E80-BE12-4B1B53784965}" type="datetimeFigureOut">
              <a:rPr lang="es-MX" smtClean="0"/>
              <a:pPr/>
              <a:t>30/09/2015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3074562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46B26CA-42C4-4E80-BE12-4B1B53784965}" type="datetimeFigureOut">
              <a:rPr lang="es-MX" smtClean="0"/>
              <a:pPr/>
              <a:t>30/09/2015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3878718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246B26CA-42C4-4E80-BE12-4B1B53784965}" type="datetimeFigureOut">
              <a:rPr lang="es-MX" smtClean="0"/>
              <a:pPr/>
              <a:t>30/09/2015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2222750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246B26CA-42C4-4E80-BE12-4B1B53784965}" type="datetimeFigureOut">
              <a:rPr lang="es-MX" smtClean="0"/>
              <a:pPr/>
              <a:t>30/09/2015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28697567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246B26CA-42C4-4E80-BE12-4B1B53784965}" type="datetimeFigureOut">
              <a:rPr lang="es-MX" smtClean="0"/>
              <a:pPr/>
              <a:t>30/09/2015</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817526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246B26CA-42C4-4E80-BE12-4B1B53784965}" type="datetimeFigureOut">
              <a:rPr lang="es-MX" smtClean="0"/>
              <a:pPr/>
              <a:t>30/09/2015</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3443600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46B26CA-42C4-4E80-BE12-4B1B53784965}" type="datetimeFigureOut">
              <a:rPr lang="es-MX" smtClean="0"/>
              <a:pPr/>
              <a:t>30/09/2015</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183109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246B26CA-42C4-4E80-BE12-4B1B53784965}" type="datetimeFigureOut">
              <a:rPr lang="es-MX" smtClean="0"/>
              <a:pPr/>
              <a:t>30/09/2015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20406628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246B26CA-42C4-4E80-BE12-4B1B53784965}" type="datetimeFigureOut">
              <a:rPr lang="es-MX" smtClean="0"/>
              <a:pPr/>
              <a:t>30/09/2015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73126E9-88D6-4E29-964B-97264B74FCB1}" type="slidenum">
              <a:rPr lang="es-MX" smtClean="0"/>
              <a:pPr/>
              <a:t>‹Nº›</a:t>
            </a:fld>
            <a:endParaRPr lang="es-MX"/>
          </a:p>
        </p:txBody>
      </p:sp>
    </p:spTree>
    <p:extLst>
      <p:ext uri="{BB962C8B-B14F-4D97-AF65-F5344CB8AC3E}">
        <p14:creationId xmlns:p14="http://schemas.microsoft.com/office/powerpoint/2010/main" val="3104940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6B26CA-42C4-4E80-BE12-4B1B53784965}" type="datetimeFigureOut">
              <a:rPr lang="es-MX" smtClean="0"/>
              <a:pPr/>
              <a:t>30/09/2015</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3126E9-88D6-4E29-964B-97264B74FCB1}" type="slidenum">
              <a:rPr lang="es-MX" smtClean="0"/>
              <a:pPr/>
              <a:t>‹Nº›</a:t>
            </a:fld>
            <a:endParaRPr lang="es-MX"/>
          </a:p>
        </p:txBody>
      </p:sp>
    </p:spTree>
    <p:extLst>
      <p:ext uri="{BB962C8B-B14F-4D97-AF65-F5344CB8AC3E}">
        <p14:creationId xmlns:p14="http://schemas.microsoft.com/office/powerpoint/2010/main" val="19327224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p:cNvPicPr>
          <p:nvPr/>
        </p:nvPicPr>
        <p:blipFill>
          <a:blip r:embed="rId2">
            <a:duotone>
              <a:schemeClr val="accent5">
                <a:lumMod val="40000"/>
                <a:lumOff val="60000"/>
              </a:schemeClr>
              <a:srgbClr val="FFF1C1"/>
            </a:duotone>
            <a:lum bright="52000" contrast="-81000"/>
          </a:blip>
          <a:srcRect/>
          <a:stretch>
            <a:fillRect/>
          </a:stretch>
        </p:blipFill>
        <p:spPr bwMode="auto">
          <a:xfrm>
            <a:off x="3522543" y="228598"/>
            <a:ext cx="7689126" cy="6338085"/>
          </a:xfrm>
          <a:prstGeom prst="rect">
            <a:avLst/>
          </a:prstGeom>
          <a:noFill/>
          <a:ln w="9525">
            <a:noFill/>
            <a:miter lim="800000"/>
            <a:headEnd/>
            <a:tailEnd/>
          </a:ln>
        </p:spPr>
      </p:pic>
      <p:pic>
        <p:nvPicPr>
          <p:cNvPr id="5" name="Picture 6"/>
          <p:cNvPicPr>
            <a:picLocks noChangeAspect="1"/>
          </p:cNvPicPr>
          <p:nvPr/>
        </p:nvPicPr>
        <p:blipFill>
          <a:blip r:embed="rId2">
            <a:duotone>
              <a:schemeClr val="accent5">
                <a:lumMod val="40000"/>
                <a:lumOff val="60000"/>
              </a:schemeClr>
              <a:srgbClr val="FFF1C1"/>
            </a:duotone>
            <a:lum bright="52000" contrast="-81000"/>
          </a:blip>
          <a:srcRect/>
          <a:stretch>
            <a:fillRect/>
          </a:stretch>
        </p:blipFill>
        <p:spPr bwMode="auto">
          <a:xfrm>
            <a:off x="795759" y="228599"/>
            <a:ext cx="304800" cy="4543650"/>
          </a:xfrm>
          <a:prstGeom prst="rect">
            <a:avLst/>
          </a:prstGeom>
          <a:ln w="9525">
            <a:noFill/>
            <a:miter lim="800000"/>
            <a:headEnd/>
            <a:tailEnd/>
          </a:ln>
        </p:spPr>
      </p:pic>
      <p:sp>
        <p:nvSpPr>
          <p:cNvPr id="6" name="Subtitle 2"/>
          <p:cNvSpPr>
            <a:spLocks noGrp="1"/>
          </p:cNvSpPr>
          <p:nvPr>
            <p:ph type="subTitle" idx="1"/>
          </p:nvPr>
        </p:nvSpPr>
        <p:spPr>
          <a:xfrm>
            <a:off x="3598742" y="692861"/>
            <a:ext cx="7489409" cy="1644040"/>
          </a:xfrm>
        </p:spPr>
        <p:txBody>
          <a:bodyPr wrap="square" anchor="ctr">
            <a:spAutoFit/>
          </a:bodyPr>
          <a:lstStyle/>
          <a:p>
            <a:pPr algn="ctr">
              <a:buFont typeface="Arial" panose="020B0604020202020204" pitchFamily="34" charset="0"/>
              <a:buNone/>
            </a:pPr>
            <a:r>
              <a:rPr lang="es-ES_tradnl" altLang="es-MX" sz="1500" b="1" i="1" dirty="0" smtClean="0">
                <a:solidFill>
                  <a:srgbClr val="2390ED"/>
                </a:solidFill>
                <a:ea typeface="ＭＳ Ｐゴシック" panose="020B0600070205080204" pitchFamily="34" charset="-128"/>
              </a:rPr>
              <a:t>Universidad Autónoma del Estado de México</a:t>
            </a:r>
          </a:p>
          <a:p>
            <a:pPr algn="ctr">
              <a:buFont typeface="Arial" panose="020B0604020202020204" pitchFamily="34" charset="0"/>
              <a:buNone/>
            </a:pPr>
            <a:r>
              <a:rPr lang="es-ES_tradnl" altLang="es-MX" sz="1500" b="1" i="1" dirty="0" smtClean="0">
                <a:solidFill>
                  <a:srgbClr val="2390ED"/>
                </a:solidFill>
                <a:ea typeface="ＭＳ Ｐゴシック" panose="020B0600070205080204" pitchFamily="34" charset="-128"/>
              </a:rPr>
              <a:t>Facultad de Arquitectura y Diseño</a:t>
            </a:r>
          </a:p>
          <a:p>
            <a:pPr algn="ctr">
              <a:buFont typeface="Arial" panose="020B0604020202020204" pitchFamily="34" charset="0"/>
              <a:buNone/>
            </a:pPr>
            <a:r>
              <a:rPr lang="es-ES_tradnl" altLang="es-MX" sz="1500" b="1" i="1" dirty="0" smtClean="0">
                <a:solidFill>
                  <a:srgbClr val="2390ED"/>
                </a:solidFill>
                <a:ea typeface="ＭＳ Ｐゴシック" panose="020B0600070205080204" pitchFamily="34" charset="-128"/>
              </a:rPr>
              <a:t>MAESTRÍA EN DISEÑO</a:t>
            </a:r>
          </a:p>
          <a:p>
            <a:pPr algn="ctr">
              <a:buFont typeface="Arial" panose="020B0604020202020204" pitchFamily="34" charset="0"/>
              <a:buNone/>
            </a:pPr>
            <a:r>
              <a:rPr lang="es-ES_tradnl" altLang="es-MX" sz="1500" b="1" i="1" dirty="0" smtClean="0">
                <a:solidFill>
                  <a:srgbClr val="2390ED"/>
                </a:solidFill>
                <a:ea typeface="ＭＳ Ｐゴシック" panose="020B0600070205080204" pitchFamily="34" charset="-128"/>
              </a:rPr>
              <a:t>2015 A</a:t>
            </a:r>
          </a:p>
          <a:p>
            <a:pPr algn="ctr">
              <a:buFont typeface="Arial" panose="020B0604020202020204" pitchFamily="34" charset="0"/>
              <a:buNone/>
            </a:pPr>
            <a:endParaRPr lang="es-ES_tradnl" altLang="es-MX" sz="1500" b="1" i="1" dirty="0" smtClean="0">
              <a:solidFill>
                <a:srgbClr val="2390ED"/>
              </a:solidFill>
              <a:ea typeface="ＭＳ Ｐゴシック" panose="020B0600070205080204" pitchFamily="34" charset="-128"/>
            </a:endParaRPr>
          </a:p>
        </p:txBody>
      </p:sp>
      <p:sp>
        <p:nvSpPr>
          <p:cNvPr id="7" name="Subtitle 2"/>
          <p:cNvSpPr txBox="1">
            <a:spLocks/>
          </p:cNvSpPr>
          <p:nvPr/>
        </p:nvSpPr>
        <p:spPr bwMode="auto">
          <a:xfrm>
            <a:off x="3591510" y="2295754"/>
            <a:ext cx="7489409" cy="707886"/>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20000"/>
              </a:spcBef>
              <a:buFont typeface="Arial" panose="020B0604020202020204" pitchFamily="34" charset="0"/>
              <a:buNone/>
            </a:pPr>
            <a:r>
              <a:rPr lang="es-ES_tradnl" altLang="es-MX" sz="2000" b="1" dirty="0" smtClean="0">
                <a:solidFill>
                  <a:schemeClr val="bg1"/>
                </a:solidFill>
                <a:latin typeface="Century Gothic" panose="020B0502020202020204" pitchFamily="34" charset="0"/>
              </a:rPr>
              <a:t>Propuesta metodológica para proyectos de diseño, basada en el interaccionismo y la hermenéutica.</a:t>
            </a:r>
            <a:endParaRPr lang="es-ES_tradnl" altLang="es-MX" sz="1400" b="1" dirty="0">
              <a:solidFill>
                <a:schemeClr val="bg1"/>
              </a:solidFill>
              <a:latin typeface="Century Gothic" panose="020B0502020202020204" pitchFamily="34" charset="0"/>
            </a:endParaRPr>
          </a:p>
        </p:txBody>
      </p:sp>
      <p:grpSp>
        <p:nvGrpSpPr>
          <p:cNvPr id="8" name="Group 15"/>
          <p:cNvGrpSpPr>
            <a:grpSpLocks/>
          </p:cNvGrpSpPr>
          <p:nvPr/>
        </p:nvGrpSpPr>
        <p:grpSpPr bwMode="auto">
          <a:xfrm>
            <a:off x="1481559" y="1697539"/>
            <a:ext cx="1865313" cy="3625850"/>
            <a:chOff x="609600" y="3429000"/>
            <a:chExt cx="1371600" cy="2667000"/>
          </a:xfrm>
        </p:grpSpPr>
        <p:pic>
          <p:nvPicPr>
            <p:cNvPr id="9" name="Picture 4" descr="logofad.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0575" y="4419600"/>
              <a:ext cx="1009650" cy="609600"/>
            </a:xfrm>
            <a:prstGeom prst="rect">
              <a:avLst/>
            </a:prstGeom>
            <a:noFill/>
            <a:ln>
              <a:noFill/>
            </a:ln>
            <a:extLst>
              <a:ext uri="{909E8E84-426E-40DD-AFC4-6F175D3DCCD1}">
                <a14:hiddenFill xmlns:a14="http://schemas.microsoft.com/office/drawing/2010/main">
                  <a:solidFill>
                    <a:srgbClr val="FFFFFF">
                      <a:alpha val="75000"/>
                    </a:srgb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5" descr="logouaem.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0119" y="3429000"/>
              <a:ext cx="690562"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8" descr="ciad-header.png"/>
            <p:cNvPicPr>
              <a:picLocks noChangeAspect="1"/>
            </p:cNvPicPr>
            <p:nvPr/>
          </p:nvPicPr>
          <p:blipFill>
            <a:blip r:embed="rId5">
              <a:lum contrast="26000"/>
              <a:extLst>
                <a:ext uri="{28A0092B-C50C-407E-A947-70E740481C1C}">
                  <a14:useLocalDpi xmlns:a14="http://schemas.microsoft.com/office/drawing/2010/main" val="0"/>
                </a:ext>
              </a:extLst>
            </a:blip>
            <a:srcRect/>
            <a:stretch>
              <a:fillRect/>
            </a:stretch>
          </p:blipFill>
          <p:spPr bwMode="auto">
            <a:xfrm>
              <a:off x="609600" y="5410200"/>
              <a:ext cx="1371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Subtitle 2"/>
          <p:cNvSpPr txBox="1">
            <a:spLocks/>
          </p:cNvSpPr>
          <p:nvPr/>
        </p:nvSpPr>
        <p:spPr bwMode="auto">
          <a:xfrm>
            <a:off x="4289520" y="3044283"/>
            <a:ext cx="6590681" cy="315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914400" eaLnBrk="1" hangingPunct="1">
              <a:spcBef>
                <a:spcPts val="1800"/>
              </a:spcBef>
              <a:buClr>
                <a:schemeClr val="accent1"/>
              </a:buClr>
              <a:buSzPct val="100000"/>
              <a:buFont typeface="Arial" panose="020B0604020202020204" pitchFamily="34" charset="0"/>
              <a:buNone/>
            </a:pPr>
            <a:endParaRPr lang="es-ES_tradnl" altLang="es-MX" sz="1400" b="1" dirty="0" smtClean="0">
              <a:solidFill>
                <a:srgbClr val="2390ED"/>
              </a:solidFill>
              <a:latin typeface="Century Gothic" panose="020B0502020202020204" pitchFamily="34" charset="0"/>
            </a:endParaRPr>
          </a:p>
          <a:p>
            <a:pPr defTabSz="914400" eaLnBrk="1" hangingPunct="1">
              <a:spcBef>
                <a:spcPts val="1800"/>
              </a:spcBef>
              <a:buClr>
                <a:schemeClr val="accent1"/>
              </a:buClr>
              <a:buSzPct val="100000"/>
              <a:buFont typeface="Arial" panose="020B0604020202020204" pitchFamily="34" charset="0"/>
              <a:buNone/>
            </a:pPr>
            <a:r>
              <a:rPr lang="es-ES_tradnl" altLang="es-MX" sz="1400" b="1" dirty="0" smtClean="0">
                <a:solidFill>
                  <a:srgbClr val="2390ED"/>
                </a:solidFill>
                <a:latin typeface="Century Gothic" panose="020B0502020202020204" pitchFamily="34" charset="0"/>
              </a:rPr>
              <a:t>UNIDAD DE APRENDIZAJE: TALLER DE CONCEPTUALIZACIÓN DEL CONOCIMIENTO  </a:t>
            </a:r>
          </a:p>
          <a:p>
            <a:pPr defTabSz="914400" eaLnBrk="1" hangingPunct="1">
              <a:spcBef>
                <a:spcPts val="1800"/>
              </a:spcBef>
              <a:buClr>
                <a:schemeClr val="accent1"/>
              </a:buClr>
              <a:buSzPct val="100000"/>
              <a:buFont typeface="Arial" panose="020B0604020202020204" pitchFamily="34" charset="0"/>
              <a:buNone/>
            </a:pPr>
            <a:r>
              <a:rPr lang="es-ES_tradnl" altLang="es-MX" sz="1400" b="1" dirty="0" smtClean="0">
                <a:solidFill>
                  <a:srgbClr val="2390ED"/>
                </a:solidFill>
                <a:latin typeface="Century Gothic" panose="020B0502020202020204" pitchFamily="34" charset="0"/>
              </a:rPr>
              <a:t>PRIMER SEMESTRE /2015</a:t>
            </a:r>
          </a:p>
          <a:p>
            <a:pPr defTabSz="914400" eaLnBrk="1" hangingPunct="1">
              <a:spcBef>
                <a:spcPts val="1800"/>
              </a:spcBef>
              <a:buClr>
                <a:schemeClr val="accent1"/>
              </a:buClr>
              <a:buSzPct val="100000"/>
              <a:buFont typeface="Arial" panose="020B0604020202020204" pitchFamily="34" charset="0"/>
              <a:buNone/>
            </a:pPr>
            <a:r>
              <a:rPr lang="es-ES_tradnl" altLang="es-MX" sz="1400" b="1" dirty="0" smtClean="0">
                <a:solidFill>
                  <a:srgbClr val="2390ED"/>
                </a:solidFill>
                <a:latin typeface="Century Gothic" panose="020B0502020202020204" pitchFamily="34" charset="0"/>
              </a:rPr>
              <a:t>ELABORACIÓN:</a:t>
            </a:r>
          </a:p>
          <a:p>
            <a:pPr defTabSz="914400" eaLnBrk="1" hangingPunct="1">
              <a:spcBef>
                <a:spcPts val="1800"/>
              </a:spcBef>
              <a:buClr>
                <a:schemeClr val="accent1"/>
              </a:buClr>
              <a:buSzPct val="100000"/>
              <a:buFont typeface="Arial" panose="020B0604020202020204" pitchFamily="34" charset="0"/>
              <a:buNone/>
            </a:pPr>
            <a:r>
              <a:rPr lang="es-ES_tradnl" altLang="es-MX" sz="1300" i="1" dirty="0" smtClean="0">
                <a:solidFill>
                  <a:srgbClr val="525252"/>
                </a:solidFill>
                <a:latin typeface="Century Gothic" panose="020B0502020202020204" pitchFamily="34" charset="0"/>
              </a:rPr>
              <a:t>Mtra. María Gabriela Villar </a:t>
            </a:r>
            <a:r>
              <a:rPr lang="es-ES_tradnl" altLang="es-MX" sz="1300" i="1" dirty="0" smtClean="0">
                <a:solidFill>
                  <a:srgbClr val="525252"/>
                </a:solidFill>
              </a:rPr>
              <a:t>García</a:t>
            </a:r>
            <a:r>
              <a:rPr lang="es-ES_tradnl" altLang="es-MX" sz="1300" i="1" dirty="0" smtClean="0">
                <a:solidFill>
                  <a:srgbClr val="525252"/>
                </a:solidFill>
                <a:latin typeface="Century Gothic" panose="020B0502020202020204" pitchFamily="34" charset="0"/>
              </a:rPr>
              <a:t>.</a:t>
            </a:r>
          </a:p>
          <a:p>
            <a:pPr defTabSz="914400" eaLnBrk="1" hangingPunct="1">
              <a:spcBef>
                <a:spcPts val="1800"/>
              </a:spcBef>
              <a:buClr>
                <a:schemeClr val="accent1"/>
              </a:buClr>
              <a:buSzPct val="100000"/>
              <a:buFont typeface="Arial" panose="020B0604020202020204" pitchFamily="34" charset="0"/>
              <a:buNone/>
            </a:pPr>
            <a:endParaRPr lang="es-ES_tradnl" altLang="es-MX" sz="1300" i="1" dirty="0" smtClean="0">
              <a:solidFill>
                <a:srgbClr val="525252"/>
              </a:solidFill>
              <a:latin typeface="Century Gothic" panose="020B0502020202020204" pitchFamily="34" charset="0"/>
            </a:endParaRPr>
          </a:p>
          <a:p>
            <a:pPr defTabSz="914400" eaLnBrk="1" hangingPunct="1">
              <a:spcBef>
                <a:spcPts val="1800"/>
              </a:spcBef>
              <a:buClr>
                <a:schemeClr val="accent1"/>
              </a:buClr>
              <a:buSzPct val="100000"/>
              <a:buFont typeface="Arial" panose="020B0604020202020204" pitchFamily="34" charset="0"/>
              <a:buNone/>
            </a:pPr>
            <a:endParaRPr lang="es-ES_tradnl" altLang="es-MX" sz="1300" i="1" dirty="0" smtClean="0">
              <a:solidFill>
                <a:srgbClr val="525252"/>
              </a:solidFill>
              <a:latin typeface="Century Gothic" panose="020B0502020202020204" pitchFamily="34" charset="0"/>
            </a:endParaRPr>
          </a:p>
        </p:txBody>
      </p:sp>
      <p:sp>
        <p:nvSpPr>
          <p:cNvPr id="13" name="Process 11"/>
          <p:cNvSpPr/>
          <p:nvPr/>
        </p:nvSpPr>
        <p:spPr>
          <a:xfrm>
            <a:off x="814755" y="250915"/>
            <a:ext cx="285804" cy="6404528"/>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Tree>
    <p:extLst>
      <p:ext uri="{BB962C8B-B14F-4D97-AF65-F5344CB8AC3E}">
        <p14:creationId xmlns:p14="http://schemas.microsoft.com/office/powerpoint/2010/main" val="27114495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6"/>
          <p:cNvGrpSpPr/>
          <p:nvPr/>
        </p:nvGrpSpPr>
        <p:grpSpPr>
          <a:xfrm>
            <a:off x="4364181" y="2029575"/>
            <a:ext cx="3962401" cy="2330738"/>
            <a:chOff x="-1" y="660537"/>
            <a:chExt cx="4378037" cy="1294055"/>
          </a:xfrm>
        </p:grpSpPr>
        <p:sp>
          <p:nvSpPr>
            <p:cNvPr id="3" name="Process 7"/>
            <p:cNvSpPr/>
            <p:nvPr/>
          </p:nvSpPr>
          <p:spPr>
            <a:xfrm>
              <a:off x="-1" y="660537"/>
              <a:ext cx="4378037" cy="1294055"/>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4" name="Title 1"/>
            <p:cNvSpPr txBox="1">
              <a:spLocks/>
            </p:cNvSpPr>
            <p:nvPr/>
          </p:nvSpPr>
          <p:spPr>
            <a:xfrm>
              <a:off x="457200" y="660537"/>
              <a:ext cx="3241964" cy="1255728"/>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La necesidad metodológica en los proyectos de Diseño</a:t>
              </a:r>
            </a:p>
          </p:txBody>
        </p:sp>
      </p:grpSp>
      <p:sp>
        <p:nvSpPr>
          <p:cNvPr id="7" name="CuadroTexto 6"/>
          <p:cNvSpPr txBox="1"/>
          <p:nvPr/>
        </p:nvSpPr>
        <p:spPr>
          <a:xfrm>
            <a:off x="644844" y="299516"/>
            <a:ext cx="2729345" cy="175432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just"/>
            <a:r>
              <a:rPr lang="es-ES" dirty="0"/>
              <a:t>Se reconoce al diseño como una disciplina cuyo marco teórico y metodológico son posibles solo a partir de la </a:t>
            </a:r>
            <a:r>
              <a:rPr lang="es-ES" dirty="0" err="1"/>
              <a:t>interdisciplinairedad</a:t>
            </a:r>
            <a:r>
              <a:rPr lang="es-ES" dirty="0"/>
              <a:t>. </a:t>
            </a:r>
            <a:endParaRPr lang="es-MX" dirty="0"/>
          </a:p>
        </p:txBody>
      </p:sp>
      <p:sp>
        <p:nvSpPr>
          <p:cNvPr id="8" name="CuadroTexto 7"/>
          <p:cNvSpPr txBox="1"/>
          <p:nvPr/>
        </p:nvSpPr>
        <p:spPr>
          <a:xfrm>
            <a:off x="8950037" y="3523198"/>
            <a:ext cx="2894384" cy="2585323"/>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just"/>
            <a:r>
              <a:rPr lang="es-ES" dirty="0"/>
              <a:t>Los objetos de diseño deben ser consecuencia de procesos reflexivos frente a necesidades concretas, por tanto la aproximación a los sujetos tendrá que plantarse a partir de métodos que permitan construir o transformar una realidad.</a:t>
            </a:r>
            <a:endParaRPr lang="es-MX" dirty="0"/>
          </a:p>
          <a:p>
            <a:endParaRPr lang="es-MX" dirty="0"/>
          </a:p>
        </p:txBody>
      </p:sp>
      <p:sp>
        <p:nvSpPr>
          <p:cNvPr id="9" name="Flecha izquierda y arriba 8"/>
          <p:cNvSpPr/>
          <p:nvPr/>
        </p:nvSpPr>
        <p:spPr>
          <a:xfrm flipV="1">
            <a:off x="3768433" y="769549"/>
            <a:ext cx="1856513" cy="1108363"/>
          </a:xfrm>
          <a:prstGeom prst="leftUpArrow">
            <a:avLst>
              <a:gd name="adj1" fmla="val 25000"/>
              <a:gd name="adj2" fmla="val 27778"/>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Flecha izquierda y arriba 10"/>
          <p:cNvSpPr/>
          <p:nvPr/>
        </p:nvSpPr>
        <p:spPr>
          <a:xfrm rot="10800000" flipV="1">
            <a:off x="6504704" y="4630411"/>
            <a:ext cx="1856513" cy="1108363"/>
          </a:xfrm>
          <a:prstGeom prst="leftUpArrow">
            <a:avLst>
              <a:gd name="adj1" fmla="val 25000"/>
              <a:gd name="adj2" fmla="val 27778"/>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rocess 7"/>
          <p:cNvSpPr/>
          <p:nvPr/>
        </p:nvSpPr>
        <p:spPr>
          <a:xfrm>
            <a:off x="900548" y="632796"/>
            <a:ext cx="4059383" cy="1140586"/>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2" name="Title 1"/>
          <p:cNvSpPr txBox="1">
            <a:spLocks/>
          </p:cNvSpPr>
          <p:nvPr/>
        </p:nvSpPr>
        <p:spPr>
          <a:xfrm>
            <a:off x="1357749" y="535845"/>
            <a:ext cx="3380509" cy="1255728"/>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Sobre el interaccionismo simbólico</a:t>
            </a:r>
          </a:p>
        </p:txBody>
      </p:sp>
      <p:sp>
        <p:nvSpPr>
          <p:cNvPr id="5" name="CuadroTexto 4"/>
          <p:cNvSpPr txBox="1"/>
          <p:nvPr/>
        </p:nvSpPr>
        <p:spPr>
          <a:xfrm>
            <a:off x="1051826" y="2873092"/>
            <a:ext cx="3508659" cy="230832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MX" dirty="0"/>
              <a:t>Desde el interaccionismo simbólico se plantea factible estudiar la interacción de las colectividades. El campo de la ciencia social se constituye por el estudio de la acción conjunta de las colectividades.</a:t>
            </a:r>
          </a:p>
          <a:p>
            <a:r>
              <a:rPr lang="es-MX" dirty="0"/>
              <a:t> </a:t>
            </a:r>
          </a:p>
          <a:p>
            <a:endParaRPr lang="es-MX" dirty="0"/>
          </a:p>
        </p:txBody>
      </p:sp>
      <p:sp>
        <p:nvSpPr>
          <p:cNvPr id="15" name="CuadroTexto 14"/>
          <p:cNvSpPr txBox="1"/>
          <p:nvPr/>
        </p:nvSpPr>
        <p:spPr>
          <a:xfrm>
            <a:off x="5922744" y="2352816"/>
            <a:ext cx="5389418" cy="1754326"/>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just"/>
            <a:r>
              <a:rPr lang="es-MX" dirty="0"/>
              <a:t>El interaccionismo simbólico considera que el significado de las cosas para los seres humanos constituye un objeto de estudio. Por tanto en este paradigma y desde la disciplina del diseño, el proceso interpretativo retoma importancia.</a:t>
            </a:r>
          </a:p>
          <a:p>
            <a:endParaRPr lang="es-MX" dirty="0"/>
          </a:p>
        </p:txBody>
      </p:sp>
      <p:sp>
        <p:nvSpPr>
          <p:cNvPr id="16" name="CuadroTexto 15"/>
          <p:cNvSpPr txBox="1"/>
          <p:nvPr/>
        </p:nvSpPr>
        <p:spPr>
          <a:xfrm>
            <a:off x="5735782" y="879923"/>
            <a:ext cx="5634472"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MX" dirty="0" smtClean="0"/>
              <a:t>La propuesta establece al interaccionismo simbólico como marco de referencia en el ejercicio del Diseño debido a:</a:t>
            </a:r>
            <a:endParaRPr lang="es-MX" dirty="0"/>
          </a:p>
        </p:txBody>
      </p:sp>
      <p:sp>
        <p:nvSpPr>
          <p:cNvPr id="17" name="Flecha derecha 16"/>
          <p:cNvSpPr/>
          <p:nvPr/>
        </p:nvSpPr>
        <p:spPr>
          <a:xfrm rot="5400000">
            <a:off x="2492968" y="1893699"/>
            <a:ext cx="623456" cy="8451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Flecha derecha 19"/>
          <p:cNvSpPr/>
          <p:nvPr/>
        </p:nvSpPr>
        <p:spPr>
          <a:xfrm rot="5400000">
            <a:off x="8089010" y="1522062"/>
            <a:ext cx="623456" cy="8451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Imagen 8" descr="Captura de pantalla 2015-09-25 a la(s) 20.43.21.png"/>
          <p:cNvPicPr>
            <a:picLocks noChangeAspect="1"/>
          </p:cNvPicPr>
          <p:nvPr/>
        </p:nvPicPr>
        <p:blipFill>
          <a:blip r:embed="rId2"/>
          <a:stretch>
            <a:fillRect/>
          </a:stretch>
        </p:blipFill>
        <p:spPr>
          <a:xfrm>
            <a:off x="5075990" y="4386516"/>
            <a:ext cx="2895600" cy="2095500"/>
          </a:xfrm>
          <a:prstGeom prst="rect">
            <a:avLst/>
          </a:prstGeom>
        </p:spPr>
      </p:pic>
    </p:spTree>
    <p:extLst>
      <p:ext uri="{BB962C8B-B14F-4D97-AF65-F5344CB8AC3E}">
        <p14:creationId xmlns:p14="http://schemas.microsoft.com/office/powerpoint/2010/main" val="13625675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rocess 7"/>
          <p:cNvSpPr/>
          <p:nvPr/>
        </p:nvSpPr>
        <p:spPr>
          <a:xfrm>
            <a:off x="1011384" y="632793"/>
            <a:ext cx="4059383" cy="1140586"/>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3" name="Title 1"/>
          <p:cNvSpPr txBox="1">
            <a:spLocks/>
          </p:cNvSpPr>
          <p:nvPr/>
        </p:nvSpPr>
        <p:spPr>
          <a:xfrm>
            <a:off x="1468585" y="535842"/>
            <a:ext cx="3380509" cy="1255728"/>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Sobre el interaccionismo simbólico</a:t>
            </a:r>
          </a:p>
        </p:txBody>
      </p:sp>
      <p:sp>
        <p:nvSpPr>
          <p:cNvPr id="14" name="CuadroTexto 13"/>
          <p:cNvSpPr txBox="1"/>
          <p:nvPr/>
        </p:nvSpPr>
        <p:spPr>
          <a:xfrm>
            <a:off x="5985169" y="3122415"/>
            <a:ext cx="4613558" cy="175432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s-MX" dirty="0"/>
              <a:t>E</a:t>
            </a:r>
            <a:r>
              <a:rPr lang="es-MX" dirty="0" smtClean="0"/>
              <a:t>s </a:t>
            </a:r>
            <a:r>
              <a:rPr lang="es-MX" dirty="0"/>
              <a:t>planteado como una posibilidad para el análisis discursivo de los textos o narrativas comunicativas o inclusive como una manera de acercarse al proceso de conceptualización del discurso que conformara el objeto </a:t>
            </a:r>
            <a:r>
              <a:rPr lang="es-MX" dirty="0" smtClean="0"/>
              <a:t>diseñístico y su relación con el grupo o colectivo. </a:t>
            </a:r>
            <a:endParaRPr lang="es-MX" dirty="0"/>
          </a:p>
        </p:txBody>
      </p:sp>
      <p:sp>
        <p:nvSpPr>
          <p:cNvPr id="6" name="CuadroTexto 5"/>
          <p:cNvSpPr txBox="1"/>
          <p:nvPr/>
        </p:nvSpPr>
        <p:spPr>
          <a:xfrm>
            <a:off x="3393421" y="1791570"/>
            <a:ext cx="3713016" cy="369332"/>
          </a:xfrm>
          <a:prstGeom prst="rect">
            <a:avLst/>
          </a:prstGeom>
          <a:noFill/>
        </p:spPr>
        <p:txBody>
          <a:bodyPr wrap="square" rtlCol="0">
            <a:spAutoFit/>
          </a:bodyPr>
          <a:lstStyle/>
          <a:p>
            <a:r>
              <a:rPr lang="es-MX" dirty="0" smtClean="0"/>
              <a:t>Blummer (1992)</a:t>
            </a:r>
            <a:endParaRPr lang="es-MX" dirty="0"/>
          </a:p>
        </p:txBody>
      </p:sp>
      <p:pic>
        <p:nvPicPr>
          <p:cNvPr id="7" name="Imagen 6" descr="Captura de pantalla 2015-09-25 a la(s) 20.47.41.png"/>
          <p:cNvPicPr>
            <a:picLocks noChangeAspect="1"/>
          </p:cNvPicPr>
          <p:nvPr/>
        </p:nvPicPr>
        <p:blipFill>
          <a:blip r:embed="rId2"/>
          <a:stretch>
            <a:fillRect/>
          </a:stretch>
        </p:blipFill>
        <p:spPr>
          <a:xfrm>
            <a:off x="1646655" y="2552700"/>
            <a:ext cx="3469657" cy="3302668"/>
          </a:xfrm>
          <a:prstGeom prst="rect">
            <a:avLst/>
          </a:prstGeom>
        </p:spPr>
      </p:pic>
      <p:sp>
        <p:nvSpPr>
          <p:cNvPr id="8" name="Flecha izquierda y arriba 7"/>
          <p:cNvSpPr/>
          <p:nvPr/>
        </p:nvSpPr>
        <p:spPr>
          <a:xfrm flipV="1">
            <a:off x="5372644" y="889863"/>
            <a:ext cx="3477252" cy="1904136"/>
          </a:xfrm>
          <a:prstGeom prst="leftUpArrow">
            <a:avLst>
              <a:gd name="adj1" fmla="val 25000"/>
              <a:gd name="adj2" fmla="val 27778"/>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278744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rocess 7"/>
          <p:cNvSpPr/>
          <p:nvPr/>
        </p:nvSpPr>
        <p:spPr>
          <a:xfrm>
            <a:off x="1011384" y="632793"/>
            <a:ext cx="4059383" cy="1140586"/>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2" name="Title 1"/>
          <p:cNvSpPr txBox="1">
            <a:spLocks/>
          </p:cNvSpPr>
          <p:nvPr/>
        </p:nvSpPr>
        <p:spPr>
          <a:xfrm>
            <a:off x="1468585" y="535842"/>
            <a:ext cx="3380509" cy="1255728"/>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Sobre el interaccionismo simbólico</a:t>
            </a:r>
          </a:p>
        </p:txBody>
      </p:sp>
      <p:sp>
        <p:nvSpPr>
          <p:cNvPr id="13" name="CuadroTexto 12"/>
          <p:cNvSpPr txBox="1"/>
          <p:nvPr/>
        </p:nvSpPr>
        <p:spPr>
          <a:xfrm>
            <a:off x="6289966" y="780189"/>
            <a:ext cx="4738254" cy="5078313"/>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marL="342900" lvl="0" indent="-342900" algn="just">
              <a:buAutoNum type="arabicPeriod"/>
            </a:pPr>
            <a:r>
              <a:rPr lang="es-MX" dirty="0" smtClean="0"/>
              <a:t>Los </a:t>
            </a:r>
            <a:r>
              <a:rPr lang="es-MX" dirty="0"/>
              <a:t>seres humanos actúan respecto de las cosas basándose en los significados que éstas tienen para ellos. Puede tratarse de cualquier ente que esté presente en el mundo de vida de un sujeto: objetos físicos, seres humanos, instituciones o una situación de la vida diaria</a:t>
            </a:r>
            <a:r>
              <a:rPr lang="es-MX" dirty="0" smtClean="0"/>
              <a:t>.</a:t>
            </a:r>
          </a:p>
          <a:p>
            <a:pPr marL="342900" lvl="0" indent="-342900" algn="just">
              <a:buAutoNum type="arabicPeriod"/>
            </a:pPr>
            <a:endParaRPr lang="es-MX" dirty="0"/>
          </a:p>
          <a:p>
            <a:pPr lvl="0" algn="just"/>
            <a:r>
              <a:rPr lang="es-MX" dirty="0" smtClean="0"/>
              <a:t>2. Los </a:t>
            </a:r>
            <a:r>
              <a:rPr lang="es-MX" dirty="0"/>
              <a:t>significados de tales cosas derivan de la interacción que la persona tiene con otros seres humanos</a:t>
            </a:r>
            <a:r>
              <a:rPr lang="es-MX" dirty="0" smtClean="0"/>
              <a:t>.</a:t>
            </a:r>
          </a:p>
          <a:p>
            <a:pPr lvl="0" algn="just"/>
            <a:endParaRPr lang="es-MX" dirty="0"/>
          </a:p>
          <a:p>
            <a:pPr lvl="0" algn="just"/>
            <a:r>
              <a:rPr lang="es-MX" dirty="0" smtClean="0"/>
              <a:t>3. Los </a:t>
            </a:r>
            <a:r>
              <a:rPr lang="es-MX" dirty="0"/>
              <a:t>significados son manejados o modificados por medio de un proceso interpretativo que la persona pone en juego cuando establece contacto con las cosas (Álvarez-</a:t>
            </a:r>
            <a:r>
              <a:rPr lang="es-MX" dirty="0" err="1"/>
              <a:t>Gayou</a:t>
            </a:r>
            <a:r>
              <a:rPr lang="es-MX" dirty="0"/>
              <a:t>, 2011: 40)</a:t>
            </a:r>
          </a:p>
          <a:p>
            <a:r>
              <a:rPr lang="es-MX" dirty="0"/>
              <a:t> </a:t>
            </a:r>
          </a:p>
          <a:p>
            <a:endParaRPr lang="es-MX" dirty="0"/>
          </a:p>
        </p:txBody>
      </p:sp>
      <p:sp>
        <p:nvSpPr>
          <p:cNvPr id="6" name="CuadroTexto 5"/>
          <p:cNvSpPr txBox="1"/>
          <p:nvPr/>
        </p:nvSpPr>
        <p:spPr>
          <a:xfrm>
            <a:off x="1295407" y="3089564"/>
            <a:ext cx="3423646" cy="92333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s-MX" dirty="0" smtClean="0"/>
              <a:t>Al realizar un ejercicio de diseño, desde este marco de referencia se distingue que:</a:t>
            </a:r>
            <a:endParaRPr lang="es-MX" dirty="0"/>
          </a:p>
        </p:txBody>
      </p:sp>
      <p:sp>
        <p:nvSpPr>
          <p:cNvPr id="8" name="Flecha derecha 7"/>
          <p:cNvSpPr/>
          <p:nvPr/>
        </p:nvSpPr>
        <p:spPr>
          <a:xfrm>
            <a:off x="5985166" y="780189"/>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Flecha derecha 15"/>
          <p:cNvSpPr/>
          <p:nvPr/>
        </p:nvSpPr>
        <p:spPr>
          <a:xfrm>
            <a:off x="5985165" y="2949692"/>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Flecha derecha 16"/>
          <p:cNvSpPr/>
          <p:nvPr/>
        </p:nvSpPr>
        <p:spPr>
          <a:xfrm>
            <a:off x="5999020" y="4075147"/>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063974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rocess 7"/>
          <p:cNvSpPr/>
          <p:nvPr/>
        </p:nvSpPr>
        <p:spPr>
          <a:xfrm>
            <a:off x="665015" y="632793"/>
            <a:ext cx="4059383" cy="1140586"/>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9" name="Title 1"/>
          <p:cNvSpPr txBox="1">
            <a:spLocks/>
          </p:cNvSpPr>
          <p:nvPr/>
        </p:nvSpPr>
        <p:spPr>
          <a:xfrm>
            <a:off x="1122216" y="535842"/>
            <a:ext cx="3380509" cy="1255728"/>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Sobre el interaccionismo simbólico</a:t>
            </a:r>
          </a:p>
        </p:txBody>
      </p:sp>
      <p:sp>
        <p:nvSpPr>
          <p:cNvPr id="10" name="CuadroTexto 9"/>
          <p:cNvSpPr txBox="1"/>
          <p:nvPr/>
        </p:nvSpPr>
        <p:spPr>
          <a:xfrm>
            <a:off x="5527968" y="290946"/>
            <a:ext cx="6331528" cy="6186309"/>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lvl="0"/>
            <a:r>
              <a:rPr lang="es-MX" dirty="0"/>
              <a:t> 1</a:t>
            </a:r>
            <a:r>
              <a:rPr lang="es-MX" dirty="0" smtClean="0"/>
              <a:t>. El </a:t>
            </a:r>
            <a:r>
              <a:rPr lang="es-MX" dirty="0"/>
              <a:t>ser humano como organismo activo: En el interaccionismo simbólico, el ser humano es visto como un individuo que no solo responde a indicaciones de otros si no que emite también sus propias indicaciones a los demás. El ser humano se reconoce a sí mismo como un objeto para sí y se relaciona y define sus interacciones con otros basándose en la percepción propia, esta percepción resulta de la interacción social con otros seres humanos.</a:t>
            </a:r>
          </a:p>
          <a:p>
            <a:r>
              <a:rPr lang="es-MX" dirty="0"/>
              <a:t> </a:t>
            </a:r>
          </a:p>
          <a:p>
            <a:pPr lvl="0"/>
            <a:r>
              <a:rPr lang="es-MX" dirty="0"/>
              <a:t>2</a:t>
            </a:r>
            <a:r>
              <a:rPr lang="es-MX" dirty="0" smtClean="0"/>
              <a:t>. Naturaleza </a:t>
            </a:r>
            <a:r>
              <a:rPr lang="es-MX" dirty="0"/>
              <a:t>de la acción humana: El ser humano confiere características a sus acciones, esto implica que se confronta con un mundo al que debe interpretar para actuar. En la interacción simbólica los seres damos significado a los objetos en una acción colectiva, es decir desde un grupo.</a:t>
            </a:r>
          </a:p>
          <a:p>
            <a:r>
              <a:rPr lang="es-MX" dirty="0"/>
              <a:t> </a:t>
            </a:r>
          </a:p>
          <a:p>
            <a:pPr lvl="0"/>
            <a:r>
              <a:rPr lang="es-MX" dirty="0"/>
              <a:t>3</a:t>
            </a:r>
            <a:r>
              <a:rPr lang="es-MX" dirty="0" smtClean="0"/>
              <a:t>. Interconexión </a:t>
            </a:r>
            <a:r>
              <a:rPr lang="es-MX" dirty="0"/>
              <a:t>de la acción: Se refiere a la interacción que tenemos con otros sujetos en la interpretación de los objetos. Le conferimos significado a los objeto a partir de la interacción colectiva</a:t>
            </a:r>
          </a:p>
          <a:p>
            <a:r>
              <a:rPr lang="es-MX" dirty="0"/>
              <a:t> </a:t>
            </a:r>
          </a:p>
          <a:p>
            <a:r>
              <a:rPr lang="es-MX" dirty="0"/>
              <a:t> </a:t>
            </a:r>
          </a:p>
          <a:p>
            <a:endParaRPr lang="es-MX" dirty="0"/>
          </a:p>
        </p:txBody>
      </p:sp>
      <p:sp>
        <p:nvSpPr>
          <p:cNvPr id="4" name="CuadroTexto 3"/>
          <p:cNvSpPr txBox="1"/>
          <p:nvPr/>
        </p:nvSpPr>
        <p:spPr>
          <a:xfrm>
            <a:off x="1122216" y="2840182"/>
            <a:ext cx="2701639" cy="64633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s-MX" dirty="0" smtClean="0"/>
              <a:t>Desde el diseño se debe considerar que:</a:t>
            </a:r>
            <a:endParaRPr lang="es-MX" dirty="0"/>
          </a:p>
        </p:txBody>
      </p:sp>
      <p:sp>
        <p:nvSpPr>
          <p:cNvPr id="12" name="Flecha derecha 11"/>
          <p:cNvSpPr/>
          <p:nvPr/>
        </p:nvSpPr>
        <p:spPr>
          <a:xfrm>
            <a:off x="5250877" y="290946"/>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Flecha derecha 12"/>
          <p:cNvSpPr/>
          <p:nvPr/>
        </p:nvSpPr>
        <p:spPr>
          <a:xfrm>
            <a:off x="5250876" y="2761612"/>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Flecha derecha 13"/>
          <p:cNvSpPr/>
          <p:nvPr/>
        </p:nvSpPr>
        <p:spPr>
          <a:xfrm>
            <a:off x="5250876" y="4404687"/>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912310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rocess 7"/>
          <p:cNvSpPr/>
          <p:nvPr/>
        </p:nvSpPr>
        <p:spPr>
          <a:xfrm>
            <a:off x="1011384" y="632793"/>
            <a:ext cx="4059383" cy="1140586"/>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8" name="Title 1"/>
          <p:cNvSpPr txBox="1">
            <a:spLocks/>
          </p:cNvSpPr>
          <p:nvPr/>
        </p:nvSpPr>
        <p:spPr>
          <a:xfrm>
            <a:off x="1468585" y="535842"/>
            <a:ext cx="3380509" cy="1255728"/>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Sobre el interaccionismo simbólico</a:t>
            </a:r>
          </a:p>
        </p:txBody>
      </p:sp>
      <p:sp>
        <p:nvSpPr>
          <p:cNvPr id="6" name="CuadroTexto 5"/>
          <p:cNvSpPr txBox="1"/>
          <p:nvPr/>
        </p:nvSpPr>
        <p:spPr>
          <a:xfrm>
            <a:off x="5999018" y="858982"/>
            <a:ext cx="4862946" cy="452431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MX" dirty="0"/>
              <a:t>Considerando que el interaccionismo simbólico busca un conocimiento verificable de la vida de los seres humanos y de los grupos, para detectar la forma de sus interacciones, se presentan factores relevantes a considerar en cuanto  su empleo metodológico.</a:t>
            </a:r>
          </a:p>
          <a:p>
            <a:r>
              <a:rPr lang="es-MX" dirty="0"/>
              <a:t> </a:t>
            </a:r>
          </a:p>
          <a:p>
            <a:pPr lvl="0"/>
            <a:r>
              <a:rPr lang="es-MX" dirty="0"/>
              <a:t> </a:t>
            </a:r>
            <a:r>
              <a:rPr lang="es-MX" dirty="0" smtClean="0"/>
              <a:t>1. Estar </a:t>
            </a:r>
            <a:r>
              <a:rPr lang="es-MX" dirty="0"/>
              <a:t>en el lugar donde se presenta la interacción o en su caso observar la acción</a:t>
            </a:r>
            <a:r>
              <a:rPr lang="es-MX" dirty="0" smtClean="0"/>
              <a:t>.</a:t>
            </a:r>
          </a:p>
          <a:p>
            <a:pPr lvl="0"/>
            <a:endParaRPr lang="es-MX" dirty="0"/>
          </a:p>
          <a:p>
            <a:pPr lvl="0"/>
            <a:r>
              <a:rPr lang="es-MX" dirty="0" smtClean="0"/>
              <a:t>2. Contar </a:t>
            </a:r>
            <a:r>
              <a:rPr lang="es-MX" dirty="0"/>
              <a:t>con un punto de partida para llegar a una comprensión clara de la situación</a:t>
            </a:r>
            <a:r>
              <a:rPr lang="es-MX" dirty="0" smtClean="0"/>
              <a:t>.</a:t>
            </a:r>
          </a:p>
          <a:p>
            <a:pPr lvl="0"/>
            <a:endParaRPr lang="es-MX" dirty="0"/>
          </a:p>
          <a:p>
            <a:pPr lvl="0"/>
            <a:r>
              <a:rPr lang="es-MX" dirty="0" smtClean="0"/>
              <a:t>3.  </a:t>
            </a:r>
            <a:r>
              <a:rPr lang="es-MX" dirty="0"/>
              <a:t>Inspección, que se refiere al reconocimiento de un objeto que es extraño para nosotros. </a:t>
            </a:r>
          </a:p>
          <a:p>
            <a:endParaRPr lang="es-MX" dirty="0"/>
          </a:p>
        </p:txBody>
      </p:sp>
      <p:pic>
        <p:nvPicPr>
          <p:cNvPr id="5" name="Imagen 4" descr="Captura de pantalla 2015-09-25 a la(s) 20.56.18.png"/>
          <p:cNvPicPr>
            <a:picLocks noChangeAspect="1"/>
          </p:cNvPicPr>
          <p:nvPr/>
        </p:nvPicPr>
        <p:blipFill>
          <a:blip r:embed="rId2"/>
          <a:stretch>
            <a:fillRect/>
          </a:stretch>
        </p:blipFill>
        <p:spPr>
          <a:xfrm>
            <a:off x="1571458" y="2900947"/>
            <a:ext cx="3385543" cy="2428374"/>
          </a:xfrm>
          <a:prstGeom prst="rect">
            <a:avLst/>
          </a:prstGeom>
        </p:spPr>
      </p:pic>
    </p:spTree>
    <p:extLst>
      <p:ext uri="{BB962C8B-B14F-4D97-AF65-F5344CB8AC3E}">
        <p14:creationId xmlns:p14="http://schemas.microsoft.com/office/powerpoint/2010/main" val="41296454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cess 7"/>
          <p:cNvSpPr/>
          <p:nvPr/>
        </p:nvSpPr>
        <p:spPr>
          <a:xfrm>
            <a:off x="1011384" y="632793"/>
            <a:ext cx="4059383" cy="1140586"/>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7" name="Title 1"/>
          <p:cNvSpPr txBox="1">
            <a:spLocks/>
          </p:cNvSpPr>
          <p:nvPr/>
        </p:nvSpPr>
        <p:spPr>
          <a:xfrm>
            <a:off x="1468585" y="535842"/>
            <a:ext cx="3380509" cy="1255728"/>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Sobre el interaccionismo simbólico</a:t>
            </a:r>
          </a:p>
        </p:txBody>
      </p:sp>
      <p:sp>
        <p:nvSpPr>
          <p:cNvPr id="3" name="CuadroTexto 2"/>
          <p:cNvSpPr txBox="1"/>
          <p:nvPr/>
        </p:nvSpPr>
        <p:spPr>
          <a:xfrm>
            <a:off x="1731819" y="3546763"/>
            <a:ext cx="9698182" cy="2308324"/>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es-MX" dirty="0"/>
              <a:t>El interaccionismo simbólico permite en el proceso de investigación, estudiar fenómenos sociales en comunidades que pueden abordarse para su análisis en tres niveles de interacción, que en este trabajo se describe a través de la propuesta del mundo de la vida de </a:t>
            </a:r>
            <a:r>
              <a:rPr lang="es-MX" dirty="0" err="1"/>
              <a:t>Habermas</a:t>
            </a:r>
            <a:r>
              <a:rPr lang="es-ES" dirty="0"/>
              <a:t> (</a:t>
            </a:r>
            <a:r>
              <a:rPr lang="es-ES" dirty="0" err="1"/>
              <a:t>Habermas</a:t>
            </a:r>
            <a:r>
              <a:rPr lang="es-ES" dirty="0"/>
              <a:t>, 2002)</a:t>
            </a:r>
            <a:r>
              <a:rPr lang="es-MX" dirty="0"/>
              <a:t>  que al describirse como un modelo de análisis de un contexto, los textos y narrativas discursivas pueden ser objeto de estudio, así como los objetos de diseño</a:t>
            </a:r>
            <a:r>
              <a:rPr lang="es-MX" dirty="0" smtClean="0"/>
              <a:t>.</a:t>
            </a:r>
          </a:p>
          <a:p>
            <a:pPr algn="just"/>
            <a:endParaRPr lang="es-MX" dirty="0"/>
          </a:p>
          <a:p>
            <a:pPr algn="just"/>
            <a:r>
              <a:rPr lang="es-ES" dirty="0" smtClean="0"/>
              <a:t>En </a:t>
            </a:r>
            <a:r>
              <a:rPr lang="es-ES" dirty="0"/>
              <a:t>el ámbito objetual de las ciencias sociales, el mundo de la vida comprende todo lo que puede </a:t>
            </a:r>
            <a:r>
              <a:rPr lang="es-ES" dirty="0" smtClean="0"/>
              <a:t>caber </a:t>
            </a:r>
            <a:r>
              <a:rPr lang="es-ES" dirty="0"/>
              <a:t>bajo aquellos objetos simbólicos que </a:t>
            </a:r>
            <a:r>
              <a:rPr lang="es-ES" dirty="0" smtClean="0"/>
              <a:t>generamos. </a:t>
            </a:r>
            <a:endParaRPr lang="es-MX" dirty="0"/>
          </a:p>
        </p:txBody>
      </p:sp>
      <p:sp>
        <p:nvSpPr>
          <p:cNvPr id="4" name="CuadroTexto 3"/>
          <p:cNvSpPr txBox="1"/>
          <p:nvPr/>
        </p:nvSpPr>
        <p:spPr>
          <a:xfrm>
            <a:off x="5957453" y="1459742"/>
            <a:ext cx="3491345" cy="1200329"/>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pPr algn="just"/>
            <a:r>
              <a:rPr lang="es-MX" dirty="0" smtClean="0"/>
              <a:t>¿Porqué establecer un marco de referencia de interaccionismo simbólico en un ejercicio de diseño?</a:t>
            </a:r>
            <a:endParaRPr lang="es-MX" dirty="0"/>
          </a:p>
        </p:txBody>
      </p:sp>
      <p:sp>
        <p:nvSpPr>
          <p:cNvPr id="5" name="Flecha abajo 4"/>
          <p:cNvSpPr/>
          <p:nvPr/>
        </p:nvSpPr>
        <p:spPr>
          <a:xfrm>
            <a:off x="7086597" y="2951017"/>
            <a:ext cx="1233055"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Flecha derecha 7"/>
          <p:cNvSpPr/>
          <p:nvPr/>
        </p:nvSpPr>
        <p:spPr>
          <a:xfrm>
            <a:off x="1371600" y="3823855"/>
            <a:ext cx="304800" cy="4572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Flecha derecha 11"/>
          <p:cNvSpPr/>
          <p:nvPr/>
        </p:nvSpPr>
        <p:spPr>
          <a:xfrm>
            <a:off x="1371600" y="5195455"/>
            <a:ext cx="304800" cy="4572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979193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rocess 7"/>
          <p:cNvSpPr/>
          <p:nvPr/>
        </p:nvSpPr>
        <p:spPr>
          <a:xfrm>
            <a:off x="232148" y="632796"/>
            <a:ext cx="4059383" cy="1140586"/>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2" name="Title 1"/>
          <p:cNvSpPr txBox="1">
            <a:spLocks/>
          </p:cNvSpPr>
          <p:nvPr/>
        </p:nvSpPr>
        <p:spPr>
          <a:xfrm>
            <a:off x="689349" y="729744"/>
            <a:ext cx="3380509" cy="928459"/>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000" b="1" i="1" dirty="0" smtClean="0">
                <a:solidFill>
                  <a:schemeClr val="bg1"/>
                </a:solidFill>
                <a:ea typeface="ＭＳ Ｐゴシック" panose="020B0600070205080204" pitchFamily="34" charset="-128"/>
              </a:rPr>
              <a:t>Sobre el mundo </a:t>
            </a:r>
          </a:p>
          <a:p>
            <a:pPr algn="dist"/>
            <a:r>
              <a:rPr lang="es-ES_tradnl" altLang="es-MX" sz="2000" b="1" i="1" dirty="0" smtClean="0">
                <a:solidFill>
                  <a:schemeClr val="bg1"/>
                </a:solidFill>
                <a:ea typeface="ＭＳ Ｐゴシック" panose="020B0600070205080204" pitchFamily="34" charset="-128"/>
              </a:rPr>
              <a:t>de la vida</a:t>
            </a:r>
          </a:p>
          <a:p>
            <a:pPr algn="dist"/>
            <a:r>
              <a:rPr lang="es-ES_tradnl" altLang="es-MX" sz="2000" b="1" i="1" dirty="0" smtClean="0">
                <a:solidFill>
                  <a:schemeClr val="accent1">
                    <a:lumMod val="60000"/>
                    <a:lumOff val="40000"/>
                  </a:schemeClr>
                </a:solidFill>
                <a:ea typeface="ＭＳ Ｐゴシック" panose="020B0600070205080204" pitchFamily="34" charset="-128"/>
              </a:rPr>
              <a:t>CONTEXTO</a:t>
            </a:r>
          </a:p>
        </p:txBody>
      </p:sp>
      <p:sp>
        <p:nvSpPr>
          <p:cNvPr id="5" name="CuadroTexto 4"/>
          <p:cNvSpPr txBox="1"/>
          <p:nvPr/>
        </p:nvSpPr>
        <p:spPr>
          <a:xfrm>
            <a:off x="971637" y="2517267"/>
            <a:ext cx="3508659" cy="397031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ES" dirty="0" smtClean="0"/>
              <a:t>Comprende </a:t>
            </a:r>
            <a:r>
              <a:rPr lang="es-ES" dirty="0"/>
              <a:t>todo lo que puede </a:t>
            </a:r>
            <a:r>
              <a:rPr lang="es-ES" dirty="0" smtClean="0"/>
              <a:t>caber </a:t>
            </a:r>
            <a:r>
              <a:rPr lang="es-ES" dirty="0"/>
              <a:t>bajo aquellos objetos simbólicos que generamos cuando hablamos y actuamos, desde las manifestaciones inmediatas (como son los actos de habla, las </a:t>
            </a:r>
            <a:r>
              <a:rPr lang="es-ES" dirty="0" smtClean="0"/>
              <a:t>actividades </a:t>
            </a:r>
            <a:r>
              <a:rPr lang="es-ES" dirty="0" err="1" smtClean="0"/>
              <a:t>teleológicas,etc</a:t>
            </a:r>
            <a:r>
              <a:rPr lang="es-ES" dirty="0"/>
              <a:t>.), pasando por los sedimentos de tales manifestaciones (como son los textos, las tradiciones, los documentos, las obras de arte, las teorías, los objetos de la cultura material, los bienes, las técnicas, </a:t>
            </a:r>
            <a:r>
              <a:rPr lang="es-ES" dirty="0" err="1" smtClean="0"/>
              <a:t>etc</a:t>
            </a:r>
            <a:r>
              <a:rPr lang="es-ES" dirty="0" smtClean="0"/>
              <a:t>).</a:t>
            </a:r>
            <a:endParaRPr lang="es-MX" dirty="0"/>
          </a:p>
        </p:txBody>
      </p:sp>
      <p:sp>
        <p:nvSpPr>
          <p:cNvPr id="15" name="CuadroTexto 14"/>
          <p:cNvSpPr txBox="1"/>
          <p:nvPr/>
        </p:nvSpPr>
        <p:spPr>
          <a:xfrm>
            <a:off x="5357380" y="3742617"/>
            <a:ext cx="4134198" cy="2585323"/>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just"/>
            <a:r>
              <a:rPr lang="es-ES" dirty="0"/>
              <a:t>Las relaciones interpretativas se vinculan con los procesos de reproducción social que se elaboran en los componentes de un mundo de vida, donde toda situación es definida y concretada con ayuda del acervo de saberes. Estos procesos de reproducción están relacionados con cada uno de los mundos, en los que se elabora la interpretación simbólica. </a:t>
            </a:r>
            <a:endParaRPr lang="es-MX" dirty="0"/>
          </a:p>
        </p:txBody>
      </p:sp>
      <p:sp>
        <p:nvSpPr>
          <p:cNvPr id="16" name="CuadroTexto 15"/>
          <p:cNvSpPr txBox="1"/>
          <p:nvPr/>
        </p:nvSpPr>
        <p:spPr>
          <a:xfrm>
            <a:off x="7727669" y="2163272"/>
            <a:ext cx="3381481"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MX" dirty="0" smtClean="0"/>
              <a:t>El mundo de la vida se concibe como el espacio de interacción</a:t>
            </a:r>
            <a:endParaRPr lang="es-MX" dirty="0"/>
          </a:p>
        </p:txBody>
      </p:sp>
      <p:sp>
        <p:nvSpPr>
          <p:cNvPr id="17" name="Flecha derecha 16"/>
          <p:cNvSpPr/>
          <p:nvPr/>
        </p:nvSpPr>
        <p:spPr>
          <a:xfrm rot="5400000">
            <a:off x="2272160" y="2021896"/>
            <a:ext cx="457342" cy="4502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Flecha derecha 19"/>
          <p:cNvSpPr/>
          <p:nvPr/>
        </p:nvSpPr>
        <p:spPr>
          <a:xfrm rot="5400000">
            <a:off x="7981619" y="3196814"/>
            <a:ext cx="469006" cy="4654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Imagen 8" descr="Captura de pantalla 2015-09-25 a la(s) 20.47.41.png"/>
          <p:cNvPicPr>
            <a:picLocks noChangeAspect="1"/>
          </p:cNvPicPr>
          <p:nvPr/>
        </p:nvPicPr>
        <p:blipFill>
          <a:blip r:embed="rId2"/>
          <a:stretch>
            <a:fillRect/>
          </a:stretch>
        </p:blipFill>
        <p:spPr>
          <a:xfrm>
            <a:off x="4734752" y="1148993"/>
            <a:ext cx="2374900" cy="2260600"/>
          </a:xfrm>
          <a:prstGeom prst="rect">
            <a:avLst/>
          </a:prstGeom>
        </p:spPr>
      </p:pic>
      <p:sp>
        <p:nvSpPr>
          <p:cNvPr id="10" name="Flecha derecha 9"/>
          <p:cNvSpPr/>
          <p:nvPr/>
        </p:nvSpPr>
        <p:spPr>
          <a:xfrm rot="21353361">
            <a:off x="7184869" y="2253003"/>
            <a:ext cx="469006" cy="4654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CuadroTexto 12"/>
          <p:cNvSpPr txBox="1"/>
          <p:nvPr/>
        </p:nvSpPr>
        <p:spPr>
          <a:xfrm>
            <a:off x="8448842" y="274296"/>
            <a:ext cx="3183038" cy="369332"/>
          </a:xfrm>
          <a:prstGeom prst="rect">
            <a:avLst/>
          </a:prstGeom>
          <a:noFill/>
        </p:spPr>
        <p:txBody>
          <a:bodyPr wrap="square" rtlCol="0">
            <a:spAutoFit/>
          </a:bodyPr>
          <a:lstStyle/>
          <a:p>
            <a:pPr algn="just"/>
            <a:r>
              <a:rPr lang="es-MX" dirty="0" smtClean="0"/>
              <a:t>Lectura </a:t>
            </a:r>
            <a:r>
              <a:rPr lang="es-MX" dirty="0" err="1" smtClean="0"/>
              <a:t>Habermas</a:t>
            </a:r>
            <a:endParaRPr lang="es-MX" dirty="0" smtClean="0"/>
          </a:p>
        </p:txBody>
      </p:sp>
      <p:sp>
        <p:nvSpPr>
          <p:cNvPr id="14" name="Estrella de 5 puntas 13"/>
          <p:cNvSpPr/>
          <p:nvPr/>
        </p:nvSpPr>
        <p:spPr>
          <a:xfrm>
            <a:off x="8180150" y="274296"/>
            <a:ext cx="263448" cy="289368"/>
          </a:xfrm>
          <a:prstGeom prst="star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642805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rocess 7"/>
          <p:cNvSpPr/>
          <p:nvPr/>
        </p:nvSpPr>
        <p:spPr>
          <a:xfrm>
            <a:off x="167807" y="209513"/>
            <a:ext cx="4059383" cy="1140586"/>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2" name="Title 1"/>
          <p:cNvSpPr txBox="1">
            <a:spLocks/>
          </p:cNvSpPr>
          <p:nvPr/>
        </p:nvSpPr>
        <p:spPr>
          <a:xfrm>
            <a:off x="380761" y="355301"/>
            <a:ext cx="3380509" cy="867930"/>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altLang="es-MX" sz="2800" b="1" i="1" dirty="0" smtClean="0">
                <a:solidFill>
                  <a:schemeClr val="bg1"/>
                </a:solidFill>
                <a:ea typeface="ＭＳ Ｐゴシック" panose="020B0600070205080204" pitchFamily="34" charset="-128"/>
              </a:rPr>
              <a:t>Sobre el mundo </a:t>
            </a:r>
          </a:p>
          <a:p>
            <a:r>
              <a:rPr lang="es-ES_tradnl" altLang="es-MX" sz="2800" b="1" i="1" dirty="0" smtClean="0">
                <a:solidFill>
                  <a:schemeClr val="bg1"/>
                </a:solidFill>
                <a:ea typeface="ＭＳ Ｐゴシック" panose="020B0600070205080204" pitchFamily="34" charset="-128"/>
              </a:rPr>
              <a:t>de la vida</a:t>
            </a:r>
          </a:p>
        </p:txBody>
      </p:sp>
      <p:sp>
        <p:nvSpPr>
          <p:cNvPr id="5" name="CuadroTexto 4"/>
          <p:cNvSpPr txBox="1"/>
          <p:nvPr/>
        </p:nvSpPr>
        <p:spPr>
          <a:xfrm>
            <a:off x="12409394" y="113961"/>
            <a:ext cx="3508659" cy="397031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ES" dirty="0" smtClean="0"/>
              <a:t>Comprende </a:t>
            </a:r>
            <a:r>
              <a:rPr lang="es-ES" dirty="0"/>
              <a:t>todo lo que puede </a:t>
            </a:r>
            <a:r>
              <a:rPr lang="es-ES" dirty="0" smtClean="0"/>
              <a:t>caber </a:t>
            </a:r>
            <a:r>
              <a:rPr lang="es-ES" dirty="0"/>
              <a:t>bajo aquellos objetos simbólicos que generamos cuando hablamos y actuamos, desde las manifestaciones inmediatas (como son los actos de habla, las </a:t>
            </a:r>
            <a:r>
              <a:rPr lang="es-ES" dirty="0" smtClean="0"/>
              <a:t>actividades </a:t>
            </a:r>
            <a:r>
              <a:rPr lang="es-ES" dirty="0" err="1" smtClean="0"/>
              <a:t>teleológicas,etc</a:t>
            </a:r>
            <a:r>
              <a:rPr lang="es-ES" dirty="0"/>
              <a:t>.), pasando por los sedimentos de tales manifestaciones (como son los textos, las tradiciones, los documentos, las obras de arte, las teorías, los objetos de la cultura material, los bienes, las técnicas, </a:t>
            </a:r>
            <a:r>
              <a:rPr lang="es-ES" dirty="0" err="1" smtClean="0"/>
              <a:t>etc</a:t>
            </a:r>
            <a:r>
              <a:rPr lang="es-ES" dirty="0" smtClean="0"/>
              <a:t>).</a:t>
            </a:r>
            <a:endParaRPr lang="es-MX" dirty="0"/>
          </a:p>
        </p:txBody>
      </p:sp>
      <p:sp>
        <p:nvSpPr>
          <p:cNvPr id="16" name="CuadroTexto 15"/>
          <p:cNvSpPr txBox="1"/>
          <p:nvPr/>
        </p:nvSpPr>
        <p:spPr>
          <a:xfrm>
            <a:off x="5035606" y="342679"/>
            <a:ext cx="5634472" cy="707886"/>
          </a:xfrm>
          <a:prstGeom prst="rect">
            <a:avLst/>
          </a:prstGeom>
          <a:ln>
            <a:solidFill>
              <a:srgbClr val="660066"/>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2000" b="1" i="1" dirty="0" smtClean="0">
                <a:solidFill>
                  <a:srgbClr val="660066"/>
                </a:solidFill>
              </a:rPr>
              <a:t>El mundo de la vida se concibe como el espacio de interacción</a:t>
            </a:r>
            <a:endParaRPr lang="es-MX" sz="2000" b="1" i="1" dirty="0">
              <a:solidFill>
                <a:srgbClr val="660066"/>
              </a:solidFill>
            </a:endParaRPr>
          </a:p>
        </p:txBody>
      </p:sp>
      <p:sp>
        <p:nvSpPr>
          <p:cNvPr id="6" name="Llamada de flecha a la derecha 5"/>
          <p:cNvSpPr/>
          <p:nvPr/>
        </p:nvSpPr>
        <p:spPr>
          <a:xfrm flipH="1">
            <a:off x="2426211" y="1741974"/>
            <a:ext cx="3888050" cy="1660572"/>
          </a:xfrm>
          <a:prstGeom prst="rightArrowCallout">
            <a:avLst>
              <a:gd name="adj1" fmla="val 21078"/>
              <a:gd name="adj2" fmla="val 21992"/>
              <a:gd name="adj3" fmla="val 25000"/>
              <a:gd name="adj4" fmla="val 86164"/>
            </a:avLst>
          </a:prstGeom>
          <a:solidFill>
            <a:schemeClr val="accent6">
              <a:lumMod val="40000"/>
              <a:lumOff val="60000"/>
            </a:schemeClr>
          </a:solidFill>
          <a:ln w="76200" cmpd="sng">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a:off x="211705" y="2153567"/>
            <a:ext cx="2084241" cy="954107"/>
          </a:xfrm>
          <a:prstGeom prst="rect">
            <a:avLst/>
          </a:prstGeom>
          <a:solidFill>
            <a:schemeClr val="bg1"/>
          </a:solidFill>
          <a:ln w="38100" cmpd="sng">
            <a:solidFill>
              <a:schemeClr val="accent5">
                <a:lumMod val="50000"/>
              </a:schemeClr>
            </a:solidFill>
          </a:ln>
          <a:effectLst>
            <a:outerShdw blurRad="50800" dist="38100" dir="2700000" algn="tl" rotWithShape="0">
              <a:prstClr val="black">
                <a:alpha val="40000"/>
              </a:prstClr>
            </a:outerShdw>
          </a:effectLst>
        </p:spPr>
        <p:txBody>
          <a:bodyPr wrap="square">
            <a:spAutoFit/>
          </a:bodyPr>
          <a:lstStyle/>
          <a:p>
            <a:pPr algn="ctr"/>
            <a:r>
              <a:rPr lang="es-ES_tradnl" sz="2800" b="1" dirty="0" smtClean="0">
                <a:solidFill>
                  <a:srgbClr val="660066"/>
                </a:solidFill>
              </a:rPr>
              <a:t>Mundo</a:t>
            </a:r>
            <a:r>
              <a:rPr lang="es-ES_tradnl" sz="2800" b="1" baseline="30000" dirty="0" smtClean="0">
                <a:solidFill>
                  <a:srgbClr val="660066"/>
                </a:solidFill>
              </a:rPr>
              <a:t>* </a:t>
            </a:r>
          </a:p>
          <a:p>
            <a:pPr algn="ctr"/>
            <a:r>
              <a:rPr lang="es-ES" sz="2800" b="1" dirty="0">
                <a:solidFill>
                  <a:srgbClr val="660066"/>
                </a:solidFill>
              </a:rPr>
              <a:t>d</a:t>
            </a:r>
            <a:r>
              <a:rPr lang="es-ES_tradnl" sz="2800" b="1" dirty="0" smtClean="0">
                <a:solidFill>
                  <a:srgbClr val="660066"/>
                </a:solidFill>
              </a:rPr>
              <a:t>e la vida</a:t>
            </a:r>
            <a:endParaRPr lang="es-ES" sz="2800" b="1" dirty="0">
              <a:solidFill>
                <a:srgbClr val="660066"/>
              </a:solidFill>
            </a:endParaRPr>
          </a:p>
        </p:txBody>
      </p:sp>
      <p:sp>
        <p:nvSpPr>
          <p:cNvPr id="14" name="Llamada de flecha a la derecha 13"/>
          <p:cNvSpPr/>
          <p:nvPr/>
        </p:nvSpPr>
        <p:spPr>
          <a:xfrm flipH="1">
            <a:off x="2396787" y="4478459"/>
            <a:ext cx="4090392" cy="1637985"/>
          </a:xfrm>
          <a:prstGeom prst="rightArrowCallout">
            <a:avLst>
              <a:gd name="adj1" fmla="val 25000"/>
              <a:gd name="adj2" fmla="val 21992"/>
              <a:gd name="adj3" fmla="val 25000"/>
              <a:gd name="adj4" fmla="val 86531"/>
            </a:avLst>
          </a:prstGeom>
          <a:solidFill>
            <a:schemeClr val="accent6">
              <a:lumMod val="20000"/>
              <a:lumOff val="80000"/>
            </a:schemeClr>
          </a:solidFill>
          <a:ln w="76200" cmpd="sng">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Rectángulo 17"/>
          <p:cNvSpPr/>
          <p:nvPr/>
        </p:nvSpPr>
        <p:spPr>
          <a:xfrm>
            <a:off x="217557" y="4619171"/>
            <a:ext cx="2084241" cy="1107996"/>
          </a:xfrm>
          <a:prstGeom prst="rect">
            <a:avLst/>
          </a:prstGeom>
          <a:solidFill>
            <a:schemeClr val="bg1"/>
          </a:solidFill>
          <a:ln w="38100" cmpd="sng">
            <a:solidFill>
              <a:schemeClr val="accent5">
                <a:lumMod val="50000"/>
              </a:schemeClr>
            </a:solidFill>
          </a:ln>
          <a:effectLst>
            <a:outerShdw blurRad="50800" dist="38100" dir="2700000" algn="tl" rotWithShape="0">
              <a:prstClr val="black">
                <a:alpha val="40000"/>
              </a:prstClr>
            </a:outerShdw>
          </a:effectLst>
        </p:spPr>
        <p:txBody>
          <a:bodyPr wrap="square">
            <a:spAutoFit/>
          </a:bodyPr>
          <a:lstStyle/>
          <a:p>
            <a:pPr algn="ctr"/>
            <a:r>
              <a:rPr lang="es-ES_tradnl" sz="2200" b="1" dirty="0" smtClean="0">
                <a:solidFill>
                  <a:srgbClr val="660066"/>
                </a:solidFill>
              </a:rPr>
              <a:t>Sistema</a:t>
            </a:r>
            <a:r>
              <a:rPr lang="es-ES_tradnl" sz="2200" b="1" baseline="30000" dirty="0" smtClean="0">
                <a:solidFill>
                  <a:srgbClr val="660066"/>
                </a:solidFill>
              </a:rPr>
              <a:t>*</a:t>
            </a:r>
          </a:p>
          <a:p>
            <a:pPr algn="ctr"/>
            <a:r>
              <a:rPr lang="es-ES" sz="2200" b="1" dirty="0">
                <a:solidFill>
                  <a:srgbClr val="660066"/>
                </a:solidFill>
              </a:rPr>
              <a:t>d</a:t>
            </a:r>
            <a:r>
              <a:rPr lang="es-ES" sz="2200" b="1" dirty="0" smtClean="0">
                <a:solidFill>
                  <a:srgbClr val="660066"/>
                </a:solidFill>
              </a:rPr>
              <a:t>el mundo d</a:t>
            </a:r>
            <a:r>
              <a:rPr lang="es-ES_tradnl" sz="2200" b="1" dirty="0" smtClean="0">
                <a:solidFill>
                  <a:srgbClr val="660066"/>
                </a:solidFill>
              </a:rPr>
              <a:t>e la vida</a:t>
            </a:r>
            <a:endParaRPr lang="es-ES" sz="2200" b="1" dirty="0">
              <a:solidFill>
                <a:srgbClr val="660066"/>
              </a:solidFill>
            </a:endParaRPr>
          </a:p>
        </p:txBody>
      </p:sp>
      <p:sp>
        <p:nvSpPr>
          <p:cNvPr id="8" name="Rectángulo 7"/>
          <p:cNvSpPr/>
          <p:nvPr/>
        </p:nvSpPr>
        <p:spPr>
          <a:xfrm>
            <a:off x="7425435" y="5867477"/>
            <a:ext cx="4579419" cy="830997"/>
          </a:xfrm>
          <a:prstGeom prst="rect">
            <a:avLst/>
          </a:prstGeom>
        </p:spPr>
        <p:txBody>
          <a:bodyPr wrap="square">
            <a:spAutoFit/>
          </a:bodyPr>
          <a:lstStyle/>
          <a:p>
            <a:pPr algn="r"/>
            <a:r>
              <a:rPr lang="es-ES_tradnl" sz="2400" b="1" i="1" baseline="30000" dirty="0" smtClean="0">
                <a:solidFill>
                  <a:srgbClr val="660066"/>
                </a:solidFill>
              </a:rPr>
              <a:t>*Dos niveles según </a:t>
            </a:r>
            <a:r>
              <a:rPr lang="es-ES_tradnl" sz="2400" b="1" i="1" baseline="30000" dirty="0" err="1" smtClean="0">
                <a:solidFill>
                  <a:srgbClr val="660066"/>
                </a:solidFill>
              </a:rPr>
              <a:t>Jürgen</a:t>
            </a:r>
            <a:r>
              <a:rPr lang="es-ES_tradnl" sz="2400" b="1" i="1" baseline="30000" dirty="0" smtClean="0">
                <a:solidFill>
                  <a:srgbClr val="660066"/>
                </a:solidFill>
              </a:rPr>
              <a:t> </a:t>
            </a:r>
            <a:r>
              <a:rPr lang="es-ES_tradnl" sz="2400" b="1" i="1" baseline="30000" dirty="0" err="1" smtClean="0">
                <a:solidFill>
                  <a:srgbClr val="660066"/>
                </a:solidFill>
              </a:rPr>
              <a:t>Habermas</a:t>
            </a:r>
            <a:r>
              <a:rPr lang="es-ES_tradnl" sz="2400" b="1" i="1" baseline="30000" dirty="0" smtClean="0">
                <a:solidFill>
                  <a:srgbClr val="660066"/>
                </a:solidFill>
              </a:rPr>
              <a:t>/ Término introducido en los años 20’s por Edmund Husserl </a:t>
            </a:r>
          </a:p>
          <a:p>
            <a:pPr algn="r"/>
            <a:r>
              <a:rPr lang="es-ES_tradnl" sz="2400" b="1" i="1" baseline="30000" dirty="0" smtClean="0">
                <a:solidFill>
                  <a:srgbClr val="660066"/>
                </a:solidFill>
              </a:rPr>
              <a:t>y re-elaborado posteriormente por Alfred </a:t>
            </a:r>
            <a:r>
              <a:rPr lang="es-ES_tradnl" sz="2400" b="1" i="1" baseline="30000" dirty="0" err="1" smtClean="0">
                <a:solidFill>
                  <a:srgbClr val="660066"/>
                </a:solidFill>
              </a:rPr>
              <a:t>Shültz</a:t>
            </a:r>
            <a:endParaRPr lang="es-ES_tradnl" sz="2400" b="1" i="1" baseline="30000" dirty="0">
              <a:solidFill>
                <a:srgbClr val="660066"/>
              </a:solidFill>
            </a:endParaRPr>
          </a:p>
        </p:txBody>
      </p:sp>
      <p:sp>
        <p:nvSpPr>
          <p:cNvPr id="9" name="Rectángulo 8"/>
          <p:cNvSpPr/>
          <p:nvPr/>
        </p:nvSpPr>
        <p:spPr>
          <a:xfrm>
            <a:off x="3067042" y="1966227"/>
            <a:ext cx="3334991" cy="1200328"/>
          </a:xfrm>
          <a:prstGeom prst="rect">
            <a:avLst/>
          </a:prstGeom>
        </p:spPr>
        <p:txBody>
          <a:bodyPr wrap="square">
            <a:spAutoFit/>
          </a:bodyPr>
          <a:lstStyle/>
          <a:p>
            <a:r>
              <a:rPr lang="es-ES_tradnl" sz="2400" b="1" dirty="0" smtClean="0">
                <a:solidFill>
                  <a:srgbClr val="660066"/>
                </a:solidFill>
              </a:rPr>
              <a:t>Representa </a:t>
            </a:r>
            <a:r>
              <a:rPr lang="es-ES_tradnl" sz="2400" b="1" dirty="0">
                <a:solidFill>
                  <a:srgbClr val="660066"/>
                </a:solidFill>
              </a:rPr>
              <a:t>el punto de vista de los sujetos que actúan en la sociedad</a:t>
            </a:r>
            <a:endParaRPr lang="es-ES" sz="2400" b="1" dirty="0">
              <a:solidFill>
                <a:srgbClr val="660066"/>
              </a:solidFill>
            </a:endParaRPr>
          </a:p>
        </p:txBody>
      </p:sp>
      <p:sp>
        <p:nvSpPr>
          <p:cNvPr id="10" name="Rectángulo 9"/>
          <p:cNvSpPr/>
          <p:nvPr/>
        </p:nvSpPr>
        <p:spPr>
          <a:xfrm>
            <a:off x="3159798" y="4592966"/>
            <a:ext cx="3416406" cy="1446550"/>
          </a:xfrm>
          <a:prstGeom prst="rect">
            <a:avLst/>
          </a:prstGeom>
        </p:spPr>
        <p:txBody>
          <a:bodyPr wrap="square">
            <a:spAutoFit/>
          </a:bodyPr>
          <a:lstStyle/>
          <a:p>
            <a:r>
              <a:rPr lang="es-ES" sz="2200" b="1" dirty="0">
                <a:solidFill>
                  <a:srgbClr val="660066"/>
                </a:solidFill>
              </a:rPr>
              <a:t>I</a:t>
            </a:r>
            <a:r>
              <a:rPr lang="es-ES_tradnl" sz="2200" b="1" dirty="0" err="1" smtClean="0">
                <a:solidFill>
                  <a:srgbClr val="660066"/>
                </a:solidFill>
              </a:rPr>
              <a:t>mplica</a:t>
            </a:r>
            <a:r>
              <a:rPr lang="es-ES_tradnl" sz="2200" b="1" dirty="0" smtClean="0">
                <a:solidFill>
                  <a:srgbClr val="660066"/>
                </a:solidFill>
              </a:rPr>
              <a:t> </a:t>
            </a:r>
            <a:r>
              <a:rPr lang="es-ES_tradnl" sz="2200" b="1" dirty="0">
                <a:solidFill>
                  <a:srgbClr val="660066"/>
                </a:solidFill>
              </a:rPr>
              <a:t>una perspectiva externa, la perspectiva del observador, de alguien no </a:t>
            </a:r>
            <a:r>
              <a:rPr lang="es-ES_tradnl" sz="2200" b="1" dirty="0" smtClean="0">
                <a:solidFill>
                  <a:srgbClr val="660066"/>
                </a:solidFill>
              </a:rPr>
              <a:t>involucrado.</a:t>
            </a:r>
            <a:endParaRPr lang="es-ES" sz="2200" b="1" dirty="0">
              <a:solidFill>
                <a:srgbClr val="660066"/>
              </a:solidFill>
            </a:endParaRPr>
          </a:p>
        </p:txBody>
      </p:sp>
      <p:sp>
        <p:nvSpPr>
          <p:cNvPr id="13" name="Flecha a la derecha con bandas 12"/>
          <p:cNvSpPr/>
          <p:nvPr/>
        </p:nvSpPr>
        <p:spPr>
          <a:xfrm>
            <a:off x="6497270" y="1564036"/>
            <a:ext cx="787051" cy="711674"/>
          </a:xfrm>
          <a:prstGeom prst="stripedRightArrow">
            <a:avLst>
              <a:gd name="adj1" fmla="val 55000"/>
              <a:gd name="adj2" fmla="val 43367"/>
            </a:avLst>
          </a:prstGeom>
          <a:solidFill>
            <a:srgbClr val="660066"/>
          </a:solidFill>
          <a:ln w="38100" cmpd="sng">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9" name="Rectángulo 18"/>
          <p:cNvSpPr/>
          <p:nvPr/>
        </p:nvSpPr>
        <p:spPr>
          <a:xfrm>
            <a:off x="7499571" y="1499845"/>
            <a:ext cx="4128018" cy="769441"/>
          </a:xfrm>
          <a:prstGeom prst="rect">
            <a:avLst/>
          </a:prstGeom>
        </p:spPr>
        <p:txBody>
          <a:bodyPr wrap="square">
            <a:spAutoFit/>
          </a:bodyPr>
          <a:lstStyle/>
          <a:p>
            <a:r>
              <a:rPr lang="es-ES_tradnl" sz="2200" b="1" dirty="0">
                <a:solidFill>
                  <a:schemeClr val="accent6">
                    <a:lumMod val="50000"/>
                  </a:schemeClr>
                </a:solidFill>
              </a:rPr>
              <a:t>C</a:t>
            </a:r>
            <a:r>
              <a:rPr lang="es-ES_tradnl" sz="2200" b="1" dirty="0" smtClean="0">
                <a:solidFill>
                  <a:schemeClr val="accent6">
                    <a:lumMod val="50000"/>
                  </a:schemeClr>
                </a:solidFill>
              </a:rPr>
              <a:t>onstituido </a:t>
            </a:r>
            <a:r>
              <a:rPr lang="es-ES_tradnl" sz="2200" b="1" dirty="0">
                <a:solidFill>
                  <a:schemeClr val="accent6">
                    <a:lumMod val="50000"/>
                  </a:schemeClr>
                </a:solidFill>
              </a:rPr>
              <a:t>por la cultura, </a:t>
            </a:r>
            <a:endParaRPr lang="es-ES_tradnl" sz="2200" b="1" dirty="0" smtClean="0">
              <a:solidFill>
                <a:schemeClr val="accent6">
                  <a:lumMod val="50000"/>
                </a:schemeClr>
              </a:solidFill>
            </a:endParaRPr>
          </a:p>
          <a:p>
            <a:r>
              <a:rPr lang="es-ES_tradnl" sz="2200" b="1" dirty="0" smtClean="0">
                <a:solidFill>
                  <a:schemeClr val="accent6">
                    <a:lumMod val="50000"/>
                  </a:schemeClr>
                </a:solidFill>
              </a:rPr>
              <a:t>la </a:t>
            </a:r>
            <a:r>
              <a:rPr lang="es-ES_tradnl" sz="2200" b="1" dirty="0">
                <a:solidFill>
                  <a:schemeClr val="accent6">
                    <a:lumMod val="50000"/>
                  </a:schemeClr>
                </a:solidFill>
              </a:rPr>
              <a:t>sociedad y la </a:t>
            </a:r>
            <a:r>
              <a:rPr lang="es-ES_tradnl" sz="2200" b="1" dirty="0" smtClean="0">
                <a:solidFill>
                  <a:schemeClr val="accent6">
                    <a:lumMod val="50000"/>
                  </a:schemeClr>
                </a:solidFill>
              </a:rPr>
              <a:t>personalidad.</a:t>
            </a:r>
            <a:endParaRPr lang="es-ES" sz="2200" b="1" dirty="0">
              <a:solidFill>
                <a:schemeClr val="accent6">
                  <a:lumMod val="50000"/>
                </a:schemeClr>
              </a:solidFill>
            </a:endParaRPr>
          </a:p>
        </p:txBody>
      </p:sp>
      <p:sp>
        <p:nvSpPr>
          <p:cNvPr id="22" name="Rectángulo 21"/>
          <p:cNvSpPr/>
          <p:nvPr/>
        </p:nvSpPr>
        <p:spPr>
          <a:xfrm>
            <a:off x="7478347" y="2335338"/>
            <a:ext cx="4643102" cy="2462212"/>
          </a:xfrm>
          <a:prstGeom prst="rect">
            <a:avLst/>
          </a:prstGeom>
        </p:spPr>
        <p:txBody>
          <a:bodyPr wrap="square">
            <a:spAutoFit/>
          </a:bodyPr>
          <a:lstStyle/>
          <a:p>
            <a:r>
              <a:rPr lang="es-ES" sz="2200" b="1" dirty="0" smtClean="0">
                <a:solidFill>
                  <a:srgbClr val="385723"/>
                </a:solidFill>
              </a:rPr>
              <a:t>Comprende los </a:t>
            </a:r>
            <a:r>
              <a:rPr lang="es-ES" sz="2200" b="1" dirty="0">
                <a:solidFill>
                  <a:srgbClr val="385723"/>
                </a:solidFill>
              </a:rPr>
              <a:t>objetos simbólicos que generamos cuando hablamos y </a:t>
            </a:r>
            <a:r>
              <a:rPr lang="es-ES" sz="2200" b="1" dirty="0" smtClean="0">
                <a:solidFill>
                  <a:srgbClr val="385723"/>
                </a:solidFill>
              </a:rPr>
              <a:t>actuamos </a:t>
            </a:r>
            <a:r>
              <a:rPr lang="es-ES" sz="2200" b="1" dirty="0">
                <a:solidFill>
                  <a:srgbClr val="385723"/>
                </a:solidFill>
              </a:rPr>
              <a:t>pasando por </a:t>
            </a:r>
            <a:r>
              <a:rPr lang="es-ES" sz="2200" b="1" dirty="0" smtClean="0">
                <a:solidFill>
                  <a:srgbClr val="385723"/>
                </a:solidFill>
              </a:rPr>
              <a:t>los sedimentos de </a:t>
            </a:r>
            <a:r>
              <a:rPr lang="es-ES" sz="2200" b="1" dirty="0">
                <a:solidFill>
                  <a:srgbClr val="385723"/>
                </a:solidFill>
              </a:rPr>
              <a:t>tales manifestaciones </a:t>
            </a:r>
            <a:r>
              <a:rPr lang="es-ES" sz="2200" b="1" dirty="0" smtClean="0">
                <a:solidFill>
                  <a:srgbClr val="385723"/>
                </a:solidFill>
              </a:rPr>
              <a:t>(textos</a:t>
            </a:r>
            <a:r>
              <a:rPr lang="es-ES" sz="2200" b="1" dirty="0">
                <a:solidFill>
                  <a:srgbClr val="385723"/>
                </a:solidFill>
              </a:rPr>
              <a:t>, </a:t>
            </a:r>
            <a:r>
              <a:rPr lang="es-ES" sz="2200" b="1" dirty="0" smtClean="0">
                <a:solidFill>
                  <a:srgbClr val="385723"/>
                </a:solidFill>
              </a:rPr>
              <a:t>tradiciones</a:t>
            </a:r>
            <a:r>
              <a:rPr lang="es-ES" sz="2200" b="1" dirty="0">
                <a:solidFill>
                  <a:srgbClr val="385723"/>
                </a:solidFill>
              </a:rPr>
              <a:t>, </a:t>
            </a:r>
            <a:r>
              <a:rPr lang="es-ES" sz="2200" b="1" dirty="0" smtClean="0">
                <a:solidFill>
                  <a:srgbClr val="385723"/>
                </a:solidFill>
              </a:rPr>
              <a:t>documentos</a:t>
            </a:r>
            <a:r>
              <a:rPr lang="es-ES" sz="2200" b="1" dirty="0">
                <a:solidFill>
                  <a:srgbClr val="385723"/>
                </a:solidFill>
              </a:rPr>
              <a:t>, </a:t>
            </a:r>
            <a:r>
              <a:rPr lang="es-ES" sz="2200" b="1" dirty="0" smtClean="0">
                <a:solidFill>
                  <a:srgbClr val="385723"/>
                </a:solidFill>
              </a:rPr>
              <a:t>obras </a:t>
            </a:r>
            <a:r>
              <a:rPr lang="es-ES" sz="2200" b="1" dirty="0">
                <a:solidFill>
                  <a:srgbClr val="385723"/>
                </a:solidFill>
              </a:rPr>
              <a:t>de arte, las teorías, los objetos de la cultura material, </a:t>
            </a:r>
            <a:r>
              <a:rPr lang="es-ES" sz="2200" b="1" dirty="0" smtClean="0">
                <a:solidFill>
                  <a:srgbClr val="385723"/>
                </a:solidFill>
              </a:rPr>
              <a:t>las </a:t>
            </a:r>
            <a:r>
              <a:rPr lang="es-ES" sz="2200" b="1" dirty="0">
                <a:solidFill>
                  <a:srgbClr val="385723"/>
                </a:solidFill>
              </a:rPr>
              <a:t>técnicas, </a:t>
            </a:r>
            <a:r>
              <a:rPr lang="es-ES" sz="2200" b="1" dirty="0" err="1">
                <a:solidFill>
                  <a:srgbClr val="385723"/>
                </a:solidFill>
              </a:rPr>
              <a:t>etc</a:t>
            </a:r>
            <a:r>
              <a:rPr lang="es-ES" sz="2200" b="1" dirty="0">
                <a:solidFill>
                  <a:srgbClr val="385723"/>
                </a:solidFill>
              </a:rPr>
              <a:t>).</a:t>
            </a:r>
            <a:endParaRPr lang="es-MX" sz="2200" b="1" dirty="0">
              <a:solidFill>
                <a:srgbClr val="385723"/>
              </a:solidFill>
            </a:endParaRPr>
          </a:p>
        </p:txBody>
      </p:sp>
      <p:sp>
        <p:nvSpPr>
          <p:cNvPr id="23" name="Flecha a la derecha con bandas 22"/>
          <p:cNvSpPr/>
          <p:nvPr/>
        </p:nvSpPr>
        <p:spPr>
          <a:xfrm>
            <a:off x="6499280" y="2593216"/>
            <a:ext cx="797873" cy="723322"/>
          </a:xfrm>
          <a:prstGeom prst="stripedRightArrow">
            <a:avLst>
              <a:gd name="adj1" fmla="val 55000"/>
              <a:gd name="adj2" fmla="val 43367"/>
            </a:avLst>
          </a:prstGeom>
          <a:solidFill>
            <a:srgbClr val="660066"/>
          </a:solidFill>
          <a:ln w="38100" cmpd="sng">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642805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redondeado 16"/>
          <p:cNvSpPr/>
          <p:nvPr/>
        </p:nvSpPr>
        <p:spPr>
          <a:xfrm>
            <a:off x="6705590" y="1523988"/>
            <a:ext cx="4047067" cy="4588933"/>
          </a:xfrm>
          <a:prstGeom prst="roundRect">
            <a:avLst/>
          </a:prstGeom>
          <a:noFill/>
          <a:ln w="38100" cmpd="sng">
            <a:solidFill>
              <a:srgbClr val="660066"/>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Process 7"/>
          <p:cNvSpPr/>
          <p:nvPr/>
        </p:nvSpPr>
        <p:spPr>
          <a:xfrm>
            <a:off x="406399" y="209513"/>
            <a:ext cx="3826933" cy="1140586"/>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2" name="Title 1"/>
          <p:cNvSpPr txBox="1">
            <a:spLocks/>
          </p:cNvSpPr>
          <p:nvPr/>
        </p:nvSpPr>
        <p:spPr>
          <a:xfrm>
            <a:off x="600890" y="355301"/>
            <a:ext cx="3380509" cy="867930"/>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altLang="es-MX" sz="2800" b="1" i="1" dirty="0" smtClean="0">
                <a:solidFill>
                  <a:schemeClr val="bg1"/>
                </a:solidFill>
                <a:ea typeface="ＭＳ Ｐゴシック" panose="020B0600070205080204" pitchFamily="34" charset="-128"/>
              </a:rPr>
              <a:t>Sobre el mundo </a:t>
            </a:r>
          </a:p>
          <a:p>
            <a:r>
              <a:rPr lang="es-ES_tradnl" altLang="es-MX" sz="2800" b="1" i="1" dirty="0" smtClean="0">
                <a:solidFill>
                  <a:schemeClr val="bg1"/>
                </a:solidFill>
                <a:ea typeface="ＭＳ Ｐゴシック" panose="020B0600070205080204" pitchFamily="34" charset="-128"/>
              </a:rPr>
              <a:t>de la vida</a:t>
            </a:r>
          </a:p>
        </p:txBody>
      </p:sp>
      <p:sp>
        <p:nvSpPr>
          <p:cNvPr id="15" name="CuadroTexto 14"/>
          <p:cNvSpPr txBox="1"/>
          <p:nvPr/>
        </p:nvSpPr>
        <p:spPr>
          <a:xfrm>
            <a:off x="406400" y="3859853"/>
            <a:ext cx="3810000" cy="2308324"/>
          </a:xfrm>
          <a:prstGeom prst="rect">
            <a:avLst/>
          </a:prstGeom>
          <a:ln w="38100" cmpd="sng">
            <a:solidFill>
              <a:schemeClr val="accent5">
                <a:lumMod val="50000"/>
              </a:schemeClr>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es-ES" sz="2400" b="1" dirty="0" smtClean="0">
                <a:solidFill>
                  <a:srgbClr val="660066"/>
                </a:solidFill>
              </a:rPr>
              <a:t>Los </a:t>
            </a:r>
            <a:r>
              <a:rPr lang="es-ES" sz="2400" b="1" dirty="0">
                <a:solidFill>
                  <a:srgbClr val="660066"/>
                </a:solidFill>
              </a:rPr>
              <a:t>procesos de reproducción están relacionados </a:t>
            </a:r>
            <a:r>
              <a:rPr lang="es-ES" sz="2400" b="1" dirty="0" smtClean="0">
                <a:solidFill>
                  <a:srgbClr val="660066"/>
                </a:solidFill>
              </a:rPr>
              <a:t>con el </a:t>
            </a:r>
          </a:p>
          <a:p>
            <a:r>
              <a:rPr lang="es-ES" sz="2400" b="1" dirty="0" smtClean="0">
                <a:solidFill>
                  <a:srgbClr val="660066"/>
                </a:solidFill>
              </a:rPr>
              <a:t>mundo de vida del sujeto, a partir de la cual se genera la interpretación </a:t>
            </a:r>
            <a:r>
              <a:rPr lang="es-ES" sz="2400" b="1" dirty="0">
                <a:solidFill>
                  <a:srgbClr val="660066"/>
                </a:solidFill>
              </a:rPr>
              <a:t>simbólica. </a:t>
            </a:r>
            <a:endParaRPr lang="es-MX" sz="2400" b="1" dirty="0">
              <a:solidFill>
                <a:srgbClr val="660066"/>
              </a:solidFill>
            </a:endParaRPr>
          </a:p>
        </p:txBody>
      </p:sp>
      <p:sp>
        <p:nvSpPr>
          <p:cNvPr id="7" name="Rectángulo 6"/>
          <p:cNvSpPr/>
          <p:nvPr/>
        </p:nvSpPr>
        <p:spPr>
          <a:xfrm>
            <a:off x="406400" y="1950371"/>
            <a:ext cx="3809997" cy="1250033"/>
          </a:xfrm>
          <a:prstGeom prst="rect">
            <a:avLst/>
          </a:prstGeom>
          <a:solidFill>
            <a:schemeClr val="bg1"/>
          </a:solidFill>
          <a:ln w="38100" cmpd="sng">
            <a:solidFill>
              <a:schemeClr val="accent5">
                <a:lumMod val="50000"/>
              </a:schemeClr>
            </a:solidFill>
          </a:ln>
          <a:effectLst>
            <a:outerShdw blurRad="50800" dist="38100" dir="2700000" algn="tl" rotWithShape="0">
              <a:prstClr val="black">
                <a:alpha val="40000"/>
              </a:prstClr>
            </a:outerShdw>
          </a:effectLst>
        </p:spPr>
        <p:txBody>
          <a:bodyPr wrap="square">
            <a:spAutoFit/>
          </a:bodyPr>
          <a:lstStyle/>
          <a:p>
            <a:pPr algn="ctr"/>
            <a:endParaRPr lang="es-ES" sz="2800" b="1" dirty="0">
              <a:solidFill>
                <a:srgbClr val="660066"/>
              </a:solidFill>
            </a:endParaRPr>
          </a:p>
        </p:txBody>
      </p:sp>
      <p:sp>
        <p:nvSpPr>
          <p:cNvPr id="13" name="Flecha a la derecha con bandas 12"/>
          <p:cNvSpPr/>
          <p:nvPr/>
        </p:nvSpPr>
        <p:spPr>
          <a:xfrm flipH="1">
            <a:off x="4318000" y="2221770"/>
            <a:ext cx="846666" cy="877030"/>
          </a:xfrm>
          <a:prstGeom prst="stripedRightArrow">
            <a:avLst>
              <a:gd name="adj1" fmla="val 55000"/>
              <a:gd name="adj2" fmla="val 43367"/>
            </a:avLst>
          </a:prstGeom>
          <a:solidFill>
            <a:srgbClr val="660066"/>
          </a:solidFill>
          <a:ln w="38100" cmpd="sng">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 name="Cheurón 1"/>
          <p:cNvSpPr/>
          <p:nvPr/>
        </p:nvSpPr>
        <p:spPr>
          <a:xfrm rot="5400000">
            <a:off x="7995738" y="-121963"/>
            <a:ext cx="1217242" cy="5538214"/>
          </a:xfrm>
          <a:prstGeom prst="chevron">
            <a:avLst>
              <a:gd name="adj" fmla="val 27997"/>
            </a:avLst>
          </a:prstGeom>
          <a:solidFill>
            <a:schemeClr val="accent6">
              <a:lumMod val="60000"/>
              <a:lumOff val="40000"/>
            </a:schemeClr>
          </a:solidFill>
          <a:ln w="38100" cmpd="sng">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3" name="Rectángulo 2"/>
          <p:cNvSpPr/>
          <p:nvPr/>
        </p:nvSpPr>
        <p:spPr>
          <a:xfrm>
            <a:off x="6535105" y="2389707"/>
            <a:ext cx="4079587" cy="523220"/>
          </a:xfrm>
          <a:prstGeom prst="rect">
            <a:avLst/>
          </a:prstGeom>
        </p:spPr>
        <p:txBody>
          <a:bodyPr wrap="none">
            <a:spAutoFit/>
          </a:bodyPr>
          <a:lstStyle/>
          <a:p>
            <a:r>
              <a:rPr lang="es-ES" sz="2800" b="1" dirty="0">
                <a:solidFill>
                  <a:srgbClr val="660066"/>
                </a:solidFill>
              </a:rPr>
              <a:t>R</a:t>
            </a:r>
            <a:r>
              <a:rPr lang="es-ES" sz="2800" b="1" dirty="0" smtClean="0">
                <a:solidFill>
                  <a:srgbClr val="660066"/>
                </a:solidFill>
              </a:rPr>
              <a:t>elaciones </a:t>
            </a:r>
            <a:r>
              <a:rPr lang="es-ES" sz="2800" b="1" dirty="0">
                <a:solidFill>
                  <a:srgbClr val="660066"/>
                </a:solidFill>
              </a:rPr>
              <a:t>interpretativas </a:t>
            </a:r>
            <a:endParaRPr lang="es-ES" sz="2800" dirty="0"/>
          </a:p>
        </p:txBody>
      </p:sp>
      <p:sp>
        <p:nvSpPr>
          <p:cNvPr id="4" name="Flecha arriba y abajo 3"/>
          <p:cNvSpPr/>
          <p:nvPr/>
        </p:nvSpPr>
        <p:spPr>
          <a:xfrm>
            <a:off x="8080864" y="3419488"/>
            <a:ext cx="1164726" cy="1084768"/>
          </a:xfrm>
          <a:prstGeom prst="upDownArrow">
            <a:avLst>
              <a:gd name="adj1" fmla="val 50000"/>
              <a:gd name="adj2" fmla="val 35461"/>
            </a:avLst>
          </a:prstGeom>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Cheurón 20"/>
          <p:cNvSpPr/>
          <p:nvPr/>
        </p:nvSpPr>
        <p:spPr>
          <a:xfrm rot="5400000">
            <a:off x="8046538" y="2079370"/>
            <a:ext cx="1217242" cy="5538214"/>
          </a:xfrm>
          <a:prstGeom prst="chevron">
            <a:avLst>
              <a:gd name="adj" fmla="val 27997"/>
            </a:avLst>
          </a:prstGeom>
          <a:solidFill>
            <a:schemeClr val="accent6">
              <a:lumMod val="60000"/>
              <a:lumOff val="40000"/>
            </a:schemeClr>
          </a:solidFill>
          <a:ln w="38100" cmpd="sng">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24" name="Rectángulo 23"/>
          <p:cNvSpPr/>
          <p:nvPr/>
        </p:nvSpPr>
        <p:spPr>
          <a:xfrm>
            <a:off x="6654787" y="4591040"/>
            <a:ext cx="4180035" cy="523220"/>
          </a:xfrm>
          <a:prstGeom prst="rect">
            <a:avLst/>
          </a:prstGeom>
        </p:spPr>
        <p:txBody>
          <a:bodyPr wrap="square">
            <a:spAutoFit/>
          </a:bodyPr>
          <a:lstStyle/>
          <a:p>
            <a:r>
              <a:rPr lang="es-ES" sz="2800" b="1" dirty="0" smtClean="0">
                <a:solidFill>
                  <a:srgbClr val="660066"/>
                </a:solidFill>
              </a:rPr>
              <a:t>Procesos de reproducción</a:t>
            </a:r>
            <a:endParaRPr lang="es-ES" sz="2800" dirty="0"/>
          </a:p>
        </p:txBody>
      </p:sp>
      <p:sp>
        <p:nvSpPr>
          <p:cNvPr id="20" name="Rectángulo 19"/>
          <p:cNvSpPr/>
          <p:nvPr/>
        </p:nvSpPr>
        <p:spPr>
          <a:xfrm>
            <a:off x="7552257" y="1293956"/>
            <a:ext cx="2523067" cy="461665"/>
          </a:xfrm>
          <a:prstGeom prst="rect">
            <a:avLst/>
          </a:prstGeom>
          <a:solidFill>
            <a:srgbClr val="FFFFFF"/>
          </a:solidFill>
        </p:spPr>
        <p:txBody>
          <a:bodyPr wrap="square">
            <a:spAutoFit/>
          </a:bodyPr>
          <a:lstStyle/>
          <a:p>
            <a:pPr algn="ctr"/>
            <a:r>
              <a:rPr lang="es-ES_tradnl" sz="2400" b="1" dirty="0" smtClean="0">
                <a:solidFill>
                  <a:srgbClr val="660066"/>
                </a:solidFill>
              </a:rPr>
              <a:t>Mundo</a:t>
            </a:r>
            <a:r>
              <a:rPr lang="es-ES_tradnl" sz="2400" b="1" baseline="30000" dirty="0">
                <a:solidFill>
                  <a:srgbClr val="660066"/>
                </a:solidFill>
              </a:rPr>
              <a:t> </a:t>
            </a:r>
            <a:r>
              <a:rPr lang="es-ES" sz="2400" b="1" dirty="0" smtClean="0">
                <a:solidFill>
                  <a:srgbClr val="660066"/>
                </a:solidFill>
              </a:rPr>
              <a:t>d</a:t>
            </a:r>
            <a:r>
              <a:rPr lang="es-ES_tradnl" sz="2400" b="1" dirty="0" smtClean="0">
                <a:solidFill>
                  <a:srgbClr val="660066"/>
                </a:solidFill>
              </a:rPr>
              <a:t>e </a:t>
            </a:r>
            <a:r>
              <a:rPr lang="es-ES_tradnl" sz="2400" b="1" dirty="0">
                <a:solidFill>
                  <a:srgbClr val="660066"/>
                </a:solidFill>
              </a:rPr>
              <a:t>la vida</a:t>
            </a:r>
            <a:endParaRPr lang="es-ES" sz="2400" b="1" dirty="0">
              <a:solidFill>
                <a:srgbClr val="660066"/>
              </a:solidFill>
            </a:endParaRPr>
          </a:p>
        </p:txBody>
      </p:sp>
      <p:sp>
        <p:nvSpPr>
          <p:cNvPr id="25" name="Rectángulo 24"/>
          <p:cNvSpPr/>
          <p:nvPr/>
        </p:nvSpPr>
        <p:spPr>
          <a:xfrm>
            <a:off x="541867" y="1971310"/>
            <a:ext cx="3628348" cy="1200328"/>
          </a:xfrm>
          <a:prstGeom prst="rect">
            <a:avLst/>
          </a:prstGeom>
        </p:spPr>
        <p:txBody>
          <a:bodyPr wrap="square">
            <a:spAutoFit/>
          </a:bodyPr>
          <a:lstStyle/>
          <a:p>
            <a:r>
              <a:rPr lang="es-ES" sz="2400" b="1" dirty="0" smtClean="0">
                <a:solidFill>
                  <a:srgbClr val="660066"/>
                </a:solidFill>
              </a:rPr>
              <a:t>Toda </a:t>
            </a:r>
            <a:r>
              <a:rPr lang="es-ES" sz="2400" b="1" dirty="0">
                <a:solidFill>
                  <a:srgbClr val="660066"/>
                </a:solidFill>
              </a:rPr>
              <a:t>situación es definida y concretada con ayuda del acervo de </a:t>
            </a:r>
            <a:r>
              <a:rPr lang="es-ES" sz="2400" b="1" dirty="0" smtClean="0">
                <a:solidFill>
                  <a:srgbClr val="660066"/>
                </a:solidFill>
              </a:rPr>
              <a:t>saberes.</a:t>
            </a:r>
            <a:endParaRPr lang="es-ES" sz="2400" dirty="0"/>
          </a:p>
        </p:txBody>
      </p:sp>
      <p:sp>
        <p:nvSpPr>
          <p:cNvPr id="26" name="Flecha a la derecha con bandas 25"/>
          <p:cNvSpPr/>
          <p:nvPr/>
        </p:nvSpPr>
        <p:spPr>
          <a:xfrm flipH="1">
            <a:off x="4419600" y="4626304"/>
            <a:ext cx="846666" cy="877030"/>
          </a:xfrm>
          <a:prstGeom prst="stripedRightArrow">
            <a:avLst>
              <a:gd name="adj1" fmla="val 55000"/>
              <a:gd name="adj2" fmla="val 43367"/>
            </a:avLst>
          </a:prstGeom>
          <a:solidFill>
            <a:srgbClr val="660066"/>
          </a:solidFill>
          <a:ln w="38100" cmpd="sng">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266949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457200" y="314045"/>
            <a:ext cx="3048000" cy="487313"/>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Guion Explicativo:</a:t>
            </a:r>
            <a:endParaRPr lang="es-ES_tradnl" altLang="es-MX" sz="2800" b="1" i="1" dirty="0">
              <a:solidFill>
                <a:schemeClr val="bg1"/>
              </a:solidFill>
              <a:ea typeface="ＭＳ Ｐゴシック" panose="020B0600070205080204" pitchFamily="34" charset="-128"/>
            </a:endParaRPr>
          </a:p>
        </p:txBody>
      </p:sp>
      <p:sp>
        <p:nvSpPr>
          <p:cNvPr id="4" name="CuadroTexto 3"/>
          <p:cNvSpPr txBox="1"/>
          <p:nvPr/>
        </p:nvSpPr>
        <p:spPr>
          <a:xfrm>
            <a:off x="2055668" y="1456590"/>
            <a:ext cx="8648054" cy="526297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lvl="0" algn="just"/>
            <a:r>
              <a:rPr lang="es-MX" sz="2400" dirty="0"/>
              <a:t>El material que a continuación se presenta, esta diseñado para el apoyo de la Unidad de Aprendizaje de </a:t>
            </a:r>
            <a:r>
              <a:rPr lang="es-MX" sz="2400" dirty="0" smtClean="0"/>
              <a:t>Taller de Conceptualización del Conocimiento de la Maestría en Diseño primer semestre.</a:t>
            </a:r>
          </a:p>
          <a:p>
            <a:pPr algn="just"/>
            <a:r>
              <a:rPr lang="x-none" sz="2400" dirty="0" smtClean="0"/>
              <a:t>La Unidad de Aprendizaje (U. A.) TALLER DE CONCEPTUALIZACIÓN DEL CONOCIMIENTO, se identifica dentro del currículo de la Maestría en Diseño, que se imparte en la Facultad de Arquitectura y Diseño (FAD), de la Universidad Autónoma del Estado de México (UAEM). Es una U. A. de tipo práctico, obligatoria, cuyo objetivo es demostrar por parte del alumno(a) la adquisición de las competencias cognitivas, disciplinarias, interdisciplinarias y transdisciplinarias; así como de las competencias genéricas: instrumentales, interpersonales y sistémicas,  en el proyecto de investigación que será planteado en el primer semestre lectivo.</a:t>
            </a:r>
            <a:endParaRPr lang="es-ES_tradnl" sz="2400" dirty="0" smtClean="0"/>
          </a:p>
          <a:p>
            <a:endParaRPr lang="es-MX" sz="2400" dirty="0"/>
          </a:p>
        </p:txBody>
      </p:sp>
      <p:sp>
        <p:nvSpPr>
          <p:cNvPr id="5" name="Flecha derecha 4"/>
          <p:cNvSpPr/>
          <p:nvPr/>
        </p:nvSpPr>
        <p:spPr>
          <a:xfrm>
            <a:off x="1270124" y="1551008"/>
            <a:ext cx="711076" cy="4966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739402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rocess 7"/>
          <p:cNvSpPr/>
          <p:nvPr/>
        </p:nvSpPr>
        <p:spPr>
          <a:xfrm>
            <a:off x="280555" y="318656"/>
            <a:ext cx="6323445" cy="1552924"/>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2" name="Title 1"/>
          <p:cNvSpPr txBox="1">
            <a:spLocks/>
          </p:cNvSpPr>
          <p:nvPr/>
        </p:nvSpPr>
        <p:spPr>
          <a:xfrm>
            <a:off x="652898" y="558452"/>
            <a:ext cx="5540084" cy="1094146"/>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1800" b="1" i="1" dirty="0" smtClean="0">
                <a:solidFill>
                  <a:schemeClr val="bg1"/>
                </a:solidFill>
                <a:ea typeface="ＭＳ Ｐゴシック" panose="020B0600070205080204" pitchFamily="34" charset="-128"/>
              </a:rPr>
              <a:t>Sobre las relaciones de interacción </a:t>
            </a:r>
          </a:p>
          <a:p>
            <a:pPr algn="dist"/>
            <a:r>
              <a:rPr lang="es-ES_tradnl" altLang="es-MX" sz="1800" b="1" i="1" dirty="0" smtClean="0">
                <a:solidFill>
                  <a:schemeClr val="bg1"/>
                </a:solidFill>
                <a:ea typeface="ＭＳ Ｐゴシック" panose="020B0600070205080204" pitchFamily="34" charset="-128"/>
              </a:rPr>
              <a:t>en los tres niveles del mundo de la vida</a:t>
            </a:r>
          </a:p>
          <a:p>
            <a:pPr algn="dist"/>
            <a:endParaRPr lang="es-ES_tradnl" altLang="es-MX" sz="1800" b="1" i="1" dirty="0" smtClean="0">
              <a:solidFill>
                <a:schemeClr val="bg1"/>
              </a:solidFill>
              <a:ea typeface="ＭＳ Ｐゴシック" panose="020B0600070205080204" pitchFamily="34" charset="-128"/>
            </a:endParaRPr>
          </a:p>
          <a:p>
            <a:pPr algn="dist"/>
            <a:r>
              <a:rPr lang="es-ES_tradnl" altLang="es-MX" sz="1800" b="1" i="1" dirty="0" smtClean="0">
                <a:solidFill>
                  <a:schemeClr val="bg1"/>
                </a:solidFill>
                <a:ea typeface="ＭＳ Ｐゴシック" panose="020B0600070205080204" pitchFamily="34" charset="-128"/>
              </a:rPr>
              <a:t>METODOLOGÍA</a:t>
            </a:r>
          </a:p>
        </p:txBody>
      </p:sp>
      <p:sp>
        <p:nvSpPr>
          <p:cNvPr id="6" name="CuadroTexto 5"/>
          <p:cNvSpPr txBox="1"/>
          <p:nvPr/>
        </p:nvSpPr>
        <p:spPr>
          <a:xfrm>
            <a:off x="489100" y="3384315"/>
            <a:ext cx="2770906" cy="2308324"/>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s-MX" dirty="0" smtClean="0"/>
              <a:t>Al realizar un ejercicio de relación de interacción </a:t>
            </a:r>
            <a:r>
              <a:rPr lang="es-MX" dirty="0" err="1" smtClean="0"/>
              <a:t>simbolica</a:t>
            </a:r>
            <a:r>
              <a:rPr lang="es-MX" dirty="0" smtClean="0"/>
              <a:t> para la reproducción del diseño como lenguaje se  aprecia como se realizan en cada uno de los niveles del mundo de la vida:</a:t>
            </a:r>
            <a:endParaRPr lang="es-MX" dirty="0"/>
          </a:p>
        </p:txBody>
      </p:sp>
      <p:sp>
        <p:nvSpPr>
          <p:cNvPr id="8" name="Flecha derecha 7"/>
          <p:cNvSpPr/>
          <p:nvPr/>
        </p:nvSpPr>
        <p:spPr>
          <a:xfrm>
            <a:off x="3370086" y="3910344"/>
            <a:ext cx="386440" cy="6655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27" name="Diagrama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1263" y="2446421"/>
            <a:ext cx="7031790" cy="3997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67090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207808" y="577373"/>
            <a:ext cx="5306292" cy="1307574"/>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346357" y="729721"/>
            <a:ext cx="5001488" cy="1095685"/>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altLang="es-MX" sz="2400" b="1" i="1" dirty="0" smtClean="0">
                <a:solidFill>
                  <a:schemeClr val="bg1"/>
                </a:solidFill>
                <a:ea typeface="ＭＳ Ｐゴシック" panose="020B0600070205080204" pitchFamily="34" charset="-128"/>
              </a:rPr>
              <a:t>Hermenéutica: herramienta para la interpretación en UN CONTEXTO </a:t>
            </a:r>
          </a:p>
        </p:txBody>
      </p:sp>
      <p:sp>
        <p:nvSpPr>
          <p:cNvPr id="4" name="CuadroTexto 3"/>
          <p:cNvSpPr txBox="1"/>
          <p:nvPr/>
        </p:nvSpPr>
        <p:spPr>
          <a:xfrm>
            <a:off x="1828800" y="3380555"/>
            <a:ext cx="4114800" cy="230832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ES" dirty="0"/>
              <a:t>Existe en el ser humano un interés “nato” por interpretar los diversos discursos que se le presentan a diario. El contexto en el que vivimos, en el que cada día nos situamos más en una cultura de objetos, exige un esfuerzo mayor  por comprender los diversos mensajes que recibimos todos los días. </a:t>
            </a:r>
            <a:endParaRPr lang="es-MX" dirty="0"/>
          </a:p>
        </p:txBody>
      </p:sp>
      <p:sp>
        <p:nvSpPr>
          <p:cNvPr id="5" name="CuadroTexto 4"/>
          <p:cNvSpPr txBox="1"/>
          <p:nvPr/>
        </p:nvSpPr>
        <p:spPr>
          <a:xfrm>
            <a:off x="6151418" y="2369127"/>
            <a:ext cx="3906982" cy="369332"/>
          </a:xfrm>
          <a:prstGeom prst="rect">
            <a:avLst/>
          </a:prstGeom>
          <a:noFill/>
        </p:spPr>
        <p:txBody>
          <a:bodyPr wrap="square" rtlCol="0">
            <a:spAutoFit/>
          </a:bodyPr>
          <a:lstStyle/>
          <a:p>
            <a:r>
              <a:rPr lang="es-MX" dirty="0" smtClean="0"/>
              <a:t> </a:t>
            </a:r>
            <a:endParaRPr lang="es-MX" dirty="0"/>
          </a:p>
        </p:txBody>
      </p:sp>
      <p:sp>
        <p:nvSpPr>
          <p:cNvPr id="6" name="CuadroTexto 5"/>
          <p:cNvSpPr txBox="1"/>
          <p:nvPr/>
        </p:nvSpPr>
        <p:spPr>
          <a:xfrm>
            <a:off x="7148936" y="3339041"/>
            <a:ext cx="4031673" cy="2585323"/>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just"/>
            <a:r>
              <a:rPr lang="es-ES" dirty="0"/>
              <a:t>El objeto no es algo acabado, en cada época se lee el mismo de formas distintas de acuerdo a los intereses del momento. No hay un significado unívoco en el objeto sino varios, esto no quiere decir que el significado actual, niegue el anterior sino que nos revela un momento histórico una comprensión distinta. </a:t>
            </a:r>
            <a:endParaRPr lang="es-MX" dirty="0"/>
          </a:p>
        </p:txBody>
      </p:sp>
      <p:sp>
        <p:nvSpPr>
          <p:cNvPr id="7" name="CuadroTexto 6"/>
          <p:cNvSpPr txBox="1"/>
          <p:nvPr/>
        </p:nvSpPr>
        <p:spPr>
          <a:xfrm>
            <a:off x="1828800" y="2392090"/>
            <a:ext cx="1773382" cy="523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s-MX" sz="2800" dirty="0" smtClean="0"/>
              <a:t>Necesidad</a:t>
            </a:r>
            <a:endParaRPr lang="es-MX" sz="2800" dirty="0"/>
          </a:p>
        </p:txBody>
      </p:sp>
      <p:sp>
        <p:nvSpPr>
          <p:cNvPr id="8" name="CuadroTexto 7"/>
          <p:cNvSpPr txBox="1"/>
          <p:nvPr/>
        </p:nvSpPr>
        <p:spPr>
          <a:xfrm>
            <a:off x="7148936" y="1892073"/>
            <a:ext cx="3449781" cy="9541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s-MX" sz="2800" dirty="0" smtClean="0"/>
              <a:t>Desde la disciplina del diseño:</a:t>
            </a:r>
            <a:endParaRPr lang="es-MX" sz="2800" dirty="0"/>
          </a:p>
        </p:txBody>
      </p:sp>
      <p:sp>
        <p:nvSpPr>
          <p:cNvPr id="9" name="Flecha abajo 8"/>
          <p:cNvSpPr/>
          <p:nvPr/>
        </p:nvSpPr>
        <p:spPr>
          <a:xfrm>
            <a:off x="2382982" y="3048000"/>
            <a:ext cx="477972" cy="194056"/>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Flecha abajo 9"/>
          <p:cNvSpPr/>
          <p:nvPr/>
        </p:nvSpPr>
        <p:spPr>
          <a:xfrm>
            <a:off x="8707574" y="3048000"/>
            <a:ext cx="477972" cy="194056"/>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CuadroTexto 10"/>
          <p:cNvSpPr txBox="1"/>
          <p:nvPr/>
        </p:nvSpPr>
        <p:spPr>
          <a:xfrm>
            <a:off x="7256485" y="260648"/>
            <a:ext cx="3183038" cy="369332"/>
          </a:xfrm>
          <a:prstGeom prst="rect">
            <a:avLst/>
          </a:prstGeom>
          <a:noFill/>
        </p:spPr>
        <p:txBody>
          <a:bodyPr wrap="square" rtlCol="0">
            <a:spAutoFit/>
          </a:bodyPr>
          <a:lstStyle/>
          <a:p>
            <a:pPr algn="just"/>
            <a:r>
              <a:rPr lang="es-MX" dirty="0" smtClean="0"/>
              <a:t>Lecturas </a:t>
            </a:r>
            <a:r>
              <a:rPr lang="es-MX" dirty="0" err="1" smtClean="0"/>
              <a:t>Gadamer</a:t>
            </a:r>
            <a:endParaRPr lang="es-MX" dirty="0" smtClean="0"/>
          </a:p>
        </p:txBody>
      </p:sp>
      <p:sp>
        <p:nvSpPr>
          <p:cNvPr id="12" name="Estrella de 5 puntas 11"/>
          <p:cNvSpPr/>
          <p:nvPr/>
        </p:nvSpPr>
        <p:spPr>
          <a:xfrm>
            <a:off x="6987793" y="260648"/>
            <a:ext cx="263448" cy="289368"/>
          </a:xfrm>
          <a:prstGeom prst="star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862987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60096"/>
            <a:ext cx="5306292" cy="72972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207807" y="36957"/>
            <a:ext cx="5001488" cy="535531"/>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1600" b="1" i="1" dirty="0" smtClean="0">
                <a:solidFill>
                  <a:schemeClr val="bg1"/>
                </a:solidFill>
                <a:ea typeface="ＭＳ Ｐゴシック" panose="020B0600070205080204" pitchFamily="34" charset="-128"/>
              </a:rPr>
              <a:t>Hermenéutica: herramienta para la interpretación en un mudo de la vida</a:t>
            </a:r>
          </a:p>
        </p:txBody>
      </p:sp>
      <p:sp>
        <p:nvSpPr>
          <p:cNvPr id="4" name="CuadroTexto 3"/>
          <p:cNvSpPr txBox="1"/>
          <p:nvPr/>
        </p:nvSpPr>
        <p:spPr>
          <a:xfrm>
            <a:off x="962891" y="2161252"/>
            <a:ext cx="2313700" cy="2031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s-ES" dirty="0" err="1" smtClean="0"/>
              <a:t>Radzinky</a:t>
            </a:r>
            <a:r>
              <a:rPr lang="es-ES" dirty="0" smtClean="0"/>
              <a:t> </a:t>
            </a:r>
            <a:r>
              <a:rPr lang="es-ES" dirty="0"/>
              <a:t>en 1970 propone siete aspectos para una técnica hermenéutica (Martínez </a:t>
            </a:r>
            <a:r>
              <a:rPr lang="es-ES" dirty="0" err="1"/>
              <a:t>Miguélez</a:t>
            </a:r>
            <a:r>
              <a:rPr lang="es-ES" dirty="0"/>
              <a:t>, 2002):</a:t>
            </a:r>
            <a:endParaRPr lang="es-MX" dirty="0"/>
          </a:p>
          <a:p>
            <a:endParaRPr lang="es-MX" dirty="0"/>
          </a:p>
        </p:txBody>
      </p:sp>
      <p:sp>
        <p:nvSpPr>
          <p:cNvPr id="5" name="CuadroTexto 4"/>
          <p:cNvSpPr txBox="1"/>
          <p:nvPr/>
        </p:nvSpPr>
        <p:spPr>
          <a:xfrm>
            <a:off x="4107880" y="948690"/>
            <a:ext cx="6497782" cy="590931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ES" dirty="0"/>
              <a:t>a)  Utilizar el procedimiento dialéctico, el llamado  círculo hermenéutico  (pre-comprensión, reconocer prejuicios, fusión de horizontes y contextos, analizar el texto,  aplicar el sentido, interrogarse)  que amplían la unidad de significado captada con anterioridad (</a:t>
            </a:r>
            <a:r>
              <a:rPr lang="es-ES" dirty="0" err="1"/>
              <a:t>Gadamer</a:t>
            </a:r>
            <a:r>
              <a:rPr lang="es-ES" dirty="0"/>
              <a:t>, 1999).</a:t>
            </a:r>
            <a:endParaRPr lang="es-MX" dirty="0"/>
          </a:p>
          <a:p>
            <a:r>
              <a:rPr lang="es-ES" b="1" dirty="0"/>
              <a:t>b) Cuestionar al hacer una interpretación: ¿qué es lo que la hace “razonable”?. </a:t>
            </a:r>
            <a:endParaRPr lang="es-MX" b="1" dirty="0"/>
          </a:p>
          <a:p>
            <a:r>
              <a:rPr lang="es-ES" b="1" dirty="0"/>
              <a:t>c)  Entender la autonomía del objeto: el texto debe comprenderse desde adentro (Análisis de contenidos, discurso o del texto)</a:t>
            </a:r>
            <a:endParaRPr lang="es-MX" b="1" dirty="0"/>
          </a:p>
          <a:p>
            <a:r>
              <a:rPr lang="es-ES" b="1" dirty="0"/>
              <a:t>d)  Importancia de la tradición: de las normas, costumbres y estilos que son anteriores al texto, determinar la fusión de horizontes (análisis de contextos)</a:t>
            </a:r>
            <a:endParaRPr lang="es-MX" b="1" dirty="0"/>
          </a:p>
          <a:p>
            <a:r>
              <a:rPr lang="es-ES" b="1" dirty="0"/>
              <a:t>e)  Empatía con el autor del texto, en el sentido de ponerse imaginariamente en su situación para comprenderlo desde su marco interno de referencia.</a:t>
            </a:r>
            <a:endParaRPr lang="es-MX" b="1" dirty="0"/>
          </a:p>
          <a:p>
            <a:r>
              <a:rPr lang="es-ES" dirty="0"/>
              <a:t>f)  Contrastar la interpretación provisional de las partes con el significado global del texto (o de la conducta de la persona) como un todo, y posiblemente con “disonancias cognitivas”. </a:t>
            </a:r>
            <a:endParaRPr lang="es-MX" dirty="0"/>
          </a:p>
          <a:p>
            <a:r>
              <a:rPr lang="es-ES" dirty="0"/>
              <a:t>g) Toda interpretación implica innovación y creatividad. “toda comprensión debe ser una mejor comprensión que la anterior”</a:t>
            </a:r>
            <a:endParaRPr lang="es-MX" dirty="0"/>
          </a:p>
          <a:p>
            <a:endParaRPr lang="es-MX" dirty="0"/>
          </a:p>
        </p:txBody>
      </p:sp>
      <p:sp>
        <p:nvSpPr>
          <p:cNvPr id="7" name="Flecha derecha 6"/>
          <p:cNvSpPr/>
          <p:nvPr/>
        </p:nvSpPr>
        <p:spPr>
          <a:xfrm>
            <a:off x="3574472" y="2604655"/>
            <a:ext cx="235527" cy="108065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1834014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rocess 7"/>
          <p:cNvSpPr/>
          <p:nvPr/>
        </p:nvSpPr>
        <p:spPr>
          <a:xfrm>
            <a:off x="0" y="60096"/>
            <a:ext cx="5306292" cy="72972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4" name="Title 1"/>
          <p:cNvSpPr txBox="1">
            <a:spLocks/>
          </p:cNvSpPr>
          <p:nvPr/>
        </p:nvSpPr>
        <p:spPr>
          <a:xfrm>
            <a:off x="207807" y="36957"/>
            <a:ext cx="5001488" cy="535531"/>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1600" b="1" i="1" dirty="0" smtClean="0">
                <a:solidFill>
                  <a:schemeClr val="bg1"/>
                </a:solidFill>
                <a:ea typeface="ＭＳ Ｐゴシック" panose="020B0600070205080204" pitchFamily="34" charset="-128"/>
              </a:rPr>
              <a:t>Hermenéutica: herramienta para la interpretación en un mudo de la vida</a:t>
            </a:r>
          </a:p>
        </p:txBody>
      </p:sp>
      <p:sp>
        <p:nvSpPr>
          <p:cNvPr id="5" name="CuadroTexto 4"/>
          <p:cNvSpPr txBox="1"/>
          <p:nvPr/>
        </p:nvSpPr>
        <p:spPr>
          <a:xfrm>
            <a:off x="3435684" y="1056105"/>
            <a:ext cx="8221578" cy="5355313"/>
          </a:xfrm>
          <a:prstGeom prst="rect">
            <a:avLst/>
          </a:prstGeom>
          <a:noFill/>
          <a:ln>
            <a:solidFill>
              <a:schemeClr val="accent4"/>
            </a:solidFill>
          </a:ln>
        </p:spPr>
        <p:txBody>
          <a:bodyPr wrap="square" rtlCol="0">
            <a:spAutoFit/>
          </a:bodyPr>
          <a:lstStyle/>
          <a:p>
            <a:r>
              <a:rPr lang="es-ES_tradnl" dirty="0" smtClean="0"/>
              <a:t>Los objetos vistos a través de la estética-hermenéutica como método de análisis, son textos en los cuales puede interpretarse lo acontecido en el contexto que los creo; son signos y como tales, emiten mensajes. Los objetos son un testimonio de una determinada época histórica, un determinado modo de uso, creencia y una forma de compartir, a partir de ellos, se puede entender la cosmovisión de una comunidad y su relación con el entorno.</a:t>
            </a:r>
          </a:p>
          <a:p>
            <a:r>
              <a:rPr lang="es-ES_tradnl" dirty="0" smtClean="0"/>
              <a:t> </a:t>
            </a:r>
          </a:p>
          <a:p>
            <a:r>
              <a:rPr lang="es-ES_tradnl" dirty="0" smtClean="0"/>
              <a:t>La realización del análisis se efectúa, empleando tres niveles; el nivel sintáctico; que se refiere a la construcción morfológica del signo; el nivel simbólico; en donde se describe la interpretación del origen y las distintas reinterpretaciones que ha sufrido a lo largo del tiempo, y el nivel pragmático, en donde se describe el entorno presente, en la que se halla contextualizado el signo </a:t>
            </a:r>
          </a:p>
          <a:p>
            <a:endParaRPr lang="es-ES_tradnl" dirty="0" smtClean="0"/>
          </a:p>
          <a:p>
            <a:r>
              <a:rPr lang="es-ES" dirty="0" smtClean="0"/>
              <a:t>Asi en el objeto de diseño podemos ver dos intencionalidades, la del diseñador, autor del objeto y la del usuario quien reinterpreta el objeto y lo usa de acuerdo con su contexto especifico en donde puede encontrar interpretaciones equivocas que finalmente llevan a apropiar el objeto desde un particular punto de vista. Para el analisis de estas interpretaciones se toma en cuanta la hermeneutica analogica que toma en cuenta la vision del usuario pero tambien la del diseñador.</a:t>
            </a:r>
            <a:endParaRPr lang="es-ES_tradnl" dirty="0" smtClean="0"/>
          </a:p>
          <a:p>
            <a:endParaRPr lang="es-ES_tradnl" dirty="0"/>
          </a:p>
        </p:txBody>
      </p:sp>
      <p:sp>
        <p:nvSpPr>
          <p:cNvPr id="6" name="CuadroTexto 5"/>
          <p:cNvSpPr txBox="1"/>
          <p:nvPr/>
        </p:nvSpPr>
        <p:spPr>
          <a:xfrm>
            <a:off x="160785" y="2856410"/>
            <a:ext cx="1897951" cy="12003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s-ES_tradnl" dirty="0" smtClean="0"/>
              <a:t>Herramientas hermenéuticas y los objetos de diseño.</a:t>
            </a:r>
            <a:endParaRPr lang="es-MX" dirty="0" smtClean="0"/>
          </a:p>
          <a:p>
            <a:endParaRPr lang="es-MX" dirty="0"/>
          </a:p>
        </p:txBody>
      </p:sp>
      <p:sp>
        <p:nvSpPr>
          <p:cNvPr id="7" name="Flecha derecha 6"/>
          <p:cNvSpPr/>
          <p:nvPr/>
        </p:nvSpPr>
        <p:spPr>
          <a:xfrm>
            <a:off x="2638683" y="3005708"/>
            <a:ext cx="235527" cy="108065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2437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7" name="Title 1"/>
          <p:cNvSpPr txBox="1">
            <a:spLocks/>
          </p:cNvSpPr>
          <p:nvPr/>
        </p:nvSpPr>
        <p:spPr>
          <a:xfrm>
            <a:off x="457200" y="314045"/>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Conclusiones</a:t>
            </a:r>
            <a:endParaRPr lang="es-ES_tradnl" altLang="es-MX" sz="2800" i="1" dirty="0">
              <a:solidFill>
                <a:schemeClr val="bg1"/>
              </a:solidFill>
              <a:ea typeface="ＭＳ Ｐゴシック" panose="020B0600070205080204" pitchFamily="34" charset="-128"/>
            </a:endParaRPr>
          </a:p>
        </p:txBody>
      </p:sp>
      <p:sp>
        <p:nvSpPr>
          <p:cNvPr id="9" name="CuadroTexto 8"/>
          <p:cNvSpPr txBox="1"/>
          <p:nvPr/>
        </p:nvSpPr>
        <p:spPr>
          <a:xfrm>
            <a:off x="4288179" y="2178867"/>
            <a:ext cx="7220857" cy="313932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s-ES" dirty="0" smtClean="0"/>
              <a:t>Desde el ámbito del diseño es necesaria la búsqueda constante de modelos que permitan un acercamiento a los grupos o comunidades para entender sus necesidades de diseño. </a:t>
            </a:r>
          </a:p>
          <a:p>
            <a:pPr algn="just"/>
            <a:endParaRPr lang="es-ES" dirty="0" smtClean="0"/>
          </a:p>
          <a:p>
            <a:pPr algn="just"/>
            <a:r>
              <a:rPr lang="es-ES" dirty="0" smtClean="0"/>
              <a:t>Se reconoce al diseño como una disciplina cuyo marco teórico y metodológico son posibles solo a partir de la interdisciplinairedad. </a:t>
            </a:r>
          </a:p>
          <a:p>
            <a:pPr algn="just"/>
            <a:endParaRPr lang="es-ES" dirty="0" smtClean="0"/>
          </a:p>
          <a:p>
            <a:pPr algn="just"/>
            <a:r>
              <a:rPr lang="es-ES" dirty="0" smtClean="0"/>
              <a:t>Los objetos de diseño deben ser resultado de métodos reflexivos frente a necesidades concretas, por tanto la aproximación a los sujetos tendrá que asumirse a partir de métodos que permitan construir o transformar una realidad.</a:t>
            </a:r>
            <a:endParaRPr lang="es-ES_tradnl" dirty="0" smtClean="0"/>
          </a:p>
          <a:p>
            <a:endParaRPr lang="es-ES_tradnl" dirty="0"/>
          </a:p>
        </p:txBody>
      </p:sp>
      <p:sp>
        <p:nvSpPr>
          <p:cNvPr id="10" name="Flecha derecha 9"/>
          <p:cNvSpPr/>
          <p:nvPr/>
        </p:nvSpPr>
        <p:spPr>
          <a:xfrm>
            <a:off x="3919896" y="2364567"/>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Flecha derecha 10"/>
          <p:cNvSpPr/>
          <p:nvPr/>
        </p:nvSpPr>
        <p:spPr>
          <a:xfrm>
            <a:off x="3906803" y="3346619"/>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Flecha derecha 11"/>
          <p:cNvSpPr/>
          <p:nvPr/>
        </p:nvSpPr>
        <p:spPr>
          <a:xfrm>
            <a:off x="3906805" y="4210825"/>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Imagen 1"/>
          <p:cNvPicPr>
            <a:picLocks noChangeAspect="1"/>
          </p:cNvPicPr>
          <p:nvPr/>
        </p:nvPicPr>
        <p:blipFill>
          <a:blip r:embed="rId2"/>
          <a:stretch>
            <a:fillRect/>
          </a:stretch>
        </p:blipFill>
        <p:spPr>
          <a:xfrm>
            <a:off x="1056471" y="2485039"/>
            <a:ext cx="2124075" cy="2152650"/>
          </a:xfrm>
          <a:prstGeom prst="rect">
            <a:avLst/>
          </a:prstGeom>
        </p:spPr>
      </p:pic>
    </p:spTree>
    <p:extLst>
      <p:ext uri="{BB962C8B-B14F-4D97-AF65-F5344CB8AC3E}">
        <p14:creationId xmlns:p14="http://schemas.microsoft.com/office/powerpoint/2010/main" val="9492163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817224" y="2034338"/>
            <a:ext cx="7166428" cy="286232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VE" dirty="0" smtClean="0"/>
              <a:t>Es necesario precisar que el interaccionismo simbólico se genera a partir del mundo de la vida de los actores, éstos se ven influídos </a:t>
            </a:r>
            <a:r>
              <a:rPr lang="es-ES" dirty="0" smtClean="0"/>
              <a:t>debido a que el </a:t>
            </a:r>
            <a:r>
              <a:rPr lang="es-ES" i="1" dirty="0" smtClean="0"/>
              <a:t>mundo vital (Lebenswelt) </a:t>
            </a:r>
            <a:r>
              <a:rPr lang="es-ES" dirty="0" smtClean="0"/>
              <a:t>es el conjunto de las formas de vida dentro de las cuales se desarrolla la conducta cotidiana que incide en los objetos simbólicos que generamos al hablar y actuar  y de os objetos de la cultura material que contribuyen a reforzar la cultura, la integración de la sociedad y la formación de la personalidad; por ello el mundo de la vida se convierte en un elemento clave para el desarrollo de proyectos de diseño si se busca comprender el contexto que rodea a los actores que hacen o harán uso de los objetos diseñísticos.</a:t>
            </a:r>
            <a:endParaRPr lang="es-ES_tradnl" dirty="0" smtClean="0"/>
          </a:p>
          <a:p>
            <a:endParaRPr lang="es-ES_tradnl" dirty="0"/>
          </a:p>
        </p:txBody>
      </p:sp>
      <p:sp>
        <p:nvSpPr>
          <p:cNvPr id="3"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4" name="Title 1"/>
          <p:cNvSpPr txBox="1">
            <a:spLocks/>
          </p:cNvSpPr>
          <p:nvPr/>
        </p:nvSpPr>
        <p:spPr>
          <a:xfrm>
            <a:off x="457200" y="314045"/>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Conclusiones</a:t>
            </a:r>
            <a:endParaRPr lang="es-ES_tradnl" altLang="es-MX" sz="2800" i="1" dirty="0">
              <a:solidFill>
                <a:schemeClr val="bg1"/>
              </a:solidFill>
              <a:ea typeface="ＭＳ Ｐゴシック" panose="020B0600070205080204" pitchFamily="34" charset="-128"/>
            </a:endParaRPr>
          </a:p>
        </p:txBody>
      </p:sp>
      <p:sp>
        <p:nvSpPr>
          <p:cNvPr id="5" name="Flecha derecha 4"/>
          <p:cNvSpPr/>
          <p:nvPr/>
        </p:nvSpPr>
        <p:spPr>
          <a:xfrm>
            <a:off x="3381219" y="2128874"/>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p:cNvPicPr>
            <a:picLocks noChangeAspect="1"/>
          </p:cNvPicPr>
          <p:nvPr/>
        </p:nvPicPr>
        <p:blipFill>
          <a:blip r:embed="rId2"/>
          <a:stretch>
            <a:fillRect/>
          </a:stretch>
        </p:blipFill>
        <p:spPr>
          <a:xfrm>
            <a:off x="433989" y="2034338"/>
            <a:ext cx="2947230" cy="294723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358739" y="2327291"/>
            <a:ext cx="6204857" cy="313932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just"/>
            <a:r>
              <a:rPr lang="es-VE" dirty="0" smtClean="0"/>
              <a:t>Así, en el ámbito de la comunicación y desde el mundo de vida de los actores se efectúa un interaccionismo simbólico que sirve de marco interpretativo de los objetos diseñísticos empleando la hermenéutica como herramienta para el análisis. </a:t>
            </a:r>
          </a:p>
          <a:p>
            <a:pPr algn="just"/>
            <a:endParaRPr lang="es-VE" dirty="0" smtClean="0"/>
          </a:p>
          <a:p>
            <a:pPr algn="just"/>
            <a:r>
              <a:rPr lang="es-VE" dirty="0" smtClean="0"/>
              <a:t>Esto permite un acercamiento a una propuesta metodológica, para abordar proyectos de diseño, con argumentos que posibiliten el análisis profundo de los actores y de su relación con objetos dentro de un grupo social </a:t>
            </a:r>
            <a:r>
              <a:rPr lang="es-MX" dirty="0" smtClean="0"/>
              <a:t>y así poder aplicar de manera eficiente en un proceso de análisis y conceptualización del discurso contenido en  objetos diseñísticos. </a:t>
            </a:r>
            <a:endParaRPr lang="es-ES_tradnl" dirty="0" smtClean="0"/>
          </a:p>
          <a:p>
            <a:endParaRPr lang="es-ES_tradnl" dirty="0"/>
          </a:p>
        </p:txBody>
      </p:sp>
      <p:sp>
        <p:nvSpPr>
          <p:cNvPr id="3"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4" name="Title 1"/>
          <p:cNvSpPr txBox="1">
            <a:spLocks/>
          </p:cNvSpPr>
          <p:nvPr/>
        </p:nvSpPr>
        <p:spPr>
          <a:xfrm>
            <a:off x="457200" y="314045"/>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Conclusiones</a:t>
            </a:r>
            <a:endParaRPr lang="es-ES_tradnl" altLang="es-MX" sz="2800" i="1" dirty="0">
              <a:solidFill>
                <a:schemeClr val="bg1"/>
              </a:solidFill>
              <a:ea typeface="ＭＳ Ｐゴシック" panose="020B0600070205080204" pitchFamily="34" charset="-128"/>
            </a:endParaRPr>
          </a:p>
        </p:txBody>
      </p:sp>
      <p:sp>
        <p:nvSpPr>
          <p:cNvPr id="5" name="Flecha derecha 4"/>
          <p:cNvSpPr/>
          <p:nvPr/>
        </p:nvSpPr>
        <p:spPr>
          <a:xfrm>
            <a:off x="1033254" y="2416943"/>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Flecha derecha 5"/>
          <p:cNvSpPr/>
          <p:nvPr/>
        </p:nvSpPr>
        <p:spPr>
          <a:xfrm>
            <a:off x="1007071" y="3726347"/>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Imagen 6"/>
          <p:cNvPicPr>
            <a:picLocks noChangeAspect="1"/>
          </p:cNvPicPr>
          <p:nvPr/>
        </p:nvPicPr>
        <p:blipFill>
          <a:blip r:embed="rId2"/>
          <a:stretch>
            <a:fillRect/>
          </a:stretch>
        </p:blipFill>
        <p:spPr>
          <a:xfrm>
            <a:off x="8142970" y="2854809"/>
            <a:ext cx="2619375" cy="1743075"/>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205565" y="2411848"/>
            <a:ext cx="6622143" cy="258532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ES" dirty="0" smtClean="0"/>
              <a:t>Se puede observar que la hermenéutica analógica en un contexto de intertextualiad, aplicada en los objetos diseñísticos puede servir como un instrumento para lograr una mayor comprensión o interpretación de los textos. </a:t>
            </a:r>
          </a:p>
          <a:p>
            <a:pPr algn="just"/>
            <a:endParaRPr lang="es-ES" dirty="0" smtClean="0"/>
          </a:p>
          <a:p>
            <a:pPr algn="just"/>
            <a:r>
              <a:rPr lang="es-ES" dirty="0" smtClean="0"/>
              <a:t>Se reconoce la utilización de las analogías y la importancia de los referentes contextuales en la construcción de los textos como elementos relevantes para la integración del discurso y su interpretación.</a:t>
            </a:r>
            <a:endParaRPr lang="es-ES_tradnl" dirty="0" smtClean="0"/>
          </a:p>
          <a:p>
            <a:endParaRPr lang="es-ES_tradnl" dirty="0"/>
          </a:p>
        </p:txBody>
      </p:sp>
      <p:sp>
        <p:nvSpPr>
          <p:cNvPr id="3"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4" name="Title 1"/>
          <p:cNvSpPr txBox="1">
            <a:spLocks/>
          </p:cNvSpPr>
          <p:nvPr/>
        </p:nvSpPr>
        <p:spPr>
          <a:xfrm>
            <a:off x="457200" y="314045"/>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Conclusiones</a:t>
            </a:r>
            <a:endParaRPr lang="es-ES_tradnl" altLang="es-MX" sz="2800" i="1" dirty="0">
              <a:solidFill>
                <a:schemeClr val="bg1"/>
              </a:solidFill>
              <a:ea typeface="ＭＳ Ｐゴシック" panose="020B0600070205080204" pitchFamily="34" charset="-128"/>
            </a:endParaRPr>
          </a:p>
        </p:txBody>
      </p:sp>
      <p:sp>
        <p:nvSpPr>
          <p:cNvPr id="5" name="Flecha derecha 4"/>
          <p:cNvSpPr/>
          <p:nvPr/>
        </p:nvSpPr>
        <p:spPr>
          <a:xfrm>
            <a:off x="3789367" y="2416943"/>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Flecha derecha 5"/>
          <p:cNvSpPr/>
          <p:nvPr/>
        </p:nvSpPr>
        <p:spPr>
          <a:xfrm>
            <a:off x="3867919" y="3791816"/>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Imagen 6"/>
          <p:cNvPicPr>
            <a:picLocks noChangeAspect="1"/>
          </p:cNvPicPr>
          <p:nvPr/>
        </p:nvPicPr>
        <p:blipFill>
          <a:blip r:embed="rId2"/>
          <a:stretch>
            <a:fillRect/>
          </a:stretch>
        </p:blipFill>
        <p:spPr>
          <a:xfrm>
            <a:off x="596397" y="2631687"/>
            <a:ext cx="1903735" cy="2766111"/>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466779" y="2428882"/>
            <a:ext cx="7021285" cy="341632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s-ES" dirty="0" smtClean="0"/>
              <a:t>Se pone de manifiesto la importancia del proceso hermenéutico en la investigación del diseño, que intenta conocer los fenómenos que se vivencian a través del uso de los objetos de diseño y mostrar que los valores estéticos de los objetos crean identificación y apropiación a través de una particularidad morfológica diseñada que produce una ideología cultural y una cultura material, esto hace  que una comunidad se identifique y apropie de determinados objetos al tocarlos, manipularlos y usarlos, estos objetos son analizados e interpretados a través de valores estéticos-semióticos. Así la investigación de la cultura material y  las relaciones de apropiación que se establecen entre sujeto, objeto y entorno, pueden funcionar como una propuesta metodológica para la innovación de objetos.</a:t>
            </a:r>
            <a:endParaRPr lang="es-ES_tradnl" dirty="0" smtClean="0"/>
          </a:p>
          <a:p>
            <a:endParaRPr lang="es-ES_tradnl" dirty="0"/>
          </a:p>
        </p:txBody>
      </p:sp>
      <p:sp>
        <p:nvSpPr>
          <p:cNvPr id="3"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4" name="Title 1"/>
          <p:cNvSpPr txBox="1">
            <a:spLocks/>
          </p:cNvSpPr>
          <p:nvPr/>
        </p:nvSpPr>
        <p:spPr>
          <a:xfrm>
            <a:off x="457200" y="314045"/>
            <a:ext cx="3048000" cy="480131"/>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Conclusiones</a:t>
            </a:r>
            <a:endParaRPr lang="es-ES_tradnl" altLang="es-MX" sz="2800" i="1" dirty="0">
              <a:solidFill>
                <a:schemeClr val="bg1"/>
              </a:solidFill>
              <a:ea typeface="ＭＳ Ｐゴシック" panose="020B0600070205080204" pitchFamily="34" charset="-128"/>
            </a:endParaRPr>
          </a:p>
        </p:txBody>
      </p:sp>
      <p:sp>
        <p:nvSpPr>
          <p:cNvPr id="5" name="Flecha derecha 4"/>
          <p:cNvSpPr/>
          <p:nvPr/>
        </p:nvSpPr>
        <p:spPr>
          <a:xfrm>
            <a:off x="1092115" y="2456225"/>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p:cNvPicPr>
            <a:picLocks noChangeAspect="1"/>
          </p:cNvPicPr>
          <p:nvPr/>
        </p:nvPicPr>
        <p:blipFill>
          <a:blip r:embed="rId2"/>
          <a:stretch>
            <a:fillRect/>
          </a:stretch>
        </p:blipFill>
        <p:spPr>
          <a:xfrm>
            <a:off x="8785245" y="2456225"/>
            <a:ext cx="2990079" cy="2990079"/>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Agrupar 4"/>
          <p:cNvGrpSpPr/>
          <p:nvPr/>
        </p:nvGrpSpPr>
        <p:grpSpPr>
          <a:xfrm>
            <a:off x="291428" y="1279647"/>
            <a:ext cx="796379" cy="3962400"/>
            <a:chOff x="1583010" y="-722061"/>
            <a:chExt cx="796379" cy="3962400"/>
          </a:xfrm>
        </p:grpSpPr>
        <p:sp>
          <p:nvSpPr>
            <p:cNvPr id="2" name="Process 7"/>
            <p:cNvSpPr/>
            <p:nvPr/>
          </p:nvSpPr>
          <p:spPr>
            <a:xfrm rot="16200000">
              <a:off x="0" y="860949"/>
              <a:ext cx="3962400" cy="796379"/>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rot="16200000">
              <a:off x="581212" y="995771"/>
              <a:ext cx="2923988" cy="595548"/>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1800" b="1" i="1" dirty="0" smtClean="0">
                  <a:solidFill>
                    <a:schemeClr val="bg1"/>
                  </a:solidFill>
                  <a:ea typeface="ＭＳ Ｐゴシック" panose="020B0600070205080204" pitchFamily="34" charset="-128"/>
                </a:rPr>
                <a:t>Fuentes de </a:t>
              </a:r>
            </a:p>
            <a:p>
              <a:pPr algn="dist"/>
              <a:r>
                <a:rPr lang="es-ES_tradnl" altLang="es-MX" sz="1800" b="1" i="1" dirty="0" smtClean="0">
                  <a:solidFill>
                    <a:schemeClr val="bg1"/>
                  </a:solidFill>
                  <a:ea typeface="ＭＳ Ｐゴシック" panose="020B0600070205080204" pitchFamily="34" charset="-128"/>
                </a:rPr>
                <a:t>Consulta</a:t>
              </a:r>
            </a:p>
            <a:p>
              <a:pPr algn="dist"/>
              <a:endParaRPr lang="es-ES_tradnl" altLang="es-MX" sz="1400" i="1" dirty="0">
                <a:solidFill>
                  <a:schemeClr val="bg1"/>
                </a:solidFill>
                <a:ea typeface="ＭＳ Ｐゴシック" panose="020B0600070205080204" pitchFamily="34" charset="-128"/>
              </a:endParaRPr>
            </a:p>
          </p:txBody>
        </p:sp>
      </p:grpSp>
      <p:sp>
        <p:nvSpPr>
          <p:cNvPr id="4" name="CuadroTexto 3"/>
          <p:cNvSpPr txBox="1"/>
          <p:nvPr/>
        </p:nvSpPr>
        <p:spPr>
          <a:xfrm>
            <a:off x="1937373" y="565910"/>
            <a:ext cx="9772973" cy="6124753"/>
          </a:xfrm>
          <a:prstGeom prst="rect">
            <a:avLst/>
          </a:prstGeom>
          <a:noFill/>
        </p:spPr>
        <p:txBody>
          <a:bodyPr wrap="square" rtlCol="0">
            <a:spAutoFit/>
          </a:bodyPr>
          <a:lstStyle/>
          <a:p>
            <a:endParaRPr lang="es-ES_tradnl" sz="1000" dirty="0" smtClean="0"/>
          </a:p>
          <a:p>
            <a:r>
              <a:rPr lang="es-MX" sz="1400" dirty="0" smtClean="0"/>
              <a:t>Álvarez Gayou, Juan (2011), Cómo hacer investigación cualitativa. Fundamentos y metodología. Barcelona, España. Paidós Educador.</a:t>
            </a:r>
            <a:endParaRPr lang="es-ES_tradnl" sz="1400" dirty="0" smtClean="0"/>
          </a:p>
          <a:p>
            <a:r>
              <a:rPr lang="x-none" sz="1400" dirty="0" smtClean="0"/>
              <a:t> </a:t>
            </a:r>
            <a:endParaRPr lang="es-ES_tradnl" sz="1400" dirty="0" smtClean="0"/>
          </a:p>
          <a:p>
            <a:r>
              <a:rPr lang="x-none" sz="1400" dirty="0" smtClean="0"/>
              <a:t>Benet, Vicente; Nos, Eloísa (2003), </a:t>
            </a:r>
            <a:r>
              <a:rPr lang="x-none" sz="1400" i="1" dirty="0" smtClean="0"/>
              <a:t>La publicidad en el tercer sector. Tendencias y perspectivas de la comunicación solidaria</a:t>
            </a:r>
            <a:r>
              <a:rPr lang="x-none" sz="1400" dirty="0" smtClean="0"/>
              <a:t>. Castellón, Icaria Editorial.</a:t>
            </a:r>
            <a:endParaRPr lang="es-ES_tradnl" sz="1400" dirty="0" smtClean="0"/>
          </a:p>
          <a:p>
            <a:r>
              <a:rPr lang="x-none" sz="1400" dirty="0" smtClean="0"/>
              <a:t> </a:t>
            </a:r>
            <a:endParaRPr lang="es-ES_tradnl" sz="1400" dirty="0" smtClean="0"/>
          </a:p>
          <a:p>
            <a:r>
              <a:rPr lang="x-none" sz="1400" dirty="0" smtClean="0"/>
              <a:t>Berger, Meter (1997), </a:t>
            </a:r>
            <a:r>
              <a:rPr lang="x-none" sz="1400" i="1" dirty="0" smtClean="0"/>
              <a:t>Modernidad, pluralismo y crisis de sentido. La orientación del hombre moderno</a:t>
            </a:r>
            <a:r>
              <a:rPr lang="x-none" sz="1400" dirty="0" smtClean="0"/>
              <a:t>. Barcelona, Paidós.</a:t>
            </a:r>
            <a:endParaRPr lang="es-ES_tradnl" sz="1400" dirty="0" smtClean="0"/>
          </a:p>
          <a:p>
            <a:r>
              <a:rPr lang="es-MX" sz="1400" dirty="0" smtClean="0"/>
              <a:t> </a:t>
            </a:r>
            <a:endParaRPr lang="es-ES_tradnl" sz="1400" dirty="0" smtClean="0"/>
          </a:p>
          <a:p>
            <a:r>
              <a:rPr lang="es-MX" sz="1400" dirty="0" smtClean="0"/>
              <a:t>Blumer, Herbert (1992), Symbolic Interactionism. </a:t>
            </a:r>
            <a:r>
              <a:rPr lang="en-US" sz="1400" dirty="0" smtClean="0"/>
              <a:t>Perspectives and Method, Berkeley. University of California Press.</a:t>
            </a:r>
            <a:endParaRPr lang="es-ES_tradnl" sz="1400" dirty="0" smtClean="0"/>
          </a:p>
          <a:p>
            <a:r>
              <a:rPr lang="en-US" sz="1400" dirty="0" smtClean="0"/>
              <a:t> </a:t>
            </a:r>
            <a:endParaRPr lang="es-ES_tradnl" sz="1400" dirty="0" smtClean="0"/>
          </a:p>
          <a:p>
            <a:r>
              <a:rPr lang="es-ES" sz="1400" dirty="0" smtClean="0"/>
              <a:t>Frascara, Jorge (2000), Diseño Gráfico para la gente. Comunicaciones de masas y cambio social, buenos Aires. </a:t>
            </a:r>
            <a:r>
              <a:rPr lang="en-US" sz="1400" dirty="0" err="1" smtClean="0"/>
              <a:t>Ediciones</a:t>
            </a:r>
            <a:r>
              <a:rPr lang="en-US" sz="1400" dirty="0" smtClean="0"/>
              <a:t> </a:t>
            </a:r>
            <a:r>
              <a:rPr lang="en-US" sz="1400" dirty="0" err="1" smtClean="0"/>
              <a:t>Infinito</a:t>
            </a:r>
            <a:r>
              <a:rPr lang="en-US" sz="1400" dirty="0" smtClean="0"/>
              <a:t>.</a:t>
            </a:r>
            <a:endParaRPr lang="es-ES_tradnl" sz="1400" dirty="0" smtClean="0"/>
          </a:p>
          <a:p>
            <a:endParaRPr lang="en-US" sz="1400" dirty="0" smtClean="0"/>
          </a:p>
          <a:p>
            <a:r>
              <a:rPr lang="en-US" sz="1400" dirty="0" err="1" smtClean="0"/>
              <a:t>Charon</a:t>
            </a:r>
            <a:r>
              <a:rPr lang="en-US" sz="1400" dirty="0" smtClean="0"/>
              <a:t>, Joel M. 1985, Symbolic </a:t>
            </a:r>
            <a:r>
              <a:rPr lang="en-US" sz="1400" dirty="0" err="1" smtClean="0"/>
              <a:t>interactionism</a:t>
            </a:r>
            <a:r>
              <a:rPr lang="en-US" sz="1400" dirty="0" smtClean="0"/>
              <a:t>: An introduction, an interpretation, an integration.  </a:t>
            </a:r>
            <a:r>
              <a:rPr lang="es-ES" sz="1400" dirty="0" smtClean="0"/>
              <a:t>Londres. Edit. Prentice-Hall  (Englewood Cliffs, N.J.). </a:t>
            </a:r>
            <a:endParaRPr lang="es-ES_tradnl" sz="1400" dirty="0" smtClean="0"/>
          </a:p>
          <a:p>
            <a:endParaRPr lang="es-ES_tradnl" sz="1400" dirty="0" smtClean="0"/>
          </a:p>
          <a:p>
            <a:r>
              <a:rPr lang="x-none" sz="1400" dirty="0" smtClean="0"/>
              <a:t>Eco, Umberto (1978), </a:t>
            </a:r>
            <a:r>
              <a:rPr lang="x-none" sz="1400" i="1" dirty="0" smtClean="0"/>
              <a:t>La estructura ausente</a:t>
            </a:r>
            <a:r>
              <a:rPr lang="x-none" sz="1400" dirty="0" smtClean="0"/>
              <a:t>. Barcelona, Lumen.</a:t>
            </a:r>
            <a:endParaRPr lang="es-ES_tradnl" sz="1400" dirty="0" smtClean="0"/>
          </a:p>
          <a:p>
            <a:r>
              <a:rPr lang="x-none" sz="1400" dirty="0" smtClean="0"/>
              <a:t> </a:t>
            </a:r>
            <a:endParaRPr lang="es-ES_tradnl" sz="1400" dirty="0" smtClean="0"/>
          </a:p>
          <a:p>
            <a:r>
              <a:rPr lang="x-none" sz="1400" dirty="0" smtClean="0"/>
              <a:t>_____ (1992), </a:t>
            </a:r>
            <a:r>
              <a:rPr lang="x-none" sz="1400" i="1" dirty="0" smtClean="0"/>
              <a:t>Los límites de la interpretación</a:t>
            </a:r>
            <a:r>
              <a:rPr lang="x-none" sz="1400" dirty="0" smtClean="0"/>
              <a:t>. Barcelona, Lumen.</a:t>
            </a:r>
            <a:endParaRPr lang="es-ES_tradnl" sz="1400" dirty="0" smtClean="0"/>
          </a:p>
          <a:p>
            <a:r>
              <a:rPr lang="x-none" sz="1400" dirty="0" smtClean="0"/>
              <a:t> </a:t>
            </a:r>
            <a:endParaRPr lang="es-ES_tradnl" sz="1400" dirty="0" smtClean="0"/>
          </a:p>
          <a:p>
            <a:r>
              <a:rPr lang="x-none" sz="1400" dirty="0" smtClean="0"/>
              <a:t>______(2000), </a:t>
            </a:r>
            <a:r>
              <a:rPr lang="x-none" sz="1400" i="1" dirty="0" smtClean="0"/>
              <a:t>Tratado de semiótica general. </a:t>
            </a:r>
            <a:r>
              <a:rPr lang="x-none" sz="1400" dirty="0" smtClean="0"/>
              <a:t>Barcelona: Lumen.</a:t>
            </a:r>
            <a:endParaRPr lang="es-ES_tradnl" sz="1400" dirty="0" smtClean="0"/>
          </a:p>
          <a:p>
            <a:r>
              <a:rPr lang="x-none" sz="1400" dirty="0" smtClean="0"/>
              <a:t> </a:t>
            </a:r>
            <a:endParaRPr lang="es-ES_tradnl" sz="1400" dirty="0" smtClean="0"/>
          </a:p>
          <a:p>
            <a:r>
              <a:rPr lang="es-MX" sz="1400" dirty="0" smtClean="0"/>
              <a:t>Frascara, Jorge (2004), Diseño gráfico para la gente. Comunicaciones de masas y cambio social, Buenos Aires, Ediciones Infinito.</a:t>
            </a:r>
            <a:endParaRPr lang="es-ES_tradnl" sz="1400" dirty="0" smtClean="0"/>
          </a:p>
          <a:p>
            <a:r>
              <a:rPr lang="x-none" sz="1400" dirty="0" smtClean="0"/>
              <a:t> </a:t>
            </a:r>
            <a:endParaRPr lang="es-ES_tradnl" sz="1400" dirty="0" smtClean="0"/>
          </a:p>
          <a:p>
            <a:r>
              <a:rPr lang="es-ES" sz="1400" dirty="0" smtClean="0"/>
              <a:t>Gadamer, H.-G., (1998), </a:t>
            </a:r>
            <a:r>
              <a:rPr lang="es-ES" sz="1400" i="1" dirty="0" smtClean="0"/>
              <a:t>Estetica y Hermeneutica. </a:t>
            </a:r>
            <a:r>
              <a:rPr lang="es-ES" sz="1400" dirty="0" smtClean="0"/>
              <a:t>segunda ed. Madrid: Tecnos.</a:t>
            </a:r>
            <a:endParaRPr lang="es-ES_tradnl" sz="1400" dirty="0" smtClean="0"/>
          </a:p>
          <a:p>
            <a:endParaRPr lang="es-ES" sz="1400" dirty="0" smtClean="0"/>
          </a:p>
          <a:p>
            <a:r>
              <a:rPr lang="es-ES" sz="1400" dirty="0" smtClean="0"/>
              <a:t>Gadamer, H. G., (1999), </a:t>
            </a:r>
            <a:r>
              <a:rPr lang="es-ES" sz="1400" i="1" dirty="0" smtClean="0"/>
              <a:t>Verdad y Metodo I. </a:t>
            </a:r>
            <a:r>
              <a:rPr lang="es-ES" sz="1400" dirty="0" smtClean="0"/>
              <a:t>Salamanca: Sigueme.</a:t>
            </a:r>
            <a:endParaRPr lang="es-ES_tradnl" sz="1400" dirty="0" smtClean="0"/>
          </a:p>
          <a:p>
            <a:r>
              <a:rPr lang="es-MX" sz="1400" dirty="0" smtClean="0"/>
              <a:t> </a:t>
            </a:r>
            <a:endParaRPr lang="es-ES_tradnl" sz="1400" dirty="0" smtClean="0"/>
          </a:p>
          <a:p>
            <a:r>
              <a:rPr lang="es-MX" dirty="0" smtClean="0"/>
              <a:t> </a:t>
            </a:r>
            <a:endParaRPr lang="es-ES_tradnl" dirty="0" smtClean="0"/>
          </a:p>
          <a:p>
            <a:endParaRPr lang="es-ES_tradnl" dirty="0"/>
          </a:p>
        </p:txBody>
      </p:sp>
    </p:spTree>
    <p:extLst>
      <p:ext uri="{BB962C8B-B14F-4D97-AF65-F5344CB8AC3E}">
        <p14:creationId xmlns:p14="http://schemas.microsoft.com/office/powerpoint/2010/main" val="3996729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457200" y="314045"/>
            <a:ext cx="3048000" cy="487313"/>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Guion Explicativo:</a:t>
            </a:r>
            <a:endParaRPr lang="es-ES_tradnl" altLang="es-MX" sz="2800" b="1" i="1" dirty="0">
              <a:solidFill>
                <a:schemeClr val="bg1"/>
              </a:solidFill>
              <a:ea typeface="ＭＳ Ｐゴシック" panose="020B0600070205080204" pitchFamily="34" charset="-128"/>
            </a:endParaRPr>
          </a:p>
        </p:txBody>
      </p:sp>
      <p:sp>
        <p:nvSpPr>
          <p:cNvPr id="4" name="CuadroTexto 3"/>
          <p:cNvSpPr txBox="1"/>
          <p:nvPr/>
        </p:nvSpPr>
        <p:spPr>
          <a:xfrm>
            <a:off x="2055668" y="1456590"/>
            <a:ext cx="8648054" cy="452431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x-none" sz="2400" dirty="0" smtClean="0"/>
              <a:t>El producto de la U. A. TALLER DE CONCEPTUALIZACIÓN DEL CONOCIMIENTO, es el planteamiento de un Proyecto de Investigación a partir de identificar o problematizar acerca de un objeto/sujeto de investigación dentro del área del Diseño; para ello, el alumno(a) deberá realizar su descripción, planteamiento y justificación</a:t>
            </a:r>
            <a:r>
              <a:rPr lang="es-ES_tradnl" sz="2400" dirty="0" smtClean="0"/>
              <a:t>.</a:t>
            </a:r>
            <a:r>
              <a:rPr lang="x-none" sz="2400" dirty="0" smtClean="0"/>
              <a:t> así como </a:t>
            </a:r>
            <a:r>
              <a:rPr lang="x-none" sz="2400" dirty="0" smtClean="0">
                <a:solidFill>
                  <a:srgbClr val="FF0000"/>
                </a:solidFill>
              </a:rPr>
              <a:t>abordar diferentes enfoques teórico-metodológicos que le ayuden comprenderlo.</a:t>
            </a:r>
            <a:endParaRPr lang="es-ES_tradnl" sz="2400" dirty="0" smtClean="0">
              <a:solidFill>
                <a:srgbClr val="FF0000"/>
              </a:solidFill>
            </a:endParaRPr>
          </a:p>
          <a:p>
            <a:endParaRPr lang="es-ES_tradnl" sz="2400" dirty="0" smtClean="0"/>
          </a:p>
          <a:p>
            <a:pPr algn="just"/>
            <a:r>
              <a:rPr lang="es-ES_tradnl" sz="2400" dirty="0" smtClean="0"/>
              <a:t>EL material que se presenta coadyuvará en el abordaje metodológico, reconociendo un enfoque propuesto por el Cuerpo Académico de Diseño y Desarrollo Social de la FAD de la UAEM.</a:t>
            </a:r>
            <a:r>
              <a:rPr lang="x-none" sz="2400" dirty="0" smtClean="0"/>
              <a:t> </a:t>
            </a:r>
            <a:endParaRPr lang="es-ES_tradnl" sz="2400" dirty="0" smtClean="0"/>
          </a:p>
          <a:p>
            <a:endParaRPr lang="es-MX" sz="2400" dirty="0"/>
          </a:p>
        </p:txBody>
      </p:sp>
      <p:sp>
        <p:nvSpPr>
          <p:cNvPr id="5" name="Flecha derecha 4"/>
          <p:cNvSpPr/>
          <p:nvPr/>
        </p:nvSpPr>
        <p:spPr>
          <a:xfrm>
            <a:off x="1270124" y="1551008"/>
            <a:ext cx="711076" cy="4966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Agrupar 1"/>
          <p:cNvGrpSpPr/>
          <p:nvPr/>
        </p:nvGrpSpPr>
        <p:grpSpPr>
          <a:xfrm>
            <a:off x="291428" y="1279647"/>
            <a:ext cx="796379" cy="3962400"/>
            <a:chOff x="1583010" y="-722061"/>
            <a:chExt cx="796379" cy="3962400"/>
          </a:xfrm>
        </p:grpSpPr>
        <p:sp>
          <p:nvSpPr>
            <p:cNvPr id="3" name="Process 7"/>
            <p:cNvSpPr/>
            <p:nvPr/>
          </p:nvSpPr>
          <p:spPr>
            <a:xfrm rot="16200000">
              <a:off x="0" y="860949"/>
              <a:ext cx="3962400" cy="796379"/>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4" name="Title 1"/>
            <p:cNvSpPr txBox="1">
              <a:spLocks/>
            </p:cNvSpPr>
            <p:nvPr/>
          </p:nvSpPr>
          <p:spPr>
            <a:xfrm rot="16200000">
              <a:off x="581212" y="995771"/>
              <a:ext cx="2923988" cy="595548"/>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1800" b="1" i="1" dirty="0" smtClean="0">
                  <a:solidFill>
                    <a:schemeClr val="bg1"/>
                  </a:solidFill>
                  <a:ea typeface="ＭＳ Ｐゴシック" panose="020B0600070205080204" pitchFamily="34" charset="-128"/>
                </a:rPr>
                <a:t>Fuentes de </a:t>
              </a:r>
            </a:p>
            <a:p>
              <a:pPr algn="dist"/>
              <a:r>
                <a:rPr lang="es-ES_tradnl" altLang="es-MX" sz="1800" b="1" i="1" dirty="0" smtClean="0">
                  <a:solidFill>
                    <a:schemeClr val="bg1"/>
                  </a:solidFill>
                  <a:ea typeface="ＭＳ Ｐゴシック" panose="020B0600070205080204" pitchFamily="34" charset="-128"/>
                </a:rPr>
                <a:t>Consulta</a:t>
              </a:r>
            </a:p>
            <a:p>
              <a:pPr algn="dist"/>
              <a:endParaRPr lang="es-ES_tradnl" altLang="es-MX" sz="1400" i="1" dirty="0">
                <a:solidFill>
                  <a:schemeClr val="bg1"/>
                </a:solidFill>
                <a:ea typeface="ＭＳ Ｐゴシック" panose="020B0600070205080204" pitchFamily="34" charset="-128"/>
              </a:endParaRPr>
            </a:p>
          </p:txBody>
        </p:sp>
      </p:grpSp>
      <p:sp>
        <p:nvSpPr>
          <p:cNvPr id="5" name="CuadroTexto 4"/>
          <p:cNvSpPr txBox="1"/>
          <p:nvPr/>
        </p:nvSpPr>
        <p:spPr>
          <a:xfrm>
            <a:off x="1937373" y="657568"/>
            <a:ext cx="9772973" cy="5847754"/>
          </a:xfrm>
          <a:prstGeom prst="rect">
            <a:avLst/>
          </a:prstGeom>
          <a:noFill/>
        </p:spPr>
        <p:txBody>
          <a:bodyPr wrap="square" rtlCol="0">
            <a:spAutoFit/>
          </a:bodyPr>
          <a:lstStyle/>
          <a:p>
            <a:endParaRPr lang="es-ES_tradnl" sz="1000" dirty="0" smtClean="0"/>
          </a:p>
          <a:p>
            <a:r>
              <a:rPr lang="es-ES" sz="1400" dirty="0" smtClean="0"/>
              <a:t>Gonzalez Ochoa, C., (2007), </a:t>
            </a:r>
            <a:r>
              <a:rPr lang="es-ES" sz="1400" i="1" dirty="0" smtClean="0"/>
              <a:t>El significado del diseño en la construccion del entorno". </a:t>
            </a:r>
            <a:r>
              <a:rPr lang="es-ES" sz="1400" dirty="0" smtClean="0"/>
              <a:t>México( D.F.): Designio.</a:t>
            </a:r>
            <a:endParaRPr lang="es-ES_tradnl" sz="1400" dirty="0" smtClean="0"/>
          </a:p>
          <a:p>
            <a:r>
              <a:rPr lang="es-MX" sz="1400" dirty="0" smtClean="0"/>
              <a:t>Habermas, Jürgen (1986), Ciencia y técnica como ideología, trad. Jiménez Redondo, Manuel, título original: Wissenschaft und Technik als “Ideologie” (1968), Madrid, Ed. Tecnos.</a:t>
            </a:r>
            <a:endParaRPr lang="es-ES_tradnl" sz="1400" dirty="0" smtClean="0"/>
          </a:p>
          <a:p>
            <a:r>
              <a:rPr lang="es-ES" sz="1400" dirty="0" smtClean="0"/>
              <a:t> </a:t>
            </a:r>
            <a:endParaRPr lang="es-ES_tradnl" sz="1400" dirty="0" smtClean="0"/>
          </a:p>
          <a:p>
            <a:r>
              <a:rPr lang="x-none" sz="1400" dirty="0" smtClean="0"/>
              <a:t>Habermas, Jürgen (2002), </a:t>
            </a:r>
            <a:r>
              <a:rPr lang="x-none" sz="1400" i="1" dirty="0" smtClean="0"/>
              <a:t>Teoría de la Acción Comunicativa</a:t>
            </a:r>
            <a:r>
              <a:rPr lang="x-none" sz="1400" dirty="0" smtClean="0"/>
              <a:t>, tomos I y II, México. Ed. Taurus</a:t>
            </a:r>
            <a:endParaRPr lang="es-ES_tradnl" sz="1400" dirty="0" smtClean="0"/>
          </a:p>
          <a:p>
            <a:r>
              <a:rPr lang="es-MX" sz="1400" dirty="0" smtClean="0"/>
              <a:t>Rabé  Byron  (2008), Método  del  diseño  para  el  estímulo  creativo,  en </a:t>
            </a:r>
            <a:endParaRPr lang="es-ES_tradnl" sz="1400" dirty="0" smtClean="0"/>
          </a:p>
          <a:p>
            <a:r>
              <a:rPr lang="es-MX" sz="1400" dirty="0" smtClean="0"/>
              <a:t>Ponencias La Arquitectura y el Diseño para la Convivencia. 2do. Encuentro de Escuelas y Facultades de Arquitectura y Diseño de América Central.</a:t>
            </a:r>
            <a:endParaRPr lang="es-ES_tradnl" sz="1400" dirty="0" smtClean="0"/>
          </a:p>
          <a:p>
            <a:r>
              <a:rPr lang="es-MX" sz="1400" dirty="0" smtClean="0"/>
              <a:t> </a:t>
            </a:r>
            <a:endParaRPr lang="es-ES_tradnl" sz="1400" dirty="0" smtClean="0"/>
          </a:p>
          <a:p>
            <a:r>
              <a:rPr lang="es-ES" sz="1400" dirty="0" smtClean="0"/>
              <a:t>Martínez Miguélez, M., (2002), </a:t>
            </a:r>
            <a:r>
              <a:rPr lang="es-ES" sz="1400" i="1" dirty="0" smtClean="0"/>
              <a:t>Pagina de Miguel Martínez Miguélez. </a:t>
            </a:r>
            <a:r>
              <a:rPr lang="es-ES" sz="1400" dirty="0" smtClean="0"/>
              <a:t>[En línea] </a:t>
            </a:r>
            <a:br>
              <a:rPr lang="es-ES" sz="1400" dirty="0" smtClean="0"/>
            </a:br>
            <a:r>
              <a:rPr lang="es-ES" sz="1400" dirty="0" smtClean="0"/>
              <a:t>Available at: </a:t>
            </a:r>
            <a:r>
              <a:rPr lang="es-ES" sz="1400" u="sng" dirty="0" smtClean="0"/>
              <a:t>http://prof.usb.ve/miguelm/articulos.html</a:t>
            </a:r>
            <a:r>
              <a:rPr lang="es-ES" sz="1400" dirty="0" smtClean="0"/>
              <a:t/>
            </a:r>
            <a:br>
              <a:rPr lang="es-ES" sz="1400" dirty="0" smtClean="0"/>
            </a:br>
            <a:r>
              <a:rPr lang="es-ES" sz="1400" dirty="0" smtClean="0"/>
              <a:t>[Último acceso: mayo 2013].</a:t>
            </a:r>
            <a:endParaRPr lang="es-ES_tradnl" sz="1400" dirty="0" smtClean="0"/>
          </a:p>
          <a:p>
            <a:r>
              <a:rPr lang="es-MX" sz="1400" dirty="0" smtClean="0"/>
              <a:t> </a:t>
            </a:r>
            <a:endParaRPr lang="es-ES_tradnl" sz="1400" dirty="0" smtClean="0"/>
          </a:p>
          <a:p>
            <a:r>
              <a:rPr lang="x-none" sz="1400" dirty="0" smtClean="0"/>
              <a:t>Reboul, Oliver (1986), Lenguaje e ideología. México, FCE.</a:t>
            </a:r>
            <a:endParaRPr lang="es-ES_tradnl" sz="1400" dirty="0" smtClean="0"/>
          </a:p>
          <a:p>
            <a:r>
              <a:rPr lang="x-none" sz="1400" dirty="0" smtClean="0"/>
              <a:t> </a:t>
            </a:r>
            <a:endParaRPr lang="es-ES_tradnl" sz="1400" dirty="0" smtClean="0"/>
          </a:p>
          <a:p>
            <a:r>
              <a:rPr lang="es-ES" sz="1400" dirty="0" smtClean="0"/>
              <a:t>Sanchez Valencia, M., (2003), </a:t>
            </a:r>
            <a:r>
              <a:rPr lang="es-ES" sz="1400" i="1" dirty="0" smtClean="0"/>
              <a:t>Morfogénesis del objeto de uso. La forma como hecho social. </a:t>
            </a:r>
            <a:r>
              <a:rPr lang="es-ES" sz="1400" dirty="0" smtClean="0"/>
              <a:t>web ed. Bogotá: Fundación Universidad de Bogotá Jorge tadeo Lozano.</a:t>
            </a:r>
            <a:endParaRPr lang="es-ES_tradnl" sz="1400" dirty="0" smtClean="0"/>
          </a:p>
          <a:p>
            <a:r>
              <a:rPr lang="es-MX" sz="1400" dirty="0" smtClean="0"/>
              <a:t>Sazs, Ivonne y Susana Lerner (2010), Para comprender la subjetividad. Investigación cualitativa en salud reproductiva y sexualidad. México. El Colegio de México.</a:t>
            </a:r>
            <a:endParaRPr lang="es-ES_tradnl" sz="1400" dirty="0" smtClean="0"/>
          </a:p>
          <a:p>
            <a:r>
              <a:rPr lang="es-MX" sz="1400" dirty="0" smtClean="0"/>
              <a:t> </a:t>
            </a:r>
            <a:endParaRPr lang="es-ES_tradnl" sz="1400" dirty="0" smtClean="0"/>
          </a:p>
          <a:p>
            <a:r>
              <a:rPr lang="es-MX" sz="1400" dirty="0" smtClean="0"/>
              <a:t>Shütz, Alfred, (1974) trad. por Míguez, Néstor (1987), El problema de la realidad social, Buenos Aires, Ed. Amorrortu. </a:t>
            </a:r>
            <a:endParaRPr lang="es-ES_tradnl" sz="1400" dirty="0" smtClean="0"/>
          </a:p>
          <a:p>
            <a:r>
              <a:rPr lang="es-MX" sz="1400" dirty="0" smtClean="0"/>
              <a:t> </a:t>
            </a:r>
            <a:endParaRPr lang="es-ES_tradnl" sz="1400" dirty="0" smtClean="0"/>
          </a:p>
          <a:p>
            <a:r>
              <a:rPr lang="es-MX" sz="1400" dirty="0" smtClean="0"/>
              <a:t>Vilchis, Luz del Carmen (1999), Diseño, Universo de Conocimiento. Investigación de proyectos en la Comunicación Gráfica, México, UNAM.</a:t>
            </a:r>
            <a:endParaRPr lang="es-ES_tradnl" sz="1400" dirty="0" smtClean="0"/>
          </a:p>
          <a:p>
            <a:r>
              <a:rPr lang="es-MX" sz="1000" dirty="0" smtClean="0"/>
              <a:t> </a:t>
            </a:r>
            <a:endParaRPr lang="es-ES_tradnl" sz="1000" dirty="0" smtClean="0"/>
          </a:p>
          <a:p>
            <a:r>
              <a:rPr lang="es-MX" dirty="0" smtClean="0"/>
              <a:t> </a:t>
            </a:r>
            <a:endParaRPr lang="es-ES_tradnl" dirty="0" smtClean="0"/>
          </a:p>
          <a:p>
            <a:endParaRPr lang="es-ES_tradn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430684" y="2591652"/>
            <a:ext cx="8662353" cy="2677656"/>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just"/>
            <a:r>
              <a:rPr lang="x-none" sz="2400" dirty="0" smtClean="0"/>
              <a:t>El desarrollo del curso se establece </a:t>
            </a:r>
            <a:r>
              <a:rPr lang="es-MX" sz="2400" dirty="0" smtClean="0"/>
              <a:t>como Taller</a:t>
            </a:r>
            <a:r>
              <a:rPr lang="x-none" sz="2400" dirty="0" smtClean="0"/>
              <a:t>, en donde el alumno(a) en forma</a:t>
            </a:r>
            <a:r>
              <a:rPr lang="es-MX" sz="2400" dirty="0" smtClean="0"/>
              <a:t> grupal e</a:t>
            </a:r>
            <a:r>
              <a:rPr lang="x-none" sz="2400" dirty="0" smtClean="0"/>
              <a:t> individual recibe orientación por parte del profesor, acerca del método  y teorías a seguir para la organización y fundamentación, que lo lleve a presentar el Estado del Arte en el área que aborda. La evaluación por tanto, es continua, según la presentación de evidencias de desempeño, que se traducen en avances dentro del Proyecto de Investigación.</a:t>
            </a:r>
            <a:endParaRPr lang="es-ES_tradnl" sz="2400" dirty="0"/>
          </a:p>
        </p:txBody>
      </p:sp>
      <p:sp>
        <p:nvSpPr>
          <p:cNvPr id="3"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4" name="Title 1"/>
          <p:cNvSpPr txBox="1">
            <a:spLocks/>
          </p:cNvSpPr>
          <p:nvPr/>
        </p:nvSpPr>
        <p:spPr>
          <a:xfrm>
            <a:off x="457200" y="314045"/>
            <a:ext cx="3048000" cy="487313"/>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Guion Explicativo:</a:t>
            </a:r>
            <a:endParaRPr lang="es-ES_tradnl" altLang="es-MX" sz="2800" b="1" i="1" dirty="0">
              <a:solidFill>
                <a:schemeClr val="bg1"/>
              </a:solidFill>
              <a:ea typeface="ＭＳ Ｐゴシック" panose="020B0600070205080204" pitchFamily="34" charset="-128"/>
            </a:endParaRPr>
          </a:p>
        </p:txBody>
      </p:sp>
      <p:sp>
        <p:nvSpPr>
          <p:cNvPr id="5" name="Flecha derecha 4"/>
          <p:cNvSpPr/>
          <p:nvPr/>
        </p:nvSpPr>
        <p:spPr>
          <a:xfrm>
            <a:off x="1501618" y="2731626"/>
            <a:ext cx="711076" cy="4966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457200" y="314045"/>
            <a:ext cx="3048000" cy="487313"/>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Consideraciones:</a:t>
            </a:r>
            <a:endParaRPr lang="es-ES_tradnl" altLang="es-MX" sz="2800" b="1" i="1" dirty="0">
              <a:solidFill>
                <a:schemeClr val="bg1"/>
              </a:solidFill>
              <a:ea typeface="ＭＳ Ｐゴシック" panose="020B0600070205080204" pitchFamily="34" charset="-128"/>
            </a:endParaRPr>
          </a:p>
        </p:txBody>
      </p:sp>
      <p:sp>
        <p:nvSpPr>
          <p:cNvPr id="4" name="CuadroTexto 3"/>
          <p:cNvSpPr txBox="1"/>
          <p:nvPr/>
        </p:nvSpPr>
        <p:spPr>
          <a:xfrm>
            <a:off x="2055668" y="1456590"/>
            <a:ext cx="8648054" cy="489364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x-none" sz="2400" dirty="0" smtClean="0"/>
              <a:t>El Proyecto de Investigación para su presentación deberá ajustarse al formato de protocolo establecido por el Comité de Maestría de la FAD; formato que a manera de protocolo, otorga el registro institucional del título de la investigación, para continuar con el proceso de Evaluación de grado. </a:t>
            </a:r>
            <a:endParaRPr lang="es-MX" sz="2400" dirty="0" smtClean="0"/>
          </a:p>
          <a:p>
            <a:pPr algn="just"/>
            <a:endParaRPr lang="es-ES_tradnl" sz="2400" dirty="0" smtClean="0"/>
          </a:p>
          <a:p>
            <a:pPr algn="just"/>
            <a:r>
              <a:rPr lang="es-ES" sz="2400" dirty="0" smtClean="0"/>
              <a:t>La visión de esta U. A. es la de la aplicación del conocimiento dentro del ámbito del Diseño  e iniciar el </a:t>
            </a:r>
            <a:r>
              <a:rPr lang="es-ES" sz="2400" dirty="0" smtClean="0">
                <a:solidFill>
                  <a:srgbClr val="FF0000"/>
                </a:solidFill>
              </a:rPr>
              <a:t>debate teórico metodológico </a:t>
            </a:r>
            <a:r>
              <a:rPr lang="es-ES" sz="2400" dirty="0" smtClean="0"/>
              <a:t>de la disciplina dentro de un contexto determinado, que permitan emplearse como satisfactores a problemáticas que pueda resolver el maestrante como parte del compromiso social que tiene la universidad pública. </a:t>
            </a:r>
            <a:endParaRPr lang="es-ES_tradnl" sz="2400" dirty="0" smtClean="0"/>
          </a:p>
          <a:p>
            <a:endParaRPr lang="es-MX"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Captura de pantalla 2015-09-28 a las 13.25.43.png"/>
          <p:cNvPicPr>
            <a:picLocks noChangeAspect="1"/>
          </p:cNvPicPr>
          <p:nvPr/>
        </p:nvPicPr>
        <p:blipFill>
          <a:blip r:embed="rId2"/>
          <a:stretch>
            <a:fillRect/>
          </a:stretch>
        </p:blipFill>
        <p:spPr>
          <a:xfrm>
            <a:off x="3163455" y="1550667"/>
            <a:ext cx="7253352" cy="5007152"/>
          </a:xfrm>
          <a:prstGeom prst="rect">
            <a:avLst/>
          </a:prstGeom>
        </p:spPr>
      </p:pic>
      <p:sp>
        <p:nvSpPr>
          <p:cNvPr id="3" name="Process 7"/>
          <p:cNvSpPr/>
          <p:nvPr/>
        </p:nvSpPr>
        <p:spPr>
          <a:xfrm>
            <a:off x="0" y="204300"/>
            <a:ext cx="8067554"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4" name="Title 1"/>
          <p:cNvSpPr txBox="1">
            <a:spLocks/>
          </p:cNvSpPr>
          <p:nvPr/>
        </p:nvSpPr>
        <p:spPr>
          <a:xfrm>
            <a:off x="457200" y="428435"/>
            <a:ext cx="6244542" cy="646331"/>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000" b="1" i="1" dirty="0" smtClean="0">
                <a:solidFill>
                  <a:schemeClr val="bg1"/>
                </a:solidFill>
                <a:ea typeface="ＭＳ Ｐゴシック" panose="020B0600070205080204" pitchFamily="34" charset="-128"/>
              </a:rPr>
              <a:t>MAPA DE ASIGNATURAS</a:t>
            </a:r>
          </a:p>
          <a:p>
            <a:pPr algn="dist"/>
            <a:r>
              <a:rPr lang="es-ES_tradnl" altLang="es-MX" sz="2000" b="1" i="1" dirty="0" smtClean="0">
                <a:solidFill>
                  <a:schemeClr val="bg1"/>
                </a:solidFill>
                <a:ea typeface="ＭＳ Ｐゴシック" panose="020B0600070205080204" pitchFamily="34" charset="-128"/>
              </a:rPr>
              <a:t>La ubicación en el </a:t>
            </a:r>
            <a:r>
              <a:rPr lang="es-ES_tradnl" altLang="es-MX" sz="2000" b="1" i="1" dirty="0" smtClean="0">
                <a:solidFill>
                  <a:schemeClr val="bg1"/>
                </a:solidFill>
                <a:ea typeface="ＭＳ Ｐゴシック" panose="020B0600070205080204" pitchFamily="34" charset="-128"/>
              </a:rPr>
              <a:t>Programa de Maestría</a:t>
            </a:r>
            <a:endParaRPr lang="es-ES_tradnl" altLang="es-MX" sz="2000" b="1" i="1" dirty="0">
              <a:solidFill>
                <a:schemeClr val="bg1"/>
              </a:solidFill>
              <a:ea typeface="ＭＳ Ｐゴシック" panose="020B0600070205080204" pitchFamily="34" charset="-128"/>
            </a:endParaRPr>
          </a:p>
        </p:txBody>
      </p:sp>
      <p:sp>
        <p:nvSpPr>
          <p:cNvPr id="5" name="Flecha abajo 4"/>
          <p:cNvSpPr/>
          <p:nvPr/>
        </p:nvSpPr>
        <p:spPr>
          <a:xfrm rot="18609481">
            <a:off x="3093679" y="2756734"/>
            <a:ext cx="246675" cy="25559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457200" y="314045"/>
            <a:ext cx="3048000" cy="487313"/>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Presentación:</a:t>
            </a:r>
            <a:endParaRPr lang="es-ES_tradnl" altLang="es-MX" sz="2800" i="1" dirty="0">
              <a:solidFill>
                <a:schemeClr val="bg1"/>
              </a:solidFill>
              <a:ea typeface="ＭＳ Ｐゴシック" panose="020B0600070205080204" pitchFamily="34" charset="-128"/>
            </a:endParaRPr>
          </a:p>
        </p:txBody>
      </p:sp>
      <p:sp>
        <p:nvSpPr>
          <p:cNvPr id="4" name="CuadroTexto 3"/>
          <p:cNvSpPr txBox="1"/>
          <p:nvPr/>
        </p:nvSpPr>
        <p:spPr>
          <a:xfrm>
            <a:off x="5780120" y="428784"/>
            <a:ext cx="5849471" cy="286232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just"/>
            <a:r>
              <a:rPr lang="es-ES" dirty="0"/>
              <a:t>Con el propósito de incidir con mayor pertinencia y congruencia en el desarrollo </a:t>
            </a:r>
            <a:r>
              <a:rPr lang="es-ES" dirty="0" smtClean="0"/>
              <a:t> </a:t>
            </a:r>
            <a:r>
              <a:rPr lang="es-ES" dirty="0"/>
              <a:t>de comunidades,  mediante proyectos de </a:t>
            </a:r>
            <a:r>
              <a:rPr lang="es-ES" dirty="0" smtClean="0"/>
              <a:t>diseño, esta propuesta </a:t>
            </a:r>
            <a:r>
              <a:rPr lang="es-ES" dirty="0"/>
              <a:t>tiene como propósito </a:t>
            </a:r>
            <a:r>
              <a:rPr lang="es-ES" b="1" dirty="0"/>
              <a:t>caracterizar una</a:t>
            </a:r>
            <a:r>
              <a:rPr lang="es-ES" b="1" dirty="0" smtClean="0"/>
              <a:t> metodología que </a:t>
            </a:r>
            <a:r>
              <a:rPr lang="es-ES" b="1" dirty="0"/>
              <a:t>destaca el análisis del espacio habitable donde se realizan diversas acciones de comunicación y elaboración de discursos que emplean como medios los objetos</a:t>
            </a:r>
            <a:r>
              <a:rPr lang="es-ES" b="1" dirty="0" smtClean="0"/>
              <a:t> de diseño o diseñados con un fin social.</a:t>
            </a:r>
            <a:endParaRPr lang="es-MX" b="1" dirty="0" smtClean="0"/>
          </a:p>
          <a:p>
            <a:pPr algn="just"/>
            <a:endParaRPr lang="es-MX" dirty="0" smtClean="0"/>
          </a:p>
          <a:p>
            <a:pPr algn="just"/>
            <a:endParaRPr lang="es-MX" dirty="0"/>
          </a:p>
        </p:txBody>
      </p:sp>
      <p:pic>
        <p:nvPicPr>
          <p:cNvPr id="7" name="Imagen 6"/>
          <p:cNvPicPr>
            <a:picLocks noChangeAspect="1"/>
          </p:cNvPicPr>
          <p:nvPr/>
        </p:nvPicPr>
        <p:blipFill>
          <a:blip r:embed="rId2"/>
          <a:stretch>
            <a:fillRect/>
          </a:stretch>
        </p:blipFill>
        <p:spPr>
          <a:xfrm>
            <a:off x="7116781" y="3662947"/>
            <a:ext cx="2677071" cy="2690455"/>
          </a:xfrm>
          <a:prstGeom prst="rect">
            <a:avLst/>
          </a:prstGeom>
        </p:spPr>
      </p:pic>
      <p:sp>
        <p:nvSpPr>
          <p:cNvPr id="9" name="Flecha derecha 8"/>
          <p:cNvSpPr/>
          <p:nvPr/>
        </p:nvSpPr>
        <p:spPr>
          <a:xfrm>
            <a:off x="5088508" y="267368"/>
            <a:ext cx="457200" cy="637309"/>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9" name="Imagen 18" descr="Captura de pantalla 2015-09-25 a la(s) 19.52.16.png"/>
          <p:cNvPicPr>
            <a:picLocks noChangeAspect="1"/>
          </p:cNvPicPr>
          <p:nvPr/>
        </p:nvPicPr>
        <p:blipFill>
          <a:blip r:embed="rId3"/>
          <a:stretch>
            <a:fillRect/>
          </a:stretch>
        </p:blipFill>
        <p:spPr>
          <a:xfrm>
            <a:off x="1240590" y="2738521"/>
            <a:ext cx="4978400" cy="3733800"/>
          </a:xfrm>
          <a:prstGeom prst="rect">
            <a:avLst/>
          </a:prstGeom>
        </p:spPr>
      </p:pic>
    </p:spTree>
    <p:extLst>
      <p:ext uri="{BB962C8B-B14F-4D97-AF65-F5344CB8AC3E}">
        <p14:creationId xmlns:p14="http://schemas.microsoft.com/office/powerpoint/2010/main" val="35098822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cess 7"/>
          <p:cNvSpPr/>
          <p:nvPr/>
        </p:nvSpPr>
        <p:spPr>
          <a:xfrm>
            <a:off x="0" y="204300"/>
            <a:ext cx="3962400" cy="1016001"/>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3" name="Title 1"/>
          <p:cNvSpPr txBox="1">
            <a:spLocks/>
          </p:cNvSpPr>
          <p:nvPr/>
        </p:nvSpPr>
        <p:spPr>
          <a:xfrm>
            <a:off x="457200" y="314045"/>
            <a:ext cx="3048000" cy="487313"/>
          </a:xfrm>
          <a:prstGeom prst="rect">
            <a:avLst/>
          </a:prstGeom>
        </p:spPr>
        <p:txBody>
          <a:bodyPr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i="1" dirty="0" smtClean="0">
                <a:solidFill>
                  <a:schemeClr val="bg1"/>
                </a:solidFill>
                <a:ea typeface="ＭＳ Ｐゴシック" panose="020B0600070205080204" pitchFamily="34" charset="-128"/>
              </a:rPr>
              <a:t>Presentación:</a:t>
            </a:r>
            <a:endParaRPr lang="es-ES_tradnl" altLang="es-MX" sz="2800" i="1" dirty="0">
              <a:solidFill>
                <a:schemeClr val="bg1"/>
              </a:solidFill>
              <a:ea typeface="ＭＳ Ｐゴシック" panose="020B0600070205080204" pitchFamily="34" charset="-128"/>
            </a:endParaRPr>
          </a:p>
        </p:txBody>
      </p:sp>
      <p:sp>
        <p:nvSpPr>
          <p:cNvPr id="4" name="CuadroTexto 3"/>
          <p:cNvSpPr txBox="1"/>
          <p:nvPr/>
        </p:nvSpPr>
        <p:spPr>
          <a:xfrm>
            <a:off x="967469" y="2466757"/>
            <a:ext cx="5849471" cy="2308324"/>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just"/>
            <a:endParaRPr lang="es-MX" dirty="0" smtClean="0"/>
          </a:p>
          <a:p>
            <a:pPr algn="just"/>
            <a:r>
              <a:rPr lang="es-ES" dirty="0"/>
              <a:t>Para  fundamentar</a:t>
            </a:r>
            <a:r>
              <a:rPr lang="es-ES" dirty="0" smtClean="0"/>
              <a:t> la </a:t>
            </a:r>
            <a:r>
              <a:rPr lang="es-ES" dirty="0"/>
              <a:t>propuesta se </a:t>
            </a:r>
            <a:r>
              <a:rPr lang="es-ES" dirty="0" smtClean="0"/>
              <a:t>emplean</a:t>
            </a:r>
            <a:r>
              <a:rPr lang="es-VE" dirty="0" smtClean="0"/>
              <a:t> </a:t>
            </a:r>
            <a:r>
              <a:rPr lang="es-VE" dirty="0"/>
              <a:t>enfoques desde las ciencias </a:t>
            </a:r>
            <a:r>
              <a:rPr lang="es-VE" dirty="0" smtClean="0"/>
              <a:t>sociales </a:t>
            </a:r>
            <a:r>
              <a:rPr lang="es-VE" dirty="0"/>
              <a:t>para comprender el contexto de los actores y el análisis de la cultura material especialmente los objetos </a:t>
            </a:r>
            <a:r>
              <a:rPr lang="es-VE" dirty="0" smtClean="0"/>
              <a:t>diseñísticos.</a:t>
            </a:r>
          </a:p>
          <a:p>
            <a:pPr algn="just"/>
            <a:endParaRPr lang="es-VE" dirty="0" smtClean="0"/>
          </a:p>
          <a:p>
            <a:pPr algn="just"/>
            <a:r>
              <a:rPr lang="es-VE" dirty="0" smtClean="0"/>
              <a:t>EL proceso debe ser abordado </a:t>
            </a:r>
            <a:r>
              <a:rPr lang="es-VE" dirty="0"/>
              <a:t>desde un marco de constructivismo </a:t>
            </a:r>
            <a:r>
              <a:rPr lang="es-VE" dirty="0" smtClean="0"/>
              <a:t>social. </a:t>
            </a:r>
            <a:endParaRPr lang="es-MX" dirty="0"/>
          </a:p>
        </p:txBody>
      </p:sp>
      <p:pic>
        <p:nvPicPr>
          <p:cNvPr id="6" name="Imagen 5"/>
          <p:cNvPicPr>
            <a:picLocks noChangeAspect="1"/>
          </p:cNvPicPr>
          <p:nvPr/>
        </p:nvPicPr>
        <p:blipFill>
          <a:blip r:embed="rId2"/>
          <a:stretch>
            <a:fillRect/>
          </a:stretch>
        </p:blipFill>
        <p:spPr>
          <a:xfrm>
            <a:off x="7829645" y="508114"/>
            <a:ext cx="3480955" cy="2349645"/>
          </a:xfrm>
          <a:prstGeom prst="rect">
            <a:avLst/>
          </a:prstGeom>
        </p:spPr>
      </p:pic>
      <p:sp>
        <p:nvSpPr>
          <p:cNvPr id="9" name="Flecha derecha 8"/>
          <p:cNvSpPr/>
          <p:nvPr/>
        </p:nvSpPr>
        <p:spPr>
          <a:xfrm>
            <a:off x="382805" y="2646941"/>
            <a:ext cx="457200" cy="637309"/>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Imagen 9" descr="Captura de pantalla 2015-09-25 a la(s) 19.51.43.png"/>
          <p:cNvPicPr>
            <a:picLocks noChangeAspect="1"/>
          </p:cNvPicPr>
          <p:nvPr/>
        </p:nvPicPr>
        <p:blipFill>
          <a:blip r:embed="rId3"/>
          <a:stretch>
            <a:fillRect/>
          </a:stretch>
        </p:blipFill>
        <p:spPr>
          <a:xfrm>
            <a:off x="7817854" y="3163791"/>
            <a:ext cx="3491831" cy="2397471"/>
          </a:xfrm>
          <a:prstGeom prst="rect">
            <a:avLst/>
          </a:prstGeom>
        </p:spPr>
      </p:pic>
      <p:sp>
        <p:nvSpPr>
          <p:cNvPr id="5" name="CuadroTexto 4"/>
          <p:cNvSpPr txBox="1"/>
          <p:nvPr/>
        </p:nvSpPr>
        <p:spPr>
          <a:xfrm>
            <a:off x="2186774" y="5098207"/>
            <a:ext cx="3183038" cy="923330"/>
          </a:xfrm>
          <a:prstGeom prst="rect">
            <a:avLst/>
          </a:prstGeom>
          <a:noFill/>
        </p:spPr>
        <p:txBody>
          <a:bodyPr wrap="square" rtlCol="0">
            <a:spAutoFit/>
          </a:bodyPr>
          <a:lstStyle/>
          <a:p>
            <a:pPr algn="just"/>
            <a:r>
              <a:rPr lang="es-MX" dirty="0" smtClean="0"/>
              <a:t>Lectura sobre el marco del constructivismo social (Álvarez </a:t>
            </a:r>
            <a:r>
              <a:rPr lang="es-MX" dirty="0" err="1" smtClean="0"/>
              <a:t>Gayou</a:t>
            </a:r>
            <a:r>
              <a:rPr lang="es-MX" dirty="0" smtClean="0"/>
              <a:t>).</a:t>
            </a:r>
          </a:p>
        </p:txBody>
      </p:sp>
      <p:sp>
        <p:nvSpPr>
          <p:cNvPr id="7" name="Estrella de 5 puntas 6"/>
          <p:cNvSpPr/>
          <p:nvPr/>
        </p:nvSpPr>
        <p:spPr>
          <a:xfrm>
            <a:off x="1918082" y="5098207"/>
            <a:ext cx="263448" cy="289368"/>
          </a:xfrm>
          <a:prstGeom prst="star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upo 16"/>
          <p:cNvGrpSpPr/>
          <p:nvPr/>
        </p:nvGrpSpPr>
        <p:grpSpPr>
          <a:xfrm>
            <a:off x="4364181" y="2029575"/>
            <a:ext cx="3962401" cy="2330738"/>
            <a:chOff x="-1" y="660537"/>
            <a:chExt cx="4378037" cy="1294055"/>
          </a:xfrm>
        </p:grpSpPr>
        <p:sp>
          <p:nvSpPr>
            <p:cNvPr id="11" name="Process 7"/>
            <p:cNvSpPr/>
            <p:nvPr/>
          </p:nvSpPr>
          <p:spPr>
            <a:xfrm>
              <a:off x="-1" y="660537"/>
              <a:ext cx="4378037" cy="1294055"/>
            </a:xfrm>
            <a:prstGeom prst="flowChartProcess">
              <a:avLst/>
            </a:prstGeom>
            <a:solidFill>
              <a:srgbClr val="660066"/>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2" name="Title 1"/>
            <p:cNvSpPr txBox="1">
              <a:spLocks/>
            </p:cNvSpPr>
            <p:nvPr/>
          </p:nvSpPr>
          <p:spPr>
            <a:xfrm>
              <a:off x="457200" y="660537"/>
              <a:ext cx="3241964" cy="1131805"/>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La necesidad metodológica en los proyectos de diseño</a:t>
              </a:r>
            </a:p>
          </p:txBody>
        </p:sp>
      </p:grpSp>
      <p:sp>
        <p:nvSpPr>
          <p:cNvPr id="4" name="CuadroTexto 3"/>
          <p:cNvSpPr txBox="1"/>
          <p:nvPr/>
        </p:nvSpPr>
        <p:spPr>
          <a:xfrm>
            <a:off x="651165" y="410321"/>
            <a:ext cx="2743200" cy="286232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just"/>
            <a:r>
              <a:rPr lang="es-ES" dirty="0"/>
              <a:t>El diseño y la comunicación en general, buscan “</a:t>
            </a:r>
            <a:r>
              <a:rPr lang="es-ES" dirty="0">
                <a:sym typeface="Symbol" panose="05050102010706020507" pitchFamily="18" charset="2"/>
              </a:rPr>
              <a:t></a:t>
            </a:r>
            <a:r>
              <a:rPr lang="es-ES" dirty="0"/>
              <a:t>…</a:t>
            </a:r>
            <a:r>
              <a:rPr lang="es-ES" dirty="0">
                <a:sym typeface="Symbol" panose="05050102010706020507" pitchFamily="18" charset="2"/>
              </a:rPr>
              <a:t></a:t>
            </a:r>
            <a:r>
              <a:rPr lang="es-ES" dirty="0"/>
              <a:t> transformar una realidad  existente en una realidad deseada” (</a:t>
            </a:r>
            <a:r>
              <a:rPr lang="es-ES" dirty="0" err="1"/>
              <a:t>Frascara</a:t>
            </a:r>
            <a:r>
              <a:rPr lang="es-ES" dirty="0"/>
              <a:t>, 2001: 19) y esta realidad a la que se alude está conformada por sujetos que están en constante interacción con objetos </a:t>
            </a:r>
            <a:r>
              <a:rPr lang="es-ES" dirty="0" err="1" smtClean="0"/>
              <a:t>diseñísticos</a:t>
            </a:r>
            <a:r>
              <a:rPr lang="es-ES" dirty="0"/>
              <a:t>.</a:t>
            </a:r>
            <a:endParaRPr lang="es-MX" dirty="0"/>
          </a:p>
        </p:txBody>
      </p:sp>
      <p:sp>
        <p:nvSpPr>
          <p:cNvPr id="14" name="CuadroTexto 13"/>
          <p:cNvSpPr txBox="1"/>
          <p:nvPr/>
        </p:nvSpPr>
        <p:spPr>
          <a:xfrm>
            <a:off x="8668690" y="3958774"/>
            <a:ext cx="3027217" cy="2585323"/>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pPr algn="just"/>
            <a:r>
              <a:rPr lang="es-ES" dirty="0"/>
              <a:t>R</a:t>
            </a:r>
            <a:r>
              <a:rPr lang="es-ES" dirty="0" smtClean="0"/>
              <a:t>esulta </a:t>
            </a:r>
            <a:r>
              <a:rPr lang="es-ES" dirty="0"/>
              <a:t>necesario plantear una búsqueda constante de modelos que permitan al diseñador un acercamiento a los grupos o comunidades para entender sus necesidades de diseño y plantear soluciones funcionales y certeras. </a:t>
            </a:r>
            <a:endParaRPr lang="es-MX" dirty="0"/>
          </a:p>
        </p:txBody>
      </p:sp>
      <p:sp>
        <p:nvSpPr>
          <p:cNvPr id="19" name="Flecha izquierda y arriba 18"/>
          <p:cNvSpPr/>
          <p:nvPr/>
        </p:nvSpPr>
        <p:spPr>
          <a:xfrm flipV="1">
            <a:off x="3768433" y="769549"/>
            <a:ext cx="1856513" cy="1108363"/>
          </a:xfrm>
          <a:prstGeom prst="leftUpArrow">
            <a:avLst>
              <a:gd name="adj1" fmla="val 25000"/>
              <a:gd name="adj2" fmla="val 27778"/>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Flecha izquierda y arriba 22"/>
          <p:cNvSpPr/>
          <p:nvPr/>
        </p:nvSpPr>
        <p:spPr>
          <a:xfrm rot="10800000" flipH="1">
            <a:off x="8497208" y="2753894"/>
            <a:ext cx="1711037" cy="1074411"/>
          </a:xfrm>
          <a:prstGeom prst="leftUpArrow">
            <a:avLst>
              <a:gd name="adj1" fmla="val 25000"/>
              <a:gd name="adj2" fmla="val 27778"/>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2186774" y="5098207"/>
            <a:ext cx="3183038" cy="923330"/>
          </a:xfrm>
          <a:prstGeom prst="rect">
            <a:avLst/>
          </a:prstGeom>
          <a:noFill/>
        </p:spPr>
        <p:txBody>
          <a:bodyPr wrap="square" rtlCol="0">
            <a:spAutoFit/>
          </a:bodyPr>
          <a:lstStyle/>
          <a:p>
            <a:pPr algn="just"/>
            <a:r>
              <a:rPr lang="es-MX" dirty="0" smtClean="0"/>
              <a:t>Lectura “La necesidad metodológica” de Luz del Carmen Vilchis</a:t>
            </a:r>
          </a:p>
        </p:txBody>
      </p:sp>
      <p:sp>
        <p:nvSpPr>
          <p:cNvPr id="10" name="Estrella de 5 puntas 9"/>
          <p:cNvSpPr/>
          <p:nvPr/>
        </p:nvSpPr>
        <p:spPr>
          <a:xfrm>
            <a:off x="1918082" y="5098207"/>
            <a:ext cx="263448" cy="289368"/>
          </a:xfrm>
          <a:prstGeom prst="star5">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5405604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1236</TotalTime>
  <Words>3015</Words>
  <Application>Microsoft Office PowerPoint</Application>
  <PresentationFormat>Panorámica</PresentationFormat>
  <Paragraphs>204</Paragraphs>
  <Slides>30</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30</vt:i4>
      </vt:variant>
    </vt:vector>
  </HeadingPairs>
  <TitlesOfParts>
    <vt:vector size="37" baseType="lpstr">
      <vt:lpstr>ＭＳ Ｐゴシック</vt:lpstr>
      <vt:lpstr>Arial</vt:lpstr>
      <vt:lpstr>Calibri</vt:lpstr>
      <vt:lpstr>Calibri Light</vt:lpstr>
      <vt:lpstr>Century Gothic</vt:lpstr>
      <vt:lpstr>Symbol</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gaby villar</dc:creator>
  <cp:lastModifiedBy>gaby villar</cp:lastModifiedBy>
  <cp:revision>109</cp:revision>
  <dcterms:created xsi:type="dcterms:W3CDTF">2015-09-28T18:21:47Z</dcterms:created>
  <dcterms:modified xsi:type="dcterms:W3CDTF">2015-09-30T18:13:14Z</dcterms:modified>
</cp:coreProperties>
</file>