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309" r:id="rId2"/>
    <p:sldId id="310" r:id="rId3"/>
    <p:sldId id="262" r:id="rId4"/>
    <p:sldId id="259" r:id="rId5"/>
    <p:sldId id="260" r:id="rId6"/>
    <p:sldId id="261" r:id="rId7"/>
    <p:sldId id="263" r:id="rId8"/>
    <p:sldId id="264" r:id="rId9"/>
    <p:sldId id="265" r:id="rId10"/>
    <p:sldId id="266" r:id="rId11"/>
    <p:sldId id="301" r:id="rId12"/>
    <p:sldId id="302" r:id="rId13"/>
    <p:sldId id="268" r:id="rId14"/>
    <p:sldId id="269" r:id="rId15"/>
    <p:sldId id="270" r:id="rId16"/>
    <p:sldId id="271" r:id="rId17"/>
    <p:sldId id="272" r:id="rId18"/>
    <p:sldId id="273" r:id="rId19"/>
    <p:sldId id="274" r:id="rId20"/>
    <p:sldId id="275" r:id="rId21"/>
    <p:sldId id="276" r:id="rId22"/>
    <p:sldId id="277" r:id="rId23"/>
    <p:sldId id="311" r:id="rId24"/>
    <p:sldId id="278" r:id="rId25"/>
    <p:sldId id="283" r:id="rId26"/>
    <p:sldId id="297" r:id="rId27"/>
    <p:sldId id="298" r:id="rId28"/>
    <p:sldId id="303" r:id="rId29"/>
    <p:sldId id="305" r:id="rId30"/>
    <p:sldId id="299" r:id="rId31"/>
    <p:sldId id="304" r:id="rId32"/>
    <p:sldId id="306" r:id="rId33"/>
    <p:sldId id="287" r:id="rId34"/>
    <p:sldId id="307" r:id="rId35"/>
    <p:sldId id="308"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450D2E-A9B1-4A35-8E55-EEEFD0635EFF}" type="datetimeFigureOut">
              <a:rPr lang="es-MX" smtClean="0"/>
              <a:pPr/>
              <a:t>24/09/2015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6E7C5A-FA5B-476C-ABA2-CB9FD55252B4}" type="slidenum">
              <a:rPr lang="es-MX" smtClean="0"/>
              <a:pPr/>
              <a:t>‹Nº›</a:t>
            </a:fld>
            <a:endParaRPr lang="es-MX"/>
          </a:p>
        </p:txBody>
      </p:sp>
    </p:spTree>
    <p:extLst>
      <p:ext uri="{BB962C8B-B14F-4D97-AF65-F5344CB8AC3E}">
        <p14:creationId xmlns:p14="http://schemas.microsoft.com/office/powerpoint/2010/main" val="1435291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8371" name="2 Marcador de notas"/>
          <p:cNvSpPr>
            <a:spLocks noGrp="1"/>
          </p:cNvSpPr>
          <p:nvPr>
            <p:ph type="body" idx="1"/>
          </p:nvPr>
        </p:nvSpPr>
        <p:spPr bwMode="auto">
          <a:noFill/>
        </p:spPr>
        <p:txBody>
          <a:bodyPr wrap="square" numCol="1" anchor="t" anchorCtr="0" compatLnSpc="1">
            <a:prstTxWarp prst="textNoShape">
              <a:avLst/>
            </a:prstTxWarp>
          </a:bodyPr>
          <a:lstStyle/>
          <a:p>
            <a:r>
              <a:rPr lang="es-MX" smtClean="0"/>
              <a:t>Carabias, J.; Meave, J.; Valverde, T.; Cano-Santana, Z. (2009). Ecología y medio ambiente en el siglo XXI. PEARSON, Educación. México. Pag. 127 – 145.</a:t>
            </a:r>
          </a:p>
          <a:p>
            <a:endParaRPr lang="es-MX" smtClean="0"/>
          </a:p>
        </p:txBody>
      </p:sp>
      <p:sp>
        <p:nvSpPr>
          <p:cNvPr id="5837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DDA42E7-E503-4821-9143-5528EBCBDA06}" type="slidenum">
              <a:rPr lang="es-MX" smtClean="0"/>
              <a:pPr/>
              <a:t>3</a:t>
            </a:fld>
            <a:endParaRPr lang="es-MX"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z="1200" kern="1200" dirty="0" err="1" smtClean="0">
                <a:solidFill>
                  <a:schemeClr val="tx1"/>
                </a:solidFill>
                <a:latin typeface="+mn-lt"/>
                <a:ea typeface="+mn-ea"/>
                <a:cs typeface="+mn-cs"/>
              </a:rPr>
              <a:t>Boada</a:t>
            </a:r>
            <a:r>
              <a:rPr lang="es-ES" sz="1200" kern="1200" dirty="0" smtClean="0">
                <a:solidFill>
                  <a:schemeClr val="tx1"/>
                </a:solidFill>
                <a:latin typeface="+mn-lt"/>
                <a:ea typeface="+mn-ea"/>
                <a:cs typeface="+mn-cs"/>
              </a:rPr>
              <a:t> Martí, J. y Sauri Pujol, D. (2002) </a:t>
            </a:r>
            <a:endParaRPr lang="es-MX" dirty="0"/>
          </a:p>
        </p:txBody>
      </p:sp>
      <p:sp>
        <p:nvSpPr>
          <p:cNvPr id="4" name="3 Marcador de número de diapositiva"/>
          <p:cNvSpPr>
            <a:spLocks noGrp="1"/>
          </p:cNvSpPr>
          <p:nvPr>
            <p:ph type="sldNum" sz="quarter" idx="10"/>
          </p:nvPr>
        </p:nvSpPr>
        <p:spPr/>
        <p:txBody>
          <a:bodyPr/>
          <a:lstStyle/>
          <a:p>
            <a:fld id="{3B6E7C5A-FA5B-476C-ABA2-CB9FD55252B4}" type="slidenum">
              <a:rPr lang="es-MX" smtClean="0"/>
              <a:pPr/>
              <a:t>15</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Relatos e historias de México número 72</a:t>
            </a:r>
            <a:r>
              <a:rPr lang="es-MX" baseline="0" dirty="0" smtClean="0"/>
              <a:t> (2014)</a:t>
            </a:r>
            <a:endParaRPr lang="es-MX" dirty="0"/>
          </a:p>
        </p:txBody>
      </p:sp>
      <p:sp>
        <p:nvSpPr>
          <p:cNvPr id="4" name="3 Marcador de número de diapositiva"/>
          <p:cNvSpPr>
            <a:spLocks noGrp="1"/>
          </p:cNvSpPr>
          <p:nvPr>
            <p:ph type="sldNum" sz="quarter" idx="10"/>
          </p:nvPr>
        </p:nvSpPr>
        <p:spPr/>
        <p:txBody>
          <a:bodyPr/>
          <a:lstStyle/>
          <a:p>
            <a:fld id="{3B6E7C5A-FA5B-476C-ABA2-CB9FD55252B4}" type="slidenum">
              <a:rPr lang="es-MX" smtClean="0"/>
              <a:pPr/>
              <a:t>18</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err="1" smtClean="0"/>
              <a:t>Beltán</a:t>
            </a:r>
            <a:r>
              <a:rPr lang="es-MX" baseline="0" dirty="0" smtClean="0"/>
              <a:t> Enrique (1967), </a:t>
            </a:r>
            <a:r>
              <a:rPr lang="es-MX" baseline="0" dirty="0" err="1" smtClean="0"/>
              <a:t>Diegues</a:t>
            </a:r>
            <a:r>
              <a:rPr lang="es-MX" baseline="0" dirty="0" smtClean="0"/>
              <a:t> Antonio Carlos (2000)</a:t>
            </a:r>
            <a:endParaRPr lang="es-MX" dirty="0"/>
          </a:p>
        </p:txBody>
      </p:sp>
      <p:sp>
        <p:nvSpPr>
          <p:cNvPr id="4" name="3 Marcador de número de diapositiva"/>
          <p:cNvSpPr>
            <a:spLocks noGrp="1"/>
          </p:cNvSpPr>
          <p:nvPr>
            <p:ph type="sldNum" sz="quarter" idx="10"/>
          </p:nvPr>
        </p:nvSpPr>
        <p:spPr/>
        <p:txBody>
          <a:bodyPr/>
          <a:lstStyle/>
          <a:p>
            <a:fld id="{3B6E7C5A-FA5B-476C-ABA2-CB9FD55252B4}" type="slidenum">
              <a:rPr lang="es-MX" smtClean="0"/>
              <a:pPr/>
              <a:t>21</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7587" name="2 Marcador de notas"/>
          <p:cNvSpPr>
            <a:spLocks noGrp="1"/>
          </p:cNvSpPr>
          <p:nvPr>
            <p:ph type="body" idx="1"/>
          </p:nvPr>
        </p:nvSpPr>
        <p:spPr bwMode="auto">
          <a:noFill/>
        </p:spPr>
        <p:txBody>
          <a:bodyPr wrap="square" numCol="1" anchor="t" anchorCtr="0" compatLnSpc="1">
            <a:prstTxWarp prst="textNoShape">
              <a:avLst/>
            </a:prstTxWarp>
          </a:bodyPr>
          <a:lstStyle/>
          <a:p>
            <a:r>
              <a:rPr lang="es-MX" smtClean="0"/>
              <a:t>Harvey, D. (1998). La condición de posmodernidad. Amorrortu Editores. Buenos Aires. Pag. 23 - 29</a:t>
            </a:r>
          </a:p>
        </p:txBody>
      </p:sp>
      <p:sp>
        <p:nvSpPr>
          <p:cNvPr id="675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C1897E-0890-43C6-A235-31470461BF98}" type="slidenum">
              <a:rPr lang="es-MX" smtClean="0"/>
              <a:pPr/>
              <a:t>22</a:t>
            </a:fld>
            <a:endParaRPr lang="es-MX"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8611" name="2 Marcador de notas"/>
          <p:cNvSpPr>
            <a:spLocks noGrp="1"/>
          </p:cNvSpPr>
          <p:nvPr>
            <p:ph type="body" idx="1"/>
          </p:nvPr>
        </p:nvSpPr>
        <p:spPr bwMode="auto">
          <a:noFill/>
        </p:spPr>
        <p:txBody>
          <a:bodyPr wrap="square" numCol="1" anchor="t" anchorCtr="0" compatLnSpc="1">
            <a:prstTxWarp prst="textNoShape">
              <a:avLst/>
            </a:prstTxWarp>
          </a:bodyPr>
          <a:lstStyle/>
          <a:p>
            <a:r>
              <a:rPr lang="es-MX" smtClean="0"/>
              <a:t>Bibliografía temática básica: Granda, A. (s/a). Posmodernidad, desarrollo sostenible y posdesarrollo. UAEM. Toluca. Pagina de internet consultada en marzo 2010. Sorre, M. (1967). El hombre en la Tierra. Editorial Labor. Pag. 52 - 53</a:t>
            </a:r>
          </a:p>
        </p:txBody>
      </p:sp>
      <p:sp>
        <p:nvSpPr>
          <p:cNvPr id="686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B93505-FAAF-46B1-BF27-CECD6DC25904}" type="slidenum">
              <a:rPr lang="es-MX" smtClean="0"/>
              <a:pPr/>
              <a:t>24</a:t>
            </a:fld>
            <a:endParaRPr lang="es-MX"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z="1200" kern="1200" dirty="0" smtClean="0">
                <a:solidFill>
                  <a:schemeClr val="tx1"/>
                </a:solidFill>
                <a:latin typeface="+mn-lt"/>
                <a:ea typeface="+mn-ea"/>
                <a:cs typeface="+mn-cs"/>
              </a:rPr>
              <a:t>Ramírez Velázquez, Blanca Rebeca, (2003), </a:t>
            </a:r>
            <a:r>
              <a:rPr lang="es-ES" sz="1200" kern="1200" dirty="0" err="1" smtClean="0">
                <a:solidFill>
                  <a:schemeClr val="tx1"/>
                </a:solidFill>
                <a:latin typeface="+mn-lt"/>
                <a:ea typeface="+mn-ea"/>
                <a:cs typeface="+mn-cs"/>
              </a:rPr>
              <a:t>Bocco</a:t>
            </a:r>
            <a:r>
              <a:rPr lang="es-ES" sz="1200" kern="1200" dirty="0" smtClean="0">
                <a:solidFill>
                  <a:schemeClr val="tx1"/>
                </a:solidFill>
                <a:latin typeface="+mn-lt"/>
                <a:ea typeface="+mn-ea"/>
                <a:cs typeface="+mn-cs"/>
              </a:rPr>
              <a:t> </a:t>
            </a:r>
            <a:r>
              <a:rPr lang="es-ES" sz="1200" kern="1200" dirty="0" err="1" smtClean="0">
                <a:solidFill>
                  <a:schemeClr val="tx1"/>
                </a:solidFill>
                <a:latin typeface="+mn-lt"/>
                <a:ea typeface="+mn-ea"/>
                <a:cs typeface="+mn-cs"/>
              </a:rPr>
              <a:t>Verdinelli</a:t>
            </a:r>
            <a:r>
              <a:rPr lang="es-ES" sz="1200" kern="1200" dirty="0" smtClean="0">
                <a:solidFill>
                  <a:schemeClr val="tx1"/>
                </a:solidFill>
                <a:latin typeface="+mn-lt"/>
                <a:ea typeface="+mn-ea"/>
                <a:cs typeface="+mn-cs"/>
              </a:rPr>
              <a:t> G., </a:t>
            </a:r>
            <a:r>
              <a:rPr lang="es-ES" sz="1200" kern="1200" dirty="0" err="1" smtClean="0">
                <a:solidFill>
                  <a:schemeClr val="tx1"/>
                </a:solidFill>
                <a:latin typeface="+mn-lt"/>
                <a:ea typeface="+mn-ea"/>
                <a:cs typeface="+mn-cs"/>
              </a:rPr>
              <a:t>Urquijo</a:t>
            </a:r>
            <a:r>
              <a:rPr lang="es-ES" sz="1200" kern="1200" dirty="0" smtClean="0">
                <a:solidFill>
                  <a:schemeClr val="tx1"/>
                </a:solidFill>
                <a:latin typeface="+mn-lt"/>
                <a:ea typeface="+mn-ea"/>
                <a:cs typeface="+mn-cs"/>
              </a:rPr>
              <a:t> P. S. y </a:t>
            </a:r>
            <a:r>
              <a:rPr lang="es-ES" sz="1200" kern="1200" dirty="0" err="1" smtClean="0">
                <a:solidFill>
                  <a:schemeClr val="tx1"/>
                </a:solidFill>
                <a:latin typeface="+mn-lt"/>
                <a:ea typeface="+mn-ea"/>
                <a:cs typeface="+mn-cs"/>
              </a:rPr>
              <a:t>Vieyra</a:t>
            </a:r>
            <a:r>
              <a:rPr lang="es-ES" sz="1200" kern="1200" dirty="0" smtClean="0">
                <a:solidFill>
                  <a:schemeClr val="tx1"/>
                </a:solidFill>
                <a:latin typeface="+mn-lt"/>
                <a:ea typeface="+mn-ea"/>
                <a:cs typeface="+mn-cs"/>
              </a:rPr>
              <a:t> (coordinadores) (2011), Bertrand Claude y Bertrand Georges (2007) </a:t>
            </a:r>
            <a:endParaRPr lang="es-MX" dirty="0"/>
          </a:p>
        </p:txBody>
      </p:sp>
      <p:sp>
        <p:nvSpPr>
          <p:cNvPr id="4" name="3 Marcador de número de diapositiva"/>
          <p:cNvSpPr>
            <a:spLocks noGrp="1"/>
          </p:cNvSpPr>
          <p:nvPr>
            <p:ph type="sldNum" sz="quarter" idx="10"/>
          </p:nvPr>
        </p:nvSpPr>
        <p:spPr/>
        <p:txBody>
          <a:bodyPr/>
          <a:lstStyle/>
          <a:p>
            <a:fld id="{3B6E7C5A-FA5B-476C-ABA2-CB9FD55252B4}" type="slidenum">
              <a:rPr lang="es-MX" smtClean="0"/>
              <a:pPr/>
              <a:t>25</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2CB609E4-4A1E-4B40-8A97-EA8AABE5A7C5}" type="datetimeFigureOut">
              <a:rPr lang="es-MX" smtClean="0"/>
              <a:pPr/>
              <a:t>24/09/2015</a:t>
            </a:fld>
            <a:endParaRPr lang="es-MX"/>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s-MX"/>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97019C95-FDBC-4642-A0AD-E01DC462DC47}" type="slidenum">
              <a:rPr lang="es-MX" smtClean="0"/>
              <a:pPr/>
              <a:t>‹Nº›</a:t>
            </a:fld>
            <a:endParaRPr lang="es-MX"/>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2CB609E4-4A1E-4B40-8A97-EA8AABE5A7C5}" type="datetimeFigureOut">
              <a:rPr lang="es-MX" smtClean="0"/>
              <a:pPr/>
              <a:t>24/09/2015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7019C95-FDBC-4642-A0AD-E01DC462DC47}" type="slidenum">
              <a:rPr lang="es-MX" smtClean="0"/>
              <a:pPr/>
              <a:t>‹Nº›</a:t>
            </a:fld>
            <a:endParaRPr lang="es-MX"/>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2CB609E4-4A1E-4B40-8A97-EA8AABE5A7C5}" type="datetimeFigureOut">
              <a:rPr lang="es-MX" smtClean="0"/>
              <a:pPr/>
              <a:t>24/09/2015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7019C95-FDBC-4642-A0AD-E01DC462DC47}" type="slidenum">
              <a:rPr lang="es-MX" smtClean="0"/>
              <a:pPr/>
              <a:t>‹Nº›</a:t>
            </a:fld>
            <a:endParaRPr lang="es-MX"/>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2CB609E4-4A1E-4B40-8A97-EA8AABE5A7C5}" type="datetimeFigureOut">
              <a:rPr lang="es-MX" smtClean="0"/>
              <a:pPr/>
              <a:t>24/09/2015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7019C95-FDBC-4642-A0AD-E01DC462DC47}" type="slidenum">
              <a:rPr lang="es-MX" smtClean="0"/>
              <a:pPr/>
              <a:t>‹Nº›</a:t>
            </a:fld>
            <a:endParaRPr lang="es-MX"/>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CB609E4-4A1E-4B40-8A97-EA8AABE5A7C5}" type="datetimeFigureOut">
              <a:rPr lang="es-MX" smtClean="0"/>
              <a:pPr/>
              <a:t>24/09/2015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7019C95-FDBC-4642-A0AD-E01DC462DC47}"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CB609E4-4A1E-4B40-8A97-EA8AABE5A7C5}" type="datetimeFigureOut">
              <a:rPr lang="es-MX" smtClean="0"/>
              <a:pPr/>
              <a:t>24/09/2015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7019C95-FDBC-4642-A0AD-E01DC462DC47}" type="slidenum">
              <a:rPr lang="es-MX" smtClean="0"/>
              <a:pPr/>
              <a:t>‹Nº›</a:t>
            </a:fld>
            <a:endParaRPr lang="es-MX"/>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CB609E4-4A1E-4B40-8A97-EA8AABE5A7C5}" type="datetimeFigureOut">
              <a:rPr lang="es-MX" smtClean="0"/>
              <a:pPr/>
              <a:t>24/09/2015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7019C95-FDBC-4642-A0AD-E01DC462DC47}" type="slidenum">
              <a:rPr lang="es-MX" smtClean="0"/>
              <a:pPr/>
              <a:t>‹Nº›</a:t>
            </a:fld>
            <a:endParaRPr lang="es-MX"/>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2CB609E4-4A1E-4B40-8A97-EA8AABE5A7C5}" type="datetimeFigureOut">
              <a:rPr lang="es-MX" smtClean="0"/>
              <a:pPr/>
              <a:t>24/09/2015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7019C95-FDBC-4642-A0AD-E01DC462DC47}" type="slidenum">
              <a:rPr lang="es-MX" smtClean="0"/>
              <a:pPr/>
              <a:t>‹Nº›</a:t>
            </a:fld>
            <a:endParaRPr lang="es-MX"/>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B609E4-4A1E-4B40-8A97-EA8AABE5A7C5}" type="datetimeFigureOut">
              <a:rPr lang="es-MX" smtClean="0"/>
              <a:pPr/>
              <a:t>24/09/2015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97019C95-FDBC-4642-A0AD-E01DC462DC47}"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CB609E4-4A1E-4B40-8A97-EA8AABE5A7C5}" type="datetimeFigureOut">
              <a:rPr lang="es-MX" smtClean="0"/>
              <a:pPr/>
              <a:t>24/09/2015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7019C95-FDBC-4642-A0AD-E01DC462DC47}"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CB609E4-4A1E-4B40-8A97-EA8AABE5A7C5}" type="datetimeFigureOut">
              <a:rPr lang="es-MX" smtClean="0"/>
              <a:pPr/>
              <a:t>24/09/2015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7019C95-FDBC-4642-A0AD-E01DC462DC47}"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2CB609E4-4A1E-4B40-8A97-EA8AABE5A7C5}" type="datetimeFigureOut">
              <a:rPr lang="es-MX" smtClean="0"/>
              <a:pPr/>
              <a:t>24/09/2015</a:t>
            </a:fld>
            <a:endParaRPr lang="es-MX"/>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97019C95-FDBC-4642-A0AD-E01DC462DC47}"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hyperlink" Target="http://www.google.com.mx/url?sa=i&amp;rct=j&amp;q=&amp;esrc=s&amp;source=images&amp;cd=&amp;cad=rja&amp;uact=8&amp;docid=PRu4Qky9ro1maM&amp;tbnid=ap-kwHNJ1QFpFM:&amp;ved=0CAcQjRw&amp;url=http://quintaesenciawicca.blogspot.com/p/el-primer-ritual.html&amp;ei=4FwkVICCEeaG8gGrtoHoCA&amp;bvm=bv.76247554,d.aWw&amp;psig=AFQjCNGggODfD2d2avan_AXr02h3m2Z_MA&amp;ust=1411755574396701" TargetMode="External"/><Relationship Id="rId1" Type="http://schemas.openxmlformats.org/officeDocument/2006/relationships/slideLayout" Target="../slideLayouts/slideLayout4.xml"/><Relationship Id="rId6" Type="http://schemas.openxmlformats.org/officeDocument/2006/relationships/hyperlink" Target="http://www.google.com.mx/url?sa=i&amp;rct=j&amp;q=&amp;esrc=s&amp;source=images&amp;cd=&amp;cad=rja&amp;uact=8&amp;ved=0CAcQjRxqFQoTCLKkzJOAkMgCFcQIkgodXosF9Q&amp;url=http://www.metakinema.es/metakineman5s2a1.html&amp;bvm=bv.103388427,d.aWw&amp;psig=AFQjCNGM9gfEW2xJxUWMawTW1hRPk0IA3A&amp;ust=1443195422335675" TargetMode="Externa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4.xml"/><Relationship Id="rId5" Type="http://schemas.openxmlformats.org/officeDocument/2006/relationships/image" Target="../media/image16.jpe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docid=CbXRt19nr50p-M&amp;tbnid=7wGQxZWCBavu7M:&amp;ved=0CAcQjRw&amp;url=http://puentelibre.mx/_notas/1466631&amp;ei=q5MhVKGHKebe8AGtloDwBQ&amp;bvm=bv.75775273,d.aWw&amp;psig=AFQjCNEpKB9uEa6nZWLCsuPVlswlxaL1Jg&amp;ust=1411572995956901"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google.com.mx/url?sa=i&amp;source=images&amp;cd=&amp;cad=rja&amp;uact=8&amp;docid=yFPQVLZzyYZm8M&amp;tbnid=yQeP4Ot8jQ0hlM&amp;ved=0CAgQjRw&amp;url=http://www.theguardian.com/books/2012/dec/07/why-rachel-carson-is-a-saint&amp;ei=eLMpVJPwGou1yAT06oKoCw&amp;psig=AFQjCNHBG1KNy-jRbOZ8EQIP-KFy0yrrSg&amp;ust=1412105464512910"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9.jpeg"/><Relationship Id="rId4" Type="http://schemas.openxmlformats.org/officeDocument/2006/relationships/image" Target="../media/image28.jpeg"/></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www.google.com.mx/url?sa=i&amp;rct=j&amp;q=&amp;esrc=s&amp;source=images&amp;cd=&amp;cad=rja&amp;uact=8&amp;ved=0CAcQjRxqFQoTCJKJm8uKkMgCFYNSkgodBboBNQ&amp;url=http://www.fao.org/agronoticias/archivo/mensual/es/?mes%3D2012-06&amp;psig=AFQjCNEpwcIIxfGMh2BZcy02T89S2985Ag&amp;ust=1443198224447322"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4.xml"/><Relationship Id="rId4" Type="http://schemas.openxmlformats.org/officeDocument/2006/relationships/image" Target="../media/image33.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diputados.gob.mx/LeyesBiblio/pdf/148.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mx/url?sa=i&amp;rct=j&amp;q=&amp;esrc=s&amp;source=images&amp;cd=&amp;cad=rja&amp;uact=8&amp;docid=G1ESlpWrnjcDWM&amp;tbnid=INe1u-8gHgplRM:&amp;ved=0CAcQjRw&amp;url=http://historiaintegradora4.blogspot.com/2012/11/unidad-n1ada-escateel-imperialismolas.html&amp;ei=inMgVNbqJ5Gj8gGwroGYDg&amp;bvm=bv.75775273,d.aWw&amp;psig=AFQjCNHCkQFHTOA2U5d7TaUaT6Fey_SNgw&amp;ust=1411499199585832" TargetMode="External"/><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hyperlink" Target="http://www.google.com.mx/url?sa=i&amp;source=images&amp;cd=&amp;cad=rja&amp;uact=8&amp;docid=CxhbzdJkZr7lDM&amp;tbnid=FhRNgSjQjpX80M&amp;ved=0CAgQjRw&amp;url=http://amadeo-concienciassociales.blogspot.com/2012/06/el-imperialismo-el-reparto-del-mundo.html&amp;ei=nXQgVIaHG4iTyASa9ICACA&amp;psig=AFQjCNE7mqe9KYMZ4B9Y5fp4uofG2Pv3ew&amp;ust=141149954951298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99247" y="3789040"/>
            <a:ext cx="7745505" cy="2664296"/>
          </a:xfrm>
        </p:spPr>
        <p:txBody>
          <a:bodyPr>
            <a:normAutofit fontScale="92500" lnSpcReduction="10000"/>
          </a:bodyPr>
          <a:lstStyle/>
          <a:p>
            <a:r>
              <a:rPr lang="es-MX" sz="2000" i="1" dirty="0" smtClean="0"/>
              <a:t>UNIDAD  </a:t>
            </a:r>
            <a:r>
              <a:rPr lang="es-MX" sz="2000" i="1" dirty="0"/>
              <a:t>2 </a:t>
            </a:r>
            <a:r>
              <a:rPr lang="es-MX" sz="2000" dirty="0"/>
              <a:t>. </a:t>
            </a:r>
            <a:r>
              <a:rPr lang="es-MX" sz="2000" dirty="0"/>
              <a:t>La </a:t>
            </a:r>
            <a:r>
              <a:rPr lang="es-MX" sz="2000" smtClean="0"/>
              <a:t>Modernidad: paradigma </a:t>
            </a:r>
            <a:r>
              <a:rPr lang="es-MX" sz="2000" dirty="0"/>
              <a:t>que </a:t>
            </a:r>
            <a:r>
              <a:rPr lang="es-MX" sz="2000" dirty="0" smtClean="0"/>
              <a:t>promovió </a:t>
            </a:r>
            <a:r>
              <a:rPr lang="es-MX" sz="2000" dirty="0"/>
              <a:t>las actitudes humanas hacia </a:t>
            </a:r>
            <a:r>
              <a:rPr lang="es-MX" sz="2000"/>
              <a:t>el </a:t>
            </a:r>
            <a:r>
              <a:rPr lang="es-MX" sz="2000" smtClean="0"/>
              <a:t>ambiente</a:t>
            </a:r>
            <a:endParaRPr lang="es-MX" sz="2000" dirty="0" smtClean="0"/>
          </a:p>
          <a:p>
            <a:endParaRPr lang="es-MX" sz="2000" i="1" dirty="0"/>
          </a:p>
          <a:p>
            <a:pPr algn="ctr"/>
            <a:r>
              <a:rPr lang="es-MX" sz="2000" i="1" dirty="0" smtClean="0"/>
              <a:t>Mtra. </a:t>
            </a:r>
            <a:r>
              <a:rPr lang="es-MX" sz="2000" i="1" dirty="0"/>
              <a:t>G</a:t>
            </a:r>
            <a:r>
              <a:rPr lang="es-MX" sz="2000" i="1" dirty="0" smtClean="0"/>
              <a:t>eorgina Sierra Domínguez</a:t>
            </a:r>
          </a:p>
          <a:p>
            <a:pPr algn="ctr"/>
            <a:endParaRPr lang="es-MX" sz="2000" i="1" dirty="0" smtClean="0"/>
          </a:p>
          <a:p>
            <a:pPr algn="ctr"/>
            <a:endParaRPr lang="es-MX" sz="2000" i="1" dirty="0"/>
          </a:p>
          <a:p>
            <a:pPr algn="r"/>
            <a:r>
              <a:rPr lang="es-MX" sz="2000" i="1" dirty="0" smtClean="0"/>
              <a:t>2015</a:t>
            </a:r>
            <a:r>
              <a:rPr lang="es-MX" i="1" dirty="0"/>
              <a:t/>
            </a:r>
            <a:br>
              <a:rPr lang="es-MX" i="1" dirty="0"/>
            </a:br>
            <a:endParaRPr lang="es-MX" dirty="0"/>
          </a:p>
        </p:txBody>
      </p:sp>
      <p:sp>
        <p:nvSpPr>
          <p:cNvPr id="3" name="2 Título"/>
          <p:cNvSpPr>
            <a:spLocks noGrp="1"/>
          </p:cNvSpPr>
          <p:nvPr>
            <p:ph type="title"/>
          </p:nvPr>
        </p:nvSpPr>
        <p:spPr>
          <a:xfrm>
            <a:off x="688490" y="570156"/>
            <a:ext cx="7756263" cy="2642820"/>
          </a:xfrm>
        </p:spPr>
        <p:txBody>
          <a:bodyPr/>
          <a:lstStyle/>
          <a:p>
            <a:r>
              <a:rPr lang="es-MX" sz="1800" i="1" dirty="0"/>
              <a:t>UNIVERSIDAD AUTÓNOMA DEL ESTADO DE MÉXICO</a:t>
            </a:r>
            <a:br>
              <a:rPr lang="es-MX" sz="1800" i="1" dirty="0"/>
            </a:br>
            <a:r>
              <a:rPr lang="es-MX" sz="1800" i="1" dirty="0"/>
              <a:t>FACULTAD DE GEOGRAFÍA</a:t>
            </a:r>
            <a:br>
              <a:rPr lang="es-MX" sz="1800" i="1" dirty="0"/>
            </a:br>
            <a:r>
              <a:rPr lang="es-MX" sz="1800" dirty="0"/>
              <a:t/>
            </a:r>
            <a:br>
              <a:rPr lang="es-MX" sz="1800" dirty="0"/>
            </a:br>
            <a:r>
              <a:rPr lang="es-MX" sz="1800" dirty="0"/>
              <a:t/>
            </a:r>
            <a:br>
              <a:rPr lang="es-MX" sz="1800" dirty="0"/>
            </a:br>
            <a:r>
              <a:rPr lang="es-MX" sz="1600" dirty="0"/>
              <a:t>UNIDAD DE APRENDIZAJE OBLIGATORIA DE LA LICENCIATURA EN GEOGRAFÍA</a:t>
            </a:r>
            <a:br>
              <a:rPr lang="es-MX" sz="1600" dirty="0"/>
            </a:br>
            <a:r>
              <a:rPr lang="es-MX" sz="1800" dirty="0" smtClean="0"/>
              <a:t/>
            </a:r>
            <a:br>
              <a:rPr lang="es-MX" sz="1800" dirty="0" smtClean="0"/>
            </a:br>
            <a:r>
              <a:rPr lang="es-MX" sz="1800" dirty="0"/>
              <a:t/>
            </a:r>
            <a:br>
              <a:rPr lang="es-MX" sz="1800" dirty="0"/>
            </a:br>
            <a:r>
              <a:rPr lang="es-MX" sz="1800" dirty="0"/>
              <a:t>  </a:t>
            </a:r>
            <a:r>
              <a:rPr lang="es-MX" sz="1800" i="1" dirty="0"/>
              <a:t>GEOGRAFÍA AMBIENTAL</a:t>
            </a:r>
            <a:endParaRPr lang="es-MX" sz="1800" dirty="0"/>
          </a:p>
        </p:txBody>
      </p:sp>
    </p:spTree>
    <p:extLst>
      <p:ext uri="{BB962C8B-B14F-4D97-AF65-F5344CB8AC3E}">
        <p14:creationId xmlns:p14="http://schemas.microsoft.com/office/powerpoint/2010/main" val="857840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2400" i="1" dirty="0" smtClean="0"/>
              <a:t>EFECTOS AMBIENTALES DEL MODERNISMO DURANTE LA ILUSTRACIÓN </a:t>
            </a:r>
            <a:br>
              <a:rPr lang="es-MX" sz="2400" i="1" dirty="0" smtClean="0"/>
            </a:br>
            <a:r>
              <a:rPr lang="es-MX" sz="2400" i="1" dirty="0" smtClean="0"/>
              <a:t>(Siglos XVIII-XIX)</a:t>
            </a:r>
            <a:endParaRPr lang="es-MX" sz="2400" i="1" dirty="0"/>
          </a:p>
        </p:txBody>
      </p:sp>
      <p:sp>
        <p:nvSpPr>
          <p:cNvPr id="3" name="2 Marcador de contenido"/>
          <p:cNvSpPr>
            <a:spLocks noGrp="1"/>
          </p:cNvSpPr>
          <p:nvPr>
            <p:ph idx="1"/>
          </p:nvPr>
        </p:nvSpPr>
        <p:spPr>
          <a:xfrm>
            <a:off x="457200" y="2204864"/>
            <a:ext cx="8229600" cy="3926061"/>
          </a:xfrm>
        </p:spPr>
        <p:txBody>
          <a:bodyPr>
            <a:normAutofit/>
          </a:bodyPr>
          <a:lstStyle/>
          <a:p>
            <a:pPr marL="0" indent="0">
              <a:buNone/>
            </a:pPr>
            <a:r>
              <a:rPr lang="es-ES" sz="2400" dirty="0"/>
              <a:t>La introducción de nuevas formas de </a:t>
            </a:r>
            <a:r>
              <a:rPr lang="es-ES" sz="2400" dirty="0" smtClean="0"/>
              <a:t>explotación agrícola e </a:t>
            </a:r>
            <a:r>
              <a:rPr lang="es-ES" sz="2400" dirty="0"/>
              <a:t>inéditas especies vegetales y animales provocaron la modificación o destrucción de los ecosistemas naturales. Así, por ejemplo, el bisonte fue casi </a:t>
            </a:r>
            <a:r>
              <a:rPr lang="es-ES" sz="2400" dirty="0" smtClean="0"/>
              <a:t>exterminado; </a:t>
            </a:r>
            <a:r>
              <a:rPr lang="es-ES" sz="2400" dirty="0"/>
              <a:t>el conejo se convirtió en una </a:t>
            </a:r>
            <a:r>
              <a:rPr lang="es-ES" sz="2400" dirty="0" smtClean="0"/>
              <a:t>plaga en Australia; </a:t>
            </a:r>
            <a:r>
              <a:rPr lang="es-ES" sz="2400" dirty="0"/>
              <a:t>las grandes selvas tropicales fueron objeto de deforestación causada por la sobreexplotación maderera y la introducción de los monocultivos de plantación; los ríos fueron contaminados con residuos procedentes de los sistemas de extracción de metales preciosos.</a:t>
            </a:r>
            <a:endParaRPr lang="es-MX" sz="2400" dirty="0"/>
          </a:p>
        </p:txBody>
      </p:sp>
    </p:spTree>
    <p:extLst>
      <p:ext uri="{BB962C8B-B14F-4D97-AF65-F5344CB8AC3E}">
        <p14:creationId xmlns:p14="http://schemas.microsoft.com/office/powerpoint/2010/main" val="25652432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sz="1600" b="1" i="1" dirty="0" smtClean="0">
                <a:latin typeface="+mn-lt"/>
              </a:rPr>
              <a:t>INTERCABIO  DE PRODUCTOS ENTRE EUROPA Y AMÉRICA</a:t>
            </a:r>
            <a:endParaRPr lang="es-MX" sz="1600" b="1" i="1" dirty="0">
              <a:latin typeface="+mn-lt"/>
            </a:endParaRPr>
          </a:p>
        </p:txBody>
      </p:sp>
      <p:pic>
        <p:nvPicPr>
          <p:cNvPr id="6" name="5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9632" y="1484784"/>
            <a:ext cx="6624736" cy="4464496"/>
          </a:xfrm>
        </p:spPr>
      </p:pic>
    </p:spTree>
    <p:extLst>
      <p:ext uri="{BB962C8B-B14F-4D97-AF65-F5344CB8AC3E}">
        <p14:creationId xmlns:p14="http://schemas.microsoft.com/office/powerpoint/2010/main" val="12685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22238"/>
            <a:ext cx="7543800" cy="1002506"/>
          </a:xfrm>
        </p:spPr>
        <p:txBody>
          <a:bodyPr/>
          <a:lstStyle/>
          <a:p>
            <a:pPr algn="ctr"/>
            <a:r>
              <a:rPr lang="es-MX" sz="1800" i="1" dirty="0"/>
              <a:t>EFECTOS </a:t>
            </a:r>
            <a:r>
              <a:rPr lang="es-MX" sz="1800" i="1" dirty="0" smtClean="0"/>
              <a:t>AMBIENTALES: agricultura, ganadería, deforestación, nuevas especies  (1)</a:t>
            </a:r>
            <a:endParaRPr lang="es-MX" sz="1800" dirty="0"/>
          </a:p>
        </p:txBody>
      </p:sp>
      <p:pic>
        <p:nvPicPr>
          <p:cNvPr id="5" name="4 Marcador de contenido" descr="https://encrypted-tbn3.gstatic.com/images?q=tbn:ANd9GcTpbLH3ACTeU_DbJlPAOHTCtgH1wAm2vq9H_2TVMuvmSkVmGh03">
            <a:hlinkClick r:id="rId2"/>
          </p:cNvPr>
          <p:cNvPicPr>
            <a:picLocks noGrp="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728341" y="1052736"/>
            <a:ext cx="3411611" cy="2520280"/>
          </a:xfrm>
          <a:prstGeom prst="rect">
            <a:avLst/>
          </a:prstGeom>
          <a:noFill/>
          <a:ln>
            <a:noFill/>
          </a:ln>
        </p:spPr>
      </p:pic>
      <p:pic>
        <p:nvPicPr>
          <p:cNvPr id="6" name="5 Imagen" descr="C:\Users\MtraGeorg\Pictures\Geografía\2 untitled.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980728"/>
            <a:ext cx="3163234" cy="2736304"/>
          </a:xfrm>
          <a:prstGeom prst="rect">
            <a:avLst/>
          </a:prstGeom>
          <a:noFill/>
          <a:ln>
            <a:noFill/>
          </a:ln>
        </p:spPr>
      </p:pic>
      <p:pic>
        <p:nvPicPr>
          <p:cNvPr id="3" name="Picture 2" descr="C:\Users\MtraGeorg\Pictures\Geografía\30untitle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6016" y="3789040"/>
            <a:ext cx="3816424" cy="2736304"/>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http://www.metakinema.es/Imagenes%20numero%205/metakinema5s2a1_clip_image004.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9592" y="3899892"/>
            <a:ext cx="3143250"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37854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1800" i="1" dirty="0"/>
              <a:t>EFECTOS </a:t>
            </a:r>
            <a:r>
              <a:rPr lang="es-MX" sz="1800" i="1" dirty="0" smtClean="0"/>
              <a:t>AMBIENTALES: extinción de espacies: Bisonte, pájaro dodo, carpintero imperial  (2)</a:t>
            </a:r>
            <a:endParaRPr lang="es-MX" sz="1800" dirty="0"/>
          </a:p>
        </p:txBody>
      </p:sp>
      <p:pic>
        <p:nvPicPr>
          <p:cNvPr id="5" name="4 Marcador de contenido" descr="C:\Users\MtraGeorg\Pictures\Geografía\Bufalos 2.jpg"/>
          <p:cNvPicPr>
            <a:picLocks noGrp="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772816"/>
            <a:ext cx="3600400" cy="2304256"/>
          </a:xfrm>
          <a:prstGeom prst="rect">
            <a:avLst/>
          </a:prstGeom>
          <a:noFill/>
          <a:ln>
            <a:noFill/>
          </a:ln>
        </p:spPr>
      </p:pic>
      <p:pic>
        <p:nvPicPr>
          <p:cNvPr id="6" name="5 Imagen" descr="C:\Users\MtraGeorg\Pictures\Geografía\Bufalo 3.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4149080"/>
            <a:ext cx="3240360" cy="2448272"/>
          </a:xfrm>
          <a:prstGeom prst="rect">
            <a:avLst/>
          </a:prstGeom>
          <a:noFill/>
          <a:ln>
            <a:noFill/>
          </a:ln>
        </p:spPr>
      </p:pic>
      <p:pic>
        <p:nvPicPr>
          <p:cNvPr id="10" name="9 Marcador de contenido" descr="C:\Users\MtraGeorg\Pictures\Geografía\Dodo.png"/>
          <p:cNvPicPr>
            <a:picLocks noGrp="1"/>
          </p:cNvPicPr>
          <p:nvPr>
            <p:ph sz="half" idx="4294967295"/>
          </p:nvPr>
        </p:nvPicPr>
        <p:blipFill>
          <a:blip r:embed="rId4" cstate="print">
            <a:extLst>
              <a:ext uri="{28A0092B-C50C-407E-A947-70E740481C1C}">
                <a14:useLocalDpi xmlns:a14="http://schemas.microsoft.com/office/drawing/2010/main" val="0"/>
              </a:ext>
            </a:extLst>
          </a:blip>
          <a:srcRect/>
          <a:stretch>
            <a:fillRect/>
          </a:stretch>
        </p:blipFill>
        <p:spPr bwMode="auto">
          <a:xfrm>
            <a:off x="4860032" y="1484784"/>
            <a:ext cx="3168352" cy="2088232"/>
          </a:xfrm>
          <a:prstGeom prst="rect">
            <a:avLst/>
          </a:prstGeom>
          <a:noFill/>
          <a:ln>
            <a:noFill/>
          </a:ln>
        </p:spPr>
      </p:pic>
      <p:pic>
        <p:nvPicPr>
          <p:cNvPr id="4098" name="Picture 2" descr="Pájaro Carpintero Imperia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64088" y="3688121"/>
            <a:ext cx="2371725" cy="2909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56768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1800" i="1" dirty="0"/>
              <a:t>EFECTOS AMBIENTALES </a:t>
            </a:r>
            <a:r>
              <a:rPr lang="es-MX" sz="1800" i="1" dirty="0" smtClean="0"/>
              <a:t>: Introducción </a:t>
            </a:r>
            <a:r>
              <a:rPr lang="es-MX" sz="1800" i="1" dirty="0"/>
              <a:t>de </a:t>
            </a:r>
            <a:r>
              <a:rPr lang="es-MX" sz="1800" i="1" dirty="0" smtClean="0"/>
              <a:t>espacies exóticas como conejos, ratas y gatos, contaminación por la minería e industria)  (3)</a:t>
            </a:r>
            <a:endParaRPr lang="es-MX" sz="1800" dirty="0"/>
          </a:p>
        </p:txBody>
      </p:sp>
      <p:pic>
        <p:nvPicPr>
          <p:cNvPr id="5" name="4 Marcador de contenido" descr="C:\Users\MtraGeorg\Pictures\Geografía\Conejos.png"/>
          <p:cNvPicPr>
            <a:picLocks noGrp="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1844825"/>
            <a:ext cx="3096344" cy="2088232"/>
          </a:xfrm>
          <a:prstGeom prst="rect">
            <a:avLst/>
          </a:prstGeom>
          <a:noFill/>
          <a:ln>
            <a:noFill/>
          </a:ln>
        </p:spPr>
      </p:pic>
      <p:pic>
        <p:nvPicPr>
          <p:cNvPr id="6" name="5 Marcador de contenido" descr="C:\Users\MtraGeorg\Pictures\Geografía\gatos y ratas.jpg"/>
          <p:cNvPicPr>
            <a:picLocks noGrp="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4860032" y="1628800"/>
            <a:ext cx="3096344" cy="2277616"/>
          </a:xfrm>
          <a:prstGeom prst="rect">
            <a:avLst/>
          </a:prstGeom>
          <a:noFill/>
          <a:ln>
            <a:noFill/>
          </a:ln>
        </p:spPr>
      </p:pic>
      <p:pic>
        <p:nvPicPr>
          <p:cNvPr id="7" name="6 Imagen" descr="C:\Users\MtraGeorg\Pictures\Geografía\ratas.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60032" y="4077072"/>
            <a:ext cx="3168352" cy="2160240"/>
          </a:xfrm>
          <a:prstGeom prst="rect">
            <a:avLst/>
          </a:prstGeom>
          <a:noFill/>
          <a:ln>
            <a:noFill/>
          </a:ln>
        </p:spPr>
      </p:pic>
      <p:pic>
        <p:nvPicPr>
          <p:cNvPr id="8" name="7 Imagen" descr="C:\Users\MtraGeorg\Pictures\Geografía\Mineros 2.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87624" y="4108792"/>
            <a:ext cx="3024336" cy="2227169"/>
          </a:xfrm>
          <a:prstGeom prst="rect">
            <a:avLst/>
          </a:prstGeom>
          <a:noFill/>
          <a:ln>
            <a:noFill/>
          </a:ln>
        </p:spPr>
      </p:pic>
    </p:spTree>
    <p:extLst>
      <p:ext uri="{BB962C8B-B14F-4D97-AF65-F5344CB8AC3E}">
        <p14:creationId xmlns:p14="http://schemas.microsoft.com/office/powerpoint/2010/main" val="28846221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22238"/>
            <a:ext cx="7543800" cy="930498"/>
          </a:xfrm>
        </p:spPr>
        <p:txBody>
          <a:bodyPr/>
          <a:lstStyle/>
          <a:p>
            <a:pPr algn="ctr"/>
            <a:r>
              <a:rPr lang="es-MX" sz="1800" dirty="0" smtClean="0"/>
              <a:t>El MODERNISMO LOGRÓ SU AUGE CON LAS REVOLUCIONES INDUSTRIALES (AVANCES TECNOLÓGICO)</a:t>
            </a:r>
            <a:endParaRPr lang="es-MX" sz="1800" dirty="0"/>
          </a:p>
        </p:txBody>
      </p:sp>
      <p:pic>
        <p:nvPicPr>
          <p:cNvPr id="4" name="3 Marcador de contenido" descr="C:\Users\MtraGeorg\Pictures\2014-09-02\001.jpg"/>
          <p:cNvPicPr>
            <a:picLocks noGrp="1"/>
          </p:cNvPicPr>
          <p:nvPr>
            <p:ph idx="1"/>
          </p:nvPr>
        </p:nvPicPr>
        <p:blipFill rotWithShape="1">
          <a:blip r:embed="rId3" cstate="print">
            <a:extLst>
              <a:ext uri="{28A0092B-C50C-407E-A947-70E740481C1C}">
                <a14:useLocalDpi xmlns:a14="http://schemas.microsoft.com/office/drawing/2010/main" val="0"/>
              </a:ext>
            </a:extLst>
          </a:blip>
          <a:srcRect l="35824" t="65845" r="4754" b="5179"/>
          <a:stretch/>
        </p:blipFill>
        <p:spPr bwMode="auto">
          <a:xfrm>
            <a:off x="611560" y="1268760"/>
            <a:ext cx="7992888" cy="489654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275730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2000" i="1" dirty="0" smtClean="0"/>
              <a:t>MOVIMIENTOS Y FORMAS DE PENSAR CONTRAPUESTOS HACIA EL MEDIO AMBIENTE (1)</a:t>
            </a:r>
            <a:endParaRPr lang="es-MX" sz="2000" i="1" dirty="0"/>
          </a:p>
        </p:txBody>
      </p:sp>
      <p:sp>
        <p:nvSpPr>
          <p:cNvPr id="3" name="2 Marcador de contenido"/>
          <p:cNvSpPr>
            <a:spLocks noGrp="1"/>
          </p:cNvSpPr>
          <p:nvPr>
            <p:ph idx="1"/>
          </p:nvPr>
        </p:nvSpPr>
        <p:spPr/>
        <p:txBody>
          <a:bodyPr/>
          <a:lstStyle/>
          <a:p>
            <a:r>
              <a:rPr lang="es-MX" sz="1800" dirty="0" smtClean="0"/>
              <a:t>En los años cincuenta se da la “Segunda revolución tecnológica” donde la </a:t>
            </a:r>
            <a:r>
              <a:rPr lang="es-MX" sz="1800" b="1" dirty="0" smtClean="0"/>
              <a:t>naturaleza fue vista solo como proveedora de recursos para satisfacer el constante crecimiento de la industria, sin importar el daño que se causara </a:t>
            </a:r>
            <a:r>
              <a:rPr lang="es-MX" sz="1800" dirty="0" smtClean="0"/>
              <a:t>(agotamiento de los recursos naturales, pérdida de la biodiversidad, daños a escala planetaria como la pérdida de la capa de ozono y calentamiento global).</a:t>
            </a:r>
          </a:p>
          <a:p>
            <a:endParaRPr lang="es-MX" sz="1800" dirty="0" smtClean="0"/>
          </a:p>
          <a:p>
            <a:r>
              <a:rPr lang="es-MX" sz="1800" dirty="0" smtClean="0"/>
              <a:t>Años sesenta </a:t>
            </a:r>
            <a:r>
              <a:rPr lang="es-MX" sz="1800" b="1" dirty="0" smtClean="0"/>
              <a:t>se cuestiona el optimismo de la sociedad industrial</a:t>
            </a:r>
            <a:r>
              <a:rPr lang="es-MX" sz="1800" dirty="0" smtClean="0"/>
              <a:t>, al surgir la percepción de un mundo en peligro que se muestra a través de los movimientos de protesta social: contraculturales, feminismo, movimientos urbanos, movimiento del 68, oposición a la guerra de Vietnam, </a:t>
            </a:r>
            <a:r>
              <a:rPr lang="es-MX" sz="1800" b="1" dirty="0" smtClean="0"/>
              <a:t>la Guerra Fría y la amenaza nuclear</a:t>
            </a:r>
            <a:r>
              <a:rPr lang="es-MX" sz="1800" dirty="0" smtClean="0"/>
              <a:t>, y movimientos los ambientales)</a:t>
            </a:r>
          </a:p>
          <a:p>
            <a:endParaRPr lang="es-MX" sz="1800" dirty="0" smtClean="0"/>
          </a:p>
        </p:txBody>
      </p:sp>
    </p:spTree>
    <p:extLst>
      <p:ext uri="{BB962C8B-B14F-4D97-AF65-F5344CB8AC3E}">
        <p14:creationId xmlns:p14="http://schemas.microsoft.com/office/powerpoint/2010/main" val="17748607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2000" dirty="0" smtClean="0"/>
              <a:t>A mediados del siglo XX se cuestiona </a:t>
            </a:r>
            <a:r>
              <a:rPr lang="es-MX" sz="2000" dirty="0"/>
              <a:t>el optimismo de la sociedad industrial, al surgir la percepción de un mundo en </a:t>
            </a:r>
            <a:r>
              <a:rPr lang="es-MX" sz="2000" dirty="0" smtClean="0"/>
              <a:t>peligro: Guerra Fría (guerra nuclear)</a:t>
            </a:r>
            <a:endParaRPr lang="es-MX" sz="2000" dirty="0"/>
          </a:p>
        </p:txBody>
      </p:sp>
      <p:pic>
        <p:nvPicPr>
          <p:cNvPr id="5" name="4 Marcador de contenido" descr="C:\Users\MtraGeorg\Desktop\escaner\001.jpg"/>
          <p:cNvPicPr>
            <a:picLocks noGrp="1"/>
          </p:cNvPicPr>
          <p:nvPr>
            <p:ph sz="half" idx="4294967295"/>
          </p:nvPr>
        </p:nvPicPr>
        <p:blipFill rotWithShape="1">
          <a:blip r:embed="rId2" cstate="print">
            <a:extLst>
              <a:ext uri="{28A0092B-C50C-407E-A947-70E740481C1C}">
                <a14:useLocalDpi xmlns:a14="http://schemas.microsoft.com/office/drawing/2010/main" val="0"/>
              </a:ext>
            </a:extLst>
          </a:blip>
          <a:srcRect l="42373" t="51186" r="1060" b="5645"/>
          <a:stretch/>
        </p:blipFill>
        <p:spPr bwMode="auto">
          <a:xfrm>
            <a:off x="5004048" y="1844824"/>
            <a:ext cx="3252816" cy="4320480"/>
          </a:xfrm>
          <a:prstGeom prst="rect">
            <a:avLst/>
          </a:prstGeom>
          <a:noFill/>
          <a:ln>
            <a:noFill/>
          </a:ln>
          <a:extLst>
            <a:ext uri="{53640926-AAD7-44D8-BBD7-CCE9431645EC}">
              <a14:shadowObscured xmlns:a14="http://schemas.microsoft.com/office/drawing/2010/main"/>
            </a:ext>
          </a:extLst>
        </p:spPr>
      </p:pic>
      <p:pic>
        <p:nvPicPr>
          <p:cNvPr id="6" name="5 Marcador de contenido" descr="C:\Users\MtraGeorg\Desktop\escaner\002.jpg"/>
          <p:cNvPicPr>
            <a:picLocks noGrp="1"/>
          </p:cNvPicPr>
          <p:nvPr>
            <p:ph sz="half" idx="4294967295"/>
          </p:nvPr>
        </p:nvPicPr>
        <p:blipFill rotWithShape="1">
          <a:blip r:embed="rId3" cstate="print">
            <a:extLst>
              <a:ext uri="{28A0092B-C50C-407E-A947-70E740481C1C}">
                <a14:useLocalDpi xmlns:a14="http://schemas.microsoft.com/office/drawing/2010/main" val="0"/>
              </a:ext>
            </a:extLst>
          </a:blip>
          <a:srcRect l="5074" t="8000" b="2923"/>
          <a:stretch/>
        </p:blipFill>
        <p:spPr bwMode="auto">
          <a:xfrm>
            <a:off x="611560" y="1628800"/>
            <a:ext cx="3816424" cy="45021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620362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2800" dirty="0" smtClean="0"/>
              <a:t>Tratado para la </a:t>
            </a:r>
            <a:r>
              <a:rPr lang="es-MX" sz="2800" dirty="0" err="1" smtClean="0"/>
              <a:t>Poscripción</a:t>
            </a:r>
            <a:r>
              <a:rPr lang="es-MX" sz="2800" dirty="0" smtClean="0"/>
              <a:t> de las Armas Nucleares</a:t>
            </a:r>
            <a:endParaRPr lang="es-MX" sz="2800" dirty="0"/>
          </a:p>
        </p:txBody>
      </p:sp>
      <p:sp>
        <p:nvSpPr>
          <p:cNvPr id="3" name="2 Marcador de contenido"/>
          <p:cNvSpPr>
            <a:spLocks noGrp="1"/>
          </p:cNvSpPr>
          <p:nvPr>
            <p:ph sz="half" idx="4294967295"/>
          </p:nvPr>
        </p:nvSpPr>
        <p:spPr>
          <a:xfrm>
            <a:off x="457200" y="1719263"/>
            <a:ext cx="4038600" cy="4411662"/>
          </a:xfrm>
          <a:prstGeom prst="rect">
            <a:avLst/>
          </a:prstGeom>
        </p:spPr>
        <p:txBody>
          <a:bodyPr/>
          <a:lstStyle/>
          <a:p>
            <a:r>
              <a:rPr lang="es-MX" sz="2000" dirty="0"/>
              <a:t>Proscripción de las armas nucleares para América Latina y el Caribe </a:t>
            </a:r>
            <a:r>
              <a:rPr lang="es-MX" sz="2000" dirty="0" smtClean="0"/>
              <a:t>(OPAL)</a:t>
            </a:r>
          </a:p>
          <a:p>
            <a:r>
              <a:rPr lang="es-MX" sz="2000" dirty="0" smtClean="0"/>
              <a:t>Diplomático Mexicano que promueve el tratado de Tlatelolco, Alfonso </a:t>
            </a:r>
            <a:r>
              <a:rPr lang="es-MX" sz="2000" dirty="0"/>
              <a:t>García </a:t>
            </a:r>
            <a:r>
              <a:rPr lang="es-MX" sz="2000" dirty="0" smtClean="0"/>
              <a:t>Robles premio Nobel de la Paz.</a:t>
            </a:r>
            <a:endParaRPr lang="es-MX" sz="2000" dirty="0"/>
          </a:p>
          <a:p>
            <a:endParaRPr lang="es-MX" dirty="0"/>
          </a:p>
        </p:txBody>
      </p:sp>
      <p:pic>
        <p:nvPicPr>
          <p:cNvPr id="5" name="4 Marcador de contenido" descr="https://encrypted-tbn0.gstatic.com/images?q=tbn:ANd9GcShKmB9uNQAtGh7yENX5wgnvtVbQrmgcD6xWwuOA1MVR7TlJZcSiw">
            <a:hlinkClick r:id="rId3"/>
          </p:cNvPr>
          <p:cNvPicPr>
            <a:picLocks noGrp="1"/>
          </p:cNvPicPr>
          <p:nvPr>
            <p:ph sz="half" idx="4294967295"/>
          </p:nvPr>
        </p:nvPicPr>
        <p:blipFill>
          <a:blip r:embed="rId4" cstate="print">
            <a:extLst>
              <a:ext uri="{28A0092B-C50C-407E-A947-70E740481C1C}">
                <a14:useLocalDpi xmlns:a14="http://schemas.microsoft.com/office/drawing/2010/main" val="0"/>
              </a:ext>
            </a:extLst>
          </a:blip>
          <a:srcRect/>
          <a:stretch>
            <a:fillRect/>
          </a:stretch>
        </p:blipFill>
        <p:spPr bwMode="auto">
          <a:xfrm>
            <a:off x="4788024" y="1844824"/>
            <a:ext cx="3600400" cy="3672408"/>
          </a:xfrm>
          <a:prstGeom prst="rect">
            <a:avLst/>
          </a:prstGeom>
          <a:noFill/>
          <a:ln>
            <a:noFill/>
          </a:ln>
        </p:spPr>
      </p:pic>
    </p:spTree>
    <p:extLst>
      <p:ext uri="{BB962C8B-B14F-4D97-AF65-F5344CB8AC3E}">
        <p14:creationId xmlns:p14="http://schemas.microsoft.com/office/powerpoint/2010/main" val="27025701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4" name="3 Marcador de contenido"/>
          <p:cNvSpPr>
            <a:spLocks noGrp="1"/>
          </p:cNvSpPr>
          <p:nvPr>
            <p:ph sz="half" idx="4294967295"/>
          </p:nvPr>
        </p:nvSpPr>
        <p:spPr>
          <a:xfrm>
            <a:off x="4648200" y="1719263"/>
            <a:ext cx="4038600" cy="4411662"/>
          </a:xfrm>
          <a:prstGeom prst="rect">
            <a:avLst/>
          </a:prstGeom>
        </p:spPr>
        <p:txBody>
          <a:bodyPr/>
          <a:lstStyle/>
          <a:p>
            <a:r>
              <a:rPr lang="es-MX" sz="2400" dirty="0"/>
              <a:t>Los movimientos ambientales </a:t>
            </a:r>
            <a:r>
              <a:rPr lang="es-MX" sz="2400" dirty="0" smtClean="0"/>
              <a:t>de los años sesentas, están </a:t>
            </a:r>
            <a:r>
              <a:rPr lang="es-MX" sz="2400" dirty="0"/>
              <a:t>sustentados por la intervención de personajes </a:t>
            </a:r>
            <a:r>
              <a:rPr lang="es-MX" sz="2400" dirty="0" smtClean="0"/>
              <a:t>como;</a:t>
            </a:r>
          </a:p>
          <a:p>
            <a:pPr marL="0" indent="0">
              <a:buNone/>
            </a:pPr>
            <a:r>
              <a:rPr lang="es-MX" sz="2400" dirty="0" smtClean="0"/>
              <a:t>    </a:t>
            </a:r>
            <a:r>
              <a:rPr lang="es-MX" sz="2400" b="1" dirty="0" smtClean="0"/>
              <a:t>Rachel </a:t>
            </a:r>
            <a:r>
              <a:rPr lang="es-MX" sz="2400" b="1" dirty="0"/>
              <a:t>Carson. </a:t>
            </a:r>
          </a:p>
          <a:p>
            <a:endParaRPr lang="es-MX" dirty="0"/>
          </a:p>
        </p:txBody>
      </p:sp>
      <p:pic>
        <p:nvPicPr>
          <p:cNvPr id="5" name="4 Marcador de contenido" descr="http://static.guim.co.uk/sys-images/Books/Pix/covers/2012/12/6/1354793648666/Silent-Spring.jpg">
            <a:hlinkClick r:id="rId2"/>
          </p:cNvPr>
          <p:cNvPicPr>
            <a:picLocks noGrp="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1259632" y="1844824"/>
            <a:ext cx="2520280" cy="3240360"/>
          </a:xfrm>
          <a:prstGeom prst="rect">
            <a:avLst/>
          </a:prstGeom>
          <a:noFill/>
          <a:ln>
            <a:noFill/>
          </a:ln>
        </p:spPr>
      </p:pic>
    </p:spTree>
    <p:extLst>
      <p:ext uri="{BB962C8B-B14F-4D97-AF65-F5344CB8AC3E}">
        <p14:creationId xmlns:p14="http://schemas.microsoft.com/office/powerpoint/2010/main" val="10995077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99247" y="1412776"/>
            <a:ext cx="7745505" cy="4713387"/>
          </a:xfrm>
        </p:spPr>
        <p:txBody>
          <a:bodyPr>
            <a:normAutofit fontScale="92500"/>
          </a:bodyPr>
          <a:lstStyle/>
          <a:p>
            <a:pPr marL="0" indent="0" algn="just">
              <a:lnSpc>
                <a:spcPct val="150000"/>
              </a:lnSpc>
              <a:buNone/>
            </a:pPr>
            <a:r>
              <a:rPr lang="es-MX" sz="1400" dirty="0"/>
              <a:t>El docente y el alumno encontrarán en este material de “solo visión </a:t>
            </a:r>
            <a:r>
              <a:rPr lang="es-MX" sz="1400" dirty="0" err="1"/>
              <a:t>proyectables</a:t>
            </a:r>
            <a:r>
              <a:rPr lang="es-MX" sz="1400" dirty="0"/>
              <a:t>” (diapositivas), una herramienta de apoyo a la unidad de aprendizaje de Geografía Ambiental, correspondiente al séptimo semestre de la Licenciatura en Geografía.</a:t>
            </a:r>
          </a:p>
          <a:p>
            <a:pPr marL="0" indent="0" algn="just">
              <a:lnSpc>
                <a:spcPct val="150000"/>
              </a:lnSpc>
              <a:buNone/>
            </a:pPr>
            <a:r>
              <a:rPr lang="es-MX" sz="1400" dirty="0"/>
              <a:t>Las diapositivas abordan el tema sobre las actitudes humanas hacia el ambiente, las cuales tuvieron su origen durante la Ilustración en el siglo XVIII por los pensadores cuya fe fue la razón, movimiento que continua dando origen a la modernidad y en la actualidad a la posmodernidad, estos paradigmas promueven maneras de pensar en la forma del uso y manejo del medio ambiente, que dan como resultado consecuencias negativas que afectan al ser humano, a pesar que ya se veían y se sufrían por ciertos grupos.</a:t>
            </a:r>
          </a:p>
          <a:p>
            <a:pPr marL="0" indent="0" algn="just">
              <a:lnSpc>
                <a:spcPct val="150000"/>
              </a:lnSpc>
              <a:buNone/>
            </a:pPr>
            <a:r>
              <a:rPr lang="es-MX" sz="1400" dirty="0"/>
              <a:t>Al principio estos efectos ambientales no significaban ninguna preocupación, hasta la segunda parte del siglo XX, cuando surgen los primeros movimientos que desean su conservación y mejor manejo, entre ellos se aboga por el desarrollo sustentable y en la actualidad por el cambio climático global.</a:t>
            </a:r>
          </a:p>
          <a:p>
            <a:pPr marL="0" indent="0" algn="just">
              <a:lnSpc>
                <a:spcPct val="150000"/>
              </a:lnSpc>
              <a:buNone/>
            </a:pPr>
            <a:r>
              <a:rPr lang="es-MX" sz="1400" dirty="0"/>
              <a:t>Al final se espera que el alumno comprenda la evolución que han tenido los movimientos por el ambiente, desde su uso y abuso, hasta su conservación, recuperación y mejor uso. Y cambie o mejore su actitud hacia lo sustentable.</a:t>
            </a:r>
          </a:p>
          <a:p>
            <a:pPr>
              <a:lnSpc>
                <a:spcPct val="150000"/>
              </a:lnSpc>
            </a:pPr>
            <a:endParaRPr lang="es-MX" sz="1400" dirty="0"/>
          </a:p>
        </p:txBody>
      </p:sp>
      <p:sp>
        <p:nvSpPr>
          <p:cNvPr id="3" name="2 Título"/>
          <p:cNvSpPr>
            <a:spLocks noGrp="1"/>
          </p:cNvSpPr>
          <p:nvPr>
            <p:ph type="title"/>
          </p:nvPr>
        </p:nvSpPr>
        <p:spPr>
          <a:xfrm>
            <a:off x="688490" y="570156"/>
            <a:ext cx="7756263" cy="698604"/>
          </a:xfrm>
        </p:spPr>
        <p:txBody>
          <a:bodyPr/>
          <a:lstStyle/>
          <a:p>
            <a:r>
              <a:rPr lang="es-MX" sz="1400" dirty="0" smtClean="0"/>
              <a:t>GUIÓN EXPLICATIVO</a:t>
            </a:r>
            <a:endParaRPr lang="es-MX" sz="1400" dirty="0"/>
          </a:p>
        </p:txBody>
      </p:sp>
    </p:spTree>
    <p:extLst>
      <p:ext uri="{BB962C8B-B14F-4D97-AF65-F5344CB8AC3E}">
        <p14:creationId xmlns:p14="http://schemas.microsoft.com/office/powerpoint/2010/main" val="10571348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22238"/>
            <a:ext cx="7543800" cy="858490"/>
          </a:xfrm>
        </p:spPr>
        <p:txBody>
          <a:bodyPr/>
          <a:lstStyle/>
          <a:p>
            <a:pPr algn="ctr"/>
            <a:r>
              <a:rPr lang="es-MX" sz="1600" i="1" dirty="0"/>
              <a:t>MOVIMIENTOS Y FORMAS DE PENSAR </a:t>
            </a:r>
            <a:r>
              <a:rPr lang="es-MX" sz="1600" i="1" dirty="0" smtClean="0"/>
              <a:t>HACIA </a:t>
            </a:r>
            <a:r>
              <a:rPr lang="es-MX" sz="1600" i="1" dirty="0"/>
              <a:t>EL MEDIO </a:t>
            </a:r>
            <a:r>
              <a:rPr lang="es-MX" sz="1600" i="1" dirty="0" smtClean="0"/>
              <a:t>AMBIENTE: CONSERVACIONISMO (2)</a:t>
            </a:r>
            <a:endParaRPr lang="es-MX" sz="1600" dirty="0"/>
          </a:p>
        </p:txBody>
      </p:sp>
      <p:sp>
        <p:nvSpPr>
          <p:cNvPr id="3" name="2 Marcador de contenido"/>
          <p:cNvSpPr>
            <a:spLocks noGrp="1"/>
          </p:cNvSpPr>
          <p:nvPr>
            <p:ph sz="half" idx="4294967295"/>
          </p:nvPr>
        </p:nvSpPr>
        <p:spPr>
          <a:xfrm>
            <a:off x="457200" y="1268760"/>
            <a:ext cx="4038600" cy="4862165"/>
          </a:xfrm>
          <a:prstGeom prst="rect">
            <a:avLst/>
          </a:prstGeom>
        </p:spPr>
        <p:txBody>
          <a:bodyPr/>
          <a:lstStyle/>
          <a:p>
            <a:pPr marL="0" indent="0" algn="ctr">
              <a:buNone/>
            </a:pPr>
            <a:r>
              <a:rPr lang="es-MX" sz="1800" dirty="0" smtClean="0"/>
              <a:t>EUROPA</a:t>
            </a:r>
          </a:p>
          <a:p>
            <a:r>
              <a:rPr lang="es-MX" sz="1800" dirty="0" smtClean="0"/>
              <a:t>Ralph Waldo Emerson (1803-1882) Con su tesis “Trascendentalismo” mencionaba que la naturaleza creada por un ser superior, debía ser vista como un templo y se le debía respeto.</a:t>
            </a:r>
          </a:p>
          <a:p>
            <a:endParaRPr lang="es-MX" sz="1800" dirty="0"/>
          </a:p>
          <a:p>
            <a:r>
              <a:rPr lang="es-MX" sz="1800" dirty="0" smtClean="0"/>
              <a:t>Henry David </a:t>
            </a:r>
            <a:r>
              <a:rPr lang="es-MX" sz="1800" dirty="0" err="1" smtClean="0"/>
              <a:t>Thoreau</a:t>
            </a:r>
            <a:r>
              <a:rPr lang="es-MX" sz="1800" dirty="0" smtClean="0"/>
              <a:t> (1817-1862) Para él la experiencia del ser humano con la naturaleza es necesaria para contrarrestar las tendencias materialistas de la modernidad.</a:t>
            </a:r>
          </a:p>
          <a:p>
            <a:endParaRPr lang="es-MX" sz="1600" dirty="0"/>
          </a:p>
        </p:txBody>
      </p:sp>
      <p:sp>
        <p:nvSpPr>
          <p:cNvPr id="4" name="3 Marcador de contenido"/>
          <p:cNvSpPr>
            <a:spLocks noGrp="1"/>
          </p:cNvSpPr>
          <p:nvPr>
            <p:ph sz="half" idx="4294967295"/>
          </p:nvPr>
        </p:nvSpPr>
        <p:spPr>
          <a:xfrm>
            <a:off x="4648200" y="1340768"/>
            <a:ext cx="4038600" cy="4790157"/>
          </a:xfrm>
          <a:prstGeom prst="rect">
            <a:avLst/>
          </a:prstGeom>
        </p:spPr>
        <p:txBody>
          <a:bodyPr/>
          <a:lstStyle/>
          <a:p>
            <a:pPr marL="0" indent="0" algn="ctr">
              <a:buNone/>
            </a:pPr>
            <a:r>
              <a:rPr lang="es-MX" sz="1800" dirty="0" smtClean="0"/>
              <a:t>ESTADOS UNIDOS</a:t>
            </a:r>
          </a:p>
          <a:p>
            <a:endParaRPr lang="es-MX" sz="1800" dirty="0" smtClean="0"/>
          </a:p>
          <a:p>
            <a:r>
              <a:rPr lang="es-MX" sz="1800" dirty="0" smtClean="0"/>
              <a:t>Movimiento </a:t>
            </a:r>
            <a:r>
              <a:rPr lang="es-MX" sz="1800" dirty="0">
                <a:solidFill>
                  <a:srgbClr val="C00000"/>
                </a:solidFill>
              </a:rPr>
              <a:t>conservacionista</a:t>
            </a:r>
            <a:r>
              <a:rPr lang="es-MX" sz="1800" dirty="0"/>
              <a:t> siglo XX: Tradición romántica donde la naturaleza aparece como algo que debe ser intocado.</a:t>
            </a:r>
            <a:r>
              <a:rPr lang="es-MX" sz="1800" dirty="0">
                <a:solidFill>
                  <a:srgbClr val="FF0000"/>
                </a:solidFill>
              </a:rPr>
              <a:t> </a:t>
            </a:r>
            <a:r>
              <a:rPr lang="es-MX" sz="1800" dirty="0"/>
              <a:t>Autor que lo promovió </a:t>
            </a:r>
            <a:r>
              <a:rPr lang="es-MX" sz="1800" b="1" dirty="0">
                <a:solidFill>
                  <a:srgbClr val="C00000"/>
                </a:solidFill>
              </a:rPr>
              <a:t>John Muir</a:t>
            </a:r>
            <a:r>
              <a:rPr lang="es-MX" sz="1800" dirty="0"/>
              <a:t>, fundó el famoso “Sierra Club” y defendió a lo largo de toda su vida la idea de que la naturaleza había que cuidarla porque era un bien en sí, más allá de sus usos productivos inmediatos y/o a largo plazo</a:t>
            </a:r>
          </a:p>
        </p:txBody>
      </p:sp>
    </p:spTree>
    <p:extLst>
      <p:ext uri="{BB962C8B-B14F-4D97-AF65-F5344CB8AC3E}">
        <p14:creationId xmlns:p14="http://schemas.microsoft.com/office/powerpoint/2010/main" val="14362976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1600" i="1" dirty="0"/>
              <a:t>MOVIMIENTOS Y FORMAS DE PENSAR </a:t>
            </a:r>
            <a:r>
              <a:rPr lang="es-MX" sz="1600" i="1" dirty="0" smtClean="0"/>
              <a:t>HACIA </a:t>
            </a:r>
            <a:r>
              <a:rPr lang="es-MX" sz="1600" i="1" dirty="0"/>
              <a:t>EL MEDIO AMBIENTE: </a:t>
            </a:r>
            <a:r>
              <a:rPr lang="es-MX" sz="1600" i="1" dirty="0" smtClean="0"/>
              <a:t>PRESERVACIONISTA (3)</a:t>
            </a:r>
            <a:endParaRPr lang="es-MX" sz="1600" dirty="0"/>
          </a:p>
        </p:txBody>
      </p:sp>
      <p:sp>
        <p:nvSpPr>
          <p:cNvPr id="4" name="3 Marcador de contenido"/>
          <p:cNvSpPr>
            <a:spLocks noGrp="1"/>
          </p:cNvSpPr>
          <p:nvPr>
            <p:ph sz="half" idx="4294967295"/>
          </p:nvPr>
        </p:nvSpPr>
        <p:spPr>
          <a:xfrm>
            <a:off x="4648200" y="1719263"/>
            <a:ext cx="4038600" cy="4411662"/>
          </a:xfrm>
          <a:prstGeom prst="rect">
            <a:avLst/>
          </a:prstGeom>
        </p:spPr>
        <p:txBody>
          <a:bodyPr/>
          <a:lstStyle/>
          <a:p>
            <a:pPr marL="0" indent="0">
              <a:buNone/>
            </a:pPr>
            <a:r>
              <a:rPr lang="es-MX" sz="2000" dirty="0"/>
              <a:t>Movimiento </a:t>
            </a:r>
            <a:r>
              <a:rPr lang="es-MX" sz="2000" dirty="0" err="1">
                <a:solidFill>
                  <a:srgbClr val="C00000"/>
                </a:solidFill>
              </a:rPr>
              <a:t>preservacionista</a:t>
            </a:r>
            <a:r>
              <a:rPr lang="es-MX" sz="2000" dirty="0"/>
              <a:t> que ve a la naturaleza solo como proveedora de recursos naturales y materias primas, su representante fue </a:t>
            </a:r>
            <a:r>
              <a:rPr lang="es-MX" sz="2000" b="1" dirty="0" err="1">
                <a:solidFill>
                  <a:srgbClr val="C00000"/>
                </a:solidFill>
              </a:rPr>
              <a:t>Pinchot</a:t>
            </a:r>
            <a:r>
              <a:rPr lang="es-MX" sz="2000" dirty="0">
                <a:solidFill>
                  <a:srgbClr val="C00000"/>
                </a:solidFill>
              </a:rPr>
              <a:t> </a:t>
            </a:r>
            <a:r>
              <a:rPr lang="es-MX" sz="2000" dirty="0"/>
              <a:t>quien promovió el cuidado del medio ambiente para su </a:t>
            </a:r>
            <a:r>
              <a:rPr lang="es-MX" sz="2000" dirty="0" smtClean="0"/>
              <a:t>futuro </a:t>
            </a:r>
            <a:r>
              <a:rPr lang="es-MX" sz="2000" dirty="0"/>
              <a:t>uso productivo</a:t>
            </a:r>
            <a:r>
              <a:rPr lang="es-MX" sz="2000" dirty="0" smtClean="0"/>
              <a:t>.</a:t>
            </a:r>
          </a:p>
          <a:p>
            <a:pPr marL="0" indent="0">
              <a:buNone/>
            </a:pPr>
            <a:r>
              <a:rPr lang="es-MX" sz="2000" dirty="0" smtClean="0"/>
              <a:t>Los </a:t>
            </a:r>
            <a:r>
              <a:rPr lang="es-MX" sz="2000" dirty="0"/>
              <a:t>bosques eran </a:t>
            </a:r>
            <a:r>
              <a:rPr lang="es-MX" sz="2000" dirty="0" smtClean="0"/>
              <a:t>para él</a:t>
            </a:r>
            <a:r>
              <a:rPr lang="es-MX" sz="2000" dirty="0"/>
              <a:t>, en último término, criaderos de árboles que había que manejar de manera sustentable para asegurar su continuidad.</a:t>
            </a:r>
          </a:p>
          <a:p>
            <a:endParaRPr lang="es-MX" dirty="0"/>
          </a:p>
        </p:txBody>
      </p:sp>
      <p:pic>
        <p:nvPicPr>
          <p:cNvPr id="4098" name="Picture 2" descr="C:\Users\MtraGeorg\Pictures\Geografía\Aroles.png"/>
          <p:cNvPicPr>
            <a:picLocks noGrp="1" noChangeAspect="1" noChangeArrowheads="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899592" y="1916832"/>
            <a:ext cx="3240360"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15338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p:txBody>
          <a:bodyPr/>
          <a:lstStyle/>
          <a:p>
            <a:pPr algn="ctr"/>
            <a:r>
              <a:rPr lang="es-MX" sz="2800" b="0" i="1" dirty="0" smtClean="0">
                <a:solidFill>
                  <a:schemeClr val="tx1"/>
                </a:solidFill>
              </a:rPr>
              <a:t>PARADIGMA DE LA MODERNIDAD</a:t>
            </a:r>
          </a:p>
        </p:txBody>
      </p:sp>
      <p:sp>
        <p:nvSpPr>
          <p:cNvPr id="28675" name="2 Marcador de contenido"/>
          <p:cNvSpPr>
            <a:spLocks noGrp="1"/>
          </p:cNvSpPr>
          <p:nvPr>
            <p:ph idx="1"/>
          </p:nvPr>
        </p:nvSpPr>
        <p:spPr>
          <a:xfrm>
            <a:off x="457200" y="1719263"/>
            <a:ext cx="7571184" cy="4411662"/>
          </a:xfrm>
        </p:spPr>
        <p:txBody>
          <a:bodyPr/>
          <a:lstStyle/>
          <a:p>
            <a:pPr algn="just">
              <a:lnSpc>
                <a:spcPct val="150000"/>
              </a:lnSpc>
              <a:buFont typeface="Wingdings" pitchFamily="2" charset="2"/>
              <a:buNone/>
            </a:pPr>
            <a:r>
              <a:rPr lang="es-MX" sz="2800" dirty="0" smtClean="0"/>
              <a:t>    </a:t>
            </a:r>
          </a:p>
          <a:p>
            <a:pPr algn="just">
              <a:lnSpc>
                <a:spcPct val="150000"/>
              </a:lnSpc>
              <a:buFont typeface="Wingdings" pitchFamily="2" charset="2"/>
              <a:buNone/>
            </a:pPr>
            <a:r>
              <a:rPr lang="es-MX" dirty="0" smtClean="0"/>
              <a:t>El pensamiento moderno, a partir de la ilustración, desplazó al misticismo y la religión, para dar paso a la razón y a la libertad. La idea de progreso se vio enmarcada en la dominación del hombre hacia la naturaleza (Harvey, 1998)</a:t>
            </a:r>
          </a:p>
        </p:txBody>
      </p:sp>
    </p:spTree>
    <p:extLst>
      <p:ext uri="{BB962C8B-B14F-4D97-AF65-F5344CB8AC3E}">
        <p14:creationId xmlns:p14="http://schemas.microsoft.com/office/powerpoint/2010/main" val="2635251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99247" y="1700809"/>
            <a:ext cx="7745505" cy="4425354"/>
          </a:xfrm>
        </p:spPr>
        <p:txBody>
          <a:bodyPr>
            <a:normAutofit/>
          </a:bodyPr>
          <a:lstStyle/>
          <a:p>
            <a:pPr algn="just">
              <a:lnSpc>
                <a:spcPct val="150000"/>
              </a:lnSpc>
            </a:pPr>
            <a:r>
              <a:rPr lang="es-ES" sz="2000" dirty="0"/>
              <a:t>El siglo XIX fue testigo de los esfuerzos de Henry </a:t>
            </a:r>
            <a:r>
              <a:rPr lang="es-ES" sz="2000" dirty="0" err="1"/>
              <a:t>Buckle</a:t>
            </a:r>
            <a:r>
              <a:rPr lang="es-ES" sz="2000" dirty="0"/>
              <a:t>, </a:t>
            </a:r>
            <a:r>
              <a:rPr lang="es-ES" sz="2000" dirty="0" err="1"/>
              <a:t>August</a:t>
            </a:r>
            <a:r>
              <a:rPr lang="es-ES" sz="2000" dirty="0"/>
              <a:t> Comte y Karl Marx, de convertir el estudio de la sociedad humana, pasada y presente, en disciplinas que descubrirían leyes similares a las del mundo natural. El siglo XX enfatizó la aplicación de la metodología científica a las disciplinas académicas, y en ese proceso el modernismo generó la degradación del medio ambiente, el totalitarismo en nombre de la ciencia, guerras globales empleando la más avanzada tecnología y la destrucción atómica.</a:t>
            </a:r>
            <a:endParaRPr lang="es-MX" sz="2000" dirty="0"/>
          </a:p>
          <a:p>
            <a:endParaRPr lang="es-MX" dirty="0"/>
          </a:p>
        </p:txBody>
      </p:sp>
      <p:sp>
        <p:nvSpPr>
          <p:cNvPr id="3" name="2 Título"/>
          <p:cNvSpPr>
            <a:spLocks noGrp="1"/>
          </p:cNvSpPr>
          <p:nvPr>
            <p:ph type="title"/>
          </p:nvPr>
        </p:nvSpPr>
        <p:spPr/>
        <p:txBody>
          <a:bodyPr/>
          <a:lstStyle/>
          <a:p>
            <a:r>
              <a:rPr lang="es-MX" sz="1800" dirty="0" smtClean="0"/>
              <a:t>RECOPILANDO:</a:t>
            </a:r>
            <a:endParaRPr lang="es-MX" sz="1800" dirty="0"/>
          </a:p>
        </p:txBody>
      </p:sp>
    </p:spTree>
    <p:extLst>
      <p:ext uri="{BB962C8B-B14F-4D97-AF65-F5344CB8AC3E}">
        <p14:creationId xmlns:p14="http://schemas.microsoft.com/office/powerpoint/2010/main" val="10116566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122238"/>
            <a:ext cx="7543800" cy="1449374"/>
          </a:xfrm>
        </p:spPr>
        <p:txBody>
          <a:bodyPr/>
          <a:lstStyle/>
          <a:p>
            <a:pPr algn="ctr" eaLnBrk="1" hangingPunct="1"/>
            <a:r>
              <a:rPr lang="es-MX" sz="2800" dirty="0" smtClean="0">
                <a:latin typeface="Calibri" pitchFamily="34" charset="0"/>
                <a:cs typeface="Calibri" pitchFamily="34" charset="0"/>
              </a:rPr>
              <a:t/>
            </a:r>
            <a:br>
              <a:rPr lang="es-MX" sz="2800" dirty="0" smtClean="0">
                <a:latin typeface="Calibri" pitchFamily="34" charset="0"/>
                <a:cs typeface="Calibri" pitchFamily="34" charset="0"/>
              </a:rPr>
            </a:br>
            <a:r>
              <a:rPr lang="es-MX" sz="2800" dirty="0" smtClean="0">
                <a:solidFill>
                  <a:srgbClr val="C00000"/>
                </a:solidFill>
                <a:latin typeface="Calibri" pitchFamily="34" charset="0"/>
                <a:cs typeface="Calibri" pitchFamily="34" charset="0"/>
              </a:rPr>
              <a:t>  </a:t>
            </a:r>
            <a:r>
              <a:rPr lang="es-MX" sz="2800" b="0" i="1" dirty="0" smtClean="0">
                <a:solidFill>
                  <a:srgbClr val="C00000"/>
                </a:solidFill>
                <a:latin typeface="Calibri" pitchFamily="34" charset="0"/>
                <a:cs typeface="Calibri" pitchFamily="34" charset="0"/>
              </a:rPr>
              <a:t>LA CULTURA MODERNA (1)</a:t>
            </a:r>
            <a:r>
              <a:rPr lang="es-MX" sz="3600" dirty="0" smtClean="0">
                <a:latin typeface="Calibri" pitchFamily="34" charset="0"/>
                <a:cs typeface="Calibri" pitchFamily="34" charset="0"/>
              </a:rPr>
              <a:t/>
            </a:r>
            <a:br>
              <a:rPr lang="es-MX" sz="3600" dirty="0" smtClean="0">
                <a:latin typeface="Calibri" pitchFamily="34" charset="0"/>
                <a:cs typeface="Calibri" pitchFamily="34" charset="0"/>
              </a:rPr>
            </a:br>
            <a:endParaRPr lang="es-MX" sz="2800" dirty="0" smtClean="0">
              <a:solidFill>
                <a:srgbClr val="FF0000"/>
              </a:solidFill>
              <a:latin typeface="Calibri" pitchFamily="34" charset="0"/>
              <a:cs typeface="Calibri" pitchFamily="34" charset="0"/>
            </a:endParaRPr>
          </a:p>
        </p:txBody>
      </p:sp>
      <p:sp>
        <p:nvSpPr>
          <p:cNvPr id="29699" name="Rectangle 3"/>
          <p:cNvSpPr>
            <a:spLocks noGrp="1" noChangeArrowheads="1"/>
          </p:cNvSpPr>
          <p:nvPr>
            <p:ph type="body" idx="1"/>
          </p:nvPr>
        </p:nvSpPr>
        <p:spPr>
          <a:xfrm>
            <a:off x="457200" y="1340768"/>
            <a:ext cx="7571184" cy="4790157"/>
          </a:xfrm>
        </p:spPr>
        <p:txBody>
          <a:bodyPr/>
          <a:lstStyle/>
          <a:p>
            <a:pPr algn="just" eaLnBrk="1" hangingPunct="1"/>
            <a:r>
              <a:rPr lang="es-ES" sz="2400" dirty="0" smtClean="0"/>
              <a:t>Se ha promovido lo parcial, lo singular, lo individual; se ignora lo social, lo universal. La experiencia queda reducida al presente, no hay pasado (da importancia sólo aquí y al ahora).  </a:t>
            </a:r>
          </a:p>
          <a:p>
            <a:pPr algn="just" eaLnBrk="1" hangingPunct="1"/>
            <a:endParaRPr lang="es-ES" sz="2400" dirty="0" smtClean="0"/>
          </a:p>
          <a:p>
            <a:pPr algn="just" eaLnBrk="1" hangingPunct="1"/>
            <a:r>
              <a:rPr lang="es-ES" sz="2400" dirty="0" smtClean="0"/>
              <a:t>Esta reivindicación afecta al mundo de los comportamientos y relaciones sociales (sociedad del consumo, nuevos medios de comunicación de masas).</a:t>
            </a:r>
          </a:p>
          <a:p>
            <a:pPr algn="just" eaLnBrk="1" hangingPunct="1"/>
            <a:endParaRPr lang="es-ES" sz="2400" dirty="0" smtClean="0"/>
          </a:p>
          <a:p>
            <a:pPr algn="just" eaLnBrk="1" hangingPunct="1"/>
            <a:r>
              <a:rPr lang="es-ES" sz="2400" dirty="0" smtClean="0"/>
              <a:t>Promueve la desestabilización de las teorías del gobierno social.</a:t>
            </a:r>
            <a:endParaRPr lang="es-ES" sz="2800" dirty="0" smtClean="0"/>
          </a:p>
          <a:p>
            <a:pPr algn="just" eaLnBrk="1" hangingPunct="1">
              <a:lnSpc>
                <a:spcPct val="150000"/>
              </a:lnSpc>
            </a:pPr>
            <a:endParaRPr lang="es-ES" sz="2400" dirty="0" smtClean="0"/>
          </a:p>
        </p:txBody>
      </p:sp>
    </p:spTree>
    <p:extLst>
      <p:ext uri="{BB962C8B-B14F-4D97-AF65-F5344CB8AC3E}">
        <p14:creationId xmlns:p14="http://schemas.microsoft.com/office/powerpoint/2010/main" val="29410087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8490" y="570156"/>
            <a:ext cx="7756263" cy="842620"/>
          </a:xfrm>
        </p:spPr>
        <p:txBody>
          <a:bodyPr/>
          <a:lstStyle/>
          <a:p>
            <a:r>
              <a:rPr lang="es-MX" sz="2400" i="1" dirty="0">
                <a:solidFill>
                  <a:srgbClr val="C00000"/>
                </a:solidFill>
                <a:latin typeface="Calibri" pitchFamily="34" charset="0"/>
                <a:cs typeface="Calibri" pitchFamily="34" charset="0"/>
              </a:rPr>
              <a:t>LA CULTURA MODERNA </a:t>
            </a:r>
            <a:r>
              <a:rPr lang="es-MX" sz="2400" i="1" dirty="0" smtClean="0">
                <a:solidFill>
                  <a:srgbClr val="C00000"/>
                </a:solidFill>
                <a:latin typeface="Calibri" pitchFamily="34" charset="0"/>
                <a:cs typeface="Calibri" pitchFamily="34" charset="0"/>
              </a:rPr>
              <a:t>(2)</a:t>
            </a:r>
            <a:r>
              <a:rPr lang="es-MX" sz="2400" dirty="0">
                <a:latin typeface="Calibri" pitchFamily="34" charset="0"/>
                <a:cs typeface="Calibri" pitchFamily="34" charset="0"/>
              </a:rPr>
              <a:t/>
            </a:r>
            <a:br>
              <a:rPr lang="es-MX" sz="2400" dirty="0">
                <a:latin typeface="Calibri" pitchFamily="34" charset="0"/>
                <a:cs typeface="Calibri" pitchFamily="34" charset="0"/>
              </a:rPr>
            </a:br>
            <a:endParaRPr lang="es-MX" sz="2400" dirty="0"/>
          </a:p>
        </p:txBody>
      </p:sp>
      <p:sp>
        <p:nvSpPr>
          <p:cNvPr id="3" name="2 Marcador de contenido"/>
          <p:cNvSpPr>
            <a:spLocks noGrp="1"/>
          </p:cNvSpPr>
          <p:nvPr>
            <p:ph sz="quarter" idx="13"/>
          </p:nvPr>
        </p:nvSpPr>
        <p:spPr/>
        <p:txBody>
          <a:bodyPr>
            <a:normAutofit fontScale="92500"/>
          </a:bodyPr>
          <a:lstStyle/>
          <a:p>
            <a:pPr algn="just"/>
            <a:r>
              <a:rPr lang="es-MX" sz="2200" dirty="0"/>
              <a:t>La modernidad hizo que el ser humano se creyera autónomo e independiente rompiendo los mitos para entender </a:t>
            </a:r>
            <a:r>
              <a:rPr lang="es-MX" sz="2200" dirty="0" smtClean="0"/>
              <a:t>los misterios </a:t>
            </a:r>
            <a:r>
              <a:rPr lang="es-MX" sz="2200" dirty="0"/>
              <a:t>de la naturaleza. Se confiaba en que la ciencia solucionaba todos los problemas del hombre y acabaría con la ignorancia y servidumbre de los pueblos.</a:t>
            </a:r>
            <a:r>
              <a:rPr lang="es-MX" dirty="0"/>
              <a:t/>
            </a:r>
            <a:br>
              <a:rPr lang="es-MX" dirty="0"/>
            </a:br>
            <a:endParaRPr lang="es-MX" dirty="0"/>
          </a:p>
        </p:txBody>
      </p:sp>
      <p:pic>
        <p:nvPicPr>
          <p:cNvPr id="5122" name="Picture 2" descr="C:\Users\MtraGeorg\Pictures\Geografía\imagesW7IK098I.jpg"/>
          <p:cNvPicPr>
            <a:picLocks noGrp="1" noChangeAspect="1" noChangeArrowheads="1"/>
          </p:cNvPicPr>
          <p:nvPr>
            <p:ph sz="quarter" idx="14"/>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1628800"/>
            <a:ext cx="1524000" cy="169545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MtraGeorg\Pictures\Geografía\imagesGHHSYOYJ.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76056" y="4509120"/>
            <a:ext cx="2466975" cy="184785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MtraGeorg\Pictures\Geografía\imagesGYS9S2K8.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68144" y="2988565"/>
            <a:ext cx="3143250" cy="1457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52491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99247" y="1556793"/>
            <a:ext cx="7745505" cy="4569370"/>
          </a:xfrm>
        </p:spPr>
        <p:txBody>
          <a:bodyPr>
            <a:normAutofit/>
          </a:bodyPr>
          <a:lstStyle/>
          <a:p>
            <a:pPr marL="0" indent="0" algn="just">
              <a:buNone/>
            </a:pPr>
            <a:r>
              <a:rPr lang="es-MX" sz="2000" dirty="0" smtClean="0"/>
              <a:t>Actúan </a:t>
            </a:r>
            <a:r>
              <a:rPr lang="es-MX" sz="2000" dirty="0"/>
              <a:t>como mediadores entre políticos, poblaciones locales, científicos y grupos activistas que promueven la conservación.</a:t>
            </a:r>
          </a:p>
        </p:txBody>
      </p:sp>
      <p:sp>
        <p:nvSpPr>
          <p:cNvPr id="3" name="2 Título"/>
          <p:cNvSpPr>
            <a:spLocks noGrp="1"/>
          </p:cNvSpPr>
          <p:nvPr>
            <p:ph type="title"/>
          </p:nvPr>
        </p:nvSpPr>
        <p:spPr>
          <a:xfrm>
            <a:off x="688490" y="570156"/>
            <a:ext cx="7756263" cy="770612"/>
          </a:xfrm>
        </p:spPr>
        <p:txBody>
          <a:bodyPr/>
          <a:lstStyle/>
          <a:p>
            <a:r>
              <a:rPr lang="es-MX" sz="1800" b="1" i="1" dirty="0" smtClean="0"/>
              <a:t>REUNIONES DE ORGANISMOS INTERNACIONALES Y LOS GOBIERNOS  A FAVOR DEL AMBIENTE</a:t>
            </a:r>
            <a:endParaRPr lang="es-MX" sz="1800" b="1" i="1" dirty="0"/>
          </a:p>
        </p:txBody>
      </p:sp>
      <p:pic>
        <p:nvPicPr>
          <p:cNvPr id="6146" name="Picture 2" descr="http://www.fao.org/fileadmin/user_upload/AGRO_Noticias/img/FotoFamiliaOK_2.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852936"/>
            <a:ext cx="8496944" cy="2808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48704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1800" dirty="0" smtClean="0"/>
              <a:t>ORGANISMOS INTERNACIONALES</a:t>
            </a:r>
            <a:endParaRPr lang="es-MX" sz="1800" dirty="0"/>
          </a:p>
        </p:txBody>
      </p:sp>
      <p:sp>
        <p:nvSpPr>
          <p:cNvPr id="3" name="2 Marcador de contenido"/>
          <p:cNvSpPr>
            <a:spLocks noGrp="1"/>
          </p:cNvSpPr>
          <p:nvPr>
            <p:ph sz="quarter" idx="13"/>
          </p:nvPr>
        </p:nvSpPr>
        <p:spPr>
          <a:xfrm>
            <a:off x="685800" y="1844824"/>
            <a:ext cx="3803904" cy="4272512"/>
          </a:xfrm>
        </p:spPr>
        <p:txBody>
          <a:bodyPr>
            <a:normAutofit/>
          </a:bodyPr>
          <a:lstStyle/>
          <a:p>
            <a:r>
              <a:rPr lang="es-MX" sz="2000" dirty="0">
                <a:solidFill>
                  <a:schemeClr val="tx1"/>
                </a:solidFill>
              </a:rPr>
              <a:t>Programa de las Naciones Unidas para el Medio Ambiente (PNUMA)</a:t>
            </a:r>
          </a:p>
          <a:p>
            <a:r>
              <a:rPr lang="es-MX" sz="2000" dirty="0" smtClean="0">
                <a:solidFill>
                  <a:schemeClr val="tx1"/>
                </a:solidFill>
              </a:rPr>
              <a:t>Unión Internacional para la Conservación (IUCN</a:t>
            </a:r>
            <a:r>
              <a:rPr lang="es-MX" sz="2000" dirty="0">
                <a:solidFill>
                  <a:schemeClr val="tx1"/>
                </a:solidFill>
              </a:rPr>
              <a:t>),</a:t>
            </a:r>
          </a:p>
          <a:p>
            <a:r>
              <a:rPr lang="es-MX" sz="2000" dirty="0" smtClean="0">
                <a:solidFill>
                  <a:schemeClr val="tx1"/>
                </a:solidFill>
              </a:rPr>
              <a:t>Conservación Internacional (CI</a:t>
            </a:r>
            <a:r>
              <a:rPr lang="es-MX" sz="2000" dirty="0">
                <a:solidFill>
                  <a:schemeClr val="tx1"/>
                </a:solidFill>
              </a:rPr>
              <a:t>),</a:t>
            </a:r>
          </a:p>
          <a:p>
            <a:r>
              <a:rPr lang="es-MX" sz="2000" dirty="0" smtClean="0">
                <a:solidFill>
                  <a:schemeClr val="tx1"/>
                </a:solidFill>
              </a:rPr>
              <a:t>Sociedad para la Conservación de la Vida Silvestre (WCS</a:t>
            </a:r>
            <a:r>
              <a:rPr lang="es-MX" sz="2000" dirty="0">
                <a:solidFill>
                  <a:schemeClr val="tx1"/>
                </a:solidFill>
              </a:rPr>
              <a:t>),</a:t>
            </a:r>
          </a:p>
          <a:p>
            <a:r>
              <a:rPr lang="es-MX" sz="2000" dirty="0" smtClean="0">
                <a:solidFill>
                  <a:schemeClr val="tx1"/>
                </a:solidFill>
              </a:rPr>
              <a:t>Fondo Mundial para la Naturaleza (WWF).</a:t>
            </a:r>
          </a:p>
          <a:p>
            <a:pPr marL="0" indent="0">
              <a:buNone/>
            </a:pPr>
            <a:endParaRPr lang="es-MX" dirty="0"/>
          </a:p>
        </p:txBody>
      </p:sp>
      <p:pic>
        <p:nvPicPr>
          <p:cNvPr id="4098" name="Picture 2" descr="C:\Users\MtraGeorg\Pictures\Geografía\WWFuntitled.png"/>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44008" y="2132856"/>
            <a:ext cx="1800200" cy="18002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MtraGeorg\Pictures\Geografía\images13HQWHK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2586747"/>
            <a:ext cx="1752600" cy="17526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MtraGeorg\Pictures\Geografía\imagesB262NK6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4581128"/>
            <a:ext cx="2466975" cy="184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05808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8836848"/>
              </p:ext>
            </p:extLst>
          </p:nvPr>
        </p:nvGraphicFramePr>
        <p:xfrm>
          <a:off x="698500" y="1484785"/>
          <a:ext cx="7747000" cy="5059779"/>
        </p:xfrm>
        <a:graphic>
          <a:graphicData uri="http://schemas.openxmlformats.org/drawingml/2006/table">
            <a:tbl>
              <a:tblPr firstRow="1" bandRow="1">
                <a:tableStyleId>{5C22544A-7EE6-4342-B048-85BDC9FD1C3A}</a:tableStyleId>
              </a:tblPr>
              <a:tblGrid>
                <a:gridCol w="921172"/>
                <a:gridCol w="6825828"/>
              </a:tblGrid>
              <a:tr h="436704">
                <a:tc>
                  <a:txBody>
                    <a:bodyPr/>
                    <a:lstStyle/>
                    <a:p>
                      <a:pPr algn="just">
                        <a:lnSpc>
                          <a:spcPct val="115000"/>
                        </a:lnSpc>
                        <a:spcAft>
                          <a:spcPts val="0"/>
                        </a:spcAft>
                      </a:pPr>
                      <a:r>
                        <a:rPr lang="es-ES" sz="1600" dirty="0">
                          <a:latin typeface="Arial"/>
                          <a:ea typeface="Times New Roman"/>
                          <a:cs typeface="Times New Roman"/>
                        </a:rPr>
                        <a:t>1972</a:t>
                      </a:r>
                      <a:endParaRPr lang="es-MX" sz="1600" dirty="0">
                        <a:latin typeface="Times New Roman"/>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ES" sz="1600" dirty="0" smtClean="0">
                          <a:latin typeface="Arial"/>
                          <a:ea typeface="Times New Roman"/>
                          <a:cs typeface="Times New Roman"/>
                        </a:rPr>
                        <a:t>Conferencia sobre el Medio Ambiente Humano (ONU)</a:t>
                      </a:r>
                      <a:endParaRPr lang="es-MX" sz="1600" dirty="0">
                        <a:latin typeface="Times New Roman"/>
                        <a:ea typeface="Times New Roman"/>
                        <a:cs typeface="Times New Roman"/>
                      </a:endParaRPr>
                    </a:p>
                  </a:txBody>
                  <a:tcPr marL="68295" marR="68295" marT="0" marB="0"/>
                </a:tc>
              </a:tr>
              <a:tr h="660439">
                <a:tc>
                  <a:txBody>
                    <a:bodyPr/>
                    <a:lstStyle/>
                    <a:p>
                      <a:pPr algn="just">
                        <a:lnSpc>
                          <a:spcPct val="115000"/>
                        </a:lnSpc>
                        <a:spcAft>
                          <a:spcPts val="0"/>
                        </a:spcAft>
                      </a:pPr>
                      <a:r>
                        <a:rPr lang="es-ES" sz="1600" dirty="0">
                          <a:latin typeface="Arial"/>
                          <a:ea typeface="Times New Roman"/>
                          <a:cs typeface="Times New Roman"/>
                        </a:rPr>
                        <a:t>1972</a:t>
                      </a:r>
                      <a:endParaRPr lang="es-MX" sz="1600" dirty="0">
                        <a:latin typeface="Times New Roman"/>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ES" sz="1600" dirty="0">
                          <a:latin typeface="Arial"/>
                          <a:ea typeface="Times New Roman"/>
                          <a:cs typeface="Times New Roman"/>
                        </a:rPr>
                        <a:t>convoca en Estocolmo a la “Conferencia sobre el Medio Humano”. (Primeros indicios sobre el desarrollo sustentable)</a:t>
                      </a:r>
                    </a:p>
                  </a:txBody>
                  <a:tcPr marL="68295" marR="68295" marT="0" marB="0"/>
                </a:tc>
              </a:tr>
              <a:tr h="660439">
                <a:tc>
                  <a:txBody>
                    <a:bodyPr/>
                    <a:lstStyle/>
                    <a:p>
                      <a:pPr algn="just">
                        <a:lnSpc>
                          <a:spcPct val="115000"/>
                        </a:lnSpc>
                        <a:spcAft>
                          <a:spcPts val="0"/>
                        </a:spcAft>
                      </a:pPr>
                      <a:r>
                        <a:rPr lang="es-ES" sz="1600">
                          <a:latin typeface="Arial"/>
                          <a:ea typeface="Times New Roman"/>
                          <a:cs typeface="Times New Roman"/>
                        </a:rPr>
                        <a:t>1973</a:t>
                      </a:r>
                      <a:endParaRPr lang="es-MX" sz="1600">
                        <a:latin typeface="Times New Roman"/>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MX" sz="1600" dirty="0">
                          <a:latin typeface="Verdana"/>
                          <a:ea typeface="Times New Roman"/>
                          <a:cs typeface="Times New Roman"/>
                        </a:rPr>
                        <a:t>"Convención sobre el Comercio Internacional de Especies Amenazadas de Fauna y Flora".</a:t>
                      </a:r>
                      <a:endParaRPr lang="es-MX" sz="1600" dirty="0">
                        <a:latin typeface="Times New Roman"/>
                        <a:ea typeface="Times New Roman"/>
                        <a:cs typeface="Times New Roman"/>
                      </a:endParaRPr>
                    </a:p>
                  </a:txBody>
                  <a:tcPr marL="68295" marR="68295" marT="0" marB="0"/>
                </a:tc>
              </a:tr>
              <a:tr h="990659">
                <a:tc>
                  <a:txBody>
                    <a:bodyPr/>
                    <a:lstStyle/>
                    <a:p>
                      <a:pPr>
                        <a:lnSpc>
                          <a:spcPct val="115000"/>
                        </a:lnSpc>
                        <a:spcAft>
                          <a:spcPts val="0"/>
                        </a:spcAft>
                      </a:pPr>
                      <a:r>
                        <a:rPr lang="es-ES" sz="1600">
                          <a:latin typeface="Arial"/>
                          <a:ea typeface="Times New Roman"/>
                          <a:cs typeface="Times New Roman"/>
                        </a:rPr>
                        <a:t>1975</a:t>
                      </a:r>
                      <a:endParaRPr lang="es-MX" sz="1600">
                        <a:latin typeface="Times New Roman"/>
                        <a:ea typeface="Times New Roman"/>
                        <a:cs typeface="Times New Roman"/>
                      </a:endParaRPr>
                    </a:p>
                  </a:txBody>
                  <a:tcPr marL="68295" marR="68295" marT="0" marB="0"/>
                </a:tc>
                <a:tc>
                  <a:txBody>
                    <a:bodyPr/>
                    <a:lstStyle/>
                    <a:p>
                      <a:pPr>
                        <a:lnSpc>
                          <a:spcPct val="115000"/>
                        </a:lnSpc>
                        <a:spcBef>
                          <a:spcPts val="600"/>
                        </a:spcBef>
                        <a:spcAft>
                          <a:spcPts val="0"/>
                        </a:spcAft>
                      </a:pPr>
                      <a:r>
                        <a:rPr lang="es-ES" sz="1600" dirty="0">
                          <a:latin typeface="Arial"/>
                          <a:ea typeface="Times New Roman"/>
                          <a:cs typeface="Times New Roman"/>
                        </a:rPr>
                        <a:t>La Carta de Belgrado: </a:t>
                      </a:r>
                      <a:r>
                        <a:rPr lang="es-ES" sz="1600" i="1" dirty="0">
                          <a:solidFill>
                            <a:srgbClr val="000000"/>
                          </a:solidFill>
                          <a:latin typeface="Verdana"/>
                          <a:ea typeface="Times New Roman"/>
                          <a:cs typeface="Arial"/>
                        </a:rPr>
                        <a:t>Mejorar todas las relaciones ecológicas, incluyendo la relación de la humanidad con la naturaleza y de las personas entre sí</a:t>
                      </a:r>
                      <a:endParaRPr lang="es-MX" sz="1600" dirty="0">
                        <a:latin typeface="Times New Roman"/>
                        <a:ea typeface="Times New Roman"/>
                        <a:cs typeface="Times New Roman"/>
                      </a:endParaRPr>
                    </a:p>
                  </a:txBody>
                  <a:tcPr marL="68295" marR="68295" marT="0" marB="0"/>
                </a:tc>
              </a:tr>
              <a:tr h="990659">
                <a:tc>
                  <a:txBody>
                    <a:bodyPr/>
                    <a:lstStyle/>
                    <a:p>
                      <a:pPr algn="just">
                        <a:lnSpc>
                          <a:spcPct val="115000"/>
                        </a:lnSpc>
                        <a:spcAft>
                          <a:spcPts val="0"/>
                        </a:spcAft>
                      </a:pPr>
                      <a:r>
                        <a:rPr lang="es-ES" sz="1600">
                          <a:latin typeface="Arial"/>
                          <a:ea typeface="Times New Roman"/>
                          <a:cs typeface="Times New Roman"/>
                        </a:rPr>
                        <a:t>1977</a:t>
                      </a:r>
                      <a:endParaRPr lang="es-MX" sz="1600">
                        <a:latin typeface="Times New Roman"/>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ES" sz="1600" dirty="0">
                          <a:latin typeface="Arial"/>
                          <a:ea typeface="Times New Roman"/>
                          <a:cs typeface="Times New Roman"/>
                        </a:rPr>
                        <a:t>convoca en </a:t>
                      </a:r>
                      <a:r>
                        <a:rPr lang="es-ES" sz="1600" dirty="0" err="1">
                          <a:latin typeface="Arial"/>
                          <a:ea typeface="Times New Roman"/>
                          <a:cs typeface="Times New Roman"/>
                        </a:rPr>
                        <a:t>Tibilis</a:t>
                      </a:r>
                      <a:r>
                        <a:rPr lang="es-ES" sz="1600" dirty="0">
                          <a:latin typeface="Arial"/>
                          <a:ea typeface="Times New Roman"/>
                          <a:cs typeface="Times New Roman"/>
                        </a:rPr>
                        <a:t> Georgia, a la “Conferencia  Intergubernamental sobre Educación Ambiental”, eje vertebral que llevará a la solución de los problemas ambientales.</a:t>
                      </a:r>
                    </a:p>
                  </a:txBody>
                  <a:tcPr marL="68295" marR="68295" marT="0" marB="0"/>
                </a:tc>
              </a:tr>
              <a:tr h="1320879">
                <a:tc>
                  <a:txBody>
                    <a:bodyPr/>
                    <a:lstStyle/>
                    <a:p>
                      <a:pPr algn="just">
                        <a:lnSpc>
                          <a:spcPct val="115000"/>
                        </a:lnSpc>
                        <a:spcAft>
                          <a:spcPts val="0"/>
                        </a:spcAft>
                      </a:pPr>
                      <a:r>
                        <a:rPr lang="es-ES" sz="1600">
                          <a:latin typeface="Arial"/>
                          <a:ea typeface="Times New Roman"/>
                          <a:cs typeface="Times New Roman"/>
                        </a:rPr>
                        <a:t>1980</a:t>
                      </a:r>
                      <a:endParaRPr lang="es-MX" sz="1600">
                        <a:latin typeface="Times New Roman"/>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ES" sz="1600" dirty="0">
                          <a:latin typeface="Arial"/>
                          <a:ea typeface="Times New Roman"/>
                          <a:cs typeface="Times New Roman"/>
                        </a:rPr>
                        <a:t>“Estrategia Mundial de Conservación” propuesta por (Unión Internacional de Conservación de ), documento encargado por el Programa de Naciones Unidas para el Ambiente (PNUMA) y </a:t>
                      </a:r>
                      <a:r>
                        <a:rPr lang="es-ES" sz="1600" dirty="0" err="1">
                          <a:latin typeface="Arial"/>
                          <a:ea typeface="Times New Roman"/>
                          <a:cs typeface="Times New Roman"/>
                        </a:rPr>
                        <a:t>World</a:t>
                      </a:r>
                      <a:r>
                        <a:rPr lang="es-ES" sz="1600" dirty="0">
                          <a:latin typeface="Arial"/>
                          <a:ea typeface="Times New Roman"/>
                          <a:cs typeface="Times New Roman"/>
                        </a:rPr>
                        <a:t> </a:t>
                      </a:r>
                      <a:r>
                        <a:rPr lang="es-ES" sz="1600" dirty="0" err="1">
                          <a:latin typeface="Arial"/>
                          <a:ea typeface="Times New Roman"/>
                          <a:cs typeface="Times New Roman"/>
                        </a:rPr>
                        <a:t>Wildlife</a:t>
                      </a:r>
                      <a:r>
                        <a:rPr lang="es-ES" sz="1600" dirty="0">
                          <a:latin typeface="Arial"/>
                          <a:ea typeface="Times New Roman"/>
                          <a:cs typeface="Times New Roman"/>
                        </a:rPr>
                        <a:t> </a:t>
                      </a:r>
                      <a:r>
                        <a:rPr lang="es-ES" sz="1600" dirty="0" err="1">
                          <a:latin typeface="Arial"/>
                          <a:ea typeface="Times New Roman"/>
                          <a:cs typeface="Times New Roman"/>
                        </a:rPr>
                        <a:t>Fund</a:t>
                      </a:r>
                      <a:r>
                        <a:rPr lang="es-ES" sz="1600" dirty="0">
                          <a:latin typeface="Arial"/>
                          <a:ea typeface="Times New Roman"/>
                          <a:cs typeface="Times New Roman"/>
                        </a:rPr>
                        <a:t> (WWF)</a:t>
                      </a:r>
                      <a:endParaRPr lang="es-MX" sz="1600" dirty="0">
                        <a:latin typeface="Times New Roman"/>
                        <a:ea typeface="Times New Roman"/>
                        <a:cs typeface="Times New Roman"/>
                      </a:endParaRPr>
                    </a:p>
                  </a:txBody>
                  <a:tcPr marL="68295" marR="68295" marT="0" marB="0"/>
                </a:tc>
              </a:tr>
            </a:tbl>
          </a:graphicData>
        </a:graphic>
      </p:graphicFrame>
      <p:sp>
        <p:nvSpPr>
          <p:cNvPr id="3" name="2 Título"/>
          <p:cNvSpPr>
            <a:spLocks noGrp="1"/>
          </p:cNvSpPr>
          <p:nvPr>
            <p:ph type="title"/>
          </p:nvPr>
        </p:nvSpPr>
        <p:spPr>
          <a:xfrm>
            <a:off x="688490" y="476672"/>
            <a:ext cx="7756263" cy="792088"/>
          </a:xfrm>
        </p:spPr>
        <p:txBody>
          <a:bodyPr/>
          <a:lstStyle/>
          <a:p>
            <a:r>
              <a:rPr lang="es-ES" sz="1600" dirty="0">
                <a:solidFill>
                  <a:schemeClr val="tx1"/>
                </a:solidFill>
              </a:rPr>
              <a:t>MODERNIDAD Y LOS MOVIMIENTOS </a:t>
            </a:r>
            <a:r>
              <a:rPr lang="es-ES" sz="1600" b="1" dirty="0">
                <a:solidFill>
                  <a:schemeClr val="tx1"/>
                </a:solidFill>
              </a:rPr>
              <a:t>INTERNACIONALES</a:t>
            </a:r>
            <a:r>
              <a:rPr lang="es-ES" sz="1600" dirty="0">
                <a:solidFill>
                  <a:schemeClr val="tx1"/>
                </a:solidFill>
              </a:rPr>
              <a:t> A FAVOR DEL MEDIO AMBIENTE (1)</a:t>
            </a:r>
            <a:endParaRPr lang="es-MX" sz="1600" dirty="0"/>
          </a:p>
        </p:txBody>
      </p:sp>
    </p:spTree>
    <p:extLst>
      <p:ext uri="{BB962C8B-B14F-4D97-AF65-F5344CB8AC3E}">
        <p14:creationId xmlns:p14="http://schemas.microsoft.com/office/powerpoint/2010/main" val="36082574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685547175"/>
              </p:ext>
            </p:extLst>
          </p:nvPr>
        </p:nvGraphicFramePr>
        <p:xfrm>
          <a:off x="698500" y="1700806"/>
          <a:ext cx="7747000" cy="4744190"/>
        </p:xfrm>
        <a:graphic>
          <a:graphicData uri="http://schemas.openxmlformats.org/drawingml/2006/table">
            <a:tbl>
              <a:tblPr firstRow="1" bandRow="1">
                <a:tableStyleId>{5C22544A-7EE6-4342-B048-85BDC9FD1C3A}</a:tableStyleId>
              </a:tblPr>
              <a:tblGrid>
                <a:gridCol w="777156"/>
                <a:gridCol w="6969844"/>
              </a:tblGrid>
              <a:tr h="419179">
                <a:tc>
                  <a:txBody>
                    <a:bodyPr/>
                    <a:lstStyle/>
                    <a:p>
                      <a:pPr algn="just">
                        <a:lnSpc>
                          <a:spcPct val="115000"/>
                        </a:lnSpc>
                        <a:spcAft>
                          <a:spcPts val="0"/>
                        </a:spcAft>
                      </a:pPr>
                      <a:r>
                        <a:rPr lang="es-ES" sz="1600" dirty="0">
                          <a:latin typeface="Arial"/>
                          <a:ea typeface="Times New Roman"/>
                          <a:cs typeface="Times New Roman"/>
                        </a:rPr>
                        <a:t>1987</a:t>
                      </a:r>
                      <a:endParaRPr lang="es-MX" sz="1600" dirty="0">
                        <a:latin typeface="Times New Roman"/>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ES" sz="1600">
                          <a:latin typeface="Arial"/>
                          <a:ea typeface="Times New Roman"/>
                          <a:cs typeface="Times New Roman"/>
                        </a:rPr>
                        <a:t>“Reporte de ” por   sobre el Medio Ambiente y el Desarrollo de la ONU</a:t>
                      </a:r>
                      <a:endParaRPr lang="es-MX" sz="1600">
                        <a:latin typeface="Times New Roman"/>
                        <a:ea typeface="Times New Roman"/>
                        <a:cs typeface="Times New Roman"/>
                      </a:endParaRPr>
                    </a:p>
                  </a:txBody>
                  <a:tcPr marL="68295" marR="68295" marT="0" marB="0"/>
                </a:tc>
              </a:tr>
              <a:tr h="633937">
                <a:tc>
                  <a:txBody>
                    <a:bodyPr/>
                    <a:lstStyle/>
                    <a:p>
                      <a:pPr algn="just">
                        <a:lnSpc>
                          <a:spcPct val="115000"/>
                        </a:lnSpc>
                        <a:spcAft>
                          <a:spcPts val="0"/>
                        </a:spcAft>
                      </a:pPr>
                      <a:r>
                        <a:rPr lang="es-ES" sz="1600" dirty="0">
                          <a:latin typeface="Arial"/>
                          <a:ea typeface="Times New Roman"/>
                          <a:cs typeface="Times New Roman"/>
                        </a:rPr>
                        <a:t>1989</a:t>
                      </a:r>
                      <a:endParaRPr lang="es-MX" sz="1600" dirty="0">
                        <a:latin typeface="Times New Roman"/>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ES" sz="1600">
                          <a:latin typeface="Arial"/>
                          <a:ea typeface="Times New Roman"/>
                          <a:cs typeface="Times New Roman"/>
                        </a:rPr>
                        <a:t>Conferencia sobre el Medio Ambiente y el Desarrollo, organizada por la ONU</a:t>
                      </a:r>
                      <a:endParaRPr lang="es-MX" sz="1600">
                        <a:latin typeface="Times New Roman"/>
                        <a:ea typeface="Times New Roman"/>
                        <a:cs typeface="Times New Roman"/>
                      </a:endParaRPr>
                    </a:p>
                  </a:txBody>
                  <a:tcPr marL="68295" marR="68295" marT="0" marB="0"/>
                </a:tc>
              </a:tr>
              <a:tr h="419179">
                <a:tc>
                  <a:txBody>
                    <a:bodyPr/>
                    <a:lstStyle/>
                    <a:p>
                      <a:pPr algn="just">
                        <a:lnSpc>
                          <a:spcPct val="115000"/>
                        </a:lnSpc>
                        <a:spcAft>
                          <a:spcPts val="0"/>
                        </a:spcAft>
                      </a:pPr>
                      <a:r>
                        <a:rPr lang="es-ES" sz="1600" dirty="0">
                          <a:latin typeface="Arial"/>
                          <a:ea typeface="Times New Roman"/>
                          <a:cs typeface="Times New Roman"/>
                        </a:rPr>
                        <a:t>1990</a:t>
                      </a:r>
                      <a:endParaRPr lang="es-MX" sz="1600" dirty="0">
                        <a:latin typeface="Times New Roman"/>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ES" sz="1600" dirty="0">
                          <a:latin typeface="Arial"/>
                          <a:ea typeface="Times New Roman"/>
                          <a:cs typeface="Times New Roman"/>
                        </a:rPr>
                        <a:t>Segunda Estrategia Mundial para la conservación</a:t>
                      </a:r>
                      <a:endParaRPr lang="es-MX" sz="1600" dirty="0">
                        <a:latin typeface="Times New Roman"/>
                        <a:ea typeface="Times New Roman"/>
                        <a:cs typeface="Times New Roman"/>
                      </a:endParaRPr>
                    </a:p>
                  </a:txBody>
                  <a:tcPr marL="68295" marR="68295" marT="0" marB="0"/>
                </a:tc>
              </a:tr>
              <a:tr h="419179">
                <a:tc>
                  <a:txBody>
                    <a:bodyPr/>
                    <a:lstStyle/>
                    <a:p>
                      <a:pPr>
                        <a:lnSpc>
                          <a:spcPct val="115000"/>
                        </a:lnSpc>
                        <a:spcAft>
                          <a:spcPts val="0"/>
                        </a:spcAft>
                      </a:pPr>
                      <a:r>
                        <a:rPr lang="es-ES" sz="1600">
                          <a:latin typeface="Arial"/>
                          <a:ea typeface="Times New Roman"/>
                          <a:cs typeface="Times New Roman"/>
                        </a:rPr>
                        <a:t>1992</a:t>
                      </a:r>
                      <a:endParaRPr lang="es-MX" sz="1600">
                        <a:latin typeface="Times New Roman"/>
                        <a:ea typeface="Times New Roman"/>
                        <a:cs typeface="Times New Roman"/>
                      </a:endParaRPr>
                    </a:p>
                  </a:txBody>
                  <a:tcPr marL="68295" marR="68295" marT="0" marB="0"/>
                </a:tc>
                <a:tc>
                  <a:txBody>
                    <a:bodyPr/>
                    <a:lstStyle/>
                    <a:p>
                      <a:pPr>
                        <a:lnSpc>
                          <a:spcPct val="115000"/>
                        </a:lnSpc>
                        <a:spcBef>
                          <a:spcPts val="600"/>
                        </a:spcBef>
                        <a:spcAft>
                          <a:spcPts val="0"/>
                        </a:spcAft>
                      </a:pPr>
                      <a:r>
                        <a:rPr lang="es-ES" sz="1600" dirty="0">
                          <a:latin typeface="Arial"/>
                          <a:ea typeface="Times New Roman"/>
                          <a:cs typeface="Times New Roman"/>
                        </a:rPr>
                        <a:t>Cumbre de la Tierra</a:t>
                      </a:r>
                      <a:endParaRPr lang="es-MX" sz="1600" dirty="0">
                        <a:latin typeface="Times New Roman"/>
                        <a:ea typeface="Times New Roman"/>
                        <a:cs typeface="Times New Roman"/>
                      </a:endParaRPr>
                    </a:p>
                  </a:txBody>
                  <a:tcPr marL="68295" marR="68295" marT="0" marB="0"/>
                </a:tc>
              </a:tr>
              <a:tr h="633937">
                <a:tc>
                  <a:txBody>
                    <a:bodyPr/>
                    <a:lstStyle/>
                    <a:p>
                      <a:pPr>
                        <a:lnSpc>
                          <a:spcPct val="115000"/>
                        </a:lnSpc>
                        <a:spcAft>
                          <a:spcPts val="0"/>
                        </a:spcAft>
                      </a:pPr>
                      <a:r>
                        <a:rPr lang="es-ES" sz="1600">
                          <a:latin typeface="Arial"/>
                          <a:ea typeface="Times New Roman"/>
                          <a:cs typeface="Times New Roman"/>
                        </a:rPr>
                        <a:t>1992</a:t>
                      </a:r>
                      <a:endParaRPr lang="es-MX" sz="1600">
                        <a:latin typeface="Times New Roman"/>
                        <a:ea typeface="Times New Roman"/>
                        <a:cs typeface="Times New Roman"/>
                      </a:endParaRPr>
                    </a:p>
                  </a:txBody>
                  <a:tcPr marL="68295" marR="68295" marT="0" marB="0"/>
                </a:tc>
                <a:tc>
                  <a:txBody>
                    <a:bodyPr/>
                    <a:lstStyle/>
                    <a:p>
                      <a:pPr>
                        <a:lnSpc>
                          <a:spcPct val="115000"/>
                        </a:lnSpc>
                        <a:spcBef>
                          <a:spcPts val="600"/>
                        </a:spcBef>
                        <a:spcAft>
                          <a:spcPts val="0"/>
                        </a:spcAft>
                      </a:pPr>
                      <a:r>
                        <a:rPr lang="es-ES" sz="1600" dirty="0">
                          <a:latin typeface="Arial"/>
                          <a:ea typeface="Times New Roman"/>
                          <a:cs typeface="Times New Roman"/>
                        </a:rPr>
                        <a:t>En el marco de la Cumbre de la Tierra se acordó el  </a:t>
                      </a:r>
                      <a:r>
                        <a:rPr lang="es-MX" sz="1600" dirty="0">
                          <a:latin typeface="Verdana"/>
                          <a:ea typeface="Times New Roman"/>
                          <a:cs typeface="Times New Roman"/>
                        </a:rPr>
                        <a:t>"Convenio sobre la Diversidad Biológica"</a:t>
                      </a:r>
                      <a:endParaRPr lang="es-MX" sz="1600" dirty="0">
                        <a:latin typeface="Times New Roman"/>
                        <a:ea typeface="Times New Roman"/>
                        <a:cs typeface="Times New Roman"/>
                      </a:endParaRPr>
                    </a:p>
                  </a:txBody>
                  <a:tcPr marL="68295" marR="68295" marT="0" marB="0"/>
                </a:tc>
              </a:tr>
              <a:tr h="633937">
                <a:tc>
                  <a:txBody>
                    <a:bodyPr/>
                    <a:lstStyle/>
                    <a:p>
                      <a:pPr algn="just">
                        <a:lnSpc>
                          <a:spcPct val="115000"/>
                        </a:lnSpc>
                        <a:spcAft>
                          <a:spcPts val="0"/>
                        </a:spcAft>
                      </a:pPr>
                      <a:r>
                        <a:rPr lang="es-ES" sz="1600" dirty="0">
                          <a:latin typeface="Arial"/>
                          <a:ea typeface="Times New Roman"/>
                          <a:cs typeface="Times New Roman"/>
                        </a:rPr>
                        <a:t>1994</a:t>
                      </a:r>
                      <a:endParaRPr lang="es-MX" sz="1600" dirty="0">
                        <a:latin typeface="Times New Roman"/>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ES" sz="1600" dirty="0">
                          <a:latin typeface="Arial"/>
                          <a:ea typeface="Times New Roman"/>
                          <a:cs typeface="Times New Roman"/>
                        </a:rPr>
                        <a:t>de Aalborg (Dinamarca). “Conferencia Europea sobre Ciudades y Pueblos Sostenibles”</a:t>
                      </a:r>
                    </a:p>
                  </a:txBody>
                  <a:tcPr marL="68295" marR="68295" marT="0" marB="0"/>
                </a:tc>
              </a:tr>
              <a:tr h="633937">
                <a:tc>
                  <a:txBody>
                    <a:bodyPr/>
                    <a:lstStyle/>
                    <a:p>
                      <a:pPr algn="just">
                        <a:lnSpc>
                          <a:spcPct val="115000"/>
                        </a:lnSpc>
                        <a:spcAft>
                          <a:spcPts val="0"/>
                        </a:spcAft>
                      </a:pPr>
                      <a:r>
                        <a:rPr lang="es-ES" sz="1600">
                          <a:latin typeface="Arial"/>
                          <a:ea typeface="Times New Roman"/>
                          <a:cs typeface="Times New Roman"/>
                        </a:rPr>
                        <a:t>1996</a:t>
                      </a:r>
                      <a:endParaRPr lang="es-MX" sz="1600">
                        <a:latin typeface="Times New Roman"/>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ES" sz="1600" dirty="0">
                          <a:latin typeface="Arial"/>
                          <a:ea typeface="Times New Roman"/>
                          <a:cs typeface="Times New Roman"/>
                        </a:rPr>
                        <a:t>De a “Segunda Conferencia Europea sobre Ciudades y Pueblos Sostenibles” , Lisboa, Portugal</a:t>
                      </a:r>
                      <a:endParaRPr lang="es-MX" sz="1600" dirty="0">
                        <a:latin typeface="Times New Roman"/>
                        <a:ea typeface="Times New Roman"/>
                        <a:cs typeface="Times New Roman"/>
                      </a:endParaRPr>
                    </a:p>
                  </a:txBody>
                  <a:tcPr marL="68295" marR="68295" marT="0" marB="0"/>
                </a:tc>
              </a:tr>
              <a:tr h="950905">
                <a:tc>
                  <a:txBody>
                    <a:bodyPr/>
                    <a:lstStyle/>
                    <a:p>
                      <a:pPr algn="just">
                        <a:lnSpc>
                          <a:spcPct val="115000"/>
                        </a:lnSpc>
                        <a:spcAft>
                          <a:spcPts val="0"/>
                        </a:spcAft>
                      </a:pPr>
                      <a:r>
                        <a:rPr lang="es-ES" sz="1600">
                          <a:latin typeface="Arial"/>
                          <a:ea typeface="Times New Roman"/>
                          <a:cs typeface="Times New Roman"/>
                        </a:rPr>
                        <a:t>2002</a:t>
                      </a:r>
                      <a:endParaRPr lang="es-MX" sz="1600">
                        <a:latin typeface="Times New Roman"/>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ES" sz="1600" dirty="0">
                          <a:latin typeface="Arial"/>
                          <a:ea typeface="Times New Roman"/>
                          <a:cs typeface="Times New Roman"/>
                        </a:rPr>
                        <a:t>Rio + 10 : C</a:t>
                      </a:r>
                      <a:r>
                        <a:rPr lang="es-ES" sz="1600" dirty="0">
                          <a:solidFill>
                            <a:srgbClr val="000000"/>
                          </a:solidFill>
                          <a:latin typeface="Arial"/>
                          <a:ea typeface="Times New Roman"/>
                          <a:cs typeface="Times New Roman"/>
                        </a:rPr>
                        <a:t>onvocada para evaluar los avances registrados desde la Conferencia Mundial sobre Medio Ambiente y Desarrollo celebrada en Río de Janeiro en 1992 o Cumbre de la Tierra</a:t>
                      </a:r>
                      <a:endParaRPr lang="es-MX" sz="1600" dirty="0">
                        <a:latin typeface="Times New Roman"/>
                        <a:ea typeface="Times New Roman"/>
                        <a:cs typeface="Times New Roman"/>
                      </a:endParaRPr>
                    </a:p>
                  </a:txBody>
                  <a:tcPr marL="68295" marR="68295" marT="0" marB="0"/>
                </a:tc>
              </a:tr>
            </a:tbl>
          </a:graphicData>
        </a:graphic>
      </p:graphicFrame>
      <p:sp>
        <p:nvSpPr>
          <p:cNvPr id="3" name="2 Título"/>
          <p:cNvSpPr>
            <a:spLocks noGrp="1"/>
          </p:cNvSpPr>
          <p:nvPr>
            <p:ph type="title"/>
          </p:nvPr>
        </p:nvSpPr>
        <p:spPr/>
        <p:txBody>
          <a:bodyPr/>
          <a:lstStyle/>
          <a:p>
            <a:r>
              <a:rPr lang="es-ES" sz="1600" dirty="0"/>
              <a:t>MOVIMIENTOS </a:t>
            </a:r>
            <a:r>
              <a:rPr lang="es-ES" sz="1600" b="1" dirty="0"/>
              <a:t>INTERNACIONALES</a:t>
            </a:r>
            <a:r>
              <a:rPr lang="es-ES" sz="1600" dirty="0"/>
              <a:t> A FAVOR DEL MEDIO AMBIENTE (2)</a:t>
            </a:r>
            <a:endParaRPr lang="es-MX" sz="1600" dirty="0"/>
          </a:p>
        </p:txBody>
      </p:sp>
    </p:spTree>
    <p:extLst>
      <p:ext uri="{BB962C8B-B14F-4D97-AF65-F5344CB8AC3E}">
        <p14:creationId xmlns:p14="http://schemas.microsoft.com/office/powerpoint/2010/main" val="1444016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idx="4294967295"/>
          </p:nvPr>
        </p:nvSpPr>
        <p:spPr>
          <a:xfrm>
            <a:off x="0" y="228600"/>
            <a:ext cx="7772400" cy="914400"/>
          </a:xfrm>
        </p:spPr>
        <p:txBody>
          <a:bodyPr anchor="ctr"/>
          <a:lstStyle/>
          <a:p>
            <a:pPr algn="ctr" eaLnBrk="1" hangingPunct="1"/>
            <a:r>
              <a:rPr lang="es-MX" sz="2800" b="0" dirty="0" smtClean="0"/>
              <a:t>CAUSAS HUMANAS DEL CAMBIO AMBIENTAL</a:t>
            </a:r>
            <a:endParaRPr lang="es-ES" sz="2800" b="0" dirty="0" smtClean="0"/>
          </a:p>
        </p:txBody>
      </p:sp>
      <p:sp>
        <p:nvSpPr>
          <p:cNvPr id="8195" name="Rectangle 3"/>
          <p:cNvSpPr>
            <a:spLocks noGrp="1" noChangeArrowheads="1"/>
          </p:cNvSpPr>
          <p:nvPr>
            <p:ph type="subTitle" idx="4294967295"/>
          </p:nvPr>
        </p:nvSpPr>
        <p:spPr>
          <a:xfrm>
            <a:off x="838200" y="1772816"/>
            <a:ext cx="8305800" cy="4704184"/>
          </a:xfrm>
        </p:spPr>
        <p:txBody>
          <a:bodyPr/>
          <a:lstStyle/>
          <a:p>
            <a:pPr marL="0" indent="0" eaLnBrk="1" hangingPunct="1">
              <a:buNone/>
            </a:pPr>
            <a:r>
              <a:rPr lang="es-MX" dirty="0" smtClean="0"/>
              <a:t>1. Crecimiento demográfico</a:t>
            </a:r>
          </a:p>
          <a:p>
            <a:pPr marL="0" indent="0" eaLnBrk="1" hangingPunct="1">
              <a:buNone/>
            </a:pPr>
            <a:r>
              <a:rPr lang="es-MX" dirty="0" smtClean="0"/>
              <a:t>2. Diferencia en los niveles de riqueza / pobreza</a:t>
            </a:r>
          </a:p>
          <a:p>
            <a:pPr marL="0" indent="0" eaLnBrk="1" hangingPunct="1">
              <a:buNone/>
            </a:pPr>
            <a:r>
              <a:rPr lang="es-MX" dirty="0"/>
              <a:t>3</a:t>
            </a:r>
            <a:r>
              <a:rPr lang="es-MX" dirty="0" smtClean="0"/>
              <a:t>. Desarrollo de la tecnología y la salud</a:t>
            </a:r>
          </a:p>
          <a:p>
            <a:pPr marL="0" indent="0" eaLnBrk="1" hangingPunct="1">
              <a:buNone/>
            </a:pPr>
            <a:r>
              <a:rPr lang="es-MX" dirty="0" smtClean="0"/>
              <a:t>4. Estilo de vida</a:t>
            </a:r>
          </a:p>
          <a:p>
            <a:pPr marL="0" indent="0" eaLnBrk="1" hangingPunct="1">
              <a:buNone/>
            </a:pPr>
            <a:r>
              <a:rPr lang="es-MX" dirty="0" smtClean="0"/>
              <a:t>5. Organización social</a:t>
            </a:r>
          </a:p>
          <a:p>
            <a:pPr marL="0" indent="0" eaLnBrk="1" hangingPunct="1">
              <a:buNone/>
            </a:pPr>
            <a:r>
              <a:rPr lang="es-MX" dirty="0" smtClean="0"/>
              <a:t>6. Política y gobierno</a:t>
            </a:r>
          </a:p>
          <a:p>
            <a:pPr marL="0" indent="0" eaLnBrk="1" hangingPunct="1">
              <a:buNone/>
            </a:pPr>
            <a:r>
              <a:rPr lang="es-MX" dirty="0"/>
              <a:t>7</a:t>
            </a:r>
            <a:r>
              <a:rPr lang="es-MX" dirty="0" smtClean="0"/>
              <a:t>. Funcionamiento de la economía</a:t>
            </a:r>
          </a:p>
          <a:p>
            <a:pPr marL="0" indent="0" eaLnBrk="1" hangingPunct="1">
              <a:buNone/>
            </a:pPr>
            <a:r>
              <a:rPr lang="es-MX" dirty="0"/>
              <a:t>8</a:t>
            </a:r>
            <a:r>
              <a:rPr lang="es-MX" dirty="0" smtClean="0"/>
              <a:t>. Fundamentos éticos y morales (percepciones y actitudes sociales hacia el medio ambiente)</a:t>
            </a:r>
            <a:endParaRPr lang="es-ES" dirty="0" smtClean="0"/>
          </a:p>
        </p:txBody>
      </p:sp>
    </p:spTree>
    <p:extLst>
      <p:ext uri="{BB962C8B-B14F-4D97-AF65-F5344CB8AC3E}">
        <p14:creationId xmlns:p14="http://schemas.microsoft.com/office/powerpoint/2010/main" val="33938986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1800" i="1" dirty="0" smtClean="0"/>
              <a:t>El  DESARROLLO SUSTENTABLE POLÍTICA AMBIENTAL QUE SE APLICA A ESCALA INTERNACIONAL,  ICLUYENDO A MÉXICO</a:t>
            </a:r>
            <a:endParaRPr lang="es-MX" sz="1800" i="1" dirty="0"/>
          </a:p>
        </p:txBody>
      </p:sp>
      <p:sp>
        <p:nvSpPr>
          <p:cNvPr id="3" name="2 Marcador de contenido"/>
          <p:cNvSpPr>
            <a:spLocks noGrp="1"/>
          </p:cNvSpPr>
          <p:nvPr>
            <p:ph idx="1"/>
          </p:nvPr>
        </p:nvSpPr>
        <p:spPr>
          <a:xfrm>
            <a:off x="457200" y="1719263"/>
            <a:ext cx="7615262" cy="4411662"/>
          </a:xfrm>
        </p:spPr>
        <p:txBody>
          <a:bodyPr/>
          <a:lstStyle/>
          <a:p>
            <a:pPr>
              <a:buNone/>
            </a:pPr>
            <a:r>
              <a:rPr lang="es-ES" sz="3200" dirty="0" smtClean="0">
                <a:latin typeface="Arial" charset="0"/>
              </a:rPr>
              <a:t> </a:t>
            </a:r>
            <a:r>
              <a:rPr lang="es-ES" sz="2400" dirty="0" smtClean="0">
                <a:latin typeface="Arial" charset="0"/>
              </a:rPr>
              <a:t>"El desarrollo sustentable es un modelo de crecimiento que satisface las necesidades de las generaciones presentes sin comprometer la capacidad de las generaciones futuras para satisfacer sus propias necesidades.“</a:t>
            </a:r>
          </a:p>
          <a:p>
            <a:pPr>
              <a:buNone/>
            </a:pPr>
            <a:endParaRPr lang="es-MX" sz="2800" i="1" dirty="0" smtClean="0">
              <a:latin typeface="Arial" charset="0"/>
            </a:endParaRPr>
          </a:p>
          <a:p>
            <a:pPr algn="ctr">
              <a:buFontTx/>
              <a:buNone/>
            </a:pPr>
            <a:r>
              <a:rPr lang="es-ES" sz="2000" i="1" dirty="0" smtClean="0">
                <a:latin typeface="Arial" charset="0"/>
              </a:rPr>
              <a:t>Nuestro Futuro Común</a:t>
            </a:r>
            <a:r>
              <a:rPr lang="es-MX" sz="2000" i="1" dirty="0" smtClean="0">
                <a:latin typeface="Arial" charset="0"/>
              </a:rPr>
              <a:t>, </a:t>
            </a:r>
          </a:p>
          <a:p>
            <a:pPr algn="ctr">
              <a:buFontTx/>
              <a:buNone/>
            </a:pPr>
            <a:r>
              <a:rPr lang="es-ES" sz="2000" dirty="0" smtClean="0">
                <a:latin typeface="Arial" charset="0"/>
              </a:rPr>
              <a:t>Informe de la Comisión Mundial sobre </a:t>
            </a:r>
            <a:endParaRPr lang="es-MX" sz="2000" dirty="0" smtClean="0">
              <a:latin typeface="Arial" charset="0"/>
            </a:endParaRPr>
          </a:p>
          <a:p>
            <a:pPr algn="ctr">
              <a:buFontTx/>
              <a:buNone/>
            </a:pPr>
            <a:r>
              <a:rPr lang="es-ES" sz="2000" dirty="0" smtClean="0">
                <a:latin typeface="Arial" charset="0"/>
              </a:rPr>
              <a:t>el Medio Ambiente y el Desarrollo, 1987</a:t>
            </a:r>
            <a:endParaRPr lang="es-MX" sz="2000" dirty="0"/>
          </a:p>
        </p:txBody>
      </p:sp>
    </p:spTree>
    <p:extLst>
      <p:ext uri="{BB962C8B-B14F-4D97-AF65-F5344CB8AC3E}">
        <p14:creationId xmlns:p14="http://schemas.microsoft.com/office/powerpoint/2010/main" val="27202637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894297065"/>
              </p:ext>
            </p:extLst>
          </p:nvPr>
        </p:nvGraphicFramePr>
        <p:xfrm>
          <a:off x="698500" y="1196755"/>
          <a:ext cx="7747000" cy="5472604"/>
        </p:xfrm>
        <a:graphic>
          <a:graphicData uri="http://schemas.openxmlformats.org/drawingml/2006/table">
            <a:tbl>
              <a:tblPr firstRow="1" bandRow="1">
                <a:tableStyleId>{5C22544A-7EE6-4342-B048-85BDC9FD1C3A}</a:tableStyleId>
              </a:tblPr>
              <a:tblGrid>
                <a:gridCol w="1137196"/>
                <a:gridCol w="6609804"/>
              </a:tblGrid>
              <a:tr h="620303">
                <a:tc>
                  <a:txBody>
                    <a:bodyPr/>
                    <a:lstStyle/>
                    <a:p>
                      <a:pPr algn="just">
                        <a:lnSpc>
                          <a:spcPct val="115000"/>
                        </a:lnSpc>
                        <a:spcAft>
                          <a:spcPts val="0"/>
                        </a:spcAft>
                      </a:pPr>
                      <a:r>
                        <a:rPr lang="es-MX" sz="1600" dirty="0" smtClean="0">
                          <a:latin typeface="+mn-lt"/>
                          <a:ea typeface="Times New Roman"/>
                          <a:cs typeface="Times New Roman"/>
                        </a:rPr>
                        <a:t>1917</a:t>
                      </a:r>
                      <a:endParaRPr lang="es-MX" sz="1600" dirty="0">
                        <a:latin typeface="+mn-lt"/>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MX" sz="1600" dirty="0" smtClean="0">
                          <a:latin typeface="+mn-lt"/>
                          <a:ea typeface="Times New Roman"/>
                          <a:cs typeface="Times New Roman"/>
                        </a:rPr>
                        <a:t>Constitución</a:t>
                      </a:r>
                      <a:r>
                        <a:rPr lang="es-MX" sz="1600" baseline="0" dirty="0" smtClean="0">
                          <a:latin typeface="+mn-lt"/>
                          <a:ea typeface="Times New Roman"/>
                          <a:cs typeface="Times New Roman"/>
                        </a:rPr>
                        <a:t> de los Estados Unidos Mexicanos Art. 27 Protección de bosques y aguas</a:t>
                      </a:r>
                      <a:endParaRPr lang="es-MX" sz="1600" dirty="0">
                        <a:latin typeface="+mn-lt"/>
                        <a:ea typeface="Times New Roman"/>
                        <a:cs typeface="Times New Roman"/>
                      </a:endParaRPr>
                    </a:p>
                  </a:txBody>
                  <a:tcPr marL="68295" marR="68295" marT="0" marB="0"/>
                </a:tc>
              </a:tr>
              <a:tr h="620303">
                <a:tc>
                  <a:txBody>
                    <a:bodyPr/>
                    <a:lstStyle/>
                    <a:p>
                      <a:pPr algn="just">
                        <a:lnSpc>
                          <a:spcPct val="115000"/>
                        </a:lnSpc>
                        <a:spcAft>
                          <a:spcPts val="0"/>
                        </a:spcAft>
                      </a:pPr>
                      <a:r>
                        <a:rPr lang="es-MX" sz="1600" dirty="0" smtClean="0">
                          <a:latin typeface="+mn-lt"/>
                          <a:ea typeface="Times New Roman"/>
                          <a:cs typeface="Times New Roman"/>
                        </a:rPr>
                        <a:t>1960 -1970</a:t>
                      </a:r>
                      <a:endParaRPr lang="es-MX" sz="1600" dirty="0">
                        <a:latin typeface="+mn-lt"/>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MX" sz="1600" dirty="0" smtClean="0">
                          <a:latin typeface="+mn-lt"/>
                          <a:ea typeface="Times New Roman"/>
                          <a:cs typeface="Times New Roman"/>
                        </a:rPr>
                        <a:t>Conciencia ambiental por los</a:t>
                      </a:r>
                      <a:r>
                        <a:rPr lang="es-MX" sz="1600" baseline="0" dirty="0" smtClean="0">
                          <a:latin typeface="+mn-lt"/>
                          <a:ea typeface="Times New Roman"/>
                          <a:cs typeface="Times New Roman"/>
                        </a:rPr>
                        <a:t> efectos de la industrialización al medio ambiente y la contaminación en las grandes metrópolis. </a:t>
                      </a:r>
                      <a:endParaRPr lang="es-MX" sz="1600" dirty="0">
                        <a:latin typeface="+mn-lt"/>
                        <a:ea typeface="Times New Roman"/>
                        <a:cs typeface="Times New Roman"/>
                      </a:endParaRPr>
                    </a:p>
                  </a:txBody>
                  <a:tcPr marL="68295" marR="68295" marT="0" marB="0"/>
                </a:tc>
              </a:tr>
              <a:tr h="1240607">
                <a:tc>
                  <a:txBody>
                    <a:bodyPr/>
                    <a:lstStyle/>
                    <a:p>
                      <a:pPr algn="just">
                        <a:lnSpc>
                          <a:spcPct val="115000"/>
                        </a:lnSpc>
                        <a:spcAft>
                          <a:spcPts val="0"/>
                        </a:spcAft>
                      </a:pPr>
                      <a:r>
                        <a:rPr lang="es-MX" sz="1600" dirty="0" smtClean="0">
                          <a:latin typeface="+mn-lt"/>
                          <a:ea typeface="Times New Roman"/>
                          <a:cs typeface="Times New Roman"/>
                        </a:rPr>
                        <a:t>1972</a:t>
                      </a:r>
                      <a:endParaRPr lang="es-MX" sz="1600" dirty="0">
                        <a:latin typeface="+mn-lt"/>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MX" sz="1600" dirty="0" smtClean="0">
                          <a:latin typeface="+mn-lt"/>
                          <a:ea typeface="Times New Roman"/>
                          <a:cs typeface="Times New Roman"/>
                        </a:rPr>
                        <a:t>Creación de los primeros marcos jurídicos para enfrentar los problemas ambientales</a:t>
                      </a:r>
                      <a:r>
                        <a:rPr lang="es-MX" sz="1600" baseline="0" dirty="0" smtClean="0">
                          <a:latin typeface="+mn-lt"/>
                          <a:ea typeface="Times New Roman"/>
                          <a:cs typeface="Times New Roman"/>
                        </a:rPr>
                        <a:t> como respuesta a la Cumbre del Medio Ambiente Humano. Creación de la Subsecretaria del medio ambiente- Secretaría de Salubridad y Asistencia.</a:t>
                      </a:r>
                      <a:endParaRPr lang="es-MX" sz="1600" dirty="0">
                        <a:latin typeface="+mn-lt"/>
                        <a:ea typeface="Times New Roman"/>
                        <a:cs typeface="Times New Roman"/>
                      </a:endParaRPr>
                    </a:p>
                  </a:txBody>
                  <a:tcPr marL="68295" marR="68295" marT="0" marB="0"/>
                </a:tc>
              </a:tr>
              <a:tr h="930455">
                <a:tc>
                  <a:txBody>
                    <a:bodyPr/>
                    <a:lstStyle/>
                    <a:p>
                      <a:pPr>
                        <a:lnSpc>
                          <a:spcPct val="115000"/>
                        </a:lnSpc>
                        <a:spcAft>
                          <a:spcPts val="0"/>
                        </a:spcAft>
                      </a:pPr>
                      <a:r>
                        <a:rPr lang="es-MX" sz="1600" dirty="0" smtClean="0">
                          <a:latin typeface="+mn-lt"/>
                          <a:ea typeface="Times New Roman"/>
                          <a:cs typeface="Times New Roman"/>
                        </a:rPr>
                        <a:t>1976</a:t>
                      </a:r>
                      <a:endParaRPr lang="es-MX" sz="1600" dirty="0">
                        <a:latin typeface="+mn-lt"/>
                        <a:ea typeface="Times New Roman"/>
                        <a:cs typeface="Times New Roman"/>
                      </a:endParaRPr>
                    </a:p>
                  </a:txBody>
                  <a:tcPr marL="68295" marR="68295" marT="0" marB="0"/>
                </a:tc>
                <a:tc>
                  <a:txBody>
                    <a:bodyPr/>
                    <a:lstStyle/>
                    <a:p>
                      <a:pPr>
                        <a:lnSpc>
                          <a:spcPct val="115000"/>
                        </a:lnSpc>
                        <a:spcBef>
                          <a:spcPts val="600"/>
                        </a:spcBef>
                        <a:spcAft>
                          <a:spcPts val="0"/>
                        </a:spcAft>
                      </a:pPr>
                      <a:r>
                        <a:rPr lang="es-MX" sz="1600" dirty="0" smtClean="0">
                          <a:latin typeface="+mn-lt"/>
                          <a:ea typeface="Times New Roman"/>
                          <a:cs typeface="Times New Roman"/>
                        </a:rPr>
                        <a:t>Surge</a:t>
                      </a:r>
                      <a:r>
                        <a:rPr lang="es-MX" sz="1600" baseline="0" dirty="0" smtClean="0">
                          <a:latin typeface="+mn-lt"/>
                          <a:ea typeface="Times New Roman"/>
                          <a:cs typeface="Times New Roman"/>
                        </a:rPr>
                        <a:t> la </a:t>
                      </a:r>
                      <a:r>
                        <a:rPr lang="es-MX" sz="1600" b="1" baseline="0" dirty="0" smtClean="0">
                          <a:latin typeface="+mn-lt"/>
                          <a:ea typeface="Times New Roman"/>
                          <a:cs typeface="Times New Roman"/>
                        </a:rPr>
                        <a:t>Planificación</a:t>
                      </a:r>
                      <a:r>
                        <a:rPr lang="es-MX" sz="1600" baseline="0" dirty="0" smtClean="0">
                          <a:latin typeface="+mn-lt"/>
                          <a:ea typeface="Times New Roman"/>
                          <a:cs typeface="Times New Roman"/>
                        </a:rPr>
                        <a:t> como eje rectora de la administración gubernamental. Dirección General de Ecología Urbana dentro de la Secretaría de Desarrollo Urbano</a:t>
                      </a:r>
                      <a:endParaRPr lang="es-MX" sz="1600" dirty="0">
                        <a:latin typeface="+mn-lt"/>
                        <a:ea typeface="Times New Roman"/>
                        <a:cs typeface="Times New Roman"/>
                      </a:endParaRPr>
                    </a:p>
                  </a:txBody>
                  <a:tcPr marL="68295" marR="68295" marT="0" marB="0"/>
                </a:tc>
              </a:tr>
              <a:tr h="410165">
                <a:tc>
                  <a:txBody>
                    <a:bodyPr/>
                    <a:lstStyle/>
                    <a:p>
                      <a:pPr>
                        <a:lnSpc>
                          <a:spcPct val="115000"/>
                        </a:lnSpc>
                        <a:spcAft>
                          <a:spcPts val="0"/>
                        </a:spcAft>
                      </a:pPr>
                      <a:r>
                        <a:rPr lang="es-MX" sz="1600" dirty="0" smtClean="0">
                          <a:latin typeface="+mn-lt"/>
                          <a:ea typeface="Times New Roman"/>
                          <a:cs typeface="Times New Roman"/>
                        </a:rPr>
                        <a:t>1979</a:t>
                      </a:r>
                      <a:endParaRPr lang="es-MX" sz="1600" dirty="0">
                        <a:latin typeface="+mn-lt"/>
                        <a:ea typeface="Times New Roman"/>
                        <a:cs typeface="Times New Roman"/>
                      </a:endParaRPr>
                    </a:p>
                  </a:txBody>
                  <a:tcPr marL="68295" marR="68295" marT="0" marB="0"/>
                </a:tc>
                <a:tc>
                  <a:txBody>
                    <a:bodyPr/>
                    <a:lstStyle/>
                    <a:p>
                      <a:pPr>
                        <a:lnSpc>
                          <a:spcPct val="115000"/>
                        </a:lnSpc>
                        <a:spcBef>
                          <a:spcPts val="600"/>
                        </a:spcBef>
                        <a:spcAft>
                          <a:spcPts val="0"/>
                        </a:spcAft>
                      </a:pPr>
                      <a:r>
                        <a:rPr lang="es-MX" sz="1600" dirty="0" smtClean="0">
                          <a:latin typeface="+mn-lt"/>
                          <a:ea typeface="Times New Roman"/>
                          <a:cs typeface="Times New Roman"/>
                        </a:rPr>
                        <a:t>Se</a:t>
                      </a:r>
                      <a:r>
                        <a:rPr lang="es-MX" sz="1600" baseline="0" dirty="0" smtClean="0">
                          <a:latin typeface="+mn-lt"/>
                          <a:ea typeface="Times New Roman"/>
                          <a:cs typeface="Times New Roman"/>
                        </a:rPr>
                        <a:t> participa en el Programa El Hombre y la Biósfera (UNESCO)</a:t>
                      </a:r>
                      <a:endParaRPr lang="es-MX" sz="1600" dirty="0">
                        <a:latin typeface="+mn-lt"/>
                        <a:ea typeface="Times New Roman"/>
                        <a:cs typeface="Times New Roman"/>
                      </a:endParaRPr>
                    </a:p>
                  </a:txBody>
                  <a:tcPr marL="68295" marR="68295" marT="0" marB="0"/>
                </a:tc>
              </a:tr>
              <a:tr h="620303">
                <a:tc>
                  <a:txBody>
                    <a:bodyPr/>
                    <a:lstStyle/>
                    <a:p>
                      <a:pPr algn="just">
                        <a:lnSpc>
                          <a:spcPct val="115000"/>
                        </a:lnSpc>
                        <a:spcAft>
                          <a:spcPts val="0"/>
                        </a:spcAft>
                      </a:pPr>
                      <a:r>
                        <a:rPr lang="es-MX" sz="1600" dirty="0" smtClean="0">
                          <a:latin typeface="Times New Roman"/>
                          <a:ea typeface="Times New Roman"/>
                          <a:cs typeface="Times New Roman"/>
                        </a:rPr>
                        <a:t>1982-1988</a:t>
                      </a:r>
                      <a:endParaRPr lang="es-MX" sz="1600" dirty="0">
                        <a:latin typeface="Times New Roman"/>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ES" sz="1600" dirty="0" smtClean="0">
                          <a:latin typeface="Book Antiqua" panose="02040602050305030304" pitchFamily="18" charset="0"/>
                          <a:ea typeface="Times New Roman"/>
                          <a:cs typeface="Times New Roman"/>
                        </a:rPr>
                        <a:t>Se crea la Subsecretaría</a:t>
                      </a:r>
                      <a:r>
                        <a:rPr lang="es-ES" sz="1600" baseline="0" dirty="0" smtClean="0">
                          <a:latin typeface="Book Antiqua" panose="02040602050305030304" pitchFamily="18" charset="0"/>
                          <a:ea typeface="Times New Roman"/>
                          <a:cs typeface="Times New Roman"/>
                        </a:rPr>
                        <a:t> de Ecología y la legislación ambiental con la Ley General para el Equilibrio Ecológico y Protección al Ambiente, LGEEPA</a:t>
                      </a:r>
                      <a:endParaRPr lang="es-ES" sz="1600" dirty="0">
                        <a:latin typeface="Book Antiqua" panose="02040602050305030304" pitchFamily="18" charset="0"/>
                        <a:ea typeface="Times New Roman"/>
                        <a:cs typeface="Times New Roman"/>
                      </a:endParaRPr>
                    </a:p>
                  </a:txBody>
                  <a:tcPr marL="68295" marR="68295" marT="0" marB="0"/>
                </a:tc>
              </a:tr>
              <a:tr h="410165">
                <a:tc>
                  <a:txBody>
                    <a:bodyPr/>
                    <a:lstStyle/>
                    <a:p>
                      <a:pPr algn="just">
                        <a:lnSpc>
                          <a:spcPct val="115000"/>
                        </a:lnSpc>
                        <a:spcAft>
                          <a:spcPts val="0"/>
                        </a:spcAft>
                      </a:pPr>
                      <a:r>
                        <a:rPr lang="es-MX" sz="1600" dirty="0" smtClean="0">
                          <a:latin typeface="Times New Roman"/>
                          <a:ea typeface="Times New Roman"/>
                          <a:cs typeface="Times New Roman"/>
                        </a:rPr>
                        <a:t>1988-1994</a:t>
                      </a:r>
                      <a:endParaRPr lang="es-MX" sz="1600" dirty="0">
                        <a:latin typeface="Times New Roman"/>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ES" sz="1600" dirty="0" smtClean="0">
                          <a:latin typeface="+mn-lt"/>
                          <a:ea typeface="Times New Roman"/>
                          <a:cs typeface="Times New Roman"/>
                        </a:rPr>
                        <a:t>Se crea la Secretaría</a:t>
                      </a:r>
                      <a:r>
                        <a:rPr lang="es-ES" sz="1600" baseline="0" dirty="0" smtClean="0">
                          <a:latin typeface="+mn-lt"/>
                          <a:ea typeface="Times New Roman"/>
                          <a:cs typeface="Times New Roman"/>
                        </a:rPr>
                        <a:t> de Medio Ambiente Recursos Naturales y Pesca</a:t>
                      </a:r>
                      <a:endParaRPr lang="es-MX" sz="1600" dirty="0">
                        <a:latin typeface="Times New Roman"/>
                        <a:ea typeface="Times New Roman"/>
                        <a:cs typeface="Times New Roman"/>
                      </a:endParaRPr>
                    </a:p>
                  </a:txBody>
                  <a:tcPr marL="68295" marR="68295" marT="0" marB="0"/>
                </a:tc>
              </a:tr>
              <a:tr h="620303">
                <a:tc>
                  <a:txBody>
                    <a:bodyPr/>
                    <a:lstStyle/>
                    <a:p>
                      <a:pPr algn="just">
                        <a:lnSpc>
                          <a:spcPct val="115000"/>
                        </a:lnSpc>
                        <a:spcAft>
                          <a:spcPts val="0"/>
                        </a:spcAft>
                      </a:pPr>
                      <a:r>
                        <a:rPr lang="es-MX" sz="1600" dirty="0" smtClean="0">
                          <a:latin typeface="Times New Roman"/>
                          <a:ea typeface="Times New Roman"/>
                          <a:cs typeface="Times New Roman"/>
                        </a:rPr>
                        <a:t>1994……..2014</a:t>
                      </a:r>
                      <a:endParaRPr lang="es-MX" sz="1600" dirty="0">
                        <a:latin typeface="Times New Roman"/>
                        <a:ea typeface="Times New Roman"/>
                        <a:cs typeface="Times New Roman"/>
                      </a:endParaRPr>
                    </a:p>
                  </a:txBody>
                  <a:tcPr marL="68295" marR="68295" marT="0" marB="0"/>
                </a:tc>
                <a:tc>
                  <a:txBody>
                    <a:bodyPr/>
                    <a:lstStyle/>
                    <a:p>
                      <a:pPr algn="just">
                        <a:lnSpc>
                          <a:spcPct val="115000"/>
                        </a:lnSpc>
                        <a:spcBef>
                          <a:spcPts val="600"/>
                        </a:spcBef>
                        <a:spcAft>
                          <a:spcPts val="0"/>
                        </a:spcAft>
                      </a:pPr>
                      <a:r>
                        <a:rPr lang="es-ES" sz="1600" dirty="0" smtClean="0">
                          <a:latin typeface="+mn-lt"/>
                          <a:ea typeface="Times New Roman"/>
                          <a:cs typeface="Times New Roman"/>
                        </a:rPr>
                        <a:t>Se crea la Secretaría</a:t>
                      </a:r>
                      <a:r>
                        <a:rPr lang="es-ES" sz="1600" baseline="0" dirty="0" smtClean="0">
                          <a:latin typeface="+mn-lt"/>
                          <a:ea typeface="Times New Roman"/>
                          <a:cs typeface="Times New Roman"/>
                        </a:rPr>
                        <a:t> de Medio Ambiente Recursos Naturales.</a:t>
                      </a:r>
                      <a:endParaRPr lang="es-MX" sz="1600" dirty="0">
                        <a:latin typeface="Times New Roman"/>
                        <a:ea typeface="Times New Roman"/>
                        <a:cs typeface="Times New Roman"/>
                      </a:endParaRPr>
                    </a:p>
                  </a:txBody>
                  <a:tcPr marL="68295" marR="68295" marT="0" marB="0"/>
                </a:tc>
              </a:tr>
            </a:tbl>
          </a:graphicData>
        </a:graphic>
      </p:graphicFrame>
      <p:sp>
        <p:nvSpPr>
          <p:cNvPr id="3" name="2 Título"/>
          <p:cNvSpPr>
            <a:spLocks noGrp="1"/>
          </p:cNvSpPr>
          <p:nvPr>
            <p:ph type="title"/>
          </p:nvPr>
        </p:nvSpPr>
        <p:spPr>
          <a:xfrm>
            <a:off x="688490" y="570156"/>
            <a:ext cx="7756263" cy="698604"/>
          </a:xfrm>
        </p:spPr>
        <p:txBody>
          <a:bodyPr/>
          <a:lstStyle/>
          <a:p>
            <a:r>
              <a:rPr lang="es-ES" sz="1600" dirty="0"/>
              <a:t>MOVIMIENTOS NACIONALES A FAVOR DEL MEDIO AMBIENTE</a:t>
            </a:r>
            <a:endParaRPr lang="es-MX" sz="1600" dirty="0"/>
          </a:p>
        </p:txBody>
      </p:sp>
    </p:spTree>
    <p:extLst>
      <p:ext uri="{BB962C8B-B14F-4D97-AF65-F5344CB8AC3E}">
        <p14:creationId xmlns:p14="http://schemas.microsoft.com/office/powerpoint/2010/main" val="11450703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1412776"/>
            <a:ext cx="8136903" cy="4713387"/>
          </a:xfrm>
        </p:spPr>
        <p:txBody>
          <a:bodyPr>
            <a:normAutofit fontScale="85000" lnSpcReduction="10000"/>
          </a:bodyPr>
          <a:lstStyle/>
          <a:p>
            <a:r>
              <a:rPr lang="es-MX" dirty="0" smtClean="0"/>
              <a:t>Constitución de los Estados Unidos Mexicanos</a:t>
            </a:r>
          </a:p>
          <a:p>
            <a:r>
              <a:rPr lang="es-MX" dirty="0" smtClean="0"/>
              <a:t>Ley General del Equilibrio Ecológico y Protección al Ambiente.</a:t>
            </a:r>
          </a:p>
          <a:p>
            <a:r>
              <a:rPr lang="es-MX" dirty="0" smtClean="0"/>
              <a:t>Ley de Aguas Nacionales</a:t>
            </a:r>
          </a:p>
          <a:p>
            <a:r>
              <a:rPr lang="es-MX" dirty="0"/>
              <a:t>Ley General de Desarrollo Forestal Sustentable que abrogó a la Ley Forestal. </a:t>
            </a:r>
          </a:p>
          <a:p>
            <a:r>
              <a:rPr lang="es-MX" dirty="0" smtClean="0"/>
              <a:t>Ley </a:t>
            </a:r>
            <a:r>
              <a:rPr lang="es-MX" dirty="0"/>
              <a:t>de Pesca. </a:t>
            </a:r>
          </a:p>
          <a:p>
            <a:r>
              <a:rPr lang="es-MX" dirty="0" smtClean="0"/>
              <a:t>Ley </a:t>
            </a:r>
            <a:r>
              <a:rPr lang="es-MX" dirty="0"/>
              <a:t>General de Vida Silvestre que abrogó a la Ley Federal de Caza. </a:t>
            </a:r>
          </a:p>
          <a:p>
            <a:r>
              <a:rPr lang="es-MX" dirty="0" smtClean="0"/>
              <a:t>Ley </a:t>
            </a:r>
            <a:r>
              <a:rPr lang="es-MX" dirty="0"/>
              <a:t>General de Bienes Nacionales. </a:t>
            </a:r>
          </a:p>
          <a:p>
            <a:r>
              <a:rPr lang="es-MX" dirty="0" smtClean="0"/>
              <a:t>Ley </a:t>
            </a:r>
            <a:r>
              <a:rPr lang="es-MX" dirty="0"/>
              <a:t>General de Salud </a:t>
            </a:r>
          </a:p>
          <a:p>
            <a:r>
              <a:rPr lang="es-MX" dirty="0" smtClean="0"/>
              <a:t>Ley </a:t>
            </a:r>
            <a:r>
              <a:rPr lang="es-MX" dirty="0"/>
              <a:t>Federal de Sanidad Vegetal </a:t>
            </a:r>
          </a:p>
          <a:p>
            <a:r>
              <a:rPr lang="es-MX" dirty="0" smtClean="0"/>
              <a:t>Ley </a:t>
            </a:r>
            <a:r>
              <a:rPr lang="es-MX" dirty="0"/>
              <a:t>Federal del Mar. </a:t>
            </a:r>
          </a:p>
          <a:p>
            <a:r>
              <a:rPr lang="es-MX" dirty="0" smtClean="0"/>
              <a:t>Ley </a:t>
            </a:r>
            <a:r>
              <a:rPr lang="es-MX" dirty="0"/>
              <a:t>Minera. </a:t>
            </a:r>
          </a:p>
          <a:p>
            <a:r>
              <a:rPr lang="es-MX" dirty="0" smtClean="0"/>
              <a:t>Ley </a:t>
            </a:r>
            <a:r>
              <a:rPr lang="es-MX" dirty="0"/>
              <a:t>General de Asentamientos Humanos. </a:t>
            </a:r>
          </a:p>
          <a:p>
            <a:r>
              <a:rPr lang="es-MX" dirty="0" smtClean="0"/>
              <a:t>Ley </a:t>
            </a:r>
            <a:r>
              <a:rPr lang="es-MX" dirty="0"/>
              <a:t>Orgánica de la Administración Pública Federal. </a:t>
            </a:r>
          </a:p>
          <a:p>
            <a:endParaRPr lang="es-MX" dirty="0"/>
          </a:p>
        </p:txBody>
      </p:sp>
      <p:sp>
        <p:nvSpPr>
          <p:cNvPr id="3" name="2 Título"/>
          <p:cNvSpPr>
            <a:spLocks noGrp="1"/>
          </p:cNvSpPr>
          <p:nvPr>
            <p:ph type="title"/>
          </p:nvPr>
        </p:nvSpPr>
        <p:spPr>
          <a:xfrm>
            <a:off x="688490" y="332656"/>
            <a:ext cx="7756263" cy="1291750"/>
          </a:xfrm>
        </p:spPr>
        <p:txBody>
          <a:bodyPr/>
          <a:lstStyle/>
          <a:p>
            <a:r>
              <a:rPr lang="es-MX" sz="1800" b="1" i="1" dirty="0" smtClean="0"/>
              <a:t>BASE LEGAL AMBIENTAL EN MÉXICO</a:t>
            </a:r>
            <a:r>
              <a:rPr lang="es-MX" sz="1600" b="1" dirty="0" smtClean="0"/>
              <a:t/>
            </a:r>
            <a:br>
              <a:rPr lang="es-MX" sz="1600" b="1" dirty="0" smtClean="0"/>
            </a:br>
            <a:endParaRPr lang="es-MX" sz="1600" b="1" dirty="0"/>
          </a:p>
        </p:txBody>
      </p:sp>
    </p:spTree>
    <p:extLst>
      <p:ext uri="{BB962C8B-B14F-4D97-AF65-F5344CB8AC3E}">
        <p14:creationId xmlns:p14="http://schemas.microsoft.com/office/powerpoint/2010/main" val="370947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pic>
        <p:nvPicPr>
          <p:cNvPr id="4" name="3 Marcador de contenido"/>
          <p:cNvPicPr>
            <a:picLocks noGrp="1"/>
          </p:cNvPicPr>
          <p:nvPr>
            <p:ph idx="1"/>
          </p:nvPr>
        </p:nvPicPr>
        <p:blipFill rotWithShape="1">
          <a:blip r:embed="rId2"/>
          <a:srcRect l="2409" t="7053" r="967" b="7305"/>
          <a:stretch/>
        </p:blipFill>
        <p:spPr bwMode="auto">
          <a:xfrm>
            <a:off x="611560" y="548680"/>
            <a:ext cx="7992888" cy="576063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592686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MX"/>
          </a:p>
        </p:txBody>
      </p:sp>
      <p:pic>
        <p:nvPicPr>
          <p:cNvPr id="5" name="4 Marcador de contenido"/>
          <p:cNvPicPr>
            <a:picLocks noGrp="1"/>
          </p:cNvPicPr>
          <p:nvPr>
            <p:ph idx="1"/>
          </p:nvPr>
        </p:nvPicPr>
        <p:blipFill rotWithShape="1">
          <a:blip r:embed="rId2"/>
          <a:srcRect l="17487" t="10905" r="31073" b="5067"/>
          <a:stretch/>
        </p:blipFill>
        <p:spPr bwMode="auto">
          <a:xfrm>
            <a:off x="683568" y="548680"/>
            <a:ext cx="7920880" cy="57606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431369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99247" y="1556793"/>
            <a:ext cx="7745505" cy="4569370"/>
          </a:xfrm>
        </p:spPr>
        <p:txBody>
          <a:bodyPr>
            <a:normAutofit/>
          </a:bodyPr>
          <a:lstStyle/>
          <a:p>
            <a:pPr lvl="0"/>
            <a:r>
              <a:rPr lang="es-ES" sz="1400" dirty="0" err="1"/>
              <a:t>Challenger</a:t>
            </a:r>
            <a:r>
              <a:rPr lang="es-ES" sz="1400" dirty="0"/>
              <a:t>, </a:t>
            </a:r>
            <a:r>
              <a:rPr lang="es-ES" sz="1400" dirty="0" err="1"/>
              <a:t>Antony</a:t>
            </a:r>
            <a:r>
              <a:rPr lang="es-ES" sz="1400" dirty="0"/>
              <a:t>, (1998) </a:t>
            </a:r>
            <a:r>
              <a:rPr lang="es-ES" sz="1400" i="1" dirty="0"/>
              <a:t>Utilización y conservación de los ecosistemas terrestres de México, pasado, presente y futuro</a:t>
            </a:r>
            <a:r>
              <a:rPr lang="es-ES" sz="1400" dirty="0"/>
              <a:t>. México: Comisión Nacional para el conocimiento y uso de la biodiversidad, Instituto de Biología de la Universidad Nacional Autónoma de México y Agrupación Sierra Madre, S.C. </a:t>
            </a:r>
            <a:endParaRPr lang="es-MX" sz="1400" dirty="0"/>
          </a:p>
          <a:p>
            <a:r>
              <a:rPr lang="es-ES" sz="1400" dirty="0"/>
              <a:t>Boada Martí, J. y Sauri Pujol, D. (2002) El cambio global. Editorial </a:t>
            </a:r>
            <a:r>
              <a:rPr lang="es-ES" sz="1400" dirty="0" err="1"/>
              <a:t>Rubes</a:t>
            </a:r>
            <a:r>
              <a:rPr lang="es-ES" sz="1400" dirty="0"/>
              <a:t>. Barcelona, España. </a:t>
            </a:r>
            <a:endParaRPr lang="es-ES" sz="1400" dirty="0" smtClean="0"/>
          </a:p>
          <a:p>
            <a:pPr lvl="0"/>
            <a:r>
              <a:rPr lang="es-ES" sz="1400" dirty="0" err="1"/>
              <a:t>Enkerlin</a:t>
            </a:r>
            <a:r>
              <a:rPr lang="es-ES" sz="1400" dirty="0"/>
              <a:t>, Ernesto C.; Gerónimo, Cano; Raúl A. Garza y Enrique, </a:t>
            </a:r>
            <a:r>
              <a:rPr lang="es-ES" sz="1400" dirty="0" err="1"/>
              <a:t>Vogel</a:t>
            </a:r>
            <a:r>
              <a:rPr lang="es-ES" sz="1400" dirty="0"/>
              <a:t>, (1997) </a:t>
            </a:r>
            <a:r>
              <a:rPr lang="es-ES" sz="1400" i="1" dirty="0"/>
              <a:t>Ciencia ambiental y desarrollo sostenible</a:t>
            </a:r>
            <a:r>
              <a:rPr lang="es-ES" sz="1400" dirty="0"/>
              <a:t>. Internacional Thomson Editores.</a:t>
            </a:r>
            <a:endParaRPr lang="es-MX" sz="1400" dirty="0"/>
          </a:p>
          <a:p>
            <a:r>
              <a:rPr lang="es-MX" sz="1400" dirty="0"/>
              <a:t>Marc </a:t>
            </a:r>
            <a:r>
              <a:rPr lang="es-MX" sz="1400" dirty="0" err="1"/>
              <a:t>Galochet</a:t>
            </a:r>
            <a:r>
              <a:rPr lang="es-MX" sz="1400" dirty="0"/>
              <a:t> (2009) </a:t>
            </a:r>
            <a:r>
              <a:rPr lang="es-MX" sz="1400" i="1" dirty="0"/>
              <a:t>El Medio Ambiente en el Pensamiento Geográfico Francés: Fundamentos Epistemológicos y Posiciones Científicas. </a:t>
            </a:r>
            <a:r>
              <a:rPr lang="es-MX" sz="1400" dirty="0"/>
              <a:t>España: Cuadernos Geográficos. Universidad de Granada. Núm. </a:t>
            </a:r>
            <a:endParaRPr lang="es-MX" sz="1400" dirty="0" smtClean="0"/>
          </a:p>
          <a:p>
            <a:r>
              <a:rPr lang="es-ES" sz="1400" dirty="0"/>
              <a:t>Ramírez Velázquez, Blanca Rebeca, (2003) </a:t>
            </a:r>
            <a:r>
              <a:rPr lang="es-ES" sz="1400" i="1" dirty="0"/>
              <a:t>Modernidad, posmodernidad, globalidad y territorio: un recorrido por los campos de las teorías</a:t>
            </a:r>
            <a:r>
              <a:rPr lang="es-ES" sz="1400" dirty="0"/>
              <a:t>. México: Universidad Autónoma Metropolitana. </a:t>
            </a:r>
            <a:endParaRPr lang="es-ES" sz="1400" dirty="0" smtClean="0"/>
          </a:p>
          <a:p>
            <a:pPr lvl="0"/>
            <a:r>
              <a:rPr lang="es-ES" sz="1400" dirty="0"/>
              <a:t>Ley General del Equilibrio Ecológico y la Protección al Ambiente (1996). Editorial </a:t>
            </a:r>
            <a:r>
              <a:rPr lang="es-ES" sz="1400" dirty="0" err="1"/>
              <a:t>Porrua</a:t>
            </a:r>
            <a:r>
              <a:rPr lang="es-ES" sz="1400" dirty="0"/>
              <a:t>, México. Disponible en </a:t>
            </a:r>
            <a:r>
              <a:rPr lang="es-ES" sz="1400" u="sng" dirty="0">
                <a:hlinkClick r:id="rId2"/>
              </a:rPr>
              <a:t>http://www.diputados.gob.mx/LeyesBiblio/pdf/148.pdf</a:t>
            </a:r>
            <a:endParaRPr lang="es-MX" sz="1400" dirty="0"/>
          </a:p>
          <a:p>
            <a:pPr lvl="0"/>
            <a:r>
              <a:rPr lang="es-MX" sz="1400" dirty="0" err="1"/>
              <a:t>Micheli</a:t>
            </a:r>
            <a:r>
              <a:rPr lang="es-MX" sz="1400" dirty="0"/>
              <a:t>, </a:t>
            </a:r>
            <a:r>
              <a:rPr lang="es-MX" sz="1400" dirty="0" err="1"/>
              <a:t>Jordy</a:t>
            </a:r>
            <a:r>
              <a:rPr lang="es-MX" sz="1400" dirty="0"/>
              <a:t> (2002) </a:t>
            </a:r>
            <a:r>
              <a:rPr lang="es-MX" sz="1400" i="1" dirty="0"/>
              <a:t>Política ambiental en México y su dimensión regional</a:t>
            </a:r>
            <a:r>
              <a:rPr lang="es-MX" sz="1400" dirty="0"/>
              <a:t>. Región y sociedad, Vol. XIV, núm. 23. Colegio de Sonora: México. Disponible en </a:t>
            </a:r>
            <a:r>
              <a:rPr lang="es-ES" sz="1400" dirty="0"/>
              <a:t>http://lanic.utexas.edu/project/etext/colson/23/23_5.pdf</a:t>
            </a:r>
            <a:endParaRPr lang="es-MX" sz="1400" dirty="0"/>
          </a:p>
          <a:p>
            <a:endParaRPr lang="es-MX" sz="1400" dirty="0"/>
          </a:p>
        </p:txBody>
      </p:sp>
      <p:sp>
        <p:nvSpPr>
          <p:cNvPr id="3" name="2 Título"/>
          <p:cNvSpPr>
            <a:spLocks noGrp="1"/>
          </p:cNvSpPr>
          <p:nvPr>
            <p:ph type="title"/>
          </p:nvPr>
        </p:nvSpPr>
        <p:spPr/>
        <p:txBody>
          <a:bodyPr/>
          <a:lstStyle/>
          <a:p>
            <a:r>
              <a:rPr lang="es-MX" sz="1600" dirty="0" smtClean="0"/>
              <a:t>BIBLIOGRAFÍA</a:t>
            </a:r>
            <a:endParaRPr lang="es-MX" sz="1600" dirty="0"/>
          </a:p>
        </p:txBody>
      </p:sp>
    </p:spTree>
    <p:extLst>
      <p:ext uri="{BB962C8B-B14F-4D97-AF65-F5344CB8AC3E}">
        <p14:creationId xmlns:p14="http://schemas.microsoft.com/office/powerpoint/2010/main" val="578617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2 Marcador de contenido"/>
          <p:cNvSpPr>
            <a:spLocks noGrp="1"/>
          </p:cNvSpPr>
          <p:nvPr>
            <p:ph idx="1"/>
          </p:nvPr>
        </p:nvSpPr>
        <p:spPr>
          <a:xfrm>
            <a:off x="457200" y="2492895"/>
            <a:ext cx="8229600" cy="3638029"/>
          </a:xfrm>
        </p:spPr>
        <p:txBody>
          <a:bodyPr/>
          <a:lstStyle/>
          <a:p>
            <a:pPr algn="just">
              <a:lnSpc>
                <a:spcPct val="150000"/>
              </a:lnSpc>
              <a:buFont typeface="Wingdings" pitchFamily="2" charset="2"/>
              <a:buNone/>
            </a:pPr>
            <a:r>
              <a:rPr lang="es-MX" sz="2800" dirty="0" smtClean="0"/>
              <a:t>¿Qué ha provocado estas maneras de pensar y actuar del ser humano hacia la naturaleza?</a:t>
            </a:r>
          </a:p>
        </p:txBody>
      </p:sp>
      <p:sp>
        <p:nvSpPr>
          <p:cNvPr id="27650" name="1 Título"/>
          <p:cNvSpPr>
            <a:spLocks noGrp="1"/>
          </p:cNvSpPr>
          <p:nvPr>
            <p:ph type="title"/>
          </p:nvPr>
        </p:nvSpPr>
        <p:spPr>
          <a:xfrm>
            <a:off x="428596" y="476672"/>
            <a:ext cx="7455772" cy="1872208"/>
          </a:xfrm>
        </p:spPr>
        <p:txBody>
          <a:bodyPr/>
          <a:lstStyle/>
          <a:p>
            <a:pPr algn="ctr"/>
            <a:r>
              <a:rPr lang="es-MX" sz="2400" b="0" i="1" dirty="0" smtClean="0">
                <a:solidFill>
                  <a:schemeClr val="tx1"/>
                </a:solidFill>
              </a:rPr>
              <a:t>El Modernismo y actitudes humanas hacia el ambiente</a:t>
            </a:r>
            <a:endParaRPr lang="es-MX" sz="2400" i="1" dirty="0" smtClean="0">
              <a:solidFill>
                <a:schemeClr val="tx1"/>
              </a:solidFill>
            </a:endParaRPr>
          </a:p>
        </p:txBody>
      </p:sp>
    </p:spTree>
    <p:extLst>
      <p:ext uri="{BB962C8B-B14F-4D97-AF65-F5344CB8AC3E}">
        <p14:creationId xmlns:p14="http://schemas.microsoft.com/office/powerpoint/2010/main" val="20682726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8229600" cy="5150197"/>
          </a:xfrm>
        </p:spPr>
        <p:txBody>
          <a:bodyPr/>
          <a:lstStyle/>
          <a:p>
            <a:r>
              <a:rPr lang="es-MX" sz="1800" i="1" dirty="0" smtClean="0"/>
              <a:t>RENACIMIENTO:</a:t>
            </a:r>
          </a:p>
          <a:p>
            <a:pPr lvl="2">
              <a:buFont typeface="+mj-lt"/>
              <a:buAutoNum type="alphaLcPeriod"/>
            </a:pPr>
            <a:r>
              <a:rPr lang="es-MX" sz="1800" i="1" dirty="0" smtClean="0"/>
              <a:t>Formación de ciudades estado, surgimiento de los bancos (Génova, Florencia como ejemplo)</a:t>
            </a:r>
          </a:p>
          <a:p>
            <a:pPr lvl="2">
              <a:buFont typeface="+mj-lt"/>
              <a:buAutoNum type="alphaLcPeriod"/>
            </a:pPr>
            <a:r>
              <a:rPr lang="es-MX" sz="1800" i="1" dirty="0" smtClean="0"/>
              <a:t>Época de grandes descubrimientos</a:t>
            </a:r>
          </a:p>
          <a:p>
            <a:pPr lvl="2">
              <a:buFont typeface="+mj-lt"/>
              <a:buAutoNum type="alphaLcPeriod"/>
            </a:pPr>
            <a:r>
              <a:rPr lang="es-MX" sz="1800" i="1" dirty="0" smtClean="0"/>
              <a:t>Surge el humanismo</a:t>
            </a:r>
          </a:p>
          <a:p>
            <a:pPr lvl="1"/>
            <a:r>
              <a:rPr lang="es-MX" sz="1800" i="1" dirty="0" smtClean="0"/>
              <a:t>LA</a:t>
            </a:r>
            <a:r>
              <a:rPr lang="es-MX" sz="1500" i="1" dirty="0" smtClean="0"/>
              <a:t> </a:t>
            </a:r>
            <a:r>
              <a:rPr lang="es-MX" sz="1800" i="1" dirty="0" smtClean="0"/>
              <a:t>ILUSTRACIÓN SIGLO XVIII</a:t>
            </a:r>
            <a:r>
              <a:rPr lang="es-MX" sz="1500" i="1" dirty="0" smtClean="0"/>
              <a:t>:</a:t>
            </a:r>
          </a:p>
          <a:p>
            <a:pPr lvl="2">
              <a:buFont typeface="+mj-lt"/>
              <a:buAutoNum type="alphaLcPeriod"/>
            </a:pPr>
            <a:r>
              <a:rPr lang="es-MX" sz="1800" i="1" dirty="0" smtClean="0"/>
              <a:t>Pensadores cuya </a:t>
            </a:r>
            <a:r>
              <a:rPr lang="es-MX" sz="1800" b="1" i="1" dirty="0" smtClean="0"/>
              <a:t>Fe</a:t>
            </a:r>
            <a:r>
              <a:rPr lang="es-MX" sz="1800" i="1" dirty="0" smtClean="0"/>
              <a:t> fue la </a:t>
            </a:r>
            <a:r>
              <a:rPr lang="es-MX" sz="1800" b="1" i="1" dirty="0" smtClean="0"/>
              <a:t>Razón: </a:t>
            </a:r>
            <a:r>
              <a:rPr lang="es-MX" sz="1800" i="1" dirty="0" smtClean="0"/>
              <a:t>Voltaire, </a:t>
            </a:r>
            <a:r>
              <a:rPr lang="es-MX" sz="1800" dirty="0" smtClean="0"/>
              <a:t>Montesquieu, </a:t>
            </a:r>
            <a:r>
              <a:rPr lang="es-MX" sz="1800" i="1" dirty="0" smtClean="0"/>
              <a:t>Rousseau, Diderot, Kant,</a:t>
            </a:r>
          </a:p>
          <a:p>
            <a:pPr lvl="2">
              <a:buFont typeface="+mj-lt"/>
              <a:buAutoNum type="alphaLcPeriod"/>
            </a:pPr>
            <a:r>
              <a:rPr lang="es-MX" sz="1800" i="1" dirty="0" smtClean="0"/>
              <a:t>Revolución Francesa  1789 (revolución liberal, desaparece la monarquía, separación iglesia-estado, declaración de los derechos del hombre).</a:t>
            </a:r>
          </a:p>
          <a:p>
            <a:pPr marL="777240" lvl="2" indent="0">
              <a:buNone/>
            </a:pPr>
            <a:r>
              <a:rPr lang="es-MX" sz="1800" i="1" dirty="0" smtClean="0"/>
              <a:t>EL MODERNISMO SIGLO XIX , XX Y XXI</a:t>
            </a:r>
          </a:p>
          <a:p>
            <a:pPr lvl="2">
              <a:buFont typeface="+mj-lt"/>
              <a:buAutoNum type="alphaLcPeriod"/>
            </a:pPr>
            <a:r>
              <a:rPr lang="es-MX" sz="1800" i="1" dirty="0" smtClean="0"/>
              <a:t>Independencia de México 1810 y firma del Acta de Independencia 1821.</a:t>
            </a:r>
          </a:p>
          <a:p>
            <a:pPr lvl="2">
              <a:buFont typeface="+mj-lt"/>
              <a:buAutoNum type="alphaLcPeriod"/>
            </a:pPr>
            <a:r>
              <a:rPr lang="es-MX" sz="1800" i="1" dirty="0" smtClean="0"/>
              <a:t>Grandes inventos técnicos – Revolución industrial 1800 en Inglaterra.</a:t>
            </a:r>
          </a:p>
          <a:p>
            <a:pPr lvl="2">
              <a:buFont typeface="+mj-lt"/>
              <a:buAutoNum type="alphaLcPeriod"/>
            </a:pPr>
            <a:r>
              <a:rPr lang="es-MX" sz="1800" i="1" dirty="0" smtClean="0"/>
              <a:t>Época de los exploradores naturistas  (</a:t>
            </a:r>
            <a:r>
              <a:rPr lang="es-MX" sz="1800" i="1" dirty="0" err="1" smtClean="0"/>
              <a:t>Humbolt</a:t>
            </a:r>
            <a:r>
              <a:rPr lang="es-MX" sz="1800" i="1" dirty="0" smtClean="0"/>
              <a:t>, Darwin, </a:t>
            </a:r>
            <a:r>
              <a:rPr lang="es-ES" sz="1800" i="1" dirty="0" err="1" smtClean="0"/>
              <a:t>Bonpland</a:t>
            </a:r>
            <a:r>
              <a:rPr lang="es-ES" sz="1800" i="1" dirty="0" smtClean="0"/>
              <a:t> )</a:t>
            </a:r>
            <a:r>
              <a:rPr lang="es-ES" sz="1800" dirty="0" smtClean="0"/>
              <a:t> </a:t>
            </a:r>
            <a:endParaRPr lang="es-MX" sz="1800" i="1" dirty="0" smtClean="0"/>
          </a:p>
          <a:p>
            <a:pPr lvl="2">
              <a:buFont typeface="+mj-lt"/>
              <a:buAutoNum type="alphaLcPeriod"/>
            </a:pPr>
            <a:r>
              <a:rPr lang="es-MX" sz="1800" i="1" dirty="0" smtClean="0"/>
              <a:t>Imperialismo 1870, expansión libre cambista de países europeos para formar colonias (Inglaterra, Países Bajos, Francia)</a:t>
            </a:r>
          </a:p>
          <a:p>
            <a:pPr lvl="2">
              <a:buFont typeface="+mj-lt"/>
              <a:buAutoNum type="alphaLcPeriod"/>
            </a:pPr>
            <a:endParaRPr lang="es-MX" sz="1800" i="1" dirty="0" smtClean="0"/>
          </a:p>
          <a:p>
            <a:pPr lvl="2">
              <a:buFont typeface="+mj-lt"/>
              <a:buAutoNum type="alphaLcPeriod"/>
            </a:pPr>
            <a:endParaRPr lang="es-MX" sz="1800" i="1" dirty="0" smtClean="0"/>
          </a:p>
          <a:p>
            <a:pPr marL="344487" lvl="1" indent="0">
              <a:buNone/>
            </a:pPr>
            <a:endParaRPr lang="es-MX" sz="1200" i="1" dirty="0" smtClean="0"/>
          </a:p>
          <a:p>
            <a:endParaRPr lang="es-MX" sz="1800" i="1" dirty="0"/>
          </a:p>
        </p:txBody>
      </p:sp>
      <p:sp>
        <p:nvSpPr>
          <p:cNvPr id="2" name="1 Título"/>
          <p:cNvSpPr>
            <a:spLocks noGrp="1"/>
          </p:cNvSpPr>
          <p:nvPr>
            <p:ph type="title"/>
          </p:nvPr>
        </p:nvSpPr>
        <p:spPr>
          <a:xfrm>
            <a:off x="457200" y="122238"/>
            <a:ext cx="7543800" cy="642466"/>
          </a:xfrm>
        </p:spPr>
        <p:txBody>
          <a:bodyPr/>
          <a:lstStyle/>
          <a:p>
            <a:pPr algn="ctr"/>
            <a:r>
              <a:rPr lang="es-MX" sz="2400" dirty="0" smtClean="0"/>
              <a:t>MODERNISMO Y SUS ANTECEDENTES</a:t>
            </a:r>
            <a:endParaRPr lang="es-MX" sz="2400" dirty="0"/>
          </a:p>
        </p:txBody>
      </p:sp>
    </p:spTree>
    <p:extLst>
      <p:ext uri="{BB962C8B-B14F-4D97-AF65-F5344CB8AC3E}">
        <p14:creationId xmlns:p14="http://schemas.microsoft.com/office/powerpoint/2010/main" val="39588343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78098"/>
          </a:xfrm>
        </p:spPr>
        <p:txBody>
          <a:bodyPr/>
          <a:lstStyle/>
          <a:p>
            <a:r>
              <a:rPr lang="es-MX" sz="2400" dirty="0" smtClean="0"/>
              <a:t>La Modernidad - la Ilustración y sus pensadores:</a:t>
            </a:r>
            <a:endParaRPr lang="es-MX" sz="2400" dirty="0"/>
          </a:p>
        </p:txBody>
      </p:sp>
      <p:sp>
        <p:nvSpPr>
          <p:cNvPr id="3" name="2 Marcador de texto"/>
          <p:cNvSpPr>
            <a:spLocks noGrp="1"/>
          </p:cNvSpPr>
          <p:nvPr>
            <p:ph type="body" idx="1"/>
          </p:nvPr>
        </p:nvSpPr>
        <p:spPr/>
        <p:txBody>
          <a:bodyPr>
            <a:normAutofit fontScale="92500"/>
          </a:bodyPr>
          <a:lstStyle/>
          <a:p>
            <a:r>
              <a:rPr lang="es-MX" dirty="0"/>
              <a:t>Kant y la </a:t>
            </a:r>
            <a:r>
              <a:rPr lang="es-MX" dirty="0" smtClean="0"/>
              <a:t>Razón </a:t>
            </a:r>
            <a:r>
              <a:rPr lang="es-MX" dirty="0"/>
              <a:t>Ilustrada</a:t>
            </a:r>
          </a:p>
          <a:p>
            <a:endParaRPr lang="es-MX" sz="1800" dirty="0"/>
          </a:p>
        </p:txBody>
      </p:sp>
      <p:sp>
        <p:nvSpPr>
          <p:cNvPr id="4" name="3 Marcador de contenido"/>
          <p:cNvSpPr>
            <a:spLocks noGrp="1"/>
          </p:cNvSpPr>
          <p:nvPr>
            <p:ph sz="half" idx="2"/>
          </p:nvPr>
        </p:nvSpPr>
        <p:spPr/>
        <p:txBody>
          <a:bodyPr>
            <a:normAutofit fontScale="92500" lnSpcReduction="10000"/>
          </a:bodyPr>
          <a:lstStyle/>
          <a:p>
            <a:pPr marL="0" indent="0">
              <a:buNone/>
            </a:pPr>
            <a:r>
              <a:rPr lang="es-MX" sz="2000" dirty="0"/>
              <a:t>La razón no es un contenido</a:t>
            </a:r>
          </a:p>
          <a:p>
            <a:pPr marL="0" indent="0">
              <a:buNone/>
            </a:pPr>
            <a:r>
              <a:rPr lang="es-MX" sz="2000" dirty="0"/>
              <a:t>firme de conocimientos, es un ejercicio, una acción, una energía. </a:t>
            </a:r>
            <a:r>
              <a:rPr lang="es-MX" sz="2000" dirty="0" smtClean="0"/>
              <a:t>Ante estas </a:t>
            </a:r>
            <a:r>
              <a:rPr lang="es-MX" sz="2000" dirty="0"/>
              <a:t>ideas se prepara para la humanidad un nuevo porvenir, no </a:t>
            </a:r>
            <a:r>
              <a:rPr lang="es-MX" sz="2000" dirty="0" smtClean="0"/>
              <a:t>es sólo </a:t>
            </a:r>
            <a:r>
              <a:rPr lang="es-MX" sz="2000" dirty="0"/>
              <a:t>aprender, sino ‘empuñar el timón’ y llevar la nave del </a:t>
            </a:r>
            <a:r>
              <a:rPr lang="es-MX" sz="2000" dirty="0" smtClean="0"/>
              <a:t>espíritu hacia </a:t>
            </a:r>
            <a:r>
              <a:rPr lang="es-MX" sz="2000" dirty="0"/>
              <a:t>determinadas metas, teniendo fe en que su modelo racional traerá</a:t>
            </a:r>
          </a:p>
          <a:p>
            <a:pPr marL="0" indent="0">
              <a:buNone/>
            </a:pPr>
            <a:r>
              <a:rPr lang="es-MX" sz="2000" dirty="0"/>
              <a:t>la felicidad a todos los hombres.</a:t>
            </a:r>
          </a:p>
        </p:txBody>
      </p:sp>
      <p:sp>
        <p:nvSpPr>
          <p:cNvPr id="5" name="4 Marcador de texto"/>
          <p:cNvSpPr>
            <a:spLocks noGrp="1"/>
          </p:cNvSpPr>
          <p:nvPr>
            <p:ph type="body" sz="quarter" idx="3"/>
          </p:nvPr>
        </p:nvSpPr>
        <p:spPr/>
        <p:txBody>
          <a:bodyPr/>
          <a:lstStyle/>
          <a:p>
            <a:endParaRPr lang="es-MX" dirty="0"/>
          </a:p>
        </p:txBody>
      </p:sp>
      <p:sp>
        <p:nvSpPr>
          <p:cNvPr id="6" name="5 Marcador de contenido"/>
          <p:cNvSpPr>
            <a:spLocks noGrp="1"/>
          </p:cNvSpPr>
          <p:nvPr>
            <p:ph sz="quarter" idx="4"/>
          </p:nvPr>
        </p:nvSpPr>
        <p:spPr/>
        <p:txBody>
          <a:bodyPr/>
          <a:lstStyle/>
          <a:p>
            <a:pPr marL="0" indent="0" algn="just">
              <a:buNone/>
            </a:pPr>
            <a:r>
              <a:rPr lang="es-MX" sz="2000" dirty="0"/>
              <a:t>Creía que la mejor forma de gobierno era </a:t>
            </a:r>
            <a:r>
              <a:rPr lang="es-MX" sz="2000" dirty="0" smtClean="0"/>
              <a:t>una monarquía </a:t>
            </a:r>
            <a:r>
              <a:rPr lang="es-MX" sz="2000" dirty="0"/>
              <a:t>republicana o constitucional con una separación estricta</a:t>
            </a:r>
          </a:p>
          <a:p>
            <a:pPr marL="0" indent="0" algn="just">
              <a:buNone/>
            </a:pPr>
            <a:r>
              <a:rPr lang="es-MX" sz="2000" dirty="0" smtClean="0"/>
              <a:t>de </a:t>
            </a:r>
            <a:r>
              <a:rPr lang="es-MX" sz="2000" dirty="0"/>
              <a:t>los poderes legislativo y ejecutivo. Creía en los derechos del hombre</a:t>
            </a:r>
            <a:r>
              <a:rPr lang="es-MX" sz="2000" dirty="0" smtClean="0"/>
              <a:t>, en </a:t>
            </a:r>
            <a:r>
              <a:rPr lang="es-MX" sz="2000" dirty="0"/>
              <a:t>la libertad y en la igualdad civil.</a:t>
            </a:r>
          </a:p>
        </p:txBody>
      </p:sp>
    </p:spTree>
    <p:extLst>
      <p:ext uri="{BB962C8B-B14F-4D97-AF65-F5344CB8AC3E}">
        <p14:creationId xmlns:p14="http://schemas.microsoft.com/office/powerpoint/2010/main" val="1551779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2400" i="1" dirty="0" smtClean="0"/>
              <a:t>Teoría </a:t>
            </a:r>
            <a:r>
              <a:rPr lang="es-ES" sz="2400" i="1" dirty="0"/>
              <a:t>de </a:t>
            </a:r>
            <a:r>
              <a:rPr lang="es-ES" sz="2400" i="1" dirty="0" smtClean="0"/>
              <a:t>Darwin </a:t>
            </a:r>
            <a:r>
              <a:rPr lang="es-ES" sz="2400" i="1" dirty="0"/>
              <a:t>sobre la evolución de las especies por selección </a:t>
            </a:r>
            <a:r>
              <a:rPr lang="es-ES" sz="2400" i="1" dirty="0" smtClean="0"/>
              <a:t>natural (1808-1882)</a:t>
            </a:r>
            <a:endParaRPr lang="es-MX" sz="2400" i="1" dirty="0"/>
          </a:p>
        </p:txBody>
      </p:sp>
      <p:sp>
        <p:nvSpPr>
          <p:cNvPr id="3" name="2 Marcador de contenido"/>
          <p:cNvSpPr>
            <a:spLocks noGrp="1"/>
          </p:cNvSpPr>
          <p:nvPr>
            <p:ph sz="half" idx="4294967295"/>
          </p:nvPr>
        </p:nvSpPr>
        <p:spPr>
          <a:xfrm>
            <a:off x="457200" y="1719263"/>
            <a:ext cx="4038600" cy="4411662"/>
          </a:xfrm>
          <a:prstGeom prst="rect">
            <a:avLst/>
          </a:prstGeom>
        </p:spPr>
        <p:txBody>
          <a:bodyPr/>
          <a:lstStyle/>
          <a:p>
            <a:r>
              <a:rPr lang="es-ES" sz="1800" b="1" i="1" dirty="0" smtClean="0"/>
              <a:t>Los Naturalistas</a:t>
            </a:r>
          </a:p>
          <a:p>
            <a:endParaRPr lang="es-ES" sz="1800" b="1" i="1" dirty="0" smtClean="0"/>
          </a:p>
          <a:p>
            <a:pPr marL="0" indent="0">
              <a:buNone/>
            </a:pPr>
            <a:r>
              <a:rPr lang="es-ES" sz="1800" dirty="0" smtClean="0"/>
              <a:t>Existía </a:t>
            </a:r>
            <a:r>
              <a:rPr lang="es-ES" sz="1800" dirty="0"/>
              <a:t>un fuerte interés por descubrir y analizar nuevas especies de animales y plantas, conocer nuevos territorios y realizar investigaciones de todo tipo. Esto hace que muchos científicos deseen progresar, lanzándose a la aventura consiguiendo a cambio grandes avances en campos como </a:t>
            </a:r>
            <a:r>
              <a:rPr lang="es-ES" sz="1800" dirty="0" smtClean="0"/>
              <a:t>las ciencias naturales.</a:t>
            </a:r>
            <a:endParaRPr lang="es-MX" sz="1800" dirty="0"/>
          </a:p>
        </p:txBody>
      </p:sp>
      <p:pic>
        <p:nvPicPr>
          <p:cNvPr id="6" name="5 Marcador de contenido" descr="C:\Users\MtraGeorg\Desktop\escaner\001.jpg"/>
          <p:cNvPicPr>
            <a:picLocks noGrp="1"/>
          </p:cNvPicPr>
          <p:nvPr>
            <p:ph sz="half" idx="4294967295"/>
          </p:nvPr>
        </p:nvPicPr>
        <p:blipFill rotWithShape="1">
          <a:blip r:embed="rId2" cstate="print">
            <a:extLst>
              <a:ext uri="{28A0092B-C50C-407E-A947-70E740481C1C}">
                <a14:useLocalDpi xmlns:a14="http://schemas.microsoft.com/office/drawing/2010/main" val="0"/>
              </a:ext>
            </a:extLst>
          </a:blip>
          <a:srcRect l="4651" t="616" r="30655" b="33282"/>
          <a:stretch/>
        </p:blipFill>
        <p:spPr bwMode="auto">
          <a:xfrm>
            <a:off x="4572000" y="1719263"/>
            <a:ext cx="3456384" cy="444604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131336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2000" dirty="0" smtClean="0"/>
              <a:t/>
            </a:r>
            <a:br>
              <a:rPr lang="es-MX" sz="2000" dirty="0" smtClean="0"/>
            </a:br>
            <a:r>
              <a:rPr lang="es-MX" sz="2400" i="1" dirty="0" smtClean="0"/>
              <a:t>Darwinismo social</a:t>
            </a:r>
            <a:br>
              <a:rPr lang="es-MX" sz="2400" i="1" dirty="0" smtClean="0"/>
            </a:br>
            <a:endParaRPr lang="es-MX" sz="2400" i="1" dirty="0"/>
          </a:p>
        </p:txBody>
      </p:sp>
      <p:sp>
        <p:nvSpPr>
          <p:cNvPr id="4" name="3 Marcador de contenido"/>
          <p:cNvSpPr>
            <a:spLocks noGrp="1"/>
          </p:cNvSpPr>
          <p:nvPr>
            <p:ph sz="half" idx="4294967295"/>
          </p:nvPr>
        </p:nvSpPr>
        <p:spPr>
          <a:xfrm>
            <a:off x="4648200" y="1719263"/>
            <a:ext cx="4038600" cy="4411662"/>
          </a:xfrm>
          <a:prstGeom prst="rect">
            <a:avLst/>
          </a:prstGeom>
        </p:spPr>
        <p:txBody>
          <a:bodyPr/>
          <a:lstStyle/>
          <a:p>
            <a:r>
              <a:rPr lang="es-MX" sz="1800" dirty="0" smtClean="0"/>
              <a:t>Darwin : </a:t>
            </a:r>
            <a:r>
              <a:rPr lang="es-MX" sz="1800" dirty="0"/>
              <a:t>Su teoría sobre la “Evolución de las especies</a:t>
            </a:r>
            <a:r>
              <a:rPr lang="es-MX" sz="1800" dirty="0" smtClean="0"/>
              <a:t>” y el concepto de </a:t>
            </a:r>
            <a:r>
              <a:rPr lang="es-ES" sz="1800" dirty="0"/>
              <a:t>aplicación del mecanismo de </a:t>
            </a:r>
            <a:r>
              <a:rPr lang="es-ES" sz="1800" b="1" dirty="0" smtClean="0"/>
              <a:t>selección natural a </a:t>
            </a:r>
            <a:r>
              <a:rPr lang="es-ES" sz="1800" b="1" dirty="0"/>
              <a:t>las sociedades humanas</a:t>
            </a:r>
            <a:r>
              <a:rPr lang="es-MX" sz="1800" dirty="0" smtClean="0"/>
              <a:t> </a:t>
            </a:r>
            <a:r>
              <a:rPr lang="es-MX" sz="1800" dirty="0"/>
              <a:t>fue considerada por los países </a:t>
            </a:r>
            <a:r>
              <a:rPr lang="es-MX" sz="1800" b="1" dirty="0"/>
              <a:t>imperialistas la base para justificar la apropiación de grandes territorios </a:t>
            </a:r>
            <a:r>
              <a:rPr lang="es-ES" sz="1800" dirty="0"/>
              <a:t>con el argumento de la supuesta inferioridad innata de algunos seres humanos, provocando </a:t>
            </a:r>
            <a:r>
              <a:rPr lang="es-MX" sz="1800" dirty="0"/>
              <a:t>la muerte de millones de personas.</a:t>
            </a:r>
          </a:p>
          <a:p>
            <a:endParaRPr lang="es-MX" sz="1600" dirty="0"/>
          </a:p>
        </p:txBody>
      </p:sp>
      <p:pic>
        <p:nvPicPr>
          <p:cNvPr id="5" name="4 Marcador de contenido"/>
          <p:cNvPicPr>
            <a:picLocks noGrp="1"/>
          </p:cNvPicPr>
          <p:nvPr>
            <p:ph sz="half" idx="4294967295"/>
          </p:nvPr>
        </p:nvPicPr>
        <p:blipFill rotWithShape="1">
          <a:blip r:embed="rId2" cstate="print"/>
          <a:srcRect l="8741" t="38862" r="61600" b="21252"/>
          <a:stretch/>
        </p:blipFill>
        <p:spPr bwMode="auto">
          <a:xfrm>
            <a:off x="457200" y="1556792"/>
            <a:ext cx="4330824" cy="424847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194756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2400" i="1" dirty="0" smtClean="0"/>
              <a:t>IMPERIALISMO </a:t>
            </a:r>
            <a:endParaRPr lang="es-MX" sz="2400" i="1" dirty="0"/>
          </a:p>
        </p:txBody>
      </p:sp>
      <p:pic>
        <p:nvPicPr>
          <p:cNvPr id="5" name="4 Marcador de contenido" descr="https://encrypted-tbn1.gstatic.com/images?q=tbn:ANd9GcQrbSuNix1uxJU9z8Up-fb6rC0auluiWxxcc2dPnaddpdCfxXuhOw">
            <a:hlinkClick r:id="rId2"/>
          </p:cNvPr>
          <p:cNvPicPr>
            <a:picLocks noGrp="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1844824"/>
            <a:ext cx="3888432" cy="4392488"/>
          </a:xfrm>
          <a:prstGeom prst="rect">
            <a:avLst/>
          </a:prstGeom>
          <a:noFill/>
          <a:ln>
            <a:noFill/>
          </a:ln>
        </p:spPr>
      </p:pic>
      <p:pic>
        <p:nvPicPr>
          <p:cNvPr id="6" name="5 Marcador de contenido" descr="http://4.bp.blogspot.com/-qL_RFhTD0uQ/T9Oo777C_dI/AAAAAAAAAqM/So3FTfKWBic/s1600/africa-1914.jpg">
            <a:hlinkClick r:id="rId4"/>
          </p:cNvPr>
          <p:cNvPicPr>
            <a:picLocks noGrp="1"/>
          </p:cNvPicPr>
          <p:nvPr>
            <p:ph sz="half" idx="4294967295"/>
          </p:nvPr>
        </p:nvPicPr>
        <p:blipFill>
          <a:blip r:embed="rId5" cstate="print">
            <a:extLst>
              <a:ext uri="{28A0092B-C50C-407E-A947-70E740481C1C}">
                <a14:useLocalDpi xmlns:a14="http://schemas.microsoft.com/office/drawing/2010/main" val="0"/>
              </a:ext>
            </a:extLst>
          </a:blip>
          <a:srcRect/>
          <a:stretch>
            <a:fillRect/>
          </a:stretch>
        </p:blipFill>
        <p:spPr bwMode="auto">
          <a:xfrm>
            <a:off x="4648200" y="1720691"/>
            <a:ext cx="4038600" cy="4408805"/>
          </a:xfrm>
          <a:prstGeom prst="rect">
            <a:avLst/>
          </a:prstGeom>
          <a:noFill/>
          <a:ln>
            <a:noFill/>
          </a:ln>
        </p:spPr>
      </p:pic>
    </p:spTree>
    <p:extLst>
      <p:ext uri="{BB962C8B-B14F-4D97-AF65-F5344CB8AC3E}">
        <p14:creationId xmlns:p14="http://schemas.microsoft.com/office/powerpoint/2010/main" val="24486250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rtoné">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864</TotalTime>
  <Words>2726</Words>
  <Application>Microsoft Office PowerPoint</Application>
  <PresentationFormat>Presentación en pantalla (4:3)</PresentationFormat>
  <Paragraphs>190</Paragraphs>
  <Slides>35</Slides>
  <Notes>7</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Cartoné</vt:lpstr>
      <vt:lpstr>UNIVERSIDAD AUTÓNOMA DEL ESTADO DE MÉXICO FACULTAD DE GEOGRAFÍA   UNIDAD DE APRENDIZAJE OBLIGATORIA DE LA LICENCIATURA EN GEOGRAFÍA     GEOGRAFÍA AMBIENTAL</vt:lpstr>
      <vt:lpstr>GUIÓN EXPLICATIVO</vt:lpstr>
      <vt:lpstr>CAUSAS HUMANAS DEL CAMBIO AMBIENTAL</vt:lpstr>
      <vt:lpstr>El Modernismo y actitudes humanas hacia el ambiente</vt:lpstr>
      <vt:lpstr>MODERNISMO Y SUS ANTECEDENTES</vt:lpstr>
      <vt:lpstr>La Modernidad - la Ilustración y sus pensadores:</vt:lpstr>
      <vt:lpstr>Teoría de Darwin sobre la evolución de las especies por selección natural (1808-1882)</vt:lpstr>
      <vt:lpstr> Darwinismo social </vt:lpstr>
      <vt:lpstr>IMPERIALISMO </vt:lpstr>
      <vt:lpstr>EFECTOS AMBIENTALES DEL MODERNISMO DURANTE LA ILUSTRACIÓN  (Siglos XVIII-XIX)</vt:lpstr>
      <vt:lpstr>INTERCABIO  DE PRODUCTOS ENTRE EUROPA Y AMÉRICA</vt:lpstr>
      <vt:lpstr>EFECTOS AMBIENTALES: agricultura, ganadería, deforestación, nuevas especies  (1)</vt:lpstr>
      <vt:lpstr>EFECTOS AMBIENTALES: extinción de espacies: Bisonte, pájaro dodo, carpintero imperial  (2)</vt:lpstr>
      <vt:lpstr>EFECTOS AMBIENTALES : Introducción de espacies exóticas como conejos, ratas y gatos, contaminación por la minería e industria)  (3)</vt:lpstr>
      <vt:lpstr>El MODERNISMO LOGRÓ SU AUGE CON LAS REVOLUCIONES INDUSTRIALES (AVANCES TECNOLÓGICO)</vt:lpstr>
      <vt:lpstr>MOVIMIENTOS Y FORMAS DE PENSAR CONTRAPUESTOS HACIA EL MEDIO AMBIENTE (1)</vt:lpstr>
      <vt:lpstr>A mediados del siglo XX se cuestiona el optimismo de la sociedad industrial, al surgir la percepción de un mundo en peligro: Guerra Fría (guerra nuclear)</vt:lpstr>
      <vt:lpstr>Tratado para la Poscripción de las Armas Nucleares</vt:lpstr>
      <vt:lpstr>Presentación de PowerPoint</vt:lpstr>
      <vt:lpstr>MOVIMIENTOS Y FORMAS DE PENSAR HACIA EL MEDIO AMBIENTE: CONSERVACIONISMO (2)</vt:lpstr>
      <vt:lpstr>MOVIMIENTOS Y FORMAS DE PENSAR HACIA EL MEDIO AMBIENTE: PRESERVACIONISTA (3)</vt:lpstr>
      <vt:lpstr>PARADIGMA DE LA MODERNIDAD</vt:lpstr>
      <vt:lpstr>RECOPILANDO:</vt:lpstr>
      <vt:lpstr>   LA CULTURA MODERNA (1) </vt:lpstr>
      <vt:lpstr>LA CULTURA MODERNA (2) </vt:lpstr>
      <vt:lpstr>REUNIONES DE ORGANISMOS INTERNACIONALES Y LOS GOBIERNOS  A FAVOR DEL AMBIENTE</vt:lpstr>
      <vt:lpstr>ORGANISMOS INTERNACIONALES</vt:lpstr>
      <vt:lpstr>MODERNIDAD Y LOS MOVIMIENTOS INTERNACIONALES A FAVOR DEL MEDIO AMBIENTE (1)</vt:lpstr>
      <vt:lpstr>MOVIMIENTOS INTERNACIONALES A FAVOR DEL MEDIO AMBIENTE (2)</vt:lpstr>
      <vt:lpstr>El  DESARROLLO SUSTENTABLE POLÍTICA AMBIENTAL QUE SE APLICA A ESCALA INTERNACIONAL,  ICLUYENDO A MÉXICO</vt:lpstr>
      <vt:lpstr>MOVIMIENTOS NACIONALES A FAVOR DEL MEDIO AMBIENTE</vt:lpstr>
      <vt:lpstr>BASE LEGAL AMBIENTAL EN MÉXICO </vt:lpstr>
      <vt:lpstr>Presentación de PowerPoint</vt:lpstr>
      <vt:lpstr>Presentación de PowerPoint</vt:lpstr>
      <vt:lpstr>BIBLIOGRAFÍA</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GEOGRAFÍA</dc:title>
  <dc:creator>MtraGeorg</dc:creator>
  <cp:lastModifiedBy>MtraGeorg</cp:lastModifiedBy>
  <cp:revision>55</cp:revision>
  <dcterms:created xsi:type="dcterms:W3CDTF">2014-10-02T15:21:13Z</dcterms:created>
  <dcterms:modified xsi:type="dcterms:W3CDTF">2015-09-24T18:48:36Z</dcterms:modified>
</cp:coreProperties>
</file>