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4"/>
  </p:notesMasterIdLst>
  <p:sldIdLst>
    <p:sldId id="256" r:id="rId2"/>
    <p:sldId id="413" r:id="rId3"/>
    <p:sldId id="414" r:id="rId4"/>
    <p:sldId id="415" r:id="rId5"/>
    <p:sldId id="417" r:id="rId6"/>
    <p:sldId id="386" r:id="rId7"/>
    <p:sldId id="390" r:id="rId8"/>
    <p:sldId id="418" r:id="rId9"/>
    <p:sldId id="419" r:id="rId10"/>
    <p:sldId id="391" r:id="rId11"/>
    <p:sldId id="420" r:id="rId12"/>
    <p:sldId id="423" r:id="rId13"/>
    <p:sldId id="393" r:id="rId14"/>
    <p:sldId id="421" r:id="rId15"/>
    <p:sldId id="394" r:id="rId16"/>
    <p:sldId id="395" r:id="rId17"/>
    <p:sldId id="422" r:id="rId18"/>
    <p:sldId id="399" r:id="rId19"/>
    <p:sldId id="282" r:id="rId20"/>
    <p:sldId id="331" r:id="rId21"/>
    <p:sldId id="424" r:id="rId22"/>
    <p:sldId id="330" r:id="rId23"/>
    <p:sldId id="456" r:id="rId24"/>
    <p:sldId id="434" r:id="rId25"/>
    <p:sldId id="435" r:id="rId26"/>
    <p:sldId id="436" r:id="rId27"/>
    <p:sldId id="437" r:id="rId28"/>
    <p:sldId id="438" r:id="rId29"/>
    <p:sldId id="333" r:id="rId30"/>
    <p:sldId id="425" r:id="rId31"/>
    <p:sldId id="443" r:id="rId32"/>
    <p:sldId id="426" r:id="rId33"/>
    <p:sldId id="444" r:id="rId34"/>
    <p:sldId id="427" r:id="rId35"/>
    <p:sldId id="445" r:id="rId36"/>
    <p:sldId id="428" r:id="rId37"/>
    <p:sldId id="446" r:id="rId38"/>
    <p:sldId id="429" r:id="rId39"/>
    <p:sldId id="447" r:id="rId40"/>
    <p:sldId id="430" r:id="rId41"/>
    <p:sldId id="431" r:id="rId42"/>
    <p:sldId id="460" r:id="rId43"/>
    <p:sldId id="432" r:id="rId44"/>
    <p:sldId id="433" r:id="rId45"/>
    <p:sldId id="296" r:id="rId46"/>
    <p:sldId id="297" r:id="rId47"/>
    <p:sldId id="439" r:id="rId48"/>
    <p:sldId id="379" r:id="rId49"/>
    <p:sldId id="343" r:id="rId50"/>
    <p:sldId id="380" r:id="rId51"/>
    <p:sldId id="363" r:id="rId52"/>
    <p:sldId id="381" r:id="rId53"/>
    <p:sldId id="441" r:id="rId54"/>
    <p:sldId id="440" r:id="rId55"/>
    <p:sldId id="376" r:id="rId56"/>
    <p:sldId id="442" r:id="rId57"/>
    <p:sldId id="344" r:id="rId58"/>
    <p:sldId id="448" r:id="rId59"/>
    <p:sldId id="457" r:id="rId60"/>
    <p:sldId id="449" r:id="rId61"/>
    <p:sldId id="458" r:id="rId62"/>
    <p:sldId id="450" r:id="rId63"/>
    <p:sldId id="451" r:id="rId64"/>
    <p:sldId id="452" r:id="rId65"/>
    <p:sldId id="459" r:id="rId66"/>
    <p:sldId id="453" r:id="rId67"/>
    <p:sldId id="454" r:id="rId68"/>
    <p:sldId id="405" r:id="rId69"/>
    <p:sldId id="408" r:id="rId70"/>
    <p:sldId id="455" r:id="rId71"/>
    <p:sldId id="411" r:id="rId72"/>
    <p:sldId id="412" r:id="rId7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4B5B5-168F-48C6-83CF-08ADF23C244F}" type="datetimeFigureOut">
              <a:rPr lang="es-ES" smtClean="0"/>
              <a:pPr/>
              <a:t>29/09/2015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BDC71-665B-413C-A27B-06DCA026B6D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1098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18CC2-05D6-48C9-A4EA-8296756DF00A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6EB0-1376-49D7-9E13-B5E719380FBF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E8B8-D337-458F-8A0B-1F882CF9F488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A43B1-9D2B-4412-BA7F-91D2FAC95A2C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58BD-663E-4AF2-889B-0356A5BED9C1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798C-D7C3-4BEB-8CCD-087522C40FE6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8B0-C6F7-4E6B-B34C-FD03BA037837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9903-1446-4EB6-A92C-77DEA6A6E137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4FBE-07C5-4437-B11D-885A604BF918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F29B-EC3B-413B-9447-71A959D743D7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A13-BDC7-4BBF-B473-1228787BB859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A43FE6-9E84-4A7B-8F5F-31A27BCC5248}" type="datetime1">
              <a:rPr lang="es-ES" smtClean="0"/>
              <a:pPr/>
              <a:t>29/09/2015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smtClean="0"/>
              <a:t>Lic. Juana Rosendo Francisco                      Lic. Artemio Sánchez Cabrera</a:t>
            </a: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16703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FACULTAD DE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GEOGRAFÍA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“PROYECTABLES: DIAPOSITIVAS 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para la unidad de aprendizaje:</a:t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METEOROLOGÍA”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LICENCIATURA EN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GEOGRAFÍA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Núcleo de formación: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Básico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CLAVE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L00276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UNIDAD DE COMPETENCIA 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2.7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. Precipitación: causas, distribución, formas, procesos y medición .</a:t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LIC. JUANA ROSENDO FRANCISCO </a:t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TOLUCA, MÉXICO, SEPTIEMBRE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2015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ES" sz="2000" b="1" dirty="0"/>
              <a:t>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 </a:t>
            </a:r>
            <a:br>
              <a:rPr lang="es-MX" sz="2000" dirty="0"/>
            </a:b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9" name="8 Imagen" descr="escudo-geografi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6632"/>
            <a:ext cx="1547664" cy="1224136"/>
          </a:xfrm>
          <a:prstGeom prst="rect">
            <a:avLst/>
          </a:prstGeom>
          <a:noFill/>
        </p:spPr>
      </p:pic>
      <p:pic>
        <p:nvPicPr>
          <p:cNvPr id="10" name="9 Imagen" descr="escudoUAEM"/>
          <p:cNvPicPr/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44016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TEMARIO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1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Capas e importancia de la atmósfera.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Objetivo: 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Identificar diferentes conceptos sobre capas de la atmósfera, meteorología y tiempo atmosférico.</a:t>
            </a:r>
          </a:p>
          <a:p>
            <a:pPr mar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1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1.1 Conceptos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de meteorología, tiempo atmosférico y clima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1.2 Capas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de la atmósfera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1.3 Importancia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de la atmósfera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1.4 Relación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de la meteorología con la geografía.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0190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19256" cy="852704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2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marL="0" lv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Elementos meteorológicos.</a:t>
            </a:r>
          </a:p>
          <a:p>
            <a:pPr marL="0" lv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Objetivo: </a:t>
            </a:r>
          </a:p>
          <a:p>
            <a:pPr marL="0" lv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Análisis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(Describir los elementos meteorológicos).</a:t>
            </a:r>
          </a:p>
          <a:p>
            <a:pPr marL="0" lv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2.1 Radiación solar e insolación.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24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1527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2.2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Temperatura: gradiente térmico vertical, inversión térmica, efecto invernadero, distribución y medición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2.3 Presión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: altas, bajas, isobaras, distribución, variaciones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2.4 Viento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: circulación general, regional y local, huracanes, monzones, brisas, corriente de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chorro.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8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2.5 Humedad: relativa, absoluta y variaciones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2.6 Nubosidad: tipo  y clasificación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2.7 Precipitación: causas, distribución, formas, procesos y  medición.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7309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3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Factores meteorológicos.</a:t>
            </a: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Objetivos:</a:t>
            </a: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Reconocimiento de los factores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-Conocer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sus características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físicas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3.1 Latitud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1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3.2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Altitud.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endParaRPr lang="es-ES" sz="3600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3.3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Relieve.</a:t>
            </a:r>
          </a:p>
          <a:p>
            <a:pPr marL="0" lv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3.4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Continentalidad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3.5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Corrientes marinas.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0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4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Pronósticos del tiempo.</a:t>
            </a: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Objetivo:</a:t>
            </a: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-Análisis de imágenes de satélite Región IV.</a:t>
            </a:r>
          </a:p>
          <a:p>
            <a:pPr marL="0" indent="0" algn="just">
              <a:buNone/>
            </a:pPr>
            <a:endParaRPr lang="es-ES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4.1Pronóstico mediante observación meteorológica.</a:t>
            </a: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4.2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Pronóstico sinóptico.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2706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5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Planeación de la práctica de campo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Objetivos:</a:t>
            </a: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Realizar Trabajo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de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gabinete, Trabajo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en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campo y Reporte.</a:t>
            </a:r>
          </a:p>
          <a:p>
            <a:pPr marL="0" indent="0" algn="just">
              <a:buNone/>
            </a:pP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5.1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Trabajo de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gabinete.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5.2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Trabajo en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campo.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5.3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Reporte.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0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755576" y="1412776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2.7 PRECIPITACIÓN: CAUSAS, DISTRIBUCIÓN, FORMAS, PROCESOS Y MEDICIÓN</a:t>
            </a:r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PRESENTACIÓN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El curso de Meteorología proporciona las bases teóricas, metodológicas y actitudinales para comprender la dinámica atmosférica de manera local, regional y mundial, lo que permite comprender las ciencias atmosféricas y coadyuva en el proceso de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la geografía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8210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CONCEPTO DE PRECIPITACIÓN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caída de agua de las nubes</a:t>
            </a:r>
            <a:r>
              <a:rPr lang="es-E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 estado líquido o sólido.</a:t>
            </a:r>
          </a:p>
          <a:p>
            <a:pPr marL="0" indent="0" algn="just">
              <a:buNone/>
            </a:pPr>
            <a:endParaRPr lang="es-E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410445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Para que se produzca es necesario que las pequeñas gotas de la nube se unan para formar gotas más grandes que venzan la resistencia del aire y caigan.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                 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39604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673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005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Una gota de nube generalmente tiene un diámetro de entre 10 y 30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mm.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El crecimiento de la gota se debe al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proceso de </a:t>
            </a:r>
            <a:r>
              <a:rPr lang="es-MX" sz="3600" u="sng" dirty="0">
                <a:latin typeface="Arial" pitchFamily="34" charset="0"/>
                <a:cs typeface="Arial" pitchFamily="34" charset="0"/>
              </a:rPr>
              <a:t>coalescencia (o de colisión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),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este hace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que las gotas más grandes choquen con las más chiquitas, absorbiéndolas, quedando unidas y formando así una gota de mayor tamaño</a:t>
            </a:r>
            <a:r>
              <a:rPr lang="es-MX" sz="3600" dirty="0"/>
              <a:t>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799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pPr marL="0" lvl="0" indent="0" algn="ctr">
              <a:buClr>
                <a:srgbClr val="0BD0D9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CAUSAS: ELEMENTOS Y FACTORES METEOROLOGICOS</a:t>
            </a:r>
            <a:endParaRPr lang="es-MX" sz="5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7724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544616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8" name="7 Explosión 2"/>
          <p:cNvSpPr/>
          <p:nvPr/>
        </p:nvSpPr>
        <p:spPr>
          <a:xfrm>
            <a:off x="395536" y="548680"/>
            <a:ext cx="8856984" cy="58326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itchFamily="34" charset="0"/>
                <a:cs typeface="Arial" pitchFamily="34" charset="0"/>
              </a:rPr>
              <a:t>ELEMENTOS QUE 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DETERMINAN LA FRECUENCIA E INTENSIDAD DE LA PRECIPITACIÓN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623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1- Radiación solar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2- Insolación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3- Temperatura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4- Presión atmosférica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5- Viento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6- Humedad atmosférica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7- Nubosidad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8461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619268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26</a:t>
            </a:fld>
            <a:endParaRPr lang="es-ES"/>
          </a:p>
        </p:txBody>
      </p:sp>
      <p:sp>
        <p:nvSpPr>
          <p:cNvPr id="6" name="5 Explosión 2"/>
          <p:cNvSpPr/>
          <p:nvPr/>
        </p:nvSpPr>
        <p:spPr>
          <a:xfrm>
            <a:off x="251520" y="404664"/>
            <a:ext cx="8712968" cy="59766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itchFamily="34" charset="0"/>
                <a:cs typeface="Arial" pitchFamily="34" charset="0"/>
              </a:rPr>
              <a:t>FACTORES QUE DETERMINAN LA FRECUENCIA E INTENCIDAD DE LA PRECIPITACIÓN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981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1- Latitud</a:t>
            </a: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2- Altitud</a:t>
            </a: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3- Relieve</a:t>
            </a: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4-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Continentalidad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5- Vegetación</a:t>
            </a: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6- Contaminación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734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DISTRIBUCIÓN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28</a:t>
            </a:fld>
            <a:endParaRPr lang="es-E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600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26642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FORMAS DE PRECIPITACIÓN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53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ya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que los elementos meteorológicos cubren toda la superficie terrestre y se relacionan con todas las actividades humanas, lo que conlleva a ser una unidad de aprendizaje del núcleo básico en las ciencias de la tierra. 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322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LLOVIZNA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líquida formada por pequeñísimas gotitas con diámetro inferior a 0.5 mm, que flotan en el aire llevadas por el viento; al caer no saltan ni salpican.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520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llovizna es producida por </a:t>
            </a:r>
            <a:r>
              <a:rPr lang="es-MX" sz="3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de poco espesor</a:t>
            </a:r>
            <a:r>
              <a:rPr lang="es-MX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>
              <a:buClr>
                <a:srgbClr val="0BD0D9"/>
              </a:buClr>
              <a:buNone/>
            </a:pPr>
            <a:endParaRPr lang="es-MX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18457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516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LLUVIA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líquida formada de gotas que caen directamente al suelo; al llegar saltan y salpican, y forman ondas en los charcos.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32</a:t>
            </a:fld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49685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261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Cuando la lluvia proviene de nubes </a:t>
            </a:r>
            <a:r>
              <a:rPr lang="es-MX" sz="3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cumuliformes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la precipitación tiene su máxima intensidad y las gotas son grandes</a:t>
            </a:r>
            <a:r>
              <a:rPr lang="es-MX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>
              <a:buClr>
                <a:srgbClr val="0BD0D9"/>
              </a:buClr>
              <a:buNone/>
            </a:pPr>
            <a:endParaRPr lang="es-MX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8960"/>
            <a:ext cx="453650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9122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LLUVIA HELADA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de gotitas que se congelan al atravesar una capa de aire más frío que de donde procede.</a:t>
            </a:r>
          </a:p>
          <a:p>
            <a:pPr mar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Si el aire no es muy frío sólo se congela la parte exterior de la gota, y queda en su interior agua líquida muy fría.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338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 chocar con el suelo salta y se rompe.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511256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6167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NIEVE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sólida de cristales de hielo en forma de prismas, con gran cantidad de aire entre ellos.</a:t>
            </a:r>
          </a:p>
          <a:p>
            <a:pPr mar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Caen agrupados formando copos y fácilmente son llevados por el viento.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3434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 caer se acumulan y no mojan.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37</a:t>
            </a:fld>
            <a:endParaRPr lang="es-E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988840"/>
            <a:ext cx="518457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2501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016224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NIEVE GRANULADA O AGUANIEVE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sólida de pequeños gránulos de hielo blancos y opacos, de forma esférica o cónica, con diámetro de 2 a 5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mm.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4801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forman por la agregación de gotas líquidas sobre los cristales de hielo o copos.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rompen al caer al suelo.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39</a:t>
            </a:fld>
            <a:endParaRPr lang="es-E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4536504" cy="239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52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Las sequías, los huracanes, los frentes, los monzones, las heladas, las nevadas, el fenómeno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atmosférico El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Niño, el cambio climático, las inundaciones, etc.,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son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eventos atmosféricos  que tienen fuertes repercusiones en todas las actividades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humanas.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375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CINARRA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sólida de pequeños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granulitos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hielo blanco y opacos, aplastados o alargados, con un diámetro inferior a  1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mm.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Al caer rebotan pero no se rompen.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40</a:t>
            </a:fld>
            <a:endParaRPr lang="es-E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56377"/>
            <a:ext cx="396044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800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GRANIZO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sólida de granos semitransparentes, cuyo núcleo está formado de nieve, y su envoltura de capas de hielo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41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573016"/>
            <a:ext cx="3960440" cy="267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5552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 diámetro varía de 5 a 50 mm; a los de mayor tamaño se les llama </a:t>
            </a:r>
            <a:r>
              <a:rPr lang="es-MX" sz="36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pedriscos.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42</a:t>
            </a:fld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49685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0381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El granizo se forma cuando las partículas de hielo caen en una zona de gotitas en sub-fusión; el agua envuelve a la partícula de hielo y se congela, formando una capa de hielo transparente; si aprisiona aire, el hielo es  translúcido.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99806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Este proceso se realiza por encima del nivel de 0°C en los </a:t>
            </a:r>
            <a:r>
              <a:rPr lang="es-MX" sz="3600" dirty="0" err="1">
                <a:latin typeface="Arial" pitchFamily="34" charset="0"/>
                <a:cs typeface="Arial" pitchFamily="34" charset="0"/>
              </a:rPr>
              <a:t>Cb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Antes de llegar al suelo los granizos recorren varios kilómetros, por lo que a veces se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funden.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4824536" cy="2551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9544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39166" y="1124744"/>
            <a:ext cx="7858180" cy="3831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PRECIPITACIÓN ASOCIADA AL TIPO DE NUBE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 0.034 0.011 0.065 0.028 0.085 C 0.028 0.086 0.055 0.113 0.055 0.112 C 0.07 0.127 0.079 0.148 0.079 0.17 C 0.079 0.214 0.044 0.249 0 0.25 C -0.044 0.249 -0.079 0.214 -0.079 0.17 C -0.079 0.148 -0.07 0.127 -0.055 0.112 C -0.055 0.113 -0.028 0.086 -0.028 0.085 C -0.011 0.065 -0.001 0.034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04800" y="764704"/>
            <a:ext cx="8686800" cy="53154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46</a:t>
            </a:fld>
            <a:endParaRPr lang="es-ES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283495"/>
              </p:ext>
            </p:extLst>
          </p:nvPr>
        </p:nvGraphicFramePr>
        <p:xfrm>
          <a:off x="611560" y="1124745"/>
          <a:ext cx="8112223" cy="4752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633"/>
                <a:gridCol w="921265"/>
                <a:gridCol w="921265"/>
                <a:gridCol w="921265"/>
                <a:gridCol w="921265"/>
                <a:gridCol w="921265"/>
                <a:gridCol w="921265"/>
              </a:tblGrid>
              <a:tr h="806192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Hidrometeoro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As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err="1" smtClean="0">
                          <a:latin typeface="Arial" pitchFamily="34" charset="0"/>
                          <a:cs typeface="Arial" pitchFamily="34" charset="0"/>
                        </a:rPr>
                        <a:t>Ns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Sc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err="1" smtClean="0">
                          <a:latin typeface="Arial" pitchFamily="34" charset="0"/>
                          <a:cs typeface="Arial" pitchFamily="34" charset="0"/>
                        </a:rPr>
                        <a:t>St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Cu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err="1" smtClean="0">
                          <a:latin typeface="Arial" pitchFamily="34" charset="0"/>
                          <a:cs typeface="Arial" pitchFamily="34" charset="0"/>
                        </a:rPr>
                        <a:t>Cb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Lluvia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Llovizna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Nieve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Nieve</a:t>
                      </a:r>
                      <a:r>
                        <a:rPr lang="es-MX" sz="2800" baseline="0" dirty="0" smtClean="0">
                          <a:latin typeface="Arial" pitchFamily="34" charset="0"/>
                          <a:cs typeface="Arial" pitchFamily="34" charset="0"/>
                        </a:rPr>
                        <a:t> granulada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6895">
                <a:tc>
                  <a:txBody>
                    <a:bodyPr/>
                    <a:lstStyle/>
                    <a:p>
                      <a:r>
                        <a:rPr lang="es-MX" sz="2800" dirty="0" err="1" smtClean="0">
                          <a:latin typeface="Arial" pitchFamily="34" charset="0"/>
                          <a:cs typeface="Arial" pitchFamily="34" charset="0"/>
                        </a:rPr>
                        <a:t>Cinarra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Granizo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es-MX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PROCESOS Y MEDICIÓN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La atmósfera tiene una gran capacidad de contención de agua.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Se calcula que un chubasco que cubra 10 km2, con un 1 cm de altura de agua, precipita 1 millón de toneladas de este líquido sobre la tierra.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56193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Para medir la cantidad de precipitación se usan los pluviómetros.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La información que de ellos se obtiene es importante porque sirve de base para el cálculo de presas, de la variación del caudal de ríos, cálculo del drenaje, calendario y tipo de siembras, etc. y por su puesto, para estudios climatológicos.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06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 pluviómetro más común consiste en un cilindro metálico con un embudo de tapa; en su interior hay un recipiente graduado, en centímetros o en pulgadas en donde el agua se acumula, y luego se hace la lectura de la altura del agua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Si el recipiente no está graduado se usa una regla.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6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044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400" dirty="0" smtClean="0">
                <a:latin typeface="Arial" pitchFamily="34" charset="0"/>
                <a:cs typeface="Arial" pitchFamily="34" charset="0"/>
              </a:rPr>
              <a:t>Razón </a:t>
            </a:r>
            <a:r>
              <a:rPr lang="es-ES" sz="3400" dirty="0">
                <a:latin typeface="Arial" pitchFamily="34" charset="0"/>
                <a:cs typeface="Arial" pitchFamily="34" charset="0"/>
              </a:rPr>
              <a:t>por la que es necesario estudiarlos para el campo de los impactos y riesgos meteorológicos, así como la planificación y la ordenación del territorio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5805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pluviógrafos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son instrumentos registradores de la cantidad de lluvia precipitada.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50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6247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Existen varios tipos: de flotadores, de balanza, de balancín, etc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Si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la precipitación es de nieve o granizo, para hacer la medición éstos se funden envolviendo el recipiente con un lienzo mojado en agua caliente, o bien, poniéndole una determinada cantidad de agua caliente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30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Se han hecho pruebas con radar para medir la precipitación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Las gotas de agua que caen producen un eco de radar y así se obtiene la intensidad de la lluvia y la superficie que abarca.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78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484784"/>
            <a:ext cx="7200800" cy="36724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DE ACUERDO CON SU CARÁCTER, LA PRECIPITACIÓN PUEDE SER:</a:t>
            </a:r>
            <a:endParaRPr lang="es-MX" sz="5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23965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s-MX" sz="4800" b="1" dirty="0" smtClean="0">
                <a:latin typeface="Arial" pitchFamily="34" charset="0"/>
                <a:cs typeface="Arial" pitchFamily="34" charset="0"/>
              </a:rPr>
              <a:t>1. Continua</a:t>
            </a:r>
            <a:endParaRPr lang="es-MX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Cuando aumenta o disminuye de intensidad gradualmente pero no se interrumpe en un lapso de 30 minutos.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54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504056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6821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s-MX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Intermitente</a:t>
            </a:r>
            <a:endParaRPr lang="es-MX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aumenta o disminuye de intensidad gradualmente, pero se interrumpe una vez o más en el lapso de 30 minutos.</a:t>
            </a: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55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49685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06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s-MX" sz="4800" b="1" dirty="0" smtClean="0">
                <a:latin typeface="Arial" pitchFamily="34" charset="0"/>
                <a:cs typeface="Arial" pitchFamily="34" charset="0"/>
              </a:rPr>
              <a:t>3. Chubasco</a:t>
            </a:r>
            <a:endParaRPr lang="es-MX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También se le conoce como: Chaparrón o Aguacero.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Cuando comienza o termina bruscamente, siendo de gran intensidad y corta duración.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56</a:t>
            </a:fld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509120"/>
            <a:ext cx="468052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431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4726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TIPOS DE PRECIPITACIÓN DE ACUERDO A SU ORIGEN</a:t>
            </a:r>
            <a:endParaRPr lang="es-E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01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1. Precipitación por convección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Resulta del enfriamiento adiabático del aire que asciende debido al calentamiento de la superficie sobre la que descansa.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93683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 algn="ctr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por convección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59</a:t>
            </a:fld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19268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5673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La observación y la medición de los fenómenos permiten conocer y comprender sus manifestaciones tanto en el espacio como en el tiempo. Se realizan relaciones de elementos y factores porque los primeros representan a la atmósfera y los segundos al espacio geográfico, desde un enfoque descriptivo.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543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2. Precipitación orográfica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El aire se ve forzado a ascender cuando incide sobre una barrera de montañas, mesetas o colinas altas, se enfría adiabáticamente y produce precipitación.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46838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Orográfica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61</a:t>
            </a:fld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69674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4425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3. Precipitación frontal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Se forma cuando una zona de alta presión de aire frío y pesado se mete, por decirlo así, en otra masa de aire cálido, esta se eleva, se enfría, condensa y precipita.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6743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 decir las masas no se mezclan, forman un frente </a:t>
            </a:r>
            <a:r>
              <a:rPr lang="es-MX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frío o cálido 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produciendo precipitaciones.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63</a:t>
            </a:fld>
            <a:endParaRPr lang="es-E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4968552" cy="33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4232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4. Precipitación ciclónica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producto de un Ciclón tropical.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Son remolinos que se forman en los trópicos, en los cuales los vientos giran con enorme violencia (118 km/h) en torno a un centro de baja presión atmosférica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664793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Precipitación ciclónica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65</a:t>
            </a:fld>
            <a:endParaRPr lang="es-E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67240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67240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672408" cy="347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5374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5. Precipitación monzónica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Se origina por la presencia del viento monzónico.</a:t>
            </a:r>
          </a:p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Viento periódico o regional que ser deben a las marcadas diferencias de temperatura y de presión atmosférica entre las partes continentales y oceánicas.</a:t>
            </a:r>
          </a:p>
          <a:p>
            <a:pPr marL="0" indent="0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23621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Hay dos tipos de monzón: verano e invierno.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67</a:t>
            </a:fld>
            <a:endParaRPr lang="es-E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1"/>
            <a:ext cx="6076950" cy="410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9785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BIBLIOGRAFÍA BÁSICA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s-ES" sz="3600" dirty="0">
                <a:latin typeface="Arial" pitchFamily="34" charset="0"/>
                <a:ea typeface="Times New Roman"/>
                <a:cs typeface="Arial" pitchFamily="34" charset="0"/>
              </a:rPr>
              <a:t>- </a:t>
            </a:r>
            <a:r>
              <a:rPr lang="es-ES" sz="3600" dirty="0" err="1">
                <a:latin typeface="Arial" pitchFamily="34" charset="0"/>
                <a:ea typeface="Times New Roman"/>
                <a:cs typeface="Arial" pitchFamily="34" charset="0"/>
              </a:rPr>
              <a:t>Aimedieu</a:t>
            </a:r>
            <a:r>
              <a:rPr lang="es-ES" sz="3600" dirty="0"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es-ES" sz="3600" dirty="0" err="1">
                <a:latin typeface="Arial" pitchFamily="34" charset="0"/>
                <a:ea typeface="Times New Roman"/>
                <a:cs typeface="Arial" pitchFamily="34" charset="0"/>
              </a:rPr>
              <a:t>Pactrick</a:t>
            </a:r>
            <a:r>
              <a:rPr lang="es-ES" sz="3600" dirty="0">
                <a:latin typeface="Arial" pitchFamily="34" charset="0"/>
                <a:ea typeface="Times New Roman"/>
                <a:cs typeface="Arial" pitchFamily="34" charset="0"/>
              </a:rPr>
              <a:t>, (1993). </a:t>
            </a:r>
            <a:r>
              <a:rPr lang="es-ES" sz="3600" i="1" dirty="0">
                <a:latin typeface="Arial" pitchFamily="34" charset="0"/>
                <a:ea typeface="Times New Roman"/>
                <a:cs typeface="Arial" pitchFamily="34" charset="0"/>
              </a:rPr>
              <a:t>Agujeros de ozono polar, en Mundo Científico</a:t>
            </a:r>
            <a:r>
              <a:rPr lang="es-ES" sz="3600" dirty="0">
                <a:latin typeface="Arial" pitchFamily="34" charset="0"/>
                <a:ea typeface="Times New Roman"/>
                <a:cs typeface="Arial" pitchFamily="34" charset="0"/>
              </a:rPr>
              <a:t> Vol. IX. No. 38. Barcelona. pp. 164-168</a:t>
            </a:r>
            <a:r>
              <a:rPr lang="es-ES" sz="3600" dirty="0" smtClean="0"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es-ES" sz="3600" dirty="0"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es-MX" sz="36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s-MX" sz="3600" dirty="0">
                <a:latin typeface="Arial" pitchFamily="34" charset="0"/>
                <a:ea typeface="Calibri"/>
                <a:cs typeface="Arial" pitchFamily="34" charset="0"/>
              </a:rPr>
              <a:t>-Becerril A., 2013. El clima urbano en la ciudad de Toluca, México. UNAM</a:t>
            </a:r>
            <a:r>
              <a:rPr lang="es-MX" sz="3600" dirty="0" smtClean="0">
                <a:latin typeface="Arial" pitchFamily="34" charset="0"/>
                <a:ea typeface="Calibri"/>
                <a:cs typeface="Arial" pitchFamily="34" charset="0"/>
              </a:rPr>
              <a:t>.</a:t>
            </a:r>
            <a:endParaRPr lang="es-MX" sz="3600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49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2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Clr>
                <a:srgbClr val="0BD0D9"/>
              </a:buClr>
              <a:buNone/>
            </a:pPr>
            <a:r>
              <a:rPr lang="es-ES" sz="36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- Hernández C. María Engracia. (2001). Los  Ciclones tropicales de México. UNAM. México D.F. </a:t>
            </a:r>
            <a:endParaRPr lang="es-MX" sz="36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0" lvl="0" indent="0" algn="just">
              <a:lnSpc>
                <a:spcPct val="115000"/>
              </a:lnSpc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-Vite y </a:t>
            </a:r>
            <a:r>
              <a:rPr lang="es-MX" sz="3600" dirty="0" err="1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Olcina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 (1996). Tiempos y climas Mundiales. Omega. Barcelona. 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- Servicio Meteorológico Nacional</a:t>
            </a:r>
            <a:endParaRPr lang="es-MX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30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PROPÓSITOS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4400" b="1" dirty="0" smtClean="0">
                <a:latin typeface="Arial" pitchFamily="34" charset="0"/>
                <a:cs typeface="Arial" pitchFamily="34" charset="0"/>
              </a:rPr>
              <a:t>GENERA</a:t>
            </a:r>
          </a:p>
          <a:p>
            <a:pPr marL="0" indent="0" algn="just">
              <a:buNone/>
            </a:pPr>
            <a:r>
              <a:rPr lang="es-MX" sz="4200" dirty="0">
                <a:latin typeface="Arial" pitchFamily="34" charset="0"/>
                <a:cs typeface="Arial" pitchFamily="34" charset="0"/>
              </a:rPr>
              <a:t>Relacionar los elementos y factores que conforman el tiempo atmosférico en el espacio geográfico, tomando en cuenta la observación, medición y cálculo,  con un sentido de responsabilidad profesional</a:t>
            </a:r>
            <a:r>
              <a:rPr lang="es-MX" sz="42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4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0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BIBLIOGRAFÍA COMPLEMENTARIA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-Romo González José R. (1989). </a:t>
            </a:r>
            <a:r>
              <a:rPr lang="es-ES" sz="3600" i="1" dirty="0">
                <a:latin typeface="Arial" pitchFamily="34" charset="0"/>
                <a:cs typeface="Arial" pitchFamily="34" charset="0"/>
              </a:rPr>
              <a:t>Meteorología agrícola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. Chapingo. Texcoco, México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-Garduño, René. (1994). </a:t>
            </a:r>
            <a:r>
              <a:rPr lang="es-ES" sz="3600" i="1" dirty="0">
                <a:latin typeface="Arial" pitchFamily="34" charset="0"/>
                <a:cs typeface="Arial" pitchFamily="34" charset="0"/>
              </a:rPr>
              <a:t>El veleidoso clima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. F.C.E. México, D. F.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-Morales M. Carlos (2001). Variaciones climáticas en la tierra. Tesis de maestría en. México. UNAM. 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490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>
                <a:latin typeface="Arial" pitchFamily="34" charset="0"/>
                <a:cs typeface="Arial" pitchFamily="34" charset="0"/>
              </a:rPr>
              <a:t>DIRECTORIO DE LA FACULTAD DE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GEOGRAFÍA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Dr. En Geog. 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Noel </a:t>
            </a:r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Bonfilio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Pineda </a:t>
            </a:r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Jaimes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  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Director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L. </a:t>
            </a:r>
            <a:r>
              <a:rPr lang="es-ES" sz="1100" b="1" dirty="0">
                <a:latin typeface="Arial" pitchFamily="34" charset="0"/>
                <a:cs typeface="Arial" pitchFamily="34" charset="0"/>
              </a:rPr>
              <a:t> e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n P. U.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 Renata </a:t>
            </a:r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Juilliani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Ruíz Gutiérrez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Subdirector </a:t>
            </a:r>
            <a:r>
              <a:rPr lang="es-ES" sz="1100" dirty="0">
                <a:latin typeface="Arial" pitchFamily="34" charset="0"/>
                <a:cs typeface="Arial" pitchFamily="34" charset="0"/>
              </a:rPr>
              <a:t>A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cadémico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L. C. I. Rubén Ochoa Mora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Subdirectora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Administrativa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ECATSIG. Lidia Alejandra González Becerril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de la Unidad de Planeación y Evaluación</a:t>
            </a:r>
            <a:endParaRPr lang="es-ES" sz="1100" dirty="0">
              <a:latin typeface="Arial" pitchFamily="34" charset="0"/>
              <a:cs typeface="Arial" pitchFamily="34" charset="0"/>
            </a:endParaRP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Dra. En Geog. Marcela Virginia Santana Juárez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Coordinadora de 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Investigación y Posgrado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Dr. en Ed. Agustín Olmos Cruz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 de Extensión y Vinculación</a:t>
            </a:r>
            <a:endParaRPr lang="es-ES" sz="1100" dirty="0" smtClean="0">
              <a:latin typeface="Arial" pitchFamily="34" charset="0"/>
              <a:cs typeface="Arial" pitchFamily="34" charset="0"/>
            </a:endParaRP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Dra. en D. E. Elsa Mireya Rosales Estrada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Coordinadora de Cooperación Internacional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L. L. I. Juan Carlos Colín Espinosa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 de Difusión Cultural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Dra. en C. Patricia Flores Olvera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Coordinadora de la Licenciatura en Geografía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Mtra. En A. E. Esperanza Palma Salgado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Coordinadora de la Licenciatura en </a:t>
            </a:r>
            <a:r>
              <a:rPr lang="es-ES" sz="1100" dirty="0" err="1" smtClean="0">
                <a:latin typeface="Arial" pitchFamily="34" charset="0"/>
                <a:cs typeface="Arial" pitchFamily="34" charset="0"/>
              </a:rPr>
              <a:t>Geoinformática</a:t>
            </a:r>
            <a:endParaRPr lang="es-ES" sz="1100" dirty="0" smtClean="0">
              <a:latin typeface="Arial" pitchFamily="34" charset="0"/>
              <a:cs typeface="Arial" pitchFamily="34" charset="0"/>
            </a:endParaRP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Dr. En G. José Emilio </a:t>
            </a:r>
            <a:r>
              <a:rPr lang="es-ES" sz="1100" b="1" dirty="0" err="1" smtClean="0">
                <a:latin typeface="Arial" pitchFamily="34" charset="0"/>
                <a:cs typeface="Arial" pitchFamily="34" charset="0"/>
              </a:rPr>
              <a:t>Baró</a:t>
            </a:r>
            <a:r>
              <a:rPr lang="es-ES" sz="1100" b="1" dirty="0" smtClean="0">
                <a:latin typeface="Arial" pitchFamily="34" charset="0"/>
                <a:cs typeface="Arial" pitchFamily="34" charset="0"/>
              </a:rPr>
              <a:t> Suarez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ES" sz="1100" dirty="0" smtClean="0">
                <a:latin typeface="Arial" pitchFamily="34" charset="0"/>
                <a:cs typeface="Arial" pitchFamily="34" charset="0"/>
              </a:rPr>
              <a:t>Coordinador de la Licenciatura en Geología Ambiental y Recursos Hídricos</a:t>
            </a:r>
          </a:p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es-ES" sz="11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14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>
                <a:latin typeface="Arial" pitchFamily="34" charset="0"/>
                <a:cs typeface="Arial" pitchFamily="34" charset="0"/>
              </a:rPr>
              <a:t>DIRECTORIO DE LA  UAEMEX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20000"/>
          </a:bodyPr>
          <a:lstStyle/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D. Jorge Olvera García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Rector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Ed. Alfredo Barrera Baca                         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Secretario en Docencia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Dra.  en 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Lat.  Ángeles Ma. del Rosario Pérez Bernal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Investigación y Estudios Avanzados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D. Hiram Raúl Piña 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Libien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Secretario de Rectoría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Mtra.  en E. P. D. 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Ivett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Tinoco García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Difusión Cultural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Mtra. en C. Ed. Fam. María de los Ángeles Bernal García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Extensión y Vinculación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Mtro. en E. Javier González Martínez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Secretario de Administración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C. Pol. Manuel Hernández Luna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Secretario de Planeación y Desarrollo Institucional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Mtra.  en A. Ed. Yolanda E. Ballesteros 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Sentíes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Cooperación Internacional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D. José Benjamín Bernal Suárez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Abogado General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Lic. en Com. Juan Portilla Estrada                       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General de Comunicación Universitaria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Lic. en T. Jorge 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Bernaldez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García                   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Secretario Técnico de la Rectoría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Mtro. en A. Emilio Tovar Pérez                          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General de Centros Universitarios y Unidades  Académicas Profesionales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Mtro. en A. Ignacio Gutiérrez Padilla                                                                                                                                                 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Contralor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Profr</a:t>
            </a:r>
            <a:r>
              <a:rPr lang="es-MX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Inocente Peñaloza García</a:t>
            </a:r>
          </a:p>
          <a:p>
            <a:pPr marL="109728" lvl="0" indent="0" algn="ct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Cronista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7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b="1" dirty="0">
                <a:latin typeface="Arial" pitchFamily="34" charset="0"/>
                <a:cs typeface="Arial" pitchFamily="34" charset="0"/>
              </a:rPr>
              <a:t>PARTICULAR</a:t>
            </a:r>
          </a:p>
          <a:p>
            <a:pPr marL="0" indent="0" algn="just">
              <a:buNone/>
            </a:pPr>
            <a:r>
              <a:rPr lang="es-MX" dirty="0"/>
              <a:t>-</a:t>
            </a:r>
            <a:r>
              <a:rPr lang="es-MX" dirty="0" smtClean="0"/>
              <a:t>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Analizar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desde un enfoque holístico y temporal-espacial relaciones causa-efecto, presentes en los procesos meteorológicos, identificando su origen, tendencias e intensidad de transformación.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2779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-Diagnosticar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los sistemas atmosféricos a partir de la localización de las variables meteorológicas con la finalidad de establecer su clasificación y diferenciación espacial.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Lic. Juana Rosendo Francisco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08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2634</TotalTime>
  <Words>2436</Words>
  <Application>Microsoft Office PowerPoint</Application>
  <PresentationFormat>Presentación en pantalla (4:3)</PresentationFormat>
  <Paragraphs>384</Paragraphs>
  <Slides>72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72</vt:i4>
      </vt:variant>
    </vt:vector>
  </HeadingPairs>
  <TitlesOfParts>
    <vt:vector size="73" baseType="lpstr">
      <vt:lpstr>Flujo</vt:lpstr>
      <vt:lpstr> UNIVERSIDAD AUTÓNOMA DEL ESTADO DE MÉXICO FACULTAD DE GEOGRAFÍA  “PROYECTABLES: DIAPOSITIVAS  para la unidad de aprendizaje:  METEOROLOGÍA”  LICENCIATURA EN GEOGRAFÍA  Núcleo de formación: Básico CLAVE L00276  UNIDAD DE COMPETENCIA  II 2.7. Precipitación: causas, distribución, formas, procesos y medición .  LIC. JUANA ROSENDO FRANCISCO   TOLUCA, MÉXICO, SEPTIEMBRE 2015     </vt:lpstr>
      <vt:lpstr>PRESENTACIÓN</vt:lpstr>
      <vt:lpstr>Presentación de PowerPoint</vt:lpstr>
      <vt:lpstr>Presentación de PowerPoint</vt:lpstr>
      <vt:lpstr>Presentación de PowerPoint</vt:lpstr>
      <vt:lpstr>Presentación de PowerPoint</vt:lpstr>
      <vt:lpstr>PROPÓSITOS</vt:lpstr>
      <vt:lpstr>Presentación de PowerPoint</vt:lpstr>
      <vt:lpstr>Presentación de PowerPoint</vt:lpstr>
      <vt:lpstr>TEMARIO</vt:lpstr>
      <vt:lpstr>Presentación de PowerPoint</vt:lpstr>
      <vt:lpstr>UNIDAD DE COMPETENCIA 2</vt:lpstr>
      <vt:lpstr>Presentación de PowerPoint</vt:lpstr>
      <vt:lpstr>Presentación de PowerPoint</vt:lpstr>
      <vt:lpstr>UNIDAD DE COMPETENCIA 3</vt:lpstr>
      <vt:lpstr>Presentación de PowerPoint</vt:lpstr>
      <vt:lpstr>UNIDAD DE COMPETENCIA 4</vt:lpstr>
      <vt:lpstr>UNIDAD DE COMPETENCIA 5</vt:lpstr>
      <vt:lpstr>Presentación de PowerPoint</vt:lpstr>
      <vt:lpstr> CONCEPTO DE PRECIPITACIÓN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DISTRIBUCIÓN</vt:lpstr>
      <vt:lpstr>Presentación de PowerPoint</vt:lpstr>
      <vt:lpstr>LLOVIZNA</vt:lpstr>
      <vt:lpstr>Presentación de PowerPoint</vt:lpstr>
      <vt:lpstr>LLUVIA</vt:lpstr>
      <vt:lpstr>Presentación de PowerPoint</vt:lpstr>
      <vt:lpstr>LLUVIA HELADA</vt:lpstr>
      <vt:lpstr>Presentación de PowerPoint</vt:lpstr>
      <vt:lpstr>NIEVE</vt:lpstr>
      <vt:lpstr>Presentación de PowerPoint</vt:lpstr>
      <vt:lpstr>NIEVE GRANULADA O AGUANIEVE</vt:lpstr>
      <vt:lpstr>Presentación de PowerPoint</vt:lpstr>
      <vt:lpstr>CINARRA</vt:lpstr>
      <vt:lpstr>GRANIZO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PROCESOS Y MEDICIÓN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 Continua</vt:lpstr>
      <vt:lpstr>2. Intermitente</vt:lpstr>
      <vt:lpstr>3. Chubasco</vt:lpstr>
      <vt:lpstr>Presentación de PowerPoint</vt:lpstr>
      <vt:lpstr>1. Precipitación por convección</vt:lpstr>
      <vt:lpstr>Presentación de PowerPoint</vt:lpstr>
      <vt:lpstr>2. Precipitación orográfica</vt:lpstr>
      <vt:lpstr>Presentación de PowerPoint</vt:lpstr>
      <vt:lpstr>3. Precipitación frontal</vt:lpstr>
      <vt:lpstr>Presentación de PowerPoint</vt:lpstr>
      <vt:lpstr>4. Precipitación ciclónica</vt:lpstr>
      <vt:lpstr>Presentación de PowerPoint</vt:lpstr>
      <vt:lpstr>5. Precipitación monzónica</vt:lpstr>
      <vt:lpstr>Presentación de PowerPoint</vt:lpstr>
      <vt:lpstr>BIBLIOGRAFÍA BÁSICA</vt:lpstr>
      <vt:lpstr>Presentación de PowerPoint</vt:lpstr>
      <vt:lpstr>BIBLIOGRAFÍA COMPLEMENTARIA</vt:lpstr>
      <vt:lpstr>DIRECTORIO DE LA FACULTAD DE GEOGRAFÍA</vt:lpstr>
      <vt:lpstr>DIRECTORIO DE LA  UAEMEX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MÉXICO FACULTAD DE CIENCIAS DE LA CONDUCTA   “PRESENTACION EN ACETATOS  para la unidad de aprendizaje:  DESARROLLO SUSTENTABLE”  Núcleo de formación: básico CLAVE L19002  UNIDAD DE COMPETENCIA I  EFECTO INVERNADERO, ADELGAZAMIENTO DE LA CAPA DE OZONO Y CAMBIO CLIMATICO  LIC. JUANA ROSENDO FRANCISCO  TOLUCA, MEXICO, OCTUBRE 2011.</dc:title>
  <dc:creator>Valued Acer Customer</dc:creator>
  <cp:lastModifiedBy>user</cp:lastModifiedBy>
  <cp:revision>235</cp:revision>
  <dcterms:created xsi:type="dcterms:W3CDTF">2011-10-20T15:53:38Z</dcterms:created>
  <dcterms:modified xsi:type="dcterms:W3CDTF">2015-09-30T01:49:13Z</dcterms:modified>
</cp:coreProperties>
</file>