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0" r:id="rId1"/>
  </p:sldMasterIdLst>
  <p:sldIdLst>
    <p:sldId id="256" r:id="rId2"/>
    <p:sldId id="309" r:id="rId3"/>
    <p:sldId id="307" r:id="rId4"/>
    <p:sldId id="308" r:id="rId5"/>
    <p:sldId id="284" r:id="rId6"/>
    <p:sldId id="285" r:id="rId7"/>
    <p:sldId id="286" r:id="rId8"/>
    <p:sldId id="257" r:id="rId9"/>
    <p:sldId id="258" r:id="rId10"/>
    <p:sldId id="274" r:id="rId11"/>
    <p:sldId id="288" r:id="rId12"/>
    <p:sldId id="259" r:id="rId13"/>
    <p:sldId id="290" r:id="rId14"/>
    <p:sldId id="291" r:id="rId15"/>
    <p:sldId id="289" r:id="rId16"/>
    <p:sldId id="292" r:id="rId17"/>
    <p:sldId id="293" r:id="rId18"/>
    <p:sldId id="294" r:id="rId19"/>
    <p:sldId id="295" r:id="rId20"/>
    <p:sldId id="261" r:id="rId21"/>
    <p:sldId id="262" r:id="rId22"/>
    <p:sldId id="264" r:id="rId23"/>
    <p:sldId id="265" r:id="rId24"/>
    <p:sldId id="266" r:id="rId25"/>
    <p:sldId id="298" r:id="rId26"/>
    <p:sldId id="268" r:id="rId27"/>
    <p:sldId id="296" r:id="rId28"/>
    <p:sldId id="269" r:id="rId29"/>
    <p:sldId id="297" r:id="rId30"/>
    <p:sldId id="270" r:id="rId31"/>
    <p:sldId id="271" r:id="rId32"/>
    <p:sldId id="272" r:id="rId33"/>
    <p:sldId id="273" r:id="rId34"/>
    <p:sldId id="299" r:id="rId35"/>
    <p:sldId id="275" r:id="rId36"/>
    <p:sldId id="276" r:id="rId37"/>
    <p:sldId id="277" r:id="rId38"/>
    <p:sldId id="300" r:id="rId39"/>
    <p:sldId id="278" r:id="rId40"/>
    <p:sldId id="279" r:id="rId41"/>
    <p:sldId id="280" r:id="rId42"/>
    <p:sldId id="281" r:id="rId43"/>
    <p:sldId id="301" r:id="rId44"/>
    <p:sldId id="282" r:id="rId45"/>
    <p:sldId id="302" r:id="rId46"/>
    <p:sldId id="283" r:id="rId47"/>
    <p:sldId id="303" r:id="rId48"/>
    <p:sldId id="304" r:id="rId49"/>
    <p:sldId id="287" r:id="rId5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92" d="100"/>
          <a:sy n="92" d="100"/>
        </p:scale>
        <p:origin x="13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EEBA5D-AA01-4AAD-BBE0-C866EF310F74}" type="doc">
      <dgm:prSet loTypeId="urn:microsoft.com/office/officeart/2005/8/layout/arrow3" loCatId="relationship" qsTypeId="urn:microsoft.com/office/officeart/2005/8/quickstyle/simple1" qsCatId="simple" csTypeId="urn:microsoft.com/office/officeart/2005/8/colors/colorful3" csCatId="colorful" phldr="1"/>
      <dgm:spPr/>
      <dgm:t>
        <a:bodyPr/>
        <a:lstStyle/>
        <a:p>
          <a:endParaRPr lang="es-MX"/>
        </a:p>
      </dgm:t>
    </dgm:pt>
    <dgm:pt modelId="{135A986B-558E-4DDD-891D-B600683DBAF4}">
      <dgm:prSet phldrT="[Texto]" custT="1"/>
      <dgm:spPr/>
      <dgm:t>
        <a:bodyPr/>
        <a:lstStyle/>
        <a:p>
          <a:r>
            <a:rPr lang="es-MX" sz="1100" dirty="0" smtClean="0"/>
            <a:t>Estado de  Bienestar</a:t>
          </a:r>
          <a:endParaRPr lang="es-MX" sz="1100" dirty="0"/>
        </a:p>
      </dgm:t>
    </dgm:pt>
    <dgm:pt modelId="{162CBCF2-D314-45A4-BE02-4E2CF1F75DE8}" type="parTrans" cxnId="{AD8C10D7-2ABE-46BE-A6B3-77AC5AB85316}">
      <dgm:prSet/>
      <dgm:spPr/>
      <dgm:t>
        <a:bodyPr/>
        <a:lstStyle/>
        <a:p>
          <a:endParaRPr lang="es-MX"/>
        </a:p>
      </dgm:t>
    </dgm:pt>
    <dgm:pt modelId="{90084664-0E36-4384-B74F-8AC2EAAE010E}" type="sibTrans" cxnId="{AD8C10D7-2ABE-46BE-A6B3-77AC5AB85316}">
      <dgm:prSet/>
      <dgm:spPr/>
      <dgm:t>
        <a:bodyPr/>
        <a:lstStyle/>
        <a:p>
          <a:endParaRPr lang="es-MX"/>
        </a:p>
      </dgm:t>
    </dgm:pt>
    <dgm:pt modelId="{FFE05192-C26E-4630-A27E-792C58D8CC8E}">
      <dgm:prSet phldrT="[Texto]" custT="1"/>
      <dgm:spPr/>
      <dgm:t>
        <a:bodyPr/>
        <a:lstStyle/>
        <a:p>
          <a:r>
            <a:rPr lang="es-MX" sz="1100" dirty="0" smtClean="0"/>
            <a:t>Desempleo</a:t>
          </a:r>
          <a:endParaRPr lang="es-MX" sz="1100" dirty="0"/>
        </a:p>
      </dgm:t>
    </dgm:pt>
    <dgm:pt modelId="{9DE27EC1-985F-4622-90B2-8CB7163EDF1E}" type="parTrans" cxnId="{470EF733-5FA9-4DE7-8F7C-2C748FA85C51}">
      <dgm:prSet/>
      <dgm:spPr/>
      <dgm:t>
        <a:bodyPr/>
        <a:lstStyle/>
        <a:p>
          <a:endParaRPr lang="es-MX"/>
        </a:p>
      </dgm:t>
    </dgm:pt>
    <dgm:pt modelId="{D8C0F54A-7D2B-491F-BD64-AE29343AC181}" type="sibTrans" cxnId="{470EF733-5FA9-4DE7-8F7C-2C748FA85C51}">
      <dgm:prSet/>
      <dgm:spPr/>
      <dgm:t>
        <a:bodyPr/>
        <a:lstStyle/>
        <a:p>
          <a:endParaRPr lang="es-MX"/>
        </a:p>
      </dgm:t>
    </dgm:pt>
    <dgm:pt modelId="{452B5D04-4A1D-49E8-86A7-67E4AC63B063}" type="pres">
      <dgm:prSet presAssocID="{6DEEBA5D-AA01-4AAD-BBE0-C866EF310F74}" presName="compositeShape" presStyleCnt="0">
        <dgm:presLayoutVars>
          <dgm:chMax val="2"/>
          <dgm:dir/>
          <dgm:resizeHandles val="exact"/>
        </dgm:presLayoutVars>
      </dgm:prSet>
      <dgm:spPr/>
      <dgm:t>
        <a:bodyPr/>
        <a:lstStyle/>
        <a:p>
          <a:endParaRPr lang="es-MX"/>
        </a:p>
      </dgm:t>
    </dgm:pt>
    <dgm:pt modelId="{32E2C626-E315-472E-B6D3-5A4D064927EB}" type="pres">
      <dgm:prSet presAssocID="{6DEEBA5D-AA01-4AAD-BBE0-C866EF310F74}" presName="divider" presStyleLbl="fgShp" presStyleIdx="0" presStyleCnt="1" custAng="21153908" custFlipVert="1" custScaleX="100000" custScaleY="142692" custLinFactNeighborX="2397" custLinFactNeighborY="32080"/>
      <dgm:spPr/>
    </dgm:pt>
    <dgm:pt modelId="{04BD3F01-441E-48F7-A593-A1E0CBF2768A}" type="pres">
      <dgm:prSet presAssocID="{135A986B-558E-4DDD-891D-B600683DBAF4}" presName="downArrow" presStyleLbl="node1" presStyleIdx="0" presStyleCnt="2" custAng="10800000"/>
      <dgm:spPr/>
    </dgm:pt>
    <dgm:pt modelId="{C37C3EC4-EA82-4022-9291-9FE00D638A95}" type="pres">
      <dgm:prSet presAssocID="{135A986B-558E-4DDD-891D-B600683DBAF4}" presName="downArrowText" presStyleLbl="revTx" presStyleIdx="0" presStyleCnt="2" custScaleX="155332" custScaleY="61667" custLinFactY="60821" custLinFactNeighborX="22102" custLinFactNeighborY="100000">
        <dgm:presLayoutVars>
          <dgm:bulletEnabled val="1"/>
        </dgm:presLayoutVars>
      </dgm:prSet>
      <dgm:spPr/>
      <dgm:t>
        <a:bodyPr/>
        <a:lstStyle/>
        <a:p>
          <a:endParaRPr lang="es-MX"/>
        </a:p>
      </dgm:t>
    </dgm:pt>
    <dgm:pt modelId="{9AC6AEB2-562A-41D5-A833-579645374C7B}" type="pres">
      <dgm:prSet presAssocID="{FFE05192-C26E-4630-A27E-792C58D8CC8E}" presName="upArrow" presStyleLbl="node1" presStyleIdx="1" presStyleCnt="2" custAng="10800000" custLinFactNeighborX="3940" custLinFactNeighborY="-90772"/>
      <dgm:spPr/>
    </dgm:pt>
    <dgm:pt modelId="{485CC03B-0013-4015-AB6C-8F6C01C4B793}" type="pres">
      <dgm:prSet presAssocID="{FFE05192-C26E-4630-A27E-792C58D8CC8E}" presName="upArrowText" presStyleLbl="revTx" presStyleIdx="1" presStyleCnt="2" custScaleX="163522" custScaleY="65651">
        <dgm:presLayoutVars>
          <dgm:bulletEnabled val="1"/>
        </dgm:presLayoutVars>
      </dgm:prSet>
      <dgm:spPr/>
      <dgm:t>
        <a:bodyPr/>
        <a:lstStyle/>
        <a:p>
          <a:endParaRPr lang="es-MX"/>
        </a:p>
      </dgm:t>
    </dgm:pt>
  </dgm:ptLst>
  <dgm:cxnLst>
    <dgm:cxn modelId="{7504B138-06A5-47D4-A21A-5683F67A3EA2}" type="presOf" srcId="{FFE05192-C26E-4630-A27E-792C58D8CC8E}" destId="{485CC03B-0013-4015-AB6C-8F6C01C4B793}" srcOrd="0" destOrd="0" presId="urn:microsoft.com/office/officeart/2005/8/layout/arrow3"/>
    <dgm:cxn modelId="{5A5246F4-624A-4BF7-B1CA-0C23AFF326F9}" type="presOf" srcId="{135A986B-558E-4DDD-891D-B600683DBAF4}" destId="{C37C3EC4-EA82-4022-9291-9FE00D638A95}" srcOrd="0" destOrd="0" presId="urn:microsoft.com/office/officeart/2005/8/layout/arrow3"/>
    <dgm:cxn modelId="{B8ED5249-717A-4FA8-BA5B-BA1508A8A360}" type="presOf" srcId="{6DEEBA5D-AA01-4AAD-BBE0-C866EF310F74}" destId="{452B5D04-4A1D-49E8-86A7-67E4AC63B063}" srcOrd="0" destOrd="0" presId="urn:microsoft.com/office/officeart/2005/8/layout/arrow3"/>
    <dgm:cxn modelId="{470EF733-5FA9-4DE7-8F7C-2C748FA85C51}" srcId="{6DEEBA5D-AA01-4AAD-BBE0-C866EF310F74}" destId="{FFE05192-C26E-4630-A27E-792C58D8CC8E}" srcOrd="1" destOrd="0" parTransId="{9DE27EC1-985F-4622-90B2-8CB7163EDF1E}" sibTransId="{D8C0F54A-7D2B-491F-BD64-AE29343AC181}"/>
    <dgm:cxn modelId="{AD8C10D7-2ABE-46BE-A6B3-77AC5AB85316}" srcId="{6DEEBA5D-AA01-4AAD-BBE0-C866EF310F74}" destId="{135A986B-558E-4DDD-891D-B600683DBAF4}" srcOrd="0" destOrd="0" parTransId="{162CBCF2-D314-45A4-BE02-4E2CF1F75DE8}" sibTransId="{90084664-0E36-4384-B74F-8AC2EAAE010E}"/>
    <dgm:cxn modelId="{299323BD-9610-4BC4-B41F-25ECFFA94363}" type="presParOf" srcId="{452B5D04-4A1D-49E8-86A7-67E4AC63B063}" destId="{32E2C626-E315-472E-B6D3-5A4D064927EB}" srcOrd="0" destOrd="0" presId="urn:microsoft.com/office/officeart/2005/8/layout/arrow3"/>
    <dgm:cxn modelId="{747E4583-6F6B-4BD0-A5B6-05F61DA858A1}" type="presParOf" srcId="{452B5D04-4A1D-49E8-86A7-67E4AC63B063}" destId="{04BD3F01-441E-48F7-A593-A1E0CBF2768A}" srcOrd="1" destOrd="0" presId="urn:microsoft.com/office/officeart/2005/8/layout/arrow3"/>
    <dgm:cxn modelId="{BFB47508-058B-4E0B-B46C-680784FA32F1}" type="presParOf" srcId="{452B5D04-4A1D-49E8-86A7-67E4AC63B063}" destId="{C37C3EC4-EA82-4022-9291-9FE00D638A95}" srcOrd="2" destOrd="0" presId="urn:microsoft.com/office/officeart/2005/8/layout/arrow3"/>
    <dgm:cxn modelId="{CCF6E3F2-3C47-4759-A2D0-82982276E45C}" type="presParOf" srcId="{452B5D04-4A1D-49E8-86A7-67E4AC63B063}" destId="{9AC6AEB2-562A-41D5-A833-579645374C7B}" srcOrd="3" destOrd="0" presId="urn:microsoft.com/office/officeart/2005/8/layout/arrow3"/>
    <dgm:cxn modelId="{CA978217-E05E-4A4D-9AD0-589E21A1EEAC}" type="presParOf" srcId="{452B5D04-4A1D-49E8-86A7-67E4AC63B063}" destId="{485CC03B-0013-4015-AB6C-8F6C01C4B793}"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E2C626-E315-472E-B6D3-5A4D064927EB}">
      <dsp:nvSpPr>
        <dsp:cNvPr id="0" name=""/>
        <dsp:cNvSpPr/>
      </dsp:nvSpPr>
      <dsp:spPr>
        <a:xfrm rot="746092" flipV="1">
          <a:off x="14249" y="465437"/>
          <a:ext cx="2216047" cy="423739"/>
        </a:xfrm>
        <a:prstGeom prst="mathMinus">
          <a:avLst/>
        </a:prstGeom>
        <a:solidFill>
          <a:schemeClr val="accent3">
            <a:tint val="4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BD3F01-441E-48F7-A593-A1E0CBF2768A}">
      <dsp:nvSpPr>
        <dsp:cNvPr id="0" name=""/>
        <dsp:cNvSpPr/>
      </dsp:nvSpPr>
      <dsp:spPr>
        <a:xfrm rot="10800000">
          <a:off x="269345" y="53898"/>
          <a:ext cx="673363" cy="431186"/>
        </a:xfrm>
        <a:prstGeom prst="downArrow">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7C3EC4-EA82-4022-9291-9FE00D638A95}">
      <dsp:nvSpPr>
        <dsp:cNvPr id="0" name=""/>
        <dsp:cNvSpPr/>
      </dsp:nvSpPr>
      <dsp:spPr>
        <a:xfrm>
          <a:off x="1128866" y="798770"/>
          <a:ext cx="1115679" cy="279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s-MX" sz="1100" kern="1200" dirty="0" smtClean="0"/>
            <a:t>Estado de  Bienestar</a:t>
          </a:r>
          <a:endParaRPr lang="es-MX" sz="1100" kern="1200" dirty="0"/>
        </a:p>
      </dsp:txBody>
      <dsp:txXfrm>
        <a:off x="1128866" y="798770"/>
        <a:ext cx="1115679" cy="279194"/>
      </dsp:txXfrm>
    </dsp:sp>
    <dsp:sp modelId="{9AC6AEB2-562A-41D5-A833-579645374C7B}">
      <dsp:nvSpPr>
        <dsp:cNvPr id="0" name=""/>
        <dsp:cNvSpPr/>
      </dsp:nvSpPr>
      <dsp:spPr>
        <a:xfrm rot="10800000">
          <a:off x="1328367" y="201484"/>
          <a:ext cx="673363" cy="431186"/>
        </a:xfrm>
        <a:prstGeom prst="upArrow">
          <a:avLst/>
        </a:prstGeom>
        <a:solidFill>
          <a:schemeClr val="accent3">
            <a:hueOff val="3549296"/>
            <a:satOff val="5263"/>
            <a:lumOff val="-215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5CC03B-0013-4015-AB6C-8F6C01C4B793}">
      <dsp:nvSpPr>
        <dsp:cNvPr id="0" name=""/>
        <dsp:cNvSpPr/>
      </dsp:nvSpPr>
      <dsp:spPr>
        <a:xfrm>
          <a:off x="108557" y="702976"/>
          <a:ext cx="1174504" cy="297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s-MX" sz="1100" kern="1200" dirty="0" smtClean="0"/>
            <a:t>Desempleo</a:t>
          </a:r>
          <a:endParaRPr lang="es-MX" sz="1100" kern="1200" dirty="0"/>
        </a:p>
      </dsp:txBody>
      <dsp:txXfrm>
        <a:off x="108557" y="702976"/>
        <a:ext cx="1174504" cy="297231"/>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325773" y="6117336"/>
            <a:ext cx="857473" cy="365125"/>
          </a:xfrm>
        </p:spPr>
        <p:txBody>
          <a:bodyPr/>
          <a:lstStyle/>
          <a:p>
            <a:fld id="{E8C73AA5-C97E-40D5-B1CA-1F5C345C6066}" type="datetimeFigureOut">
              <a:rPr lang="es-MX" smtClean="0"/>
              <a:pPr/>
              <a:t>02/10/2015</a:t>
            </a:fld>
            <a:endParaRPr lang="es-MX"/>
          </a:p>
        </p:txBody>
      </p:sp>
      <p:sp>
        <p:nvSpPr>
          <p:cNvPr id="5" name="Footer Placeholder 4"/>
          <p:cNvSpPr>
            <a:spLocks noGrp="1"/>
          </p:cNvSpPr>
          <p:nvPr>
            <p:ph type="ftr" sz="quarter" idx="11"/>
          </p:nvPr>
        </p:nvSpPr>
        <p:spPr>
          <a:xfrm>
            <a:off x="3623733" y="6117336"/>
            <a:ext cx="3609438" cy="365125"/>
          </a:xfrm>
        </p:spPr>
        <p:txBody>
          <a:bodyPr/>
          <a:lstStyle/>
          <a:p>
            <a:endParaRPr lang="es-MX"/>
          </a:p>
        </p:txBody>
      </p:sp>
      <p:sp>
        <p:nvSpPr>
          <p:cNvPr id="6" name="Slide Number Placeholder 5"/>
          <p:cNvSpPr>
            <a:spLocks noGrp="1"/>
          </p:cNvSpPr>
          <p:nvPr>
            <p:ph type="sldNum" sz="quarter" idx="12"/>
          </p:nvPr>
        </p:nvSpPr>
        <p:spPr>
          <a:xfrm>
            <a:off x="8275320" y="6117336"/>
            <a:ext cx="411480" cy="365125"/>
          </a:xfrm>
        </p:spPr>
        <p:txBody>
          <a:bodyPr/>
          <a:lstStyle/>
          <a:p>
            <a:fld id="{921746E4-8B51-4471-AE72-54EB0DD55661}" type="slidenum">
              <a:rPr lang="es-MX" smtClean="0"/>
              <a:pPr/>
              <a:t>‹Nº›</a:t>
            </a:fld>
            <a:endParaRPr lang="es-MX"/>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1143088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87802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760150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41764010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11572499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4094201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4285681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40076958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886795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E8C73AA5-C97E-40D5-B1CA-1F5C345C6066}" type="datetimeFigureOut">
              <a:rPr lang="es-MX" smtClean="0"/>
              <a:pPr/>
              <a:t>02/10/2015</a:t>
            </a:fld>
            <a:endParaRPr lang="es-MX"/>
          </a:p>
        </p:txBody>
      </p:sp>
      <p:sp>
        <p:nvSpPr>
          <p:cNvPr id="5" name="Footer Placeholder 4"/>
          <p:cNvSpPr>
            <a:spLocks noGrp="1"/>
          </p:cNvSpPr>
          <p:nvPr>
            <p:ph type="ftr" sz="quarter" idx="11"/>
          </p:nvPr>
        </p:nvSpPr>
        <p:spPr>
          <a:xfrm>
            <a:off x="1972647" y="6108173"/>
            <a:ext cx="5314517" cy="365125"/>
          </a:xfrm>
        </p:spPr>
        <p:txBody>
          <a:bodyPr/>
          <a:lstStyle/>
          <a:p>
            <a:endParaRPr lang="es-MX"/>
          </a:p>
        </p:txBody>
      </p:sp>
      <p:sp>
        <p:nvSpPr>
          <p:cNvPr id="6" name="Slide Number Placeholder 5"/>
          <p:cNvSpPr>
            <a:spLocks noGrp="1"/>
          </p:cNvSpPr>
          <p:nvPr>
            <p:ph type="sldNum" sz="quarter" idx="12"/>
          </p:nvPr>
        </p:nvSpPr>
        <p:spPr>
          <a:xfrm>
            <a:off x="8258967" y="6108173"/>
            <a:ext cx="427833" cy="365125"/>
          </a:xfrm>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3332094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8273317" y="6116070"/>
            <a:ext cx="413483" cy="365125"/>
          </a:xfrm>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3411120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1859842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2608690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2783279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167132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930222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C73AA5-C97E-40D5-B1CA-1F5C345C6066}"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21746E4-8B51-4471-AE72-54EB0DD55661}" type="slidenum">
              <a:rPr lang="es-MX" smtClean="0"/>
              <a:pPr/>
              <a:t>‹Nº›</a:t>
            </a:fld>
            <a:endParaRPr lang="es-MX"/>
          </a:p>
        </p:txBody>
      </p:sp>
    </p:spTree>
    <p:extLst>
      <p:ext uri="{BB962C8B-B14F-4D97-AF65-F5344CB8AC3E}">
        <p14:creationId xmlns:p14="http://schemas.microsoft.com/office/powerpoint/2010/main" val="3539648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8C73AA5-C97E-40D5-B1CA-1F5C345C6066}" type="datetimeFigureOut">
              <a:rPr lang="es-MX" smtClean="0"/>
              <a:pPr/>
              <a:t>02/10/2015</a:t>
            </a:fld>
            <a:endParaRPr lang="es-MX"/>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21746E4-8B51-4471-AE72-54EB0DD55661}" type="slidenum">
              <a:rPr lang="es-MX" smtClean="0"/>
              <a:pPr/>
              <a:t>‹Nº›</a:t>
            </a:fld>
            <a:endParaRPr lang="es-MX"/>
          </a:p>
        </p:txBody>
      </p:sp>
    </p:spTree>
    <p:extLst>
      <p:ext uri="{BB962C8B-B14F-4D97-AF65-F5344CB8AC3E}">
        <p14:creationId xmlns:p14="http://schemas.microsoft.com/office/powerpoint/2010/main" val="4187384765"/>
      </p:ext>
    </p:extLst>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 id="2147483952" r:id="rId12"/>
    <p:sldLayoutId id="2147483953" r:id="rId13"/>
    <p:sldLayoutId id="2147483954" r:id="rId14"/>
    <p:sldLayoutId id="2147483955" r:id="rId15"/>
    <p:sldLayoutId id="2147483956" r:id="rId16"/>
    <p:sldLayoutId id="214748395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cstate="print">
            <a:duotone>
              <a:schemeClr val="accent3">
                <a:shade val="45000"/>
                <a:satMod val="135000"/>
              </a:schemeClr>
              <a:prstClr val="white"/>
            </a:duotone>
          </a:blip>
          <a:stretch>
            <a:fillRect/>
          </a:stretch>
        </p:blipFill>
        <p:spPr>
          <a:xfrm>
            <a:off x="903102" y="317089"/>
            <a:ext cx="635200" cy="846933"/>
          </a:xfrm>
          <a:prstGeom prst="rect">
            <a:avLst/>
          </a:prstGeom>
        </p:spPr>
      </p:pic>
      <p:sp>
        <p:nvSpPr>
          <p:cNvPr id="3" name="Rectángulo 2"/>
          <p:cNvSpPr/>
          <p:nvPr/>
        </p:nvSpPr>
        <p:spPr>
          <a:xfrm>
            <a:off x="903102" y="1389454"/>
            <a:ext cx="7555098" cy="3970318"/>
          </a:xfrm>
          <a:prstGeom prst="rect">
            <a:avLst/>
          </a:prstGeom>
        </p:spPr>
        <p:txBody>
          <a:bodyPr wrap="square">
            <a:spAutoFit/>
          </a:bodyPr>
          <a:lstStyle/>
          <a:p>
            <a:pPr algn="ctr"/>
            <a:r>
              <a:rPr lang="es-MX" altLang="es-MX" sz="3200" dirty="0"/>
              <a:t>Universidad Autónoma del Estado de México</a:t>
            </a:r>
            <a:br>
              <a:rPr lang="es-MX" altLang="es-MX" sz="3200" dirty="0"/>
            </a:br>
            <a:r>
              <a:rPr lang="es-MX" altLang="es-MX" sz="2800" dirty="0" err="1"/>
              <a:t>Fac</a:t>
            </a:r>
            <a:r>
              <a:rPr lang="es-MX" altLang="es-MX" sz="2800" dirty="0"/>
              <a:t>. de Planeación Urbana y Regional</a:t>
            </a:r>
            <a:r>
              <a:rPr lang="es-MX" altLang="es-MX" sz="3600" dirty="0"/>
              <a:t/>
            </a:r>
            <a:br>
              <a:rPr lang="es-MX" altLang="es-MX" sz="3600" dirty="0"/>
            </a:br>
            <a:r>
              <a:rPr lang="es-MX" altLang="es-MX" sz="3200" dirty="0"/>
              <a:t>Maestría en Estudios de la </a:t>
            </a:r>
            <a:r>
              <a:rPr lang="es-MX" altLang="es-MX" sz="3200" dirty="0" smtClean="0"/>
              <a:t>Ciudad</a:t>
            </a:r>
          </a:p>
          <a:p>
            <a:pPr algn="ctr"/>
            <a:r>
              <a:rPr lang="es-MX" altLang="es-MX" sz="3200" dirty="0" smtClean="0"/>
              <a:t>Sociología Urbana</a:t>
            </a:r>
            <a:r>
              <a:rPr lang="es-MX" altLang="es-MX" sz="3600" dirty="0" smtClean="0"/>
              <a:t>. </a:t>
            </a:r>
            <a:r>
              <a:rPr lang="es-MX" altLang="es-MX" sz="3600" dirty="0" smtClean="0">
                <a:solidFill>
                  <a:srgbClr val="FF3300"/>
                </a:solidFill>
              </a:rPr>
              <a:t>“</a:t>
            </a:r>
            <a:r>
              <a:rPr lang="es-MX" altLang="es-MX" sz="2800" dirty="0" smtClean="0">
                <a:solidFill>
                  <a:srgbClr val="FF3300"/>
                </a:solidFill>
              </a:rPr>
              <a:t>PARIAS URBANOS. MARGINALIDAD EN LA CIUDAD A COMIENZOS DEL MILENIO”</a:t>
            </a:r>
            <a:r>
              <a:rPr lang="es-MX" altLang="es-MX" sz="3600" dirty="0"/>
              <a:t/>
            </a:r>
            <a:br>
              <a:rPr lang="es-MX" altLang="es-MX" sz="3600" dirty="0"/>
            </a:br>
            <a:r>
              <a:rPr lang="es-MX" altLang="es-MX" sz="3200" dirty="0"/>
              <a:t>Material Visual: Diapositivas</a:t>
            </a:r>
            <a:r>
              <a:rPr lang="es-MX" altLang="es-MX" sz="3600" dirty="0"/>
              <a:t/>
            </a:r>
            <a:br>
              <a:rPr lang="es-MX" altLang="es-MX" sz="3600" dirty="0"/>
            </a:br>
            <a:r>
              <a:rPr lang="es-MX" altLang="es-MX" sz="3600" dirty="0"/>
              <a:t>Elaboró: Yadira Contreras Juárez</a:t>
            </a:r>
            <a:endParaRPr lang="es-MX" sz="3600" dirty="0"/>
          </a:p>
        </p:txBody>
      </p:sp>
    </p:spTree>
    <p:extLst>
      <p:ext uri="{BB962C8B-B14F-4D97-AF65-F5344CB8AC3E}">
        <p14:creationId xmlns:p14="http://schemas.microsoft.com/office/powerpoint/2010/main" val="15583222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69027" y="1548245"/>
            <a:ext cx="5995555" cy="3584864"/>
          </a:xfrm>
        </p:spPr>
        <p:txBody>
          <a:bodyPr>
            <a:normAutofit fontScale="90000"/>
          </a:bodyPr>
          <a:lstStyle/>
          <a:p>
            <a:r>
              <a:rPr lang="es-MX" dirty="0"/>
              <a:t>1. La nueva línea de color urbana. </a:t>
            </a:r>
            <a:br>
              <a:rPr lang="es-MX" dirty="0"/>
            </a:br>
            <a:r>
              <a:rPr lang="es-MX" dirty="0"/>
              <a:t>El estado del gueto en la Norteamérica </a:t>
            </a:r>
            <a:r>
              <a:rPr lang="es-MX" dirty="0" err="1"/>
              <a:t>posfordista</a:t>
            </a:r>
            <a:endParaRPr lang="es-ES" dirty="0">
              <a:latin typeface="Arial Narrow"/>
              <a:cs typeface="Arial Narrow"/>
            </a:endParaRPr>
          </a:p>
        </p:txBody>
      </p:sp>
    </p:spTree>
    <p:extLst>
      <p:ext uri="{BB962C8B-B14F-4D97-AF65-F5344CB8AC3E}">
        <p14:creationId xmlns:p14="http://schemas.microsoft.com/office/powerpoint/2010/main" val="39811199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7364" y="675409"/>
            <a:ext cx="7616536" cy="1543796"/>
          </a:xfrm>
        </p:spPr>
        <p:txBody>
          <a:bodyPr>
            <a:normAutofit/>
          </a:bodyPr>
          <a:lstStyle/>
          <a:p>
            <a:endParaRPr lang="es-MX" dirty="0"/>
          </a:p>
        </p:txBody>
      </p:sp>
      <p:sp>
        <p:nvSpPr>
          <p:cNvPr id="3" name="Marcador de contenido 2"/>
          <p:cNvSpPr>
            <a:spLocks noGrp="1"/>
          </p:cNvSpPr>
          <p:nvPr>
            <p:ph idx="1"/>
          </p:nvPr>
        </p:nvSpPr>
        <p:spPr/>
        <p:txBody>
          <a:bodyPr>
            <a:normAutofit/>
          </a:bodyPr>
          <a:lstStyle/>
          <a:p>
            <a:r>
              <a:rPr lang="es-MX" dirty="0" smtClean="0"/>
              <a:t>En este apartado analiza la trayectoria de:</a:t>
            </a:r>
          </a:p>
          <a:p>
            <a:pPr marL="0" indent="0">
              <a:buNone/>
            </a:pPr>
            <a:r>
              <a:rPr lang="es-MX" dirty="0" smtClean="0"/>
              <a:t> </a:t>
            </a:r>
            <a:r>
              <a:rPr lang="es-MX" sz="3200" dirty="0" smtClean="0">
                <a:solidFill>
                  <a:srgbClr val="FF0000"/>
                </a:solidFill>
                <a:latin typeface="AR CARTER" panose="02000000000000000000" pitchFamily="2" charset="0"/>
              </a:rPr>
              <a:t>los guetos negros estadounidenses </a:t>
            </a:r>
            <a:r>
              <a:rPr lang="es-MX" sz="3200" dirty="0" smtClean="0">
                <a:latin typeface="AR CARTER" panose="02000000000000000000" pitchFamily="2" charset="0"/>
              </a:rPr>
              <a:t>desde la década de 1950 hasta mediados de 1990 describiendo la </a:t>
            </a:r>
            <a:r>
              <a:rPr lang="es-MX" sz="3200" dirty="0" smtClean="0">
                <a:solidFill>
                  <a:srgbClr val="FF0000"/>
                </a:solidFill>
                <a:latin typeface="AR CARTER" panose="02000000000000000000" pitchFamily="2" charset="0"/>
              </a:rPr>
              <a:t>transformación del gueto comunitario </a:t>
            </a:r>
            <a:r>
              <a:rPr lang="es-MX" sz="3200" dirty="0" smtClean="0">
                <a:latin typeface="AR CARTER" panose="02000000000000000000" pitchFamily="2" charset="0"/>
              </a:rPr>
              <a:t>de la época de las reivindicaciones civiles en el </a:t>
            </a:r>
            <a:r>
              <a:rPr lang="es-MX" sz="3200" dirty="0" err="1" smtClean="0">
                <a:solidFill>
                  <a:srgbClr val="FF0000"/>
                </a:solidFill>
                <a:latin typeface="AR CARTER" panose="02000000000000000000" pitchFamily="2" charset="0"/>
              </a:rPr>
              <a:t>hipergueto</a:t>
            </a:r>
            <a:r>
              <a:rPr lang="es-MX" sz="3200" dirty="0" smtClean="0">
                <a:solidFill>
                  <a:srgbClr val="FF0000"/>
                </a:solidFill>
                <a:latin typeface="AR CARTER" panose="02000000000000000000" pitchFamily="2" charset="0"/>
              </a:rPr>
              <a:t> contemporáneo.</a:t>
            </a:r>
            <a:endParaRPr lang="es-MX" sz="3200" dirty="0">
              <a:solidFill>
                <a:srgbClr val="FF0000"/>
              </a:solidFill>
              <a:latin typeface="AR CARTER" panose="02000000000000000000" pitchFamily="2" charset="0"/>
            </a:endParaRPr>
          </a:p>
        </p:txBody>
      </p:sp>
    </p:spTree>
    <p:extLst>
      <p:ext uri="{BB962C8B-B14F-4D97-AF65-F5344CB8AC3E}">
        <p14:creationId xmlns:p14="http://schemas.microsoft.com/office/powerpoint/2010/main" val="3064969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936334"/>
            <a:ext cx="7794523" cy="591705"/>
          </a:xfrm>
        </p:spPr>
        <p:txBody>
          <a:bodyPr>
            <a:noAutofit/>
          </a:bodyPr>
          <a:lstStyle/>
          <a:p>
            <a:pPr marL="0" indent="0">
              <a:buNone/>
            </a:pPr>
            <a:r>
              <a:rPr lang="es-MX" sz="2800" dirty="0" smtClean="0"/>
              <a:t>El </a:t>
            </a:r>
            <a:r>
              <a:rPr lang="es-MX" sz="2800" b="1" dirty="0" smtClean="0"/>
              <a:t>gueto : </a:t>
            </a:r>
            <a:r>
              <a:rPr lang="es-MX" sz="2800" dirty="0" smtClean="0"/>
              <a:t>Antes: levantamientos raciales abiertos</a:t>
            </a:r>
          </a:p>
          <a:p>
            <a:pPr marL="0" indent="0">
              <a:buNone/>
            </a:pPr>
            <a:r>
              <a:rPr lang="es-MX" sz="2800" dirty="0" smtClean="0"/>
              <a:t>                  Hoy: “Disturbio lento” (negros vs negros)</a:t>
            </a:r>
          </a:p>
          <a:p>
            <a:pPr marL="0" indent="0">
              <a:buNone/>
            </a:pPr>
            <a:endParaRPr lang="es-MX" sz="2800" b="1" dirty="0" smtClean="0"/>
          </a:p>
          <a:p>
            <a:pPr marL="0" indent="0">
              <a:buNone/>
            </a:pPr>
            <a:endParaRPr lang="es-MX" sz="2800" b="1" dirty="0"/>
          </a:p>
          <a:p>
            <a:pPr marL="0" indent="0">
              <a:buNone/>
            </a:pPr>
            <a:endParaRPr lang="es-MX" sz="2800" b="1" dirty="0" smtClean="0"/>
          </a:p>
          <a:p>
            <a:pPr marL="0" indent="0">
              <a:buNone/>
            </a:pPr>
            <a:r>
              <a:rPr lang="es-MX" sz="2800" b="1" dirty="0" smtClean="0"/>
              <a:t>Gueto                                                        </a:t>
            </a:r>
            <a:r>
              <a:rPr lang="es-MX" sz="2800" b="1" dirty="0" err="1" smtClean="0"/>
              <a:t>Hipergueto</a:t>
            </a:r>
            <a:endParaRPr lang="es-MX" sz="2800" b="1" dirty="0" smtClean="0"/>
          </a:p>
          <a:p>
            <a:pPr marL="0" indent="0">
              <a:buNone/>
            </a:pPr>
            <a:endParaRPr lang="es-MX" sz="2800" b="1" dirty="0" smtClean="0"/>
          </a:p>
          <a:p>
            <a:pPr marL="0" indent="0">
              <a:buNone/>
            </a:pPr>
            <a:endParaRPr lang="es-MX" sz="2800" b="1" dirty="0"/>
          </a:p>
          <a:p>
            <a:pPr marL="0" indent="0">
              <a:buNone/>
            </a:pPr>
            <a:endParaRPr lang="es-MX" sz="2800" b="1" dirty="0" smtClean="0"/>
          </a:p>
          <a:p>
            <a:pPr marL="0" indent="0">
              <a:buNone/>
            </a:pPr>
            <a:endParaRPr lang="es-MX" sz="2800" b="1" dirty="0"/>
          </a:p>
          <a:p>
            <a:pPr marL="0" indent="0">
              <a:buNone/>
            </a:pPr>
            <a:endParaRPr lang="es-MX" sz="2800" b="1" dirty="0"/>
          </a:p>
          <a:p>
            <a:pPr marL="0" indent="0">
              <a:buNone/>
            </a:pPr>
            <a:endParaRPr lang="es-MX" sz="2800" b="1" dirty="0" smtClean="0"/>
          </a:p>
          <a:p>
            <a:pPr marL="0" indent="0">
              <a:buNone/>
            </a:pPr>
            <a:r>
              <a:rPr lang="es-MX" sz="2800" b="1" dirty="0" smtClean="0"/>
              <a:t>Punto </a:t>
            </a:r>
            <a:r>
              <a:rPr lang="es-MX" sz="2800" b="1" dirty="0" smtClean="0"/>
              <a:t>principal del análisis: </a:t>
            </a:r>
            <a:r>
              <a:rPr lang="es-MX" sz="2800" dirty="0" smtClean="0"/>
              <a:t>factores externos que reconfiguraron el territorio social y simbólico</a:t>
            </a:r>
            <a:r>
              <a:rPr lang="es-MX" sz="2800" dirty="0" smtClean="0"/>
              <a:t>.</a:t>
            </a:r>
            <a:endParaRPr lang="es-MX" sz="2800" dirty="0"/>
          </a:p>
        </p:txBody>
      </p:sp>
      <p:pic>
        <p:nvPicPr>
          <p:cNvPr id="4100" name="Picture 4" descr="http://bashny.net/uploads/images/00/00/45/2014/03/03/8e4ec4fd9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8700" y="1766873"/>
            <a:ext cx="3219895" cy="2246321"/>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p:nvPicPr>
        <p:blipFill>
          <a:blip r:embed="rId3" cstate="print"/>
          <a:stretch>
            <a:fillRect/>
          </a:stretch>
        </p:blipFill>
        <p:spPr>
          <a:xfrm>
            <a:off x="5137056" y="1766874"/>
            <a:ext cx="3315998" cy="2246321"/>
          </a:xfrm>
          <a:prstGeom prst="rect">
            <a:avLst/>
          </a:prstGeom>
        </p:spPr>
      </p:pic>
      <p:cxnSp>
        <p:nvCxnSpPr>
          <p:cNvPr id="4" name="Conector angular 3"/>
          <p:cNvCxnSpPr/>
          <p:nvPr/>
        </p:nvCxnSpPr>
        <p:spPr>
          <a:xfrm rot="16200000" flipH="1">
            <a:off x="1227812" y="977164"/>
            <a:ext cx="1007918" cy="571500"/>
          </a:xfrm>
          <a:prstGeom prst="bentConnector3">
            <a:avLst/>
          </a:prstGeom>
          <a:ln>
            <a:tailEnd type="triangle"/>
          </a:ln>
        </p:spPr>
        <p:style>
          <a:lnRef idx="3">
            <a:schemeClr val="dk1"/>
          </a:lnRef>
          <a:fillRef idx="0">
            <a:schemeClr val="dk1"/>
          </a:fillRef>
          <a:effectRef idx="2">
            <a:schemeClr val="dk1"/>
          </a:effectRef>
          <a:fontRef idx="minor">
            <a:schemeClr val="tx1"/>
          </a:fontRef>
        </p:style>
      </p:cxnSp>
      <p:cxnSp>
        <p:nvCxnSpPr>
          <p:cNvPr id="9" name="Conector angular 8"/>
          <p:cNvCxnSpPr/>
          <p:nvPr/>
        </p:nvCxnSpPr>
        <p:spPr>
          <a:xfrm rot="5400000">
            <a:off x="6678781" y="876176"/>
            <a:ext cx="591703" cy="359156"/>
          </a:xfrm>
          <a:prstGeom prst="bentConnector3">
            <a:avLst>
              <a:gd name="adj1" fmla="val 50000"/>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0250146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a:t>Premisa 1 : teórica</a:t>
            </a:r>
          </a:p>
          <a:p>
            <a:r>
              <a:rPr lang="es-MX" dirty="0"/>
              <a:t>Como se construye la identidad en las zonas céntricas deprimidas</a:t>
            </a:r>
          </a:p>
          <a:p>
            <a:r>
              <a:rPr lang="es-MX" dirty="0"/>
              <a:t>Premisa 2 : empírica</a:t>
            </a:r>
          </a:p>
          <a:p>
            <a:r>
              <a:rPr lang="es-MX" dirty="0"/>
              <a:t>El gueto como realidad física, social y simbólica</a:t>
            </a:r>
          </a:p>
          <a:p>
            <a:endParaRPr lang="es-MX" dirty="0"/>
          </a:p>
        </p:txBody>
      </p:sp>
    </p:spTree>
    <p:extLst>
      <p:ext uri="{BB962C8B-B14F-4D97-AF65-F5344CB8AC3E}">
        <p14:creationId xmlns:p14="http://schemas.microsoft.com/office/powerpoint/2010/main" val="595178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3455" y="716973"/>
            <a:ext cx="7897090" cy="1502231"/>
          </a:xfrm>
        </p:spPr>
        <p:txBody>
          <a:bodyPr>
            <a:normAutofit fontScale="90000"/>
          </a:bodyPr>
          <a:lstStyle/>
          <a:p>
            <a:pPr algn="l"/>
            <a:r>
              <a:rPr lang="es-MX" dirty="0" smtClean="0"/>
              <a:t>Antes de describir al </a:t>
            </a:r>
            <a:r>
              <a:rPr lang="es-MX" dirty="0" err="1" smtClean="0"/>
              <a:t>guetto</a:t>
            </a:r>
            <a:r>
              <a:rPr lang="es-MX" dirty="0" smtClean="0"/>
              <a:t>, el autor considera pertinente mencionar tres advertencias:</a:t>
            </a:r>
            <a:endParaRPr lang="es-MX" dirty="0"/>
          </a:p>
        </p:txBody>
      </p:sp>
      <p:sp>
        <p:nvSpPr>
          <p:cNvPr id="3" name="Marcador de contenido 2"/>
          <p:cNvSpPr>
            <a:spLocks noGrp="1"/>
          </p:cNvSpPr>
          <p:nvPr>
            <p:ph idx="1"/>
          </p:nvPr>
        </p:nvSpPr>
        <p:spPr/>
        <p:txBody>
          <a:bodyPr/>
          <a:lstStyle/>
          <a:p>
            <a:r>
              <a:rPr lang="es-MX" dirty="0" smtClean="0"/>
              <a:t>1. Qué se entiende por </a:t>
            </a:r>
            <a:r>
              <a:rPr lang="es-MX" dirty="0" err="1" smtClean="0"/>
              <a:t>guetto</a:t>
            </a:r>
            <a:endParaRPr lang="es-MX" dirty="0" smtClean="0"/>
          </a:p>
          <a:p>
            <a:r>
              <a:rPr lang="es-MX" dirty="0" smtClean="0"/>
              <a:t>2. El </a:t>
            </a:r>
            <a:r>
              <a:rPr lang="es-MX" dirty="0" err="1" smtClean="0"/>
              <a:t>guetto</a:t>
            </a:r>
            <a:r>
              <a:rPr lang="es-MX" dirty="0" smtClean="0"/>
              <a:t> como espacio </a:t>
            </a:r>
            <a:r>
              <a:rPr lang="es-MX" dirty="0" smtClean="0"/>
              <a:t>ajeno          </a:t>
            </a:r>
            <a:r>
              <a:rPr lang="es-MX" dirty="0" err="1" smtClean="0"/>
              <a:t>infraclase</a:t>
            </a:r>
            <a:endParaRPr lang="es-MX" dirty="0" smtClean="0"/>
          </a:p>
          <a:p>
            <a:r>
              <a:rPr lang="es-MX" dirty="0" smtClean="0"/>
              <a:t>3. El gueto ya no se presenta como un espacio de solidaridad, sino está organizado de diferente manera: competencia y conflicto intenso por los recursos escasos</a:t>
            </a:r>
            <a:endParaRPr lang="es-MX" dirty="0"/>
          </a:p>
        </p:txBody>
      </p:sp>
      <p:sp>
        <p:nvSpPr>
          <p:cNvPr id="4" name="Distinto de 3"/>
          <p:cNvSpPr/>
          <p:nvPr/>
        </p:nvSpPr>
        <p:spPr>
          <a:xfrm>
            <a:off x="5382492" y="3855029"/>
            <a:ext cx="550718" cy="280554"/>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5243379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7828" y="603611"/>
            <a:ext cx="6798734" cy="840726"/>
          </a:xfrm>
        </p:spPr>
        <p:txBody>
          <a:bodyPr>
            <a:normAutofit/>
          </a:bodyPr>
          <a:lstStyle/>
          <a:p>
            <a:r>
              <a:rPr lang="es-MX" dirty="0" smtClean="0"/>
              <a:t>1.El gueto es entendido como: </a:t>
            </a:r>
            <a:endParaRPr lang="es-MX" dirty="0"/>
          </a:p>
        </p:txBody>
      </p:sp>
      <p:sp>
        <p:nvSpPr>
          <p:cNvPr id="3" name="Marcador de contenido 2"/>
          <p:cNvSpPr>
            <a:spLocks noGrp="1"/>
          </p:cNvSpPr>
          <p:nvPr>
            <p:ph idx="1"/>
          </p:nvPr>
        </p:nvSpPr>
        <p:spPr>
          <a:xfrm>
            <a:off x="613064" y="1537855"/>
            <a:ext cx="7928263" cy="4397277"/>
          </a:xfrm>
        </p:spPr>
        <p:style>
          <a:lnRef idx="3">
            <a:schemeClr val="lt1"/>
          </a:lnRef>
          <a:fillRef idx="1">
            <a:schemeClr val="accent2"/>
          </a:fillRef>
          <a:effectRef idx="1">
            <a:schemeClr val="accent2"/>
          </a:effectRef>
          <a:fontRef idx="minor">
            <a:schemeClr val="lt1"/>
          </a:fontRef>
        </p:style>
        <p:txBody>
          <a:bodyPr>
            <a:normAutofit fontScale="85000" lnSpcReduction="10000"/>
          </a:bodyPr>
          <a:lstStyle/>
          <a:p>
            <a:endParaRPr lang="es-MX" dirty="0"/>
          </a:p>
          <a:p>
            <a:pPr algn="just"/>
            <a:r>
              <a:rPr lang="es-MX" sz="3600" dirty="0" smtClean="0">
                <a:solidFill>
                  <a:schemeClr val="tx1"/>
                </a:solidFill>
              </a:rPr>
              <a:t>“Una formación </a:t>
            </a:r>
            <a:r>
              <a:rPr lang="es-MX" sz="3600" dirty="0" err="1" smtClean="0">
                <a:solidFill>
                  <a:schemeClr val="tx1"/>
                </a:solidFill>
              </a:rPr>
              <a:t>socioespacial</a:t>
            </a:r>
            <a:r>
              <a:rPr lang="es-MX" sz="3600" dirty="0" smtClean="0">
                <a:solidFill>
                  <a:schemeClr val="tx1"/>
                </a:solidFill>
              </a:rPr>
              <a:t> restringida, racial y/o culturalmente uniforme, fundada en la relegación forzada de una población negativamente tipificada…en un territorio reservado en el cual esa población desarrolla un conjunto de instituciones específicas que actúan como sustituto funcional y escudo protector de las instituciones dominantes” (</a:t>
            </a:r>
            <a:r>
              <a:rPr lang="es-MX" sz="3600" dirty="0" err="1" smtClean="0">
                <a:solidFill>
                  <a:schemeClr val="tx1"/>
                </a:solidFill>
              </a:rPr>
              <a:t>Wacquant</a:t>
            </a:r>
            <a:r>
              <a:rPr lang="es-MX" sz="3600" dirty="0" smtClean="0">
                <a:solidFill>
                  <a:schemeClr val="tx1"/>
                </a:solidFill>
              </a:rPr>
              <a:t>, 2001: 43)</a:t>
            </a:r>
            <a:endParaRPr lang="es-MX" sz="3600" dirty="0">
              <a:solidFill>
                <a:schemeClr val="tx1"/>
              </a:solidFill>
            </a:endParaRPr>
          </a:p>
        </p:txBody>
      </p:sp>
    </p:spTree>
    <p:extLst>
      <p:ext uri="{BB962C8B-B14F-4D97-AF65-F5344CB8AC3E}">
        <p14:creationId xmlns:p14="http://schemas.microsoft.com/office/powerpoint/2010/main" val="32937599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4" y="625160"/>
            <a:ext cx="6798734" cy="756832"/>
          </a:xfrm>
        </p:spPr>
        <p:txBody>
          <a:bodyPr/>
          <a:lstStyle/>
          <a:p>
            <a:r>
              <a:rPr lang="es-MX" dirty="0" smtClean="0"/>
              <a:t>2. El </a:t>
            </a:r>
            <a:r>
              <a:rPr lang="es-MX" dirty="0" err="1" smtClean="0"/>
              <a:t>guetto</a:t>
            </a:r>
            <a:r>
              <a:rPr lang="es-MX" dirty="0" smtClean="0"/>
              <a:t> desde fuera </a:t>
            </a:r>
            <a:endParaRPr lang="es-MX" dirty="0"/>
          </a:p>
        </p:txBody>
      </p:sp>
      <p:sp>
        <p:nvSpPr>
          <p:cNvPr id="3" name="Marcador de contenido 2"/>
          <p:cNvSpPr>
            <a:spLocks noGrp="1"/>
          </p:cNvSpPr>
          <p:nvPr>
            <p:ph idx="1"/>
          </p:nvPr>
        </p:nvSpPr>
        <p:spPr>
          <a:xfrm>
            <a:off x="779317" y="1527465"/>
            <a:ext cx="7439891" cy="2358736"/>
          </a:xfrm>
        </p:spPr>
        <p:txBody>
          <a:bodyPr/>
          <a:lstStyle/>
          <a:p>
            <a:r>
              <a:rPr lang="es-MX" dirty="0" smtClean="0"/>
              <a:t>Es importante observar al </a:t>
            </a:r>
            <a:r>
              <a:rPr lang="es-MX" dirty="0" err="1" smtClean="0"/>
              <a:t>guetto</a:t>
            </a:r>
            <a:r>
              <a:rPr lang="es-MX" dirty="0" smtClean="0"/>
              <a:t>, no como </a:t>
            </a:r>
            <a:r>
              <a:rPr lang="es-MX" dirty="0" err="1" smtClean="0"/>
              <a:t>infraclase</a:t>
            </a:r>
            <a:r>
              <a:rPr lang="es-MX" dirty="0"/>
              <a:t> </a:t>
            </a:r>
            <a:r>
              <a:rPr lang="es-MX" dirty="0" smtClean="0"/>
              <a:t>ni como un comportamiento antisocial, si no como una raza distinta de hombres y mujeres de una denominación especial; son personas comunes y corrientes que tratan de ganarse la vida y mejorar su suerte, pese, al contexto en el que se encuentran</a:t>
            </a:r>
            <a:endParaRPr lang="es-MX" dirty="0"/>
          </a:p>
        </p:txBody>
      </p:sp>
      <p:pic>
        <p:nvPicPr>
          <p:cNvPr id="1026" name="Picture 2" descr="http://ichef-1.bbci.co.uk/news/ws/304/amz/worldservice/live/assets/images/2014/08/19/140819222011_protest_ferguson_missouri_304x171_af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96402" y="4011131"/>
            <a:ext cx="2895600" cy="18587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gonzarce.files.wordpress.com/2014/09/499w-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6865" y="4031674"/>
            <a:ext cx="2778414" cy="1858718"/>
          </a:xfrm>
          <a:prstGeom prst="rect">
            <a:avLst/>
          </a:prstGeom>
          <a:noFill/>
          <a:extLst>
            <a:ext uri="{909E8E84-426E-40DD-AFC4-6F175D3DCCD1}">
              <a14:hiddenFill xmlns:a14="http://schemas.microsoft.com/office/drawing/2010/main">
                <a:solidFill>
                  <a:srgbClr val="FFFFFF"/>
                </a:solidFill>
              </a14:hiddenFill>
            </a:ext>
          </a:extLst>
        </p:spPr>
      </p:pic>
      <p:sp>
        <p:nvSpPr>
          <p:cNvPr id="4" name="Multiplicar 3"/>
          <p:cNvSpPr/>
          <p:nvPr/>
        </p:nvSpPr>
        <p:spPr>
          <a:xfrm>
            <a:off x="1225644" y="4031674"/>
            <a:ext cx="1340428" cy="1167725"/>
          </a:xfrm>
          <a:prstGeom prst="mathMultiply">
            <a:avLst/>
          </a:prstGeom>
          <a:effectLst>
            <a:innerShdw blurRad="63500" dist="50800" dir="10800000">
              <a:prstClr val="black">
                <a:alpha val="50000"/>
              </a:prstClr>
            </a:innerShdw>
          </a:effectLst>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s-MX"/>
          </a:p>
        </p:txBody>
      </p:sp>
      <p:sp>
        <p:nvSpPr>
          <p:cNvPr id="5" name="Franja diagonal 4"/>
          <p:cNvSpPr/>
          <p:nvPr/>
        </p:nvSpPr>
        <p:spPr>
          <a:xfrm>
            <a:off x="6525490" y="4031674"/>
            <a:ext cx="831273" cy="833871"/>
          </a:xfrm>
          <a:prstGeom prst="diagStrip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a:solidFill>
                <a:schemeClr val="tx1"/>
              </a:solidFill>
            </a:endParaRPr>
          </a:p>
        </p:txBody>
      </p:sp>
      <p:sp>
        <p:nvSpPr>
          <p:cNvPr id="6" name="Flecha derecha 5"/>
          <p:cNvSpPr/>
          <p:nvPr/>
        </p:nvSpPr>
        <p:spPr>
          <a:xfrm rot="2599672" flipH="1">
            <a:off x="5960946" y="4245213"/>
            <a:ext cx="781525" cy="537374"/>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27880816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5409" y="915337"/>
            <a:ext cx="7751618" cy="1303867"/>
          </a:xfrm>
        </p:spPr>
        <p:txBody>
          <a:bodyPr>
            <a:normAutofit fontScale="90000"/>
          </a:bodyPr>
          <a:lstStyle/>
          <a:p>
            <a:r>
              <a:rPr lang="es-MX" dirty="0" smtClean="0"/>
              <a:t>3. El gueto está organizado de diferente manera de como se ha entendido  </a:t>
            </a:r>
            <a:endParaRPr lang="es-MX" dirty="0"/>
          </a:p>
        </p:txBody>
      </p:sp>
      <p:sp>
        <p:nvSpPr>
          <p:cNvPr id="3" name="Marcador de contenido 2"/>
          <p:cNvSpPr>
            <a:spLocks noGrp="1"/>
          </p:cNvSpPr>
          <p:nvPr>
            <p:ph idx="1"/>
          </p:nvPr>
        </p:nvSpPr>
        <p:spPr>
          <a:xfrm>
            <a:off x="1176865" y="2490135"/>
            <a:ext cx="6798736" cy="866129"/>
          </a:xfrm>
        </p:spPr>
        <p:txBody>
          <a:bodyPr>
            <a:normAutofit fontScale="92500"/>
          </a:bodyPr>
          <a:lstStyle/>
          <a:p>
            <a:r>
              <a:rPr lang="es-MX" dirty="0" smtClean="0"/>
              <a:t>Debido a la implacable presión de la necesidad social, la hostilidad racial y la estigmatización política.</a:t>
            </a:r>
          </a:p>
          <a:p>
            <a:endParaRPr lang="es-MX" dirty="0" smtClean="0"/>
          </a:p>
          <a:p>
            <a:endParaRPr lang="es-MX" dirty="0"/>
          </a:p>
        </p:txBody>
      </p:sp>
      <p:pic>
        <p:nvPicPr>
          <p:cNvPr id="2052" name="Picture 4" descr="http://tulatv.com/wp-content/uploads/2014/08/blancos-y-negros-600x33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509" y="3439390"/>
            <a:ext cx="3828687" cy="296141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4260274" y="3356264"/>
            <a:ext cx="4083626" cy="304453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sz="3200" dirty="0" smtClean="0"/>
              <a:t>El gueto engloba un tipo particular de orden social, basado en la marcación y </a:t>
            </a:r>
            <a:r>
              <a:rPr lang="es-MX" sz="3200" dirty="0" err="1" smtClean="0"/>
              <a:t>dualización</a:t>
            </a:r>
            <a:r>
              <a:rPr lang="es-MX" sz="3200" dirty="0" smtClean="0"/>
              <a:t> racial del espacio</a:t>
            </a:r>
            <a:endParaRPr lang="es-MX" sz="3200" dirty="0"/>
          </a:p>
        </p:txBody>
      </p:sp>
    </p:spTree>
    <p:extLst>
      <p:ext uri="{BB962C8B-B14F-4D97-AF65-F5344CB8AC3E}">
        <p14:creationId xmlns:p14="http://schemas.microsoft.com/office/powerpoint/2010/main" val="20472992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9091" y="852055"/>
            <a:ext cx="6936509" cy="4956463"/>
          </a:xfrm>
        </p:spPr>
        <p:txBody>
          <a:bodyPr>
            <a:normAutofit/>
          </a:bodyPr>
          <a:lstStyle/>
          <a:p>
            <a:r>
              <a:rPr lang="es-MX" dirty="0" smtClean="0"/>
              <a:t>El gueto no es un grupo separado de la sociedad es una fracción no calificada y socialmente descalificada de la clase obrera negra </a:t>
            </a:r>
            <a:r>
              <a:rPr lang="es-MX" dirty="0">
                <a:solidFill>
                  <a:schemeClr val="tx1"/>
                </a:solidFill>
              </a:rPr>
              <a:t>(</a:t>
            </a:r>
            <a:r>
              <a:rPr lang="es-MX" dirty="0" err="1">
                <a:solidFill>
                  <a:schemeClr val="tx1"/>
                </a:solidFill>
              </a:rPr>
              <a:t>Wacquant</a:t>
            </a:r>
            <a:r>
              <a:rPr lang="es-MX" dirty="0">
                <a:solidFill>
                  <a:schemeClr val="tx1"/>
                </a:solidFill>
              </a:rPr>
              <a:t>, 2001: </a:t>
            </a:r>
            <a:r>
              <a:rPr lang="es-MX" dirty="0" smtClean="0">
                <a:solidFill>
                  <a:schemeClr val="tx1"/>
                </a:solidFill>
              </a:rPr>
              <a:t>45)</a:t>
            </a:r>
            <a:r>
              <a:rPr lang="es-MX" dirty="0">
                <a:solidFill>
                  <a:schemeClr val="tx1"/>
                </a:solidFill>
              </a:rPr>
              <a:t/>
            </a:r>
            <a:br>
              <a:rPr lang="es-MX" dirty="0">
                <a:solidFill>
                  <a:schemeClr val="tx1"/>
                </a:solidFill>
              </a:rPr>
            </a:br>
            <a:endParaRPr lang="es-MX" dirty="0"/>
          </a:p>
        </p:txBody>
      </p:sp>
    </p:spTree>
    <p:extLst>
      <p:ext uri="{BB962C8B-B14F-4D97-AF65-F5344CB8AC3E}">
        <p14:creationId xmlns:p14="http://schemas.microsoft.com/office/powerpoint/2010/main" val="32489730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Las tres advertencias anteriores dan pauta para explicar:</a:t>
            </a:r>
            <a:endParaRPr lang="es-MX" dirty="0"/>
          </a:p>
        </p:txBody>
      </p:sp>
      <p:sp>
        <p:nvSpPr>
          <p:cNvPr id="4" name="CuadroTexto 3"/>
          <p:cNvSpPr txBox="1"/>
          <p:nvPr/>
        </p:nvSpPr>
        <p:spPr>
          <a:xfrm>
            <a:off x="831273" y="2961409"/>
            <a:ext cx="2691245" cy="2308324"/>
          </a:xfrm>
          <a:prstGeom prst="rect">
            <a:avLst/>
          </a:prstGeom>
        </p:spPr>
        <p:style>
          <a:lnRef idx="0">
            <a:scrgbClr r="0" g="0" b="0"/>
          </a:lnRef>
          <a:fillRef idx="1003">
            <a:schemeClr val="dk2"/>
          </a:fillRef>
          <a:effectRef idx="0">
            <a:scrgbClr r="0" g="0" b="0"/>
          </a:effectRef>
          <a:fontRef idx="major"/>
        </p:style>
        <p:txBody>
          <a:bodyPr wrap="square" rtlCol="0">
            <a:spAutoFit/>
          </a:bodyPr>
          <a:lstStyle/>
          <a:p>
            <a:r>
              <a:rPr lang="es-MX" sz="3600" dirty="0" smtClean="0"/>
              <a:t>Del gueto comunitario de los años 1950</a:t>
            </a:r>
            <a:endParaRPr lang="es-MX" sz="3600" dirty="0"/>
          </a:p>
        </p:txBody>
      </p:sp>
      <p:sp>
        <p:nvSpPr>
          <p:cNvPr id="5" name="Flecha derecha 4"/>
          <p:cNvSpPr/>
          <p:nvPr/>
        </p:nvSpPr>
        <p:spPr>
          <a:xfrm>
            <a:off x="3673186" y="3253126"/>
            <a:ext cx="1849582" cy="8624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a:t>
            </a:r>
            <a:endParaRPr lang="es-MX" sz="3600" dirty="0">
              <a:solidFill>
                <a:schemeClr val="tx1"/>
              </a:solidFill>
            </a:endParaRPr>
          </a:p>
        </p:txBody>
      </p:sp>
      <p:sp>
        <p:nvSpPr>
          <p:cNvPr id="6" name="CuadroTexto 5"/>
          <p:cNvSpPr txBox="1"/>
          <p:nvPr/>
        </p:nvSpPr>
        <p:spPr>
          <a:xfrm>
            <a:off x="5673436" y="2961408"/>
            <a:ext cx="3013364" cy="3416320"/>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s-MX" sz="3600" dirty="0" smtClean="0">
                <a:solidFill>
                  <a:schemeClr val="tx1"/>
                </a:solidFill>
              </a:rPr>
              <a:t>El </a:t>
            </a:r>
            <a:r>
              <a:rPr lang="es-MX" sz="3600" dirty="0" err="1" smtClean="0">
                <a:solidFill>
                  <a:schemeClr val="tx1"/>
                </a:solidFill>
              </a:rPr>
              <a:t>hipergueto</a:t>
            </a:r>
            <a:r>
              <a:rPr lang="es-MX" sz="3600" dirty="0" smtClean="0">
                <a:solidFill>
                  <a:schemeClr val="tx1"/>
                </a:solidFill>
              </a:rPr>
              <a:t> que se empieza a observar desde los años de 1980</a:t>
            </a:r>
            <a:endParaRPr lang="es-MX" sz="3600" dirty="0">
              <a:solidFill>
                <a:schemeClr val="tx1"/>
              </a:solidFill>
            </a:endParaRPr>
          </a:p>
        </p:txBody>
      </p:sp>
    </p:spTree>
    <p:extLst>
      <p:ext uri="{BB962C8B-B14F-4D97-AF65-F5344CB8AC3E}">
        <p14:creationId xmlns:p14="http://schemas.microsoft.com/office/powerpoint/2010/main" val="20331050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246679" y="2333086"/>
            <a:ext cx="5787736" cy="2246769"/>
          </a:xfrm>
          <a:prstGeom prst="rect">
            <a:avLst/>
          </a:prstGeom>
          <a:noFill/>
        </p:spPr>
        <p:txBody>
          <a:bodyPr wrap="square" rtlCol="0">
            <a:spAutoFit/>
          </a:bodyPr>
          <a:lstStyle/>
          <a:p>
            <a:pPr algn="ctr"/>
            <a:r>
              <a:rPr lang="es-MX" sz="2800" dirty="0" smtClean="0"/>
              <a:t>Libro: </a:t>
            </a:r>
            <a:r>
              <a:rPr lang="es-MX" sz="2800" b="1" dirty="0" smtClean="0"/>
              <a:t>PARIAS </a:t>
            </a:r>
            <a:r>
              <a:rPr lang="es-MX" sz="2800" b="1" dirty="0" smtClean="0"/>
              <a:t>URBANOS. </a:t>
            </a:r>
            <a:r>
              <a:rPr lang="es-MX" sz="2800" dirty="0" smtClean="0">
                <a:solidFill>
                  <a:prstClr val="black"/>
                </a:solidFill>
                <a:latin typeface="Trebuchet MS"/>
              </a:rPr>
              <a:t>Marginalidad </a:t>
            </a:r>
            <a:r>
              <a:rPr lang="es-MX" sz="2800" dirty="0">
                <a:solidFill>
                  <a:prstClr val="black"/>
                </a:solidFill>
                <a:latin typeface="Trebuchet MS"/>
              </a:rPr>
              <a:t>en la ciudad a comienzos del milenio</a:t>
            </a:r>
            <a:endParaRPr lang="es-MX" sz="2800" b="1" dirty="0" smtClean="0"/>
          </a:p>
          <a:p>
            <a:pPr algn="ctr"/>
            <a:r>
              <a:rPr lang="es-MX" sz="2800" dirty="0" smtClean="0"/>
              <a:t>De: </a:t>
            </a:r>
            <a:r>
              <a:rPr lang="es-MX" sz="2800" dirty="0" err="1" smtClean="0">
                <a:solidFill>
                  <a:prstClr val="black"/>
                </a:solidFill>
                <a:latin typeface="Trebuchet MS"/>
              </a:rPr>
              <a:t>Loïc</a:t>
            </a:r>
            <a:r>
              <a:rPr lang="es-MX" sz="2800" dirty="0" smtClean="0">
                <a:solidFill>
                  <a:prstClr val="black"/>
                </a:solidFill>
                <a:latin typeface="Trebuchet MS"/>
              </a:rPr>
              <a:t> </a:t>
            </a:r>
            <a:r>
              <a:rPr lang="es-MX" sz="2800" dirty="0" err="1">
                <a:solidFill>
                  <a:prstClr val="black"/>
                </a:solidFill>
                <a:latin typeface="Trebuchet MS"/>
              </a:rPr>
              <a:t>Wacquant</a:t>
            </a:r>
            <a:r>
              <a:rPr lang="es-MX" sz="2800" dirty="0">
                <a:solidFill>
                  <a:prstClr val="black"/>
                </a:solidFill>
                <a:latin typeface="Trebuchet MS"/>
              </a:rPr>
              <a:t>, 2001, Argentina, Ed. Manantial.</a:t>
            </a:r>
            <a:endParaRPr lang="es-MX" sz="2800" dirty="0"/>
          </a:p>
        </p:txBody>
      </p:sp>
      <p:pic>
        <p:nvPicPr>
          <p:cNvPr id="9" name="Imagen 8"/>
          <p:cNvPicPr>
            <a:picLocks noChangeAspect="1"/>
          </p:cNvPicPr>
          <p:nvPr/>
        </p:nvPicPr>
        <p:blipFill>
          <a:blip r:embed="rId2" cstate="print">
            <a:duotone>
              <a:schemeClr val="accent3">
                <a:shade val="45000"/>
                <a:satMod val="135000"/>
              </a:schemeClr>
              <a:prstClr val="white"/>
            </a:duotone>
          </a:blip>
          <a:stretch>
            <a:fillRect/>
          </a:stretch>
        </p:blipFill>
        <p:spPr>
          <a:xfrm>
            <a:off x="903102" y="317089"/>
            <a:ext cx="635200" cy="846933"/>
          </a:xfrm>
          <a:prstGeom prst="rect">
            <a:avLst/>
          </a:prstGeom>
        </p:spPr>
      </p:pic>
      <p:pic>
        <p:nvPicPr>
          <p:cNvPr id="11" name="Imagen 10"/>
          <p:cNvPicPr>
            <a:picLocks noChangeAspect="1"/>
          </p:cNvPicPr>
          <p:nvPr/>
        </p:nvPicPr>
        <p:blipFill>
          <a:blip r:embed="rId3" cstate="print"/>
          <a:stretch>
            <a:fillRect/>
          </a:stretch>
        </p:blipFill>
        <p:spPr>
          <a:xfrm>
            <a:off x="1392382" y="2333086"/>
            <a:ext cx="1854297" cy="2667412"/>
          </a:xfrm>
          <a:prstGeom prst="rect">
            <a:avLst/>
          </a:prstGeom>
        </p:spPr>
      </p:pic>
    </p:spTree>
    <p:extLst>
      <p:ext uri="{BB962C8B-B14F-4D97-AF65-F5344CB8AC3E}">
        <p14:creationId xmlns:p14="http://schemas.microsoft.com/office/powerpoint/2010/main" val="26986077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2633" y="454068"/>
            <a:ext cx="6798734" cy="1303867"/>
          </a:xfrm>
        </p:spPr>
        <p:txBody>
          <a:bodyPr>
            <a:normAutofit/>
          </a:bodyPr>
          <a:lstStyle/>
          <a:p>
            <a:r>
              <a:rPr lang="es-MX" dirty="0" smtClean="0"/>
              <a:t>Proceso de </a:t>
            </a:r>
            <a:r>
              <a:rPr lang="es-MX" dirty="0" err="1" smtClean="0"/>
              <a:t>Guetificación</a:t>
            </a:r>
            <a:r>
              <a:rPr lang="es-MX" dirty="0" smtClean="0"/>
              <a:t> negra</a:t>
            </a:r>
            <a:endParaRPr lang="es-MX" sz="1200" dirty="0"/>
          </a:p>
        </p:txBody>
      </p:sp>
      <p:graphicFrame>
        <p:nvGraphicFramePr>
          <p:cNvPr id="9" name="Tabla 8"/>
          <p:cNvGraphicFramePr>
            <a:graphicFrameLocks noGrp="1"/>
          </p:cNvGraphicFramePr>
          <p:nvPr>
            <p:extLst>
              <p:ext uri="{D42A27DB-BD31-4B8C-83A1-F6EECF244321}">
                <p14:modId xmlns:p14="http://schemas.microsoft.com/office/powerpoint/2010/main" val="3251266475"/>
              </p:ext>
            </p:extLst>
          </p:nvPr>
        </p:nvGraphicFramePr>
        <p:xfrm>
          <a:off x="722671" y="1757935"/>
          <a:ext cx="7698657" cy="2473960"/>
        </p:xfrm>
        <a:graphic>
          <a:graphicData uri="http://schemas.openxmlformats.org/drawingml/2006/table">
            <a:tbl>
              <a:tblPr firstRow="1" bandRow="1">
                <a:tableStyleId>{7DF18680-E054-41AD-8BC1-D1AEF772440D}</a:tableStyleId>
              </a:tblPr>
              <a:tblGrid>
                <a:gridCol w="1727385"/>
                <a:gridCol w="3011960"/>
                <a:gridCol w="2959312"/>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2400" dirty="0" smtClean="0">
                          <a:solidFill>
                            <a:schemeClr val="tx1"/>
                          </a:solidFill>
                        </a:rPr>
                        <a:t>Inicios del S.XX (50´s)</a:t>
                      </a:r>
                    </a:p>
                  </a:txBody>
                  <a:tcPr/>
                </a:tc>
                <a:tc>
                  <a:txBody>
                    <a:bodyPr/>
                    <a:lstStyle/>
                    <a:p>
                      <a:pPr algn="ctr"/>
                      <a:r>
                        <a:rPr lang="es-MX" dirty="0" smtClean="0"/>
                        <a:t>Gueto</a:t>
                      </a:r>
                      <a:endParaRPr lang="es-MX" dirty="0"/>
                    </a:p>
                  </a:txBody>
                  <a:tcPr/>
                </a:tc>
                <a:tc>
                  <a:txBody>
                    <a:bodyPr/>
                    <a:lstStyle/>
                    <a:p>
                      <a:pPr algn="ctr"/>
                      <a:r>
                        <a:rPr lang="es-MX" baseline="0" dirty="0" smtClean="0"/>
                        <a:t>Vecindarios Étnicos</a:t>
                      </a:r>
                    </a:p>
                  </a:txBody>
                  <a:tcPr/>
                </a:tc>
              </a:tr>
              <a:tr h="370840">
                <a:tc>
                  <a:txBody>
                    <a:bodyPr/>
                    <a:lstStyle/>
                    <a:p>
                      <a:endParaRPr lang="es-MX" dirty="0"/>
                    </a:p>
                  </a:txBody>
                  <a:tcPr/>
                </a:tc>
                <a:tc>
                  <a:txBody>
                    <a:bodyPr/>
                    <a:lstStyle/>
                    <a:p>
                      <a:r>
                        <a:rPr lang="es-MX" sz="1800" dirty="0" smtClean="0"/>
                        <a:t>Institución de exclusión racial</a:t>
                      </a:r>
                      <a:endParaRPr lang="es-MX"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Una etapa en la integración</a:t>
                      </a:r>
                      <a:r>
                        <a:rPr lang="es-MX" baseline="0" dirty="0" smtClean="0"/>
                        <a:t> social</a:t>
                      </a:r>
                    </a:p>
                  </a:txBody>
                  <a:tcPr/>
                </a:tc>
              </a:tr>
              <a:tr h="370840">
                <a:tc>
                  <a:txBody>
                    <a:bodyPr/>
                    <a:lstStyle/>
                    <a:p>
                      <a:r>
                        <a:rPr lang="es-MX" dirty="0" smtClean="0"/>
                        <a:t>Segregación</a:t>
                      </a:r>
                      <a:endParaRPr lang="es-MX" dirty="0"/>
                    </a:p>
                  </a:txBody>
                  <a:tcPr/>
                </a:tc>
                <a:tc>
                  <a:txBody>
                    <a:bodyPr/>
                    <a:lstStyle/>
                    <a:p>
                      <a:r>
                        <a:rPr lang="es-MX" dirty="0" smtClean="0"/>
                        <a:t>Involuntaria y perpetua</a:t>
                      </a:r>
                      <a:endParaRPr lang="es-MX"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baseline="0" dirty="0" smtClean="0"/>
                        <a:t>Parcial y voluntaria</a:t>
                      </a:r>
                    </a:p>
                  </a:txBody>
                  <a:tcPr/>
                </a:tc>
              </a:tr>
              <a:tr h="370840">
                <a:tc>
                  <a:txBody>
                    <a:bodyPr/>
                    <a:lstStyle/>
                    <a:p>
                      <a:r>
                        <a:rPr lang="es-MX" dirty="0" smtClean="0"/>
                        <a:t>Composición </a:t>
                      </a:r>
                      <a:endParaRPr lang="es-MX" dirty="0"/>
                    </a:p>
                  </a:txBody>
                  <a:tcPr/>
                </a:tc>
                <a:tc>
                  <a:txBody>
                    <a:bodyPr/>
                    <a:lstStyle/>
                    <a:p>
                      <a:r>
                        <a:rPr lang="es-MX" dirty="0" smtClean="0"/>
                        <a:t>Sólo negros</a:t>
                      </a:r>
                      <a:endParaRPr lang="es-MX"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baseline="0" dirty="0" smtClean="0"/>
                        <a:t>Mezcla de nacionalidad y ciudadanía</a:t>
                      </a:r>
                    </a:p>
                  </a:txBody>
                  <a:tcPr/>
                </a:tc>
              </a:tr>
            </a:tbl>
          </a:graphicData>
        </a:graphic>
      </p:graphicFrame>
      <p:sp>
        <p:nvSpPr>
          <p:cNvPr id="5" name="Rectángulo 4"/>
          <p:cNvSpPr/>
          <p:nvPr/>
        </p:nvSpPr>
        <p:spPr>
          <a:xfrm>
            <a:off x="5276636" y="1716567"/>
            <a:ext cx="458780" cy="584775"/>
          </a:xfrm>
          <a:prstGeom prst="rect">
            <a:avLst/>
          </a:prstGeom>
        </p:spPr>
        <p:txBody>
          <a:bodyPr wrap="none">
            <a:spAutoFit/>
          </a:bodyPr>
          <a:lstStyle/>
          <a:p>
            <a:r>
              <a:rPr lang="es-MX" sz="3200" b="1" dirty="0" smtClean="0">
                <a:solidFill>
                  <a:schemeClr val="accent2"/>
                </a:solidFill>
              </a:rPr>
              <a:t>≠</a:t>
            </a:r>
            <a:endParaRPr lang="es-MX" sz="3200" b="1" dirty="0">
              <a:solidFill>
                <a:schemeClr val="accent2"/>
              </a:solidFill>
            </a:endParaRPr>
          </a:p>
        </p:txBody>
      </p:sp>
      <p:sp>
        <p:nvSpPr>
          <p:cNvPr id="11" name="Rectángulo 10"/>
          <p:cNvSpPr/>
          <p:nvPr/>
        </p:nvSpPr>
        <p:spPr>
          <a:xfrm>
            <a:off x="3008668" y="4525442"/>
            <a:ext cx="5576268" cy="1200329"/>
          </a:xfrm>
          <a:prstGeom prst="rect">
            <a:avLst/>
          </a:prstGeom>
        </p:spPr>
        <p:txBody>
          <a:bodyPr wrap="square">
            <a:spAutoFit/>
          </a:bodyPr>
          <a:lstStyle/>
          <a:p>
            <a:pPr marL="342900" indent="-342900" defTabSz="457200">
              <a:buFontTx/>
              <a:buAutoNum type="arabicPeriod"/>
              <a:defRPr/>
            </a:pPr>
            <a:r>
              <a:rPr lang="es-MX" dirty="0" smtClean="0"/>
              <a:t>Diferenciada y Descentrada espacial e institucionalmente</a:t>
            </a:r>
          </a:p>
          <a:p>
            <a:pPr marL="342900" indent="-342900" defTabSz="457200">
              <a:buFontTx/>
              <a:buAutoNum type="arabicPeriod"/>
              <a:defRPr/>
            </a:pPr>
            <a:r>
              <a:rPr lang="es-MX" dirty="0" smtClean="0"/>
              <a:t>Derrumbe </a:t>
            </a:r>
            <a:r>
              <a:rPr lang="es-MX" dirty="0"/>
              <a:t>del centro del gueto:  </a:t>
            </a:r>
            <a:r>
              <a:rPr lang="es-MX" dirty="0" smtClean="0"/>
              <a:t>degradación, </a:t>
            </a:r>
            <a:r>
              <a:rPr lang="es-MX" dirty="0"/>
              <a:t>inseguridad y violencia</a:t>
            </a:r>
          </a:p>
          <a:p>
            <a:pPr marL="342900" indent="-342900" defTabSz="457200">
              <a:buFontTx/>
              <a:buAutoNum type="arabicPeriod"/>
              <a:defRPr/>
            </a:pPr>
            <a:r>
              <a:rPr lang="es-MX" i="1" dirty="0"/>
              <a:t>Exclusión económica</a:t>
            </a:r>
          </a:p>
        </p:txBody>
      </p:sp>
      <p:sp>
        <p:nvSpPr>
          <p:cNvPr id="13" name="Abrir llave 12"/>
          <p:cNvSpPr/>
          <p:nvPr/>
        </p:nvSpPr>
        <p:spPr>
          <a:xfrm>
            <a:off x="2787443" y="4379138"/>
            <a:ext cx="442451" cy="1346633"/>
          </a:xfrm>
          <a:prstGeom prst="leftBrace">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4" name="Rectángulo 13"/>
          <p:cNvSpPr/>
          <p:nvPr/>
        </p:nvSpPr>
        <p:spPr>
          <a:xfrm>
            <a:off x="571500" y="4273263"/>
            <a:ext cx="2375782" cy="2339102"/>
          </a:xfrm>
          <a:prstGeom prst="rect">
            <a:avLst/>
          </a:prstGeom>
        </p:spPr>
        <p:txBody>
          <a:bodyPr wrap="square">
            <a:spAutoFit/>
          </a:bodyPr>
          <a:lstStyle/>
          <a:p>
            <a:r>
              <a:rPr lang="es-MX" sz="3200" dirty="0"/>
              <a:t>Rasgos  de </a:t>
            </a:r>
            <a:r>
              <a:rPr lang="es-MX" sz="3200" dirty="0" err="1"/>
              <a:t>Guetificación</a:t>
            </a:r>
            <a:r>
              <a:rPr lang="es-MX" sz="3200" dirty="0"/>
              <a:t> </a:t>
            </a:r>
            <a:r>
              <a:rPr lang="es-MX" sz="3200" dirty="0" smtClean="0"/>
              <a:t>en nuestros días</a:t>
            </a:r>
          </a:p>
          <a:p>
            <a:endParaRPr lang="es-MX" b="1" i="1" dirty="0"/>
          </a:p>
        </p:txBody>
      </p:sp>
      <p:pic>
        <p:nvPicPr>
          <p:cNvPr id="2052" name="Picture 4" descr="http://foto-viaggi.zingarate.com/media_utenti/2011/s/sansshoees-117541/foto/1310923520-117541-midd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27330" y="5522976"/>
            <a:ext cx="3131902" cy="1047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24507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176866" y="659330"/>
            <a:ext cx="6798734" cy="1815882"/>
          </a:xfrm>
          <a:prstGeom prst="rect">
            <a:avLst/>
          </a:prstGeom>
        </p:spPr>
        <p:txBody>
          <a:bodyPr wrap="square">
            <a:spAutoFit/>
          </a:bodyPr>
          <a:lstStyle/>
          <a:p>
            <a:r>
              <a:rPr lang="es-MX" dirty="0" smtClean="0"/>
              <a:t>Decadencia física y peligro en el núcleo urbano</a:t>
            </a:r>
            <a:br>
              <a:rPr lang="es-MX" dirty="0" smtClean="0"/>
            </a:br>
            <a:r>
              <a:rPr lang="es-MX" sz="2800" dirty="0" smtClean="0"/>
              <a:t>Calle 63 (South </a:t>
            </a:r>
            <a:r>
              <a:rPr lang="es-MX" sz="2800" dirty="0" err="1" smtClean="0"/>
              <a:t>Side</a:t>
            </a:r>
            <a:r>
              <a:rPr lang="es-MX" sz="2800" dirty="0" smtClean="0"/>
              <a:t>, Chicago)</a:t>
            </a:r>
            <a:endParaRPr lang="es-MX" sz="1400" dirty="0"/>
          </a:p>
        </p:txBody>
      </p:sp>
      <p:sp>
        <p:nvSpPr>
          <p:cNvPr id="3" name="Marcador de contenido 2"/>
          <p:cNvSpPr>
            <a:spLocks noGrp="1"/>
          </p:cNvSpPr>
          <p:nvPr>
            <p:ph idx="1"/>
          </p:nvPr>
        </p:nvSpPr>
        <p:spPr>
          <a:xfrm>
            <a:off x="603180" y="2327904"/>
            <a:ext cx="7937640" cy="3444997"/>
          </a:xfrm>
        </p:spPr>
        <p:txBody>
          <a:bodyPr>
            <a:normAutofit/>
          </a:bodyPr>
          <a:lstStyle/>
          <a:p>
            <a:pPr marL="0" indent="0">
              <a:buNone/>
            </a:pPr>
            <a:r>
              <a:rPr lang="es-MX" sz="2000" dirty="0" smtClean="0"/>
              <a:t>Vida cotidiana:</a:t>
            </a:r>
          </a:p>
          <a:p>
            <a:r>
              <a:rPr lang="es-MX" sz="2000" dirty="0" smtClean="0"/>
              <a:t>Preponderancia del peligro físico y sensación de inseguridad</a:t>
            </a:r>
          </a:p>
          <a:p>
            <a:r>
              <a:rPr lang="es-MX" sz="2000" dirty="0" smtClean="0"/>
              <a:t>Espacio público inseguro</a:t>
            </a:r>
          </a:p>
          <a:p>
            <a:r>
              <a:rPr lang="es-MX" sz="2000" dirty="0" smtClean="0"/>
              <a:t>Medio ambiente violento</a:t>
            </a:r>
          </a:p>
          <a:p>
            <a:endParaRPr lang="es-MX" sz="2000" dirty="0" smtClean="0"/>
          </a:p>
          <a:p>
            <a:r>
              <a:rPr lang="es-MX" sz="2000" dirty="0" smtClean="0"/>
              <a:t>Incidencia del delito</a:t>
            </a:r>
            <a:endParaRPr lang="es-MX" sz="2000" dirty="0"/>
          </a:p>
        </p:txBody>
      </p:sp>
      <p:sp>
        <p:nvSpPr>
          <p:cNvPr id="5" name="Flecha derecha 4"/>
          <p:cNvSpPr/>
          <p:nvPr/>
        </p:nvSpPr>
        <p:spPr>
          <a:xfrm>
            <a:off x="3673689" y="3801352"/>
            <a:ext cx="471948" cy="250722"/>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6" name="CuadroTexto 5"/>
          <p:cNvSpPr txBox="1"/>
          <p:nvPr/>
        </p:nvSpPr>
        <p:spPr>
          <a:xfrm>
            <a:off x="4427537" y="3384808"/>
            <a:ext cx="1933158" cy="338554"/>
          </a:xfrm>
          <a:prstGeom prst="rect">
            <a:avLst/>
          </a:prstGeom>
          <a:noFill/>
        </p:spPr>
        <p:txBody>
          <a:bodyPr wrap="none" rtlCol="0">
            <a:spAutoFit/>
          </a:bodyPr>
          <a:lstStyle/>
          <a:p>
            <a:r>
              <a:rPr lang="es-MX" sz="1600" dirty="0" smtClean="0"/>
              <a:t>Trastornos en jóvenes</a:t>
            </a:r>
            <a:endParaRPr lang="es-MX" sz="1600" dirty="0"/>
          </a:p>
        </p:txBody>
      </p:sp>
      <p:sp>
        <p:nvSpPr>
          <p:cNvPr id="7" name="CuadroTexto 6"/>
          <p:cNvSpPr txBox="1"/>
          <p:nvPr/>
        </p:nvSpPr>
        <p:spPr>
          <a:xfrm>
            <a:off x="4427537" y="3825657"/>
            <a:ext cx="1867819" cy="584775"/>
          </a:xfrm>
          <a:prstGeom prst="rect">
            <a:avLst/>
          </a:prstGeom>
          <a:noFill/>
        </p:spPr>
        <p:txBody>
          <a:bodyPr wrap="none" rtlCol="0">
            <a:spAutoFit/>
          </a:bodyPr>
          <a:lstStyle/>
          <a:p>
            <a:r>
              <a:rPr lang="es-MX" sz="1600" dirty="0" smtClean="0"/>
              <a:t>Deterioro emocional</a:t>
            </a:r>
          </a:p>
          <a:p>
            <a:r>
              <a:rPr lang="es-MX" sz="1600" dirty="0" smtClean="0"/>
              <a:t>Estrés postraumático</a:t>
            </a:r>
            <a:endParaRPr lang="es-MX" sz="1600" dirty="0"/>
          </a:p>
        </p:txBody>
      </p:sp>
      <p:sp>
        <p:nvSpPr>
          <p:cNvPr id="10" name="CuadroTexto 9"/>
          <p:cNvSpPr txBox="1"/>
          <p:nvPr/>
        </p:nvSpPr>
        <p:spPr>
          <a:xfrm>
            <a:off x="3729429" y="4554423"/>
            <a:ext cx="3329373" cy="338554"/>
          </a:xfrm>
          <a:prstGeom prst="rect">
            <a:avLst/>
          </a:prstGeom>
          <a:noFill/>
        </p:spPr>
        <p:txBody>
          <a:bodyPr wrap="none" rtlCol="0">
            <a:spAutoFit/>
          </a:bodyPr>
          <a:lstStyle/>
          <a:p>
            <a:r>
              <a:rPr lang="es-MX" sz="1600" dirty="0" smtClean="0"/>
              <a:t>Aumenta por encierro racial del espacio</a:t>
            </a:r>
            <a:endParaRPr lang="es-MX" sz="1600" dirty="0"/>
          </a:p>
        </p:txBody>
      </p:sp>
      <p:sp>
        <p:nvSpPr>
          <p:cNvPr id="11" name="Flecha izquierda 10"/>
          <p:cNvSpPr/>
          <p:nvPr/>
        </p:nvSpPr>
        <p:spPr>
          <a:xfrm>
            <a:off x="3158999" y="4586691"/>
            <a:ext cx="514690" cy="246134"/>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701016" y="5623654"/>
            <a:ext cx="3870983" cy="584775"/>
          </a:xfrm>
          <a:prstGeom prst="rect">
            <a:avLst/>
          </a:prstGeom>
          <a:noFill/>
        </p:spPr>
        <p:txBody>
          <a:bodyPr wrap="square" rtlCol="0">
            <a:spAutoFit/>
          </a:bodyPr>
          <a:lstStyle/>
          <a:p>
            <a:r>
              <a:rPr lang="es-MX" sz="1600" dirty="0" smtClean="0"/>
              <a:t>Varones negros = símbolo de peligro </a:t>
            </a:r>
          </a:p>
          <a:p>
            <a:r>
              <a:rPr lang="es-MX" sz="1600" dirty="0"/>
              <a:t>	 </a:t>
            </a:r>
            <a:r>
              <a:rPr lang="es-MX" sz="1600" dirty="0" smtClean="0"/>
              <a:t>            en zonas blancas</a:t>
            </a:r>
            <a:endParaRPr lang="es-MX" sz="1600" dirty="0"/>
          </a:p>
        </p:txBody>
      </p:sp>
      <p:sp>
        <p:nvSpPr>
          <p:cNvPr id="13" name="Cheurón 12"/>
          <p:cNvSpPr/>
          <p:nvPr/>
        </p:nvSpPr>
        <p:spPr>
          <a:xfrm>
            <a:off x="4256880" y="5784707"/>
            <a:ext cx="412955" cy="257141"/>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4" name="CuadroTexto 13"/>
          <p:cNvSpPr txBox="1"/>
          <p:nvPr/>
        </p:nvSpPr>
        <p:spPr>
          <a:xfrm>
            <a:off x="4763306" y="5742756"/>
            <a:ext cx="3335528" cy="369332"/>
          </a:xfrm>
          <a:prstGeom prst="rect">
            <a:avLst/>
          </a:prstGeom>
          <a:noFill/>
        </p:spPr>
        <p:txBody>
          <a:bodyPr wrap="none" rtlCol="0">
            <a:spAutoFit/>
          </a:bodyPr>
          <a:lstStyle/>
          <a:p>
            <a:r>
              <a:rPr lang="es-MX" i="1" dirty="0" smtClean="0"/>
              <a:t>“tienes que ser ladrón de tu propia gente”</a:t>
            </a:r>
            <a:endParaRPr lang="es-MX" i="1" dirty="0"/>
          </a:p>
        </p:txBody>
      </p:sp>
      <p:pic>
        <p:nvPicPr>
          <p:cNvPr id="3074" name="Picture 2" descr="https://encrypted-tbn3.gstatic.com/images?q=tbn:ANd9GcTnCSz4_TV17h9JUo_cAdjNhG9ffYh6qFEVcal6FiREC6gT1ZLly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56"/>
          <a:stretch/>
        </p:blipFill>
        <p:spPr bwMode="auto">
          <a:xfrm>
            <a:off x="6709993" y="3133185"/>
            <a:ext cx="1969039" cy="1381121"/>
          </a:xfrm>
          <a:prstGeom prst="rect">
            <a:avLst/>
          </a:prstGeom>
          <a:noFill/>
          <a:extLst>
            <a:ext uri="{909E8E84-426E-40DD-AFC4-6F175D3DCCD1}">
              <a14:hiddenFill xmlns:a14="http://schemas.microsoft.com/office/drawing/2010/main">
                <a:solidFill>
                  <a:srgbClr val="FFFFFF"/>
                </a:solidFill>
              </a14:hiddenFill>
            </a:ext>
          </a:extLst>
        </p:spPr>
      </p:pic>
      <p:sp>
        <p:nvSpPr>
          <p:cNvPr id="2" name="Abrir llave 1"/>
          <p:cNvSpPr/>
          <p:nvPr/>
        </p:nvSpPr>
        <p:spPr>
          <a:xfrm>
            <a:off x="4267627" y="3306273"/>
            <a:ext cx="170657" cy="1147687"/>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19422129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01528" y="723883"/>
            <a:ext cx="7664538" cy="3195552"/>
          </a:xfrm>
        </p:spPr>
        <p:txBody>
          <a:bodyPr>
            <a:normAutofit/>
          </a:bodyPr>
          <a:lstStyle/>
          <a:p>
            <a:r>
              <a:rPr lang="es-MX" sz="3600" dirty="0" smtClean="0">
                <a:solidFill>
                  <a:srgbClr val="FF0000"/>
                </a:solidFill>
              </a:rPr>
              <a:t>Hoy</a:t>
            </a:r>
            <a:r>
              <a:rPr lang="es-MX" sz="3600" dirty="0" smtClean="0"/>
              <a:t>:</a:t>
            </a:r>
            <a:r>
              <a:rPr lang="es-MX" sz="2000" dirty="0" smtClean="0"/>
              <a:t> </a:t>
            </a:r>
            <a:r>
              <a:rPr lang="es-MX" sz="2000" b="1" dirty="0" smtClean="0"/>
              <a:t>despoblamiento del gueto  </a:t>
            </a:r>
          </a:p>
          <a:p>
            <a:endParaRPr lang="es-MX" sz="2000" dirty="0" smtClean="0"/>
          </a:p>
          <a:p>
            <a:endParaRPr lang="es-MX" sz="2000" dirty="0" smtClean="0"/>
          </a:p>
          <a:p>
            <a:r>
              <a:rPr lang="es-MX" sz="2000" dirty="0" smtClean="0"/>
              <a:t>Exclusión</a:t>
            </a:r>
            <a:endParaRPr lang="es-MX" sz="2000" dirty="0"/>
          </a:p>
          <a:p>
            <a:endParaRPr lang="es-MX" sz="2000" dirty="0" smtClean="0"/>
          </a:p>
          <a:p>
            <a:r>
              <a:rPr lang="es-MX" sz="2000" dirty="0" smtClean="0"/>
              <a:t>Debilitamiento de la solidaridad: hoy el gueto es un lugar despreciado y estigmatizado</a:t>
            </a:r>
            <a:endParaRPr lang="es-MX" sz="2000" dirty="0"/>
          </a:p>
        </p:txBody>
      </p:sp>
      <p:sp>
        <p:nvSpPr>
          <p:cNvPr id="4" name="CuadroTexto 3"/>
          <p:cNvSpPr txBox="1"/>
          <p:nvPr/>
        </p:nvSpPr>
        <p:spPr>
          <a:xfrm>
            <a:off x="5413248" y="683912"/>
            <a:ext cx="3450336" cy="338554"/>
          </a:xfrm>
          <a:prstGeom prst="rect">
            <a:avLst/>
          </a:prstGeom>
          <a:noFill/>
        </p:spPr>
        <p:txBody>
          <a:bodyPr wrap="square" rtlCol="0">
            <a:spAutoFit/>
          </a:bodyPr>
          <a:lstStyle/>
          <a:p>
            <a:r>
              <a:rPr lang="es-MX" sz="1600" dirty="0" smtClean="0"/>
              <a:t>Abandono y demolición de edificios</a:t>
            </a:r>
            <a:endParaRPr lang="es-MX" sz="1600" dirty="0"/>
          </a:p>
        </p:txBody>
      </p:sp>
      <p:sp>
        <p:nvSpPr>
          <p:cNvPr id="5" name="CuadroTexto 4"/>
          <p:cNvSpPr txBox="1"/>
          <p:nvPr/>
        </p:nvSpPr>
        <p:spPr>
          <a:xfrm>
            <a:off x="5413248" y="1327140"/>
            <a:ext cx="3779520" cy="338554"/>
          </a:xfrm>
          <a:prstGeom prst="rect">
            <a:avLst/>
          </a:prstGeom>
          <a:noFill/>
        </p:spPr>
        <p:txBody>
          <a:bodyPr wrap="square" rtlCol="0">
            <a:spAutoFit/>
          </a:bodyPr>
          <a:lstStyle/>
          <a:p>
            <a:r>
              <a:rPr lang="es-MX" sz="1600" dirty="0" smtClean="0"/>
              <a:t>Hacinamiento y viviendas inadecuadas</a:t>
            </a:r>
            <a:endParaRPr lang="es-MX" sz="1600" dirty="0"/>
          </a:p>
        </p:txBody>
      </p:sp>
      <p:sp>
        <p:nvSpPr>
          <p:cNvPr id="6" name="Flecha abajo 5"/>
          <p:cNvSpPr/>
          <p:nvPr/>
        </p:nvSpPr>
        <p:spPr>
          <a:xfrm>
            <a:off x="6949440" y="1053244"/>
            <a:ext cx="188976" cy="273896"/>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7" name="Rectángulo 6"/>
          <p:cNvSpPr/>
          <p:nvPr/>
        </p:nvSpPr>
        <p:spPr>
          <a:xfrm>
            <a:off x="2695617" y="1789831"/>
            <a:ext cx="3176016" cy="584775"/>
          </a:xfrm>
          <a:prstGeom prst="rect">
            <a:avLst/>
          </a:prstGeom>
        </p:spPr>
        <p:txBody>
          <a:bodyPr wrap="square">
            <a:spAutoFit/>
          </a:bodyPr>
          <a:lstStyle/>
          <a:p>
            <a:r>
              <a:rPr lang="es-MX" sz="1600" dirty="0"/>
              <a:t>desconcentración de comunidad  negra (después de la 2da Guerra) </a:t>
            </a:r>
          </a:p>
        </p:txBody>
      </p:sp>
      <p:sp>
        <p:nvSpPr>
          <p:cNvPr id="8" name="Rectángulo 7"/>
          <p:cNvSpPr/>
          <p:nvPr/>
        </p:nvSpPr>
        <p:spPr>
          <a:xfrm>
            <a:off x="6094985" y="2017441"/>
            <a:ext cx="3176016" cy="338554"/>
          </a:xfrm>
          <a:prstGeom prst="rect">
            <a:avLst/>
          </a:prstGeom>
        </p:spPr>
        <p:txBody>
          <a:bodyPr wrap="square">
            <a:spAutoFit/>
          </a:bodyPr>
          <a:lstStyle/>
          <a:p>
            <a:r>
              <a:rPr lang="es-MX" sz="1600" dirty="0" smtClean="0"/>
              <a:t>Diferenciación de clase</a:t>
            </a:r>
            <a:endParaRPr lang="es-MX" sz="1600" dirty="0"/>
          </a:p>
        </p:txBody>
      </p:sp>
      <p:sp>
        <p:nvSpPr>
          <p:cNvPr id="9" name="Rectángulo 8"/>
          <p:cNvSpPr/>
          <p:nvPr/>
        </p:nvSpPr>
        <p:spPr>
          <a:xfrm>
            <a:off x="3271522" y="2735564"/>
            <a:ext cx="6035040" cy="338554"/>
          </a:xfrm>
          <a:prstGeom prst="rect">
            <a:avLst/>
          </a:prstGeom>
        </p:spPr>
        <p:txBody>
          <a:bodyPr wrap="square">
            <a:spAutoFit/>
          </a:bodyPr>
          <a:lstStyle/>
          <a:p>
            <a:r>
              <a:rPr lang="es-MX" sz="1600" b="1" i="1" dirty="0" smtClean="0"/>
              <a:t>Cinturón negro = </a:t>
            </a:r>
            <a:r>
              <a:rPr lang="es-MX" sz="1600" dirty="0" smtClean="0"/>
              <a:t>concentraciones de personas desocupadas</a:t>
            </a:r>
            <a:endParaRPr lang="es-MX" sz="1600" dirty="0"/>
          </a:p>
        </p:txBody>
      </p:sp>
      <p:sp>
        <p:nvSpPr>
          <p:cNvPr id="10" name="Cerrar llave 9"/>
          <p:cNvSpPr/>
          <p:nvPr/>
        </p:nvSpPr>
        <p:spPr>
          <a:xfrm rot="5400000">
            <a:off x="5414781" y="500114"/>
            <a:ext cx="387076" cy="4183889"/>
          </a:xfrm>
          <a:prstGeom prst="rightBrace">
            <a:avLst/>
          </a:prstGeom>
          <a:ln/>
        </p:spPr>
        <p:style>
          <a:lnRef idx="3">
            <a:schemeClr val="dk1"/>
          </a:lnRef>
          <a:fillRef idx="0">
            <a:schemeClr val="dk1"/>
          </a:fillRef>
          <a:effectRef idx="2">
            <a:schemeClr val="dk1"/>
          </a:effectRef>
          <a:fontRef idx="minor">
            <a:schemeClr val="tx1"/>
          </a:fontRef>
        </p:style>
        <p:txBody>
          <a:bodyPr rtlCol="0" anchor="ctr"/>
          <a:lstStyle/>
          <a:p>
            <a:pPr algn="ctr"/>
            <a:endParaRPr lang="es-MX" sz="1600"/>
          </a:p>
        </p:txBody>
      </p:sp>
      <p:sp>
        <p:nvSpPr>
          <p:cNvPr id="11" name="Flecha derecha 10"/>
          <p:cNvSpPr/>
          <p:nvPr/>
        </p:nvSpPr>
        <p:spPr>
          <a:xfrm>
            <a:off x="5608320" y="2012587"/>
            <a:ext cx="340361" cy="193538"/>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792987" y="4176541"/>
            <a:ext cx="1816608" cy="830997"/>
          </a:xfrm>
          <a:prstGeom prst="rect">
            <a:avLst/>
          </a:prstGeom>
          <a:noFill/>
        </p:spPr>
        <p:txBody>
          <a:bodyPr wrap="square" rtlCol="0">
            <a:spAutoFit/>
          </a:bodyPr>
          <a:lstStyle/>
          <a:p>
            <a:r>
              <a:rPr lang="es-MX" sz="1600" dirty="0" smtClean="0"/>
              <a:t>Exclusión socio-territorial y económica</a:t>
            </a:r>
            <a:endParaRPr lang="es-MX" sz="1600" dirty="0"/>
          </a:p>
        </p:txBody>
      </p:sp>
      <p:sp>
        <p:nvSpPr>
          <p:cNvPr id="13" name="Flecha derecha 12"/>
          <p:cNvSpPr/>
          <p:nvPr/>
        </p:nvSpPr>
        <p:spPr>
          <a:xfrm>
            <a:off x="2390139" y="4495271"/>
            <a:ext cx="340361" cy="193538"/>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CuadroTexto 13"/>
          <p:cNvSpPr txBox="1"/>
          <p:nvPr/>
        </p:nvSpPr>
        <p:spPr>
          <a:xfrm>
            <a:off x="2986531" y="4289500"/>
            <a:ext cx="1390396" cy="830997"/>
          </a:xfrm>
          <a:prstGeom prst="rect">
            <a:avLst/>
          </a:prstGeom>
          <a:noFill/>
        </p:spPr>
        <p:txBody>
          <a:bodyPr wrap="square" rtlCol="0">
            <a:spAutoFit/>
          </a:bodyPr>
          <a:lstStyle/>
          <a:p>
            <a:r>
              <a:rPr lang="es-MX" sz="1600" dirty="0" smtClean="0"/>
              <a:t>Búsqueda de formas de </a:t>
            </a:r>
            <a:r>
              <a:rPr lang="es-MX" sz="1600" dirty="0" smtClean="0"/>
              <a:t>supervivencia</a:t>
            </a:r>
            <a:endParaRPr lang="es-MX" sz="1200" dirty="0"/>
          </a:p>
        </p:txBody>
      </p:sp>
      <p:sp>
        <p:nvSpPr>
          <p:cNvPr id="15" name="CuadroTexto 14"/>
          <p:cNvSpPr txBox="1"/>
          <p:nvPr/>
        </p:nvSpPr>
        <p:spPr>
          <a:xfrm>
            <a:off x="4674516" y="3954914"/>
            <a:ext cx="3767584" cy="830997"/>
          </a:xfrm>
          <a:prstGeom prst="rect">
            <a:avLst/>
          </a:prstGeom>
          <a:noFill/>
        </p:spPr>
        <p:txBody>
          <a:bodyPr wrap="square" rtlCol="0">
            <a:spAutoFit/>
          </a:bodyPr>
          <a:lstStyle/>
          <a:p>
            <a:r>
              <a:rPr lang="es-MX" sz="1600" dirty="0" smtClean="0"/>
              <a:t>Seguridad social ; Préstamos; Comida gratis</a:t>
            </a:r>
          </a:p>
          <a:p>
            <a:r>
              <a:rPr lang="es-MX" sz="1600" dirty="0" smtClean="0"/>
              <a:t>Empeño; Empleos temporales e irregulares</a:t>
            </a:r>
          </a:p>
          <a:p>
            <a:r>
              <a:rPr lang="es-MX" sz="1600" b="1" dirty="0" smtClean="0"/>
              <a:t>Actividades ilegales</a:t>
            </a:r>
            <a:endParaRPr lang="es-MX" sz="1600" b="1" dirty="0"/>
          </a:p>
        </p:txBody>
      </p:sp>
      <p:sp>
        <p:nvSpPr>
          <p:cNvPr id="16" name="CuadroTexto 15"/>
          <p:cNvSpPr txBox="1"/>
          <p:nvPr/>
        </p:nvSpPr>
        <p:spPr>
          <a:xfrm>
            <a:off x="4725526" y="5689467"/>
            <a:ext cx="1179745" cy="584775"/>
          </a:xfrm>
          <a:prstGeom prst="rect">
            <a:avLst/>
          </a:prstGeom>
          <a:noFill/>
        </p:spPr>
        <p:txBody>
          <a:bodyPr wrap="square" rtlCol="0">
            <a:spAutoFit/>
          </a:bodyPr>
          <a:lstStyle/>
          <a:p>
            <a:r>
              <a:rPr lang="es-MX" sz="1600" dirty="0" smtClean="0"/>
              <a:t>Economía de la droga</a:t>
            </a:r>
            <a:endParaRPr lang="es-MX" sz="1600" b="1" dirty="0"/>
          </a:p>
        </p:txBody>
      </p:sp>
      <p:sp>
        <p:nvSpPr>
          <p:cNvPr id="17" name="CuadroTexto 16"/>
          <p:cNvSpPr txBox="1"/>
          <p:nvPr/>
        </p:nvSpPr>
        <p:spPr>
          <a:xfrm>
            <a:off x="6345887" y="5443245"/>
            <a:ext cx="2674211"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sz="1600" dirty="0"/>
              <a:t>*</a:t>
            </a:r>
            <a:r>
              <a:rPr lang="es-MX" dirty="0" smtClean="0"/>
              <a:t>Ambiente de mala salud</a:t>
            </a:r>
          </a:p>
          <a:p>
            <a:r>
              <a:rPr lang="es-MX" dirty="0" smtClean="0"/>
              <a:t>*Alto riego de muerte</a:t>
            </a:r>
          </a:p>
          <a:p>
            <a:r>
              <a:rPr lang="es-MX" dirty="0" smtClean="0"/>
              <a:t>*Debilita cohesión familiar y social</a:t>
            </a:r>
            <a:endParaRPr lang="es-MX" dirty="0"/>
          </a:p>
        </p:txBody>
      </p:sp>
      <p:sp>
        <p:nvSpPr>
          <p:cNvPr id="18" name="Flecha arriba 17"/>
          <p:cNvSpPr/>
          <p:nvPr/>
        </p:nvSpPr>
        <p:spPr>
          <a:xfrm>
            <a:off x="5179626" y="5355807"/>
            <a:ext cx="316992" cy="22729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Flecha derecha 18"/>
          <p:cNvSpPr/>
          <p:nvPr/>
        </p:nvSpPr>
        <p:spPr>
          <a:xfrm>
            <a:off x="5922598" y="5957994"/>
            <a:ext cx="340361" cy="193538"/>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Cerrar llave 19"/>
          <p:cNvSpPr/>
          <p:nvPr/>
        </p:nvSpPr>
        <p:spPr>
          <a:xfrm rot="10800000">
            <a:off x="4244211" y="4139630"/>
            <a:ext cx="435099" cy="1060197"/>
          </a:xfrm>
          <a:prstGeom prst="rightBrace">
            <a:avLst/>
          </a:prstGeom>
          <a:ln/>
        </p:spPr>
        <p:style>
          <a:lnRef idx="3">
            <a:schemeClr val="dk1"/>
          </a:lnRef>
          <a:fillRef idx="0">
            <a:schemeClr val="dk1"/>
          </a:fillRef>
          <a:effectRef idx="2">
            <a:schemeClr val="dk1"/>
          </a:effectRef>
          <a:fontRef idx="minor">
            <a:schemeClr val="tx1"/>
          </a:fontRef>
        </p:style>
        <p:txBody>
          <a:bodyPr rtlCol="0" anchor="ctr"/>
          <a:lstStyle/>
          <a:p>
            <a:pPr algn="ctr"/>
            <a:endParaRPr lang="es-MX" sz="1600"/>
          </a:p>
        </p:txBody>
      </p:sp>
      <p:pic>
        <p:nvPicPr>
          <p:cNvPr id="4098" name="Picture 2" descr="http://graphics8.nytimes.com/images/2004/12/28/nyregion/camden.slide.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0790" y="4968402"/>
            <a:ext cx="1819529" cy="1259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4055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9112" y="64133"/>
            <a:ext cx="6112681" cy="1474295"/>
          </a:xfrm>
        </p:spPr>
        <p:txBody>
          <a:bodyPr>
            <a:normAutofit/>
          </a:bodyPr>
          <a:lstStyle/>
          <a:p>
            <a:r>
              <a:rPr lang="es-MX" sz="2800" dirty="0" err="1" smtClean="0"/>
              <a:t>Hiperguetificación</a:t>
            </a:r>
            <a:r>
              <a:rPr lang="es-MX" sz="2800" dirty="0" smtClean="0"/>
              <a:t> de las áreas céntricas</a:t>
            </a:r>
            <a:endParaRPr lang="es-MX" sz="1200" dirty="0"/>
          </a:p>
        </p:txBody>
      </p:sp>
      <p:sp>
        <p:nvSpPr>
          <p:cNvPr id="5" name="CuadroTexto 4"/>
          <p:cNvSpPr txBox="1"/>
          <p:nvPr/>
        </p:nvSpPr>
        <p:spPr>
          <a:xfrm>
            <a:off x="1008191" y="1719291"/>
            <a:ext cx="1822704" cy="661091"/>
          </a:xfrm>
          <a:prstGeom prst="rect">
            <a:avLst/>
          </a:prstGeom>
          <a:noFill/>
        </p:spPr>
        <p:txBody>
          <a:bodyPr wrap="square" rtlCol="0">
            <a:spAutoFit/>
          </a:bodyPr>
          <a:lstStyle/>
          <a:p>
            <a:r>
              <a:rPr lang="es-MX" b="1" dirty="0" smtClean="0">
                <a:solidFill>
                  <a:schemeClr val="accent3"/>
                </a:solidFill>
              </a:rPr>
              <a:t>Cambio del sistema </a:t>
            </a:r>
            <a:r>
              <a:rPr lang="es-MX" b="1" dirty="0" err="1" smtClean="0">
                <a:solidFill>
                  <a:schemeClr val="accent3"/>
                </a:solidFill>
              </a:rPr>
              <a:t>fordista</a:t>
            </a:r>
            <a:endParaRPr lang="es-MX" b="1" dirty="0" smtClean="0">
              <a:solidFill>
                <a:schemeClr val="accent3"/>
              </a:solidFill>
            </a:endParaRPr>
          </a:p>
        </p:txBody>
      </p:sp>
      <p:sp>
        <p:nvSpPr>
          <p:cNvPr id="6" name="CuadroTexto 5"/>
          <p:cNvSpPr txBox="1"/>
          <p:nvPr/>
        </p:nvSpPr>
        <p:spPr>
          <a:xfrm>
            <a:off x="0" y="2380382"/>
            <a:ext cx="3521961" cy="4416594"/>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s-MX" i="1" dirty="0" smtClean="0">
                <a:solidFill>
                  <a:schemeClr val="tx1"/>
                </a:solidFill>
              </a:rPr>
              <a:t>Cambio sectorial</a:t>
            </a:r>
            <a:r>
              <a:rPr lang="es-MX" dirty="0" smtClean="0">
                <a:solidFill>
                  <a:schemeClr val="tx1"/>
                </a:solidFill>
              </a:rPr>
              <a:t>:</a:t>
            </a:r>
          </a:p>
          <a:p>
            <a:r>
              <a:rPr lang="es-MX" dirty="0" smtClean="0">
                <a:solidFill>
                  <a:schemeClr val="tx1"/>
                </a:solidFill>
              </a:rPr>
              <a:t>Empleo fabril a sector servicios</a:t>
            </a:r>
          </a:p>
          <a:p>
            <a:r>
              <a:rPr lang="es-MX" dirty="0" smtClean="0">
                <a:solidFill>
                  <a:schemeClr val="tx1"/>
                </a:solidFill>
              </a:rPr>
              <a:t>(</a:t>
            </a:r>
            <a:r>
              <a:rPr lang="es-MX" dirty="0" err="1" smtClean="0">
                <a:solidFill>
                  <a:schemeClr val="tx1"/>
                </a:solidFill>
              </a:rPr>
              <a:t>desindutrialización</a:t>
            </a:r>
            <a:r>
              <a:rPr lang="es-MX" dirty="0" smtClean="0">
                <a:solidFill>
                  <a:schemeClr val="tx1"/>
                </a:solidFill>
              </a:rPr>
              <a:t>)</a:t>
            </a:r>
            <a:endParaRPr lang="es-MX" i="1" dirty="0">
              <a:solidFill>
                <a:schemeClr val="tx1"/>
              </a:solidFill>
            </a:endParaRPr>
          </a:p>
          <a:p>
            <a:endParaRPr lang="es-MX" i="1" dirty="0" smtClean="0">
              <a:solidFill>
                <a:schemeClr val="tx1"/>
              </a:solidFill>
            </a:endParaRPr>
          </a:p>
          <a:p>
            <a:r>
              <a:rPr lang="es-MX" i="1" dirty="0" smtClean="0">
                <a:solidFill>
                  <a:schemeClr val="tx1"/>
                </a:solidFill>
              </a:rPr>
              <a:t>Redistribución espacial de los empleos:</a:t>
            </a:r>
          </a:p>
          <a:p>
            <a:r>
              <a:rPr lang="es-MX" dirty="0" smtClean="0">
                <a:solidFill>
                  <a:schemeClr val="tx1"/>
                </a:solidFill>
              </a:rPr>
              <a:t>Costos de traslado</a:t>
            </a:r>
          </a:p>
          <a:p>
            <a:r>
              <a:rPr lang="es-MX" dirty="0" smtClean="0">
                <a:solidFill>
                  <a:schemeClr val="tx1"/>
                </a:solidFill>
              </a:rPr>
              <a:t>Mal red de transporte</a:t>
            </a:r>
          </a:p>
          <a:p>
            <a:endParaRPr lang="es-MX" dirty="0">
              <a:solidFill>
                <a:schemeClr val="tx1"/>
              </a:solidFill>
            </a:endParaRPr>
          </a:p>
          <a:p>
            <a:r>
              <a:rPr lang="es-MX" i="1" dirty="0" smtClean="0">
                <a:solidFill>
                  <a:schemeClr val="tx1"/>
                </a:solidFill>
              </a:rPr>
              <a:t>Cambio ocupacional:</a:t>
            </a:r>
          </a:p>
          <a:p>
            <a:r>
              <a:rPr lang="es-MX" dirty="0" smtClean="0">
                <a:solidFill>
                  <a:schemeClr val="tx1"/>
                </a:solidFill>
              </a:rPr>
              <a:t>Puestos de trabajo que requieren</a:t>
            </a:r>
          </a:p>
          <a:p>
            <a:r>
              <a:rPr lang="es-MX" dirty="0" smtClean="0">
                <a:solidFill>
                  <a:schemeClr val="tx1"/>
                </a:solidFill>
              </a:rPr>
              <a:t> +nivel educativo</a:t>
            </a:r>
          </a:p>
          <a:p>
            <a:endParaRPr lang="es-MX" dirty="0">
              <a:solidFill>
                <a:schemeClr val="tx1"/>
              </a:solidFill>
            </a:endParaRPr>
          </a:p>
          <a:p>
            <a:r>
              <a:rPr lang="es-MX" i="1" dirty="0" smtClean="0">
                <a:solidFill>
                  <a:schemeClr val="tx1"/>
                </a:solidFill>
              </a:rPr>
              <a:t>Segmentación racial de mano de obra:</a:t>
            </a:r>
          </a:p>
          <a:p>
            <a:r>
              <a:rPr lang="es-MX" dirty="0" smtClean="0">
                <a:solidFill>
                  <a:schemeClr val="tx1"/>
                </a:solidFill>
              </a:rPr>
              <a:t>competencia =</a:t>
            </a:r>
            <a:endParaRPr lang="es-MX" dirty="0">
              <a:solidFill>
                <a:schemeClr val="tx1"/>
              </a:solidFill>
            </a:endParaRPr>
          </a:p>
          <a:p>
            <a:r>
              <a:rPr lang="es-MX" dirty="0">
                <a:solidFill>
                  <a:schemeClr val="tx1"/>
                </a:solidFill>
              </a:rPr>
              <a:t>Estigma del gueto</a:t>
            </a:r>
          </a:p>
          <a:p>
            <a:endParaRPr lang="es-MX" sz="1100" dirty="0"/>
          </a:p>
        </p:txBody>
      </p:sp>
      <p:sp>
        <p:nvSpPr>
          <p:cNvPr id="7" name="CuadroTexto 6"/>
          <p:cNvSpPr txBox="1"/>
          <p:nvPr/>
        </p:nvSpPr>
        <p:spPr>
          <a:xfrm>
            <a:off x="3779684" y="1660899"/>
            <a:ext cx="2109052" cy="646331"/>
          </a:xfrm>
          <a:prstGeom prst="rect">
            <a:avLst/>
          </a:prstGeom>
          <a:noFill/>
        </p:spPr>
        <p:txBody>
          <a:bodyPr wrap="square" rtlCol="0">
            <a:spAutoFit/>
          </a:bodyPr>
          <a:lstStyle/>
          <a:p>
            <a:r>
              <a:rPr lang="es-MX" b="1" dirty="0" smtClean="0">
                <a:solidFill>
                  <a:schemeClr val="accent3"/>
                </a:solidFill>
              </a:rPr>
              <a:t>Achicamiento del Edo. Bienestar</a:t>
            </a:r>
            <a:endParaRPr lang="es-MX" b="1" dirty="0">
              <a:solidFill>
                <a:schemeClr val="accent3"/>
              </a:solidFill>
            </a:endParaRPr>
          </a:p>
        </p:txBody>
      </p:sp>
      <p:sp>
        <p:nvSpPr>
          <p:cNvPr id="8" name="CuadroTexto 7"/>
          <p:cNvSpPr txBox="1"/>
          <p:nvPr/>
        </p:nvSpPr>
        <p:spPr>
          <a:xfrm>
            <a:off x="6230112" y="1822158"/>
            <a:ext cx="1982787" cy="369332"/>
          </a:xfrm>
          <a:prstGeom prst="rect">
            <a:avLst/>
          </a:prstGeom>
          <a:noFill/>
        </p:spPr>
        <p:txBody>
          <a:bodyPr wrap="none" rtlCol="0">
            <a:spAutoFit/>
          </a:bodyPr>
          <a:lstStyle/>
          <a:p>
            <a:r>
              <a:rPr lang="es-MX" b="1" dirty="0" smtClean="0">
                <a:solidFill>
                  <a:schemeClr val="accent3"/>
                </a:solidFill>
              </a:rPr>
              <a:t>Segregación racial</a:t>
            </a:r>
            <a:endParaRPr lang="es-MX" sz="1200" b="1" dirty="0" smtClean="0">
              <a:solidFill>
                <a:schemeClr val="accent3"/>
              </a:solidFill>
            </a:endParaRPr>
          </a:p>
        </p:txBody>
      </p:sp>
      <p:sp>
        <p:nvSpPr>
          <p:cNvPr id="9" name="CuadroTexto 8"/>
          <p:cNvSpPr txBox="1"/>
          <p:nvPr/>
        </p:nvSpPr>
        <p:spPr>
          <a:xfrm>
            <a:off x="4130212" y="1184164"/>
            <a:ext cx="883575" cy="369332"/>
          </a:xfrm>
          <a:prstGeom prst="rect">
            <a:avLst/>
          </a:prstGeom>
          <a:noFill/>
        </p:spPr>
        <p:txBody>
          <a:bodyPr wrap="none" rtlCol="0">
            <a:spAutoFit/>
          </a:bodyPr>
          <a:lstStyle/>
          <a:p>
            <a:r>
              <a:rPr lang="es-MX" b="1" dirty="0" smtClean="0"/>
              <a:t>Causas</a:t>
            </a:r>
          </a:p>
        </p:txBody>
      </p:sp>
      <p:cxnSp>
        <p:nvCxnSpPr>
          <p:cNvPr id="11" name="Conector recto de flecha 10"/>
          <p:cNvCxnSpPr/>
          <p:nvPr/>
        </p:nvCxnSpPr>
        <p:spPr>
          <a:xfrm flipH="1">
            <a:off x="2389632" y="1939915"/>
            <a:ext cx="1219364"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2" name="CuadroTexto 11"/>
          <p:cNvSpPr txBox="1"/>
          <p:nvPr/>
        </p:nvSpPr>
        <p:spPr>
          <a:xfrm>
            <a:off x="6287258" y="2441817"/>
            <a:ext cx="2856742" cy="413959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MX" dirty="0" smtClean="0"/>
              <a:t>En los áreas céntricas deprimidas de la cd.</a:t>
            </a:r>
          </a:p>
          <a:p>
            <a:endParaRPr lang="es-MX" dirty="0"/>
          </a:p>
          <a:p>
            <a:r>
              <a:rPr lang="es-MX" dirty="0" err="1" smtClean="0"/>
              <a:t>Máx</a:t>
            </a:r>
            <a:r>
              <a:rPr lang="es-MX" dirty="0" smtClean="0"/>
              <a:t> 5% probabilidad de contacto entre negros y blanco basado en la vivienda</a:t>
            </a:r>
          </a:p>
          <a:p>
            <a:endParaRPr lang="es-MX" dirty="0"/>
          </a:p>
          <a:p>
            <a:r>
              <a:rPr lang="es-MX" dirty="0" smtClean="0"/>
              <a:t>No es por afinidad ni elección</a:t>
            </a:r>
          </a:p>
          <a:p>
            <a:endParaRPr lang="es-MX" dirty="0"/>
          </a:p>
          <a:p>
            <a:r>
              <a:rPr lang="es-MX" dirty="0" smtClean="0"/>
              <a:t>Línea de color por</a:t>
            </a:r>
          </a:p>
          <a:p>
            <a:r>
              <a:rPr lang="es-MX" dirty="0" err="1" smtClean="0"/>
              <a:t>Dualización</a:t>
            </a:r>
            <a:r>
              <a:rPr lang="es-MX" dirty="0" smtClean="0"/>
              <a:t> del mercado habitacional</a:t>
            </a:r>
          </a:p>
          <a:p>
            <a:r>
              <a:rPr lang="es-MX" dirty="0" smtClean="0"/>
              <a:t>Políticas de renovación habitacional y urbana</a:t>
            </a:r>
            <a:endParaRPr lang="es-MX" dirty="0"/>
          </a:p>
          <a:p>
            <a:endParaRPr lang="es-MX" sz="1100" dirty="0"/>
          </a:p>
        </p:txBody>
      </p:sp>
      <p:sp>
        <p:nvSpPr>
          <p:cNvPr id="13" name="CuadroTexto 12"/>
          <p:cNvSpPr txBox="1"/>
          <p:nvPr/>
        </p:nvSpPr>
        <p:spPr>
          <a:xfrm>
            <a:off x="3612258" y="2356474"/>
            <a:ext cx="2584704" cy="413959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dirty="0" smtClean="0"/>
              <a:t>Disminución de la eficacia de las transferencias gubernamentales en efectivo dejaron de cumplir su papel compensador.</a:t>
            </a:r>
          </a:p>
          <a:p>
            <a:endParaRPr lang="es-MX" dirty="0" smtClean="0"/>
          </a:p>
          <a:p>
            <a:r>
              <a:rPr lang="es-MX" dirty="0" smtClean="0"/>
              <a:t>+ pobreza en los hogares encabezados por  mujeres</a:t>
            </a:r>
          </a:p>
          <a:p>
            <a:endParaRPr lang="es-MX" dirty="0"/>
          </a:p>
          <a:p>
            <a:r>
              <a:rPr lang="es-MX" dirty="0" smtClean="0"/>
              <a:t>+ insuficiencia de la seguridad social</a:t>
            </a:r>
          </a:p>
          <a:p>
            <a:endParaRPr lang="es-MX" dirty="0"/>
          </a:p>
          <a:p>
            <a:r>
              <a:rPr lang="es-MX" dirty="0" smtClean="0"/>
              <a:t>Políticas fiscales </a:t>
            </a:r>
            <a:endParaRPr lang="es-MX" dirty="0"/>
          </a:p>
          <a:p>
            <a:endParaRPr lang="es-MX" sz="1100" dirty="0"/>
          </a:p>
        </p:txBody>
      </p:sp>
      <p:cxnSp>
        <p:nvCxnSpPr>
          <p:cNvPr id="4" name="Conector recto 3"/>
          <p:cNvCxnSpPr>
            <a:endCxn id="9" idx="0"/>
          </p:cNvCxnSpPr>
          <p:nvPr/>
        </p:nvCxnSpPr>
        <p:spPr>
          <a:xfrm>
            <a:off x="4572000" y="926592"/>
            <a:ext cx="0" cy="257572"/>
          </a:xfrm>
          <a:prstGeom prst="line">
            <a:avLst/>
          </a:prstGeom>
          <a:ln/>
        </p:spPr>
        <p:style>
          <a:lnRef idx="3">
            <a:schemeClr val="dk1"/>
          </a:lnRef>
          <a:fillRef idx="0">
            <a:schemeClr val="dk1"/>
          </a:fillRef>
          <a:effectRef idx="2">
            <a:schemeClr val="dk1"/>
          </a:effectRef>
          <a:fontRef idx="minor">
            <a:schemeClr val="tx1"/>
          </a:fontRef>
        </p:style>
      </p:cxnSp>
      <p:cxnSp>
        <p:nvCxnSpPr>
          <p:cNvPr id="14" name="Conector recto 13"/>
          <p:cNvCxnSpPr/>
          <p:nvPr/>
        </p:nvCxnSpPr>
        <p:spPr>
          <a:xfrm>
            <a:off x="4572000" y="1493739"/>
            <a:ext cx="0" cy="257572"/>
          </a:xfrm>
          <a:prstGeom prst="line">
            <a:avLst/>
          </a:prstGeom>
          <a:ln/>
        </p:spPr>
        <p:style>
          <a:lnRef idx="3">
            <a:schemeClr val="dk1"/>
          </a:lnRef>
          <a:fillRef idx="0">
            <a:schemeClr val="dk1"/>
          </a:fillRef>
          <a:effectRef idx="2">
            <a:schemeClr val="dk1"/>
          </a:effectRef>
          <a:fontRef idx="minor">
            <a:schemeClr val="tx1"/>
          </a:fontRef>
        </p:style>
      </p:cxnSp>
      <p:cxnSp>
        <p:nvCxnSpPr>
          <p:cNvPr id="15" name="Conector recto 14"/>
          <p:cNvCxnSpPr/>
          <p:nvPr/>
        </p:nvCxnSpPr>
        <p:spPr>
          <a:xfrm>
            <a:off x="1694688" y="1553496"/>
            <a:ext cx="6156960" cy="0"/>
          </a:xfrm>
          <a:prstGeom prst="line">
            <a:avLst/>
          </a:prstGeom>
          <a:ln/>
        </p:spPr>
        <p:style>
          <a:lnRef idx="3">
            <a:schemeClr val="dk1"/>
          </a:lnRef>
          <a:fillRef idx="0">
            <a:schemeClr val="dk1"/>
          </a:fillRef>
          <a:effectRef idx="2">
            <a:schemeClr val="dk1"/>
          </a:effectRef>
          <a:fontRef idx="minor">
            <a:schemeClr val="tx1"/>
          </a:fontRef>
        </p:style>
      </p:cxnSp>
      <p:cxnSp>
        <p:nvCxnSpPr>
          <p:cNvPr id="16" name="Conector recto 15"/>
          <p:cNvCxnSpPr/>
          <p:nvPr/>
        </p:nvCxnSpPr>
        <p:spPr>
          <a:xfrm>
            <a:off x="7851648" y="1541737"/>
            <a:ext cx="0" cy="257572"/>
          </a:xfrm>
          <a:prstGeom prst="line">
            <a:avLst/>
          </a:prstGeom>
          <a:ln/>
        </p:spPr>
        <p:style>
          <a:lnRef idx="3">
            <a:schemeClr val="dk1"/>
          </a:lnRef>
          <a:fillRef idx="0">
            <a:schemeClr val="dk1"/>
          </a:fillRef>
          <a:effectRef idx="2">
            <a:schemeClr val="dk1"/>
          </a:effectRef>
          <a:fontRef idx="minor">
            <a:schemeClr val="tx1"/>
          </a:fontRef>
        </p:style>
      </p:cxnSp>
      <p:cxnSp>
        <p:nvCxnSpPr>
          <p:cNvPr id="17" name="Conector recto 16"/>
          <p:cNvCxnSpPr/>
          <p:nvPr/>
        </p:nvCxnSpPr>
        <p:spPr>
          <a:xfrm>
            <a:off x="1700784" y="1538428"/>
            <a:ext cx="0" cy="257572"/>
          </a:xfrm>
          <a:prstGeom prst="line">
            <a:avLst/>
          </a:prstGeom>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1955224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ángulo redondeado 34"/>
          <p:cNvSpPr/>
          <p:nvPr/>
        </p:nvSpPr>
        <p:spPr>
          <a:xfrm>
            <a:off x="4894492" y="4463831"/>
            <a:ext cx="3803904" cy="176716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p:txBody>
          <a:bodyPr/>
          <a:lstStyle/>
          <a:p>
            <a:r>
              <a:rPr lang="es-MX" dirty="0" smtClean="0"/>
              <a:t>Achicamiento planificado </a:t>
            </a:r>
            <a:endParaRPr lang="es-MX" sz="1200" dirty="0"/>
          </a:p>
        </p:txBody>
      </p:sp>
      <p:sp>
        <p:nvSpPr>
          <p:cNvPr id="4" name="CuadroTexto 3"/>
          <p:cNvSpPr txBox="1"/>
          <p:nvPr/>
        </p:nvSpPr>
        <p:spPr>
          <a:xfrm>
            <a:off x="3484880" y="2425449"/>
            <a:ext cx="1865376" cy="923330"/>
          </a:xfrm>
          <a:prstGeom prst="rect">
            <a:avLst/>
          </a:prstGeom>
          <a:noFill/>
        </p:spPr>
        <p:txBody>
          <a:bodyPr wrap="square" rtlCol="0">
            <a:spAutoFit/>
          </a:bodyPr>
          <a:lstStyle/>
          <a:p>
            <a:pPr marL="182563" indent="-182563">
              <a:buFontTx/>
              <a:buChar char="-"/>
            </a:pPr>
            <a:r>
              <a:rPr lang="es-MX" b="1" dirty="0" smtClean="0"/>
              <a:t>recursos públicos</a:t>
            </a:r>
          </a:p>
          <a:p>
            <a:r>
              <a:rPr lang="es-MX" b="1" dirty="0" smtClean="0"/>
              <a:t>para las ciudades</a:t>
            </a:r>
            <a:endParaRPr lang="es-MX" b="1" dirty="0"/>
          </a:p>
        </p:txBody>
      </p:sp>
      <p:sp>
        <p:nvSpPr>
          <p:cNvPr id="5" name="CuadroTexto 4"/>
          <p:cNvSpPr txBox="1"/>
          <p:nvPr/>
        </p:nvSpPr>
        <p:spPr>
          <a:xfrm>
            <a:off x="6152896" y="2466660"/>
            <a:ext cx="2382012" cy="646331"/>
          </a:xfrm>
          <a:prstGeom prst="rect">
            <a:avLst/>
          </a:prstGeom>
          <a:noFill/>
        </p:spPr>
        <p:txBody>
          <a:bodyPr wrap="square" rtlCol="0">
            <a:spAutoFit/>
          </a:bodyPr>
          <a:lstStyle/>
          <a:p>
            <a:r>
              <a:rPr lang="es-MX" dirty="0" smtClean="0"/>
              <a:t>Desvío de fondos por intereses privados</a:t>
            </a:r>
            <a:endParaRPr lang="es-MX" dirty="0"/>
          </a:p>
        </p:txBody>
      </p:sp>
      <p:sp>
        <p:nvSpPr>
          <p:cNvPr id="6" name="CuadroTexto 5"/>
          <p:cNvSpPr txBox="1"/>
          <p:nvPr/>
        </p:nvSpPr>
        <p:spPr>
          <a:xfrm>
            <a:off x="907811" y="3733141"/>
            <a:ext cx="1824889" cy="2031325"/>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dirty="0" smtClean="0"/>
              <a:t>Precarias condiciones en escuelas públicas</a:t>
            </a:r>
          </a:p>
          <a:p>
            <a:endParaRPr lang="es-MX" dirty="0"/>
          </a:p>
          <a:p>
            <a:r>
              <a:rPr lang="es-MX" dirty="0" smtClean="0"/>
              <a:t>Quiebra de clínicas y hospitales</a:t>
            </a:r>
            <a:endParaRPr lang="es-MX" dirty="0"/>
          </a:p>
        </p:txBody>
      </p:sp>
      <p:sp>
        <p:nvSpPr>
          <p:cNvPr id="7" name="CuadroTexto 6"/>
          <p:cNvSpPr txBox="1"/>
          <p:nvPr/>
        </p:nvSpPr>
        <p:spPr>
          <a:xfrm>
            <a:off x="6774688" y="3435726"/>
            <a:ext cx="2028444" cy="923330"/>
          </a:xfrm>
          <a:prstGeom prst="rect">
            <a:avLst/>
          </a:prstGeom>
          <a:noFill/>
        </p:spPr>
        <p:txBody>
          <a:bodyPr wrap="square" rtlCol="0">
            <a:spAutoFit/>
          </a:bodyPr>
          <a:lstStyle/>
          <a:p>
            <a:r>
              <a:rPr lang="es-MX" dirty="0" smtClean="0"/>
              <a:t>Desmantelamiento de programas sociales</a:t>
            </a:r>
            <a:endParaRPr lang="es-MX" dirty="0"/>
          </a:p>
        </p:txBody>
      </p:sp>
      <p:sp>
        <p:nvSpPr>
          <p:cNvPr id="8" name="CuadroTexto 7"/>
          <p:cNvSpPr txBox="1"/>
          <p:nvPr/>
        </p:nvSpPr>
        <p:spPr>
          <a:xfrm>
            <a:off x="681228" y="2358179"/>
            <a:ext cx="2001012" cy="1200329"/>
          </a:xfrm>
          <a:prstGeom prst="rect">
            <a:avLst/>
          </a:prstGeom>
          <a:noFill/>
        </p:spPr>
        <p:txBody>
          <a:bodyPr wrap="square" rtlCol="0">
            <a:spAutoFit/>
          </a:bodyPr>
          <a:lstStyle/>
          <a:p>
            <a:r>
              <a:rPr lang="es-MX" dirty="0" smtClean="0"/>
              <a:t>Contracción económica 70´s</a:t>
            </a:r>
          </a:p>
          <a:p>
            <a:r>
              <a:rPr lang="es-MX" dirty="0" smtClean="0"/>
              <a:t>80s crecimiento polarizado</a:t>
            </a:r>
            <a:endParaRPr lang="es-MX" dirty="0"/>
          </a:p>
        </p:txBody>
      </p:sp>
      <p:sp>
        <p:nvSpPr>
          <p:cNvPr id="9" name="CuadroTexto 8"/>
          <p:cNvSpPr txBox="1"/>
          <p:nvPr/>
        </p:nvSpPr>
        <p:spPr>
          <a:xfrm>
            <a:off x="4190494" y="3591097"/>
            <a:ext cx="2747772" cy="923330"/>
          </a:xfrm>
          <a:prstGeom prst="rect">
            <a:avLst/>
          </a:prstGeom>
          <a:noFill/>
        </p:spPr>
        <p:txBody>
          <a:bodyPr wrap="square" rtlCol="0">
            <a:spAutoFit/>
          </a:bodyPr>
          <a:lstStyle/>
          <a:p>
            <a:r>
              <a:rPr lang="es-MX" dirty="0" smtClean="0"/>
              <a:t>+ papel empresarial y </a:t>
            </a:r>
          </a:p>
          <a:p>
            <a:r>
              <a:rPr lang="es-MX" b="1" dirty="0" smtClean="0"/>
              <a:t>– proveedora de </a:t>
            </a:r>
          </a:p>
          <a:p>
            <a:r>
              <a:rPr lang="es-MX" b="1" dirty="0" smtClean="0"/>
              <a:t>servicios</a:t>
            </a:r>
            <a:endParaRPr lang="es-MX" b="1" dirty="0"/>
          </a:p>
        </p:txBody>
      </p:sp>
      <p:sp>
        <p:nvSpPr>
          <p:cNvPr id="10" name="Flecha derecha 9"/>
          <p:cNvSpPr/>
          <p:nvPr/>
        </p:nvSpPr>
        <p:spPr>
          <a:xfrm>
            <a:off x="2535936" y="2634940"/>
            <a:ext cx="832104" cy="323404"/>
          </a:xfrm>
          <a:prstGeom prst="right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derecha 10"/>
          <p:cNvSpPr/>
          <p:nvPr/>
        </p:nvSpPr>
        <p:spPr>
          <a:xfrm flipH="1">
            <a:off x="5223256" y="2704806"/>
            <a:ext cx="832104" cy="323404"/>
          </a:xfrm>
          <a:prstGeom prst="right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6757454" y="4469987"/>
            <a:ext cx="2028444" cy="923330"/>
          </a:xfrm>
          <a:prstGeom prst="rect">
            <a:avLst/>
          </a:prstGeom>
          <a:noFill/>
        </p:spPr>
        <p:txBody>
          <a:bodyPr wrap="square" rtlCol="0">
            <a:spAutoFit/>
          </a:bodyPr>
          <a:lstStyle/>
          <a:p>
            <a:r>
              <a:rPr lang="es-MX" dirty="0" smtClean="0"/>
              <a:t>Sacar a los pobres fuera de las áreas de renovación</a:t>
            </a:r>
            <a:endParaRPr lang="es-MX" dirty="0"/>
          </a:p>
        </p:txBody>
      </p:sp>
      <p:cxnSp>
        <p:nvCxnSpPr>
          <p:cNvPr id="14" name="Conector angular 13"/>
          <p:cNvCxnSpPr/>
          <p:nvPr/>
        </p:nvCxnSpPr>
        <p:spPr>
          <a:xfrm>
            <a:off x="5564380" y="4216689"/>
            <a:ext cx="802638" cy="714963"/>
          </a:xfrm>
          <a:prstGeom prst="bentConnector3">
            <a:avLst>
              <a:gd name="adj1" fmla="val 50000"/>
            </a:avLst>
          </a:prstGeom>
        </p:spPr>
        <p:style>
          <a:lnRef idx="3">
            <a:schemeClr val="accent1"/>
          </a:lnRef>
          <a:fillRef idx="0">
            <a:schemeClr val="accent1"/>
          </a:fillRef>
          <a:effectRef idx="2">
            <a:schemeClr val="accent1"/>
          </a:effectRef>
          <a:fontRef idx="minor">
            <a:schemeClr val="tx1"/>
          </a:fontRef>
        </p:style>
      </p:cxnSp>
      <p:cxnSp>
        <p:nvCxnSpPr>
          <p:cNvPr id="18" name="Conector recto 17"/>
          <p:cNvCxnSpPr/>
          <p:nvPr/>
        </p:nvCxnSpPr>
        <p:spPr>
          <a:xfrm>
            <a:off x="6367018" y="3194304"/>
            <a:ext cx="0" cy="1737348"/>
          </a:xfrm>
          <a:prstGeom prst="line">
            <a:avLst/>
          </a:prstGeom>
        </p:spPr>
        <p:style>
          <a:lnRef idx="3">
            <a:schemeClr val="accent1"/>
          </a:lnRef>
          <a:fillRef idx="0">
            <a:schemeClr val="accent1"/>
          </a:fillRef>
          <a:effectRef idx="2">
            <a:schemeClr val="accent1"/>
          </a:effectRef>
          <a:fontRef idx="minor">
            <a:schemeClr val="tx1"/>
          </a:fontRef>
        </p:style>
      </p:cxnSp>
      <p:sp>
        <p:nvSpPr>
          <p:cNvPr id="19" name="Flecha abajo 18"/>
          <p:cNvSpPr/>
          <p:nvPr/>
        </p:nvSpPr>
        <p:spPr>
          <a:xfrm>
            <a:off x="7975600" y="2953595"/>
            <a:ext cx="186690" cy="390436"/>
          </a:xfrm>
          <a:prstGeom prst="down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Flecha abajo 20"/>
          <p:cNvSpPr/>
          <p:nvPr/>
        </p:nvSpPr>
        <p:spPr>
          <a:xfrm rot="16200000" flipH="1">
            <a:off x="6430155" y="4685667"/>
            <a:ext cx="264160" cy="390436"/>
          </a:xfrm>
          <a:prstGeom prst="down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CuadroTexto 21"/>
          <p:cNvSpPr txBox="1"/>
          <p:nvPr/>
        </p:nvSpPr>
        <p:spPr>
          <a:xfrm>
            <a:off x="5064760" y="5463767"/>
            <a:ext cx="1804416" cy="646331"/>
          </a:xfrm>
          <a:prstGeom prst="rect">
            <a:avLst/>
          </a:prstGeom>
          <a:noFill/>
        </p:spPr>
        <p:txBody>
          <a:bodyPr wrap="square" rtlCol="0">
            <a:spAutoFit/>
          </a:bodyPr>
          <a:lstStyle/>
          <a:p>
            <a:r>
              <a:rPr lang="es-MX" b="1" dirty="0" smtClean="0"/>
              <a:t>Achicamiento planificado</a:t>
            </a:r>
            <a:endParaRPr lang="es-MX" b="1" dirty="0"/>
          </a:p>
        </p:txBody>
      </p:sp>
      <p:cxnSp>
        <p:nvCxnSpPr>
          <p:cNvPr id="24" name="Conector angular 23"/>
          <p:cNvCxnSpPr/>
          <p:nvPr/>
        </p:nvCxnSpPr>
        <p:spPr>
          <a:xfrm rot="10800000" flipV="1">
            <a:off x="2721043" y="3208460"/>
            <a:ext cx="752180" cy="1861690"/>
          </a:xfrm>
          <a:prstGeom prst="bentConnector3">
            <a:avLst>
              <a:gd name="adj1" fmla="val 61346"/>
            </a:avLst>
          </a:prstGeom>
        </p:spPr>
        <p:style>
          <a:lnRef idx="3">
            <a:schemeClr val="accent1"/>
          </a:lnRef>
          <a:fillRef idx="0">
            <a:schemeClr val="accent1"/>
          </a:fillRef>
          <a:effectRef idx="2">
            <a:schemeClr val="accent1"/>
          </a:effectRef>
          <a:fontRef idx="minor">
            <a:schemeClr val="tx1"/>
          </a:fontRef>
        </p:style>
      </p:cxnSp>
      <p:cxnSp>
        <p:nvCxnSpPr>
          <p:cNvPr id="27" name="Conector angular 26"/>
          <p:cNvCxnSpPr/>
          <p:nvPr/>
        </p:nvCxnSpPr>
        <p:spPr>
          <a:xfrm rot="16200000" flipH="1">
            <a:off x="3716921" y="3687743"/>
            <a:ext cx="851761" cy="198760"/>
          </a:xfrm>
          <a:prstGeom prst="bentConnector3">
            <a:avLst>
              <a:gd name="adj1" fmla="val 100098"/>
            </a:avLst>
          </a:prstGeom>
        </p:spPr>
        <p:style>
          <a:lnRef idx="3">
            <a:schemeClr val="accent1"/>
          </a:lnRef>
          <a:fillRef idx="0">
            <a:schemeClr val="accent1"/>
          </a:fillRef>
          <a:effectRef idx="2">
            <a:schemeClr val="accent1"/>
          </a:effectRef>
          <a:fontRef idx="minor">
            <a:schemeClr val="tx1"/>
          </a:fontRef>
        </p:style>
      </p:cxnSp>
      <p:sp>
        <p:nvSpPr>
          <p:cNvPr id="37" name="CuadroTexto 36"/>
          <p:cNvSpPr txBox="1"/>
          <p:nvPr/>
        </p:nvSpPr>
        <p:spPr>
          <a:xfrm>
            <a:off x="1413818" y="5812102"/>
            <a:ext cx="2046132" cy="646331"/>
          </a:xfrm>
          <a:prstGeom prst="rect">
            <a:avLst/>
          </a:prstGeom>
          <a:noFill/>
        </p:spPr>
        <p:txBody>
          <a:bodyPr wrap="square" rtlCol="0">
            <a:spAutoFit/>
          </a:bodyPr>
          <a:lstStyle/>
          <a:p>
            <a:r>
              <a:rPr lang="es-MX" dirty="0" smtClean="0"/>
              <a:t>Desamparo social y </a:t>
            </a:r>
          </a:p>
          <a:p>
            <a:r>
              <a:rPr lang="es-MX" dirty="0" smtClean="0"/>
              <a:t>Decadencia urbana</a:t>
            </a:r>
            <a:endParaRPr lang="es-MX" dirty="0"/>
          </a:p>
        </p:txBody>
      </p:sp>
      <p:cxnSp>
        <p:nvCxnSpPr>
          <p:cNvPr id="40" name="Conector angular 39"/>
          <p:cNvCxnSpPr/>
          <p:nvPr/>
        </p:nvCxnSpPr>
        <p:spPr>
          <a:xfrm rot="16200000" flipH="1">
            <a:off x="2644478" y="5481537"/>
            <a:ext cx="741950" cy="565509"/>
          </a:xfrm>
          <a:prstGeom prst="bentConnector3">
            <a:avLst>
              <a:gd name="adj1" fmla="val 50000"/>
            </a:avLst>
          </a:prstGeom>
        </p:spPr>
        <p:style>
          <a:lnRef idx="3">
            <a:schemeClr val="accent1"/>
          </a:lnRef>
          <a:fillRef idx="0">
            <a:schemeClr val="accent1"/>
          </a:fillRef>
          <a:effectRef idx="2">
            <a:schemeClr val="accent1"/>
          </a:effectRef>
          <a:fontRef idx="minor">
            <a:schemeClr val="tx1"/>
          </a:fontRef>
        </p:style>
      </p:cxnSp>
      <p:cxnSp>
        <p:nvCxnSpPr>
          <p:cNvPr id="44" name="Conector recto 43"/>
          <p:cNvCxnSpPr/>
          <p:nvPr/>
        </p:nvCxnSpPr>
        <p:spPr>
          <a:xfrm>
            <a:off x="3313924" y="6135266"/>
            <a:ext cx="1657631" cy="1"/>
          </a:xfrm>
          <a:prstGeom prst="line">
            <a:avLst/>
          </a:prstGeom>
        </p:spPr>
        <p:style>
          <a:lnRef idx="3">
            <a:schemeClr val="accent1"/>
          </a:lnRef>
          <a:fillRef idx="0">
            <a:schemeClr val="accent1"/>
          </a:fillRef>
          <a:effectRef idx="2">
            <a:schemeClr val="accent1"/>
          </a:effectRef>
          <a:fontRef idx="minor">
            <a:schemeClr val="tx1"/>
          </a:fontRef>
        </p:style>
      </p:cxnSp>
      <p:pic>
        <p:nvPicPr>
          <p:cNvPr id="5122" name="Picture 2" descr="http://static.panoramio.com/photos/original/1976725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88561" y="4609797"/>
            <a:ext cx="1548901" cy="106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4680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dirty="0" smtClean="0">
                <a:latin typeface="Arial Narrow"/>
                <a:cs typeface="Arial Narrow"/>
              </a:rPr>
              <a:t>2. </a:t>
            </a:r>
            <a:r>
              <a:rPr lang="es-ES" dirty="0" err="1" smtClean="0">
                <a:latin typeface="Arial Narrow"/>
                <a:cs typeface="Arial Narrow"/>
              </a:rPr>
              <a:t>Elias</a:t>
            </a:r>
            <a:r>
              <a:rPr lang="es-ES" dirty="0" smtClean="0">
                <a:latin typeface="Arial Narrow"/>
                <a:cs typeface="Arial Narrow"/>
              </a:rPr>
              <a:t> en el gueto negro</a:t>
            </a:r>
            <a:endParaRPr lang="es-ES" dirty="0">
              <a:latin typeface="Arial Narrow"/>
              <a:cs typeface="Arial Narrow"/>
            </a:endParaRPr>
          </a:p>
        </p:txBody>
      </p:sp>
    </p:spTree>
    <p:extLst>
      <p:ext uri="{BB962C8B-B14F-4D97-AF65-F5344CB8AC3E}">
        <p14:creationId xmlns:p14="http://schemas.microsoft.com/office/powerpoint/2010/main" val="19760829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583058" y="625754"/>
            <a:ext cx="6074524" cy="646331"/>
          </a:xfrm>
          <a:prstGeom prst="rect">
            <a:avLst/>
          </a:prstGeom>
          <a:noFill/>
        </p:spPr>
        <p:txBody>
          <a:bodyPr wrap="square" rtlCol="0">
            <a:spAutoFit/>
          </a:bodyPr>
          <a:lstStyle/>
          <a:p>
            <a:pPr algn="ctr"/>
            <a:r>
              <a:rPr lang="es-ES" sz="3600" b="1" dirty="0" err="1" smtClean="0">
                <a:latin typeface="Arial Narrow"/>
                <a:cs typeface="Arial Narrow"/>
              </a:rPr>
              <a:t>Elias</a:t>
            </a:r>
            <a:r>
              <a:rPr lang="es-ES" sz="3600" b="1" dirty="0" smtClean="0">
                <a:latin typeface="Arial Narrow"/>
                <a:cs typeface="Arial Narrow"/>
              </a:rPr>
              <a:t> en el gueto negro </a:t>
            </a:r>
            <a:endParaRPr lang="es-ES" sz="3600" b="1" dirty="0">
              <a:latin typeface="Arial Narrow"/>
              <a:cs typeface="Arial Narrow"/>
            </a:endParaRPr>
          </a:p>
        </p:txBody>
      </p:sp>
      <p:pic>
        <p:nvPicPr>
          <p:cNvPr id="5" name="Imagen 4"/>
          <p:cNvPicPr>
            <a:picLocks noChangeAspect="1"/>
          </p:cNvPicPr>
          <p:nvPr/>
        </p:nvPicPr>
        <p:blipFill>
          <a:blip r:embed="rId2" cstate="print"/>
          <a:stretch>
            <a:fillRect/>
          </a:stretch>
        </p:blipFill>
        <p:spPr>
          <a:xfrm>
            <a:off x="2912533" y="4277384"/>
            <a:ext cx="804333" cy="1075745"/>
          </a:xfrm>
          <a:prstGeom prst="ellipse">
            <a:avLst/>
          </a:prstGeom>
          <a:ln>
            <a:noFill/>
          </a:ln>
          <a:effectLst>
            <a:softEdge rad="112500"/>
          </a:effectLst>
        </p:spPr>
      </p:pic>
      <p:pic>
        <p:nvPicPr>
          <p:cNvPr id="6" name="Imagen 5"/>
          <p:cNvPicPr>
            <a:picLocks noChangeAspect="1"/>
          </p:cNvPicPr>
          <p:nvPr/>
        </p:nvPicPr>
        <p:blipFill>
          <a:blip r:embed="rId3" cstate="print"/>
          <a:stretch>
            <a:fillRect/>
          </a:stretch>
        </p:blipFill>
        <p:spPr>
          <a:xfrm>
            <a:off x="4101581" y="1632059"/>
            <a:ext cx="3942561" cy="2286000"/>
          </a:xfrm>
          <a:prstGeom prst="rect">
            <a:avLst/>
          </a:prstGeom>
        </p:spPr>
      </p:pic>
      <p:sp>
        <p:nvSpPr>
          <p:cNvPr id="7" name="CuadroTexto 6"/>
          <p:cNvSpPr txBox="1"/>
          <p:nvPr/>
        </p:nvSpPr>
        <p:spPr>
          <a:xfrm>
            <a:off x="554044" y="2617517"/>
            <a:ext cx="3556001" cy="461665"/>
          </a:xfrm>
          <a:prstGeom prst="rect">
            <a:avLst/>
          </a:prstGeom>
          <a:noFill/>
        </p:spPr>
        <p:txBody>
          <a:bodyPr wrap="square" rtlCol="0">
            <a:spAutoFit/>
          </a:bodyPr>
          <a:lstStyle/>
          <a:p>
            <a:r>
              <a:rPr lang="es-ES" sz="2400" b="1" dirty="0" smtClean="0">
                <a:latin typeface="Arial Narrow"/>
                <a:cs typeface="Arial Narrow"/>
              </a:rPr>
              <a:t>Objetivo general </a:t>
            </a:r>
            <a:endParaRPr lang="es-ES" sz="2400" b="1" dirty="0">
              <a:latin typeface="Arial Narrow"/>
              <a:cs typeface="Arial Narrow"/>
            </a:endParaRPr>
          </a:p>
        </p:txBody>
      </p:sp>
      <p:sp>
        <p:nvSpPr>
          <p:cNvPr id="8" name="CuadroTexto 7"/>
          <p:cNvSpPr txBox="1"/>
          <p:nvPr/>
        </p:nvSpPr>
        <p:spPr>
          <a:xfrm>
            <a:off x="562512" y="3137772"/>
            <a:ext cx="3556001" cy="1477328"/>
          </a:xfrm>
          <a:prstGeom prst="rect">
            <a:avLst/>
          </a:prstGeom>
          <a:noFill/>
        </p:spPr>
        <p:txBody>
          <a:bodyPr wrap="square" rtlCol="0">
            <a:spAutoFit/>
          </a:bodyPr>
          <a:lstStyle/>
          <a:p>
            <a:pPr algn="just"/>
            <a:r>
              <a:rPr lang="es-ES" dirty="0" smtClean="0">
                <a:latin typeface="Arial Narrow"/>
                <a:cs typeface="Arial Narrow"/>
              </a:rPr>
              <a:t>Elaborar un diagnóstico sobre la mutación en el gueto norteamericano, que tiene lugar a partir de los años sesenta, desde la teoría del “proceso civilizatorio” de </a:t>
            </a:r>
            <a:r>
              <a:rPr lang="es-ES" dirty="0" err="1" smtClean="0">
                <a:latin typeface="Arial Narrow"/>
                <a:cs typeface="Arial Narrow"/>
              </a:rPr>
              <a:t>Norbet</a:t>
            </a:r>
            <a:r>
              <a:rPr lang="es-ES" dirty="0" smtClean="0">
                <a:latin typeface="Arial Narrow"/>
                <a:cs typeface="Arial Narrow"/>
              </a:rPr>
              <a:t> </a:t>
            </a:r>
            <a:r>
              <a:rPr lang="es-ES" dirty="0" err="1" smtClean="0">
                <a:latin typeface="Arial Narrow"/>
                <a:cs typeface="Arial Narrow"/>
              </a:rPr>
              <a:t>Elias</a:t>
            </a:r>
            <a:r>
              <a:rPr lang="es-ES" dirty="0" smtClean="0">
                <a:latin typeface="Arial Narrow"/>
                <a:cs typeface="Arial Narrow"/>
              </a:rPr>
              <a:t>.  </a:t>
            </a:r>
            <a:endParaRPr lang="es-ES" dirty="0">
              <a:latin typeface="Arial Narrow"/>
              <a:cs typeface="Arial Narrow"/>
            </a:endParaRPr>
          </a:p>
        </p:txBody>
      </p:sp>
    </p:spTree>
    <p:extLst>
      <p:ext uri="{BB962C8B-B14F-4D97-AF65-F5344CB8AC3E}">
        <p14:creationId xmlns:p14="http://schemas.microsoft.com/office/powerpoint/2010/main" val="377023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ppt_y</p:attrName>
                                        </p:attrNameLst>
                                      </p:cBhvr>
                                      <p:tavLst>
                                        <p:tav tm="0">
                                          <p:val>
                                            <p:strVal val="#ppt_y+#ppt_h*1.125000"/>
                                          </p:val>
                                        </p:tav>
                                        <p:tav tm="100000">
                                          <p:val>
                                            <p:strVal val="#ppt_y"/>
                                          </p:val>
                                        </p:tav>
                                      </p:tavLst>
                                    </p:anim>
                                    <p:animEffect transition="in" filter="wipe(up)">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63601" y="1286933"/>
            <a:ext cx="7573034" cy="2554545"/>
          </a:xfrm>
          <a:prstGeom prst="rect">
            <a:avLst/>
          </a:prstGeom>
          <a:noFill/>
        </p:spPr>
        <p:txBody>
          <a:bodyPr wrap="square" rtlCol="0">
            <a:spAutoFit/>
          </a:bodyPr>
          <a:lstStyle/>
          <a:p>
            <a:r>
              <a:rPr lang="es-MX" sz="3200" dirty="0" smtClean="0"/>
              <a:t>En este capítulo, el autor retoma conceptos de la sociología de </a:t>
            </a:r>
            <a:r>
              <a:rPr lang="es-MX" sz="3200" dirty="0" err="1" smtClean="0"/>
              <a:t>Norbert</a:t>
            </a:r>
            <a:r>
              <a:rPr lang="es-MX" sz="3200" dirty="0" smtClean="0"/>
              <a:t> </a:t>
            </a:r>
            <a:r>
              <a:rPr lang="es-MX" sz="3200" dirty="0" err="1" smtClean="0"/>
              <a:t>Elias</a:t>
            </a:r>
            <a:r>
              <a:rPr lang="es-MX" sz="3200" dirty="0" smtClean="0"/>
              <a:t> para afirmar las transformaciones  en la economía urbana y en las estructuras y políticas del Estado a nivel federal y local</a:t>
            </a:r>
            <a:endParaRPr lang="es-MX" sz="3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320727" y="1495393"/>
            <a:ext cx="3618680" cy="1323439"/>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ES" sz="2000" dirty="0" smtClean="0">
                <a:latin typeface="Arial Narrow"/>
                <a:cs typeface="Arial Narrow"/>
              </a:rPr>
              <a:t>Gueto como un sistema de fuerzas dinámicas que entrelazan a agentes situados en el interior y en el exterior del perímetro. </a:t>
            </a:r>
            <a:endParaRPr lang="es-ES" sz="2000" dirty="0">
              <a:latin typeface="Arial Narrow"/>
              <a:cs typeface="Arial Narrow"/>
            </a:endParaRPr>
          </a:p>
        </p:txBody>
      </p:sp>
      <p:sp>
        <p:nvSpPr>
          <p:cNvPr id="4" name="CuadroTexto 3"/>
          <p:cNvSpPr txBox="1"/>
          <p:nvPr/>
        </p:nvSpPr>
        <p:spPr>
          <a:xfrm>
            <a:off x="922909" y="803591"/>
            <a:ext cx="6637824" cy="461665"/>
          </a:xfrm>
          <a:prstGeom prst="rect">
            <a:avLst/>
          </a:prstGeom>
          <a:ln w="3175" cmpd="sng"/>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2400" dirty="0" smtClean="0">
                <a:latin typeface="Arial Narrow"/>
                <a:cs typeface="Arial Narrow"/>
              </a:rPr>
              <a:t>El gueto a la luz de la </a:t>
            </a:r>
            <a:r>
              <a:rPr lang="es-ES" sz="2400" dirty="0" smtClean="0">
                <a:latin typeface="Bauhaus 93" pitchFamily="82" charset="0"/>
                <a:cs typeface="Arial Narrow"/>
              </a:rPr>
              <a:t>sociología </a:t>
            </a:r>
            <a:r>
              <a:rPr lang="es-ES" sz="2400" dirty="0" err="1" smtClean="0">
                <a:latin typeface="Bauhaus 93" pitchFamily="82" charset="0"/>
                <a:cs typeface="Arial Narrow"/>
              </a:rPr>
              <a:t>figuracional</a:t>
            </a:r>
            <a:endParaRPr lang="es-ES" sz="2400" dirty="0">
              <a:latin typeface="Bauhaus 93" pitchFamily="82" charset="0"/>
              <a:cs typeface="Arial Narrow"/>
            </a:endParaRPr>
          </a:p>
        </p:txBody>
      </p:sp>
      <p:sp>
        <p:nvSpPr>
          <p:cNvPr id="5" name="CuadroTexto 4"/>
          <p:cNvSpPr txBox="1"/>
          <p:nvPr/>
        </p:nvSpPr>
        <p:spPr>
          <a:xfrm>
            <a:off x="2328333" y="2933567"/>
            <a:ext cx="3649134" cy="2554545"/>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just"/>
            <a:r>
              <a:rPr lang="es-ES" sz="2000" dirty="0" smtClean="0">
                <a:latin typeface="Arial Narrow"/>
                <a:cs typeface="Arial Narrow"/>
              </a:rPr>
              <a:t>Las oposiciones artificiales que fragmentan la ciencia normal de la pobreza urbana en E.U. no son aptas para capturar los ensambles causales que están implicados en la construcción y reconstrucción del gueto como un sistema social y como una experiencia de vida. </a:t>
            </a:r>
            <a:endParaRPr lang="es-ES" sz="2000" dirty="0">
              <a:latin typeface="Arial Narrow"/>
              <a:cs typeface="Arial Narrow"/>
            </a:endParaRPr>
          </a:p>
        </p:txBody>
      </p:sp>
      <p:sp>
        <p:nvSpPr>
          <p:cNvPr id="8" name="CuadroTexto 7"/>
          <p:cNvSpPr txBox="1"/>
          <p:nvPr/>
        </p:nvSpPr>
        <p:spPr>
          <a:xfrm>
            <a:off x="651933" y="1934287"/>
            <a:ext cx="1159934" cy="461665"/>
          </a:xfrm>
          <a:prstGeom prst="rect">
            <a:avLst/>
          </a:prstGeom>
          <a:noFill/>
        </p:spPr>
        <p:txBody>
          <a:bodyPr wrap="square" rtlCol="0">
            <a:spAutoFit/>
          </a:bodyPr>
          <a:lstStyle/>
          <a:p>
            <a:pPr algn="ctr"/>
            <a:r>
              <a:rPr lang="es-ES" sz="2400" dirty="0" smtClean="0">
                <a:latin typeface="Arial Narrow"/>
                <a:cs typeface="Arial Narrow"/>
              </a:rPr>
              <a:t>Propone</a:t>
            </a:r>
            <a:r>
              <a:rPr lang="es-ES" sz="1000" dirty="0" smtClean="0"/>
              <a:t> </a:t>
            </a:r>
            <a:endParaRPr lang="es-ES" sz="1000" dirty="0"/>
          </a:p>
        </p:txBody>
      </p:sp>
      <p:sp>
        <p:nvSpPr>
          <p:cNvPr id="9" name="CuadroTexto 8"/>
          <p:cNvSpPr txBox="1"/>
          <p:nvPr/>
        </p:nvSpPr>
        <p:spPr>
          <a:xfrm>
            <a:off x="524933" y="3878364"/>
            <a:ext cx="1032934" cy="523220"/>
          </a:xfrm>
          <a:prstGeom prst="rect">
            <a:avLst/>
          </a:prstGeom>
          <a:noFill/>
        </p:spPr>
        <p:txBody>
          <a:bodyPr wrap="square" rtlCol="0">
            <a:spAutoFit/>
          </a:bodyPr>
          <a:lstStyle/>
          <a:p>
            <a:pPr algn="ctr"/>
            <a:r>
              <a:rPr lang="es-ES" sz="2800" dirty="0" smtClean="0">
                <a:latin typeface="Arial Narrow"/>
                <a:cs typeface="Arial Narrow"/>
              </a:rPr>
              <a:t>Critica</a:t>
            </a:r>
            <a:r>
              <a:rPr lang="es-ES" sz="2800" dirty="0" smtClean="0"/>
              <a:t> </a:t>
            </a:r>
            <a:endParaRPr lang="es-ES" sz="2800" dirty="0"/>
          </a:p>
        </p:txBody>
      </p:sp>
      <p:pic>
        <p:nvPicPr>
          <p:cNvPr id="34" name="Imagen 33"/>
          <p:cNvPicPr>
            <a:picLocks noChangeAspect="1"/>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6206697" y="1444593"/>
            <a:ext cx="2515401" cy="4419600"/>
          </a:xfrm>
          <a:prstGeom prst="rect">
            <a:avLst/>
          </a:prstGeom>
        </p:spPr>
      </p:pic>
      <p:cxnSp>
        <p:nvCxnSpPr>
          <p:cNvPr id="39" name="38 Conector recto de flecha"/>
          <p:cNvCxnSpPr>
            <a:stCxn id="8" idx="2"/>
          </p:cNvCxnSpPr>
          <p:nvPr/>
        </p:nvCxnSpPr>
        <p:spPr>
          <a:xfrm flipH="1">
            <a:off x="1227667" y="2395952"/>
            <a:ext cx="4233" cy="146484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6" name="45 Conector recto de flecha"/>
          <p:cNvCxnSpPr/>
          <p:nvPr/>
        </p:nvCxnSpPr>
        <p:spPr>
          <a:xfrm>
            <a:off x="1701801" y="2182054"/>
            <a:ext cx="660399" cy="234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9" name="48 Conector recto de flecha"/>
          <p:cNvCxnSpPr/>
          <p:nvPr/>
        </p:nvCxnSpPr>
        <p:spPr>
          <a:xfrm>
            <a:off x="1439334" y="4146321"/>
            <a:ext cx="660399" cy="234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1" name="50 Conector recto de flecha"/>
          <p:cNvCxnSpPr/>
          <p:nvPr/>
        </p:nvCxnSpPr>
        <p:spPr>
          <a:xfrm>
            <a:off x="1210733" y="1270000"/>
            <a:ext cx="0" cy="66886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030327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up)">
                                      <p:cBhvr>
                                        <p:cTn id="12" dur="500"/>
                                        <p:tgtEl>
                                          <p:spTgt spid="2"/>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up)">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8"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126365" y="1627201"/>
            <a:ext cx="1218603" cy="461665"/>
          </a:xfrm>
          <a:prstGeom prst="rect">
            <a:avLst/>
          </a:prstGeom>
        </p:spPr>
        <p:txBody>
          <a:bodyPr wrap="none">
            <a:spAutoFit/>
          </a:bodyPr>
          <a:lstStyle/>
          <a:p>
            <a:pPr algn="ctr"/>
            <a:r>
              <a:rPr lang="es-ES" sz="2400" dirty="0" smtClean="0">
                <a:latin typeface="Arial Narrow"/>
                <a:cs typeface="Arial Narrow"/>
              </a:rPr>
              <a:t>Propone</a:t>
            </a:r>
            <a:r>
              <a:rPr lang="es-ES" sz="2400" dirty="0" smtClean="0"/>
              <a:t> </a:t>
            </a:r>
            <a:endParaRPr lang="es-ES" sz="2400" dirty="0"/>
          </a:p>
        </p:txBody>
      </p:sp>
      <p:sp>
        <p:nvSpPr>
          <p:cNvPr id="4" name="3 Rectángulo"/>
          <p:cNvSpPr/>
          <p:nvPr/>
        </p:nvSpPr>
        <p:spPr>
          <a:xfrm>
            <a:off x="3149600" y="1501971"/>
            <a:ext cx="4572000" cy="1938992"/>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just"/>
            <a:r>
              <a:rPr lang="es-ES" sz="2000" dirty="0" smtClean="0">
                <a:latin typeface="Arial Narrow"/>
                <a:cs typeface="Arial Narrow"/>
              </a:rPr>
              <a:t>Modelo de transformación social que abarca y une varios niveles de análisis que van desde organizaciones de gran escala de poder político y económico, de relaciones sociales institucionalizadas y patrones de interacción de los tipos de personalidad</a:t>
            </a:r>
            <a:r>
              <a:rPr lang="es-ES" dirty="0" smtClean="0">
                <a:latin typeface="Arial Narrow"/>
                <a:cs typeface="Arial Narrow"/>
              </a:rPr>
              <a:t>.</a:t>
            </a:r>
            <a:endParaRPr lang="es-ES" dirty="0">
              <a:latin typeface="Arial Narrow"/>
              <a:cs typeface="Arial Narrow"/>
            </a:endParaRPr>
          </a:p>
        </p:txBody>
      </p:sp>
      <p:cxnSp>
        <p:nvCxnSpPr>
          <p:cNvPr id="5" name="Conector recto de flecha 27"/>
          <p:cNvCxnSpPr/>
          <p:nvPr/>
        </p:nvCxnSpPr>
        <p:spPr>
          <a:xfrm>
            <a:off x="2209801" y="1850146"/>
            <a:ext cx="695126" cy="480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7 Conector recto de flecha"/>
          <p:cNvCxnSpPr>
            <a:stCxn id="3" idx="2"/>
          </p:cNvCxnSpPr>
          <p:nvPr/>
        </p:nvCxnSpPr>
        <p:spPr>
          <a:xfrm>
            <a:off x="1735667" y="2088866"/>
            <a:ext cx="0" cy="202593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8 Rectángulo"/>
          <p:cNvSpPr/>
          <p:nvPr/>
        </p:nvSpPr>
        <p:spPr>
          <a:xfrm>
            <a:off x="1142789" y="4014801"/>
            <a:ext cx="1050288" cy="461665"/>
          </a:xfrm>
          <a:prstGeom prst="rect">
            <a:avLst/>
          </a:prstGeom>
        </p:spPr>
        <p:txBody>
          <a:bodyPr wrap="none">
            <a:spAutoFit/>
          </a:bodyPr>
          <a:lstStyle/>
          <a:p>
            <a:pPr algn="ctr"/>
            <a:r>
              <a:rPr lang="es-ES" sz="2400" dirty="0" smtClean="0">
                <a:latin typeface="Arial Narrow"/>
                <a:cs typeface="Arial Narrow"/>
              </a:rPr>
              <a:t>Coloca</a:t>
            </a:r>
            <a:r>
              <a:rPr lang="es-ES" sz="2400" dirty="0" smtClean="0"/>
              <a:t> </a:t>
            </a:r>
            <a:endParaRPr lang="es-ES" sz="2400" dirty="0"/>
          </a:p>
        </p:txBody>
      </p:sp>
      <p:sp>
        <p:nvSpPr>
          <p:cNvPr id="10" name="9 Rectángulo"/>
          <p:cNvSpPr/>
          <p:nvPr/>
        </p:nvSpPr>
        <p:spPr>
          <a:xfrm>
            <a:off x="3166534" y="3531570"/>
            <a:ext cx="4572000" cy="1323439"/>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just"/>
            <a:r>
              <a:rPr lang="es-ES" sz="2000" dirty="0" smtClean="0">
                <a:latin typeface="Arial Narrow"/>
                <a:cs typeface="Arial Narrow"/>
              </a:rPr>
              <a:t>Miedo y violencia en el epicentro de la experiencia de la modernidad: juntos vinculan las operaciones del Estado con la más íntima conformación de la persona. </a:t>
            </a:r>
            <a:endParaRPr lang="es-ES" sz="2000" dirty="0">
              <a:latin typeface="Arial Narrow"/>
              <a:cs typeface="Arial Narrow"/>
            </a:endParaRPr>
          </a:p>
        </p:txBody>
      </p:sp>
      <p:cxnSp>
        <p:nvCxnSpPr>
          <p:cNvPr id="11" name="Conector recto de flecha 27"/>
          <p:cNvCxnSpPr/>
          <p:nvPr/>
        </p:nvCxnSpPr>
        <p:spPr>
          <a:xfrm>
            <a:off x="2159001" y="4229279"/>
            <a:ext cx="695126" cy="480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par>
                                <p:cTn id="9" presetID="1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p:tgtEl>
                                          <p:spTgt spid="11"/>
                                        </p:tgtEl>
                                        <p:attrNameLst>
                                          <p:attrName>ppt_y</p:attrName>
                                        </p:attrNameLst>
                                      </p:cBhvr>
                                      <p:tavLst>
                                        <p:tav tm="0">
                                          <p:val>
                                            <p:strVal val="#ppt_y+#ppt_h*1.125000"/>
                                          </p:val>
                                        </p:tav>
                                        <p:tav tm="100000">
                                          <p:val>
                                            <p:strVal val="#ppt_y"/>
                                          </p:val>
                                        </p:tav>
                                      </p:tavLst>
                                    </p:anim>
                                    <p:animEffect transition="in" filter="wipe(up)">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95CEAD42-2ED1-4023-8EAD-6980DF1B8D6C}" type="slidenum">
              <a:rPr lang="es-ES">
                <a:solidFill>
                  <a:srgbClr val="B13F9A"/>
                </a:solidFill>
              </a:rPr>
              <a:pPr/>
              <a:t>3</a:t>
            </a:fld>
            <a:endParaRPr lang="es-ES">
              <a:solidFill>
                <a:srgbClr val="B13F9A"/>
              </a:solidFill>
            </a:endParaRPr>
          </a:p>
        </p:txBody>
      </p:sp>
      <p:sp>
        <p:nvSpPr>
          <p:cNvPr id="39940" name="Rectangle 4"/>
          <p:cNvSpPr>
            <a:spLocks noChangeArrowheads="1"/>
          </p:cNvSpPr>
          <p:nvPr/>
        </p:nvSpPr>
        <p:spPr bwMode="auto">
          <a:xfrm>
            <a:off x="228600" y="259772"/>
            <a:ext cx="3870315" cy="296385"/>
          </a:xfrm>
          <a:prstGeom prst="rect">
            <a:avLst/>
          </a:prstGeom>
          <a:noFill/>
          <a:ln w="9525">
            <a:noFill/>
            <a:miter lim="800000"/>
            <a:headEnd/>
            <a:tailEnd/>
          </a:ln>
          <a:effectLst/>
        </p:spPr>
        <p:txBody>
          <a:bodyPr anchor="ctr"/>
          <a:lstStyle/>
          <a:p>
            <a:pPr algn="ctr" fontAlgn="auto">
              <a:spcBef>
                <a:spcPts val="0"/>
              </a:spcBef>
              <a:spcAft>
                <a:spcPts val="0"/>
              </a:spcAft>
            </a:pPr>
            <a:r>
              <a:rPr lang="es-MX" sz="3200" dirty="0">
                <a:solidFill>
                  <a:schemeClr val="accent1">
                    <a:lumMod val="75000"/>
                  </a:schemeClr>
                </a:solidFill>
                <a:latin typeface="Trebuchet MS"/>
              </a:rPr>
              <a:t>INTRODUCCIÓN</a:t>
            </a:r>
            <a:endParaRPr lang="es-ES" sz="3200" dirty="0">
              <a:solidFill>
                <a:schemeClr val="accent1">
                  <a:lumMod val="75000"/>
                </a:schemeClr>
              </a:solidFill>
              <a:latin typeface="Trebuchet MS"/>
            </a:endParaRPr>
          </a:p>
        </p:txBody>
      </p:sp>
      <p:sp>
        <p:nvSpPr>
          <p:cNvPr id="39941" name="Rectangle 5"/>
          <p:cNvSpPr>
            <a:spLocks noChangeArrowheads="1"/>
          </p:cNvSpPr>
          <p:nvPr/>
        </p:nvSpPr>
        <p:spPr bwMode="auto">
          <a:xfrm>
            <a:off x="228600" y="556157"/>
            <a:ext cx="8915400" cy="6022745"/>
          </a:xfrm>
          <a:prstGeom prst="rect">
            <a:avLst/>
          </a:prstGeom>
          <a:noFill/>
          <a:ln w="9525">
            <a:noFill/>
            <a:miter lim="800000"/>
            <a:headEnd/>
            <a:tailEnd/>
          </a:ln>
          <a:effectLst/>
        </p:spPr>
        <p:txBody>
          <a:bodyPr/>
          <a:lstStyle/>
          <a:p>
            <a:pPr marL="342900" indent="-342900" algn="just" fontAlgn="auto">
              <a:spcBef>
                <a:spcPct val="20000"/>
              </a:spcBef>
              <a:spcAft>
                <a:spcPts val="0"/>
              </a:spcAft>
            </a:pPr>
            <a:r>
              <a:rPr lang="es-MX" sz="1400" dirty="0">
                <a:solidFill>
                  <a:prstClr val="black"/>
                </a:solidFill>
                <a:latin typeface="Trebuchet MS"/>
              </a:rPr>
              <a:t>La  UA (unidad de aprendizaje) Sociología </a:t>
            </a:r>
            <a:r>
              <a:rPr lang="es-MX" sz="1400" dirty="0" smtClean="0">
                <a:solidFill>
                  <a:prstClr val="black"/>
                </a:solidFill>
                <a:latin typeface="Trebuchet MS"/>
              </a:rPr>
              <a:t>Urbana, </a:t>
            </a:r>
            <a:r>
              <a:rPr lang="es-MX" sz="1400" dirty="0">
                <a:solidFill>
                  <a:prstClr val="black"/>
                </a:solidFill>
                <a:latin typeface="Trebuchet MS"/>
              </a:rPr>
              <a:t>misma que se imparte en el  </a:t>
            </a:r>
            <a:r>
              <a:rPr lang="es-MX" sz="1400" dirty="0" smtClean="0">
                <a:solidFill>
                  <a:prstClr val="black"/>
                </a:solidFill>
                <a:latin typeface="Trebuchet MS"/>
              </a:rPr>
              <a:t>primer semestre </a:t>
            </a:r>
            <a:r>
              <a:rPr lang="es-MX" sz="1400" dirty="0">
                <a:solidFill>
                  <a:prstClr val="black"/>
                </a:solidFill>
                <a:latin typeface="Trebuchet MS"/>
              </a:rPr>
              <a:t>de la </a:t>
            </a:r>
            <a:r>
              <a:rPr lang="es-MX" sz="1400" dirty="0" smtClean="0">
                <a:solidFill>
                  <a:prstClr val="black"/>
                </a:solidFill>
                <a:latin typeface="Trebuchet MS"/>
              </a:rPr>
              <a:t>Maestría en Estudios de la Ciudad (MEC), </a:t>
            </a:r>
            <a:r>
              <a:rPr lang="es-MX" sz="1400" dirty="0">
                <a:solidFill>
                  <a:prstClr val="black"/>
                </a:solidFill>
                <a:latin typeface="Trebuchet MS"/>
              </a:rPr>
              <a:t>es  de corte </a:t>
            </a:r>
            <a:r>
              <a:rPr lang="es-MX" sz="1400" dirty="0" smtClean="0">
                <a:solidFill>
                  <a:prstClr val="black"/>
                </a:solidFill>
                <a:latin typeface="Trebuchet MS"/>
              </a:rPr>
              <a:t>teórico.</a:t>
            </a:r>
            <a:endParaRPr lang="es-MX" sz="1400" dirty="0">
              <a:solidFill>
                <a:prstClr val="black"/>
              </a:solidFill>
              <a:latin typeface="Trebuchet MS"/>
            </a:endParaRPr>
          </a:p>
          <a:p>
            <a:pPr marL="342900" indent="-342900" algn="just" fontAlgn="auto">
              <a:spcBef>
                <a:spcPct val="20000"/>
              </a:spcBef>
              <a:spcAft>
                <a:spcPts val="0"/>
              </a:spcAft>
            </a:pPr>
            <a:r>
              <a:rPr lang="es-MX" sz="1400" dirty="0">
                <a:solidFill>
                  <a:prstClr val="black"/>
                </a:solidFill>
                <a:latin typeface="Trebuchet MS"/>
              </a:rPr>
              <a:t>La importancia de esta UA  en la </a:t>
            </a:r>
            <a:r>
              <a:rPr lang="es-MX" sz="1400" dirty="0" err="1">
                <a:solidFill>
                  <a:prstClr val="black"/>
                </a:solidFill>
                <a:latin typeface="Trebuchet MS"/>
              </a:rPr>
              <a:t>currícula</a:t>
            </a:r>
            <a:r>
              <a:rPr lang="es-MX" sz="1400" dirty="0">
                <a:solidFill>
                  <a:prstClr val="black"/>
                </a:solidFill>
                <a:latin typeface="Trebuchet MS"/>
              </a:rPr>
              <a:t>  de la </a:t>
            </a:r>
            <a:r>
              <a:rPr lang="es-MX" sz="1400" dirty="0" smtClean="0">
                <a:solidFill>
                  <a:prstClr val="black"/>
                </a:solidFill>
                <a:latin typeface="Trebuchet MS"/>
              </a:rPr>
              <a:t>maestría recae  </a:t>
            </a:r>
            <a:r>
              <a:rPr lang="es-MX" sz="1400" dirty="0">
                <a:solidFill>
                  <a:prstClr val="black"/>
                </a:solidFill>
                <a:latin typeface="Trebuchet MS"/>
              </a:rPr>
              <a:t>en el estudio y análisis  que se hace entre sociedad y territorio, y la ciudad como producto material de la sociedad.</a:t>
            </a:r>
          </a:p>
          <a:p>
            <a:pPr marL="342900" indent="-342900" algn="just" fontAlgn="auto">
              <a:spcBef>
                <a:spcPct val="20000"/>
              </a:spcBef>
              <a:spcAft>
                <a:spcPts val="0"/>
              </a:spcAft>
            </a:pPr>
            <a:r>
              <a:rPr lang="es-MX" sz="1400" dirty="0">
                <a:solidFill>
                  <a:prstClr val="black"/>
                </a:solidFill>
                <a:latin typeface="Trebuchet MS"/>
              </a:rPr>
              <a:t>Derivado de lo anterior , Sociología Urbana </a:t>
            </a:r>
            <a:r>
              <a:rPr lang="es-MX" sz="1400" dirty="0" smtClean="0">
                <a:solidFill>
                  <a:prstClr val="black"/>
                </a:solidFill>
                <a:latin typeface="Trebuchet MS"/>
              </a:rPr>
              <a:t>tiene cinco unidades  </a:t>
            </a:r>
            <a:r>
              <a:rPr lang="es-MX" sz="1400" dirty="0">
                <a:solidFill>
                  <a:prstClr val="black"/>
                </a:solidFill>
                <a:latin typeface="Trebuchet MS"/>
              </a:rPr>
              <a:t>de competencia: </a:t>
            </a:r>
            <a:r>
              <a:rPr lang="es-MX" sz="1400" dirty="0" smtClean="0"/>
              <a:t>Unidad </a:t>
            </a:r>
            <a:r>
              <a:rPr lang="es-MX" sz="1400" dirty="0"/>
              <a:t>I. </a:t>
            </a:r>
            <a:r>
              <a:rPr lang="es-MX" sz="1400" dirty="0" smtClean="0"/>
              <a:t>Teorías clásicas y modernas de la sociología urbana</a:t>
            </a:r>
            <a:r>
              <a:rPr lang="es-MX" sz="1400" dirty="0" smtClean="0">
                <a:solidFill>
                  <a:prstClr val="black"/>
                </a:solidFill>
                <a:latin typeface="Trebuchet MS"/>
              </a:rPr>
              <a:t>, </a:t>
            </a:r>
            <a:r>
              <a:rPr lang="es-MX" sz="1400" dirty="0" smtClean="0"/>
              <a:t>Unidad </a:t>
            </a:r>
            <a:r>
              <a:rPr lang="es-MX" sz="1400" dirty="0"/>
              <a:t>II. </a:t>
            </a:r>
            <a:r>
              <a:rPr lang="es-MX" sz="1400" dirty="0" smtClean="0"/>
              <a:t>Problemáticas sociales en las ciudades modernas</a:t>
            </a:r>
            <a:r>
              <a:rPr lang="es-MX" sz="1400" dirty="0" smtClean="0">
                <a:solidFill>
                  <a:prstClr val="black"/>
                </a:solidFill>
                <a:latin typeface="Trebuchet MS"/>
              </a:rPr>
              <a:t>, </a:t>
            </a:r>
            <a:r>
              <a:rPr lang="es-MX" sz="1400" dirty="0" smtClean="0"/>
              <a:t>Unidad </a:t>
            </a:r>
            <a:r>
              <a:rPr lang="es-MX" sz="1400" dirty="0"/>
              <a:t>III. </a:t>
            </a:r>
            <a:r>
              <a:rPr lang="es-MX" sz="1400" dirty="0" smtClean="0"/>
              <a:t>Políticas Públicas urbanas en las ciudades, Unidad </a:t>
            </a:r>
            <a:r>
              <a:rPr lang="es-MX" sz="1400" dirty="0"/>
              <a:t>IV. </a:t>
            </a:r>
            <a:r>
              <a:rPr lang="es-MX" sz="1400" dirty="0" smtClean="0"/>
              <a:t>Nuevas Formas de organización política en las ciudades y V. Cultura Urbana y colonias, barrios y pueblos urbanos.  </a:t>
            </a:r>
            <a:r>
              <a:rPr lang="es-MX" sz="1400" dirty="0" smtClean="0">
                <a:solidFill>
                  <a:prstClr val="black"/>
                </a:solidFill>
                <a:latin typeface="Trebuchet MS"/>
              </a:rPr>
              <a:t>De </a:t>
            </a:r>
            <a:r>
              <a:rPr lang="es-MX" sz="1400" dirty="0">
                <a:solidFill>
                  <a:prstClr val="black"/>
                </a:solidFill>
                <a:latin typeface="Trebuchet MS"/>
              </a:rPr>
              <a:t>la unidad </a:t>
            </a:r>
            <a:r>
              <a:rPr lang="es-MX" sz="1400" dirty="0" smtClean="0">
                <a:solidFill>
                  <a:prstClr val="black"/>
                </a:solidFill>
                <a:latin typeface="Trebuchet MS"/>
              </a:rPr>
              <a:t>V </a:t>
            </a:r>
            <a:r>
              <a:rPr lang="es-MX" sz="1400" dirty="0" smtClean="0">
                <a:solidFill>
                  <a:prstClr val="black"/>
                </a:solidFill>
                <a:latin typeface="Trebuchet MS"/>
              </a:rPr>
              <a:t>se eligió el </a:t>
            </a:r>
            <a:r>
              <a:rPr lang="es-MX" sz="1400" dirty="0" smtClean="0">
                <a:solidFill>
                  <a:prstClr val="black"/>
                </a:solidFill>
                <a:latin typeface="Trebuchet MS"/>
              </a:rPr>
              <a:t>libro de Parias Urbanos. Marginalidad en la ciudad a comienzos del milenio, de </a:t>
            </a:r>
            <a:r>
              <a:rPr lang="es-MX" sz="1400" dirty="0" err="1" smtClean="0">
                <a:solidFill>
                  <a:prstClr val="black"/>
                </a:solidFill>
                <a:latin typeface="Trebuchet MS"/>
              </a:rPr>
              <a:t>Loïc</a:t>
            </a:r>
            <a:r>
              <a:rPr lang="es-MX" sz="1400" dirty="0" smtClean="0">
                <a:solidFill>
                  <a:prstClr val="black"/>
                </a:solidFill>
                <a:latin typeface="Trebuchet MS"/>
              </a:rPr>
              <a:t> </a:t>
            </a:r>
            <a:r>
              <a:rPr lang="es-MX" sz="1400" dirty="0" err="1" smtClean="0">
                <a:solidFill>
                  <a:prstClr val="black"/>
                </a:solidFill>
                <a:latin typeface="Trebuchet MS"/>
              </a:rPr>
              <a:t>Wacquant</a:t>
            </a:r>
            <a:r>
              <a:rPr lang="es-MX" sz="1400" dirty="0" smtClean="0">
                <a:solidFill>
                  <a:prstClr val="black"/>
                </a:solidFill>
                <a:latin typeface="Trebuchet MS"/>
              </a:rPr>
              <a:t>, 2001, Argentina, Ed. Manantial. </a:t>
            </a:r>
            <a:r>
              <a:rPr lang="es-MX" sz="1400" dirty="0" smtClean="0">
                <a:solidFill>
                  <a:prstClr val="black"/>
                </a:solidFill>
                <a:latin typeface="Trebuchet MS"/>
              </a:rPr>
              <a:t>El tema está ligado a </a:t>
            </a:r>
            <a:r>
              <a:rPr lang="es-MX" sz="1400" dirty="0" smtClean="0">
                <a:solidFill>
                  <a:prstClr val="black"/>
                </a:solidFill>
                <a:latin typeface="Trebuchet MS"/>
              </a:rPr>
              <a:t>entender la problemática de la pobreza, </a:t>
            </a:r>
            <a:r>
              <a:rPr lang="es-MX" sz="1400" dirty="0" err="1" smtClean="0">
                <a:solidFill>
                  <a:prstClr val="black"/>
                </a:solidFill>
                <a:latin typeface="Trebuchet MS"/>
              </a:rPr>
              <a:t>enclusió</a:t>
            </a:r>
            <a:r>
              <a:rPr lang="es-MX" sz="1400" dirty="0" err="1" smtClean="0">
                <a:solidFill>
                  <a:prstClr val="black"/>
                </a:solidFill>
                <a:latin typeface="Trebuchet MS"/>
              </a:rPr>
              <a:t>n</a:t>
            </a:r>
            <a:r>
              <a:rPr lang="es-MX" sz="1400" dirty="0" smtClean="0">
                <a:solidFill>
                  <a:prstClr val="black"/>
                </a:solidFill>
                <a:latin typeface="Trebuchet MS"/>
              </a:rPr>
              <a:t> y marginalidad a la luz de la ciudad a principios del siglo XXI. La presentación tiene la intención de reflexionar acerca de éstos fenómenos en países como Estados Unidos y Francia y entender estas posturas para analizar las ciudades latinoamericanas.</a:t>
            </a:r>
            <a:endParaRPr lang="es-MX" sz="1400" dirty="0">
              <a:solidFill>
                <a:prstClr val="black"/>
              </a:solidFill>
              <a:latin typeface="Trebuchet MS"/>
            </a:endParaRPr>
          </a:p>
          <a:p>
            <a:pPr marL="342900" indent="-342900" algn="just" fontAlgn="auto">
              <a:spcBef>
                <a:spcPct val="20000"/>
              </a:spcBef>
              <a:spcAft>
                <a:spcPts val="0"/>
              </a:spcAft>
            </a:pPr>
            <a:endParaRPr lang="es-MX" sz="1400" dirty="0">
              <a:solidFill>
                <a:prstClr val="black"/>
              </a:solidFill>
              <a:latin typeface="Trebuchet MS"/>
            </a:endParaRPr>
          </a:p>
          <a:p>
            <a:pPr marL="342900" indent="-342900" algn="just" fontAlgn="auto">
              <a:spcBef>
                <a:spcPct val="20000"/>
              </a:spcBef>
              <a:spcAft>
                <a:spcPts val="0"/>
              </a:spcAft>
            </a:pPr>
            <a:r>
              <a:rPr lang="es-MX" sz="2800" dirty="0">
                <a:solidFill>
                  <a:schemeClr val="accent1">
                    <a:lumMod val="75000"/>
                  </a:schemeClr>
                </a:solidFill>
                <a:latin typeface="Trebuchet MS"/>
              </a:rPr>
              <a:t>JUSTIFICACIÓN</a:t>
            </a:r>
          </a:p>
          <a:p>
            <a:pPr marL="342900" indent="-342900" algn="just" fontAlgn="auto">
              <a:spcBef>
                <a:spcPct val="20000"/>
              </a:spcBef>
              <a:spcAft>
                <a:spcPts val="0"/>
              </a:spcAft>
            </a:pPr>
            <a:r>
              <a:rPr lang="es-MX" sz="1400" dirty="0">
                <a:latin typeface="Trebuchet MS"/>
              </a:rPr>
              <a:t>En una UA teórica  como Sociología Urbana </a:t>
            </a:r>
            <a:r>
              <a:rPr lang="es-MX" sz="1400" dirty="0" smtClean="0">
                <a:latin typeface="Trebuchet MS"/>
              </a:rPr>
              <a:t>se </a:t>
            </a:r>
            <a:r>
              <a:rPr lang="es-MX" sz="1400" dirty="0" smtClean="0">
                <a:latin typeface="Trebuchet MS"/>
              </a:rPr>
              <a:t>requiere de resúmenes que  ayuden al estudiante a procesar </a:t>
            </a:r>
            <a:r>
              <a:rPr lang="es-MX" sz="1400" dirty="0" smtClean="0">
                <a:latin typeface="Trebuchet MS"/>
              </a:rPr>
              <a:t>información y reflexionar. </a:t>
            </a:r>
            <a:r>
              <a:rPr lang="es-MX" sz="1400" dirty="0" smtClean="0">
                <a:latin typeface="Trebuchet MS"/>
              </a:rPr>
              <a:t>Mostrar en enunciados cortos y esquemas apoya el proceso de enseñanza-aprendizaje</a:t>
            </a:r>
            <a:r>
              <a:rPr lang="es-MX" sz="1400" dirty="0">
                <a:latin typeface="Trebuchet MS"/>
              </a:rPr>
              <a:t>. Por ello la importancia de realizar este material </a:t>
            </a:r>
            <a:r>
              <a:rPr lang="es-MX" sz="1400" dirty="0" smtClean="0">
                <a:latin typeface="Trebuchet MS"/>
              </a:rPr>
              <a:t>didáctico. </a:t>
            </a:r>
          </a:p>
          <a:p>
            <a:pPr marL="342900" indent="-342900" algn="just" fontAlgn="auto">
              <a:spcBef>
                <a:spcPct val="20000"/>
              </a:spcBef>
              <a:spcAft>
                <a:spcPts val="0"/>
              </a:spcAft>
            </a:pPr>
            <a:r>
              <a:rPr lang="es-MX" sz="1400" dirty="0" smtClean="0">
                <a:sym typeface="Trebuchet MS" pitchFamily="34" charset="0"/>
              </a:rPr>
              <a:t>La </a:t>
            </a:r>
            <a:r>
              <a:rPr lang="es-MX" sz="1400" dirty="0">
                <a:sym typeface="Trebuchet MS" pitchFamily="34" charset="0"/>
              </a:rPr>
              <a:t>contribución que tendrá a los estudiantes este material visual que se muestra recae </a:t>
            </a:r>
            <a:r>
              <a:rPr lang="es-MX" sz="1400" dirty="0" smtClean="0">
                <a:sym typeface="Trebuchet MS" pitchFamily="34" charset="0"/>
              </a:rPr>
              <a:t>en que </a:t>
            </a:r>
            <a:r>
              <a:rPr lang="es-MX" sz="1400" dirty="0">
                <a:sym typeface="Trebuchet MS" pitchFamily="34" charset="0"/>
              </a:rPr>
              <a:t>a través de mostrar algunos elementos de conceptos y estructura </a:t>
            </a:r>
            <a:r>
              <a:rPr lang="es-MX" sz="1400" dirty="0" smtClean="0">
                <a:sym typeface="Trebuchet MS" pitchFamily="34" charset="0"/>
              </a:rPr>
              <a:t>del capítulo del libro mencionado ayudarán </a:t>
            </a:r>
            <a:r>
              <a:rPr lang="es-MX" sz="1400" dirty="0">
                <a:sym typeface="Trebuchet MS" pitchFamily="34" charset="0"/>
              </a:rPr>
              <a:t>a comprender el tema. El propósito del material didáctico es que al finalizar la exposición estructuren </a:t>
            </a:r>
            <a:r>
              <a:rPr lang="es-MX" sz="1400" dirty="0" smtClean="0">
                <a:sym typeface="Trebuchet MS" pitchFamily="34" charset="0"/>
              </a:rPr>
              <a:t>mentalmente </a:t>
            </a:r>
            <a:r>
              <a:rPr lang="es-MX" sz="1400" dirty="0" smtClean="0">
                <a:sym typeface="Trebuchet MS" pitchFamily="34" charset="0"/>
              </a:rPr>
              <a:t>cómo se presentan fenómenos sociales como la pobreza en países del norte con la intención de que </a:t>
            </a:r>
            <a:r>
              <a:rPr lang="es-MX" sz="1400" dirty="0" smtClean="0">
                <a:sym typeface="Trebuchet MS" pitchFamily="34" charset="0"/>
              </a:rPr>
              <a:t>posteriormente hagan un ensayo reflexivo de dos cuestiones: ¿cómo influye el cambio en el contexto económico y político en las ciudades a inicios del siglo XXI, particularmente en fenómenos sociales? Y segundo ¿cómo se pueden explicar estos fenómenos en ciudades latinoamericanas?</a:t>
            </a:r>
            <a:r>
              <a:rPr lang="es-MX" sz="1400" dirty="0" smtClean="0">
                <a:sym typeface="Trebuchet MS" pitchFamily="34" charset="0"/>
              </a:rPr>
              <a:t> </a:t>
            </a:r>
            <a:endParaRPr lang="es-ES" sz="1400" dirty="0">
              <a:latin typeface="Trebuchet MS"/>
            </a:endParaRPr>
          </a:p>
        </p:txBody>
      </p:sp>
    </p:spTree>
    <p:extLst>
      <p:ext uri="{BB962C8B-B14F-4D97-AF65-F5344CB8AC3E}">
        <p14:creationId xmlns:p14="http://schemas.microsoft.com/office/powerpoint/2010/main" val="34997245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46190" y="765587"/>
            <a:ext cx="6884108" cy="523220"/>
          </a:xfrm>
          <a:prstGeom prst="rect">
            <a:avLst/>
          </a:prstGeom>
          <a:noFill/>
        </p:spPr>
        <p:txBody>
          <a:bodyPr wrap="square" rtlCol="0">
            <a:spAutoFit/>
          </a:bodyPr>
          <a:lstStyle/>
          <a:p>
            <a:pPr algn="ctr"/>
            <a:r>
              <a:rPr lang="es-ES" sz="2800" dirty="0" smtClean="0">
                <a:latin typeface="Arial Narrow"/>
                <a:cs typeface="Arial Narrow"/>
              </a:rPr>
              <a:t>Des – pacificación, desertificación e informalización</a:t>
            </a:r>
          </a:p>
        </p:txBody>
      </p:sp>
      <p:grpSp>
        <p:nvGrpSpPr>
          <p:cNvPr id="5" name="Agrupar 4"/>
          <p:cNvGrpSpPr/>
          <p:nvPr/>
        </p:nvGrpSpPr>
        <p:grpSpPr>
          <a:xfrm>
            <a:off x="918995" y="1437193"/>
            <a:ext cx="2727901" cy="2339616"/>
            <a:chOff x="918995" y="1437193"/>
            <a:chExt cx="2727901" cy="2339616"/>
          </a:xfrm>
        </p:grpSpPr>
        <p:pic>
          <p:nvPicPr>
            <p:cNvPr id="3" name="Imagen 2"/>
            <p:cNvPicPr>
              <a:picLocks noChangeAspect="1"/>
            </p:cNvPicPr>
            <p:nvPr/>
          </p:nvPicPr>
          <p:blipFill>
            <a:blip r:embed="rId2" cstate="print"/>
            <a:stretch>
              <a:fillRect/>
            </a:stretch>
          </p:blipFill>
          <p:spPr>
            <a:xfrm>
              <a:off x="918995" y="1903650"/>
              <a:ext cx="2727901" cy="1873159"/>
            </a:xfrm>
            <a:prstGeom prst="rect">
              <a:avLst/>
            </a:prstGeom>
            <a:ln w="88900" cap="sq" cmpd="thickThin">
              <a:solidFill>
                <a:srgbClr val="000000"/>
              </a:solidFill>
              <a:prstDash val="solid"/>
              <a:miter lim="800000"/>
            </a:ln>
            <a:effectLst>
              <a:innerShdw blurRad="76200">
                <a:srgbClr val="000000"/>
              </a:innerShdw>
            </a:effectLst>
          </p:spPr>
        </p:pic>
        <p:sp>
          <p:nvSpPr>
            <p:cNvPr id="4" name="CuadroTexto 3"/>
            <p:cNvSpPr txBox="1"/>
            <p:nvPr/>
          </p:nvSpPr>
          <p:spPr>
            <a:xfrm>
              <a:off x="1136212" y="1437193"/>
              <a:ext cx="2172170" cy="369332"/>
            </a:xfrm>
            <a:prstGeom prst="rect">
              <a:avLst/>
            </a:prstGeom>
            <a:noFill/>
          </p:spPr>
          <p:txBody>
            <a:bodyPr wrap="square" rtlCol="0">
              <a:spAutoFit/>
            </a:bodyPr>
            <a:lstStyle/>
            <a:p>
              <a:pPr algn="ctr"/>
              <a:r>
                <a:rPr lang="es-ES" dirty="0" smtClean="0">
                  <a:latin typeface="Arial Narrow"/>
                  <a:cs typeface="Arial Narrow"/>
                </a:rPr>
                <a:t>Gueto comunal </a:t>
              </a:r>
              <a:endParaRPr lang="es-ES" dirty="0">
                <a:latin typeface="Arial Narrow"/>
                <a:cs typeface="Arial Narrow"/>
              </a:endParaRPr>
            </a:p>
          </p:txBody>
        </p:sp>
      </p:grpSp>
      <p:grpSp>
        <p:nvGrpSpPr>
          <p:cNvPr id="8" name="Agrupar 7"/>
          <p:cNvGrpSpPr/>
          <p:nvPr/>
        </p:nvGrpSpPr>
        <p:grpSpPr>
          <a:xfrm>
            <a:off x="5147733" y="1233993"/>
            <a:ext cx="2504765" cy="2513865"/>
            <a:chOff x="5433133" y="1081593"/>
            <a:chExt cx="2411631" cy="2513865"/>
          </a:xfrm>
        </p:grpSpPr>
        <p:pic>
          <p:nvPicPr>
            <p:cNvPr id="6" name="Imagen 5"/>
            <p:cNvPicPr>
              <a:picLocks noChangeAspect="1"/>
            </p:cNvPicPr>
            <p:nvPr/>
          </p:nvPicPr>
          <p:blipFill>
            <a:blip r:embed="rId3" cstate="print"/>
            <a:stretch>
              <a:fillRect/>
            </a:stretch>
          </p:blipFill>
          <p:spPr>
            <a:xfrm>
              <a:off x="5433133" y="1882725"/>
              <a:ext cx="2411631" cy="1712733"/>
            </a:xfrm>
            <a:prstGeom prst="rect">
              <a:avLst/>
            </a:prstGeom>
            <a:ln w="228600" cap="sq" cmpd="thickThin">
              <a:solidFill>
                <a:srgbClr val="000000"/>
              </a:solidFill>
              <a:prstDash val="solid"/>
              <a:miter lim="800000"/>
            </a:ln>
            <a:effectLst>
              <a:innerShdw blurRad="76200">
                <a:srgbClr val="000000"/>
              </a:innerShdw>
            </a:effectLst>
          </p:spPr>
        </p:pic>
        <p:sp>
          <p:nvSpPr>
            <p:cNvPr id="7" name="CuadroTexto 6"/>
            <p:cNvSpPr txBox="1"/>
            <p:nvPr/>
          </p:nvSpPr>
          <p:spPr>
            <a:xfrm>
              <a:off x="5580806" y="1081593"/>
              <a:ext cx="1837990" cy="369332"/>
            </a:xfrm>
            <a:prstGeom prst="rect">
              <a:avLst/>
            </a:prstGeom>
            <a:noFill/>
          </p:spPr>
          <p:txBody>
            <a:bodyPr wrap="square" rtlCol="0">
              <a:spAutoFit/>
            </a:bodyPr>
            <a:lstStyle/>
            <a:p>
              <a:pPr algn="ctr"/>
              <a:r>
                <a:rPr lang="es-ES" dirty="0" err="1" smtClean="0">
                  <a:latin typeface="Arial Narrow"/>
                  <a:cs typeface="Arial Narrow"/>
                </a:rPr>
                <a:t>Hipergueto</a:t>
              </a:r>
              <a:endParaRPr lang="es-ES" dirty="0">
                <a:latin typeface="Arial Narrow"/>
                <a:cs typeface="Arial Narrow"/>
              </a:endParaRPr>
            </a:p>
          </p:txBody>
        </p:sp>
      </p:grpSp>
      <p:sp>
        <p:nvSpPr>
          <p:cNvPr id="9" name="Flecha derecha 8"/>
          <p:cNvSpPr/>
          <p:nvPr/>
        </p:nvSpPr>
        <p:spPr>
          <a:xfrm>
            <a:off x="3809652" y="2439885"/>
            <a:ext cx="1086085" cy="434501"/>
          </a:xfrm>
          <a:prstGeom prst="rightArrow">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10" name="CuadroTexto 9"/>
          <p:cNvSpPr txBox="1"/>
          <p:nvPr/>
        </p:nvSpPr>
        <p:spPr>
          <a:xfrm>
            <a:off x="918995" y="3977347"/>
            <a:ext cx="3296007" cy="646331"/>
          </a:xfrm>
          <a:prstGeom prst="rect">
            <a:avLst/>
          </a:prstGeom>
          <a:noFill/>
        </p:spPr>
        <p:txBody>
          <a:bodyPr wrap="square" rtlCol="0">
            <a:spAutoFit/>
          </a:bodyPr>
          <a:lstStyle/>
          <a:p>
            <a:pPr algn="ctr"/>
            <a:r>
              <a:rPr lang="es-ES" dirty="0" smtClean="0">
                <a:latin typeface="Bell MT" pitchFamily="18" charset="0"/>
                <a:cs typeface="Arial Narrow"/>
              </a:rPr>
              <a:t>Años que siguieron inmediatamente a la posguerra.  </a:t>
            </a:r>
            <a:endParaRPr lang="es-ES" dirty="0">
              <a:latin typeface="Bell MT" pitchFamily="18" charset="0"/>
              <a:cs typeface="Arial Narrow"/>
            </a:endParaRPr>
          </a:p>
        </p:txBody>
      </p:sp>
      <p:sp>
        <p:nvSpPr>
          <p:cNvPr id="11" name="CuadroTexto 10"/>
          <p:cNvSpPr txBox="1"/>
          <p:nvPr/>
        </p:nvSpPr>
        <p:spPr>
          <a:xfrm>
            <a:off x="666021" y="4743542"/>
            <a:ext cx="3675981"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ES" dirty="0" smtClean="0">
                <a:latin typeface="Arial Narrow"/>
                <a:cs typeface="Arial Narrow"/>
              </a:rPr>
              <a:t>Formación </a:t>
            </a:r>
            <a:r>
              <a:rPr lang="es-ES" dirty="0" err="1" smtClean="0">
                <a:latin typeface="Arial Narrow"/>
                <a:cs typeface="Arial Narrow"/>
              </a:rPr>
              <a:t>socioespacial</a:t>
            </a:r>
            <a:r>
              <a:rPr lang="es-ES" dirty="0" smtClean="0">
                <a:latin typeface="Arial Narrow"/>
                <a:cs typeface="Arial Narrow"/>
              </a:rPr>
              <a:t> compacta, claramente delimitada, que comprendía un conjunto completo de clases negras ligas entre si por una conciencia racial unificada. </a:t>
            </a:r>
            <a:endParaRPr lang="es-ES" dirty="0">
              <a:latin typeface="Arial Narrow"/>
              <a:cs typeface="Arial Narrow"/>
            </a:endParaRPr>
          </a:p>
        </p:txBody>
      </p:sp>
      <p:sp>
        <p:nvSpPr>
          <p:cNvPr id="12" name="CuadroTexto 11"/>
          <p:cNvSpPr txBox="1"/>
          <p:nvPr/>
        </p:nvSpPr>
        <p:spPr>
          <a:xfrm>
            <a:off x="4588934" y="4741332"/>
            <a:ext cx="4013199"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ES" dirty="0" smtClean="0">
                <a:latin typeface="Arial Narrow"/>
                <a:cs typeface="Arial Narrow"/>
              </a:rPr>
              <a:t>Forma urbana diferente. </a:t>
            </a:r>
            <a:endParaRPr lang="es-ES" dirty="0">
              <a:latin typeface="Arial Narrow"/>
              <a:cs typeface="Arial Narrow"/>
            </a:endParaRPr>
          </a:p>
          <a:p>
            <a:pPr algn="just"/>
            <a:r>
              <a:rPr lang="es-ES" dirty="0" smtClean="0">
                <a:latin typeface="Arial Narrow"/>
                <a:cs typeface="Arial Narrow"/>
              </a:rPr>
              <a:t>Exacerbación de la historia de exclusión racial tamizada por un prisma de clase y exhibe una configuración espacial y organizacional. </a:t>
            </a:r>
            <a:endParaRPr lang="es-ES" dirty="0">
              <a:latin typeface="Arial Narrow"/>
              <a:cs typeface="Arial Narrow"/>
            </a:endParaRPr>
          </a:p>
        </p:txBody>
      </p:sp>
      <p:sp>
        <p:nvSpPr>
          <p:cNvPr id="13" name="CuadroTexto 12"/>
          <p:cNvSpPr txBox="1"/>
          <p:nvPr/>
        </p:nvSpPr>
        <p:spPr>
          <a:xfrm>
            <a:off x="4874896" y="4068164"/>
            <a:ext cx="3296007" cy="369332"/>
          </a:xfrm>
          <a:prstGeom prst="rect">
            <a:avLst/>
          </a:prstGeom>
          <a:noFill/>
        </p:spPr>
        <p:txBody>
          <a:bodyPr wrap="square" rtlCol="0">
            <a:spAutoFit/>
          </a:bodyPr>
          <a:lstStyle/>
          <a:p>
            <a:pPr algn="ctr"/>
            <a:r>
              <a:rPr lang="es-ES" dirty="0" smtClean="0">
                <a:latin typeface="Bell MT" pitchFamily="18" charset="0"/>
                <a:cs typeface="Arial Narrow"/>
              </a:rPr>
              <a:t>Años ochenta y noventa</a:t>
            </a:r>
            <a:r>
              <a:rPr lang="es-ES" dirty="0" smtClean="0">
                <a:latin typeface="Arial Narrow"/>
                <a:cs typeface="Arial Narrow"/>
              </a:rPr>
              <a:t>. </a:t>
            </a:r>
            <a:endParaRPr lang="es-ES" dirty="0">
              <a:latin typeface="Arial Narrow"/>
              <a:cs typeface="Arial Narrow"/>
            </a:endParaRPr>
          </a:p>
        </p:txBody>
      </p:sp>
    </p:spTree>
    <p:extLst>
      <p:ext uri="{BB962C8B-B14F-4D97-AF65-F5344CB8AC3E}">
        <p14:creationId xmlns:p14="http://schemas.microsoft.com/office/powerpoint/2010/main" val="3636059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ppt_y</p:attrName>
                                        </p:attrNameLst>
                                      </p:cBhvr>
                                      <p:tavLst>
                                        <p:tav tm="0">
                                          <p:val>
                                            <p:strVal val="#ppt_y+#ppt_h*1.125000"/>
                                          </p:val>
                                        </p:tav>
                                        <p:tav tm="100000">
                                          <p:val>
                                            <p:strVal val="#ppt_y"/>
                                          </p:val>
                                        </p:tav>
                                      </p:tavLst>
                                    </p:anim>
                                    <p:animEffect transition="in" filter="wipe(up)">
                                      <p:cBhvr>
                                        <p:cTn id="14" dur="500"/>
                                        <p:tgtEl>
                                          <p:spTgt spid="9"/>
                                        </p:tgtEl>
                                      </p:cBhvr>
                                    </p:animEffect>
                                  </p:childTnLst>
                                </p:cTn>
                              </p:par>
                              <p:par>
                                <p:cTn id="15" presetID="12" presetClass="entr" presetSubtype="4"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p:tgtEl>
                                          <p:spTgt spid="8"/>
                                        </p:tgtEl>
                                        <p:attrNameLst>
                                          <p:attrName>ppt_y</p:attrName>
                                        </p:attrNameLst>
                                      </p:cBhvr>
                                      <p:tavLst>
                                        <p:tav tm="0">
                                          <p:val>
                                            <p:strVal val="#ppt_y+#ppt_h*1.125000"/>
                                          </p:val>
                                        </p:tav>
                                        <p:tav tm="100000">
                                          <p:val>
                                            <p:strVal val="#ppt_y"/>
                                          </p:val>
                                        </p:tav>
                                      </p:tavLst>
                                    </p:anim>
                                    <p:animEffect transition="in" filter="wipe(up)">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xit" presetSubtype="4" fill="hold" grpId="1" nodeType="clickEffect">
                                  <p:stCondLst>
                                    <p:cond delay="0"/>
                                  </p:stCondLst>
                                  <p:childTnLst>
                                    <p:anim calcmode="lin" valueType="num">
                                      <p:cBhvr additive="base">
                                        <p:cTn id="22" dur="500"/>
                                        <p:tgtEl>
                                          <p:spTgt spid="9"/>
                                        </p:tgtEl>
                                        <p:attrNameLst>
                                          <p:attrName>ppt_y</p:attrName>
                                        </p:attrNameLst>
                                      </p:cBhvr>
                                      <p:tavLst>
                                        <p:tav tm="0">
                                          <p:val>
                                            <p:strVal val="#ppt_y"/>
                                          </p:val>
                                        </p:tav>
                                        <p:tav tm="100000">
                                          <p:val>
                                            <p:strVal val="#ppt_y+#ppt_h*1.125000"/>
                                          </p:val>
                                        </p:tav>
                                      </p:tavLst>
                                    </p:anim>
                                    <p:animEffect transition="out" filter="wipe(down)">
                                      <p:cBhvr>
                                        <p:cTn id="23" dur="500"/>
                                        <p:tgtEl>
                                          <p:spTgt spid="9"/>
                                        </p:tgtEl>
                                      </p:cBhvr>
                                    </p:animEffect>
                                    <p:set>
                                      <p:cBhvr>
                                        <p:cTn id="24" dur="1" fill="hold">
                                          <p:stCondLst>
                                            <p:cond delay="499"/>
                                          </p:stCondLst>
                                        </p:cTn>
                                        <p:tgtEl>
                                          <p:spTgt spid="9"/>
                                        </p:tgtEl>
                                        <p:attrNameLst>
                                          <p:attrName>style.visibility</p:attrName>
                                        </p:attrNameLst>
                                      </p:cBhvr>
                                      <p:to>
                                        <p:strVal val="hidden"/>
                                      </p:to>
                                    </p:set>
                                  </p:childTnLst>
                                </p:cTn>
                              </p:par>
                              <p:par>
                                <p:cTn id="25" presetID="12" presetClass="exit" presetSubtype="4" fill="hold" nodeType="withEffect">
                                  <p:stCondLst>
                                    <p:cond delay="0"/>
                                  </p:stCondLst>
                                  <p:childTnLst>
                                    <p:anim calcmode="lin" valueType="num">
                                      <p:cBhvr additive="base">
                                        <p:cTn id="26" dur="500"/>
                                        <p:tgtEl>
                                          <p:spTgt spid="8"/>
                                        </p:tgtEl>
                                        <p:attrNameLst>
                                          <p:attrName>ppt_y</p:attrName>
                                        </p:attrNameLst>
                                      </p:cBhvr>
                                      <p:tavLst>
                                        <p:tav tm="0">
                                          <p:val>
                                            <p:strVal val="#ppt_y"/>
                                          </p:val>
                                        </p:tav>
                                        <p:tav tm="100000">
                                          <p:val>
                                            <p:strVal val="#ppt_y+#ppt_h*1.125000"/>
                                          </p:val>
                                        </p:tav>
                                      </p:tavLst>
                                    </p:anim>
                                    <p:animEffect transition="out" filter="wipe(down)">
                                      <p:cBhvr>
                                        <p:cTn id="27" dur="500"/>
                                        <p:tgtEl>
                                          <p:spTgt spid="8"/>
                                        </p:tgtEl>
                                      </p:cBhvr>
                                    </p:animEffect>
                                    <p:set>
                                      <p:cBhvr>
                                        <p:cTn id="28" dur="1" fill="hold">
                                          <p:stCondLst>
                                            <p:cond delay="499"/>
                                          </p:stCondLst>
                                        </p:cTn>
                                        <p:tgtEl>
                                          <p:spTgt spid="8"/>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p:tgtEl>
                                          <p:spTgt spid="10"/>
                                        </p:tgtEl>
                                        <p:attrNameLst>
                                          <p:attrName>ppt_y</p:attrName>
                                        </p:attrNameLst>
                                      </p:cBhvr>
                                      <p:tavLst>
                                        <p:tav tm="0">
                                          <p:val>
                                            <p:strVal val="#ppt_y+#ppt_h*1.125000"/>
                                          </p:val>
                                        </p:tav>
                                        <p:tav tm="100000">
                                          <p:val>
                                            <p:strVal val="#ppt_y"/>
                                          </p:val>
                                        </p:tav>
                                      </p:tavLst>
                                    </p:anim>
                                    <p:animEffect transition="in" filter="wipe(up)">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ppt_y</p:attrName>
                                        </p:attrNameLst>
                                      </p:cBhvr>
                                      <p:tavLst>
                                        <p:tav tm="0">
                                          <p:val>
                                            <p:strVal val="#ppt_y+#ppt_h*1.125000"/>
                                          </p:val>
                                        </p:tav>
                                        <p:tav tm="100000">
                                          <p:val>
                                            <p:strVal val="#ppt_y"/>
                                          </p:val>
                                        </p:tav>
                                      </p:tavLst>
                                    </p:anim>
                                    <p:animEffect transition="in" filter="wipe(up)">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2" nodeType="click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up)">
                                      <p:cBhvr>
                                        <p:cTn id="46" dur="500"/>
                                        <p:tgtEl>
                                          <p:spTgt spid="9"/>
                                        </p:tgtEl>
                                      </p:cBhvr>
                                    </p:animEffect>
                                  </p:childTnLst>
                                </p:cTn>
                              </p:par>
                              <p:par>
                                <p:cTn id="47" presetID="12" presetClass="entr" presetSubtype="4"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p:tgtEl>
                                          <p:spTgt spid="8"/>
                                        </p:tgtEl>
                                        <p:attrNameLst>
                                          <p:attrName>ppt_y</p:attrName>
                                        </p:attrNameLst>
                                      </p:cBhvr>
                                      <p:tavLst>
                                        <p:tav tm="0">
                                          <p:val>
                                            <p:strVal val="#ppt_y+#ppt_h*1.125000"/>
                                          </p:val>
                                        </p:tav>
                                        <p:tav tm="100000">
                                          <p:val>
                                            <p:strVal val="#ppt_y"/>
                                          </p:val>
                                        </p:tav>
                                      </p:tavLst>
                                    </p:anim>
                                    <p:animEffect transition="in" filter="wipe(up)">
                                      <p:cBhvr>
                                        <p:cTn id="50" dur="500"/>
                                        <p:tgtEl>
                                          <p:spTgt spid="8"/>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4"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p:tgtEl>
                                          <p:spTgt spid="13"/>
                                        </p:tgtEl>
                                        <p:attrNameLst>
                                          <p:attrName>ppt_y</p:attrName>
                                        </p:attrNameLst>
                                      </p:cBhvr>
                                      <p:tavLst>
                                        <p:tav tm="0">
                                          <p:val>
                                            <p:strVal val="#ppt_y+#ppt_h*1.125000"/>
                                          </p:val>
                                        </p:tav>
                                        <p:tav tm="100000">
                                          <p:val>
                                            <p:strVal val="#ppt_y"/>
                                          </p:val>
                                        </p:tav>
                                      </p:tavLst>
                                    </p:anim>
                                    <p:animEffect transition="in" filter="wipe(up)">
                                      <p:cBhvr>
                                        <p:cTn id="56" dur="500"/>
                                        <p:tgtEl>
                                          <p:spTgt spid="13"/>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4"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p:tgtEl>
                                          <p:spTgt spid="12"/>
                                        </p:tgtEl>
                                        <p:attrNameLst>
                                          <p:attrName>ppt_y</p:attrName>
                                        </p:attrNameLst>
                                      </p:cBhvr>
                                      <p:tavLst>
                                        <p:tav tm="0">
                                          <p:val>
                                            <p:strVal val="#ppt_y+#ppt_h*1.125000"/>
                                          </p:val>
                                        </p:tav>
                                        <p:tav tm="100000">
                                          <p:val>
                                            <p:strVal val="#ppt_y"/>
                                          </p:val>
                                        </p:tav>
                                      </p:tavLst>
                                    </p:anim>
                                    <p:animEffect transition="in" filter="wipe(up)">
                                      <p:cBhvr>
                                        <p:cTn id="6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9" grpId="2" animBg="1"/>
      <p:bldP spid="10" grpId="0"/>
      <p:bldP spid="11" grpId="0" animBg="1"/>
      <p:bldP spid="12" grpId="0" animBg="1"/>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Agrupar 8"/>
          <p:cNvGrpSpPr/>
          <p:nvPr/>
        </p:nvGrpSpPr>
        <p:grpSpPr>
          <a:xfrm>
            <a:off x="1002540" y="1206661"/>
            <a:ext cx="7085867" cy="1917540"/>
            <a:chOff x="918995" y="779974"/>
            <a:chExt cx="7085867" cy="2474340"/>
          </a:xfrm>
        </p:grpSpPr>
        <p:grpSp>
          <p:nvGrpSpPr>
            <p:cNvPr id="2" name="Agrupar 1"/>
            <p:cNvGrpSpPr/>
            <p:nvPr/>
          </p:nvGrpSpPr>
          <p:grpSpPr>
            <a:xfrm>
              <a:off x="918995" y="892848"/>
              <a:ext cx="2727901" cy="2361466"/>
              <a:chOff x="918995" y="1415343"/>
              <a:chExt cx="2727901" cy="2361466"/>
            </a:xfrm>
          </p:grpSpPr>
          <p:pic>
            <p:nvPicPr>
              <p:cNvPr id="3" name="Imagen 2"/>
              <p:cNvPicPr>
                <a:picLocks noChangeAspect="1"/>
              </p:cNvPicPr>
              <p:nvPr/>
            </p:nvPicPr>
            <p:blipFill>
              <a:blip r:embed="rId2" cstate="print"/>
              <a:stretch>
                <a:fillRect/>
              </a:stretch>
            </p:blipFill>
            <p:spPr>
              <a:xfrm>
                <a:off x="918995" y="1903650"/>
                <a:ext cx="2727901" cy="1873159"/>
              </a:xfrm>
              <a:prstGeom prst="rect">
                <a:avLst/>
              </a:prstGeom>
              <a:ln w="88900" cap="sq" cmpd="thickThin">
                <a:solidFill>
                  <a:srgbClr val="000000"/>
                </a:solidFill>
                <a:prstDash val="solid"/>
                <a:miter lim="800000"/>
              </a:ln>
              <a:effectLst>
                <a:innerShdw blurRad="76200">
                  <a:srgbClr val="000000"/>
                </a:innerShdw>
              </a:effectLst>
            </p:spPr>
          </p:pic>
          <p:sp>
            <p:nvSpPr>
              <p:cNvPr id="4" name="CuadroTexto 3"/>
              <p:cNvSpPr txBox="1"/>
              <p:nvPr/>
            </p:nvSpPr>
            <p:spPr>
              <a:xfrm>
                <a:off x="1144679" y="1415343"/>
                <a:ext cx="2172170"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ES" dirty="0" smtClean="0">
                    <a:latin typeface="Arial Narrow"/>
                    <a:cs typeface="Arial Narrow"/>
                  </a:rPr>
                  <a:t>Gueto comunal </a:t>
                </a:r>
                <a:endParaRPr lang="es-ES" dirty="0">
                  <a:latin typeface="Arial Narrow"/>
                  <a:cs typeface="Arial Narrow"/>
                </a:endParaRPr>
              </a:p>
            </p:txBody>
          </p:sp>
        </p:grpSp>
        <p:grpSp>
          <p:nvGrpSpPr>
            <p:cNvPr id="5" name="Agrupar 4"/>
            <p:cNvGrpSpPr/>
            <p:nvPr/>
          </p:nvGrpSpPr>
          <p:grpSpPr>
            <a:xfrm>
              <a:off x="5333170" y="779974"/>
              <a:ext cx="2671692" cy="2419711"/>
              <a:chOff x="5400006" y="1404417"/>
              <a:chExt cx="2671692" cy="2419711"/>
            </a:xfrm>
          </p:grpSpPr>
          <p:pic>
            <p:nvPicPr>
              <p:cNvPr id="6" name="Imagen 5"/>
              <p:cNvPicPr>
                <a:picLocks noChangeAspect="1"/>
              </p:cNvPicPr>
              <p:nvPr/>
            </p:nvPicPr>
            <p:blipFill>
              <a:blip r:embed="rId3" cstate="print"/>
              <a:stretch>
                <a:fillRect/>
              </a:stretch>
            </p:blipFill>
            <p:spPr>
              <a:xfrm>
                <a:off x="5400006" y="1926700"/>
                <a:ext cx="2671692" cy="1897428"/>
              </a:xfrm>
              <a:prstGeom prst="rect">
                <a:avLst/>
              </a:prstGeom>
              <a:ln w="88900" cap="sq" cmpd="thickThin">
                <a:solidFill>
                  <a:srgbClr val="000000"/>
                </a:solidFill>
                <a:prstDash val="solid"/>
                <a:miter lim="800000"/>
              </a:ln>
              <a:effectLst>
                <a:innerShdw blurRad="76200">
                  <a:srgbClr val="000000"/>
                </a:innerShdw>
              </a:effectLst>
            </p:spPr>
          </p:pic>
          <p:sp>
            <p:nvSpPr>
              <p:cNvPr id="7" name="CuadroTexto 6"/>
              <p:cNvSpPr txBox="1"/>
              <p:nvPr/>
            </p:nvSpPr>
            <p:spPr>
              <a:xfrm>
                <a:off x="5758607" y="1404417"/>
                <a:ext cx="1837990"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ES" dirty="0" err="1" smtClean="0">
                    <a:latin typeface="Arial Narrow"/>
                    <a:cs typeface="Arial Narrow"/>
                  </a:rPr>
                  <a:t>Hipergueto</a:t>
                </a:r>
                <a:endParaRPr lang="es-ES" dirty="0">
                  <a:latin typeface="Arial Narrow"/>
                  <a:cs typeface="Arial Narrow"/>
                </a:endParaRPr>
              </a:p>
            </p:txBody>
          </p:sp>
        </p:grpSp>
        <p:sp>
          <p:nvSpPr>
            <p:cNvPr id="8" name="Flecha derecha 7"/>
            <p:cNvSpPr/>
            <p:nvPr/>
          </p:nvSpPr>
          <p:spPr>
            <a:xfrm>
              <a:off x="3809652" y="1806525"/>
              <a:ext cx="1086085" cy="434501"/>
            </a:xfrm>
            <a:prstGeom prst="rightArrow">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S"/>
            </a:p>
          </p:txBody>
        </p:sp>
      </p:grpSp>
      <p:sp>
        <p:nvSpPr>
          <p:cNvPr id="10" name="CuadroTexto 9"/>
          <p:cNvSpPr txBox="1"/>
          <p:nvPr/>
        </p:nvSpPr>
        <p:spPr>
          <a:xfrm>
            <a:off x="2763607" y="573746"/>
            <a:ext cx="4344340" cy="523220"/>
          </a:xfrm>
          <a:prstGeom prst="rect">
            <a:avLst/>
          </a:prstGeom>
          <a:noFill/>
        </p:spPr>
        <p:txBody>
          <a:bodyPr wrap="square" rtlCol="0">
            <a:spAutoFit/>
          </a:bodyPr>
          <a:lstStyle/>
          <a:p>
            <a:r>
              <a:rPr lang="es-ES" sz="2800" b="1" dirty="0" smtClean="0">
                <a:latin typeface="Arial Narrow"/>
                <a:cs typeface="Arial Narrow"/>
              </a:rPr>
              <a:t>Causas de la transformación </a:t>
            </a:r>
            <a:endParaRPr lang="es-ES" sz="2800" b="1" dirty="0">
              <a:latin typeface="Arial Narrow"/>
              <a:cs typeface="Arial Narrow"/>
            </a:endParaRPr>
          </a:p>
        </p:txBody>
      </p:sp>
      <p:sp>
        <p:nvSpPr>
          <p:cNvPr id="11" name="CuadroTexto 10"/>
          <p:cNvSpPr txBox="1"/>
          <p:nvPr/>
        </p:nvSpPr>
        <p:spPr>
          <a:xfrm>
            <a:off x="994074" y="4632869"/>
            <a:ext cx="4204228" cy="461665"/>
          </a:xfrm>
          <a:prstGeom prst="rect">
            <a:avLst/>
          </a:prstGeom>
          <a:noFill/>
        </p:spPr>
        <p:txBody>
          <a:bodyPr wrap="square" rtlCol="0">
            <a:spAutoFit/>
          </a:bodyPr>
          <a:lstStyle/>
          <a:p>
            <a:r>
              <a:rPr lang="es-ES" sz="2400" dirty="0" err="1" smtClean="0">
                <a:latin typeface="Arial Narrow"/>
                <a:cs typeface="Arial Narrow"/>
              </a:rPr>
              <a:t>Despacificación</a:t>
            </a:r>
            <a:r>
              <a:rPr lang="es-ES" sz="2400" dirty="0" smtClean="0">
                <a:latin typeface="Arial Narrow"/>
                <a:cs typeface="Arial Narrow"/>
              </a:rPr>
              <a:t> de la vida cotidiana </a:t>
            </a:r>
            <a:endParaRPr lang="es-ES" sz="2400" dirty="0">
              <a:latin typeface="Arial Narrow"/>
              <a:cs typeface="Arial Narrow"/>
            </a:endParaRPr>
          </a:p>
        </p:txBody>
      </p:sp>
      <p:sp>
        <p:nvSpPr>
          <p:cNvPr id="12" name="CuadroTexto 11"/>
          <p:cNvSpPr txBox="1"/>
          <p:nvPr/>
        </p:nvSpPr>
        <p:spPr>
          <a:xfrm>
            <a:off x="1002541" y="5062474"/>
            <a:ext cx="3573707" cy="461665"/>
          </a:xfrm>
          <a:prstGeom prst="rect">
            <a:avLst/>
          </a:prstGeom>
          <a:noFill/>
        </p:spPr>
        <p:txBody>
          <a:bodyPr wrap="square" rtlCol="0">
            <a:spAutoFit/>
          </a:bodyPr>
          <a:lstStyle/>
          <a:p>
            <a:r>
              <a:rPr lang="es-ES" sz="2400" dirty="0" err="1" smtClean="0">
                <a:latin typeface="Arial Narrow"/>
                <a:cs typeface="Arial Narrow"/>
              </a:rPr>
              <a:t>Desdiferenciación</a:t>
            </a:r>
            <a:r>
              <a:rPr lang="es-ES" sz="2400" dirty="0" smtClean="0">
                <a:latin typeface="Arial Narrow"/>
                <a:cs typeface="Arial Narrow"/>
              </a:rPr>
              <a:t> social  </a:t>
            </a:r>
            <a:endParaRPr lang="es-ES" sz="2400" dirty="0">
              <a:latin typeface="Arial Narrow"/>
              <a:cs typeface="Arial Narrow"/>
            </a:endParaRPr>
          </a:p>
        </p:txBody>
      </p:sp>
      <p:sp>
        <p:nvSpPr>
          <p:cNvPr id="13" name="CuadroTexto 12"/>
          <p:cNvSpPr txBox="1"/>
          <p:nvPr/>
        </p:nvSpPr>
        <p:spPr>
          <a:xfrm>
            <a:off x="1044873" y="5510793"/>
            <a:ext cx="3224837" cy="461665"/>
          </a:xfrm>
          <a:prstGeom prst="rect">
            <a:avLst/>
          </a:prstGeom>
          <a:noFill/>
        </p:spPr>
        <p:txBody>
          <a:bodyPr wrap="square" rtlCol="0">
            <a:spAutoFit/>
          </a:bodyPr>
          <a:lstStyle/>
          <a:p>
            <a:r>
              <a:rPr lang="es-ES" sz="2400" dirty="0" smtClean="0">
                <a:latin typeface="Arial Narrow"/>
                <a:cs typeface="Arial Narrow"/>
              </a:rPr>
              <a:t>Informalización económica </a:t>
            </a:r>
            <a:endParaRPr lang="es-ES" sz="2400" dirty="0">
              <a:latin typeface="Arial Narrow"/>
              <a:cs typeface="Arial Narrow"/>
            </a:endParaRPr>
          </a:p>
        </p:txBody>
      </p:sp>
      <p:sp>
        <p:nvSpPr>
          <p:cNvPr id="14" name="CuadroTexto 13"/>
          <p:cNvSpPr txBox="1"/>
          <p:nvPr/>
        </p:nvSpPr>
        <p:spPr>
          <a:xfrm>
            <a:off x="5206768" y="3101880"/>
            <a:ext cx="3251432" cy="646331"/>
          </a:xfrm>
          <a:prstGeom prst="rect">
            <a:avLst/>
          </a:prstGeom>
          <a:noFill/>
        </p:spPr>
        <p:txBody>
          <a:bodyPr wrap="square" rtlCol="0">
            <a:spAutoFit/>
          </a:bodyPr>
          <a:lstStyle/>
          <a:p>
            <a:r>
              <a:rPr lang="es-ES" dirty="0" smtClean="0">
                <a:latin typeface="Arial Narrow"/>
                <a:cs typeface="Arial Narrow"/>
              </a:rPr>
              <a:t>*Filtración de la violencia en el entramado del sistema social local. </a:t>
            </a:r>
            <a:endParaRPr lang="es-ES" dirty="0">
              <a:latin typeface="Arial Narrow"/>
              <a:cs typeface="Arial Narrow"/>
            </a:endParaRPr>
          </a:p>
        </p:txBody>
      </p:sp>
      <p:pic>
        <p:nvPicPr>
          <p:cNvPr id="15" name="Imagen 14"/>
          <p:cNvPicPr>
            <a:picLocks noChangeAspect="1"/>
          </p:cNvPicPr>
          <p:nvPr/>
        </p:nvPicPr>
        <p:blipFill>
          <a:blip r:embed="rId4" cstate="print"/>
          <a:stretch>
            <a:fillRect/>
          </a:stretch>
        </p:blipFill>
        <p:spPr>
          <a:xfrm>
            <a:off x="5585236" y="4886718"/>
            <a:ext cx="2140770" cy="1420044"/>
          </a:xfrm>
          <a:prstGeom prst="ellipse">
            <a:avLst/>
          </a:prstGeom>
          <a:ln>
            <a:noFill/>
          </a:ln>
          <a:effectLst>
            <a:softEdge rad="112500"/>
          </a:effectLst>
        </p:spPr>
      </p:pic>
      <p:sp>
        <p:nvSpPr>
          <p:cNvPr id="16" name="CuadroTexto 15"/>
          <p:cNvSpPr txBox="1"/>
          <p:nvPr/>
        </p:nvSpPr>
        <p:spPr>
          <a:xfrm>
            <a:off x="5299313" y="4309630"/>
            <a:ext cx="3542308" cy="646331"/>
          </a:xfrm>
          <a:prstGeom prst="rect">
            <a:avLst/>
          </a:prstGeom>
          <a:noFill/>
        </p:spPr>
        <p:txBody>
          <a:bodyPr wrap="square" rtlCol="0">
            <a:spAutoFit/>
          </a:bodyPr>
          <a:lstStyle/>
          <a:p>
            <a:r>
              <a:rPr lang="es-ES" dirty="0" smtClean="0">
                <a:latin typeface="Arial Narrow"/>
                <a:cs typeface="Arial Narrow"/>
              </a:rPr>
              <a:t>*Deterioro del entramado organizacional de los guetos. </a:t>
            </a:r>
            <a:endParaRPr lang="es-ES" dirty="0">
              <a:latin typeface="Arial Narrow"/>
              <a:cs typeface="Arial Narrow"/>
            </a:endParaRPr>
          </a:p>
        </p:txBody>
      </p:sp>
      <p:pic>
        <p:nvPicPr>
          <p:cNvPr id="18" name="Imagen 17"/>
          <p:cNvPicPr>
            <a:picLocks noChangeAspect="1"/>
          </p:cNvPicPr>
          <p:nvPr/>
        </p:nvPicPr>
        <p:blipFill>
          <a:blip r:embed="rId5" cstate="print"/>
          <a:stretch>
            <a:fillRect/>
          </a:stretch>
        </p:blipFill>
        <p:spPr>
          <a:xfrm>
            <a:off x="930881" y="3227810"/>
            <a:ext cx="2640020" cy="12584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 name="CuadroTexto 18"/>
          <p:cNvSpPr txBox="1"/>
          <p:nvPr/>
        </p:nvSpPr>
        <p:spPr>
          <a:xfrm>
            <a:off x="5266035" y="3725645"/>
            <a:ext cx="3542308" cy="646331"/>
          </a:xfrm>
          <a:prstGeom prst="rect">
            <a:avLst/>
          </a:prstGeom>
          <a:noFill/>
        </p:spPr>
        <p:txBody>
          <a:bodyPr wrap="square" rtlCol="0">
            <a:spAutoFit/>
          </a:bodyPr>
          <a:lstStyle/>
          <a:p>
            <a:r>
              <a:rPr lang="es-ES" dirty="0" smtClean="0">
                <a:latin typeface="Arial Narrow"/>
                <a:cs typeface="Arial Narrow"/>
              </a:rPr>
              <a:t>*Crecimiento de una economía no regulada</a:t>
            </a:r>
            <a:endParaRPr lang="es-ES" dirty="0">
              <a:latin typeface="Arial Narrow"/>
              <a:cs typeface="Arial Narrow"/>
            </a:endParaRPr>
          </a:p>
        </p:txBody>
      </p:sp>
    </p:spTree>
    <p:extLst>
      <p:ext uri="{BB962C8B-B14F-4D97-AF65-F5344CB8AC3E}">
        <p14:creationId xmlns:p14="http://schemas.microsoft.com/office/powerpoint/2010/main" val="212060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ppt_y</p:attrName>
                                        </p:attrNameLst>
                                      </p:cBhvr>
                                      <p:tavLst>
                                        <p:tav tm="0">
                                          <p:val>
                                            <p:strVal val="#ppt_y+#ppt_h*1.125000"/>
                                          </p:val>
                                        </p:tav>
                                        <p:tav tm="100000">
                                          <p:val>
                                            <p:strVal val="#ppt_y"/>
                                          </p:val>
                                        </p:tav>
                                      </p:tavLst>
                                    </p:anim>
                                    <p:animEffect transition="in" filter="wipe(up)">
                                      <p:cBhvr>
                                        <p:cTn id="12" dur="500"/>
                                        <p:tgtEl>
                                          <p:spTgt spid="14"/>
                                        </p:tgtEl>
                                      </p:cBhvr>
                                    </p:animEffect>
                                  </p:childTnLst>
                                </p:cTn>
                              </p:par>
                              <p:par>
                                <p:cTn id="13" presetID="1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p:tgtEl>
                                          <p:spTgt spid="15"/>
                                        </p:tgtEl>
                                        <p:attrNameLst>
                                          <p:attrName>ppt_y</p:attrName>
                                        </p:attrNameLst>
                                      </p:cBhvr>
                                      <p:tavLst>
                                        <p:tav tm="0">
                                          <p:val>
                                            <p:strVal val="#ppt_y+#ppt_h*1.125000"/>
                                          </p:val>
                                        </p:tav>
                                        <p:tav tm="100000">
                                          <p:val>
                                            <p:strVal val="#ppt_y"/>
                                          </p:val>
                                        </p:tav>
                                      </p:tavLst>
                                    </p:anim>
                                    <p:animEffect transition="in" filter="wipe(up)">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grpId="1" nodeType="clickEffect">
                                  <p:stCondLst>
                                    <p:cond delay="0"/>
                                  </p:stCondLst>
                                  <p:childTnLst>
                                    <p:anim calcmode="lin" valueType="num">
                                      <p:cBhvr additive="base">
                                        <p:cTn id="20" dur="500"/>
                                        <p:tgtEl>
                                          <p:spTgt spid="14"/>
                                        </p:tgtEl>
                                        <p:attrNameLst>
                                          <p:attrName>ppt_x</p:attrName>
                                        </p:attrNameLst>
                                      </p:cBhvr>
                                      <p:tavLst>
                                        <p:tav tm="0">
                                          <p:val>
                                            <p:strVal val="ppt_x"/>
                                          </p:val>
                                        </p:tav>
                                        <p:tav tm="100000">
                                          <p:val>
                                            <p:strVal val="ppt_x"/>
                                          </p:val>
                                        </p:tav>
                                      </p:tavLst>
                                    </p:anim>
                                    <p:anim calcmode="lin" valueType="num">
                                      <p:cBhvr additive="base">
                                        <p:cTn id="21" dur="500"/>
                                        <p:tgtEl>
                                          <p:spTgt spid="14"/>
                                        </p:tgtEl>
                                        <p:attrNameLst>
                                          <p:attrName>ppt_y</p:attrName>
                                        </p:attrNameLst>
                                      </p:cBhvr>
                                      <p:tavLst>
                                        <p:tav tm="0">
                                          <p:val>
                                            <p:strVal val="ppt_y"/>
                                          </p:val>
                                        </p:tav>
                                        <p:tav tm="100000">
                                          <p:val>
                                            <p:strVal val="1+ppt_h/2"/>
                                          </p:val>
                                        </p:tav>
                                      </p:tavLst>
                                    </p:anim>
                                    <p:set>
                                      <p:cBhvr>
                                        <p:cTn id="22" dur="1" fill="hold">
                                          <p:stCondLst>
                                            <p:cond delay="499"/>
                                          </p:stCondLst>
                                        </p:cTn>
                                        <p:tgtEl>
                                          <p:spTgt spid="14"/>
                                        </p:tgtEl>
                                        <p:attrNameLst>
                                          <p:attrName>style.visibility</p:attrName>
                                        </p:attrNameLst>
                                      </p:cBhvr>
                                      <p:to>
                                        <p:strVal val="hidden"/>
                                      </p:to>
                                    </p:set>
                                  </p:childTnLst>
                                </p:cTn>
                              </p:par>
                              <p:par>
                                <p:cTn id="23" presetID="2" presetClass="exit" presetSubtype="4" fill="hold" nodeType="withEffect">
                                  <p:stCondLst>
                                    <p:cond delay="0"/>
                                  </p:stCondLst>
                                  <p:childTnLst>
                                    <p:anim calcmode="lin" valueType="num">
                                      <p:cBhvr additive="base">
                                        <p:cTn id="24" dur="500"/>
                                        <p:tgtEl>
                                          <p:spTgt spid="15"/>
                                        </p:tgtEl>
                                        <p:attrNameLst>
                                          <p:attrName>ppt_x</p:attrName>
                                        </p:attrNameLst>
                                      </p:cBhvr>
                                      <p:tavLst>
                                        <p:tav tm="0">
                                          <p:val>
                                            <p:strVal val="ppt_x"/>
                                          </p:val>
                                        </p:tav>
                                        <p:tav tm="100000">
                                          <p:val>
                                            <p:strVal val="ppt_x"/>
                                          </p:val>
                                        </p:tav>
                                      </p:tavLst>
                                    </p:anim>
                                    <p:anim calcmode="lin" valueType="num">
                                      <p:cBhvr additive="base">
                                        <p:cTn id="25" dur="500"/>
                                        <p:tgtEl>
                                          <p:spTgt spid="15"/>
                                        </p:tgtEl>
                                        <p:attrNameLst>
                                          <p:attrName>ppt_y</p:attrName>
                                        </p:attrNameLst>
                                      </p:cBhvr>
                                      <p:tavLst>
                                        <p:tav tm="0">
                                          <p:val>
                                            <p:strVal val="ppt_y"/>
                                          </p:val>
                                        </p:tav>
                                        <p:tav tm="100000">
                                          <p:val>
                                            <p:strVal val="1+ppt_h/2"/>
                                          </p:val>
                                        </p:tav>
                                      </p:tavLst>
                                    </p:anim>
                                    <p:set>
                                      <p:cBhvr>
                                        <p:cTn id="26" dur="1" fill="hold">
                                          <p:stCondLst>
                                            <p:cond delay="499"/>
                                          </p:stCondLst>
                                        </p:cTn>
                                        <p:tgtEl>
                                          <p:spTgt spid="15"/>
                                        </p:tgtEl>
                                        <p:attrNameLst>
                                          <p:attrName>style.visibility</p:attrName>
                                        </p:attrNameLst>
                                      </p:cBhvr>
                                      <p:to>
                                        <p:strVal val="hidden"/>
                                      </p:to>
                                    </p:set>
                                  </p:childTnLst>
                                </p:cTn>
                              </p:par>
                              <p:par>
                                <p:cTn id="27" presetID="1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ppt_y</p:attrName>
                                        </p:attrNameLst>
                                      </p:cBhvr>
                                      <p:tavLst>
                                        <p:tav tm="0">
                                          <p:val>
                                            <p:strVal val="#ppt_y+#ppt_h*1.125000"/>
                                          </p:val>
                                        </p:tav>
                                        <p:tav tm="100000">
                                          <p:val>
                                            <p:strVal val="#ppt_y"/>
                                          </p:val>
                                        </p:tav>
                                      </p:tavLst>
                                    </p:anim>
                                    <p:animEffect transition="in" filter="wipe(up)">
                                      <p:cBhvr>
                                        <p:cTn id="30" dur="500"/>
                                        <p:tgtEl>
                                          <p:spTgt spid="16"/>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ppt_y</p:attrName>
                                        </p:attrNameLst>
                                      </p:cBhvr>
                                      <p:tavLst>
                                        <p:tav tm="0">
                                          <p:val>
                                            <p:strVal val="#ppt_y+#ppt_h*1.125000"/>
                                          </p:val>
                                        </p:tav>
                                        <p:tav tm="100000">
                                          <p:val>
                                            <p:strVal val="#ppt_y"/>
                                          </p:val>
                                        </p:tav>
                                      </p:tavLst>
                                    </p:anim>
                                    <p:animEffect transition="in" filter="wipe(up)">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grpId="1" nodeType="clickEffect">
                                  <p:stCondLst>
                                    <p:cond delay="0"/>
                                  </p:stCondLst>
                                  <p:childTnLst>
                                    <p:anim calcmode="lin" valueType="num">
                                      <p:cBhvr additive="base">
                                        <p:cTn id="38" dur="500"/>
                                        <p:tgtEl>
                                          <p:spTgt spid="16"/>
                                        </p:tgtEl>
                                        <p:attrNameLst>
                                          <p:attrName>ppt_x</p:attrName>
                                        </p:attrNameLst>
                                      </p:cBhvr>
                                      <p:tavLst>
                                        <p:tav tm="0">
                                          <p:val>
                                            <p:strVal val="ppt_x"/>
                                          </p:val>
                                        </p:tav>
                                        <p:tav tm="100000">
                                          <p:val>
                                            <p:strVal val="ppt_x"/>
                                          </p:val>
                                        </p:tav>
                                      </p:tavLst>
                                    </p:anim>
                                    <p:anim calcmode="lin" valueType="num">
                                      <p:cBhvr additive="base">
                                        <p:cTn id="39" dur="500"/>
                                        <p:tgtEl>
                                          <p:spTgt spid="16"/>
                                        </p:tgtEl>
                                        <p:attrNameLst>
                                          <p:attrName>ppt_y</p:attrName>
                                        </p:attrNameLst>
                                      </p:cBhvr>
                                      <p:tavLst>
                                        <p:tav tm="0">
                                          <p:val>
                                            <p:strVal val="ppt_y"/>
                                          </p:val>
                                        </p:tav>
                                        <p:tav tm="100000">
                                          <p:val>
                                            <p:strVal val="1+ppt_h/2"/>
                                          </p:val>
                                        </p:tav>
                                      </p:tavLst>
                                    </p:anim>
                                    <p:set>
                                      <p:cBhvr>
                                        <p:cTn id="40" dur="1" fill="hold">
                                          <p:stCondLst>
                                            <p:cond delay="499"/>
                                          </p:stCondLst>
                                        </p:cTn>
                                        <p:tgtEl>
                                          <p:spTgt spid="16"/>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p:tgtEl>
                                          <p:spTgt spid="19"/>
                                        </p:tgtEl>
                                        <p:attrNameLst>
                                          <p:attrName>ppt_y</p:attrName>
                                        </p:attrNameLst>
                                      </p:cBhvr>
                                      <p:tavLst>
                                        <p:tav tm="0">
                                          <p:val>
                                            <p:strVal val="#ppt_y+#ppt_h*1.125000"/>
                                          </p:val>
                                        </p:tav>
                                        <p:tav tm="100000">
                                          <p:val>
                                            <p:strVal val="#ppt_y"/>
                                          </p:val>
                                        </p:tav>
                                      </p:tavLst>
                                    </p:anim>
                                    <p:animEffect transition="in" filter="wipe(up)">
                                      <p:cBhvr>
                                        <p:cTn id="46" dur="500"/>
                                        <p:tgtEl>
                                          <p:spTgt spid="19"/>
                                        </p:tgtEl>
                                      </p:cBhvr>
                                    </p:animEffect>
                                  </p:childTnLst>
                                </p:cTn>
                              </p:par>
                              <p:par>
                                <p:cTn id="47" presetID="12" presetClass="entr" presetSubtype="4"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p:tgtEl>
                                          <p:spTgt spid="18"/>
                                        </p:tgtEl>
                                        <p:attrNameLst>
                                          <p:attrName>ppt_y</p:attrName>
                                        </p:attrNameLst>
                                      </p:cBhvr>
                                      <p:tavLst>
                                        <p:tav tm="0">
                                          <p:val>
                                            <p:strVal val="#ppt_y+#ppt_h*1.125000"/>
                                          </p:val>
                                        </p:tav>
                                        <p:tav tm="100000">
                                          <p:val>
                                            <p:strVal val="#ppt_y"/>
                                          </p:val>
                                        </p:tav>
                                      </p:tavLst>
                                    </p:anim>
                                    <p:animEffect transition="in" filter="wipe(up)">
                                      <p:cBhvr>
                                        <p:cTn id="50" dur="500"/>
                                        <p:tgtEl>
                                          <p:spTgt spid="18"/>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p:tgtEl>
                                          <p:spTgt spid="13"/>
                                        </p:tgtEl>
                                        <p:attrNameLst>
                                          <p:attrName>ppt_y</p:attrName>
                                        </p:attrNameLst>
                                      </p:cBhvr>
                                      <p:tavLst>
                                        <p:tav tm="0">
                                          <p:val>
                                            <p:strVal val="#ppt_y+#ppt_h*1.125000"/>
                                          </p:val>
                                        </p:tav>
                                        <p:tav tm="100000">
                                          <p:val>
                                            <p:strVal val="#ppt_y"/>
                                          </p:val>
                                        </p:tav>
                                      </p:tavLst>
                                    </p:anim>
                                    <p:animEffect transition="in" filter="wipe(up)">
                                      <p:cBhvr>
                                        <p:cTn id="5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4" grpId="1"/>
      <p:bldP spid="16" grpId="0"/>
      <p:bldP spid="16" grpId="1"/>
      <p:bldP spid="1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002541" y="590679"/>
            <a:ext cx="6031948" cy="523220"/>
          </a:xfrm>
          <a:prstGeom prst="rect">
            <a:avLst/>
          </a:prstGeom>
          <a:noFill/>
        </p:spPr>
        <p:txBody>
          <a:bodyPr wrap="square" rtlCol="0">
            <a:spAutoFit/>
          </a:bodyPr>
          <a:lstStyle/>
          <a:p>
            <a:r>
              <a:rPr lang="es-ES" sz="2800" b="1" dirty="0" smtClean="0">
                <a:latin typeface="Arial Narrow"/>
                <a:cs typeface="Arial Narrow"/>
              </a:rPr>
              <a:t>Retirada del Estado e </a:t>
            </a:r>
            <a:r>
              <a:rPr lang="es-ES" sz="2800" b="1" dirty="0" err="1" smtClean="0">
                <a:latin typeface="Arial Narrow"/>
                <a:cs typeface="Arial Narrow"/>
              </a:rPr>
              <a:t>hiperguetización</a:t>
            </a:r>
            <a:r>
              <a:rPr lang="es-ES" sz="2800" b="1" dirty="0" smtClean="0">
                <a:latin typeface="Arial Narrow"/>
                <a:cs typeface="Arial Narrow"/>
              </a:rPr>
              <a:t> </a:t>
            </a:r>
            <a:endParaRPr lang="es-ES" sz="2800" b="1" dirty="0">
              <a:latin typeface="Arial Narrow"/>
              <a:cs typeface="Arial Narrow"/>
            </a:endParaRPr>
          </a:p>
        </p:txBody>
      </p:sp>
      <p:sp>
        <p:nvSpPr>
          <p:cNvPr id="4" name="CuadroTexto 3"/>
          <p:cNvSpPr txBox="1"/>
          <p:nvPr/>
        </p:nvSpPr>
        <p:spPr>
          <a:xfrm>
            <a:off x="651651" y="1549919"/>
            <a:ext cx="2155461" cy="400110"/>
          </a:xfrm>
          <a:prstGeom prst="rect">
            <a:avLst/>
          </a:prstGeom>
          <a:noFill/>
        </p:spPr>
        <p:txBody>
          <a:bodyPr wrap="square" rtlCol="0">
            <a:spAutoFit/>
          </a:bodyPr>
          <a:lstStyle/>
          <a:p>
            <a:pPr algn="ctr"/>
            <a:r>
              <a:rPr lang="es-ES" sz="2000" b="1" dirty="0" err="1">
                <a:latin typeface="Arial Narrow"/>
                <a:cs typeface="Arial Narrow"/>
              </a:rPr>
              <a:t>H</a:t>
            </a:r>
            <a:r>
              <a:rPr lang="es-ES" sz="2000" b="1" dirty="0" err="1" smtClean="0">
                <a:latin typeface="Arial Narrow"/>
                <a:cs typeface="Arial Narrow"/>
              </a:rPr>
              <a:t>iperguetización</a:t>
            </a:r>
            <a:r>
              <a:rPr lang="es-ES" dirty="0" smtClean="0">
                <a:latin typeface="Arial Narrow"/>
                <a:cs typeface="Arial Narrow"/>
              </a:rPr>
              <a:t> </a:t>
            </a:r>
            <a:endParaRPr lang="es-ES" dirty="0">
              <a:latin typeface="Arial Narrow"/>
              <a:cs typeface="Arial Narrow"/>
            </a:endParaRPr>
          </a:p>
        </p:txBody>
      </p:sp>
      <p:sp>
        <p:nvSpPr>
          <p:cNvPr id="5" name="CuadroTexto 4"/>
          <p:cNvSpPr txBox="1"/>
          <p:nvPr/>
        </p:nvSpPr>
        <p:spPr>
          <a:xfrm>
            <a:off x="3400394" y="1192325"/>
            <a:ext cx="2990911" cy="369332"/>
          </a:xfrm>
          <a:prstGeom prst="rect">
            <a:avLst/>
          </a:prstGeom>
          <a:noFill/>
        </p:spPr>
        <p:txBody>
          <a:bodyPr wrap="square" rtlCol="0">
            <a:spAutoFit/>
          </a:bodyPr>
          <a:lstStyle/>
          <a:p>
            <a:r>
              <a:rPr lang="es-ES" dirty="0" smtClean="0">
                <a:latin typeface="Arial Narrow"/>
                <a:cs typeface="Arial Narrow"/>
              </a:rPr>
              <a:t>Cambios de la economía urbana. </a:t>
            </a:r>
            <a:endParaRPr lang="es-ES" dirty="0">
              <a:latin typeface="Arial Narrow"/>
              <a:cs typeface="Arial Narrow"/>
            </a:endParaRPr>
          </a:p>
        </p:txBody>
      </p:sp>
      <p:sp>
        <p:nvSpPr>
          <p:cNvPr id="6" name="CuadroTexto 5"/>
          <p:cNvSpPr txBox="1"/>
          <p:nvPr/>
        </p:nvSpPr>
        <p:spPr>
          <a:xfrm>
            <a:off x="3334453" y="1837175"/>
            <a:ext cx="4852813" cy="646331"/>
          </a:xfrm>
          <a:prstGeom prst="rect">
            <a:avLst/>
          </a:prstGeom>
          <a:noFill/>
        </p:spPr>
        <p:txBody>
          <a:bodyPr wrap="square" rtlCol="0">
            <a:spAutoFit/>
          </a:bodyPr>
          <a:lstStyle/>
          <a:p>
            <a:r>
              <a:rPr lang="es-ES" dirty="0" smtClean="0">
                <a:latin typeface="Arial Narrow"/>
                <a:cs typeface="Arial Narrow"/>
              </a:rPr>
              <a:t>Estructuras y políticas del Estado norteamericano federal y local. </a:t>
            </a:r>
            <a:endParaRPr lang="es-ES" dirty="0">
              <a:latin typeface="Arial Narrow"/>
              <a:cs typeface="Arial Narrow"/>
            </a:endParaRPr>
          </a:p>
        </p:txBody>
      </p:sp>
      <p:cxnSp>
        <p:nvCxnSpPr>
          <p:cNvPr id="10" name="Conector recto 9"/>
          <p:cNvCxnSpPr/>
          <p:nvPr/>
        </p:nvCxnSpPr>
        <p:spPr>
          <a:xfrm>
            <a:off x="2982444" y="1350974"/>
            <a:ext cx="0" cy="52006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p:nvPr/>
        </p:nvCxnSpPr>
        <p:spPr>
          <a:xfrm>
            <a:off x="2973977" y="1359441"/>
            <a:ext cx="419744"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Conector recto de flecha 13"/>
          <p:cNvCxnSpPr/>
          <p:nvPr/>
        </p:nvCxnSpPr>
        <p:spPr>
          <a:xfrm>
            <a:off x="3007844" y="2337176"/>
            <a:ext cx="419744"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8" name="Conector recto 17"/>
          <p:cNvCxnSpPr/>
          <p:nvPr/>
        </p:nvCxnSpPr>
        <p:spPr>
          <a:xfrm flipH="1">
            <a:off x="2581204" y="1822252"/>
            <a:ext cx="401016"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1" name="Conector recto 20"/>
          <p:cNvCxnSpPr/>
          <p:nvPr/>
        </p:nvCxnSpPr>
        <p:spPr>
          <a:xfrm>
            <a:off x="2982444" y="1887976"/>
            <a:ext cx="0" cy="449201"/>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22" name="CuadroTexto 21"/>
          <p:cNvSpPr txBox="1"/>
          <p:nvPr/>
        </p:nvSpPr>
        <p:spPr>
          <a:xfrm>
            <a:off x="384307" y="3690811"/>
            <a:ext cx="2222297" cy="1015663"/>
          </a:xfrm>
          <a:prstGeom prst="rect">
            <a:avLst/>
          </a:prstGeom>
          <a:noFill/>
        </p:spPr>
        <p:txBody>
          <a:bodyPr wrap="square" rtlCol="0">
            <a:spAutoFit/>
          </a:bodyPr>
          <a:lstStyle/>
          <a:p>
            <a:pPr algn="ctr"/>
            <a:r>
              <a:rPr lang="es-ES" sz="2000" b="1" dirty="0" smtClean="0">
                <a:latin typeface="Arial Narrow"/>
                <a:cs typeface="Arial Narrow"/>
              </a:rPr>
              <a:t>Retirada del Estado </a:t>
            </a:r>
          </a:p>
          <a:p>
            <a:pPr algn="ctr"/>
            <a:r>
              <a:rPr lang="es-ES" sz="2000" dirty="0" smtClean="0">
                <a:latin typeface="Arial Narrow"/>
                <a:cs typeface="Arial Narrow"/>
              </a:rPr>
              <a:t>(desinversión social, contención punitiva)</a:t>
            </a:r>
            <a:endParaRPr lang="es-ES" sz="2000" dirty="0">
              <a:latin typeface="Arial Narrow"/>
              <a:cs typeface="Arial Narrow"/>
            </a:endParaRPr>
          </a:p>
        </p:txBody>
      </p:sp>
      <p:sp>
        <p:nvSpPr>
          <p:cNvPr id="23" name="CuadroTexto 22"/>
          <p:cNvSpPr txBox="1"/>
          <p:nvPr/>
        </p:nvSpPr>
        <p:spPr>
          <a:xfrm>
            <a:off x="2971800" y="3941312"/>
            <a:ext cx="1429111" cy="646331"/>
          </a:xfrm>
          <a:prstGeom prst="rect">
            <a:avLst/>
          </a:prstGeom>
          <a:noFill/>
        </p:spPr>
        <p:txBody>
          <a:bodyPr wrap="square" rtlCol="0">
            <a:spAutoFit/>
          </a:bodyPr>
          <a:lstStyle/>
          <a:p>
            <a:pPr algn="ctr"/>
            <a:r>
              <a:rPr lang="es-ES" dirty="0" smtClean="0">
                <a:latin typeface="Arial Narrow"/>
                <a:cs typeface="Arial Narrow"/>
              </a:rPr>
              <a:t>Desertificación </a:t>
            </a:r>
          </a:p>
          <a:p>
            <a:pPr algn="ctr"/>
            <a:r>
              <a:rPr lang="es-ES" dirty="0" smtClean="0">
                <a:latin typeface="Arial Narrow"/>
                <a:cs typeface="Arial Narrow"/>
              </a:rPr>
              <a:t>organizativa</a:t>
            </a:r>
            <a:endParaRPr lang="es-ES" dirty="0">
              <a:latin typeface="Arial Narrow"/>
              <a:cs typeface="Arial Narrow"/>
            </a:endParaRPr>
          </a:p>
        </p:txBody>
      </p:sp>
      <p:sp>
        <p:nvSpPr>
          <p:cNvPr id="24" name="CuadroTexto 23"/>
          <p:cNvSpPr txBox="1"/>
          <p:nvPr/>
        </p:nvSpPr>
        <p:spPr>
          <a:xfrm>
            <a:off x="4430428" y="2858213"/>
            <a:ext cx="1354139"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ES" sz="1200" dirty="0" smtClean="0">
                <a:latin typeface="Arial Narrow"/>
                <a:cs typeface="Arial Narrow"/>
              </a:rPr>
              <a:t>Des – pacificación de la vida cotidiana</a:t>
            </a:r>
          </a:p>
          <a:p>
            <a:pPr algn="ctr"/>
            <a:r>
              <a:rPr lang="es-ES" sz="1200" dirty="0" smtClean="0">
                <a:latin typeface="Arial Narrow"/>
                <a:cs typeface="Arial Narrow"/>
              </a:rPr>
              <a:t>(violencia)</a:t>
            </a:r>
          </a:p>
        </p:txBody>
      </p:sp>
      <p:sp>
        <p:nvSpPr>
          <p:cNvPr id="25" name="CuadroTexto 24"/>
          <p:cNvSpPr txBox="1"/>
          <p:nvPr/>
        </p:nvSpPr>
        <p:spPr>
          <a:xfrm>
            <a:off x="4481228" y="4573945"/>
            <a:ext cx="1326905"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ES" sz="1200" dirty="0" smtClean="0">
                <a:latin typeface="Arial Narrow"/>
                <a:cs typeface="Arial Narrow"/>
              </a:rPr>
              <a:t>Informalización de la economía </a:t>
            </a:r>
          </a:p>
          <a:p>
            <a:pPr algn="ctr"/>
            <a:r>
              <a:rPr lang="es-ES" sz="1200" dirty="0" smtClean="0">
                <a:latin typeface="Arial Narrow"/>
                <a:cs typeface="Arial Narrow"/>
              </a:rPr>
              <a:t>(</a:t>
            </a:r>
            <a:r>
              <a:rPr lang="es-ES" sz="1200" dirty="0" err="1" smtClean="0">
                <a:latin typeface="Arial Narrow"/>
                <a:cs typeface="Arial Narrow"/>
              </a:rPr>
              <a:t>desproletarización</a:t>
            </a:r>
            <a:r>
              <a:rPr lang="es-ES" sz="1200" dirty="0" smtClean="0">
                <a:latin typeface="Arial Narrow"/>
                <a:cs typeface="Arial Narrow"/>
              </a:rPr>
              <a:t>)</a:t>
            </a:r>
          </a:p>
        </p:txBody>
      </p:sp>
      <p:cxnSp>
        <p:nvCxnSpPr>
          <p:cNvPr id="29" name="Conector recto de flecha 28"/>
          <p:cNvCxnSpPr>
            <a:endCxn id="25" idx="1"/>
          </p:cNvCxnSpPr>
          <p:nvPr/>
        </p:nvCxnSpPr>
        <p:spPr>
          <a:xfrm flipV="1">
            <a:off x="2807112" y="4897111"/>
            <a:ext cx="1674116" cy="306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0" name="Conector recto de flecha 29"/>
          <p:cNvCxnSpPr/>
          <p:nvPr/>
        </p:nvCxnSpPr>
        <p:spPr>
          <a:xfrm flipV="1">
            <a:off x="2805204" y="3471706"/>
            <a:ext cx="1674116" cy="306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2" name="Conector recto 31"/>
          <p:cNvCxnSpPr/>
          <p:nvPr/>
        </p:nvCxnSpPr>
        <p:spPr>
          <a:xfrm flipH="1">
            <a:off x="1680623" y="3471706"/>
            <a:ext cx="1126489" cy="312460"/>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34" name="Conector recto 33"/>
          <p:cNvCxnSpPr/>
          <p:nvPr/>
        </p:nvCxnSpPr>
        <p:spPr>
          <a:xfrm flipH="1" flipV="1">
            <a:off x="1808915" y="4573945"/>
            <a:ext cx="996290" cy="326232"/>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38" name="Conector recto de flecha 37"/>
          <p:cNvCxnSpPr/>
          <p:nvPr/>
        </p:nvCxnSpPr>
        <p:spPr>
          <a:xfrm flipV="1">
            <a:off x="2462671" y="4204858"/>
            <a:ext cx="574046" cy="115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0" name="Conector recto de flecha 39"/>
          <p:cNvCxnSpPr/>
          <p:nvPr/>
        </p:nvCxnSpPr>
        <p:spPr>
          <a:xfrm flipH="1">
            <a:off x="5096933" y="3611111"/>
            <a:ext cx="6548" cy="80848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2" name="Conector recto de flecha 41"/>
          <p:cNvCxnSpPr/>
          <p:nvPr/>
        </p:nvCxnSpPr>
        <p:spPr>
          <a:xfrm flipV="1">
            <a:off x="4817533" y="3577245"/>
            <a:ext cx="2931" cy="8592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6" name="Conector recto de flecha 45"/>
          <p:cNvCxnSpPr/>
          <p:nvPr/>
        </p:nvCxnSpPr>
        <p:spPr>
          <a:xfrm flipH="1" flipV="1">
            <a:off x="4195144" y="4445312"/>
            <a:ext cx="286084" cy="12863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54" name="Conector recto de flecha 53"/>
          <p:cNvCxnSpPr/>
          <p:nvPr/>
        </p:nvCxnSpPr>
        <p:spPr>
          <a:xfrm>
            <a:off x="4325864" y="4358802"/>
            <a:ext cx="310728" cy="17301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68" name="Conector recto de flecha 67"/>
          <p:cNvCxnSpPr/>
          <p:nvPr/>
        </p:nvCxnSpPr>
        <p:spPr>
          <a:xfrm flipV="1">
            <a:off x="4054025" y="3655890"/>
            <a:ext cx="441448" cy="2211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72" name="Conector recto de flecha 71"/>
          <p:cNvCxnSpPr/>
          <p:nvPr/>
        </p:nvCxnSpPr>
        <p:spPr>
          <a:xfrm flipH="1">
            <a:off x="4195144" y="3784166"/>
            <a:ext cx="300329" cy="19947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3" name="CuadroTexto 72"/>
          <p:cNvSpPr txBox="1"/>
          <p:nvPr/>
        </p:nvSpPr>
        <p:spPr>
          <a:xfrm>
            <a:off x="6011334" y="2211256"/>
            <a:ext cx="2912533" cy="1323439"/>
          </a:xfrm>
          <a:prstGeom prst="rect">
            <a:avLst/>
          </a:prstGeom>
          <a:noFill/>
        </p:spPr>
        <p:txBody>
          <a:bodyPr wrap="square" rtlCol="0">
            <a:spAutoFit/>
          </a:bodyPr>
          <a:lstStyle/>
          <a:p>
            <a:r>
              <a:rPr lang="es-ES" sz="1600" dirty="0" smtClean="0">
                <a:latin typeface="Arial Narrow"/>
                <a:cs typeface="Arial Narrow"/>
              </a:rPr>
              <a:t>*“Verifica” la visión de que el gueto está fuera del alcance de cualquier política de remedio dada que las condiciones dentro de él siguen deteriorándose</a:t>
            </a:r>
            <a:r>
              <a:rPr lang="es-ES" sz="1400" dirty="0" smtClean="0">
                <a:latin typeface="Arial Narrow"/>
                <a:cs typeface="Arial Narrow"/>
              </a:rPr>
              <a:t>. </a:t>
            </a:r>
            <a:endParaRPr lang="es-ES" sz="1400" dirty="0">
              <a:latin typeface="Arial Narrow"/>
              <a:cs typeface="Arial Narrow"/>
            </a:endParaRPr>
          </a:p>
        </p:txBody>
      </p:sp>
      <p:sp>
        <p:nvSpPr>
          <p:cNvPr id="74" name="CuadroTexto 73"/>
          <p:cNvSpPr txBox="1"/>
          <p:nvPr/>
        </p:nvSpPr>
        <p:spPr>
          <a:xfrm>
            <a:off x="5969001" y="3565404"/>
            <a:ext cx="3066073" cy="1323439"/>
          </a:xfrm>
          <a:prstGeom prst="rect">
            <a:avLst/>
          </a:prstGeom>
          <a:noFill/>
        </p:spPr>
        <p:txBody>
          <a:bodyPr wrap="square" rtlCol="0">
            <a:spAutoFit/>
          </a:bodyPr>
          <a:lstStyle/>
          <a:p>
            <a:r>
              <a:rPr lang="es-ES" sz="1600" dirty="0" smtClean="0">
                <a:latin typeface="Arial Narrow"/>
                <a:cs typeface="Arial Narrow"/>
              </a:rPr>
              <a:t>*El deterioro de la ecología organizacional del gueto debilita su capacidad colectiva para controlar formal e informalmente la violencia interpersonal. </a:t>
            </a:r>
            <a:endParaRPr lang="es-ES" sz="1600" dirty="0">
              <a:latin typeface="Arial Narrow"/>
              <a:cs typeface="Arial Narrow"/>
            </a:endParaRPr>
          </a:p>
        </p:txBody>
      </p:sp>
      <p:sp>
        <p:nvSpPr>
          <p:cNvPr id="75" name="CuadroTexto 74"/>
          <p:cNvSpPr txBox="1"/>
          <p:nvPr/>
        </p:nvSpPr>
        <p:spPr>
          <a:xfrm>
            <a:off x="6002022" y="4948710"/>
            <a:ext cx="2719786" cy="584775"/>
          </a:xfrm>
          <a:prstGeom prst="rect">
            <a:avLst/>
          </a:prstGeom>
          <a:noFill/>
        </p:spPr>
        <p:txBody>
          <a:bodyPr wrap="square" rtlCol="0">
            <a:spAutoFit/>
          </a:bodyPr>
          <a:lstStyle/>
          <a:p>
            <a:r>
              <a:rPr lang="es-ES" sz="1600" dirty="0" smtClean="0">
                <a:latin typeface="Arial Narrow"/>
                <a:cs typeface="Arial Narrow"/>
              </a:rPr>
              <a:t>*Conduce a un aumento en el crimen y la violencia. </a:t>
            </a:r>
            <a:endParaRPr lang="es-ES" sz="1600" dirty="0">
              <a:latin typeface="Arial Narrow"/>
              <a:cs typeface="Arial Narrow"/>
            </a:endParaRPr>
          </a:p>
        </p:txBody>
      </p:sp>
      <p:sp>
        <p:nvSpPr>
          <p:cNvPr id="76" name="CuadroTexto 75"/>
          <p:cNvSpPr txBox="1"/>
          <p:nvPr/>
        </p:nvSpPr>
        <p:spPr>
          <a:xfrm>
            <a:off x="6011334" y="5656558"/>
            <a:ext cx="2989873" cy="584775"/>
          </a:xfrm>
          <a:prstGeom prst="rect">
            <a:avLst/>
          </a:prstGeom>
          <a:noFill/>
        </p:spPr>
        <p:txBody>
          <a:bodyPr wrap="square" rtlCol="0">
            <a:spAutoFit/>
          </a:bodyPr>
          <a:lstStyle/>
          <a:p>
            <a:r>
              <a:rPr lang="es-ES" sz="1600" dirty="0" smtClean="0">
                <a:latin typeface="Arial Narrow"/>
                <a:cs typeface="Arial Narrow"/>
              </a:rPr>
              <a:t>*La ola de crimen imposibilita la cooperación del comercio en el gueto</a:t>
            </a:r>
            <a:r>
              <a:rPr lang="es-ES" sz="1200" dirty="0" smtClean="0">
                <a:latin typeface="Arial Narrow"/>
                <a:cs typeface="Arial Narrow"/>
              </a:rPr>
              <a:t>. </a:t>
            </a:r>
            <a:endParaRPr lang="es-ES" sz="1200" dirty="0">
              <a:latin typeface="Arial Narrow"/>
              <a:cs typeface="Arial Narrow"/>
            </a:endParaRPr>
          </a:p>
        </p:txBody>
      </p:sp>
    </p:spTree>
    <p:extLst>
      <p:ext uri="{BB962C8B-B14F-4D97-AF65-F5344CB8AC3E}">
        <p14:creationId xmlns:p14="http://schemas.microsoft.com/office/powerpoint/2010/main" val="3233366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p:tgtEl>
                                          <p:spTgt spid="18"/>
                                        </p:tgtEl>
                                        <p:attrNameLst>
                                          <p:attrName>ppt_y</p:attrName>
                                        </p:attrNameLst>
                                      </p:cBhvr>
                                      <p:tavLst>
                                        <p:tav tm="0">
                                          <p:val>
                                            <p:strVal val="#ppt_y+#ppt_h*1.125000"/>
                                          </p:val>
                                        </p:tav>
                                        <p:tav tm="100000">
                                          <p:val>
                                            <p:strVal val="#ppt_y"/>
                                          </p:val>
                                        </p:tav>
                                      </p:tavLst>
                                    </p:anim>
                                    <p:animEffect transition="in" filter="wipe(up)">
                                      <p:cBhvr>
                                        <p:cTn id="14" dur="500"/>
                                        <p:tgtEl>
                                          <p:spTgt spid="18"/>
                                        </p:tgtEl>
                                      </p:cBhvr>
                                    </p:animEffect>
                                  </p:childTnLst>
                                </p:cTn>
                              </p:par>
                              <p:par>
                                <p:cTn id="15" presetID="1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ppt_h*1.125000"/>
                                          </p:val>
                                        </p:tav>
                                        <p:tav tm="100000">
                                          <p:val>
                                            <p:strVal val="#ppt_y"/>
                                          </p:val>
                                        </p:tav>
                                      </p:tavLst>
                                    </p:anim>
                                    <p:animEffect transition="in" filter="wipe(up)">
                                      <p:cBhvr>
                                        <p:cTn id="18" dur="500"/>
                                        <p:tgtEl>
                                          <p:spTgt spid="10"/>
                                        </p:tgtEl>
                                      </p:cBhvr>
                                    </p:animEffect>
                                  </p:childTnLst>
                                </p:cTn>
                              </p:par>
                              <p:par>
                                <p:cTn id="19" presetID="12" presetClass="entr" presetSubtype="4"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p:tgtEl>
                                          <p:spTgt spid="12"/>
                                        </p:tgtEl>
                                        <p:attrNameLst>
                                          <p:attrName>ppt_y</p:attrName>
                                        </p:attrNameLst>
                                      </p:cBhvr>
                                      <p:tavLst>
                                        <p:tav tm="0">
                                          <p:val>
                                            <p:strVal val="#ppt_y+#ppt_h*1.125000"/>
                                          </p:val>
                                        </p:tav>
                                        <p:tav tm="100000">
                                          <p:val>
                                            <p:strVal val="#ppt_y"/>
                                          </p:val>
                                        </p:tav>
                                      </p:tavLst>
                                    </p:anim>
                                    <p:animEffect transition="in" filter="wipe(up)">
                                      <p:cBhvr>
                                        <p:cTn id="22" dur="500"/>
                                        <p:tgtEl>
                                          <p:spTgt spid="12"/>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p:tgtEl>
                                          <p:spTgt spid="5"/>
                                        </p:tgtEl>
                                        <p:attrNameLst>
                                          <p:attrName>ppt_y</p:attrName>
                                        </p:attrNameLst>
                                      </p:cBhvr>
                                      <p:tavLst>
                                        <p:tav tm="0">
                                          <p:val>
                                            <p:strVal val="#ppt_y+#ppt_h*1.125000"/>
                                          </p:val>
                                        </p:tav>
                                        <p:tav tm="100000">
                                          <p:val>
                                            <p:strVal val="#ppt_y"/>
                                          </p:val>
                                        </p:tav>
                                      </p:tavLst>
                                    </p:anim>
                                    <p:animEffect transition="in" filter="wipe(up)">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p:tgtEl>
                                          <p:spTgt spid="21"/>
                                        </p:tgtEl>
                                        <p:attrNameLst>
                                          <p:attrName>ppt_y</p:attrName>
                                        </p:attrNameLst>
                                      </p:cBhvr>
                                      <p:tavLst>
                                        <p:tav tm="0">
                                          <p:val>
                                            <p:strVal val="#ppt_y+#ppt_h*1.125000"/>
                                          </p:val>
                                        </p:tav>
                                        <p:tav tm="100000">
                                          <p:val>
                                            <p:strVal val="#ppt_y"/>
                                          </p:val>
                                        </p:tav>
                                      </p:tavLst>
                                    </p:anim>
                                    <p:animEffect transition="in" filter="wipe(up)">
                                      <p:cBhvr>
                                        <p:cTn id="32" dur="500"/>
                                        <p:tgtEl>
                                          <p:spTgt spid="21"/>
                                        </p:tgtEl>
                                      </p:cBhvr>
                                    </p:animEffect>
                                  </p:childTnLst>
                                </p:cTn>
                              </p:par>
                              <p:par>
                                <p:cTn id="33" presetID="12" presetClass="entr" presetSubtype="4"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p:tgtEl>
                                          <p:spTgt spid="14"/>
                                        </p:tgtEl>
                                        <p:attrNameLst>
                                          <p:attrName>ppt_y</p:attrName>
                                        </p:attrNameLst>
                                      </p:cBhvr>
                                      <p:tavLst>
                                        <p:tav tm="0">
                                          <p:val>
                                            <p:strVal val="#ppt_y+#ppt_h*1.125000"/>
                                          </p:val>
                                        </p:tav>
                                        <p:tav tm="100000">
                                          <p:val>
                                            <p:strVal val="#ppt_y"/>
                                          </p:val>
                                        </p:tav>
                                      </p:tavLst>
                                    </p:anim>
                                    <p:animEffect transition="in" filter="wipe(up)">
                                      <p:cBhvr>
                                        <p:cTn id="36" dur="500"/>
                                        <p:tgtEl>
                                          <p:spTgt spid="14"/>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p:tgtEl>
                                          <p:spTgt spid="6"/>
                                        </p:tgtEl>
                                        <p:attrNameLst>
                                          <p:attrName>ppt_y</p:attrName>
                                        </p:attrNameLst>
                                      </p:cBhvr>
                                      <p:tavLst>
                                        <p:tav tm="0">
                                          <p:val>
                                            <p:strVal val="#ppt_y+#ppt_h*1.125000"/>
                                          </p:val>
                                        </p:tav>
                                        <p:tav tm="100000">
                                          <p:val>
                                            <p:strVal val="#ppt_y"/>
                                          </p:val>
                                        </p:tav>
                                      </p:tavLst>
                                    </p:anim>
                                    <p:animEffect transition="in" filter="wipe(up)">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p:tgtEl>
                                          <p:spTgt spid="22"/>
                                        </p:tgtEl>
                                        <p:attrNameLst>
                                          <p:attrName>ppt_y</p:attrName>
                                        </p:attrNameLst>
                                      </p:cBhvr>
                                      <p:tavLst>
                                        <p:tav tm="0">
                                          <p:val>
                                            <p:strVal val="#ppt_y+#ppt_h*1.125000"/>
                                          </p:val>
                                        </p:tav>
                                        <p:tav tm="100000">
                                          <p:val>
                                            <p:strVal val="#ppt_y"/>
                                          </p:val>
                                        </p:tav>
                                      </p:tavLst>
                                    </p:anim>
                                    <p:animEffect transition="in" filter="wipe(up)">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4" fill="hold" nodeType="click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p:tgtEl>
                                          <p:spTgt spid="32"/>
                                        </p:tgtEl>
                                        <p:attrNameLst>
                                          <p:attrName>ppt_y</p:attrName>
                                        </p:attrNameLst>
                                      </p:cBhvr>
                                      <p:tavLst>
                                        <p:tav tm="0">
                                          <p:val>
                                            <p:strVal val="#ppt_y+#ppt_h*1.125000"/>
                                          </p:val>
                                        </p:tav>
                                        <p:tav tm="100000">
                                          <p:val>
                                            <p:strVal val="#ppt_y"/>
                                          </p:val>
                                        </p:tav>
                                      </p:tavLst>
                                    </p:anim>
                                    <p:animEffect transition="in" filter="wipe(up)">
                                      <p:cBhvr>
                                        <p:cTn id="52" dur="500"/>
                                        <p:tgtEl>
                                          <p:spTgt spid="32"/>
                                        </p:tgtEl>
                                      </p:cBhvr>
                                    </p:animEffect>
                                  </p:childTnLst>
                                </p:cTn>
                              </p:par>
                              <p:par>
                                <p:cTn id="53" presetID="12" presetClass="entr" presetSubtype="4"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p:tgtEl>
                                          <p:spTgt spid="30"/>
                                        </p:tgtEl>
                                        <p:attrNameLst>
                                          <p:attrName>ppt_y</p:attrName>
                                        </p:attrNameLst>
                                      </p:cBhvr>
                                      <p:tavLst>
                                        <p:tav tm="0">
                                          <p:val>
                                            <p:strVal val="#ppt_y+#ppt_h*1.125000"/>
                                          </p:val>
                                        </p:tav>
                                        <p:tav tm="100000">
                                          <p:val>
                                            <p:strVal val="#ppt_y"/>
                                          </p:val>
                                        </p:tav>
                                      </p:tavLst>
                                    </p:anim>
                                    <p:animEffect transition="in" filter="wipe(up)">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500"/>
                                        <p:tgtEl>
                                          <p:spTgt spid="24"/>
                                        </p:tgtEl>
                                        <p:attrNameLst>
                                          <p:attrName>ppt_y</p:attrName>
                                        </p:attrNameLst>
                                      </p:cBhvr>
                                      <p:tavLst>
                                        <p:tav tm="0">
                                          <p:val>
                                            <p:strVal val="#ppt_y+#ppt_h*1.125000"/>
                                          </p:val>
                                        </p:tav>
                                        <p:tav tm="100000">
                                          <p:val>
                                            <p:strVal val="#ppt_y"/>
                                          </p:val>
                                        </p:tav>
                                      </p:tavLst>
                                    </p:anim>
                                    <p:animEffect transition="in" filter="wipe(up)">
                                      <p:cBhvr>
                                        <p:cTn id="60" dur="500"/>
                                        <p:tgtEl>
                                          <p:spTgt spid="24"/>
                                        </p:tgtEl>
                                      </p:cBhvr>
                                    </p:animEffect>
                                  </p:childTnLst>
                                </p:cTn>
                              </p:par>
                            </p:childTnLst>
                          </p:cTn>
                        </p:par>
                      </p:childTnLst>
                    </p:cTn>
                  </p:par>
                  <p:par>
                    <p:cTn id="61" fill="hold">
                      <p:stCondLst>
                        <p:cond delay="indefinite"/>
                      </p:stCondLst>
                      <p:childTnLst>
                        <p:par>
                          <p:cTn id="62" fill="hold">
                            <p:stCondLst>
                              <p:cond delay="0"/>
                            </p:stCondLst>
                            <p:childTnLst>
                              <p:par>
                                <p:cTn id="63" presetID="12" presetClass="entr" presetSubtype="4" fill="hold" nodeType="click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additive="base">
                                        <p:cTn id="65" dur="500"/>
                                        <p:tgtEl>
                                          <p:spTgt spid="34"/>
                                        </p:tgtEl>
                                        <p:attrNameLst>
                                          <p:attrName>ppt_y</p:attrName>
                                        </p:attrNameLst>
                                      </p:cBhvr>
                                      <p:tavLst>
                                        <p:tav tm="0">
                                          <p:val>
                                            <p:strVal val="#ppt_y+#ppt_h*1.125000"/>
                                          </p:val>
                                        </p:tav>
                                        <p:tav tm="100000">
                                          <p:val>
                                            <p:strVal val="#ppt_y"/>
                                          </p:val>
                                        </p:tav>
                                      </p:tavLst>
                                    </p:anim>
                                    <p:animEffect transition="in" filter="wipe(up)">
                                      <p:cBhvr>
                                        <p:cTn id="66" dur="500"/>
                                        <p:tgtEl>
                                          <p:spTgt spid="34"/>
                                        </p:tgtEl>
                                      </p:cBhvr>
                                    </p:animEffect>
                                  </p:childTnLst>
                                </p:cTn>
                              </p:par>
                              <p:par>
                                <p:cTn id="67" presetID="12" presetClass="entr" presetSubtype="4"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p:tgtEl>
                                          <p:spTgt spid="29"/>
                                        </p:tgtEl>
                                        <p:attrNameLst>
                                          <p:attrName>ppt_y</p:attrName>
                                        </p:attrNameLst>
                                      </p:cBhvr>
                                      <p:tavLst>
                                        <p:tav tm="0">
                                          <p:val>
                                            <p:strVal val="#ppt_y+#ppt_h*1.125000"/>
                                          </p:val>
                                        </p:tav>
                                        <p:tav tm="100000">
                                          <p:val>
                                            <p:strVal val="#ppt_y"/>
                                          </p:val>
                                        </p:tav>
                                      </p:tavLst>
                                    </p:anim>
                                    <p:animEffect transition="in" filter="wipe(up)">
                                      <p:cBhvr>
                                        <p:cTn id="70" dur="500"/>
                                        <p:tgtEl>
                                          <p:spTgt spid="29"/>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p:tgtEl>
                                          <p:spTgt spid="25"/>
                                        </p:tgtEl>
                                        <p:attrNameLst>
                                          <p:attrName>ppt_y</p:attrName>
                                        </p:attrNameLst>
                                      </p:cBhvr>
                                      <p:tavLst>
                                        <p:tav tm="0">
                                          <p:val>
                                            <p:strVal val="#ppt_y+#ppt_h*1.125000"/>
                                          </p:val>
                                        </p:tav>
                                        <p:tav tm="100000">
                                          <p:val>
                                            <p:strVal val="#ppt_y"/>
                                          </p:val>
                                        </p:tav>
                                      </p:tavLst>
                                    </p:anim>
                                    <p:animEffect transition="in" filter="wipe(up)">
                                      <p:cBhvr>
                                        <p:cTn id="74" dur="500"/>
                                        <p:tgtEl>
                                          <p:spTgt spid="25"/>
                                        </p:tgtEl>
                                      </p:cBhvr>
                                    </p:animEffect>
                                  </p:childTnLst>
                                </p:cTn>
                              </p:par>
                            </p:childTnLst>
                          </p:cTn>
                        </p:par>
                      </p:childTnLst>
                    </p:cTn>
                  </p:par>
                  <p:par>
                    <p:cTn id="75" fill="hold">
                      <p:stCondLst>
                        <p:cond delay="indefinite"/>
                      </p:stCondLst>
                      <p:childTnLst>
                        <p:par>
                          <p:cTn id="76" fill="hold">
                            <p:stCondLst>
                              <p:cond delay="0"/>
                            </p:stCondLst>
                            <p:childTnLst>
                              <p:par>
                                <p:cTn id="77" presetID="12" presetClass="entr" presetSubtype="4" fill="hold" nodeType="click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additive="base">
                                        <p:cTn id="79" dur="500"/>
                                        <p:tgtEl>
                                          <p:spTgt spid="38"/>
                                        </p:tgtEl>
                                        <p:attrNameLst>
                                          <p:attrName>ppt_y</p:attrName>
                                        </p:attrNameLst>
                                      </p:cBhvr>
                                      <p:tavLst>
                                        <p:tav tm="0">
                                          <p:val>
                                            <p:strVal val="#ppt_y+#ppt_h*1.125000"/>
                                          </p:val>
                                        </p:tav>
                                        <p:tav tm="100000">
                                          <p:val>
                                            <p:strVal val="#ppt_y"/>
                                          </p:val>
                                        </p:tav>
                                      </p:tavLst>
                                    </p:anim>
                                    <p:animEffect transition="in" filter="wipe(up)">
                                      <p:cBhvr>
                                        <p:cTn id="80" dur="500"/>
                                        <p:tgtEl>
                                          <p:spTgt spid="38"/>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 calcmode="lin" valueType="num">
                                      <p:cBhvr additive="base">
                                        <p:cTn id="83" dur="500"/>
                                        <p:tgtEl>
                                          <p:spTgt spid="23"/>
                                        </p:tgtEl>
                                        <p:attrNameLst>
                                          <p:attrName>ppt_y</p:attrName>
                                        </p:attrNameLst>
                                      </p:cBhvr>
                                      <p:tavLst>
                                        <p:tav tm="0">
                                          <p:val>
                                            <p:strVal val="#ppt_y+#ppt_h*1.125000"/>
                                          </p:val>
                                        </p:tav>
                                        <p:tav tm="100000">
                                          <p:val>
                                            <p:strVal val="#ppt_y"/>
                                          </p:val>
                                        </p:tav>
                                      </p:tavLst>
                                    </p:anim>
                                    <p:animEffect transition="in" filter="wipe(up)">
                                      <p:cBhvr>
                                        <p:cTn id="84" dur="500"/>
                                        <p:tgtEl>
                                          <p:spTgt spid="23"/>
                                        </p:tgtEl>
                                      </p:cBhvr>
                                    </p:animEffect>
                                  </p:childTnLst>
                                </p:cTn>
                              </p:par>
                            </p:childTnLst>
                          </p:cTn>
                        </p:par>
                      </p:childTnLst>
                    </p:cTn>
                  </p:par>
                  <p:par>
                    <p:cTn id="85" fill="hold">
                      <p:stCondLst>
                        <p:cond delay="indefinite"/>
                      </p:stCondLst>
                      <p:childTnLst>
                        <p:par>
                          <p:cTn id="86" fill="hold">
                            <p:stCondLst>
                              <p:cond delay="0"/>
                            </p:stCondLst>
                            <p:childTnLst>
                              <p:par>
                                <p:cTn id="87" presetID="12" presetClass="entr" presetSubtype="4" fill="hold" nodeType="clickEffect">
                                  <p:stCondLst>
                                    <p:cond delay="0"/>
                                  </p:stCondLst>
                                  <p:childTnLst>
                                    <p:set>
                                      <p:cBhvr>
                                        <p:cTn id="88" dur="1" fill="hold">
                                          <p:stCondLst>
                                            <p:cond delay="0"/>
                                          </p:stCondLst>
                                        </p:cTn>
                                        <p:tgtEl>
                                          <p:spTgt spid="42"/>
                                        </p:tgtEl>
                                        <p:attrNameLst>
                                          <p:attrName>style.visibility</p:attrName>
                                        </p:attrNameLst>
                                      </p:cBhvr>
                                      <p:to>
                                        <p:strVal val="visible"/>
                                      </p:to>
                                    </p:set>
                                    <p:anim calcmode="lin" valueType="num">
                                      <p:cBhvr additive="base">
                                        <p:cTn id="89" dur="500"/>
                                        <p:tgtEl>
                                          <p:spTgt spid="42"/>
                                        </p:tgtEl>
                                        <p:attrNameLst>
                                          <p:attrName>ppt_y</p:attrName>
                                        </p:attrNameLst>
                                      </p:cBhvr>
                                      <p:tavLst>
                                        <p:tav tm="0">
                                          <p:val>
                                            <p:strVal val="#ppt_y+#ppt_h*1.125000"/>
                                          </p:val>
                                        </p:tav>
                                        <p:tav tm="100000">
                                          <p:val>
                                            <p:strVal val="#ppt_y"/>
                                          </p:val>
                                        </p:tav>
                                      </p:tavLst>
                                    </p:anim>
                                    <p:animEffect transition="in" filter="wipe(up)">
                                      <p:cBhvr>
                                        <p:cTn id="90" dur="500"/>
                                        <p:tgtEl>
                                          <p:spTgt spid="42"/>
                                        </p:tgtEl>
                                      </p:cBhvr>
                                    </p:animEffect>
                                  </p:childTnLst>
                                </p:cTn>
                              </p:par>
                              <p:par>
                                <p:cTn id="91" presetID="12" presetClass="entr" presetSubtype="4" fill="hold"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p:tgtEl>
                                          <p:spTgt spid="40"/>
                                        </p:tgtEl>
                                        <p:attrNameLst>
                                          <p:attrName>ppt_y</p:attrName>
                                        </p:attrNameLst>
                                      </p:cBhvr>
                                      <p:tavLst>
                                        <p:tav tm="0">
                                          <p:val>
                                            <p:strVal val="#ppt_y+#ppt_h*1.125000"/>
                                          </p:val>
                                        </p:tav>
                                        <p:tav tm="100000">
                                          <p:val>
                                            <p:strVal val="#ppt_y"/>
                                          </p:val>
                                        </p:tav>
                                      </p:tavLst>
                                    </p:anim>
                                    <p:animEffect transition="in" filter="wipe(up)">
                                      <p:cBhvr>
                                        <p:cTn id="94" dur="500"/>
                                        <p:tgtEl>
                                          <p:spTgt spid="40"/>
                                        </p:tgtEl>
                                      </p:cBhvr>
                                    </p:animEffec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54"/>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46"/>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72"/>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68"/>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23" presetClass="entr" presetSubtype="16" fill="hold" grpId="0" nodeType="clickEffect">
                                  <p:stCondLst>
                                    <p:cond delay="0"/>
                                  </p:stCondLst>
                                  <p:childTnLst>
                                    <p:set>
                                      <p:cBhvr>
                                        <p:cTn id="108" dur="1" fill="hold">
                                          <p:stCondLst>
                                            <p:cond delay="0"/>
                                          </p:stCondLst>
                                        </p:cTn>
                                        <p:tgtEl>
                                          <p:spTgt spid="73"/>
                                        </p:tgtEl>
                                        <p:attrNameLst>
                                          <p:attrName>style.visibility</p:attrName>
                                        </p:attrNameLst>
                                      </p:cBhvr>
                                      <p:to>
                                        <p:strVal val="visible"/>
                                      </p:to>
                                    </p:set>
                                    <p:anim calcmode="lin" valueType="num">
                                      <p:cBhvr>
                                        <p:cTn id="109" dur="500" fill="hold"/>
                                        <p:tgtEl>
                                          <p:spTgt spid="73"/>
                                        </p:tgtEl>
                                        <p:attrNameLst>
                                          <p:attrName>ppt_w</p:attrName>
                                        </p:attrNameLst>
                                      </p:cBhvr>
                                      <p:tavLst>
                                        <p:tav tm="0">
                                          <p:val>
                                            <p:fltVal val="0"/>
                                          </p:val>
                                        </p:tav>
                                        <p:tav tm="100000">
                                          <p:val>
                                            <p:strVal val="#ppt_w"/>
                                          </p:val>
                                        </p:tav>
                                      </p:tavLst>
                                    </p:anim>
                                    <p:anim calcmode="lin" valueType="num">
                                      <p:cBhvr>
                                        <p:cTn id="110" dur="500" fill="hold"/>
                                        <p:tgtEl>
                                          <p:spTgt spid="73"/>
                                        </p:tgtEl>
                                        <p:attrNameLst>
                                          <p:attrName>ppt_h</p:attrName>
                                        </p:attrNameLst>
                                      </p:cBhvr>
                                      <p:tavLst>
                                        <p:tav tm="0">
                                          <p:val>
                                            <p:fltVal val="0"/>
                                          </p:val>
                                        </p:tav>
                                        <p:tav tm="100000">
                                          <p:val>
                                            <p:strVal val="#ppt_h"/>
                                          </p:val>
                                        </p:tav>
                                      </p:tavLst>
                                    </p:anim>
                                  </p:childTnLst>
                                </p:cTn>
                              </p:par>
                              <p:par>
                                <p:cTn id="111" presetID="23" presetClass="entr" presetSubtype="16" fill="hold" grpId="1" nodeType="withEffect">
                                  <p:stCondLst>
                                    <p:cond delay="0"/>
                                  </p:stCondLst>
                                  <p:childTnLst>
                                    <p:set>
                                      <p:cBhvr>
                                        <p:cTn id="112" dur="1" fill="hold">
                                          <p:stCondLst>
                                            <p:cond delay="0"/>
                                          </p:stCondLst>
                                        </p:cTn>
                                        <p:tgtEl>
                                          <p:spTgt spid="22"/>
                                        </p:tgtEl>
                                        <p:attrNameLst>
                                          <p:attrName>style.visibility</p:attrName>
                                        </p:attrNameLst>
                                      </p:cBhvr>
                                      <p:to>
                                        <p:strVal val="visible"/>
                                      </p:to>
                                    </p:set>
                                    <p:anim calcmode="lin" valueType="num">
                                      <p:cBhvr>
                                        <p:cTn id="113" dur="500" fill="hold"/>
                                        <p:tgtEl>
                                          <p:spTgt spid="22"/>
                                        </p:tgtEl>
                                        <p:attrNameLst>
                                          <p:attrName>ppt_w</p:attrName>
                                        </p:attrNameLst>
                                      </p:cBhvr>
                                      <p:tavLst>
                                        <p:tav tm="0">
                                          <p:val>
                                            <p:fltVal val="0"/>
                                          </p:val>
                                        </p:tav>
                                        <p:tav tm="100000">
                                          <p:val>
                                            <p:strVal val="#ppt_w"/>
                                          </p:val>
                                        </p:tav>
                                      </p:tavLst>
                                    </p:anim>
                                    <p:anim calcmode="lin" valueType="num">
                                      <p:cBhvr>
                                        <p:cTn id="114"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115" fill="hold">
                      <p:stCondLst>
                        <p:cond delay="indefinite"/>
                      </p:stCondLst>
                      <p:childTnLst>
                        <p:par>
                          <p:cTn id="116" fill="hold">
                            <p:stCondLst>
                              <p:cond delay="0"/>
                            </p:stCondLst>
                            <p:childTnLst>
                              <p:par>
                                <p:cTn id="117" presetID="23" presetClass="entr" presetSubtype="16" fill="hold" grpId="1" nodeType="clickEffect">
                                  <p:stCondLst>
                                    <p:cond delay="0"/>
                                  </p:stCondLst>
                                  <p:childTnLst>
                                    <p:set>
                                      <p:cBhvr>
                                        <p:cTn id="118" dur="1" fill="hold">
                                          <p:stCondLst>
                                            <p:cond delay="0"/>
                                          </p:stCondLst>
                                        </p:cTn>
                                        <p:tgtEl>
                                          <p:spTgt spid="23"/>
                                        </p:tgtEl>
                                        <p:attrNameLst>
                                          <p:attrName>style.visibility</p:attrName>
                                        </p:attrNameLst>
                                      </p:cBhvr>
                                      <p:to>
                                        <p:strVal val="visible"/>
                                      </p:to>
                                    </p:set>
                                    <p:anim calcmode="lin" valueType="num">
                                      <p:cBhvr>
                                        <p:cTn id="119" dur="500" fill="hold"/>
                                        <p:tgtEl>
                                          <p:spTgt spid="23"/>
                                        </p:tgtEl>
                                        <p:attrNameLst>
                                          <p:attrName>ppt_w</p:attrName>
                                        </p:attrNameLst>
                                      </p:cBhvr>
                                      <p:tavLst>
                                        <p:tav tm="0">
                                          <p:val>
                                            <p:fltVal val="0"/>
                                          </p:val>
                                        </p:tav>
                                        <p:tav tm="100000">
                                          <p:val>
                                            <p:strVal val="#ppt_w"/>
                                          </p:val>
                                        </p:tav>
                                      </p:tavLst>
                                    </p:anim>
                                    <p:anim calcmode="lin" valueType="num">
                                      <p:cBhvr>
                                        <p:cTn id="120" dur="500" fill="hold"/>
                                        <p:tgtEl>
                                          <p:spTgt spid="23"/>
                                        </p:tgtEl>
                                        <p:attrNameLst>
                                          <p:attrName>ppt_h</p:attrName>
                                        </p:attrNameLst>
                                      </p:cBhvr>
                                      <p:tavLst>
                                        <p:tav tm="0">
                                          <p:val>
                                            <p:fltVal val="0"/>
                                          </p:val>
                                        </p:tav>
                                        <p:tav tm="100000">
                                          <p:val>
                                            <p:strVal val="#ppt_h"/>
                                          </p:val>
                                        </p:tav>
                                      </p:tavLst>
                                    </p:anim>
                                  </p:childTnLst>
                                </p:cTn>
                              </p:par>
                              <p:par>
                                <p:cTn id="121" presetID="23" presetClass="entr" presetSubtype="16" fill="hold" grpId="0" nodeType="withEffect">
                                  <p:stCondLst>
                                    <p:cond delay="0"/>
                                  </p:stCondLst>
                                  <p:childTnLst>
                                    <p:set>
                                      <p:cBhvr>
                                        <p:cTn id="122" dur="1" fill="hold">
                                          <p:stCondLst>
                                            <p:cond delay="0"/>
                                          </p:stCondLst>
                                        </p:cTn>
                                        <p:tgtEl>
                                          <p:spTgt spid="74"/>
                                        </p:tgtEl>
                                        <p:attrNameLst>
                                          <p:attrName>style.visibility</p:attrName>
                                        </p:attrNameLst>
                                      </p:cBhvr>
                                      <p:to>
                                        <p:strVal val="visible"/>
                                      </p:to>
                                    </p:set>
                                    <p:anim calcmode="lin" valueType="num">
                                      <p:cBhvr>
                                        <p:cTn id="123" dur="500" fill="hold"/>
                                        <p:tgtEl>
                                          <p:spTgt spid="74"/>
                                        </p:tgtEl>
                                        <p:attrNameLst>
                                          <p:attrName>ppt_w</p:attrName>
                                        </p:attrNameLst>
                                      </p:cBhvr>
                                      <p:tavLst>
                                        <p:tav tm="0">
                                          <p:val>
                                            <p:fltVal val="0"/>
                                          </p:val>
                                        </p:tav>
                                        <p:tav tm="100000">
                                          <p:val>
                                            <p:strVal val="#ppt_w"/>
                                          </p:val>
                                        </p:tav>
                                      </p:tavLst>
                                    </p:anim>
                                    <p:anim calcmode="lin" valueType="num">
                                      <p:cBhvr>
                                        <p:cTn id="124" dur="500" fill="hold"/>
                                        <p:tgtEl>
                                          <p:spTgt spid="74"/>
                                        </p:tgtEl>
                                        <p:attrNameLst>
                                          <p:attrName>ppt_h</p:attrName>
                                        </p:attrNameLst>
                                      </p:cBhvr>
                                      <p:tavLst>
                                        <p:tav tm="0">
                                          <p:val>
                                            <p:fltVal val="0"/>
                                          </p:val>
                                        </p:tav>
                                        <p:tav tm="100000">
                                          <p:val>
                                            <p:strVal val="#ppt_h"/>
                                          </p:val>
                                        </p:tav>
                                      </p:tavLst>
                                    </p:anim>
                                  </p:childTnLst>
                                </p:cTn>
                              </p:par>
                            </p:childTnLst>
                          </p:cTn>
                        </p:par>
                      </p:childTnLst>
                    </p:cTn>
                  </p:par>
                  <p:par>
                    <p:cTn id="125" fill="hold">
                      <p:stCondLst>
                        <p:cond delay="indefinite"/>
                      </p:stCondLst>
                      <p:childTnLst>
                        <p:par>
                          <p:cTn id="126" fill="hold">
                            <p:stCondLst>
                              <p:cond delay="0"/>
                            </p:stCondLst>
                            <p:childTnLst>
                              <p:par>
                                <p:cTn id="127" presetID="23" presetClass="entr" presetSubtype="16" fill="hold" grpId="1" nodeType="clickEffect">
                                  <p:stCondLst>
                                    <p:cond delay="0"/>
                                  </p:stCondLst>
                                  <p:childTnLst>
                                    <p:set>
                                      <p:cBhvr>
                                        <p:cTn id="128" dur="1" fill="hold">
                                          <p:stCondLst>
                                            <p:cond delay="0"/>
                                          </p:stCondLst>
                                        </p:cTn>
                                        <p:tgtEl>
                                          <p:spTgt spid="24"/>
                                        </p:tgtEl>
                                        <p:attrNameLst>
                                          <p:attrName>style.visibility</p:attrName>
                                        </p:attrNameLst>
                                      </p:cBhvr>
                                      <p:to>
                                        <p:strVal val="visible"/>
                                      </p:to>
                                    </p:set>
                                    <p:anim calcmode="lin" valueType="num">
                                      <p:cBhvr>
                                        <p:cTn id="129" dur="500" fill="hold"/>
                                        <p:tgtEl>
                                          <p:spTgt spid="24"/>
                                        </p:tgtEl>
                                        <p:attrNameLst>
                                          <p:attrName>ppt_w</p:attrName>
                                        </p:attrNameLst>
                                      </p:cBhvr>
                                      <p:tavLst>
                                        <p:tav tm="0">
                                          <p:val>
                                            <p:fltVal val="0"/>
                                          </p:val>
                                        </p:tav>
                                        <p:tav tm="100000">
                                          <p:val>
                                            <p:strVal val="#ppt_w"/>
                                          </p:val>
                                        </p:tav>
                                      </p:tavLst>
                                    </p:anim>
                                    <p:anim calcmode="lin" valueType="num">
                                      <p:cBhvr>
                                        <p:cTn id="130" dur="500" fill="hold"/>
                                        <p:tgtEl>
                                          <p:spTgt spid="24"/>
                                        </p:tgtEl>
                                        <p:attrNameLst>
                                          <p:attrName>ppt_h</p:attrName>
                                        </p:attrNameLst>
                                      </p:cBhvr>
                                      <p:tavLst>
                                        <p:tav tm="0">
                                          <p:val>
                                            <p:fltVal val="0"/>
                                          </p:val>
                                        </p:tav>
                                        <p:tav tm="100000">
                                          <p:val>
                                            <p:strVal val="#ppt_h"/>
                                          </p:val>
                                        </p:tav>
                                      </p:tavLst>
                                    </p:anim>
                                  </p:childTnLst>
                                </p:cTn>
                              </p:par>
                              <p:par>
                                <p:cTn id="131" presetID="23" presetClass="entr" presetSubtype="16" fill="hold" grpId="0" nodeType="withEffect">
                                  <p:stCondLst>
                                    <p:cond delay="0"/>
                                  </p:stCondLst>
                                  <p:childTnLst>
                                    <p:set>
                                      <p:cBhvr>
                                        <p:cTn id="132" dur="1" fill="hold">
                                          <p:stCondLst>
                                            <p:cond delay="0"/>
                                          </p:stCondLst>
                                        </p:cTn>
                                        <p:tgtEl>
                                          <p:spTgt spid="75"/>
                                        </p:tgtEl>
                                        <p:attrNameLst>
                                          <p:attrName>style.visibility</p:attrName>
                                        </p:attrNameLst>
                                      </p:cBhvr>
                                      <p:to>
                                        <p:strVal val="visible"/>
                                      </p:to>
                                    </p:set>
                                    <p:anim calcmode="lin" valueType="num">
                                      <p:cBhvr>
                                        <p:cTn id="133" dur="500" fill="hold"/>
                                        <p:tgtEl>
                                          <p:spTgt spid="75"/>
                                        </p:tgtEl>
                                        <p:attrNameLst>
                                          <p:attrName>ppt_w</p:attrName>
                                        </p:attrNameLst>
                                      </p:cBhvr>
                                      <p:tavLst>
                                        <p:tav tm="0">
                                          <p:val>
                                            <p:fltVal val="0"/>
                                          </p:val>
                                        </p:tav>
                                        <p:tav tm="100000">
                                          <p:val>
                                            <p:strVal val="#ppt_w"/>
                                          </p:val>
                                        </p:tav>
                                      </p:tavLst>
                                    </p:anim>
                                    <p:anim calcmode="lin" valueType="num">
                                      <p:cBhvr>
                                        <p:cTn id="134" dur="500" fill="hold"/>
                                        <p:tgtEl>
                                          <p:spTgt spid="75"/>
                                        </p:tgtEl>
                                        <p:attrNameLst>
                                          <p:attrName>ppt_h</p:attrName>
                                        </p:attrNameLst>
                                      </p:cBhvr>
                                      <p:tavLst>
                                        <p:tav tm="0">
                                          <p:val>
                                            <p:fltVal val="0"/>
                                          </p:val>
                                        </p:tav>
                                        <p:tav tm="100000">
                                          <p:val>
                                            <p:strVal val="#ppt_h"/>
                                          </p:val>
                                        </p:tav>
                                      </p:tavLst>
                                    </p:anim>
                                  </p:childTnLst>
                                </p:cTn>
                              </p:par>
                            </p:childTnLst>
                          </p:cTn>
                        </p:par>
                      </p:childTnLst>
                    </p:cTn>
                  </p:par>
                  <p:par>
                    <p:cTn id="135" fill="hold">
                      <p:stCondLst>
                        <p:cond delay="indefinite"/>
                      </p:stCondLst>
                      <p:childTnLst>
                        <p:par>
                          <p:cTn id="136" fill="hold">
                            <p:stCondLst>
                              <p:cond delay="0"/>
                            </p:stCondLst>
                            <p:childTnLst>
                              <p:par>
                                <p:cTn id="137" presetID="23" presetClass="entr" presetSubtype="16" fill="hold" grpId="1" nodeType="clickEffect">
                                  <p:stCondLst>
                                    <p:cond delay="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500" fill="hold"/>
                                        <p:tgtEl>
                                          <p:spTgt spid="25"/>
                                        </p:tgtEl>
                                        <p:attrNameLst>
                                          <p:attrName>ppt_w</p:attrName>
                                        </p:attrNameLst>
                                      </p:cBhvr>
                                      <p:tavLst>
                                        <p:tav tm="0">
                                          <p:val>
                                            <p:fltVal val="0"/>
                                          </p:val>
                                        </p:tav>
                                        <p:tav tm="100000">
                                          <p:val>
                                            <p:strVal val="#ppt_w"/>
                                          </p:val>
                                        </p:tav>
                                      </p:tavLst>
                                    </p:anim>
                                    <p:anim calcmode="lin" valueType="num">
                                      <p:cBhvr>
                                        <p:cTn id="140" dur="500" fill="hold"/>
                                        <p:tgtEl>
                                          <p:spTgt spid="25"/>
                                        </p:tgtEl>
                                        <p:attrNameLst>
                                          <p:attrName>ppt_h</p:attrName>
                                        </p:attrNameLst>
                                      </p:cBhvr>
                                      <p:tavLst>
                                        <p:tav tm="0">
                                          <p:val>
                                            <p:fltVal val="0"/>
                                          </p:val>
                                        </p:tav>
                                        <p:tav tm="100000">
                                          <p:val>
                                            <p:strVal val="#ppt_h"/>
                                          </p:val>
                                        </p:tav>
                                      </p:tavLst>
                                    </p:anim>
                                  </p:childTnLst>
                                </p:cTn>
                              </p:par>
                              <p:par>
                                <p:cTn id="141" presetID="23" presetClass="entr" presetSubtype="16" fill="hold" grpId="0" nodeType="withEffect">
                                  <p:stCondLst>
                                    <p:cond delay="0"/>
                                  </p:stCondLst>
                                  <p:childTnLst>
                                    <p:set>
                                      <p:cBhvr>
                                        <p:cTn id="142" dur="1" fill="hold">
                                          <p:stCondLst>
                                            <p:cond delay="0"/>
                                          </p:stCondLst>
                                        </p:cTn>
                                        <p:tgtEl>
                                          <p:spTgt spid="76"/>
                                        </p:tgtEl>
                                        <p:attrNameLst>
                                          <p:attrName>style.visibility</p:attrName>
                                        </p:attrNameLst>
                                      </p:cBhvr>
                                      <p:to>
                                        <p:strVal val="visible"/>
                                      </p:to>
                                    </p:set>
                                    <p:anim calcmode="lin" valueType="num">
                                      <p:cBhvr>
                                        <p:cTn id="143" dur="500" fill="hold"/>
                                        <p:tgtEl>
                                          <p:spTgt spid="76"/>
                                        </p:tgtEl>
                                        <p:attrNameLst>
                                          <p:attrName>ppt_w</p:attrName>
                                        </p:attrNameLst>
                                      </p:cBhvr>
                                      <p:tavLst>
                                        <p:tav tm="0">
                                          <p:val>
                                            <p:fltVal val="0"/>
                                          </p:val>
                                        </p:tav>
                                        <p:tav tm="100000">
                                          <p:val>
                                            <p:strVal val="#ppt_w"/>
                                          </p:val>
                                        </p:tav>
                                      </p:tavLst>
                                    </p:anim>
                                    <p:anim calcmode="lin" valueType="num">
                                      <p:cBhvr>
                                        <p:cTn id="144" dur="500" fill="hold"/>
                                        <p:tgtEl>
                                          <p:spTgt spid="7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22" grpId="0"/>
      <p:bldP spid="22" grpId="1"/>
      <p:bldP spid="23" grpId="0"/>
      <p:bldP spid="23" grpId="1"/>
      <p:bldP spid="24" grpId="0" animBg="1"/>
      <p:bldP spid="24" grpId="1" animBg="1"/>
      <p:bldP spid="25" grpId="0" animBg="1"/>
      <p:bldP spid="25" grpId="1" animBg="1"/>
      <p:bldP spid="73" grpId="0"/>
      <p:bldP spid="74" grpId="0"/>
      <p:bldP spid="75" grpId="0"/>
      <p:bldP spid="7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92001" y="781997"/>
            <a:ext cx="6799467" cy="523220"/>
          </a:xfrm>
          <a:prstGeom prst="rect">
            <a:avLst/>
          </a:prstGeom>
          <a:noFill/>
        </p:spPr>
        <p:txBody>
          <a:bodyPr wrap="square" rtlCol="0">
            <a:spAutoFit/>
          </a:bodyPr>
          <a:lstStyle/>
          <a:p>
            <a:r>
              <a:rPr lang="es-ES" sz="2800" b="1" dirty="0" smtClean="0">
                <a:latin typeface="Arial Narrow"/>
                <a:cs typeface="Arial Narrow"/>
              </a:rPr>
              <a:t>De la red de protección a la red de barredera</a:t>
            </a:r>
            <a:endParaRPr lang="es-ES" sz="2800" b="1" dirty="0">
              <a:latin typeface="Arial Narrow"/>
              <a:cs typeface="Arial Narrow"/>
            </a:endParaRPr>
          </a:p>
        </p:txBody>
      </p:sp>
      <p:sp>
        <p:nvSpPr>
          <p:cNvPr id="3" name="CuadroTexto 2"/>
          <p:cNvSpPr txBox="1"/>
          <p:nvPr/>
        </p:nvSpPr>
        <p:spPr>
          <a:xfrm>
            <a:off x="795408" y="1467434"/>
            <a:ext cx="5988445" cy="369332"/>
          </a:xfrm>
          <a:prstGeom prst="rect">
            <a:avLst/>
          </a:prstGeom>
          <a:noFill/>
        </p:spPr>
        <p:txBody>
          <a:bodyPr wrap="square" rtlCol="0">
            <a:spAutoFit/>
          </a:bodyPr>
          <a:lstStyle/>
          <a:p>
            <a:r>
              <a:rPr lang="es-ES" dirty="0" smtClean="0">
                <a:latin typeface="Arial Narrow"/>
                <a:cs typeface="Arial Narrow"/>
              </a:rPr>
              <a:t>Incremento de la vigilancia y la presencia represiva en el gueto. </a:t>
            </a:r>
            <a:endParaRPr lang="es-ES" dirty="0">
              <a:latin typeface="Arial Narrow"/>
              <a:cs typeface="Arial Narrow"/>
            </a:endParaRPr>
          </a:p>
        </p:txBody>
      </p:sp>
      <p:sp>
        <p:nvSpPr>
          <p:cNvPr id="4" name="CuadroTexto 3"/>
          <p:cNvSpPr txBox="1"/>
          <p:nvPr/>
        </p:nvSpPr>
        <p:spPr>
          <a:xfrm>
            <a:off x="795409" y="2463900"/>
            <a:ext cx="4259289" cy="923330"/>
          </a:xfrm>
          <a:prstGeom prst="rect">
            <a:avLst/>
          </a:prstGeom>
          <a:noFill/>
        </p:spPr>
        <p:txBody>
          <a:bodyPr wrap="square" rtlCol="0">
            <a:spAutoFit/>
          </a:bodyPr>
          <a:lstStyle/>
          <a:p>
            <a:r>
              <a:rPr lang="es-ES" dirty="0" smtClean="0">
                <a:latin typeface="Arial Narrow"/>
                <a:cs typeface="Arial Narrow"/>
              </a:rPr>
              <a:t>Crecimiento explosivo de las funciones penales del Estado norteamericanos, las prisiones y los dispositivos carcelarios. </a:t>
            </a:r>
            <a:endParaRPr lang="es-ES" dirty="0">
              <a:latin typeface="Arial Narrow"/>
              <a:cs typeface="Arial Narrow"/>
            </a:endParaRPr>
          </a:p>
        </p:txBody>
      </p:sp>
      <p:sp>
        <p:nvSpPr>
          <p:cNvPr id="5" name="CuadroTexto 4"/>
          <p:cNvSpPr txBox="1"/>
          <p:nvPr/>
        </p:nvSpPr>
        <p:spPr>
          <a:xfrm>
            <a:off x="5812205" y="1884722"/>
            <a:ext cx="2985993" cy="584776"/>
          </a:xfrm>
          <a:prstGeom prst="rect">
            <a:avLst/>
          </a:prstGeom>
          <a:noFill/>
        </p:spPr>
        <p:txBody>
          <a:bodyPr wrap="square" rtlCol="0">
            <a:spAutoFit/>
          </a:bodyPr>
          <a:lstStyle/>
          <a:p>
            <a:pPr algn="ctr"/>
            <a:r>
              <a:rPr lang="es-ES" sz="1600" dirty="0" smtClean="0">
                <a:solidFill>
                  <a:srgbClr val="FF0000"/>
                </a:solidFill>
                <a:latin typeface="Arial Narrow"/>
                <a:cs typeface="Arial Narrow"/>
              </a:rPr>
              <a:t>Un hombre negro de cada diez está actualmente en prisión</a:t>
            </a:r>
            <a:r>
              <a:rPr lang="es-ES" sz="1600" dirty="0" smtClean="0">
                <a:latin typeface="Arial Narrow"/>
                <a:cs typeface="Arial Narrow"/>
              </a:rPr>
              <a:t>. </a:t>
            </a:r>
            <a:endParaRPr lang="es-ES" sz="1600" dirty="0">
              <a:latin typeface="Arial Narrow"/>
              <a:cs typeface="Arial Narrow"/>
            </a:endParaRPr>
          </a:p>
        </p:txBody>
      </p:sp>
      <p:sp>
        <p:nvSpPr>
          <p:cNvPr id="6" name="CuadroTexto 5"/>
          <p:cNvSpPr txBox="1"/>
          <p:nvPr/>
        </p:nvSpPr>
        <p:spPr>
          <a:xfrm>
            <a:off x="6023872" y="2569965"/>
            <a:ext cx="2603662" cy="1077218"/>
          </a:xfrm>
          <a:prstGeom prst="rect">
            <a:avLst/>
          </a:prstGeom>
          <a:noFill/>
        </p:spPr>
        <p:txBody>
          <a:bodyPr wrap="square" rtlCol="0">
            <a:spAutoFit/>
          </a:bodyPr>
          <a:lstStyle/>
          <a:p>
            <a:pPr algn="ctr"/>
            <a:r>
              <a:rPr lang="es-ES" sz="1600" dirty="0" smtClean="0">
                <a:solidFill>
                  <a:srgbClr val="FF0000"/>
                </a:solidFill>
                <a:latin typeface="Arial Narrow"/>
                <a:cs typeface="Arial Narrow"/>
              </a:rPr>
              <a:t>Uno de cada tres está bajo la supervisión de la justicia criminal o detenido en algún momento en el transcurso de un año</a:t>
            </a:r>
            <a:r>
              <a:rPr lang="es-ES" sz="1400" dirty="0" smtClean="0">
                <a:solidFill>
                  <a:srgbClr val="FF0000"/>
                </a:solidFill>
                <a:latin typeface="Arial Narrow"/>
                <a:cs typeface="Arial Narrow"/>
              </a:rPr>
              <a:t>.</a:t>
            </a:r>
            <a:endParaRPr lang="es-ES" sz="1400" dirty="0">
              <a:solidFill>
                <a:srgbClr val="FF0000"/>
              </a:solidFill>
              <a:latin typeface="Arial Narrow"/>
              <a:cs typeface="Arial Narrow"/>
            </a:endParaRPr>
          </a:p>
        </p:txBody>
      </p:sp>
      <p:cxnSp>
        <p:nvCxnSpPr>
          <p:cNvPr id="8" name="Conector recto 7"/>
          <p:cNvCxnSpPr/>
          <p:nvPr/>
        </p:nvCxnSpPr>
        <p:spPr>
          <a:xfrm>
            <a:off x="5580694" y="2244845"/>
            <a:ext cx="12830" cy="114238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0" name="Conector recto de flecha 9"/>
          <p:cNvCxnSpPr/>
          <p:nvPr/>
        </p:nvCxnSpPr>
        <p:spPr>
          <a:xfrm>
            <a:off x="5580694" y="2244845"/>
            <a:ext cx="493977"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1" name="Conector recto de flecha 10"/>
          <p:cNvCxnSpPr/>
          <p:nvPr/>
        </p:nvCxnSpPr>
        <p:spPr>
          <a:xfrm>
            <a:off x="5593524" y="3387230"/>
            <a:ext cx="493977"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Conector recto 12"/>
          <p:cNvCxnSpPr>
            <a:stCxn id="4" idx="3"/>
          </p:cNvCxnSpPr>
          <p:nvPr/>
        </p:nvCxnSpPr>
        <p:spPr>
          <a:xfrm>
            <a:off x="5054698" y="2925565"/>
            <a:ext cx="525996"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pic>
        <p:nvPicPr>
          <p:cNvPr id="14" name="Imagen 13"/>
          <p:cNvPicPr>
            <a:picLocks noChangeAspect="1"/>
          </p:cNvPicPr>
          <p:nvPr/>
        </p:nvPicPr>
        <p:blipFill>
          <a:blip r:embed="rId2" cstate="print"/>
          <a:stretch>
            <a:fillRect/>
          </a:stretch>
        </p:blipFill>
        <p:spPr>
          <a:xfrm>
            <a:off x="4531719" y="3575266"/>
            <a:ext cx="3810000" cy="2679700"/>
          </a:xfrm>
          <a:prstGeom prst="rect">
            <a:avLst/>
          </a:prstGeom>
          <a:ln>
            <a:noFill/>
          </a:ln>
          <a:effectLst>
            <a:softEdge rad="112500"/>
          </a:effectLst>
        </p:spPr>
      </p:pic>
      <p:sp>
        <p:nvSpPr>
          <p:cNvPr id="15" name="CuadroTexto 14"/>
          <p:cNvSpPr txBox="1"/>
          <p:nvPr/>
        </p:nvSpPr>
        <p:spPr>
          <a:xfrm>
            <a:off x="677332" y="3903552"/>
            <a:ext cx="3539067" cy="2246769"/>
          </a:xfrm>
          <a:prstGeom prst="rect">
            <a:avLst/>
          </a:prstGeom>
          <a:noFill/>
        </p:spPr>
        <p:txBody>
          <a:bodyPr wrap="square" rtlCol="0">
            <a:spAutoFit/>
          </a:bodyPr>
          <a:lstStyle/>
          <a:p>
            <a:pPr algn="just"/>
            <a:r>
              <a:rPr lang="es-ES" sz="2000" dirty="0" smtClean="0">
                <a:latin typeface="Book Antiqua" pitchFamily="18" charset="0"/>
                <a:cs typeface="Arial Narrow"/>
              </a:rPr>
              <a:t>El reemplazamiento del Estado de </a:t>
            </a:r>
            <a:r>
              <a:rPr lang="es-ES" sz="2000" dirty="0" err="1" smtClean="0">
                <a:latin typeface="Book Antiqua" pitchFamily="18" charset="0"/>
                <a:cs typeface="Arial Narrow"/>
              </a:rPr>
              <a:t>semibienestar</a:t>
            </a:r>
            <a:r>
              <a:rPr lang="es-ES" sz="2000" dirty="0" smtClean="0">
                <a:latin typeface="Book Antiqua" pitchFamily="18" charset="0"/>
                <a:cs typeface="Arial Narrow"/>
              </a:rPr>
              <a:t> por el Estado penal no puede sino reforzar la misma inestabilidad económica y la violencia interpersonal que se supone de apacigua. </a:t>
            </a:r>
            <a:endParaRPr lang="es-ES" sz="2000" dirty="0">
              <a:latin typeface="Book Antiqua" pitchFamily="18" charset="0"/>
              <a:cs typeface="Arial Narrow"/>
            </a:endParaRPr>
          </a:p>
        </p:txBody>
      </p:sp>
    </p:spTree>
    <p:extLst>
      <p:ext uri="{BB962C8B-B14F-4D97-AF65-F5344CB8AC3E}">
        <p14:creationId xmlns:p14="http://schemas.microsoft.com/office/powerpoint/2010/main" val="3464247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900" decel="100000" fill="hold"/>
                                        <p:tgtEl>
                                          <p:spTgt spid="13"/>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900" decel="100000" fill="hold"/>
                                        <p:tgtEl>
                                          <p:spTgt spid="8"/>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900" decel="100000" fill="hold"/>
                                        <p:tgtEl>
                                          <p:spTgt spid="1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900" decel="100000" fill="hold"/>
                                        <p:tgtEl>
                                          <p:spTgt spid="11"/>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1000"/>
                                        <p:tgtEl>
                                          <p:spTgt spid="5"/>
                                        </p:tgtEl>
                                      </p:cBhvr>
                                    </p:animEffect>
                                    <p:anim calcmode="lin" valueType="num">
                                      <p:cBhvr>
                                        <p:cTn id="48" dur="1000" fill="hold"/>
                                        <p:tgtEl>
                                          <p:spTgt spid="5"/>
                                        </p:tgtEl>
                                        <p:attrNameLst>
                                          <p:attrName>ppt_x</p:attrName>
                                        </p:attrNameLst>
                                      </p:cBhvr>
                                      <p:tavLst>
                                        <p:tav tm="0">
                                          <p:val>
                                            <p:strVal val="#ppt_x"/>
                                          </p:val>
                                        </p:tav>
                                        <p:tav tm="100000">
                                          <p:val>
                                            <p:strVal val="#ppt_x"/>
                                          </p:val>
                                        </p:tav>
                                      </p:tavLst>
                                    </p:anim>
                                    <p:anim calcmode="lin" valueType="num">
                                      <p:cBhvr>
                                        <p:cTn id="49" dur="900" decel="100000" fill="hold"/>
                                        <p:tgtEl>
                                          <p:spTgt spid="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900" decel="100000" fill="hold"/>
                                        <p:tgtEl>
                                          <p:spTgt spid="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900" decel="100000" fill="hold"/>
                                        <p:tgtEl>
                                          <p:spTgt spid="14"/>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7" presetClass="entr" presetSubtype="0"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1000"/>
                                        <p:tgtEl>
                                          <p:spTgt spid="15"/>
                                        </p:tgtEl>
                                      </p:cBhvr>
                                    </p:animEffect>
                                    <p:anim calcmode="lin" valueType="num">
                                      <p:cBhvr>
                                        <p:cTn id="68" dur="1000" fill="hold"/>
                                        <p:tgtEl>
                                          <p:spTgt spid="15"/>
                                        </p:tgtEl>
                                        <p:attrNameLst>
                                          <p:attrName>ppt_x</p:attrName>
                                        </p:attrNameLst>
                                      </p:cBhvr>
                                      <p:tavLst>
                                        <p:tav tm="0">
                                          <p:val>
                                            <p:strVal val="#ppt_x"/>
                                          </p:val>
                                        </p:tav>
                                        <p:tav tm="100000">
                                          <p:val>
                                            <p:strVal val="#ppt_x"/>
                                          </p:val>
                                        </p:tav>
                                      </p:tavLst>
                                    </p:anim>
                                    <p:anim calcmode="lin" valueType="num">
                                      <p:cBhvr>
                                        <p:cTn id="69" dur="900" decel="100000" fill="hold"/>
                                        <p:tgtEl>
                                          <p:spTgt spid="15"/>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dirty="0" smtClean="0">
                <a:latin typeface="Arial Narrow"/>
                <a:cs typeface="Arial Narrow"/>
              </a:rPr>
              <a:t>3. Parias Urbanos</a:t>
            </a:r>
            <a:endParaRPr lang="es-ES" dirty="0">
              <a:latin typeface="Arial Narrow"/>
              <a:cs typeface="Arial Narrow"/>
            </a:endParaRPr>
          </a:p>
        </p:txBody>
      </p:sp>
      <p:sp>
        <p:nvSpPr>
          <p:cNvPr id="3" name="Subtítulo 2"/>
          <p:cNvSpPr>
            <a:spLocks noGrp="1"/>
          </p:cNvSpPr>
          <p:nvPr>
            <p:ph type="subTitle" idx="1"/>
          </p:nvPr>
        </p:nvSpPr>
        <p:spPr/>
        <p:txBody>
          <a:bodyPr/>
          <a:lstStyle/>
          <a:p>
            <a:r>
              <a:rPr lang="es-ES" dirty="0" smtClean="0">
                <a:latin typeface="Arial Narrow"/>
                <a:cs typeface="Arial Narrow"/>
              </a:rPr>
              <a:t>Estigma y división en el gueto norteamericano y la periferia urbana francesa</a:t>
            </a:r>
            <a:endParaRPr lang="es-ES" dirty="0">
              <a:latin typeface="Arial Narrow"/>
              <a:cs typeface="Arial Narrow"/>
            </a:endParaRPr>
          </a:p>
        </p:txBody>
      </p:sp>
    </p:spTree>
    <p:extLst>
      <p:ext uri="{BB962C8B-B14F-4D97-AF65-F5344CB8AC3E}">
        <p14:creationId xmlns:p14="http://schemas.microsoft.com/office/powerpoint/2010/main" val="21597161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678677" y="1619433"/>
            <a:ext cx="1938244" cy="584776"/>
          </a:xfrm>
          <a:prstGeom prst="rect">
            <a:avLst/>
          </a:prstGeom>
          <a:noFill/>
        </p:spPr>
        <p:txBody>
          <a:bodyPr wrap="square" rtlCol="0">
            <a:spAutoFit/>
          </a:bodyPr>
          <a:lstStyle/>
          <a:p>
            <a:r>
              <a:rPr lang="es-ES" sz="3200" b="1" dirty="0" smtClean="0">
                <a:latin typeface="Arial Narrow"/>
                <a:cs typeface="Arial Narrow"/>
              </a:rPr>
              <a:t>Objetivo</a:t>
            </a:r>
            <a:endParaRPr lang="es-ES" sz="3200" b="1" dirty="0">
              <a:latin typeface="Arial Narrow"/>
              <a:cs typeface="Arial Narrow"/>
            </a:endParaRPr>
          </a:p>
        </p:txBody>
      </p:sp>
      <p:sp>
        <p:nvSpPr>
          <p:cNvPr id="3" name="CuadroTexto 2"/>
          <p:cNvSpPr txBox="1"/>
          <p:nvPr/>
        </p:nvSpPr>
        <p:spPr>
          <a:xfrm>
            <a:off x="4398122" y="2256066"/>
            <a:ext cx="4110414" cy="2185214"/>
          </a:xfrm>
          <a:prstGeom prst="rect">
            <a:avLst/>
          </a:prstGeom>
          <a:noFill/>
        </p:spPr>
        <p:txBody>
          <a:bodyPr wrap="square" rtlCol="0">
            <a:spAutoFit/>
          </a:bodyPr>
          <a:lstStyle/>
          <a:p>
            <a:pPr algn="just"/>
            <a:r>
              <a:rPr lang="es-ES" sz="2000" dirty="0" smtClean="0">
                <a:latin typeface="Arial Narrow"/>
                <a:cs typeface="Arial Narrow"/>
              </a:rPr>
              <a:t>Analizar las estructuras </a:t>
            </a:r>
            <a:r>
              <a:rPr lang="es-ES" sz="2000" dirty="0" err="1" smtClean="0">
                <a:latin typeface="Arial Narrow"/>
                <a:cs typeface="Arial Narrow"/>
              </a:rPr>
              <a:t>sociorganizacionales</a:t>
            </a:r>
            <a:r>
              <a:rPr lang="es-ES" sz="2000" dirty="0" smtClean="0">
                <a:latin typeface="Arial Narrow"/>
                <a:cs typeface="Arial Narrow"/>
              </a:rPr>
              <a:t> y cognitivas de la exclusión urbana mediante el contraste de dos dimensiones de la vida diaria en el </a:t>
            </a:r>
            <a:r>
              <a:rPr lang="es-ES" sz="2800" dirty="0" smtClean="0">
                <a:solidFill>
                  <a:srgbClr val="FF0000"/>
                </a:solidFill>
                <a:latin typeface="Arial Narrow"/>
                <a:cs typeface="Arial Narrow"/>
              </a:rPr>
              <a:t>gueto negro estadounidense y la </a:t>
            </a:r>
            <a:r>
              <a:rPr lang="es-ES" sz="2800" dirty="0" err="1" smtClean="0">
                <a:solidFill>
                  <a:srgbClr val="FF0000"/>
                </a:solidFill>
                <a:latin typeface="Arial Narrow"/>
                <a:cs typeface="Arial Narrow"/>
              </a:rPr>
              <a:t>banlieve</a:t>
            </a:r>
            <a:r>
              <a:rPr lang="es-ES" sz="2800" dirty="0" smtClean="0">
                <a:solidFill>
                  <a:srgbClr val="FF0000"/>
                </a:solidFill>
                <a:latin typeface="Arial Narrow"/>
                <a:cs typeface="Arial Narrow"/>
              </a:rPr>
              <a:t> francesa. </a:t>
            </a:r>
            <a:endParaRPr lang="es-ES" sz="2800" dirty="0">
              <a:solidFill>
                <a:srgbClr val="FF0000"/>
              </a:solidFill>
              <a:latin typeface="Arial Narrow"/>
              <a:cs typeface="Arial Narrow"/>
            </a:endParaRPr>
          </a:p>
        </p:txBody>
      </p:sp>
      <p:sp>
        <p:nvSpPr>
          <p:cNvPr id="4" name="CuadroTexto 3"/>
          <p:cNvSpPr txBox="1"/>
          <p:nvPr/>
        </p:nvSpPr>
        <p:spPr>
          <a:xfrm>
            <a:off x="4398122" y="4776851"/>
            <a:ext cx="3976742" cy="1015663"/>
          </a:xfrm>
          <a:prstGeom prst="rect">
            <a:avLst/>
          </a:prstGeom>
          <a:noFill/>
        </p:spPr>
        <p:txBody>
          <a:bodyPr wrap="square" rtlCol="0">
            <a:spAutoFit/>
          </a:bodyPr>
          <a:lstStyle/>
          <a:p>
            <a:r>
              <a:rPr lang="es-ES" sz="2000" dirty="0" smtClean="0">
                <a:latin typeface="Arial Narrow"/>
                <a:cs typeface="Arial Narrow"/>
              </a:rPr>
              <a:t>Desposesión simbólica que transforma a sus habitantes en verdaderos parias urbanos.</a:t>
            </a:r>
            <a:endParaRPr lang="es-ES" sz="2000" dirty="0">
              <a:latin typeface="Arial Narrow"/>
              <a:cs typeface="Arial Narrow"/>
            </a:endParaRPr>
          </a:p>
        </p:txBody>
      </p:sp>
      <p:sp>
        <p:nvSpPr>
          <p:cNvPr id="5" name="CuadroTexto 4"/>
          <p:cNvSpPr txBox="1"/>
          <p:nvPr/>
        </p:nvSpPr>
        <p:spPr>
          <a:xfrm>
            <a:off x="779318" y="1046114"/>
            <a:ext cx="2878282" cy="452431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sz="3200" dirty="0" smtClean="0"/>
              <a:t>El capítulo se centra en demostrar la economía de la segregación y la exclusión como un vector racial y de jerarquía de clases.</a:t>
            </a:r>
            <a:endParaRPr lang="es-MX" sz="3200" dirty="0"/>
          </a:p>
        </p:txBody>
      </p:sp>
    </p:spTree>
    <p:extLst>
      <p:ext uri="{BB962C8B-B14F-4D97-AF65-F5344CB8AC3E}">
        <p14:creationId xmlns:p14="http://schemas.microsoft.com/office/powerpoint/2010/main" val="1685001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ppt_y</p:attrName>
                                        </p:attrNameLst>
                                      </p:cBhvr>
                                      <p:tavLst>
                                        <p:tav tm="0">
                                          <p:val>
                                            <p:strVal val="#ppt_y+#ppt_h*1.125000"/>
                                          </p:val>
                                        </p:tav>
                                        <p:tav tm="100000">
                                          <p:val>
                                            <p:strVal val="#ppt_y"/>
                                          </p:val>
                                        </p:tav>
                                      </p:tavLst>
                                    </p:anim>
                                    <p:animEffect transition="in" filter="wipe(up)">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ppt_y</p:attrName>
                                        </p:attrNameLst>
                                      </p:cBhvr>
                                      <p:tavLst>
                                        <p:tav tm="0">
                                          <p:val>
                                            <p:strVal val="#ppt_y+#ppt_h*1.125000"/>
                                          </p:val>
                                        </p:tav>
                                        <p:tav tm="100000">
                                          <p:val>
                                            <p:strVal val="#ppt_y"/>
                                          </p:val>
                                        </p:tav>
                                      </p:tavLst>
                                    </p:anim>
                                    <p:animEffect transition="in" filter="wipe(up)">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84815" y="551481"/>
            <a:ext cx="3675458" cy="3693319"/>
          </a:xfrm>
          <a:prstGeom prst="rect">
            <a:avLst/>
          </a:prstGeom>
          <a:noFill/>
        </p:spPr>
        <p:txBody>
          <a:bodyPr wrap="square" rtlCol="0">
            <a:spAutoFit/>
          </a:bodyPr>
          <a:lstStyle/>
          <a:p>
            <a:pPr algn="ctr"/>
            <a:r>
              <a:rPr lang="es-ES" sz="2800" b="1" dirty="0" smtClean="0">
                <a:latin typeface="Arial Narrow"/>
                <a:cs typeface="Arial Narrow"/>
              </a:rPr>
              <a:t>Francia </a:t>
            </a:r>
          </a:p>
          <a:p>
            <a:pPr algn="ctr"/>
            <a:endParaRPr lang="es-ES" dirty="0" smtClean="0">
              <a:latin typeface="Arial Narrow"/>
              <a:cs typeface="Arial Narrow"/>
            </a:endParaRPr>
          </a:p>
          <a:p>
            <a:pPr algn="ctr"/>
            <a:r>
              <a:rPr lang="es-ES" sz="2400" b="1" dirty="0" smtClean="0">
                <a:latin typeface="Arial Narrow"/>
                <a:cs typeface="Arial Narrow"/>
              </a:rPr>
              <a:t>“Cinturón rojo”</a:t>
            </a:r>
          </a:p>
          <a:p>
            <a:pPr algn="just"/>
            <a:endParaRPr lang="es-ES" dirty="0">
              <a:latin typeface="Arial Narrow"/>
              <a:cs typeface="Arial Narrow"/>
            </a:endParaRPr>
          </a:p>
          <a:p>
            <a:pPr algn="just"/>
            <a:r>
              <a:rPr lang="es-ES" dirty="0" smtClean="0">
                <a:latin typeface="Arial Narrow"/>
                <a:cs typeface="Arial Narrow"/>
              </a:rPr>
              <a:t>Municipios del lado exterior de París. </a:t>
            </a:r>
          </a:p>
          <a:p>
            <a:pPr algn="just"/>
            <a:r>
              <a:rPr lang="es-ES" dirty="0" smtClean="0">
                <a:latin typeface="Arial Narrow"/>
                <a:cs typeface="Arial Narrow"/>
              </a:rPr>
              <a:t>Organizaciones obreras. </a:t>
            </a:r>
          </a:p>
          <a:p>
            <a:pPr algn="just"/>
            <a:endParaRPr lang="es-ES" dirty="0">
              <a:latin typeface="Arial Narrow"/>
              <a:cs typeface="Arial Narrow"/>
            </a:endParaRPr>
          </a:p>
          <a:p>
            <a:pPr algn="just"/>
            <a:r>
              <a:rPr lang="es-ES" sz="2000" b="1" dirty="0" smtClean="0">
                <a:latin typeface="Arial Narrow"/>
                <a:cs typeface="Arial Narrow"/>
              </a:rPr>
              <a:t>La </a:t>
            </a:r>
            <a:r>
              <a:rPr lang="es-ES" sz="2000" b="1" dirty="0" err="1" smtClean="0">
                <a:latin typeface="Arial Narrow"/>
                <a:cs typeface="Arial Narrow"/>
              </a:rPr>
              <a:t>Courneuve</a:t>
            </a:r>
            <a:r>
              <a:rPr lang="es-ES" sz="2000" b="1" dirty="0" smtClean="0">
                <a:latin typeface="Arial Narrow"/>
                <a:cs typeface="Arial Narrow"/>
              </a:rPr>
              <a:t> </a:t>
            </a:r>
          </a:p>
          <a:p>
            <a:pPr algn="just"/>
            <a:endParaRPr lang="es-ES" dirty="0">
              <a:latin typeface="Arial Narrow"/>
              <a:cs typeface="Arial Narrow"/>
            </a:endParaRPr>
          </a:p>
          <a:p>
            <a:pPr algn="just"/>
            <a:r>
              <a:rPr lang="es-ES" dirty="0" smtClean="0">
                <a:latin typeface="Arial Narrow"/>
                <a:cs typeface="Arial Narrow"/>
              </a:rPr>
              <a:t>Urbanización de viviendas públicas conocidas como la </a:t>
            </a:r>
            <a:r>
              <a:rPr lang="es-ES" dirty="0" err="1" smtClean="0">
                <a:latin typeface="Arial Narrow"/>
                <a:cs typeface="Arial Narrow"/>
              </a:rPr>
              <a:t>Quatre</a:t>
            </a:r>
            <a:r>
              <a:rPr lang="es-ES" dirty="0" smtClean="0">
                <a:latin typeface="Arial Narrow"/>
                <a:cs typeface="Arial Narrow"/>
              </a:rPr>
              <a:t> </a:t>
            </a:r>
            <a:r>
              <a:rPr lang="es-ES" dirty="0" err="1" smtClean="0">
                <a:latin typeface="Arial Narrow"/>
                <a:cs typeface="Arial Narrow"/>
              </a:rPr>
              <a:t>Mille</a:t>
            </a:r>
            <a:r>
              <a:rPr lang="es-ES" dirty="0" smtClean="0">
                <a:latin typeface="Arial Narrow"/>
                <a:cs typeface="Arial Narrow"/>
              </a:rPr>
              <a:t>.</a:t>
            </a:r>
          </a:p>
          <a:p>
            <a:pPr algn="just"/>
            <a:r>
              <a:rPr lang="es-ES" dirty="0" smtClean="0">
                <a:latin typeface="Arial Narrow"/>
                <a:cs typeface="Arial Narrow"/>
              </a:rPr>
              <a:t>Gobernada por partidos comunistas.  </a:t>
            </a:r>
            <a:endParaRPr lang="es-ES" dirty="0">
              <a:latin typeface="Arial Narrow"/>
              <a:cs typeface="Arial Narrow"/>
            </a:endParaRPr>
          </a:p>
        </p:txBody>
      </p:sp>
      <p:sp>
        <p:nvSpPr>
          <p:cNvPr id="3" name="CuadroTexto 2"/>
          <p:cNvSpPr txBox="1"/>
          <p:nvPr/>
        </p:nvSpPr>
        <p:spPr>
          <a:xfrm>
            <a:off x="4780793" y="551481"/>
            <a:ext cx="3425345" cy="3108544"/>
          </a:xfrm>
          <a:prstGeom prst="rect">
            <a:avLst/>
          </a:prstGeom>
          <a:noFill/>
        </p:spPr>
        <p:txBody>
          <a:bodyPr wrap="square" rtlCol="0">
            <a:spAutoFit/>
          </a:bodyPr>
          <a:lstStyle/>
          <a:p>
            <a:pPr algn="ctr"/>
            <a:r>
              <a:rPr lang="es-ES" sz="2800" b="1" dirty="0" smtClean="0">
                <a:latin typeface="Arial Narrow"/>
                <a:cs typeface="Arial Narrow"/>
              </a:rPr>
              <a:t>Estados Unidos</a:t>
            </a:r>
          </a:p>
          <a:p>
            <a:pPr algn="just"/>
            <a:endParaRPr lang="es-ES" dirty="0" smtClean="0">
              <a:latin typeface="Arial Narrow"/>
              <a:cs typeface="Arial Narrow"/>
            </a:endParaRPr>
          </a:p>
          <a:p>
            <a:pPr algn="ctr"/>
            <a:r>
              <a:rPr lang="es-ES" sz="2400" b="1" dirty="0" smtClean="0">
                <a:latin typeface="Arial Narrow"/>
                <a:cs typeface="Arial Narrow"/>
              </a:rPr>
              <a:t>“Cinturón negro”</a:t>
            </a:r>
          </a:p>
          <a:p>
            <a:pPr algn="just"/>
            <a:endParaRPr lang="es-ES" dirty="0">
              <a:latin typeface="Arial Narrow"/>
              <a:cs typeface="Arial Narrow"/>
            </a:endParaRPr>
          </a:p>
          <a:p>
            <a:pPr algn="just"/>
            <a:r>
              <a:rPr lang="es-ES" dirty="0" smtClean="0">
                <a:latin typeface="Arial Narrow"/>
                <a:cs typeface="Arial Narrow"/>
              </a:rPr>
              <a:t>South </a:t>
            </a:r>
            <a:r>
              <a:rPr lang="es-ES" dirty="0" err="1" smtClean="0">
                <a:latin typeface="Arial Narrow"/>
                <a:cs typeface="Arial Narrow"/>
              </a:rPr>
              <a:t>Side</a:t>
            </a:r>
            <a:r>
              <a:rPr lang="es-ES" dirty="0" smtClean="0">
                <a:latin typeface="Arial Narrow"/>
                <a:cs typeface="Arial Narrow"/>
              </a:rPr>
              <a:t> de Chicago. </a:t>
            </a:r>
          </a:p>
          <a:p>
            <a:pPr algn="just"/>
            <a:endParaRPr lang="es-ES" dirty="0" smtClean="0">
              <a:latin typeface="Arial Narrow"/>
              <a:cs typeface="Arial Narrow"/>
            </a:endParaRPr>
          </a:p>
          <a:p>
            <a:pPr algn="just"/>
            <a:r>
              <a:rPr lang="es-ES" dirty="0" smtClean="0">
                <a:latin typeface="Arial Narrow"/>
                <a:cs typeface="Arial Narrow"/>
              </a:rPr>
              <a:t>Zona irregular y  totalmente negra con alrededor de 100,000 habitantes, la mayoría desocupados y que viven por debajo de la línea de pobreza.  </a:t>
            </a:r>
          </a:p>
        </p:txBody>
      </p:sp>
      <p:pic>
        <p:nvPicPr>
          <p:cNvPr id="4" name="Imagen 3"/>
          <p:cNvPicPr>
            <a:picLocks noChangeAspect="1"/>
          </p:cNvPicPr>
          <p:nvPr/>
        </p:nvPicPr>
        <p:blipFill>
          <a:blip r:embed="rId2" cstate="print"/>
          <a:stretch>
            <a:fillRect/>
          </a:stretch>
        </p:blipFill>
        <p:spPr>
          <a:xfrm>
            <a:off x="834928" y="4241893"/>
            <a:ext cx="3425345" cy="1942923"/>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5" name="Imagen 4"/>
          <p:cNvPicPr>
            <a:picLocks noChangeAspect="1"/>
          </p:cNvPicPr>
          <p:nvPr/>
        </p:nvPicPr>
        <p:blipFill>
          <a:blip r:embed="rId3" cstate="print"/>
          <a:stretch>
            <a:fillRect/>
          </a:stretch>
        </p:blipFill>
        <p:spPr>
          <a:xfrm>
            <a:off x="4925291" y="4074527"/>
            <a:ext cx="3505020" cy="2110289"/>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1333036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p:tgtEl>
                                          <p:spTgt spid="2">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2">
                                            <p:txEl>
                                              <p:pRg st="0" end="0"/>
                                            </p:txEl>
                                          </p:spTgt>
                                        </p:tgtEl>
                                      </p:cBhvr>
                                    </p:animEffect>
                                  </p:childTnLst>
                                </p:cTn>
                              </p:par>
                              <p:par>
                                <p:cTn id="9" presetID="12" presetClass="entr" presetSubtype="4"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 calcmode="lin" valueType="num">
                                      <p:cBhvr additive="base">
                                        <p:cTn id="11" dur="500"/>
                                        <p:tgtEl>
                                          <p:spTgt spid="2">
                                            <p:txEl>
                                              <p:pRg st="2" end="2"/>
                                            </p:txEl>
                                          </p:spTgt>
                                        </p:tgtEl>
                                        <p:attrNameLst>
                                          <p:attrName>ppt_y</p:attrName>
                                        </p:attrNameLst>
                                      </p:cBhvr>
                                      <p:tavLst>
                                        <p:tav tm="0">
                                          <p:val>
                                            <p:strVal val="#ppt_y+#ppt_h*1.125000"/>
                                          </p:val>
                                        </p:tav>
                                        <p:tav tm="100000">
                                          <p:val>
                                            <p:strVal val="#ppt_y"/>
                                          </p:val>
                                        </p:tav>
                                      </p:tavLst>
                                    </p:anim>
                                    <p:animEffect transition="in" filter="wipe(up)">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 calcmode="lin" valueType="num">
                                      <p:cBhvr additive="base">
                                        <p:cTn id="17" dur="500"/>
                                        <p:tgtEl>
                                          <p:spTgt spid="2">
                                            <p:txEl>
                                              <p:pRg st="4" end="4"/>
                                            </p:txEl>
                                          </p:spTgt>
                                        </p:tgtEl>
                                        <p:attrNameLst>
                                          <p:attrName>ppt_y</p:attrName>
                                        </p:attrNameLst>
                                      </p:cBhvr>
                                      <p:tavLst>
                                        <p:tav tm="0">
                                          <p:val>
                                            <p:strVal val="#ppt_y+#ppt_h*1.125000"/>
                                          </p:val>
                                        </p:tav>
                                        <p:tav tm="100000">
                                          <p:val>
                                            <p:strVal val="#ppt_y"/>
                                          </p:val>
                                        </p:tav>
                                      </p:tavLst>
                                    </p:anim>
                                    <p:animEffect transition="in" filter="wipe(up)">
                                      <p:cBhvr>
                                        <p:cTn id="18" dur="500"/>
                                        <p:tgtEl>
                                          <p:spTgt spid="2">
                                            <p:txEl>
                                              <p:pRg st="4" end="4"/>
                                            </p:txEl>
                                          </p:spTgt>
                                        </p:tgtEl>
                                      </p:cBhvr>
                                    </p:animEffect>
                                  </p:childTnLst>
                                </p:cTn>
                              </p:par>
                              <p:par>
                                <p:cTn id="19" presetID="12" presetClass="entr" presetSubtype="4"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 calcmode="lin" valueType="num">
                                      <p:cBhvr additive="base">
                                        <p:cTn id="21" dur="500"/>
                                        <p:tgtEl>
                                          <p:spTgt spid="2">
                                            <p:txEl>
                                              <p:pRg st="5" end="5"/>
                                            </p:txEl>
                                          </p:spTgt>
                                        </p:tgtEl>
                                        <p:attrNameLst>
                                          <p:attrName>ppt_y</p:attrName>
                                        </p:attrNameLst>
                                      </p:cBhvr>
                                      <p:tavLst>
                                        <p:tav tm="0">
                                          <p:val>
                                            <p:strVal val="#ppt_y+#ppt_h*1.125000"/>
                                          </p:val>
                                        </p:tav>
                                        <p:tav tm="100000">
                                          <p:val>
                                            <p:strVal val="#ppt_y"/>
                                          </p:val>
                                        </p:tav>
                                      </p:tavLst>
                                    </p:anim>
                                    <p:animEffect transition="in" filter="wipe(up)">
                                      <p:cBhvr>
                                        <p:cTn id="22" dur="500"/>
                                        <p:tgtEl>
                                          <p:spTgt spid="2">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 calcmode="lin" valueType="num">
                                      <p:cBhvr additive="base">
                                        <p:cTn id="27" dur="500"/>
                                        <p:tgtEl>
                                          <p:spTgt spid="2">
                                            <p:txEl>
                                              <p:pRg st="7" end="7"/>
                                            </p:txEl>
                                          </p:spTgt>
                                        </p:tgtEl>
                                        <p:attrNameLst>
                                          <p:attrName>ppt_y</p:attrName>
                                        </p:attrNameLst>
                                      </p:cBhvr>
                                      <p:tavLst>
                                        <p:tav tm="0">
                                          <p:val>
                                            <p:strVal val="#ppt_y+#ppt_h*1.125000"/>
                                          </p:val>
                                        </p:tav>
                                        <p:tav tm="100000">
                                          <p:val>
                                            <p:strVal val="#ppt_y"/>
                                          </p:val>
                                        </p:tav>
                                      </p:tavLst>
                                    </p:anim>
                                    <p:animEffect transition="in" filter="wipe(up)">
                                      <p:cBhvr>
                                        <p:cTn id="28" dur="500"/>
                                        <p:tgtEl>
                                          <p:spTgt spid="2">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 calcmode="lin" valueType="num">
                                      <p:cBhvr additive="base">
                                        <p:cTn id="33" dur="500"/>
                                        <p:tgtEl>
                                          <p:spTgt spid="2">
                                            <p:txEl>
                                              <p:pRg st="9" end="9"/>
                                            </p:txEl>
                                          </p:spTgt>
                                        </p:tgtEl>
                                        <p:attrNameLst>
                                          <p:attrName>ppt_y</p:attrName>
                                        </p:attrNameLst>
                                      </p:cBhvr>
                                      <p:tavLst>
                                        <p:tav tm="0">
                                          <p:val>
                                            <p:strVal val="#ppt_y+#ppt_h*1.125000"/>
                                          </p:val>
                                        </p:tav>
                                        <p:tav tm="100000">
                                          <p:val>
                                            <p:strVal val="#ppt_y"/>
                                          </p:val>
                                        </p:tav>
                                      </p:tavLst>
                                    </p:anim>
                                    <p:animEffect transition="in" filter="wipe(up)">
                                      <p:cBhvr>
                                        <p:cTn id="34" dur="500"/>
                                        <p:tgtEl>
                                          <p:spTgt spid="2">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nodeType="clickEffect">
                                  <p:stCondLst>
                                    <p:cond delay="0"/>
                                  </p:stCondLst>
                                  <p:childTnLst>
                                    <p:set>
                                      <p:cBhvr>
                                        <p:cTn id="38" dur="1" fill="hold">
                                          <p:stCondLst>
                                            <p:cond delay="0"/>
                                          </p:stCondLst>
                                        </p:cTn>
                                        <p:tgtEl>
                                          <p:spTgt spid="2">
                                            <p:txEl>
                                              <p:pRg st="10" end="10"/>
                                            </p:txEl>
                                          </p:spTgt>
                                        </p:tgtEl>
                                        <p:attrNameLst>
                                          <p:attrName>style.visibility</p:attrName>
                                        </p:attrNameLst>
                                      </p:cBhvr>
                                      <p:to>
                                        <p:strVal val="visible"/>
                                      </p:to>
                                    </p:set>
                                    <p:anim calcmode="lin" valueType="num">
                                      <p:cBhvr additive="base">
                                        <p:cTn id="39" dur="500"/>
                                        <p:tgtEl>
                                          <p:spTgt spid="2">
                                            <p:txEl>
                                              <p:pRg st="10" end="10"/>
                                            </p:txEl>
                                          </p:spTgt>
                                        </p:tgtEl>
                                        <p:attrNameLst>
                                          <p:attrName>ppt_y</p:attrName>
                                        </p:attrNameLst>
                                      </p:cBhvr>
                                      <p:tavLst>
                                        <p:tav tm="0">
                                          <p:val>
                                            <p:strVal val="#ppt_y+#ppt_h*1.125000"/>
                                          </p:val>
                                        </p:tav>
                                        <p:tav tm="100000">
                                          <p:val>
                                            <p:strVal val="#ppt_y"/>
                                          </p:val>
                                        </p:tav>
                                      </p:tavLst>
                                    </p:anim>
                                    <p:animEffect transition="in" filter="wipe(up)">
                                      <p:cBhvr>
                                        <p:cTn id="40" dur="500"/>
                                        <p:tgtEl>
                                          <p:spTgt spid="2">
                                            <p:txEl>
                                              <p:pRg st="10" end="1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500"/>
                                        <p:tgtEl>
                                          <p:spTgt spid="4"/>
                                        </p:tgtEl>
                                        <p:attrNameLst>
                                          <p:attrName>ppt_y</p:attrName>
                                        </p:attrNameLst>
                                      </p:cBhvr>
                                      <p:tavLst>
                                        <p:tav tm="0">
                                          <p:val>
                                            <p:strVal val="#ppt_y+#ppt_h*1.125000"/>
                                          </p:val>
                                        </p:tav>
                                        <p:tav tm="100000">
                                          <p:val>
                                            <p:strVal val="#ppt_y"/>
                                          </p:val>
                                        </p:tav>
                                      </p:tavLst>
                                    </p:anim>
                                    <p:animEffect transition="in" filter="wipe(up)">
                                      <p:cBhvr>
                                        <p:cTn id="46" dur="500"/>
                                        <p:tgtEl>
                                          <p:spTgt spid="4"/>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4" fill="hold" nodeType="clickEffect">
                                  <p:stCondLst>
                                    <p:cond delay="0"/>
                                  </p:stCondLst>
                                  <p:childTnLst>
                                    <p:set>
                                      <p:cBhvr>
                                        <p:cTn id="50" dur="1" fill="hold">
                                          <p:stCondLst>
                                            <p:cond delay="0"/>
                                          </p:stCondLst>
                                        </p:cTn>
                                        <p:tgtEl>
                                          <p:spTgt spid="3">
                                            <p:txEl>
                                              <p:pRg st="0" end="0"/>
                                            </p:txEl>
                                          </p:spTgt>
                                        </p:tgtEl>
                                        <p:attrNameLst>
                                          <p:attrName>style.visibility</p:attrName>
                                        </p:attrNameLst>
                                      </p:cBhvr>
                                      <p:to>
                                        <p:strVal val="visible"/>
                                      </p:to>
                                    </p:set>
                                    <p:anim calcmode="lin" valueType="num">
                                      <p:cBhvr additive="base">
                                        <p:cTn id="51"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52" dur="500"/>
                                        <p:tgtEl>
                                          <p:spTgt spid="3">
                                            <p:txEl>
                                              <p:pRg st="0" end="0"/>
                                            </p:txEl>
                                          </p:spTgt>
                                        </p:tgtEl>
                                      </p:cBhvr>
                                    </p:animEffect>
                                  </p:childTnLst>
                                </p:cTn>
                              </p:par>
                              <p:par>
                                <p:cTn id="53" presetID="12" presetClass="entr" presetSubtype="4" fill="hold" nodeType="withEffect">
                                  <p:stCondLst>
                                    <p:cond delay="0"/>
                                  </p:stCondLst>
                                  <p:childTnLst>
                                    <p:set>
                                      <p:cBhvr>
                                        <p:cTn id="54" dur="1" fill="hold">
                                          <p:stCondLst>
                                            <p:cond delay="0"/>
                                          </p:stCondLst>
                                        </p:cTn>
                                        <p:tgtEl>
                                          <p:spTgt spid="3">
                                            <p:txEl>
                                              <p:pRg st="2" end="2"/>
                                            </p:txEl>
                                          </p:spTgt>
                                        </p:tgtEl>
                                        <p:attrNameLst>
                                          <p:attrName>style.visibility</p:attrName>
                                        </p:attrNameLst>
                                      </p:cBhvr>
                                      <p:to>
                                        <p:strVal val="visible"/>
                                      </p:to>
                                    </p:set>
                                    <p:anim calcmode="lin" valueType="num">
                                      <p:cBhvr additive="base">
                                        <p:cTn id="55"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56" dur="500"/>
                                        <p:tgtEl>
                                          <p:spTgt spid="3">
                                            <p:txEl>
                                              <p:pRg st="2" end="2"/>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4" fill="hold" nodeType="clickEffect">
                                  <p:stCondLst>
                                    <p:cond delay="0"/>
                                  </p:stCondLst>
                                  <p:childTnLst>
                                    <p:set>
                                      <p:cBhvr>
                                        <p:cTn id="60" dur="1" fill="hold">
                                          <p:stCondLst>
                                            <p:cond delay="0"/>
                                          </p:stCondLst>
                                        </p:cTn>
                                        <p:tgtEl>
                                          <p:spTgt spid="3">
                                            <p:txEl>
                                              <p:pRg st="4" end="4"/>
                                            </p:txEl>
                                          </p:spTgt>
                                        </p:tgtEl>
                                        <p:attrNameLst>
                                          <p:attrName>style.visibility</p:attrName>
                                        </p:attrNameLst>
                                      </p:cBhvr>
                                      <p:to>
                                        <p:strVal val="visible"/>
                                      </p:to>
                                    </p:set>
                                    <p:anim calcmode="lin" valueType="num">
                                      <p:cBhvr additive="base">
                                        <p:cTn id="61"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62" dur="500"/>
                                        <p:tgtEl>
                                          <p:spTgt spid="3">
                                            <p:txEl>
                                              <p:pRg st="4" end="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4" fill="hold"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 calcmode="lin" valueType="num">
                                      <p:cBhvr additive="base">
                                        <p:cTn id="67" dur="5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68" dur="500"/>
                                        <p:tgtEl>
                                          <p:spTgt spid="3">
                                            <p:txEl>
                                              <p:pRg st="6" end="6"/>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2" presetClass="entr" presetSubtype="4" fill="hold" nodeType="click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additive="base">
                                        <p:cTn id="73" dur="500"/>
                                        <p:tgtEl>
                                          <p:spTgt spid="5"/>
                                        </p:tgtEl>
                                        <p:attrNameLst>
                                          <p:attrName>ppt_y</p:attrName>
                                        </p:attrNameLst>
                                      </p:cBhvr>
                                      <p:tavLst>
                                        <p:tav tm="0">
                                          <p:val>
                                            <p:strVal val="#ppt_y+#ppt_h*1.125000"/>
                                          </p:val>
                                        </p:tav>
                                        <p:tav tm="100000">
                                          <p:val>
                                            <p:strVal val="#ppt_y"/>
                                          </p:val>
                                        </p:tav>
                                      </p:tavLst>
                                    </p:anim>
                                    <p:animEffect transition="in" filter="wipe(up)">
                                      <p:cBhvr>
                                        <p:cTn id="7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75080" y="1892775"/>
            <a:ext cx="3167346" cy="1015663"/>
          </a:xfrm>
          <a:prstGeom prst="rect">
            <a:avLst/>
          </a:prstGeom>
          <a:noFill/>
        </p:spPr>
        <p:txBody>
          <a:bodyPr wrap="square" rtlCol="0">
            <a:spAutoFit/>
          </a:bodyPr>
          <a:lstStyle/>
          <a:p>
            <a:r>
              <a:rPr lang="es-ES" sz="2000" dirty="0" smtClean="0">
                <a:latin typeface="Arial Narrow"/>
                <a:cs typeface="Arial Narrow"/>
              </a:rPr>
              <a:t>La </a:t>
            </a:r>
            <a:r>
              <a:rPr lang="es-ES" sz="2000" b="1" dirty="0" smtClean="0">
                <a:latin typeface="Arial Narrow"/>
                <a:cs typeface="Arial Narrow"/>
              </a:rPr>
              <a:t>periferia urbana </a:t>
            </a:r>
            <a:r>
              <a:rPr lang="es-ES" sz="2000" dirty="0" smtClean="0">
                <a:latin typeface="Arial Narrow"/>
                <a:cs typeface="Arial Narrow"/>
              </a:rPr>
              <a:t>francesa es asociada con </a:t>
            </a:r>
            <a:r>
              <a:rPr lang="es-ES" sz="2000" b="1" dirty="0" smtClean="0">
                <a:latin typeface="Arial Narrow"/>
                <a:cs typeface="Arial Narrow"/>
              </a:rPr>
              <a:t>delincuencia, inmigración e inseguridad. </a:t>
            </a:r>
          </a:p>
        </p:txBody>
      </p:sp>
      <p:sp>
        <p:nvSpPr>
          <p:cNvPr id="6" name="CuadroTexto 5"/>
          <p:cNvSpPr txBox="1"/>
          <p:nvPr/>
        </p:nvSpPr>
        <p:spPr>
          <a:xfrm>
            <a:off x="533400" y="752019"/>
            <a:ext cx="2723567" cy="769441"/>
          </a:xfrm>
          <a:prstGeom prst="rect">
            <a:avLst/>
          </a:prstGeom>
          <a:noFill/>
        </p:spPr>
        <p:txBody>
          <a:bodyPr wrap="square" rtlCol="0">
            <a:spAutoFit/>
          </a:bodyPr>
          <a:lstStyle/>
          <a:p>
            <a:pPr algn="ctr"/>
            <a:r>
              <a:rPr lang="es-ES" sz="2400" b="1" dirty="0" smtClean="0">
                <a:latin typeface="Arial Narrow"/>
                <a:cs typeface="Arial Narrow"/>
              </a:rPr>
              <a:t>“Cinturón rojo” </a:t>
            </a:r>
          </a:p>
          <a:p>
            <a:pPr algn="ctr"/>
            <a:r>
              <a:rPr lang="es-ES" sz="2000" dirty="0">
                <a:latin typeface="Arial Narrow"/>
                <a:cs typeface="Arial Narrow"/>
              </a:rPr>
              <a:t> </a:t>
            </a:r>
            <a:r>
              <a:rPr lang="es-ES" sz="2000" dirty="0" smtClean="0">
                <a:latin typeface="Arial Narrow"/>
                <a:cs typeface="Arial Narrow"/>
              </a:rPr>
              <a:t>La </a:t>
            </a:r>
            <a:r>
              <a:rPr lang="es-ES" sz="2000" dirty="0" err="1" smtClean="0">
                <a:latin typeface="Arial Narrow"/>
                <a:cs typeface="Arial Narrow"/>
              </a:rPr>
              <a:t>Quatre</a:t>
            </a:r>
            <a:r>
              <a:rPr lang="es-ES" sz="2000" dirty="0" smtClean="0">
                <a:latin typeface="Arial Narrow"/>
                <a:cs typeface="Arial Narrow"/>
              </a:rPr>
              <a:t>  </a:t>
            </a:r>
            <a:r>
              <a:rPr lang="es-ES" sz="2000" dirty="0" err="1" smtClean="0">
                <a:latin typeface="Arial Narrow"/>
                <a:cs typeface="Arial Narrow"/>
              </a:rPr>
              <a:t>Ville</a:t>
            </a:r>
            <a:endParaRPr lang="es-ES" sz="2000" dirty="0">
              <a:latin typeface="Arial Narrow"/>
              <a:cs typeface="Arial Narrow"/>
            </a:endParaRPr>
          </a:p>
        </p:txBody>
      </p:sp>
      <p:sp>
        <p:nvSpPr>
          <p:cNvPr id="7" name="CuadroTexto 6"/>
          <p:cNvSpPr txBox="1"/>
          <p:nvPr/>
        </p:nvSpPr>
        <p:spPr>
          <a:xfrm>
            <a:off x="5163081" y="785442"/>
            <a:ext cx="2706858" cy="769441"/>
          </a:xfrm>
          <a:prstGeom prst="rect">
            <a:avLst/>
          </a:prstGeom>
          <a:noFill/>
        </p:spPr>
        <p:txBody>
          <a:bodyPr wrap="square" rtlCol="0">
            <a:spAutoFit/>
          </a:bodyPr>
          <a:lstStyle/>
          <a:p>
            <a:pPr algn="ctr"/>
            <a:r>
              <a:rPr lang="es-ES" sz="2400" b="1" dirty="0" smtClean="0">
                <a:latin typeface="Arial Narrow"/>
                <a:cs typeface="Arial Narrow"/>
              </a:rPr>
              <a:t>“Cinturón negro”</a:t>
            </a:r>
          </a:p>
          <a:p>
            <a:pPr algn="ctr"/>
            <a:r>
              <a:rPr lang="es-ES" sz="2000" dirty="0" smtClean="0">
                <a:latin typeface="Arial Narrow"/>
                <a:cs typeface="Arial Narrow"/>
              </a:rPr>
              <a:t>South </a:t>
            </a:r>
            <a:r>
              <a:rPr lang="es-ES" sz="2000" dirty="0" err="1" smtClean="0">
                <a:latin typeface="Arial Narrow"/>
                <a:cs typeface="Arial Narrow"/>
              </a:rPr>
              <a:t>Side</a:t>
            </a:r>
            <a:r>
              <a:rPr lang="es-ES" sz="2000" dirty="0" smtClean="0">
                <a:latin typeface="Arial Narrow"/>
                <a:cs typeface="Arial Narrow"/>
              </a:rPr>
              <a:t> de Chicago</a:t>
            </a:r>
            <a:endParaRPr lang="es-ES" sz="2000" dirty="0">
              <a:latin typeface="Arial Narrow"/>
              <a:cs typeface="Arial Narrow"/>
            </a:endParaRPr>
          </a:p>
        </p:txBody>
      </p:sp>
      <p:sp>
        <p:nvSpPr>
          <p:cNvPr id="8" name="CuadroTexto 7"/>
          <p:cNvSpPr txBox="1"/>
          <p:nvPr/>
        </p:nvSpPr>
        <p:spPr>
          <a:xfrm>
            <a:off x="2637254" y="3994975"/>
            <a:ext cx="3926615"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ES" sz="2400" b="1" dirty="0" smtClean="0">
                <a:latin typeface="Arial Narrow"/>
                <a:cs typeface="Arial Narrow"/>
              </a:rPr>
              <a:t>Estigmatización territorial </a:t>
            </a:r>
            <a:endParaRPr lang="es-ES" sz="2400" b="1" dirty="0">
              <a:latin typeface="Arial Narrow"/>
              <a:cs typeface="Arial Narrow"/>
            </a:endParaRPr>
          </a:p>
        </p:txBody>
      </p:sp>
      <p:sp>
        <p:nvSpPr>
          <p:cNvPr id="12" name="CuadroTexto 11"/>
          <p:cNvSpPr txBox="1"/>
          <p:nvPr/>
        </p:nvSpPr>
        <p:spPr>
          <a:xfrm>
            <a:off x="4400053" y="1893767"/>
            <a:ext cx="4060287" cy="1477328"/>
          </a:xfrm>
          <a:prstGeom prst="rect">
            <a:avLst/>
          </a:prstGeom>
          <a:noFill/>
        </p:spPr>
        <p:txBody>
          <a:bodyPr wrap="square" rtlCol="0">
            <a:spAutoFit/>
          </a:bodyPr>
          <a:lstStyle/>
          <a:p>
            <a:r>
              <a:rPr lang="es-ES" dirty="0" smtClean="0">
                <a:latin typeface="Arial Narrow"/>
                <a:cs typeface="Arial Narrow"/>
              </a:rPr>
              <a:t>Presunción automática de indignidad social e </a:t>
            </a:r>
            <a:r>
              <a:rPr lang="es-ES" b="1" dirty="0" smtClean="0">
                <a:latin typeface="Arial Narrow"/>
                <a:cs typeface="Arial Narrow"/>
              </a:rPr>
              <a:t>inferioridad moral </a:t>
            </a:r>
            <a:r>
              <a:rPr lang="es-ES" dirty="0" smtClean="0">
                <a:latin typeface="Arial Narrow"/>
                <a:cs typeface="Arial Narrow"/>
              </a:rPr>
              <a:t>que se traduce en una alta conciencia de degradación simbólica asociada al </a:t>
            </a:r>
            <a:r>
              <a:rPr lang="es-ES" b="1" dirty="0" smtClean="0">
                <a:latin typeface="Arial Narrow"/>
                <a:cs typeface="Arial Narrow"/>
              </a:rPr>
              <a:t>confinamiento en un universo aborrecido y menos preciado.  </a:t>
            </a:r>
            <a:endParaRPr lang="es-ES" b="1" dirty="0">
              <a:latin typeface="Arial Narrow"/>
              <a:cs typeface="Arial Narrow"/>
            </a:endParaRPr>
          </a:p>
        </p:txBody>
      </p:sp>
      <p:sp>
        <p:nvSpPr>
          <p:cNvPr id="13" name="CuadroTexto 12"/>
          <p:cNvSpPr txBox="1"/>
          <p:nvPr/>
        </p:nvSpPr>
        <p:spPr>
          <a:xfrm>
            <a:off x="2131106" y="5311080"/>
            <a:ext cx="5321339" cy="400110"/>
          </a:xfrm>
          <a:prstGeom prst="rect">
            <a:avLst/>
          </a:prstGeom>
          <a:noFill/>
        </p:spPr>
        <p:txBody>
          <a:bodyPr wrap="square" rtlCol="0">
            <a:spAutoFit/>
          </a:bodyPr>
          <a:lstStyle/>
          <a:p>
            <a:r>
              <a:rPr lang="es-ES" sz="2000" dirty="0" smtClean="0">
                <a:latin typeface="Arial Narrow"/>
                <a:cs typeface="Arial Narrow"/>
              </a:rPr>
              <a:t>.</a:t>
            </a:r>
            <a:endParaRPr lang="es-ES" sz="2000" dirty="0">
              <a:latin typeface="Arial Narrow"/>
              <a:cs typeface="Arial Narrow"/>
            </a:endParaRPr>
          </a:p>
        </p:txBody>
      </p:sp>
      <p:sp>
        <p:nvSpPr>
          <p:cNvPr id="14" name="Flecha abajo 13"/>
          <p:cNvSpPr/>
          <p:nvPr/>
        </p:nvSpPr>
        <p:spPr>
          <a:xfrm>
            <a:off x="4400053" y="4523976"/>
            <a:ext cx="401016" cy="697207"/>
          </a:xfrm>
          <a:prstGeom prst="downArrow">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9999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ppt_y</p:attrName>
                                        </p:attrNameLst>
                                      </p:cBhvr>
                                      <p:tavLst>
                                        <p:tav tm="0">
                                          <p:val>
                                            <p:strVal val="#ppt_y+#ppt_h*1.125000"/>
                                          </p:val>
                                        </p:tav>
                                        <p:tav tm="100000">
                                          <p:val>
                                            <p:strVal val="#ppt_y"/>
                                          </p:val>
                                        </p:tav>
                                      </p:tavLst>
                                    </p:anim>
                                    <p:animEffect transition="in" filter="wipe(up)">
                                      <p:cBhvr>
                                        <p:cTn id="18" dur="500"/>
                                        <p:tgtEl>
                                          <p:spTgt spid="4"/>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p:tgtEl>
                                          <p:spTgt spid="12"/>
                                        </p:tgtEl>
                                        <p:attrNameLst>
                                          <p:attrName>ppt_y</p:attrName>
                                        </p:attrNameLst>
                                      </p:cBhvr>
                                      <p:tavLst>
                                        <p:tav tm="0">
                                          <p:val>
                                            <p:strVal val="#ppt_y+#ppt_h*1.125000"/>
                                          </p:val>
                                        </p:tav>
                                        <p:tav tm="100000">
                                          <p:val>
                                            <p:strVal val="#ppt_y"/>
                                          </p:val>
                                        </p:tav>
                                      </p:tavLst>
                                    </p:anim>
                                    <p:animEffect transition="in" filter="wipe(up)">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animBg="1"/>
      <p:bldP spid="12" grpId="0"/>
      <p:bldP spid="13" grpId="0"/>
      <p:bldP spid="1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101436" y="1153093"/>
            <a:ext cx="2940627" cy="3539430"/>
          </a:xfrm>
          <a:prstGeom prst="rect">
            <a:avLst/>
          </a:prstGeom>
        </p:spPr>
        <p:txBody>
          <a:bodyPr wrap="square">
            <a:spAutoFit/>
          </a:bodyPr>
          <a:lstStyle/>
          <a:p>
            <a:r>
              <a:rPr lang="es-ES" sz="3200" dirty="0">
                <a:latin typeface="Arial Narrow"/>
                <a:cs typeface="Arial Narrow"/>
              </a:rPr>
              <a:t>Estimula prácticas de diferenciación y distanciamiento que reducen la confianza interpersonal y la solidaridad social</a:t>
            </a:r>
            <a:endParaRPr lang="es-MX" sz="3200" dirty="0"/>
          </a:p>
        </p:txBody>
      </p:sp>
      <p:pic>
        <p:nvPicPr>
          <p:cNvPr id="4" name="Imagen 3"/>
          <p:cNvPicPr>
            <a:picLocks noChangeAspect="1"/>
          </p:cNvPicPr>
          <p:nvPr/>
        </p:nvPicPr>
        <p:blipFill>
          <a:blip r:embed="rId2" cstate="print"/>
          <a:stretch>
            <a:fillRect/>
          </a:stretch>
        </p:blipFill>
        <p:spPr>
          <a:xfrm>
            <a:off x="4722214" y="3248790"/>
            <a:ext cx="3715808" cy="2632465"/>
          </a:xfrm>
          <a:prstGeom prst="rect">
            <a:avLst/>
          </a:prstGeom>
        </p:spPr>
      </p:pic>
      <p:sp>
        <p:nvSpPr>
          <p:cNvPr id="6" name="Llamada con línea 3 (borde y barra de énfasis) 5"/>
          <p:cNvSpPr/>
          <p:nvPr/>
        </p:nvSpPr>
        <p:spPr>
          <a:xfrm>
            <a:off x="5632173" y="1478709"/>
            <a:ext cx="2628599" cy="1087846"/>
          </a:xfrm>
          <a:prstGeom prst="accentBorderCallout3">
            <a:avLst>
              <a:gd name="adj1" fmla="val 18750"/>
              <a:gd name="adj2" fmla="val -8333"/>
              <a:gd name="adj3" fmla="val 18750"/>
              <a:gd name="adj4" fmla="val -16667"/>
              <a:gd name="adj5" fmla="val 95647"/>
              <a:gd name="adj6" fmla="val -16377"/>
              <a:gd name="adj7" fmla="val 235181"/>
              <a:gd name="adj8" fmla="val 6532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“Esto es como una peste”</a:t>
            </a:r>
          </a:p>
          <a:p>
            <a:r>
              <a:rPr lang="es-MX" dirty="0">
                <a:solidFill>
                  <a:schemeClr val="tx1"/>
                </a:solidFill>
              </a:rPr>
              <a:t>“La gente realmente te mira con desprecio”</a:t>
            </a:r>
          </a:p>
        </p:txBody>
      </p:sp>
    </p:spTree>
    <p:extLst>
      <p:ext uri="{BB962C8B-B14F-4D97-AF65-F5344CB8AC3E}">
        <p14:creationId xmlns:p14="http://schemas.microsoft.com/office/powerpoint/2010/main" val="4263190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67326" y="1839334"/>
            <a:ext cx="2723567" cy="769441"/>
          </a:xfrm>
          <a:prstGeom prst="rect">
            <a:avLst/>
          </a:prstGeom>
          <a:noFill/>
        </p:spPr>
        <p:txBody>
          <a:bodyPr wrap="square" rtlCol="0">
            <a:spAutoFit/>
          </a:bodyPr>
          <a:lstStyle/>
          <a:p>
            <a:pPr algn="ctr"/>
            <a:r>
              <a:rPr lang="es-ES" sz="2400" b="1" dirty="0" smtClean="0">
                <a:latin typeface="Arial Narrow"/>
                <a:cs typeface="Arial Narrow"/>
              </a:rPr>
              <a:t>“Cinturón rojo” </a:t>
            </a:r>
          </a:p>
          <a:p>
            <a:pPr algn="ctr"/>
            <a:r>
              <a:rPr lang="es-ES" sz="2000" dirty="0">
                <a:latin typeface="Arial Narrow"/>
                <a:cs typeface="Arial Narrow"/>
              </a:rPr>
              <a:t> </a:t>
            </a:r>
            <a:r>
              <a:rPr lang="es-ES" sz="2000" dirty="0" smtClean="0">
                <a:latin typeface="Arial Narrow"/>
                <a:cs typeface="Arial Narrow"/>
              </a:rPr>
              <a:t>La </a:t>
            </a:r>
            <a:r>
              <a:rPr lang="es-ES" sz="2000" dirty="0" err="1" smtClean="0">
                <a:latin typeface="Arial Narrow"/>
                <a:cs typeface="Arial Narrow"/>
              </a:rPr>
              <a:t>Quatre</a:t>
            </a:r>
            <a:r>
              <a:rPr lang="es-ES" sz="2000" dirty="0" smtClean="0">
                <a:latin typeface="Arial Narrow"/>
                <a:cs typeface="Arial Narrow"/>
              </a:rPr>
              <a:t>  </a:t>
            </a:r>
            <a:r>
              <a:rPr lang="es-ES" sz="2000" dirty="0" err="1" smtClean="0">
                <a:latin typeface="Arial Narrow"/>
                <a:cs typeface="Arial Narrow"/>
              </a:rPr>
              <a:t>Ville</a:t>
            </a:r>
            <a:endParaRPr lang="es-ES" sz="2000" dirty="0">
              <a:latin typeface="Arial Narrow"/>
              <a:cs typeface="Arial Narrow"/>
            </a:endParaRPr>
          </a:p>
        </p:txBody>
      </p:sp>
      <p:sp>
        <p:nvSpPr>
          <p:cNvPr id="3" name="CuadroTexto 2"/>
          <p:cNvSpPr txBox="1"/>
          <p:nvPr/>
        </p:nvSpPr>
        <p:spPr>
          <a:xfrm>
            <a:off x="5397007" y="1872757"/>
            <a:ext cx="2706858" cy="769441"/>
          </a:xfrm>
          <a:prstGeom prst="rect">
            <a:avLst/>
          </a:prstGeom>
          <a:noFill/>
        </p:spPr>
        <p:txBody>
          <a:bodyPr wrap="square" rtlCol="0">
            <a:spAutoFit/>
          </a:bodyPr>
          <a:lstStyle/>
          <a:p>
            <a:pPr algn="ctr"/>
            <a:r>
              <a:rPr lang="es-ES" sz="2400" b="1" dirty="0" smtClean="0">
                <a:latin typeface="Arial Narrow"/>
                <a:cs typeface="Arial Narrow"/>
              </a:rPr>
              <a:t>“Cinturón negro”</a:t>
            </a:r>
          </a:p>
          <a:p>
            <a:pPr algn="ctr"/>
            <a:r>
              <a:rPr lang="es-ES" sz="2000" dirty="0" smtClean="0">
                <a:latin typeface="Arial Narrow"/>
                <a:cs typeface="Arial Narrow"/>
              </a:rPr>
              <a:t>South </a:t>
            </a:r>
            <a:r>
              <a:rPr lang="es-ES" sz="2000" dirty="0" err="1" smtClean="0">
                <a:latin typeface="Arial Narrow"/>
                <a:cs typeface="Arial Narrow"/>
              </a:rPr>
              <a:t>Side</a:t>
            </a:r>
            <a:r>
              <a:rPr lang="es-ES" sz="2000" dirty="0" smtClean="0">
                <a:latin typeface="Arial Narrow"/>
                <a:cs typeface="Arial Narrow"/>
              </a:rPr>
              <a:t> de Chicago</a:t>
            </a:r>
            <a:endParaRPr lang="es-ES" sz="2000" dirty="0">
              <a:latin typeface="Arial Narrow"/>
              <a:cs typeface="Arial Narrow"/>
            </a:endParaRPr>
          </a:p>
        </p:txBody>
      </p:sp>
      <p:sp>
        <p:nvSpPr>
          <p:cNvPr id="4" name="CuadroTexto 3"/>
          <p:cNvSpPr txBox="1"/>
          <p:nvPr/>
        </p:nvSpPr>
        <p:spPr>
          <a:xfrm>
            <a:off x="1320011" y="852289"/>
            <a:ext cx="5313462" cy="584776"/>
          </a:xfrm>
          <a:prstGeom prst="rect">
            <a:avLst/>
          </a:prstGeom>
          <a:noFill/>
        </p:spPr>
        <p:txBody>
          <a:bodyPr wrap="square" rtlCol="0">
            <a:spAutoFit/>
          </a:bodyPr>
          <a:lstStyle/>
          <a:p>
            <a:r>
              <a:rPr lang="es-ES" sz="3200" b="1" dirty="0" smtClean="0">
                <a:latin typeface="Arial Narrow"/>
                <a:cs typeface="Arial Narrow"/>
              </a:rPr>
              <a:t>Visión y división sociales</a:t>
            </a:r>
            <a:endParaRPr lang="es-ES" sz="3200" b="1" dirty="0">
              <a:latin typeface="Arial Narrow"/>
              <a:cs typeface="Arial Narrow"/>
            </a:endParaRPr>
          </a:p>
        </p:txBody>
      </p:sp>
      <p:pic>
        <p:nvPicPr>
          <p:cNvPr id="5" name="Imagen 4"/>
          <p:cNvPicPr>
            <a:picLocks noChangeAspect="1"/>
          </p:cNvPicPr>
          <p:nvPr/>
        </p:nvPicPr>
        <p:blipFill>
          <a:blip r:embed="rId2" cstate="print"/>
          <a:stretch>
            <a:fillRect/>
          </a:stretch>
        </p:blipFill>
        <p:spPr>
          <a:xfrm>
            <a:off x="465421" y="3064084"/>
            <a:ext cx="3835400" cy="2120900"/>
          </a:xfrm>
          <a:prstGeom prst="rect">
            <a:avLst/>
          </a:prstGeom>
        </p:spPr>
      </p:pic>
      <p:pic>
        <p:nvPicPr>
          <p:cNvPr id="6" name="Imagen 5"/>
          <p:cNvPicPr>
            <a:picLocks noChangeAspect="1"/>
          </p:cNvPicPr>
          <p:nvPr/>
        </p:nvPicPr>
        <p:blipFill>
          <a:blip r:embed="rId3" cstate="print"/>
          <a:stretch>
            <a:fillRect/>
          </a:stretch>
        </p:blipFill>
        <p:spPr>
          <a:xfrm>
            <a:off x="4649465" y="3064084"/>
            <a:ext cx="3454400" cy="2362200"/>
          </a:xfrm>
          <a:prstGeom prst="rect">
            <a:avLst/>
          </a:prstGeom>
        </p:spPr>
      </p:pic>
    </p:spTree>
    <p:extLst>
      <p:ext uri="{BB962C8B-B14F-4D97-AF65-F5344CB8AC3E}">
        <p14:creationId xmlns:p14="http://schemas.microsoft.com/office/powerpoint/2010/main" val="3337283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p:tgtEl>
                                          <p:spTgt spid="5"/>
                                        </p:tgtEl>
                                        <p:attrNameLst>
                                          <p:attrName>ppt_y</p:attrName>
                                        </p:attrNameLst>
                                      </p:cBhvr>
                                      <p:tavLst>
                                        <p:tav tm="0">
                                          <p:val>
                                            <p:strVal val="#ppt_y+#ppt_h*1.125000"/>
                                          </p:val>
                                        </p:tav>
                                        <p:tav tm="100000">
                                          <p:val>
                                            <p:strVal val="#ppt_y"/>
                                          </p:val>
                                        </p:tav>
                                      </p:tavLst>
                                    </p:anim>
                                    <p:animEffect transition="in" filter="wipe(up)">
                                      <p:cBhvr>
                                        <p:cTn id="14" dur="500"/>
                                        <p:tgtEl>
                                          <p:spTgt spid="5"/>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ppt_y</p:attrName>
                                        </p:attrNameLst>
                                      </p:cBhvr>
                                      <p:tavLst>
                                        <p:tav tm="0">
                                          <p:val>
                                            <p:strVal val="#ppt_y+#ppt_h*1.125000"/>
                                          </p:val>
                                        </p:tav>
                                        <p:tav tm="100000">
                                          <p:val>
                                            <p:strVal val="#ppt_y"/>
                                          </p:val>
                                        </p:tav>
                                      </p:tavLst>
                                    </p:anim>
                                    <p:animEffect transition="in" filter="wipe(up)">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p:tgtEl>
                                          <p:spTgt spid="3"/>
                                        </p:tgtEl>
                                        <p:attrNameLst>
                                          <p:attrName>ppt_y</p:attrName>
                                        </p:attrNameLst>
                                      </p:cBhvr>
                                      <p:tavLst>
                                        <p:tav tm="0">
                                          <p:val>
                                            <p:strVal val="#ppt_y+#ppt_h*1.125000"/>
                                          </p:val>
                                        </p:tav>
                                        <p:tav tm="100000">
                                          <p:val>
                                            <p:strVal val="#ppt_y"/>
                                          </p:val>
                                        </p:tav>
                                      </p:tavLst>
                                    </p:anim>
                                    <p:animEffect transition="in" filter="wipe(up)">
                                      <p:cBhvr>
                                        <p:cTn id="24" dur="500"/>
                                        <p:tgtEl>
                                          <p:spTgt spid="3"/>
                                        </p:tgtEl>
                                      </p:cBhvr>
                                    </p:animEffect>
                                  </p:childTnLst>
                                </p:cTn>
                              </p:par>
                              <p:par>
                                <p:cTn id="25" presetID="12" presetClass="entr" presetSubtype="4"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ppt_y</p:attrName>
                                        </p:attrNameLst>
                                      </p:cBhvr>
                                      <p:tavLst>
                                        <p:tav tm="0">
                                          <p:val>
                                            <p:strVal val="#ppt_y+#ppt_h*1.125000"/>
                                          </p:val>
                                        </p:tav>
                                        <p:tav tm="100000">
                                          <p:val>
                                            <p:strVal val="#ppt_y"/>
                                          </p:val>
                                        </p:tav>
                                      </p:tavLst>
                                    </p:anim>
                                    <p:animEffect transition="in" filter="wipe(up)">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468313" y="549275"/>
            <a:ext cx="7772400" cy="5546725"/>
          </a:xfrm>
        </p:spPr>
        <p:txBody>
          <a:bodyPr>
            <a:normAutofit/>
          </a:bodyPr>
          <a:lstStyle/>
          <a:p>
            <a:pPr algn="just">
              <a:lnSpc>
                <a:spcPct val="110000"/>
              </a:lnSpc>
              <a:buFontTx/>
              <a:buNone/>
            </a:pPr>
            <a:endParaRPr lang="es-MX" sz="1400" dirty="0" smtClean="0">
              <a:latin typeface="Stencil" pitchFamily="82" charset="0"/>
            </a:endParaRPr>
          </a:p>
          <a:p>
            <a:pPr algn="just">
              <a:lnSpc>
                <a:spcPct val="80000"/>
              </a:lnSpc>
              <a:buFontTx/>
              <a:buNone/>
            </a:pPr>
            <a:endParaRPr lang="es-MX" sz="1400" dirty="0" smtClean="0">
              <a:solidFill>
                <a:schemeClr val="bg1"/>
              </a:solidFill>
              <a:latin typeface="Stencil" pitchFamily="82" charset="0"/>
            </a:endParaRPr>
          </a:p>
          <a:p>
            <a:pPr algn="just">
              <a:lnSpc>
                <a:spcPct val="80000"/>
              </a:lnSpc>
              <a:buFontTx/>
              <a:buNone/>
            </a:pPr>
            <a:r>
              <a:rPr lang="es-MX" sz="2800" dirty="0" smtClean="0">
                <a:solidFill>
                  <a:schemeClr val="accent1">
                    <a:lumMod val="75000"/>
                  </a:schemeClr>
                </a:solidFill>
              </a:rPr>
              <a:t>GUÍA </a:t>
            </a:r>
            <a:r>
              <a:rPr lang="es-MX" sz="2800" dirty="0">
                <a:solidFill>
                  <a:schemeClr val="accent1">
                    <a:lumMod val="75000"/>
                  </a:schemeClr>
                </a:solidFill>
              </a:rPr>
              <a:t>DE USO</a:t>
            </a:r>
            <a:r>
              <a:rPr lang="es-MX" sz="2800" dirty="0" smtClean="0">
                <a:solidFill>
                  <a:schemeClr val="accent1">
                    <a:lumMod val="75000"/>
                  </a:schemeClr>
                </a:solidFill>
              </a:rPr>
              <a:t>:</a:t>
            </a:r>
          </a:p>
          <a:p>
            <a:pPr algn="just">
              <a:lnSpc>
                <a:spcPct val="80000"/>
              </a:lnSpc>
              <a:buNone/>
            </a:pPr>
            <a:r>
              <a:rPr lang="es-MX" sz="1400" b="1" dirty="0">
                <a:solidFill>
                  <a:schemeClr val="tx1"/>
                </a:solidFill>
                <a:ea typeface="Copperplate"/>
                <a:cs typeface="Copperplate"/>
                <a:sym typeface="Copperplate"/>
              </a:rPr>
              <a:t>El material presentado </a:t>
            </a:r>
            <a:r>
              <a:rPr lang="es-MX" sz="1400" b="1" dirty="0" smtClean="0">
                <a:solidFill>
                  <a:schemeClr val="tx1"/>
                </a:solidFill>
                <a:ea typeface="Copperplate"/>
                <a:cs typeface="Copperplate"/>
                <a:sym typeface="Copperplate"/>
              </a:rPr>
              <a:t>puede ser utilizado a partir de la </a:t>
            </a:r>
            <a:r>
              <a:rPr lang="es-MX" sz="1400" b="1" dirty="0">
                <a:solidFill>
                  <a:schemeClr val="tx1"/>
                </a:solidFill>
                <a:ea typeface="Copperplate"/>
                <a:cs typeface="Copperplate"/>
                <a:sym typeface="Copperplate"/>
              </a:rPr>
              <a:t>versión Microsoft Office </a:t>
            </a:r>
            <a:r>
              <a:rPr lang="es-MX" sz="1400" b="1" dirty="0" err="1">
                <a:solidFill>
                  <a:schemeClr val="tx1"/>
                </a:solidFill>
                <a:ea typeface="Copperplate"/>
                <a:cs typeface="Copperplate"/>
                <a:sym typeface="Copperplate"/>
              </a:rPr>
              <a:t>Power</a:t>
            </a:r>
            <a:r>
              <a:rPr lang="es-MX" sz="1400" b="1" dirty="0">
                <a:solidFill>
                  <a:schemeClr val="tx1"/>
                </a:solidFill>
                <a:ea typeface="Copperplate"/>
                <a:cs typeface="Copperplate"/>
                <a:sym typeface="Copperplate"/>
              </a:rPr>
              <a:t> Point 2007.</a:t>
            </a:r>
            <a:endParaRPr lang="es-MX" sz="1400" dirty="0">
              <a:solidFill>
                <a:schemeClr val="tx1"/>
              </a:solidFill>
            </a:endParaRPr>
          </a:p>
          <a:p>
            <a:pPr algn="just">
              <a:lnSpc>
                <a:spcPct val="80000"/>
              </a:lnSpc>
              <a:buFontTx/>
              <a:buNone/>
            </a:pPr>
            <a:endParaRPr lang="es-MX" sz="1400" dirty="0">
              <a:solidFill>
                <a:schemeClr val="tx1"/>
              </a:solidFill>
            </a:endParaRPr>
          </a:p>
          <a:p>
            <a:pPr algn="just">
              <a:buFontTx/>
              <a:buNone/>
            </a:pPr>
            <a:r>
              <a:rPr lang="es-MX" sz="1400" dirty="0" smtClean="0">
                <a:solidFill>
                  <a:schemeClr val="tx1"/>
                </a:solidFill>
                <a:latin typeface="Century Gothic" pitchFamily="34" charset="0"/>
              </a:rPr>
              <a:t>El orden de la exposición  es el siguiente.</a:t>
            </a:r>
          </a:p>
          <a:p>
            <a:pPr algn="just">
              <a:buFontTx/>
              <a:buNone/>
            </a:pPr>
            <a:r>
              <a:rPr lang="es-MX" sz="1400" dirty="0" smtClean="0">
                <a:solidFill>
                  <a:schemeClr val="tx1"/>
                </a:solidFill>
                <a:latin typeface="Century Gothic" pitchFamily="34" charset="0"/>
              </a:rPr>
              <a:t>La exposición </a:t>
            </a:r>
            <a:r>
              <a:rPr lang="es-MX" sz="1400" dirty="0" smtClean="0">
                <a:latin typeface="Century Gothic" pitchFamily="34" charset="0"/>
              </a:rPr>
              <a:t>muestr</a:t>
            </a:r>
            <a:r>
              <a:rPr lang="es-MX" sz="1400" dirty="0" smtClean="0">
                <a:latin typeface="Century Gothic" pitchFamily="34" charset="0"/>
              </a:rPr>
              <a:t>a un resumen del libro de: </a:t>
            </a:r>
            <a:r>
              <a:rPr lang="es-MX" sz="1400" dirty="0" err="1" smtClean="0">
                <a:solidFill>
                  <a:prstClr val="black"/>
                </a:solidFill>
                <a:latin typeface="Trebuchet MS"/>
              </a:rPr>
              <a:t>Loïc</a:t>
            </a:r>
            <a:r>
              <a:rPr lang="es-MX" sz="1400" dirty="0" smtClean="0">
                <a:solidFill>
                  <a:prstClr val="black"/>
                </a:solidFill>
                <a:latin typeface="Trebuchet MS"/>
              </a:rPr>
              <a:t> </a:t>
            </a:r>
            <a:r>
              <a:rPr lang="es-MX" sz="1400" dirty="0" err="1">
                <a:solidFill>
                  <a:prstClr val="black"/>
                </a:solidFill>
                <a:latin typeface="Trebuchet MS"/>
              </a:rPr>
              <a:t>Wacquant</a:t>
            </a:r>
            <a:r>
              <a:rPr lang="es-MX" sz="1400" dirty="0">
                <a:solidFill>
                  <a:prstClr val="black"/>
                </a:solidFill>
                <a:latin typeface="Trebuchet MS"/>
              </a:rPr>
              <a:t>, </a:t>
            </a:r>
            <a:r>
              <a:rPr lang="es-MX" sz="1400" dirty="0" smtClean="0">
                <a:solidFill>
                  <a:prstClr val="black"/>
                </a:solidFill>
                <a:latin typeface="Trebuchet MS"/>
              </a:rPr>
              <a:t>2001, Parias </a:t>
            </a:r>
            <a:r>
              <a:rPr lang="es-MX" sz="1400" dirty="0">
                <a:solidFill>
                  <a:prstClr val="black"/>
                </a:solidFill>
                <a:latin typeface="Trebuchet MS"/>
              </a:rPr>
              <a:t>Urbanos. Marginalidad en la ciudad a comienzos del milenio, </a:t>
            </a:r>
            <a:r>
              <a:rPr lang="es-MX" sz="1400" dirty="0" smtClean="0">
                <a:solidFill>
                  <a:prstClr val="black"/>
                </a:solidFill>
                <a:latin typeface="Trebuchet MS"/>
              </a:rPr>
              <a:t>Argentina</a:t>
            </a:r>
            <a:r>
              <a:rPr lang="es-MX" sz="1400" dirty="0">
                <a:solidFill>
                  <a:prstClr val="black"/>
                </a:solidFill>
                <a:latin typeface="Trebuchet MS"/>
              </a:rPr>
              <a:t>, Ed. Manantial.</a:t>
            </a:r>
            <a:endParaRPr lang="es-MX" sz="1400" dirty="0" smtClean="0">
              <a:solidFill>
                <a:schemeClr val="tx1"/>
              </a:solidFill>
              <a:latin typeface="Century Gothic" pitchFamily="34" charset="0"/>
            </a:endParaRPr>
          </a:p>
          <a:p>
            <a:pPr algn="just">
              <a:buFontTx/>
              <a:buNone/>
            </a:pPr>
            <a:r>
              <a:rPr lang="es-MX" sz="1400" dirty="0" smtClean="0">
                <a:solidFill>
                  <a:schemeClr val="tx1"/>
                </a:solidFill>
                <a:latin typeface="Century Gothic" pitchFamily="34" charset="0"/>
              </a:rPr>
              <a:t>y se divide en </a:t>
            </a:r>
            <a:r>
              <a:rPr lang="es-MX" sz="1400" dirty="0" smtClean="0">
                <a:solidFill>
                  <a:schemeClr val="tx1"/>
                </a:solidFill>
                <a:latin typeface="Century Gothic" pitchFamily="34" charset="0"/>
              </a:rPr>
              <a:t>una introducción y cinco capítulos:</a:t>
            </a:r>
            <a:endParaRPr lang="es-MX" sz="1400" dirty="0" smtClean="0">
              <a:solidFill>
                <a:schemeClr val="tx1"/>
              </a:solidFill>
              <a:latin typeface="Century Gothic" pitchFamily="34" charset="0"/>
            </a:endParaRPr>
          </a:p>
          <a:p>
            <a:pPr algn="just">
              <a:buFontTx/>
              <a:buNone/>
            </a:pPr>
            <a:r>
              <a:rPr lang="es-MX" sz="1400" dirty="0" smtClean="0">
                <a:latin typeface="Century Gothic" pitchFamily="34" charset="0"/>
              </a:rPr>
              <a:t>I</a:t>
            </a:r>
            <a:r>
              <a:rPr lang="es-MX" sz="1400" dirty="0" smtClean="0">
                <a:solidFill>
                  <a:schemeClr val="tx1"/>
                </a:solidFill>
                <a:latin typeface="Century Gothic" pitchFamily="34" charset="0"/>
              </a:rPr>
              <a:t>ntroducción</a:t>
            </a:r>
            <a:endParaRPr lang="es-MX" sz="1400" dirty="0" smtClean="0">
              <a:solidFill>
                <a:schemeClr val="tx1"/>
              </a:solidFill>
              <a:latin typeface="Century Gothic" pitchFamily="34" charset="0"/>
            </a:endParaRPr>
          </a:p>
          <a:p>
            <a:pPr algn="just">
              <a:buFontTx/>
              <a:buNone/>
            </a:pPr>
            <a:r>
              <a:rPr lang="es-MX" sz="1400" dirty="0" smtClean="0">
                <a:solidFill>
                  <a:schemeClr val="tx1"/>
                </a:solidFill>
                <a:latin typeface="Century Gothic" pitchFamily="34" charset="0"/>
              </a:rPr>
              <a:t>1). </a:t>
            </a:r>
            <a:r>
              <a:rPr lang="es-MX" sz="1400" dirty="0" smtClean="0">
                <a:solidFill>
                  <a:schemeClr val="tx1"/>
                </a:solidFill>
              </a:rPr>
              <a:t>La nueva línea de color urbana. Estado del gueto en la Norteamérica </a:t>
            </a:r>
            <a:r>
              <a:rPr lang="es-MX" sz="1400" dirty="0" err="1" smtClean="0">
                <a:solidFill>
                  <a:schemeClr val="tx1"/>
                </a:solidFill>
              </a:rPr>
              <a:t>posfordista</a:t>
            </a:r>
            <a:r>
              <a:rPr lang="es-MX" sz="1400" dirty="0" smtClean="0">
                <a:solidFill>
                  <a:schemeClr val="tx1"/>
                </a:solidFill>
              </a:rPr>
              <a:t> (este capítulo es el más extenso del libro)</a:t>
            </a:r>
          </a:p>
          <a:p>
            <a:pPr algn="just">
              <a:buFontTx/>
              <a:buNone/>
            </a:pPr>
            <a:r>
              <a:rPr lang="es-MX" sz="1400" dirty="0" smtClean="0"/>
              <a:t>2). </a:t>
            </a:r>
            <a:r>
              <a:rPr lang="es-MX" sz="1400" dirty="0" err="1" smtClean="0"/>
              <a:t>Elias</a:t>
            </a:r>
            <a:r>
              <a:rPr lang="es-MX" sz="1400" dirty="0" smtClean="0"/>
              <a:t> en el gueto negro</a:t>
            </a:r>
            <a:endParaRPr lang="es-MX" sz="1400" dirty="0" smtClean="0">
              <a:solidFill>
                <a:schemeClr val="tx1"/>
              </a:solidFill>
            </a:endParaRPr>
          </a:p>
          <a:p>
            <a:pPr algn="just">
              <a:buFontTx/>
              <a:buNone/>
            </a:pPr>
            <a:r>
              <a:rPr lang="es-MX" sz="1400" dirty="0" smtClean="0">
                <a:solidFill>
                  <a:schemeClr val="tx1"/>
                </a:solidFill>
              </a:rPr>
              <a:t>3). Parias Urbanos. Estigma y división en el gueto norteamericano y la periferia urbana francesa</a:t>
            </a:r>
            <a:endParaRPr lang="es-MX" sz="1400" dirty="0" smtClean="0">
              <a:solidFill>
                <a:schemeClr val="tx1"/>
              </a:solidFill>
            </a:endParaRPr>
          </a:p>
          <a:p>
            <a:pPr algn="just">
              <a:buFontTx/>
              <a:buNone/>
            </a:pPr>
            <a:r>
              <a:rPr lang="es-MX" sz="1400" dirty="0" smtClean="0">
                <a:solidFill>
                  <a:schemeClr val="tx1"/>
                </a:solidFill>
              </a:rPr>
              <a:t>4) Marginalidad Urbana en el próximo milenio</a:t>
            </a:r>
          </a:p>
          <a:p>
            <a:pPr algn="just">
              <a:buFontTx/>
              <a:buNone/>
            </a:pPr>
            <a:r>
              <a:rPr lang="es-MX" sz="1400" dirty="0" smtClean="0"/>
              <a:t>5). “Enemigos convenientes”: extranjeros e inmigrantes en las cárceles de Europa.</a:t>
            </a:r>
            <a:endParaRPr lang="es-MX" sz="1400" dirty="0" smtClean="0">
              <a:solidFill>
                <a:schemeClr val="tx1"/>
              </a:solidFill>
            </a:endParaRPr>
          </a:p>
          <a:p>
            <a:pPr algn="just">
              <a:buFontTx/>
              <a:buNone/>
            </a:pPr>
            <a:endParaRPr lang="es-MX" sz="1400" dirty="0" smtClean="0">
              <a:solidFill>
                <a:schemeClr val="tx1"/>
              </a:solidFill>
            </a:endParaRPr>
          </a:p>
        </p:txBody>
      </p:sp>
      <p:sp>
        <p:nvSpPr>
          <p:cNvPr id="5" name="5 Marcador de número de diapositiva"/>
          <p:cNvSpPr>
            <a:spLocks noGrp="1"/>
          </p:cNvSpPr>
          <p:nvPr>
            <p:ph type="sldNum" sz="quarter" idx="12"/>
          </p:nvPr>
        </p:nvSpPr>
        <p:spPr/>
        <p:txBody>
          <a:bodyPr/>
          <a:lstStyle/>
          <a:p>
            <a:fld id="{3C029FC6-1024-4057-839E-69F7AA9EAD48}" type="slidenum">
              <a:rPr lang="es-ES">
                <a:solidFill>
                  <a:srgbClr val="B13F9A"/>
                </a:solidFill>
              </a:rPr>
              <a:pPr/>
              <a:t>4</a:t>
            </a:fld>
            <a:endParaRPr lang="es-ES">
              <a:solidFill>
                <a:srgbClr val="B13F9A"/>
              </a:solidFill>
            </a:endParaRPr>
          </a:p>
        </p:txBody>
      </p:sp>
    </p:spTree>
    <p:extLst>
      <p:ext uri="{BB962C8B-B14F-4D97-AF65-F5344CB8AC3E}">
        <p14:creationId xmlns:p14="http://schemas.microsoft.com/office/powerpoint/2010/main" val="30506092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21934" y="1811863"/>
            <a:ext cx="5308866" cy="2895219"/>
          </a:xfrm>
        </p:spPr>
        <p:txBody>
          <a:bodyPr>
            <a:normAutofit/>
          </a:bodyPr>
          <a:lstStyle/>
          <a:p>
            <a:r>
              <a:rPr lang="es-ES" dirty="0" smtClean="0"/>
              <a:t> 4. Marginalidad urbana en el próximo milenio</a:t>
            </a:r>
            <a:endParaRPr lang="es-ES" dirty="0"/>
          </a:p>
        </p:txBody>
      </p:sp>
    </p:spTree>
    <p:extLst>
      <p:ext uri="{BB962C8B-B14F-4D97-AF65-F5344CB8AC3E}">
        <p14:creationId xmlns:p14="http://schemas.microsoft.com/office/powerpoint/2010/main" val="30038567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81476" y="2909259"/>
            <a:ext cx="2526398" cy="523220"/>
          </a:xfrm>
          <a:prstGeom prst="rect">
            <a:avLst/>
          </a:prstGeom>
          <a:noFill/>
        </p:spPr>
        <p:txBody>
          <a:bodyPr wrap="square" rtlCol="0">
            <a:spAutoFit/>
          </a:bodyPr>
          <a:lstStyle/>
          <a:p>
            <a:r>
              <a:rPr lang="es-ES" sz="2800" b="1" dirty="0" smtClean="0">
                <a:latin typeface="Arial Narrow"/>
                <a:cs typeface="Arial Narrow"/>
              </a:rPr>
              <a:t> Objetivo</a:t>
            </a:r>
            <a:endParaRPr lang="es-ES" sz="2800" b="1" dirty="0">
              <a:latin typeface="Arial Narrow"/>
              <a:cs typeface="Arial Narrow"/>
            </a:endParaRPr>
          </a:p>
        </p:txBody>
      </p:sp>
      <p:sp>
        <p:nvSpPr>
          <p:cNvPr id="5" name="CuadroTexto 4"/>
          <p:cNvSpPr txBox="1"/>
          <p:nvPr/>
        </p:nvSpPr>
        <p:spPr>
          <a:xfrm>
            <a:off x="581476" y="3539621"/>
            <a:ext cx="3759526" cy="1323439"/>
          </a:xfrm>
          <a:prstGeom prst="rect">
            <a:avLst/>
          </a:prstGeom>
          <a:noFill/>
        </p:spPr>
        <p:txBody>
          <a:bodyPr wrap="square" rtlCol="0">
            <a:spAutoFit/>
          </a:bodyPr>
          <a:lstStyle/>
          <a:p>
            <a:pPr algn="just"/>
            <a:r>
              <a:rPr lang="es-ES" sz="2000" dirty="0" smtClean="0">
                <a:latin typeface="Arial Narrow"/>
                <a:cs typeface="Arial Narrow"/>
              </a:rPr>
              <a:t>Analizar las modalidades que han surgido y  están  difundiendo nuevas formas de desigualdad y marginalidad urbana. </a:t>
            </a:r>
            <a:endParaRPr lang="es-ES" sz="2000" dirty="0">
              <a:latin typeface="Arial Narrow"/>
              <a:cs typeface="Arial Narrow"/>
            </a:endParaRPr>
          </a:p>
        </p:txBody>
      </p:sp>
      <p:sp>
        <p:nvSpPr>
          <p:cNvPr id="6" name="CuadroTexto 5"/>
          <p:cNvSpPr txBox="1"/>
          <p:nvPr/>
        </p:nvSpPr>
        <p:spPr>
          <a:xfrm>
            <a:off x="5310124" y="2909259"/>
            <a:ext cx="3462101" cy="1015663"/>
          </a:xfrm>
          <a:prstGeom prst="rect">
            <a:avLst/>
          </a:prstGeom>
          <a:noFill/>
        </p:spPr>
        <p:txBody>
          <a:bodyPr wrap="square" rtlCol="0">
            <a:spAutoFit/>
          </a:bodyPr>
          <a:lstStyle/>
          <a:p>
            <a:r>
              <a:rPr lang="es-ES" sz="2000" dirty="0" smtClean="0">
                <a:latin typeface="Arial Narrow"/>
                <a:cs typeface="Arial Narrow"/>
              </a:rPr>
              <a:t>Esbozar una caracterización del nuevo régimen de marginalidad urbana</a:t>
            </a:r>
            <a:endParaRPr lang="es-ES" sz="2000" dirty="0">
              <a:latin typeface="Arial Narrow"/>
              <a:cs typeface="Arial Narrow"/>
            </a:endParaRPr>
          </a:p>
        </p:txBody>
      </p:sp>
      <p:sp>
        <p:nvSpPr>
          <p:cNvPr id="7" name="CuadroTexto 6"/>
          <p:cNvSpPr txBox="1"/>
          <p:nvPr/>
        </p:nvSpPr>
        <p:spPr>
          <a:xfrm>
            <a:off x="5310124" y="4445271"/>
            <a:ext cx="3462101" cy="1323439"/>
          </a:xfrm>
          <a:prstGeom prst="rect">
            <a:avLst/>
          </a:prstGeom>
          <a:noFill/>
        </p:spPr>
        <p:txBody>
          <a:bodyPr wrap="square" rtlCol="0">
            <a:spAutoFit/>
          </a:bodyPr>
          <a:lstStyle/>
          <a:p>
            <a:pPr algn="just"/>
            <a:r>
              <a:rPr lang="es-ES" sz="2000" dirty="0" smtClean="0">
                <a:latin typeface="Arial Narrow"/>
                <a:cs typeface="Arial Narrow"/>
              </a:rPr>
              <a:t>Abordar los debates europeos sobre el resurgimiento de la indigencia la división y la tensión en las metrópolis. </a:t>
            </a:r>
            <a:endParaRPr lang="es-ES" sz="2000" dirty="0">
              <a:latin typeface="Arial Narrow"/>
              <a:cs typeface="Arial Narrow"/>
            </a:endParaRPr>
          </a:p>
        </p:txBody>
      </p:sp>
      <p:cxnSp>
        <p:nvCxnSpPr>
          <p:cNvPr id="11" name="Conector angular 10"/>
          <p:cNvCxnSpPr>
            <a:stCxn id="5" idx="3"/>
            <a:endCxn id="6" idx="1"/>
          </p:cNvCxnSpPr>
          <p:nvPr/>
        </p:nvCxnSpPr>
        <p:spPr>
          <a:xfrm flipV="1">
            <a:off x="4341002" y="3417091"/>
            <a:ext cx="969122" cy="784250"/>
          </a:xfrm>
          <a:prstGeom prst="bentConnector3">
            <a:avLst>
              <a:gd name="adj1" fmla="val 50000"/>
            </a:avLst>
          </a:prstGeom>
          <a:ln w="31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Conector angular 13"/>
          <p:cNvCxnSpPr>
            <a:stCxn id="5" idx="3"/>
            <a:endCxn id="7" idx="1"/>
          </p:cNvCxnSpPr>
          <p:nvPr/>
        </p:nvCxnSpPr>
        <p:spPr>
          <a:xfrm>
            <a:off x="4341002" y="4201341"/>
            <a:ext cx="969122" cy="905650"/>
          </a:xfrm>
          <a:prstGeom prst="bentConnector3">
            <a:avLst>
              <a:gd name="adj1" fmla="val 50000"/>
            </a:avLst>
          </a:prstGeom>
          <a:ln w="3175" cmpd="sng">
            <a:tailEnd type="arrow"/>
          </a:ln>
        </p:spPr>
        <p:style>
          <a:lnRef idx="2">
            <a:schemeClr val="dk1"/>
          </a:lnRef>
          <a:fillRef idx="0">
            <a:schemeClr val="dk1"/>
          </a:fillRef>
          <a:effectRef idx="1">
            <a:schemeClr val="dk1"/>
          </a:effectRef>
          <a:fontRef idx="minor">
            <a:schemeClr val="tx1"/>
          </a:fontRef>
        </p:style>
      </p:cxnSp>
      <p:pic>
        <p:nvPicPr>
          <p:cNvPr id="16" name="Imagen 15"/>
          <p:cNvPicPr>
            <a:picLocks noChangeAspect="1"/>
          </p:cNvPicPr>
          <p:nvPr/>
        </p:nvPicPr>
        <p:blipFill>
          <a:blip r:embed="rId2" cstate="print"/>
          <a:stretch>
            <a:fillRect/>
          </a:stretch>
        </p:blipFill>
        <p:spPr>
          <a:xfrm>
            <a:off x="776249" y="457103"/>
            <a:ext cx="2482006" cy="2321531"/>
          </a:xfrm>
          <a:prstGeom prst="rect">
            <a:avLst/>
          </a:prstGeom>
        </p:spPr>
      </p:pic>
      <p:pic>
        <p:nvPicPr>
          <p:cNvPr id="17" name="Imagen 16"/>
          <p:cNvPicPr>
            <a:picLocks noChangeAspect="1"/>
          </p:cNvPicPr>
          <p:nvPr/>
        </p:nvPicPr>
        <p:blipFill>
          <a:blip r:embed="rId3" cstate="print"/>
          <a:stretch>
            <a:fillRect/>
          </a:stretch>
        </p:blipFill>
        <p:spPr>
          <a:xfrm>
            <a:off x="3781090" y="422561"/>
            <a:ext cx="4272647" cy="2324100"/>
          </a:xfrm>
          <a:prstGeom prst="rect">
            <a:avLst/>
          </a:prstGeom>
        </p:spPr>
      </p:pic>
    </p:spTree>
    <p:extLst>
      <p:ext uri="{BB962C8B-B14F-4D97-AF65-F5344CB8AC3E}">
        <p14:creationId xmlns:p14="http://schemas.microsoft.com/office/powerpoint/2010/main" val="2955339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p:tgtEl>
                                          <p:spTgt spid="5"/>
                                        </p:tgtEl>
                                        <p:attrNameLst>
                                          <p:attrName>ppt_y</p:attrName>
                                        </p:attrNameLst>
                                      </p:cBhvr>
                                      <p:tavLst>
                                        <p:tav tm="0">
                                          <p:val>
                                            <p:strVal val="#ppt_y+#ppt_h*1.125000"/>
                                          </p:val>
                                        </p:tav>
                                        <p:tav tm="100000">
                                          <p:val>
                                            <p:strVal val="#ppt_y"/>
                                          </p:val>
                                        </p:tav>
                                      </p:tavLst>
                                    </p:anim>
                                    <p:animEffect transition="in" filter="wipe(up)">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p:tgtEl>
                                          <p:spTgt spid="6"/>
                                        </p:tgtEl>
                                        <p:attrNameLst>
                                          <p:attrName>ppt_y</p:attrName>
                                        </p:attrNameLst>
                                      </p:cBhvr>
                                      <p:tavLst>
                                        <p:tav tm="0">
                                          <p:val>
                                            <p:strVal val="#ppt_y+#ppt_h*1.125000"/>
                                          </p:val>
                                        </p:tav>
                                        <p:tav tm="100000">
                                          <p:val>
                                            <p:strVal val="#ppt_y"/>
                                          </p:val>
                                        </p:tav>
                                      </p:tavLst>
                                    </p:anim>
                                    <p:animEffect transition="in" filter="wipe(up)">
                                      <p:cBhvr>
                                        <p:cTn id="20" dur="500"/>
                                        <p:tgtEl>
                                          <p:spTgt spid="6"/>
                                        </p:tgtEl>
                                      </p:cBhvr>
                                    </p:animEffect>
                                  </p:childTnLst>
                                </p:cTn>
                              </p:par>
                              <p:par>
                                <p:cTn id="21" presetID="1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p:tgtEl>
                                          <p:spTgt spid="11"/>
                                        </p:tgtEl>
                                        <p:attrNameLst>
                                          <p:attrName>ppt_y</p:attrName>
                                        </p:attrNameLst>
                                      </p:cBhvr>
                                      <p:tavLst>
                                        <p:tav tm="0">
                                          <p:val>
                                            <p:strVal val="#ppt_y+#ppt_h*1.125000"/>
                                          </p:val>
                                        </p:tav>
                                        <p:tav tm="100000">
                                          <p:val>
                                            <p:strVal val="#ppt_y"/>
                                          </p:val>
                                        </p:tav>
                                      </p:tavLst>
                                    </p:anim>
                                    <p:animEffect transition="in" filter="wipe(up)">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p:tgtEl>
                                          <p:spTgt spid="14"/>
                                        </p:tgtEl>
                                        <p:attrNameLst>
                                          <p:attrName>ppt_y</p:attrName>
                                        </p:attrNameLst>
                                      </p:cBhvr>
                                      <p:tavLst>
                                        <p:tav tm="0">
                                          <p:val>
                                            <p:strVal val="#ppt_y+#ppt_h*1.125000"/>
                                          </p:val>
                                        </p:tav>
                                        <p:tav tm="100000">
                                          <p:val>
                                            <p:strVal val="#ppt_y"/>
                                          </p:val>
                                        </p:tav>
                                      </p:tavLst>
                                    </p:anim>
                                    <p:animEffect transition="in" filter="wipe(up)">
                                      <p:cBhvr>
                                        <p:cTn id="30" dur="500"/>
                                        <p:tgtEl>
                                          <p:spTgt spid="14"/>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p:tgtEl>
                                          <p:spTgt spid="7"/>
                                        </p:tgtEl>
                                        <p:attrNameLst>
                                          <p:attrName>ppt_y</p:attrName>
                                        </p:attrNameLst>
                                      </p:cBhvr>
                                      <p:tavLst>
                                        <p:tav tm="0">
                                          <p:val>
                                            <p:strVal val="#ppt_y+#ppt_h*1.125000"/>
                                          </p:val>
                                        </p:tav>
                                        <p:tav tm="100000">
                                          <p:val>
                                            <p:strVal val="#ppt_y"/>
                                          </p:val>
                                        </p:tav>
                                      </p:tavLst>
                                    </p:anim>
                                    <p:animEffect transition="in" filter="wipe(up)">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6714" y="646651"/>
            <a:ext cx="2640022" cy="707886"/>
          </a:xfrm>
          <a:prstGeom prst="rect">
            <a:avLst/>
          </a:prstGeom>
          <a:ln w="3175" cmpd="sng"/>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2000" b="1" dirty="0" smtClean="0">
                <a:latin typeface="Arial Narrow"/>
                <a:cs typeface="Arial Narrow"/>
              </a:rPr>
              <a:t> Modernización económica acelerada</a:t>
            </a:r>
            <a:endParaRPr lang="es-ES" sz="2000" b="1" dirty="0">
              <a:latin typeface="Arial Narrow"/>
              <a:cs typeface="Arial Narrow"/>
            </a:endParaRPr>
          </a:p>
        </p:txBody>
      </p:sp>
      <p:sp>
        <p:nvSpPr>
          <p:cNvPr id="3" name="CuadroTexto 2"/>
          <p:cNvSpPr txBox="1"/>
          <p:nvPr/>
        </p:nvSpPr>
        <p:spPr>
          <a:xfrm>
            <a:off x="743550" y="1781592"/>
            <a:ext cx="2506350" cy="1015663"/>
          </a:xfrm>
          <a:prstGeom prst="rect">
            <a:avLst/>
          </a:prstGeom>
          <a:ln w="3175" cmpd="sng"/>
        </p:spPr>
        <p:style>
          <a:lnRef idx="2">
            <a:schemeClr val="dk1"/>
          </a:lnRef>
          <a:fillRef idx="1">
            <a:schemeClr val="lt1"/>
          </a:fillRef>
          <a:effectRef idx="0">
            <a:schemeClr val="dk1"/>
          </a:effectRef>
          <a:fontRef idx="minor">
            <a:schemeClr val="dk1"/>
          </a:fontRef>
        </p:style>
        <p:txBody>
          <a:bodyPr wrap="square" rtlCol="0">
            <a:spAutoFit/>
          </a:bodyPr>
          <a:lstStyle/>
          <a:p>
            <a:r>
              <a:rPr lang="es-ES" sz="2000" dirty="0" smtClean="0">
                <a:latin typeface="Arial Narrow"/>
                <a:cs typeface="Arial Narrow"/>
              </a:rPr>
              <a:t> Ascenso de un nuevo régimen de desigualdad y marginalidad urbanas. </a:t>
            </a:r>
            <a:endParaRPr lang="es-ES" sz="2000" dirty="0">
              <a:latin typeface="Arial Narrow"/>
              <a:cs typeface="Arial Narrow"/>
            </a:endParaRPr>
          </a:p>
        </p:txBody>
      </p:sp>
      <p:sp>
        <p:nvSpPr>
          <p:cNvPr id="4" name="CuadroTexto 3"/>
          <p:cNvSpPr txBox="1"/>
          <p:nvPr/>
        </p:nvSpPr>
        <p:spPr>
          <a:xfrm>
            <a:off x="538863" y="3128307"/>
            <a:ext cx="3087307" cy="1015663"/>
          </a:xfrm>
          <a:prstGeom prst="rect">
            <a:avLst/>
          </a:prstGeom>
          <a:ln w="3175" cmpd="sng"/>
        </p:spPr>
        <p:style>
          <a:lnRef idx="2">
            <a:schemeClr val="dk1"/>
          </a:lnRef>
          <a:fillRef idx="1">
            <a:schemeClr val="lt1"/>
          </a:fillRef>
          <a:effectRef idx="0">
            <a:schemeClr val="dk1"/>
          </a:effectRef>
          <a:fontRef idx="minor">
            <a:schemeClr val="dk1"/>
          </a:fontRef>
        </p:style>
        <p:txBody>
          <a:bodyPr wrap="square" rtlCol="0">
            <a:spAutoFit/>
          </a:bodyPr>
          <a:lstStyle/>
          <a:p>
            <a:r>
              <a:rPr lang="es-ES" sz="2000" dirty="0" smtClean="0">
                <a:latin typeface="Arial Narrow"/>
                <a:cs typeface="Arial Narrow"/>
              </a:rPr>
              <a:t> Cuatro lógicas reconfiguran los rasgos de la pobreza urbana en las sociedades ricas</a:t>
            </a:r>
            <a:endParaRPr lang="es-ES" sz="2000" dirty="0">
              <a:latin typeface="Arial Narrow"/>
              <a:cs typeface="Arial Narrow"/>
            </a:endParaRPr>
          </a:p>
        </p:txBody>
      </p:sp>
      <p:cxnSp>
        <p:nvCxnSpPr>
          <p:cNvPr id="11" name="Conector recto de flecha 10"/>
          <p:cNvCxnSpPr>
            <a:stCxn id="2" idx="2"/>
          </p:cNvCxnSpPr>
          <p:nvPr/>
        </p:nvCxnSpPr>
        <p:spPr>
          <a:xfrm>
            <a:off x="1996725" y="1354537"/>
            <a:ext cx="0" cy="529576"/>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Conector recto de flecha 12"/>
          <p:cNvCxnSpPr/>
          <p:nvPr/>
        </p:nvCxnSpPr>
        <p:spPr>
          <a:xfrm>
            <a:off x="1996725" y="2797255"/>
            <a:ext cx="0" cy="529576"/>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4" name="CuadroTexto 13"/>
          <p:cNvSpPr txBox="1"/>
          <p:nvPr/>
        </p:nvSpPr>
        <p:spPr>
          <a:xfrm>
            <a:off x="4778773" y="506312"/>
            <a:ext cx="3692689" cy="646331"/>
          </a:xfrm>
          <a:prstGeom prst="rect">
            <a:avLst/>
          </a:prstGeom>
          <a:ln w="3175" cmpd="sng"/>
        </p:spPr>
        <p:style>
          <a:lnRef idx="2">
            <a:schemeClr val="dk1"/>
          </a:lnRef>
          <a:fillRef idx="1">
            <a:schemeClr val="lt1"/>
          </a:fillRef>
          <a:effectRef idx="0">
            <a:schemeClr val="dk1"/>
          </a:effectRef>
          <a:fontRef idx="minor">
            <a:schemeClr val="dk1"/>
          </a:fontRef>
        </p:style>
        <p:txBody>
          <a:bodyPr wrap="square" rtlCol="0">
            <a:spAutoFit/>
          </a:bodyPr>
          <a:lstStyle/>
          <a:p>
            <a:r>
              <a:rPr lang="es-ES" dirty="0" smtClean="0">
                <a:latin typeface="Arial Narrow"/>
                <a:cs typeface="Arial Narrow"/>
              </a:rPr>
              <a:t> Dinámica macro social: el resurgimiento de la desigualdad social. </a:t>
            </a:r>
            <a:endParaRPr lang="es-ES" dirty="0">
              <a:latin typeface="Arial Narrow"/>
              <a:cs typeface="Arial Narrow"/>
            </a:endParaRPr>
          </a:p>
        </p:txBody>
      </p:sp>
      <p:sp>
        <p:nvSpPr>
          <p:cNvPr id="15" name="CuadroTexto 14"/>
          <p:cNvSpPr txBox="1"/>
          <p:nvPr/>
        </p:nvSpPr>
        <p:spPr>
          <a:xfrm>
            <a:off x="4778773" y="1882273"/>
            <a:ext cx="3876489" cy="646331"/>
          </a:xfrm>
          <a:prstGeom prst="rect">
            <a:avLst/>
          </a:prstGeom>
          <a:ln w="3175" cmpd="sng"/>
        </p:spPr>
        <p:style>
          <a:lnRef idx="2">
            <a:schemeClr val="dk1"/>
          </a:lnRef>
          <a:fillRef idx="1">
            <a:schemeClr val="lt1"/>
          </a:fillRef>
          <a:effectRef idx="0">
            <a:schemeClr val="dk1"/>
          </a:effectRef>
          <a:fontRef idx="minor">
            <a:schemeClr val="dk1"/>
          </a:fontRef>
        </p:style>
        <p:txBody>
          <a:bodyPr wrap="square" rtlCol="0">
            <a:spAutoFit/>
          </a:bodyPr>
          <a:lstStyle/>
          <a:p>
            <a:r>
              <a:rPr lang="es-ES" dirty="0" smtClean="0">
                <a:latin typeface="Arial Narrow"/>
                <a:cs typeface="Arial Narrow"/>
              </a:rPr>
              <a:t> Dinámica económica: la mutación del trabajo asalariado</a:t>
            </a:r>
            <a:endParaRPr lang="es-ES" dirty="0">
              <a:latin typeface="Arial Narrow"/>
              <a:cs typeface="Arial Narrow"/>
            </a:endParaRPr>
          </a:p>
        </p:txBody>
      </p:sp>
      <p:sp>
        <p:nvSpPr>
          <p:cNvPr id="16" name="CuadroTexto 15"/>
          <p:cNvSpPr txBox="1"/>
          <p:nvPr/>
        </p:nvSpPr>
        <p:spPr>
          <a:xfrm>
            <a:off x="4778774" y="3405768"/>
            <a:ext cx="3692689" cy="646331"/>
          </a:xfrm>
          <a:prstGeom prst="rect">
            <a:avLst/>
          </a:prstGeom>
          <a:ln w="3175" cmpd="sng"/>
        </p:spPr>
        <p:style>
          <a:lnRef idx="2">
            <a:schemeClr val="dk1"/>
          </a:lnRef>
          <a:fillRef idx="1">
            <a:schemeClr val="lt1"/>
          </a:fillRef>
          <a:effectRef idx="0">
            <a:schemeClr val="dk1"/>
          </a:effectRef>
          <a:fontRef idx="minor">
            <a:schemeClr val="dk1"/>
          </a:fontRef>
        </p:style>
        <p:txBody>
          <a:bodyPr wrap="square" rtlCol="0">
            <a:spAutoFit/>
          </a:bodyPr>
          <a:lstStyle/>
          <a:p>
            <a:r>
              <a:rPr lang="es-ES" dirty="0" smtClean="0">
                <a:latin typeface="Arial Narrow"/>
                <a:cs typeface="Arial Narrow"/>
              </a:rPr>
              <a:t> Dinámica política: la reconstrucción de los estados de bienestar</a:t>
            </a:r>
            <a:endParaRPr lang="es-ES" dirty="0">
              <a:latin typeface="Arial Narrow"/>
              <a:cs typeface="Arial Narrow"/>
            </a:endParaRPr>
          </a:p>
        </p:txBody>
      </p:sp>
      <p:sp>
        <p:nvSpPr>
          <p:cNvPr id="17" name="CuadroTexto 16"/>
          <p:cNvSpPr txBox="1"/>
          <p:nvPr/>
        </p:nvSpPr>
        <p:spPr>
          <a:xfrm>
            <a:off x="4778774" y="4863059"/>
            <a:ext cx="3876488" cy="646331"/>
          </a:xfrm>
          <a:prstGeom prst="rect">
            <a:avLst/>
          </a:prstGeom>
          <a:ln w="3175" cmpd="sng"/>
        </p:spPr>
        <p:style>
          <a:lnRef idx="2">
            <a:schemeClr val="dk1"/>
          </a:lnRef>
          <a:fillRef idx="1">
            <a:schemeClr val="lt1"/>
          </a:fillRef>
          <a:effectRef idx="0">
            <a:schemeClr val="dk1"/>
          </a:effectRef>
          <a:fontRef idx="minor">
            <a:schemeClr val="dk1"/>
          </a:fontRef>
        </p:style>
        <p:txBody>
          <a:bodyPr wrap="square" rtlCol="0">
            <a:spAutoFit/>
          </a:bodyPr>
          <a:lstStyle/>
          <a:p>
            <a:r>
              <a:rPr lang="es-ES" dirty="0" smtClean="0">
                <a:latin typeface="Arial Narrow"/>
                <a:cs typeface="Arial Narrow"/>
              </a:rPr>
              <a:t> Dinámica espacial: concentración y estigmatización </a:t>
            </a:r>
            <a:endParaRPr lang="es-ES" dirty="0">
              <a:latin typeface="Arial Narrow"/>
              <a:cs typeface="Arial Narrow"/>
            </a:endParaRPr>
          </a:p>
        </p:txBody>
      </p:sp>
      <p:grpSp>
        <p:nvGrpSpPr>
          <p:cNvPr id="26" name="Agrupar 25"/>
          <p:cNvGrpSpPr/>
          <p:nvPr/>
        </p:nvGrpSpPr>
        <p:grpSpPr>
          <a:xfrm>
            <a:off x="3542307" y="829477"/>
            <a:ext cx="1236466" cy="3222622"/>
            <a:chOff x="3542307" y="829477"/>
            <a:chExt cx="1236466" cy="3222622"/>
          </a:xfrm>
        </p:grpSpPr>
        <p:cxnSp>
          <p:nvCxnSpPr>
            <p:cNvPr id="23" name="Conector angular 22"/>
            <p:cNvCxnSpPr>
              <a:stCxn id="14" idx="1"/>
            </p:cNvCxnSpPr>
            <p:nvPr/>
          </p:nvCxnSpPr>
          <p:spPr>
            <a:xfrm rot="10800000" flipV="1">
              <a:off x="3826361" y="829477"/>
              <a:ext cx="952412" cy="3222621"/>
            </a:xfrm>
            <a:prstGeom prst="bentConnector2">
              <a:avLst/>
            </a:prstGeom>
            <a:ln w="6350" cmpd="sng">
              <a:solidFill>
                <a:srgbClr val="000000"/>
              </a:solidFill>
              <a:headEnd type="arrow"/>
              <a:tailEnd type="arrow"/>
            </a:ln>
          </p:spPr>
          <p:style>
            <a:lnRef idx="2">
              <a:schemeClr val="dk1"/>
            </a:lnRef>
            <a:fillRef idx="0">
              <a:schemeClr val="dk1"/>
            </a:fillRef>
            <a:effectRef idx="1">
              <a:schemeClr val="dk1"/>
            </a:effectRef>
            <a:fontRef idx="minor">
              <a:schemeClr val="tx1"/>
            </a:fontRef>
          </p:style>
        </p:cxnSp>
        <p:cxnSp>
          <p:nvCxnSpPr>
            <p:cNvPr id="25" name="Conector recto 24"/>
            <p:cNvCxnSpPr/>
            <p:nvPr/>
          </p:nvCxnSpPr>
          <p:spPr>
            <a:xfrm flipH="1">
              <a:off x="3542307" y="4052099"/>
              <a:ext cx="284053" cy="0"/>
            </a:xfrm>
            <a:prstGeom prst="line">
              <a:avLst/>
            </a:prstGeom>
            <a:ln w="6350" cmpd="sng">
              <a:solidFill>
                <a:srgbClr val="000000"/>
              </a:solidFill>
            </a:ln>
          </p:spPr>
          <p:style>
            <a:lnRef idx="2">
              <a:schemeClr val="dk1"/>
            </a:lnRef>
            <a:fillRef idx="0">
              <a:schemeClr val="dk1"/>
            </a:fillRef>
            <a:effectRef idx="1">
              <a:schemeClr val="dk1"/>
            </a:effectRef>
            <a:fontRef idx="minor">
              <a:schemeClr val="tx1"/>
            </a:fontRef>
          </p:style>
        </p:cxnSp>
      </p:grpSp>
      <p:cxnSp>
        <p:nvCxnSpPr>
          <p:cNvPr id="28" name="Conector angular 27"/>
          <p:cNvCxnSpPr>
            <a:stCxn id="15" idx="1"/>
          </p:cNvCxnSpPr>
          <p:nvPr/>
        </p:nvCxnSpPr>
        <p:spPr>
          <a:xfrm rot="10800000" flipV="1">
            <a:off x="3826361" y="2205438"/>
            <a:ext cx="952413" cy="1523495"/>
          </a:xfrm>
          <a:prstGeom prst="bentConnector2">
            <a:avLst/>
          </a:prstGeom>
          <a:ln w="31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Conector recto de flecha 31"/>
          <p:cNvCxnSpPr>
            <a:endCxn id="16" idx="1"/>
          </p:cNvCxnSpPr>
          <p:nvPr/>
        </p:nvCxnSpPr>
        <p:spPr>
          <a:xfrm>
            <a:off x="3826361" y="3728934"/>
            <a:ext cx="952413" cy="0"/>
          </a:xfrm>
          <a:prstGeom prst="straightConnector1">
            <a:avLst/>
          </a:prstGeom>
          <a:ln w="3175"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6" name="Conector angular 35"/>
          <p:cNvCxnSpPr>
            <a:stCxn id="17" idx="1"/>
          </p:cNvCxnSpPr>
          <p:nvPr/>
        </p:nvCxnSpPr>
        <p:spPr>
          <a:xfrm rot="10800000">
            <a:off x="3826362" y="3728935"/>
            <a:ext cx="952413" cy="1457291"/>
          </a:xfrm>
          <a:prstGeom prst="bentConnector2">
            <a:avLst/>
          </a:prstGeom>
          <a:ln w="3175" cmpd="sng">
            <a:tailEnd type="arrow"/>
          </a:ln>
        </p:spPr>
        <p:style>
          <a:lnRef idx="2">
            <a:schemeClr val="dk1"/>
          </a:lnRef>
          <a:fillRef idx="0">
            <a:schemeClr val="dk1"/>
          </a:fillRef>
          <a:effectRef idx="1">
            <a:schemeClr val="dk1"/>
          </a:effectRef>
          <a:fontRef idx="minor">
            <a:schemeClr val="tx1"/>
          </a:fontRef>
        </p:style>
      </p:cxnSp>
      <p:pic>
        <p:nvPicPr>
          <p:cNvPr id="39" name="Imagen 38"/>
          <p:cNvPicPr>
            <a:picLocks noChangeAspect="1"/>
          </p:cNvPicPr>
          <p:nvPr/>
        </p:nvPicPr>
        <p:blipFill>
          <a:blip r:embed="rId2" cstate="print"/>
          <a:stretch>
            <a:fillRect/>
          </a:stretch>
        </p:blipFill>
        <p:spPr>
          <a:xfrm>
            <a:off x="676714" y="4189218"/>
            <a:ext cx="2640343" cy="264034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417400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p:tgtEl>
                                          <p:spTgt spid="11"/>
                                        </p:tgtEl>
                                        <p:attrNameLst>
                                          <p:attrName>ppt_y</p:attrName>
                                        </p:attrNameLst>
                                      </p:cBhvr>
                                      <p:tavLst>
                                        <p:tav tm="0">
                                          <p:val>
                                            <p:strVal val="#ppt_y+#ppt_h*1.125000"/>
                                          </p:val>
                                        </p:tav>
                                        <p:tav tm="100000">
                                          <p:val>
                                            <p:strVal val="#ppt_y"/>
                                          </p:val>
                                        </p:tav>
                                      </p:tavLst>
                                    </p:anim>
                                    <p:animEffect transition="in" filter="wipe(up)">
                                      <p:cBhvr>
                                        <p:cTn id="14" dur="500"/>
                                        <p:tgtEl>
                                          <p:spTgt spid="11"/>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p:tgtEl>
                                          <p:spTgt spid="3"/>
                                        </p:tgtEl>
                                        <p:attrNameLst>
                                          <p:attrName>ppt_y</p:attrName>
                                        </p:attrNameLst>
                                      </p:cBhvr>
                                      <p:tavLst>
                                        <p:tav tm="0">
                                          <p:val>
                                            <p:strVal val="#ppt_y+#ppt_h*1.125000"/>
                                          </p:val>
                                        </p:tav>
                                        <p:tav tm="100000">
                                          <p:val>
                                            <p:strVal val="#ppt_y"/>
                                          </p:val>
                                        </p:tav>
                                      </p:tavLst>
                                    </p:anim>
                                    <p:animEffect transition="in" filter="wipe(up)">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p:tgtEl>
                                          <p:spTgt spid="13"/>
                                        </p:tgtEl>
                                        <p:attrNameLst>
                                          <p:attrName>ppt_y</p:attrName>
                                        </p:attrNameLst>
                                      </p:cBhvr>
                                      <p:tavLst>
                                        <p:tav tm="0">
                                          <p:val>
                                            <p:strVal val="#ppt_y+#ppt_h*1.125000"/>
                                          </p:val>
                                        </p:tav>
                                        <p:tav tm="100000">
                                          <p:val>
                                            <p:strVal val="#ppt_y"/>
                                          </p:val>
                                        </p:tav>
                                      </p:tavLst>
                                    </p:anim>
                                    <p:animEffect transition="in" filter="wipe(up)">
                                      <p:cBhvr>
                                        <p:cTn id="24" dur="500"/>
                                        <p:tgtEl>
                                          <p:spTgt spid="13"/>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up)">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p:tgtEl>
                                          <p:spTgt spid="26"/>
                                        </p:tgtEl>
                                        <p:attrNameLst>
                                          <p:attrName>ppt_y</p:attrName>
                                        </p:attrNameLst>
                                      </p:cBhvr>
                                      <p:tavLst>
                                        <p:tav tm="0">
                                          <p:val>
                                            <p:strVal val="#ppt_y+#ppt_h*1.125000"/>
                                          </p:val>
                                        </p:tav>
                                        <p:tav tm="100000">
                                          <p:val>
                                            <p:strVal val="#ppt_y"/>
                                          </p:val>
                                        </p:tav>
                                      </p:tavLst>
                                    </p:anim>
                                    <p:animEffect transition="in" filter="wipe(up)">
                                      <p:cBhvr>
                                        <p:cTn id="34" dur="500"/>
                                        <p:tgtEl>
                                          <p:spTgt spid="26"/>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p:tgtEl>
                                          <p:spTgt spid="14"/>
                                        </p:tgtEl>
                                        <p:attrNameLst>
                                          <p:attrName>ppt_y</p:attrName>
                                        </p:attrNameLst>
                                      </p:cBhvr>
                                      <p:tavLst>
                                        <p:tav tm="0">
                                          <p:val>
                                            <p:strVal val="#ppt_y+#ppt_h*1.125000"/>
                                          </p:val>
                                        </p:tav>
                                        <p:tav tm="100000">
                                          <p:val>
                                            <p:strVal val="#ppt_y"/>
                                          </p:val>
                                        </p:tav>
                                      </p:tavLst>
                                    </p:anim>
                                    <p:animEffect transition="in" filter="wipe(up)">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nodeType="click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p:tgtEl>
                                          <p:spTgt spid="28"/>
                                        </p:tgtEl>
                                        <p:attrNameLst>
                                          <p:attrName>ppt_y</p:attrName>
                                        </p:attrNameLst>
                                      </p:cBhvr>
                                      <p:tavLst>
                                        <p:tav tm="0">
                                          <p:val>
                                            <p:strVal val="#ppt_y+#ppt_h*1.125000"/>
                                          </p:val>
                                        </p:tav>
                                        <p:tav tm="100000">
                                          <p:val>
                                            <p:strVal val="#ppt_y"/>
                                          </p:val>
                                        </p:tav>
                                      </p:tavLst>
                                    </p:anim>
                                    <p:animEffect transition="in" filter="wipe(up)">
                                      <p:cBhvr>
                                        <p:cTn id="44" dur="500"/>
                                        <p:tgtEl>
                                          <p:spTgt spid="28"/>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p:tgtEl>
                                          <p:spTgt spid="15"/>
                                        </p:tgtEl>
                                        <p:attrNameLst>
                                          <p:attrName>ppt_y</p:attrName>
                                        </p:attrNameLst>
                                      </p:cBhvr>
                                      <p:tavLst>
                                        <p:tav tm="0">
                                          <p:val>
                                            <p:strVal val="#ppt_y+#ppt_h*1.125000"/>
                                          </p:val>
                                        </p:tav>
                                        <p:tav tm="100000">
                                          <p:val>
                                            <p:strVal val="#ppt_y"/>
                                          </p:val>
                                        </p:tav>
                                      </p:tavLst>
                                    </p:anim>
                                    <p:animEffect transition="in" filter="wipe(up)">
                                      <p:cBhvr>
                                        <p:cTn id="48" dur="500"/>
                                        <p:tgtEl>
                                          <p:spTgt spid="15"/>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nodeType="click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p:tgtEl>
                                          <p:spTgt spid="32"/>
                                        </p:tgtEl>
                                        <p:attrNameLst>
                                          <p:attrName>ppt_y</p:attrName>
                                        </p:attrNameLst>
                                      </p:cBhvr>
                                      <p:tavLst>
                                        <p:tav tm="0">
                                          <p:val>
                                            <p:strVal val="#ppt_y+#ppt_h*1.125000"/>
                                          </p:val>
                                        </p:tav>
                                        <p:tav tm="100000">
                                          <p:val>
                                            <p:strVal val="#ppt_y"/>
                                          </p:val>
                                        </p:tav>
                                      </p:tavLst>
                                    </p:anim>
                                    <p:animEffect transition="in" filter="wipe(up)">
                                      <p:cBhvr>
                                        <p:cTn id="54" dur="500"/>
                                        <p:tgtEl>
                                          <p:spTgt spid="32"/>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p:tgtEl>
                                          <p:spTgt spid="16"/>
                                        </p:tgtEl>
                                        <p:attrNameLst>
                                          <p:attrName>ppt_y</p:attrName>
                                        </p:attrNameLst>
                                      </p:cBhvr>
                                      <p:tavLst>
                                        <p:tav tm="0">
                                          <p:val>
                                            <p:strVal val="#ppt_y+#ppt_h*1.125000"/>
                                          </p:val>
                                        </p:tav>
                                        <p:tav tm="100000">
                                          <p:val>
                                            <p:strVal val="#ppt_y"/>
                                          </p:val>
                                        </p:tav>
                                      </p:tavLst>
                                    </p:anim>
                                    <p:animEffect transition="in" filter="wipe(up)">
                                      <p:cBhvr>
                                        <p:cTn id="58" dur="500"/>
                                        <p:tgtEl>
                                          <p:spTgt spid="16"/>
                                        </p:tgtEl>
                                      </p:cBhvr>
                                    </p:animEffect>
                                  </p:childTnLst>
                                </p:cTn>
                              </p:par>
                            </p:childTnLst>
                          </p:cTn>
                        </p:par>
                      </p:childTnLst>
                    </p:cTn>
                  </p:par>
                  <p:par>
                    <p:cTn id="59" fill="hold">
                      <p:stCondLst>
                        <p:cond delay="indefinite"/>
                      </p:stCondLst>
                      <p:childTnLst>
                        <p:par>
                          <p:cTn id="60" fill="hold">
                            <p:stCondLst>
                              <p:cond delay="0"/>
                            </p:stCondLst>
                            <p:childTnLst>
                              <p:par>
                                <p:cTn id="61" presetID="12" presetClass="entr" presetSubtype="4" fill="hold" nodeType="click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p:tgtEl>
                                          <p:spTgt spid="36"/>
                                        </p:tgtEl>
                                        <p:attrNameLst>
                                          <p:attrName>ppt_y</p:attrName>
                                        </p:attrNameLst>
                                      </p:cBhvr>
                                      <p:tavLst>
                                        <p:tav tm="0">
                                          <p:val>
                                            <p:strVal val="#ppt_y+#ppt_h*1.125000"/>
                                          </p:val>
                                        </p:tav>
                                        <p:tav tm="100000">
                                          <p:val>
                                            <p:strVal val="#ppt_y"/>
                                          </p:val>
                                        </p:tav>
                                      </p:tavLst>
                                    </p:anim>
                                    <p:animEffect transition="in" filter="wipe(up)">
                                      <p:cBhvr>
                                        <p:cTn id="64" dur="500"/>
                                        <p:tgtEl>
                                          <p:spTgt spid="36"/>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p:tgtEl>
                                          <p:spTgt spid="17"/>
                                        </p:tgtEl>
                                        <p:attrNameLst>
                                          <p:attrName>ppt_y</p:attrName>
                                        </p:attrNameLst>
                                      </p:cBhvr>
                                      <p:tavLst>
                                        <p:tav tm="0">
                                          <p:val>
                                            <p:strVal val="#ppt_y+#ppt_h*1.125000"/>
                                          </p:val>
                                        </p:tav>
                                        <p:tav tm="100000">
                                          <p:val>
                                            <p:strVal val="#ppt_y"/>
                                          </p:val>
                                        </p:tav>
                                      </p:tavLst>
                                    </p:anim>
                                    <p:animEffect transition="in" filter="wipe(up)">
                                      <p:cBhvr>
                                        <p:cTn id="68" dur="500"/>
                                        <p:tgtEl>
                                          <p:spTgt spid="17"/>
                                        </p:tgtEl>
                                      </p:cBhvr>
                                    </p:animEffect>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nodeType="clickEffect">
                                  <p:stCondLst>
                                    <p:cond delay="0"/>
                                  </p:stCondLst>
                                  <p:childTnLst>
                                    <p:set>
                                      <p:cBhvr>
                                        <p:cTn id="72" dur="1" fill="hold">
                                          <p:stCondLst>
                                            <p:cond delay="0"/>
                                          </p:stCondLst>
                                        </p:cTn>
                                        <p:tgtEl>
                                          <p:spTgt spid="28"/>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32"/>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36"/>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17"/>
                                        </p:tgtEl>
                                        <p:attrNameLst>
                                          <p:attrName>style.visibility</p:attrName>
                                        </p:attrNameLst>
                                      </p:cBhvr>
                                      <p:to>
                                        <p:strVal val="hidden"/>
                                      </p:to>
                                    </p:set>
                                  </p:childTnLst>
                                </p:cTn>
                              </p:par>
                              <p:par>
                                <p:cTn id="79" presetID="1" presetClass="exit" presetSubtype="0" fill="hold" grpId="1" nodeType="withEffect">
                                  <p:stCondLst>
                                    <p:cond delay="0"/>
                                  </p:stCondLst>
                                  <p:childTnLst>
                                    <p:set>
                                      <p:cBhvr>
                                        <p:cTn id="80" dur="1" fill="hold">
                                          <p:stCondLst>
                                            <p:cond delay="0"/>
                                          </p:stCondLst>
                                        </p:cTn>
                                        <p:tgtEl>
                                          <p:spTgt spid="16"/>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15"/>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2" presetClass="entr" presetSubtype="4" fill="hold" grpId="2" nodeType="click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500"/>
                                        <p:tgtEl>
                                          <p:spTgt spid="15"/>
                                        </p:tgtEl>
                                        <p:attrNameLst>
                                          <p:attrName>ppt_y</p:attrName>
                                        </p:attrNameLst>
                                      </p:cBhvr>
                                      <p:tavLst>
                                        <p:tav tm="0">
                                          <p:val>
                                            <p:strVal val="#ppt_y+#ppt_h*1.125000"/>
                                          </p:val>
                                        </p:tav>
                                        <p:tav tm="100000">
                                          <p:val>
                                            <p:strVal val="#ppt_y"/>
                                          </p:val>
                                        </p:tav>
                                      </p:tavLst>
                                    </p:anim>
                                    <p:animEffect transition="in" filter="wipe(up)">
                                      <p:cBhvr>
                                        <p:cTn id="88" dur="500"/>
                                        <p:tgtEl>
                                          <p:spTgt spid="15"/>
                                        </p:tgtEl>
                                      </p:cBhvr>
                                    </p:animEffect>
                                  </p:childTnLst>
                                </p:cTn>
                              </p:par>
                              <p:par>
                                <p:cTn id="89" presetID="12" presetClass="entr" presetSubtype="4" fill="hold" nodeType="with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additive="base">
                                        <p:cTn id="91" dur="500"/>
                                        <p:tgtEl>
                                          <p:spTgt spid="28"/>
                                        </p:tgtEl>
                                        <p:attrNameLst>
                                          <p:attrName>ppt_y</p:attrName>
                                        </p:attrNameLst>
                                      </p:cBhvr>
                                      <p:tavLst>
                                        <p:tav tm="0">
                                          <p:val>
                                            <p:strVal val="#ppt_y+#ppt_h*1.125000"/>
                                          </p:val>
                                        </p:tav>
                                        <p:tav tm="100000">
                                          <p:val>
                                            <p:strVal val="#ppt_y"/>
                                          </p:val>
                                        </p:tav>
                                      </p:tavLst>
                                    </p:anim>
                                    <p:animEffect transition="in" filter="wipe(up)">
                                      <p:cBhvr>
                                        <p:cTn id="92" dur="500"/>
                                        <p:tgtEl>
                                          <p:spTgt spid="28"/>
                                        </p:tgtEl>
                                      </p:cBhvr>
                                    </p:animEffect>
                                  </p:childTnLst>
                                </p:cTn>
                              </p:par>
                            </p:childTnLst>
                          </p:cTn>
                        </p:par>
                      </p:childTnLst>
                    </p:cTn>
                  </p:par>
                  <p:par>
                    <p:cTn id="93" fill="hold">
                      <p:stCondLst>
                        <p:cond delay="indefinite"/>
                      </p:stCondLst>
                      <p:childTnLst>
                        <p:par>
                          <p:cTn id="94" fill="hold">
                            <p:stCondLst>
                              <p:cond delay="0"/>
                            </p:stCondLst>
                            <p:childTnLst>
                              <p:par>
                                <p:cTn id="95" presetID="12" presetClass="entr" presetSubtype="4" fill="hold" grpId="2" nodeType="clickEffect">
                                  <p:stCondLst>
                                    <p:cond delay="0"/>
                                  </p:stCondLst>
                                  <p:childTnLst>
                                    <p:set>
                                      <p:cBhvr>
                                        <p:cTn id="96" dur="1" fill="hold">
                                          <p:stCondLst>
                                            <p:cond delay="0"/>
                                          </p:stCondLst>
                                        </p:cTn>
                                        <p:tgtEl>
                                          <p:spTgt spid="16"/>
                                        </p:tgtEl>
                                        <p:attrNameLst>
                                          <p:attrName>style.visibility</p:attrName>
                                        </p:attrNameLst>
                                      </p:cBhvr>
                                      <p:to>
                                        <p:strVal val="visible"/>
                                      </p:to>
                                    </p:set>
                                    <p:anim calcmode="lin" valueType="num">
                                      <p:cBhvr additive="base">
                                        <p:cTn id="97" dur="500"/>
                                        <p:tgtEl>
                                          <p:spTgt spid="16"/>
                                        </p:tgtEl>
                                        <p:attrNameLst>
                                          <p:attrName>ppt_y</p:attrName>
                                        </p:attrNameLst>
                                      </p:cBhvr>
                                      <p:tavLst>
                                        <p:tav tm="0">
                                          <p:val>
                                            <p:strVal val="#ppt_y+#ppt_h*1.125000"/>
                                          </p:val>
                                        </p:tav>
                                        <p:tav tm="100000">
                                          <p:val>
                                            <p:strVal val="#ppt_y"/>
                                          </p:val>
                                        </p:tav>
                                      </p:tavLst>
                                    </p:anim>
                                    <p:animEffect transition="in" filter="wipe(up)">
                                      <p:cBhvr>
                                        <p:cTn id="98" dur="500"/>
                                        <p:tgtEl>
                                          <p:spTgt spid="16"/>
                                        </p:tgtEl>
                                      </p:cBhvr>
                                    </p:animEffect>
                                  </p:childTnLst>
                                </p:cTn>
                              </p:par>
                            </p:childTnLst>
                          </p:cTn>
                        </p:par>
                      </p:childTnLst>
                    </p:cTn>
                  </p:par>
                  <p:par>
                    <p:cTn id="99" fill="hold">
                      <p:stCondLst>
                        <p:cond delay="indefinite"/>
                      </p:stCondLst>
                      <p:childTnLst>
                        <p:par>
                          <p:cTn id="100" fill="hold">
                            <p:stCondLst>
                              <p:cond delay="0"/>
                            </p:stCondLst>
                            <p:childTnLst>
                              <p:par>
                                <p:cTn id="101" presetID="12" presetClass="entr" presetSubtype="4" fill="hold" grpId="3" nodeType="click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additive="base">
                                        <p:cTn id="103" dur="500"/>
                                        <p:tgtEl>
                                          <p:spTgt spid="16"/>
                                        </p:tgtEl>
                                        <p:attrNameLst>
                                          <p:attrName>ppt_y</p:attrName>
                                        </p:attrNameLst>
                                      </p:cBhvr>
                                      <p:tavLst>
                                        <p:tav tm="0">
                                          <p:val>
                                            <p:strVal val="#ppt_y+#ppt_h*1.125000"/>
                                          </p:val>
                                        </p:tav>
                                        <p:tav tm="100000">
                                          <p:val>
                                            <p:strVal val="#ppt_y"/>
                                          </p:val>
                                        </p:tav>
                                      </p:tavLst>
                                    </p:anim>
                                    <p:animEffect transition="in" filter="wipe(up)">
                                      <p:cBhvr>
                                        <p:cTn id="104" dur="500"/>
                                        <p:tgtEl>
                                          <p:spTgt spid="16"/>
                                        </p:tgtEl>
                                      </p:cBhvr>
                                    </p:animEffect>
                                  </p:childTnLst>
                                </p:cTn>
                              </p:par>
                              <p:par>
                                <p:cTn id="105" presetID="12" presetClass="entr" presetSubtype="4" fill="hold" nodeType="withEffect">
                                  <p:stCondLst>
                                    <p:cond delay="0"/>
                                  </p:stCondLst>
                                  <p:childTnLst>
                                    <p:set>
                                      <p:cBhvr>
                                        <p:cTn id="106" dur="1" fill="hold">
                                          <p:stCondLst>
                                            <p:cond delay="0"/>
                                          </p:stCondLst>
                                        </p:cTn>
                                        <p:tgtEl>
                                          <p:spTgt spid="32"/>
                                        </p:tgtEl>
                                        <p:attrNameLst>
                                          <p:attrName>style.visibility</p:attrName>
                                        </p:attrNameLst>
                                      </p:cBhvr>
                                      <p:to>
                                        <p:strVal val="visible"/>
                                      </p:to>
                                    </p:set>
                                    <p:anim calcmode="lin" valueType="num">
                                      <p:cBhvr additive="base">
                                        <p:cTn id="107" dur="500"/>
                                        <p:tgtEl>
                                          <p:spTgt spid="32"/>
                                        </p:tgtEl>
                                        <p:attrNameLst>
                                          <p:attrName>ppt_y</p:attrName>
                                        </p:attrNameLst>
                                      </p:cBhvr>
                                      <p:tavLst>
                                        <p:tav tm="0">
                                          <p:val>
                                            <p:strVal val="#ppt_y+#ppt_h*1.125000"/>
                                          </p:val>
                                        </p:tav>
                                        <p:tav tm="100000">
                                          <p:val>
                                            <p:strVal val="#ppt_y"/>
                                          </p:val>
                                        </p:tav>
                                      </p:tavLst>
                                    </p:anim>
                                    <p:animEffect transition="in" filter="wipe(up)">
                                      <p:cBhvr>
                                        <p:cTn id="108" dur="500"/>
                                        <p:tgtEl>
                                          <p:spTgt spid="32"/>
                                        </p:tgtEl>
                                      </p:cBhvr>
                                    </p:animEffect>
                                  </p:childTnLst>
                                </p:cTn>
                              </p:par>
                              <p:par>
                                <p:cTn id="109" presetID="12" presetClass="entr" presetSubtype="4" fill="hold" nodeType="withEffect">
                                  <p:stCondLst>
                                    <p:cond delay="0"/>
                                  </p:stCondLst>
                                  <p:childTnLst>
                                    <p:set>
                                      <p:cBhvr>
                                        <p:cTn id="110" dur="1" fill="hold">
                                          <p:stCondLst>
                                            <p:cond delay="0"/>
                                          </p:stCondLst>
                                        </p:cTn>
                                        <p:tgtEl>
                                          <p:spTgt spid="39"/>
                                        </p:tgtEl>
                                        <p:attrNameLst>
                                          <p:attrName>style.visibility</p:attrName>
                                        </p:attrNameLst>
                                      </p:cBhvr>
                                      <p:to>
                                        <p:strVal val="visible"/>
                                      </p:to>
                                    </p:set>
                                    <p:anim calcmode="lin" valueType="num">
                                      <p:cBhvr additive="base">
                                        <p:cTn id="111" dur="500"/>
                                        <p:tgtEl>
                                          <p:spTgt spid="39"/>
                                        </p:tgtEl>
                                        <p:attrNameLst>
                                          <p:attrName>ppt_y</p:attrName>
                                        </p:attrNameLst>
                                      </p:cBhvr>
                                      <p:tavLst>
                                        <p:tav tm="0">
                                          <p:val>
                                            <p:strVal val="#ppt_y+#ppt_h*1.125000"/>
                                          </p:val>
                                        </p:tav>
                                        <p:tav tm="100000">
                                          <p:val>
                                            <p:strVal val="#ppt_y"/>
                                          </p:val>
                                        </p:tav>
                                      </p:tavLst>
                                    </p:anim>
                                    <p:animEffect transition="in" filter="wipe(up)">
                                      <p:cBhvr>
                                        <p:cTn id="112" dur="500"/>
                                        <p:tgtEl>
                                          <p:spTgt spid="39"/>
                                        </p:tgtEl>
                                      </p:cBhvr>
                                    </p:animEffect>
                                  </p:childTnLst>
                                </p:cTn>
                              </p:par>
                            </p:childTnLst>
                          </p:cTn>
                        </p:par>
                      </p:childTnLst>
                    </p:cTn>
                  </p:par>
                  <p:par>
                    <p:cTn id="113" fill="hold">
                      <p:stCondLst>
                        <p:cond delay="indefinite"/>
                      </p:stCondLst>
                      <p:childTnLst>
                        <p:par>
                          <p:cTn id="114" fill="hold">
                            <p:stCondLst>
                              <p:cond delay="0"/>
                            </p:stCondLst>
                            <p:childTnLst>
                              <p:par>
                                <p:cTn id="115" presetID="1" presetClass="exit" presetSubtype="0" fill="hold" nodeType="clickEffect">
                                  <p:stCondLst>
                                    <p:cond delay="0"/>
                                  </p:stCondLst>
                                  <p:childTnLst>
                                    <p:set>
                                      <p:cBhvr>
                                        <p:cTn id="116" dur="1" fill="hold">
                                          <p:stCondLst>
                                            <p:cond delay="0"/>
                                          </p:stCondLst>
                                        </p:cTn>
                                        <p:tgtEl>
                                          <p:spTgt spid="39"/>
                                        </p:tgtEl>
                                        <p:attrNameLst>
                                          <p:attrName>style.visibility</p:attrName>
                                        </p:attrNameLst>
                                      </p:cBhvr>
                                      <p:to>
                                        <p:strVal val="hidden"/>
                                      </p:to>
                                    </p:set>
                                  </p:childTnLst>
                                </p:cTn>
                              </p:par>
                            </p:childTnLst>
                          </p:cTn>
                        </p:par>
                      </p:childTnLst>
                    </p:cTn>
                  </p:par>
                  <p:par>
                    <p:cTn id="117" fill="hold">
                      <p:stCondLst>
                        <p:cond delay="indefinite"/>
                      </p:stCondLst>
                      <p:childTnLst>
                        <p:par>
                          <p:cTn id="118" fill="hold">
                            <p:stCondLst>
                              <p:cond delay="0"/>
                            </p:stCondLst>
                            <p:childTnLst>
                              <p:par>
                                <p:cTn id="119" presetID="12" presetClass="entr" presetSubtype="4" fill="hold" grpId="2" nodeType="clickEffect">
                                  <p:stCondLst>
                                    <p:cond delay="0"/>
                                  </p:stCondLst>
                                  <p:childTnLst>
                                    <p:set>
                                      <p:cBhvr>
                                        <p:cTn id="120" dur="1" fill="hold">
                                          <p:stCondLst>
                                            <p:cond delay="0"/>
                                          </p:stCondLst>
                                        </p:cTn>
                                        <p:tgtEl>
                                          <p:spTgt spid="17"/>
                                        </p:tgtEl>
                                        <p:attrNameLst>
                                          <p:attrName>style.visibility</p:attrName>
                                        </p:attrNameLst>
                                      </p:cBhvr>
                                      <p:to>
                                        <p:strVal val="visible"/>
                                      </p:to>
                                    </p:set>
                                    <p:anim calcmode="lin" valueType="num">
                                      <p:cBhvr additive="base">
                                        <p:cTn id="121" dur="500"/>
                                        <p:tgtEl>
                                          <p:spTgt spid="17"/>
                                        </p:tgtEl>
                                        <p:attrNameLst>
                                          <p:attrName>ppt_y</p:attrName>
                                        </p:attrNameLst>
                                      </p:cBhvr>
                                      <p:tavLst>
                                        <p:tav tm="0">
                                          <p:val>
                                            <p:strVal val="#ppt_y+#ppt_h*1.125000"/>
                                          </p:val>
                                        </p:tav>
                                        <p:tav tm="100000">
                                          <p:val>
                                            <p:strVal val="#ppt_y"/>
                                          </p:val>
                                        </p:tav>
                                      </p:tavLst>
                                    </p:anim>
                                    <p:animEffect transition="in" filter="wipe(up)">
                                      <p:cBhvr>
                                        <p:cTn id="122" dur="500"/>
                                        <p:tgtEl>
                                          <p:spTgt spid="17"/>
                                        </p:tgtEl>
                                      </p:cBhvr>
                                    </p:animEffect>
                                  </p:childTnLst>
                                </p:cTn>
                              </p:par>
                              <p:par>
                                <p:cTn id="123" presetID="12" presetClass="entr" presetSubtype="4" fill="hold" nodeType="withEffect">
                                  <p:stCondLst>
                                    <p:cond delay="0"/>
                                  </p:stCondLst>
                                  <p:childTnLst>
                                    <p:set>
                                      <p:cBhvr>
                                        <p:cTn id="124" dur="1" fill="hold">
                                          <p:stCondLst>
                                            <p:cond delay="0"/>
                                          </p:stCondLst>
                                        </p:cTn>
                                        <p:tgtEl>
                                          <p:spTgt spid="36"/>
                                        </p:tgtEl>
                                        <p:attrNameLst>
                                          <p:attrName>style.visibility</p:attrName>
                                        </p:attrNameLst>
                                      </p:cBhvr>
                                      <p:to>
                                        <p:strVal val="visible"/>
                                      </p:to>
                                    </p:set>
                                    <p:anim calcmode="lin" valueType="num">
                                      <p:cBhvr additive="base">
                                        <p:cTn id="125" dur="500"/>
                                        <p:tgtEl>
                                          <p:spTgt spid="36"/>
                                        </p:tgtEl>
                                        <p:attrNameLst>
                                          <p:attrName>ppt_y</p:attrName>
                                        </p:attrNameLst>
                                      </p:cBhvr>
                                      <p:tavLst>
                                        <p:tav tm="0">
                                          <p:val>
                                            <p:strVal val="#ppt_y+#ppt_h*1.125000"/>
                                          </p:val>
                                        </p:tav>
                                        <p:tav tm="100000">
                                          <p:val>
                                            <p:strVal val="#ppt_y"/>
                                          </p:val>
                                        </p:tav>
                                      </p:tavLst>
                                    </p:anim>
                                    <p:animEffect transition="in" filter="wipe(up)">
                                      <p:cBhvr>
                                        <p:cTn id="12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4" grpId="0" animBg="1"/>
      <p:bldP spid="15" grpId="0" animBg="1"/>
      <p:bldP spid="15" grpId="1" animBg="1"/>
      <p:bldP spid="15" grpId="2" animBg="1"/>
      <p:bldP spid="16" grpId="0" animBg="1"/>
      <p:bldP spid="16" grpId="1" animBg="1"/>
      <p:bldP spid="16" grpId="2" animBg="1"/>
      <p:bldP spid="16" grpId="3" animBg="1"/>
      <p:bldP spid="17" grpId="0" animBg="1"/>
      <p:bldP spid="17" grpId="1" animBg="1"/>
      <p:bldP spid="17" grpId="2"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stretch>
            <a:fillRect/>
          </a:stretch>
        </p:blipFill>
        <p:spPr>
          <a:xfrm>
            <a:off x="1245864" y="1260943"/>
            <a:ext cx="3492500" cy="2324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Imagen 2"/>
          <p:cNvPicPr>
            <a:picLocks noChangeAspect="1"/>
          </p:cNvPicPr>
          <p:nvPr/>
        </p:nvPicPr>
        <p:blipFill>
          <a:blip r:embed="rId3" cstate="print"/>
          <a:stretch>
            <a:fillRect/>
          </a:stretch>
        </p:blipFill>
        <p:spPr>
          <a:xfrm>
            <a:off x="4738364" y="2984101"/>
            <a:ext cx="3492502" cy="24556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5823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2"/>
                                        </p:tgtEl>
                                        <p:attrNameLst>
                                          <p:attrName>style.visibility</p:attrName>
                                        </p:attrNameLst>
                                      </p:cBhvr>
                                      <p:to>
                                        <p:strVal val="hidden"/>
                                      </p:to>
                                    </p:set>
                                  </p:childTnLst>
                                </p:cTn>
                              </p:par>
                              <p:par>
                                <p:cTn id="13" presetID="1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ppt_y</p:attrName>
                                        </p:attrNameLst>
                                      </p:cBhvr>
                                      <p:tavLst>
                                        <p:tav tm="0">
                                          <p:val>
                                            <p:strVal val="#ppt_y+#ppt_h*1.125000"/>
                                          </p:val>
                                        </p:tav>
                                        <p:tav tm="100000">
                                          <p:val>
                                            <p:strVal val="#ppt_y"/>
                                          </p:val>
                                        </p:tav>
                                      </p:tavLst>
                                    </p:anim>
                                    <p:animEffect transition="in" filter="wipe(up)">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p:txBody>
          <a:bodyPr/>
          <a:lstStyle/>
          <a:p>
            <a:r>
              <a:rPr lang="es-ES" dirty="0" smtClean="0">
                <a:latin typeface="Arial Narrow"/>
                <a:cs typeface="Arial Narrow"/>
              </a:rPr>
              <a:t>5. Enemigos convenientes: </a:t>
            </a:r>
            <a:endParaRPr lang="es-ES" dirty="0">
              <a:latin typeface="Arial Narrow"/>
              <a:cs typeface="Arial Narrow"/>
            </a:endParaRPr>
          </a:p>
        </p:txBody>
      </p:sp>
      <p:sp>
        <p:nvSpPr>
          <p:cNvPr id="6" name="Subtítulo 5"/>
          <p:cNvSpPr>
            <a:spLocks noGrp="1"/>
          </p:cNvSpPr>
          <p:nvPr>
            <p:ph type="subTitle" idx="1"/>
          </p:nvPr>
        </p:nvSpPr>
        <p:spPr/>
        <p:txBody>
          <a:bodyPr/>
          <a:lstStyle/>
          <a:p>
            <a:r>
              <a:rPr lang="es-ES" dirty="0" smtClean="0">
                <a:latin typeface="Arial Narrow"/>
                <a:cs typeface="Arial Narrow"/>
              </a:rPr>
              <a:t>Extranjeros e inmigrantes en las cárceles de Europa.</a:t>
            </a:r>
            <a:endParaRPr lang="es-ES" dirty="0">
              <a:latin typeface="Arial Narrow"/>
              <a:cs typeface="Arial Narrow"/>
            </a:endParaRPr>
          </a:p>
        </p:txBody>
      </p:sp>
    </p:spTree>
    <p:extLst>
      <p:ext uri="{BB962C8B-B14F-4D97-AF65-F5344CB8AC3E}">
        <p14:creationId xmlns:p14="http://schemas.microsoft.com/office/powerpoint/2010/main" val="15001360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28820" y="1298866"/>
            <a:ext cx="6798736" cy="4470014"/>
          </a:xfrm>
        </p:spPr>
        <p:txBody>
          <a:bodyPr>
            <a:normAutofit lnSpcReduction="10000"/>
          </a:bodyPr>
          <a:lstStyle/>
          <a:p>
            <a:r>
              <a:rPr lang="es-MX" sz="3600" dirty="0" smtClean="0"/>
              <a:t>El autor postula en este capítulo que, correlativo a la retracción de la presencia estatal en las áreas urbanas deprimidas, se observa una creciente reposición de esta presencia de extranjeros e inmigrantes en las cárceles de Europa.</a:t>
            </a:r>
            <a:endParaRPr lang="es-MX" sz="3600" dirty="0"/>
          </a:p>
        </p:txBody>
      </p:sp>
    </p:spTree>
    <p:extLst>
      <p:ext uri="{BB962C8B-B14F-4D97-AF65-F5344CB8AC3E}">
        <p14:creationId xmlns:p14="http://schemas.microsoft.com/office/powerpoint/2010/main" val="78061050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stretch>
            <a:fillRect/>
          </a:stretch>
        </p:blipFill>
        <p:spPr>
          <a:xfrm>
            <a:off x="467909" y="979819"/>
            <a:ext cx="4127065" cy="2156724"/>
          </a:xfrm>
          <a:prstGeom prst="rect">
            <a:avLst/>
          </a:prstGeom>
        </p:spPr>
      </p:pic>
      <p:pic>
        <p:nvPicPr>
          <p:cNvPr id="3" name="Imagen 2"/>
          <p:cNvPicPr>
            <a:picLocks noChangeAspect="1"/>
          </p:cNvPicPr>
          <p:nvPr/>
        </p:nvPicPr>
        <p:blipFill>
          <a:blip r:embed="rId3" cstate="print"/>
          <a:stretch>
            <a:fillRect/>
          </a:stretch>
        </p:blipFill>
        <p:spPr>
          <a:xfrm>
            <a:off x="467908" y="3300062"/>
            <a:ext cx="4127065" cy="2891066"/>
          </a:xfrm>
          <a:prstGeom prst="rect">
            <a:avLst/>
          </a:prstGeom>
        </p:spPr>
      </p:pic>
      <p:sp>
        <p:nvSpPr>
          <p:cNvPr id="5" name="CuadroTexto 4"/>
          <p:cNvSpPr txBox="1"/>
          <p:nvPr/>
        </p:nvSpPr>
        <p:spPr>
          <a:xfrm>
            <a:off x="4818643" y="2403740"/>
            <a:ext cx="3717828" cy="2031325"/>
          </a:xfrm>
          <a:prstGeom prst="rect">
            <a:avLst/>
          </a:prstGeom>
          <a:noFill/>
        </p:spPr>
        <p:txBody>
          <a:bodyPr wrap="square" rtlCol="0">
            <a:spAutoFit/>
          </a:bodyPr>
          <a:lstStyle/>
          <a:p>
            <a:r>
              <a:rPr lang="es-ES" dirty="0" smtClean="0">
                <a:latin typeface="Arial Narrow"/>
                <a:cs typeface="Arial Narrow"/>
              </a:rPr>
              <a:t>1989. Estados Unidos</a:t>
            </a:r>
          </a:p>
          <a:p>
            <a:r>
              <a:rPr lang="es-ES" dirty="0" smtClean="0">
                <a:latin typeface="Arial Narrow"/>
                <a:cs typeface="Arial Narrow"/>
              </a:rPr>
              <a:t>Población carcelaria mayoritariamente negra </a:t>
            </a:r>
          </a:p>
          <a:p>
            <a:endParaRPr lang="es-ES" dirty="0">
              <a:latin typeface="Arial Narrow"/>
              <a:cs typeface="Arial Narrow"/>
            </a:endParaRPr>
          </a:p>
          <a:p>
            <a:r>
              <a:rPr lang="es-ES" dirty="0" smtClean="0">
                <a:latin typeface="Arial Narrow"/>
                <a:cs typeface="Arial Narrow"/>
              </a:rPr>
              <a:t>Unión europea </a:t>
            </a:r>
          </a:p>
          <a:p>
            <a:r>
              <a:rPr lang="es-ES" dirty="0" smtClean="0">
                <a:latin typeface="Arial Narrow"/>
                <a:cs typeface="Arial Narrow"/>
              </a:rPr>
              <a:t>Crecimiento significativo de población carcelaria / </a:t>
            </a:r>
            <a:r>
              <a:rPr lang="es-ES" dirty="0" err="1" smtClean="0">
                <a:latin typeface="Arial Narrow"/>
                <a:cs typeface="Arial Narrow"/>
              </a:rPr>
              <a:t>felixibilización</a:t>
            </a:r>
            <a:r>
              <a:rPr lang="es-ES" dirty="0" smtClean="0">
                <a:latin typeface="Arial Narrow"/>
                <a:cs typeface="Arial Narrow"/>
              </a:rPr>
              <a:t> del trabajo  </a:t>
            </a:r>
            <a:endParaRPr lang="es-ES" dirty="0">
              <a:latin typeface="Arial Narrow"/>
              <a:cs typeface="Arial Narrow"/>
            </a:endParaRPr>
          </a:p>
        </p:txBody>
      </p:sp>
    </p:spTree>
    <p:extLst>
      <p:ext uri="{BB962C8B-B14F-4D97-AF65-F5344CB8AC3E}">
        <p14:creationId xmlns:p14="http://schemas.microsoft.com/office/powerpoint/2010/main" val="13130640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54629" y="901615"/>
            <a:ext cx="5029199" cy="4524315"/>
          </a:xfrm>
          <a:prstGeom prst="rect">
            <a:avLst/>
          </a:prstGeom>
          <a:noFill/>
        </p:spPr>
        <p:txBody>
          <a:bodyPr wrap="square" rtlCol="0">
            <a:spAutoFit/>
          </a:bodyPr>
          <a:lstStyle/>
          <a:p>
            <a:r>
              <a:rPr lang="es-MX" sz="3200" dirty="0" smtClean="0"/>
              <a:t>La nueva gestión de la miseria urbana tiene como su principal target en Estados Unidos a la población negra.</a:t>
            </a:r>
          </a:p>
          <a:p>
            <a:r>
              <a:rPr lang="es-MX" sz="3200" dirty="0" smtClean="0"/>
              <a:t>Los negros se sitúan en el punto de intersección de los tres sistemas de fuerzas que, en conjunto, determinan y alimentan el régimen:</a:t>
            </a:r>
            <a:endParaRPr lang="es-MX" sz="3200" dirty="0"/>
          </a:p>
        </p:txBody>
      </p:sp>
      <p:pic>
        <p:nvPicPr>
          <p:cNvPr id="3" name="Imagen 2"/>
          <p:cNvPicPr>
            <a:picLocks noChangeAspect="1"/>
          </p:cNvPicPr>
          <p:nvPr/>
        </p:nvPicPr>
        <p:blipFill>
          <a:blip r:embed="rId2" cstate="print"/>
          <a:stretch>
            <a:fillRect/>
          </a:stretch>
        </p:blipFill>
        <p:spPr>
          <a:xfrm>
            <a:off x="5278582" y="1693718"/>
            <a:ext cx="3325091" cy="3241964"/>
          </a:xfrm>
          <a:prstGeom prst="rect">
            <a:avLst/>
          </a:prstGeom>
        </p:spPr>
      </p:pic>
    </p:spTree>
    <p:extLst>
      <p:ext uri="{BB962C8B-B14F-4D97-AF65-F5344CB8AC3E}">
        <p14:creationId xmlns:p14="http://schemas.microsoft.com/office/powerpoint/2010/main" val="91330366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207215096"/>
              </p:ext>
            </p:extLst>
          </p:nvPr>
        </p:nvGraphicFramePr>
        <p:xfrm>
          <a:off x="665019" y="773545"/>
          <a:ext cx="7782790" cy="5394960"/>
        </p:xfrm>
        <a:graphic>
          <a:graphicData uri="http://schemas.openxmlformats.org/drawingml/2006/table">
            <a:tbl>
              <a:tblPr firstRow="1" bandRow="1">
                <a:tableStyleId>{18603FDC-E32A-4AB5-989C-0864C3EAD2B8}</a:tableStyleId>
              </a:tblPr>
              <a:tblGrid>
                <a:gridCol w="7782790"/>
              </a:tblGrid>
              <a:tr h="370840">
                <a:tc>
                  <a:txBody>
                    <a:bodyPr/>
                    <a:lstStyle/>
                    <a:p>
                      <a:r>
                        <a:rPr lang="es-MX" sz="2800" dirty="0" smtClean="0"/>
                        <a:t>1. La </a:t>
                      </a:r>
                      <a:r>
                        <a:rPr lang="es-MX" sz="2800" dirty="0" err="1" smtClean="0"/>
                        <a:t>dualización</a:t>
                      </a:r>
                      <a:r>
                        <a:rPr lang="es-MX" sz="2800" dirty="0" smtClean="0"/>
                        <a:t> del mercado</a:t>
                      </a:r>
                      <a:r>
                        <a:rPr lang="es-MX" sz="2800" baseline="0" dirty="0" smtClean="0"/>
                        <a:t> laboral y la generalización del empleo precario y la desocupación, y la subocupación en su extremo inferior</a:t>
                      </a:r>
                      <a:endParaRPr lang="es-MX" sz="2800" dirty="0"/>
                    </a:p>
                  </a:txBody>
                  <a:tcPr/>
                </a:tc>
              </a:tr>
              <a:tr h="370840">
                <a:tc>
                  <a:txBody>
                    <a:bodyPr/>
                    <a:lstStyle/>
                    <a:p>
                      <a:r>
                        <a:rPr lang="es-MX" sz="2800" dirty="0" smtClean="0"/>
                        <a:t>2. Desmantelamiento de los programas de asistencia pública para los miembros más vulnerables</a:t>
                      </a:r>
                      <a:r>
                        <a:rPr lang="es-MX" sz="2800" baseline="0" dirty="0" smtClean="0"/>
                        <a:t> de la sociedad</a:t>
                      </a:r>
                    </a:p>
                  </a:txBody>
                  <a:tcPr/>
                </a:tc>
              </a:tr>
              <a:tr h="370840">
                <a:tc>
                  <a:txBody>
                    <a:bodyPr/>
                    <a:lstStyle/>
                    <a:p>
                      <a:r>
                        <a:rPr lang="es-MX" sz="2800" dirty="0" smtClean="0"/>
                        <a:t>3. La crisis del gueto como instrumento de control y confinamiento de una población estigmatizada considerada ajena</a:t>
                      </a:r>
                      <a:r>
                        <a:rPr lang="es-MX" sz="2800" baseline="0" dirty="0" smtClean="0"/>
                        <a:t> al cuerpo nacional y supernumeraria tanto por razones económicas como políticas</a:t>
                      </a:r>
                      <a:endParaRPr lang="es-MX" sz="2800" dirty="0"/>
                    </a:p>
                  </a:txBody>
                  <a:tcPr/>
                </a:tc>
              </a:tr>
            </a:tbl>
          </a:graphicData>
        </a:graphic>
      </p:graphicFrame>
    </p:spTree>
    <p:extLst>
      <p:ext uri="{BB962C8B-B14F-4D97-AF65-F5344CB8AC3E}">
        <p14:creationId xmlns:p14="http://schemas.microsoft.com/office/powerpoint/2010/main" val="9480367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jotdown.es/wp-content/uploads/2013/04/Nueva-York-Fotograf%C3%ADa-de-Jacob-Riis-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4130" y="785454"/>
            <a:ext cx="4800601" cy="3370907"/>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600270" y="4229100"/>
            <a:ext cx="7868322" cy="1938992"/>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s-MX" sz="2400" dirty="0" smtClean="0"/>
              <a:t>Reflexión: </a:t>
            </a:r>
          </a:p>
          <a:p>
            <a:r>
              <a:rPr lang="es-MX" sz="2400" dirty="0" smtClean="0"/>
              <a:t>¿cómo ayuda la visión y perspectiva de </a:t>
            </a:r>
            <a:r>
              <a:rPr lang="es-MX" sz="2400" dirty="0" err="1"/>
              <a:t>Loïc</a:t>
            </a:r>
            <a:r>
              <a:rPr lang="es-MX" sz="2400" dirty="0"/>
              <a:t> </a:t>
            </a:r>
            <a:r>
              <a:rPr lang="es-MX" sz="2400" dirty="0" err="1" smtClean="0"/>
              <a:t>Wacquant</a:t>
            </a:r>
            <a:r>
              <a:rPr lang="es-MX" sz="2400" dirty="0" smtClean="0"/>
              <a:t> a entender los problemas </a:t>
            </a:r>
            <a:r>
              <a:rPr lang="es-MX" sz="2400" dirty="0" err="1" smtClean="0"/>
              <a:t>socioterritoriales</a:t>
            </a:r>
            <a:r>
              <a:rPr lang="es-MX" sz="2400" dirty="0" smtClean="0"/>
              <a:t> de las ciudades? </a:t>
            </a:r>
          </a:p>
          <a:p>
            <a:r>
              <a:rPr lang="es-MX" sz="2400" dirty="0" smtClean="0"/>
              <a:t>¿Se puede aplicar el estudio para ciudades latinoamericanas?</a:t>
            </a:r>
          </a:p>
          <a:p>
            <a:r>
              <a:rPr lang="es-MX" sz="2400" dirty="0" smtClean="0"/>
              <a:t>¿cómo?</a:t>
            </a:r>
            <a:endParaRPr lang="es-MX" sz="2400" dirty="0"/>
          </a:p>
        </p:txBody>
      </p:sp>
    </p:spTree>
    <p:extLst>
      <p:ext uri="{BB962C8B-B14F-4D97-AF65-F5344CB8AC3E}">
        <p14:creationId xmlns:p14="http://schemas.microsoft.com/office/powerpoint/2010/main" val="2453384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err="1" smtClean="0"/>
              <a:t>Loïc</a:t>
            </a:r>
            <a:r>
              <a:rPr lang="es-MX" dirty="0" smtClean="0"/>
              <a:t> </a:t>
            </a:r>
            <a:r>
              <a:rPr lang="es-MX" dirty="0" err="1" smtClean="0"/>
              <a:t>Wacquant</a:t>
            </a:r>
            <a:r>
              <a:rPr lang="es-MX" dirty="0" smtClean="0"/>
              <a:t> es un sociólogo francés</a:t>
            </a:r>
            <a:endParaRPr lang="es-MX" dirty="0"/>
          </a:p>
        </p:txBody>
      </p:sp>
      <p:pic>
        <p:nvPicPr>
          <p:cNvPr id="1026" name="Picture 2" descr="http://lossuperpitagoricos.files.wordpress.com/2012/04/loic-wacquant.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76866" y="2542743"/>
            <a:ext cx="2989889" cy="3444875"/>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4488873" y="2542743"/>
            <a:ext cx="3740727" cy="3046988"/>
          </a:xfrm>
          <a:prstGeom prst="rect">
            <a:avLst/>
          </a:prstGeom>
          <a:noFill/>
        </p:spPr>
        <p:txBody>
          <a:bodyPr wrap="square" rtlCol="0">
            <a:spAutoFit/>
          </a:bodyPr>
          <a:lstStyle/>
          <a:p>
            <a:r>
              <a:rPr lang="es-MX" sz="2400" dirty="0" smtClean="0"/>
              <a:t>Ha analizado la desigualdad y violencia urbana, dominación racial y teoría sociológica.</a:t>
            </a:r>
          </a:p>
          <a:p>
            <a:endParaRPr lang="es-MX" sz="2400" dirty="0"/>
          </a:p>
          <a:p>
            <a:r>
              <a:rPr lang="es-MX" sz="2400" dirty="0" smtClean="0"/>
              <a:t>Es característica de </a:t>
            </a:r>
            <a:r>
              <a:rPr lang="es-MX" sz="2400" dirty="0" err="1"/>
              <a:t>Wacquant</a:t>
            </a:r>
            <a:r>
              <a:rPr lang="es-MX" sz="2400" dirty="0"/>
              <a:t> </a:t>
            </a:r>
            <a:r>
              <a:rPr lang="es-MX" sz="2400" dirty="0" smtClean="0"/>
              <a:t>una relación entre investigación rigurosa y el compromiso social y político</a:t>
            </a:r>
            <a:endParaRPr lang="es-MX" sz="2400" dirty="0"/>
          </a:p>
        </p:txBody>
      </p:sp>
    </p:spTree>
    <p:extLst>
      <p:ext uri="{BB962C8B-B14F-4D97-AF65-F5344CB8AC3E}">
        <p14:creationId xmlns:p14="http://schemas.microsoft.com/office/powerpoint/2010/main" val="32553444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7136" y="915337"/>
            <a:ext cx="7450282" cy="5017872"/>
          </a:xfrm>
        </p:spPr>
        <p:txBody>
          <a:bodyPr>
            <a:normAutofit fontScale="90000"/>
          </a:bodyPr>
          <a:lstStyle/>
          <a:p>
            <a:r>
              <a:rPr lang="es-MX" dirty="0" smtClean="0"/>
              <a:t>El libro de Parias urbanos es una colección de ensayos y artículos publicados entre 1993 y 1999. Representa un razonamiento acerca de las desigualdades urbanas y de las nuevas formas que adquiere la pobreza y la exclusión en las sociedades urbanas avanzadas</a:t>
            </a:r>
            <a:endParaRPr lang="es-MX" dirty="0"/>
          </a:p>
        </p:txBody>
      </p:sp>
    </p:spTree>
    <p:extLst>
      <p:ext uri="{BB962C8B-B14F-4D97-AF65-F5344CB8AC3E}">
        <p14:creationId xmlns:p14="http://schemas.microsoft.com/office/powerpoint/2010/main" val="33982483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revistateina.es/teina/web/teina16/Articulos/1dossier/toma_oest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9345" y="592511"/>
            <a:ext cx="2761253" cy="194602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http://staticf5a.lavozdelinterior.com.ar/sites/default/files/styles/landscape_1008_566/public/nota_periodistica/temporal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2467" y="665689"/>
            <a:ext cx="3408218" cy="191374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712381" y="2538538"/>
            <a:ext cx="7840173" cy="646331"/>
          </a:xfrm>
          <a:prstGeom prst="rect">
            <a:avLst/>
          </a:prstGeom>
          <a:noFill/>
        </p:spPr>
        <p:txBody>
          <a:bodyPr wrap="square" rtlCol="0">
            <a:spAutoFit/>
          </a:bodyPr>
          <a:lstStyle/>
          <a:p>
            <a:r>
              <a:rPr lang="es-MX" dirty="0" smtClean="0"/>
              <a:t>El libro consta de introducción y cinco textos donde combina la aproximación etnográfica, análisis de fuentes secundarias y una sólida argumentación teórica</a:t>
            </a:r>
            <a:endParaRPr lang="es-MX" dirty="0"/>
          </a:p>
        </p:txBody>
      </p:sp>
      <p:sp>
        <p:nvSpPr>
          <p:cNvPr id="12" name="CuadroTexto 11"/>
          <p:cNvSpPr txBox="1"/>
          <p:nvPr/>
        </p:nvSpPr>
        <p:spPr>
          <a:xfrm>
            <a:off x="712381" y="3330403"/>
            <a:ext cx="7840173" cy="3046988"/>
          </a:xfrm>
          <a:prstGeom prst="rect">
            <a:avLst/>
          </a:prstGeom>
        </p:spPr>
        <p:style>
          <a:lnRef idx="0">
            <a:scrgbClr r="0" g="0" b="0"/>
          </a:lnRef>
          <a:fillRef idx="1003">
            <a:schemeClr val="lt2"/>
          </a:fillRef>
          <a:effectRef idx="0">
            <a:scrgbClr r="0" g="0" b="0"/>
          </a:effectRef>
          <a:fontRef idx="major"/>
        </p:style>
        <p:txBody>
          <a:bodyPr wrap="square" rtlCol="0">
            <a:spAutoFit/>
          </a:bodyPr>
          <a:lstStyle/>
          <a:p>
            <a:pPr marL="342900" indent="-342900">
              <a:buAutoNum type="arabicPeriod"/>
            </a:pPr>
            <a:r>
              <a:rPr lang="es-MX" sz="2400" dirty="0" smtClean="0"/>
              <a:t>La nueva línea de color urbana. Estado del gueto en la Norteamérica </a:t>
            </a:r>
            <a:r>
              <a:rPr lang="es-MX" sz="2400" dirty="0" err="1" smtClean="0"/>
              <a:t>posfordista</a:t>
            </a:r>
            <a:endParaRPr lang="es-MX" sz="2400" dirty="0" smtClean="0"/>
          </a:p>
          <a:p>
            <a:pPr marL="342900" indent="-342900">
              <a:buAutoNum type="arabicPeriod"/>
            </a:pPr>
            <a:r>
              <a:rPr lang="es-MX" sz="2400" dirty="0" err="1" smtClean="0"/>
              <a:t>Elias</a:t>
            </a:r>
            <a:r>
              <a:rPr lang="es-MX" sz="2400" dirty="0" smtClean="0"/>
              <a:t> en le gueto negro</a:t>
            </a:r>
          </a:p>
          <a:p>
            <a:pPr marL="342900" indent="-342900">
              <a:buAutoNum type="arabicPeriod"/>
            </a:pPr>
            <a:r>
              <a:rPr lang="es-MX" sz="2400" dirty="0" smtClean="0"/>
              <a:t>Parias urbanos. Estigma y división en el gueto norteamericano y la periferia urbana francesa</a:t>
            </a:r>
          </a:p>
          <a:p>
            <a:pPr marL="342900" indent="-342900">
              <a:buAutoNum type="arabicPeriod"/>
            </a:pPr>
            <a:r>
              <a:rPr lang="es-MX" sz="2400" dirty="0" smtClean="0"/>
              <a:t>Marginalidad urbana en el próximo milenio</a:t>
            </a:r>
          </a:p>
          <a:p>
            <a:pPr marL="342900" indent="-342900">
              <a:buAutoNum type="arabicPeriod"/>
            </a:pPr>
            <a:r>
              <a:rPr lang="es-MX" sz="2400" dirty="0" smtClean="0"/>
              <a:t>“Enemigos convincentes”: extranjeros e inmigrantes en las cárceles de Europa</a:t>
            </a:r>
            <a:endParaRPr lang="es-MX" sz="2400" dirty="0"/>
          </a:p>
        </p:txBody>
      </p:sp>
    </p:spTree>
    <p:extLst>
      <p:ext uri="{BB962C8B-B14F-4D97-AF65-F5344CB8AC3E}">
        <p14:creationId xmlns:p14="http://schemas.microsoft.com/office/powerpoint/2010/main" val="13294447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6" y="915338"/>
            <a:ext cx="6798734" cy="865856"/>
          </a:xfrm>
        </p:spPr>
        <p:txBody>
          <a:bodyPr/>
          <a:lstStyle/>
          <a:p>
            <a:r>
              <a:rPr lang="es-MX" dirty="0" smtClean="0"/>
              <a:t>Introducción</a:t>
            </a:r>
            <a:endParaRPr lang="es-MX" dirty="0"/>
          </a:p>
        </p:txBody>
      </p:sp>
      <p:sp>
        <p:nvSpPr>
          <p:cNvPr id="4" name="Marcador de contenido 2"/>
          <p:cNvSpPr>
            <a:spLocks noGrp="1"/>
          </p:cNvSpPr>
          <p:nvPr>
            <p:ph idx="1"/>
          </p:nvPr>
        </p:nvSpPr>
        <p:spPr>
          <a:xfrm>
            <a:off x="1196026" y="1902262"/>
            <a:ext cx="6798735" cy="2290749"/>
          </a:xfrm>
        </p:spPr>
        <p:txBody>
          <a:bodyPr/>
          <a:lstStyle/>
          <a:p>
            <a:r>
              <a:rPr lang="es-MX" dirty="0" smtClean="0"/>
              <a:t>Durante la década de 1980 y 1990 la literatura sociológica </a:t>
            </a:r>
            <a:r>
              <a:rPr lang="es-MX" dirty="0"/>
              <a:t>(</a:t>
            </a:r>
            <a:r>
              <a:rPr lang="es-MX" dirty="0" smtClean="0"/>
              <a:t>USA y Argentina) adoptó: </a:t>
            </a:r>
            <a:endParaRPr lang="es-MX" dirty="0"/>
          </a:p>
        </p:txBody>
      </p:sp>
      <p:sp>
        <p:nvSpPr>
          <p:cNvPr id="5" name="CuadroTexto 4"/>
          <p:cNvSpPr txBox="1"/>
          <p:nvPr/>
        </p:nvSpPr>
        <p:spPr>
          <a:xfrm>
            <a:off x="1282764" y="2172236"/>
            <a:ext cx="1923925" cy="400110"/>
          </a:xfrm>
          <a:prstGeom prst="rect">
            <a:avLst/>
          </a:prstGeom>
          <a:solidFill>
            <a:schemeClr val="accent6">
              <a:lumMod val="20000"/>
              <a:lumOff val="80000"/>
            </a:schemeClr>
          </a:solidFill>
        </p:spPr>
        <p:txBody>
          <a:bodyPr wrap="none" rtlCol="0">
            <a:spAutoFit/>
          </a:bodyPr>
          <a:lstStyle/>
          <a:p>
            <a:r>
              <a:rPr lang="es-MX" sz="2000" b="1" dirty="0" smtClean="0"/>
              <a:t>La Ciudad Dual</a:t>
            </a:r>
            <a:endParaRPr lang="es-MX" sz="2000" b="1" dirty="0"/>
          </a:p>
        </p:txBody>
      </p:sp>
      <p:sp>
        <p:nvSpPr>
          <p:cNvPr id="6" name="CuadroTexto 5"/>
          <p:cNvSpPr txBox="1"/>
          <p:nvPr/>
        </p:nvSpPr>
        <p:spPr>
          <a:xfrm>
            <a:off x="3770326" y="2041353"/>
            <a:ext cx="4832634" cy="584775"/>
          </a:xfrm>
          <a:prstGeom prst="rect">
            <a:avLst/>
          </a:prstGeom>
          <a:noFill/>
        </p:spPr>
        <p:txBody>
          <a:bodyPr wrap="square" rtlCol="0">
            <a:spAutoFit/>
          </a:bodyPr>
          <a:lstStyle/>
          <a:p>
            <a:r>
              <a:rPr lang="es-MX" sz="1600" dirty="0" smtClean="0"/>
              <a:t>Para explicar los efectos que la </a:t>
            </a:r>
            <a:r>
              <a:rPr lang="es-MX" sz="1600" b="1" dirty="0" smtClean="0"/>
              <a:t>polarización económica </a:t>
            </a:r>
            <a:r>
              <a:rPr lang="es-MX" sz="1600" dirty="0" smtClean="0"/>
              <a:t>tiene en la geografía y en la ecología urbanas </a:t>
            </a:r>
            <a:endParaRPr lang="es-MX" sz="1600" dirty="0"/>
          </a:p>
        </p:txBody>
      </p:sp>
      <p:cxnSp>
        <p:nvCxnSpPr>
          <p:cNvPr id="8" name="Conector recto de flecha 7"/>
          <p:cNvCxnSpPr/>
          <p:nvPr/>
        </p:nvCxnSpPr>
        <p:spPr>
          <a:xfrm>
            <a:off x="2137387" y="3390173"/>
            <a:ext cx="3140" cy="48460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3" name="CuadroTexto 12"/>
          <p:cNvSpPr txBox="1"/>
          <p:nvPr/>
        </p:nvSpPr>
        <p:spPr>
          <a:xfrm>
            <a:off x="1196026" y="4055837"/>
            <a:ext cx="2340138" cy="338554"/>
          </a:xfrm>
          <a:prstGeom prst="rect">
            <a:avLst/>
          </a:prstGeom>
          <a:noFill/>
        </p:spPr>
        <p:txBody>
          <a:bodyPr wrap="square" rtlCol="0">
            <a:spAutoFit/>
          </a:bodyPr>
          <a:lstStyle/>
          <a:p>
            <a:r>
              <a:rPr lang="es-MX" sz="1600" dirty="0" smtClean="0"/>
              <a:t>Nuevas desigualdades</a:t>
            </a:r>
            <a:endParaRPr lang="es-MX" sz="1600" dirty="0"/>
          </a:p>
        </p:txBody>
      </p:sp>
      <p:sp>
        <p:nvSpPr>
          <p:cNvPr id="14" name="CuadroTexto 13"/>
          <p:cNvSpPr txBox="1"/>
          <p:nvPr/>
        </p:nvSpPr>
        <p:spPr>
          <a:xfrm>
            <a:off x="1476333" y="4941237"/>
            <a:ext cx="1741202" cy="830997"/>
          </a:xfrm>
          <a:prstGeom prst="rect">
            <a:avLst/>
          </a:prstGeom>
          <a:noFill/>
        </p:spPr>
        <p:txBody>
          <a:bodyPr wrap="square" rtlCol="0">
            <a:spAutoFit/>
          </a:bodyPr>
          <a:lstStyle/>
          <a:p>
            <a:r>
              <a:rPr lang="es-MX" sz="1600" dirty="0" smtClean="0"/>
              <a:t>Ciudades posindustriales y del 3er Mundo</a:t>
            </a:r>
            <a:endParaRPr lang="es-MX" sz="1600" dirty="0"/>
          </a:p>
        </p:txBody>
      </p:sp>
      <p:cxnSp>
        <p:nvCxnSpPr>
          <p:cNvPr id="16" name="Conector recto de flecha 15"/>
          <p:cNvCxnSpPr>
            <a:endCxn id="13" idx="2"/>
          </p:cNvCxnSpPr>
          <p:nvPr/>
        </p:nvCxnSpPr>
        <p:spPr>
          <a:xfrm flipV="1">
            <a:off x="2366095" y="4394391"/>
            <a:ext cx="0" cy="63656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aphicFrame>
        <p:nvGraphicFramePr>
          <p:cNvPr id="20" name="Diagrama 19"/>
          <p:cNvGraphicFramePr/>
          <p:nvPr>
            <p:extLst>
              <p:ext uri="{D42A27DB-BD31-4B8C-83A1-F6EECF244321}">
                <p14:modId xmlns:p14="http://schemas.microsoft.com/office/powerpoint/2010/main" val="455863968"/>
              </p:ext>
            </p:extLst>
          </p:nvPr>
        </p:nvGraphicFramePr>
        <p:xfrm>
          <a:off x="3169118" y="4817752"/>
          <a:ext cx="2244546" cy="10779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 name="CuadroTexto 20"/>
          <p:cNvSpPr txBox="1"/>
          <p:nvPr/>
        </p:nvSpPr>
        <p:spPr>
          <a:xfrm>
            <a:off x="5885227" y="4188277"/>
            <a:ext cx="2340138" cy="584775"/>
          </a:xfrm>
          <a:prstGeom prst="rect">
            <a:avLst/>
          </a:prstGeom>
          <a:noFill/>
        </p:spPr>
        <p:txBody>
          <a:bodyPr wrap="square" rtlCol="0">
            <a:spAutoFit/>
          </a:bodyPr>
          <a:lstStyle/>
          <a:p>
            <a:r>
              <a:rPr lang="es-MX" sz="1600" dirty="0" smtClean="0"/>
              <a:t>Marcados extremos de pobreza y riqueza</a:t>
            </a:r>
            <a:endParaRPr lang="es-MX" sz="1600" dirty="0"/>
          </a:p>
        </p:txBody>
      </p:sp>
      <p:cxnSp>
        <p:nvCxnSpPr>
          <p:cNvPr id="19" name="Conector recto de flecha 18"/>
          <p:cNvCxnSpPr>
            <a:stCxn id="5" idx="3"/>
          </p:cNvCxnSpPr>
          <p:nvPr/>
        </p:nvCxnSpPr>
        <p:spPr>
          <a:xfrm>
            <a:off x="3206689" y="2372291"/>
            <a:ext cx="428555" cy="23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2" name="Conector recto de flecha 21"/>
          <p:cNvCxnSpPr/>
          <p:nvPr/>
        </p:nvCxnSpPr>
        <p:spPr>
          <a:xfrm>
            <a:off x="2827303" y="5021708"/>
            <a:ext cx="428555" cy="23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5" name="Conector recto de flecha 14"/>
          <p:cNvCxnSpPr/>
          <p:nvPr/>
        </p:nvCxnSpPr>
        <p:spPr>
          <a:xfrm>
            <a:off x="6186643" y="3507559"/>
            <a:ext cx="6605" cy="41345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27123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868651" y="1366111"/>
            <a:ext cx="7406697" cy="4574343"/>
          </a:xfrm>
        </p:spPr>
        <p:txBody>
          <a:bodyPr>
            <a:normAutofit fontScale="85000" lnSpcReduction="10000"/>
          </a:bodyPr>
          <a:lstStyle/>
          <a:p>
            <a:r>
              <a:rPr lang="es-MX" dirty="0" smtClean="0"/>
              <a:t>El texto examina las causas de la </a:t>
            </a:r>
            <a:r>
              <a:rPr lang="es-MX" b="1" dirty="0" smtClean="0"/>
              <a:t>desigualdad y marginación, y sus formas en </a:t>
            </a:r>
            <a:r>
              <a:rPr lang="es-MX" b="1" dirty="0"/>
              <a:t>el espacio urbano</a:t>
            </a:r>
            <a:r>
              <a:rPr lang="es-MX" dirty="0" smtClean="0"/>
              <a:t> y en las experiencias de los relegados en Estado Unidos y Francia.</a:t>
            </a:r>
          </a:p>
          <a:p>
            <a:r>
              <a:rPr lang="es-MX" dirty="0" smtClean="0"/>
              <a:t>Provee claves analíticas de la desigualdad y marginación social</a:t>
            </a:r>
            <a:endParaRPr lang="es-MX" dirty="0"/>
          </a:p>
          <a:p>
            <a:r>
              <a:rPr lang="es-MX" dirty="0"/>
              <a:t>1ra </a:t>
            </a:r>
            <a:r>
              <a:rPr lang="es-MX" dirty="0" smtClean="0"/>
              <a:t>Parte: Retratos etnográficos</a:t>
            </a:r>
          </a:p>
          <a:p>
            <a:r>
              <a:rPr lang="es-MX" dirty="0"/>
              <a:t>2da </a:t>
            </a:r>
            <a:r>
              <a:rPr lang="es-MX" dirty="0" smtClean="0"/>
              <a:t>Parte: Claves analíticas </a:t>
            </a:r>
          </a:p>
          <a:p>
            <a:r>
              <a:rPr lang="es-MX" dirty="0" smtClean="0"/>
              <a:t>Dimensiones de la </a:t>
            </a:r>
            <a:r>
              <a:rPr lang="es-MX" i="1" dirty="0" smtClean="0"/>
              <a:t>perspectiva relacional </a:t>
            </a:r>
            <a:r>
              <a:rPr lang="es-MX" dirty="0" smtClean="0"/>
              <a:t>de </a:t>
            </a:r>
            <a:r>
              <a:rPr lang="es-MX" dirty="0" err="1" smtClean="0"/>
              <a:t>Wacquant</a:t>
            </a:r>
            <a:r>
              <a:rPr lang="es-MX" dirty="0" smtClean="0"/>
              <a:t>:</a:t>
            </a:r>
          </a:p>
          <a:p>
            <a:pPr marL="0" indent="0">
              <a:buNone/>
            </a:pPr>
            <a:r>
              <a:rPr lang="es-MX" dirty="0" smtClean="0"/>
              <a:t>1) La Villa</a:t>
            </a:r>
          </a:p>
          <a:p>
            <a:pPr marL="0" indent="0">
              <a:buNone/>
            </a:pPr>
            <a:r>
              <a:rPr lang="es-MX" dirty="0" smtClean="0"/>
              <a:t>2) Distintas realidades; continuidad y discontinuidad</a:t>
            </a:r>
          </a:p>
          <a:p>
            <a:pPr marL="0" indent="0">
              <a:buNone/>
            </a:pPr>
            <a:r>
              <a:rPr lang="es-MX" dirty="0" smtClean="0"/>
              <a:t>3) Raza, espacio y Estado</a:t>
            </a:r>
          </a:p>
          <a:p>
            <a:r>
              <a:rPr lang="es-MX" dirty="0" smtClean="0"/>
              <a:t>Invita a reflexionar sobre </a:t>
            </a:r>
            <a:r>
              <a:rPr lang="es-MX" b="1" dirty="0" smtClean="0"/>
              <a:t>las causas estructurales de los “Bronx globales”</a:t>
            </a:r>
          </a:p>
          <a:p>
            <a:endParaRPr lang="es-MX" dirty="0"/>
          </a:p>
          <a:p>
            <a:endParaRPr lang="es-MX" dirty="0"/>
          </a:p>
          <a:p>
            <a:endParaRPr lang="es-MX" dirty="0" smtClean="0"/>
          </a:p>
        </p:txBody>
      </p:sp>
    </p:spTree>
    <p:extLst>
      <p:ext uri="{BB962C8B-B14F-4D97-AF65-F5344CB8AC3E}">
        <p14:creationId xmlns:p14="http://schemas.microsoft.com/office/powerpoint/2010/main" val="37254791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EB8F22"/>
      </a:accent1>
      <a:accent2>
        <a:srgbClr val="CD4223"/>
      </a:accent2>
      <a:accent3>
        <a:srgbClr val="A89374"/>
      </a:accent3>
      <a:accent4>
        <a:srgbClr val="83AA67"/>
      </a:accent4>
      <a:accent5>
        <a:srgbClr val="4FA9C1"/>
      </a:accent5>
      <a:accent6>
        <a:srgbClr val="9390AF"/>
      </a:accent6>
      <a:hlink>
        <a:srgbClr val="EC7220"/>
      </a:hlink>
      <a:folHlink>
        <a:srgbClr val="F09355"/>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docProps/app.xml><?xml version="1.0" encoding="utf-8"?>
<Properties xmlns="http://schemas.openxmlformats.org/officeDocument/2006/extended-properties" xmlns:vt="http://schemas.openxmlformats.org/officeDocument/2006/docPropsVTypes">
  <Template>TM03457496[[fn=Parallax]]</Template>
  <TotalTime>4422</TotalTime>
  <Words>2866</Words>
  <Application>Microsoft Office PowerPoint</Application>
  <PresentationFormat>Presentación en pantalla (4:3)</PresentationFormat>
  <Paragraphs>321</Paragraphs>
  <Slides>49</Slides>
  <Notes>0</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49</vt:i4>
      </vt:variant>
    </vt:vector>
  </HeadingPairs>
  <TitlesOfParts>
    <vt:vector size="61" baseType="lpstr">
      <vt:lpstr>AR CARTER</vt:lpstr>
      <vt:lpstr>Arial</vt:lpstr>
      <vt:lpstr>Arial Narrow</vt:lpstr>
      <vt:lpstr>Bauhaus 93</vt:lpstr>
      <vt:lpstr>Bell MT</vt:lpstr>
      <vt:lpstr>Book Antiqua</vt:lpstr>
      <vt:lpstr>Century Gothic</vt:lpstr>
      <vt:lpstr>Copperplate</vt:lpstr>
      <vt:lpstr>Corbel</vt:lpstr>
      <vt:lpstr>Stencil</vt:lpstr>
      <vt:lpstr>Trebuchet MS</vt:lpstr>
      <vt:lpstr>Parallax</vt:lpstr>
      <vt:lpstr>Presentación de PowerPoint</vt:lpstr>
      <vt:lpstr>Presentación de PowerPoint</vt:lpstr>
      <vt:lpstr>Presentación de PowerPoint</vt:lpstr>
      <vt:lpstr>Presentación de PowerPoint</vt:lpstr>
      <vt:lpstr>Loïc Wacquant es un sociólogo francés</vt:lpstr>
      <vt:lpstr>El libro de Parias urbanos es una colección de ensayos y artículos publicados entre 1993 y 1999. Representa un razonamiento acerca de las desigualdades urbanas y de las nuevas formas que adquiere la pobreza y la exclusión en las sociedades urbanas avanzadas</vt:lpstr>
      <vt:lpstr>Presentación de PowerPoint</vt:lpstr>
      <vt:lpstr>Introducción</vt:lpstr>
      <vt:lpstr>Presentación de PowerPoint</vt:lpstr>
      <vt:lpstr>1. La nueva línea de color urbana.  El estado del gueto en la Norteamérica posfordista</vt:lpstr>
      <vt:lpstr>Presentación de PowerPoint</vt:lpstr>
      <vt:lpstr>Presentación de PowerPoint</vt:lpstr>
      <vt:lpstr>Presentación de PowerPoint</vt:lpstr>
      <vt:lpstr>Antes de describir al guetto, el autor considera pertinente mencionar tres advertencias:</vt:lpstr>
      <vt:lpstr>1.El gueto es entendido como: </vt:lpstr>
      <vt:lpstr>2. El guetto desde fuera </vt:lpstr>
      <vt:lpstr>3. El gueto está organizado de diferente manera de como se ha entendido  </vt:lpstr>
      <vt:lpstr>El gueto no es un grupo separado de la sociedad es una fracción no calificada y socialmente descalificada de la clase obrera negra (Wacquant, 2001: 45) </vt:lpstr>
      <vt:lpstr>Las tres advertencias anteriores dan pauta para explicar:</vt:lpstr>
      <vt:lpstr>Proceso de Guetificación negra</vt:lpstr>
      <vt:lpstr>Decadencia física y peligro en el núcleo urbano Calle 63 (South Side, Chicago)</vt:lpstr>
      <vt:lpstr>Presentación de PowerPoint</vt:lpstr>
      <vt:lpstr>Hiperguetificación de las áreas céntricas</vt:lpstr>
      <vt:lpstr>Achicamiento planificado </vt:lpstr>
      <vt:lpstr>2. Elias en el gueto negro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3. Parias Urbanos</vt:lpstr>
      <vt:lpstr>Presentación de PowerPoint</vt:lpstr>
      <vt:lpstr>Presentación de PowerPoint</vt:lpstr>
      <vt:lpstr>Presentación de PowerPoint</vt:lpstr>
      <vt:lpstr>Presentación de PowerPoint</vt:lpstr>
      <vt:lpstr>Presentación de PowerPoint</vt:lpstr>
      <vt:lpstr> 4. Marginalidad urbana en el próximo milenio</vt:lpstr>
      <vt:lpstr>Presentación de PowerPoint</vt:lpstr>
      <vt:lpstr>Presentación de PowerPoint</vt:lpstr>
      <vt:lpstr>Presentación de PowerPoint</vt:lpstr>
      <vt:lpstr>5. Enemigos convenientes: </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Yza Garcia</dc:creator>
  <cp:lastModifiedBy>Yadira</cp:lastModifiedBy>
  <cp:revision>103</cp:revision>
  <dcterms:created xsi:type="dcterms:W3CDTF">2015-05-24T02:41:53Z</dcterms:created>
  <dcterms:modified xsi:type="dcterms:W3CDTF">2015-10-02T13:13:59Z</dcterms:modified>
</cp:coreProperties>
</file>