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1"/>
  </p:notesMasterIdLst>
  <p:sldIdLst>
    <p:sldId id="312" r:id="rId2"/>
    <p:sldId id="307" r:id="rId3"/>
    <p:sldId id="256" r:id="rId4"/>
    <p:sldId id="310" r:id="rId5"/>
    <p:sldId id="300" r:id="rId6"/>
    <p:sldId id="269" r:id="rId7"/>
    <p:sldId id="268" r:id="rId8"/>
    <p:sldId id="272" r:id="rId9"/>
    <p:sldId id="274" r:id="rId10"/>
    <p:sldId id="275" r:id="rId11"/>
    <p:sldId id="273" r:id="rId12"/>
    <p:sldId id="270" r:id="rId13"/>
    <p:sldId id="271" r:id="rId14"/>
    <p:sldId id="299" r:id="rId15"/>
    <p:sldId id="278" r:id="rId16"/>
    <p:sldId id="276" r:id="rId17"/>
    <p:sldId id="279" r:id="rId18"/>
    <p:sldId id="288" r:id="rId19"/>
    <p:sldId id="277" r:id="rId20"/>
    <p:sldId id="280" r:id="rId21"/>
    <p:sldId id="282" r:id="rId22"/>
    <p:sldId id="301" r:id="rId23"/>
    <p:sldId id="283" r:id="rId24"/>
    <p:sldId id="258" r:id="rId25"/>
    <p:sldId id="259" r:id="rId26"/>
    <p:sldId id="285" r:id="rId27"/>
    <p:sldId id="287" r:id="rId28"/>
    <p:sldId id="286" r:id="rId29"/>
    <p:sldId id="292" r:id="rId30"/>
    <p:sldId id="294" r:id="rId31"/>
    <p:sldId id="295" r:id="rId32"/>
    <p:sldId id="293" r:id="rId33"/>
    <p:sldId id="296" r:id="rId34"/>
    <p:sldId id="297" r:id="rId35"/>
    <p:sldId id="298" r:id="rId36"/>
    <p:sldId id="302" r:id="rId37"/>
    <p:sldId id="303" r:id="rId38"/>
    <p:sldId id="304" r:id="rId39"/>
    <p:sldId id="266" r:id="rId40"/>
    <p:sldId id="289" r:id="rId41"/>
    <p:sldId id="261" r:id="rId42"/>
    <p:sldId id="262" r:id="rId43"/>
    <p:sldId id="263" r:id="rId44"/>
    <p:sldId id="265" r:id="rId45"/>
    <p:sldId id="267" r:id="rId46"/>
    <p:sldId id="290" r:id="rId47"/>
    <p:sldId id="291" r:id="rId48"/>
    <p:sldId id="305" r:id="rId49"/>
    <p:sldId id="281" r:id="rId5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14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94" autoAdjust="0"/>
  </p:normalViewPr>
  <p:slideViewPr>
    <p:cSldViewPr>
      <p:cViewPr varScale="1">
        <p:scale>
          <a:sx n="86" d="100"/>
          <a:sy n="86" d="100"/>
        </p:scale>
        <p:origin x="152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5C4474-F711-4110-BB1E-D82D3C020CD1}" type="datetimeFigureOut">
              <a:rPr lang="es-MX" smtClean="0"/>
              <a:pPr/>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C2A032-CBF3-4B6E-9AA2-2C1D585D6965}" type="slidenum">
              <a:rPr lang="es-MX" smtClean="0"/>
              <a:pPr/>
              <a:t>‹Nº›</a:t>
            </a:fld>
            <a:endParaRPr lang="es-MX"/>
          </a:p>
        </p:txBody>
      </p:sp>
    </p:spTree>
    <p:extLst>
      <p:ext uri="{BB962C8B-B14F-4D97-AF65-F5344CB8AC3E}">
        <p14:creationId xmlns:p14="http://schemas.microsoft.com/office/powerpoint/2010/main" val="1916871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9C2A032-CBF3-4B6E-9AA2-2C1D585D6965}" type="slidenum">
              <a:rPr lang="es-MX" smtClean="0"/>
              <a:pPr/>
              <a:t>12</a:t>
            </a:fld>
            <a:endParaRPr lang="es-MX"/>
          </a:p>
        </p:txBody>
      </p:sp>
    </p:spTree>
    <p:extLst>
      <p:ext uri="{BB962C8B-B14F-4D97-AF65-F5344CB8AC3E}">
        <p14:creationId xmlns:p14="http://schemas.microsoft.com/office/powerpoint/2010/main" val="2632394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cstate="print">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0E068F85-8D8D-4161-BDA7-7037BB0240F1}" type="datetimeFigureOut">
              <a:rPr lang="es-MX" smtClean="0"/>
              <a:pPr/>
              <a:t>02/10/2015</a:t>
            </a:fld>
            <a:endParaRPr lang="es-MX"/>
          </a:p>
        </p:txBody>
      </p:sp>
      <p:sp>
        <p:nvSpPr>
          <p:cNvPr id="5" name="Footer Placeholder 4"/>
          <p:cNvSpPr>
            <a:spLocks noGrp="1"/>
          </p:cNvSpPr>
          <p:nvPr>
            <p:ph type="ftr" sz="quarter" idx="11"/>
          </p:nvPr>
        </p:nvSpPr>
        <p:spPr>
          <a:xfrm>
            <a:off x="1900237" y="5410202"/>
            <a:ext cx="3843665" cy="365125"/>
          </a:xfrm>
        </p:spPr>
        <p:txBody>
          <a:bodyPr/>
          <a:lstStyle/>
          <a:p>
            <a:endParaRPr lang="es-MX"/>
          </a:p>
        </p:txBody>
      </p:sp>
      <p:sp>
        <p:nvSpPr>
          <p:cNvPr id="6" name="Slide Number Placeholder 5"/>
          <p:cNvSpPr>
            <a:spLocks noGrp="1"/>
          </p:cNvSpPr>
          <p:nvPr>
            <p:ph type="sldNum" sz="quarter" idx="12"/>
          </p:nvPr>
        </p:nvSpPr>
        <p:spPr>
          <a:xfrm>
            <a:off x="7915603" y="5410200"/>
            <a:ext cx="578317" cy="365125"/>
          </a:xfrm>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49528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525166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4616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4188895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619360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8529548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4" name="Footer Placeholder 3"/>
          <p:cNvSpPr>
            <a:spLocks noGrp="1"/>
          </p:cNvSpPr>
          <p:nvPr>
            <p:ph type="ftr" sz="quarter" idx="11"/>
          </p:nvPr>
        </p:nvSpPr>
        <p:spPr/>
        <p:txBody>
          <a:bodyPr/>
          <a:lstStyle>
            <a:lvl1pPr>
              <a:defRPr cap="all" baseline="0"/>
            </a:lvl1pPr>
          </a:lstStyle>
          <a:p>
            <a:endParaRPr lang="es-MX"/>
          </a:p>
        </p:txBody>
      </p:sp>
      <p:sp>
        <p:nvSpPr>
          <p:cNvPr id="5" name="Slide Number Placeholder 4"/>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3648103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069903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527967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s-ES" smtClean="0"/>
              <a:t>Haga clic para modificar el estilo de título del patrón</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0E068F85-8D8D-4161-BDA7-7037BB0240F1}" type="datetimeFigureOut">
              <a:rPr lang="es-MX" smtClean="0"/>
              <a:pPr/>
              <a:t>02/10/2015</a:t>
            </a:fld>
            <a:endParaRPr lang="es-MX"/>
          </a:p>
        </p:txBody>
      </p:sp>
      <p:sp>
        <p:nvSpPr>
          <p:cNvPr id="50" name="Footer Placeholder 4"/>
          <p:cNvSpPr>
            <a:spLocks noGrp="1"/>
          </p:cNvSpPr>
          <p:nvPr>
            <p:ph type="ftr" sz="quarter" idx="11"/>
          </p:nvPr>
        </p:nvSpPr>
        <p:spPr>
          <a:xfrm>
            <a:off x="856059" y="5883276"/>
            <a:ext cx="4679482" cy="365125"/>
          </a:xfrm>
        </p:spPr>
        <p:txBody>
          <a:bodyPr/>
          <a:lstStyle/>
          <a:p>
            <a:endParaRPr lang="es-MX"/>
          </a:p>
        </p:txBody>
      </p:sp>
      <p:sp>
        <p:nvSpPr>
          <p:cNvPr id="51" name="Slide Number Placeholder 5"/>
          <p:cNvSpPr>
            <a:spLocks noGrp="1"/>
          </p:cNvSpPr>
          <p:nvPr>
            <p:ph type="sldNum" sz="quarter" idx="12"/>
          </p:nvPr>
        </p:nvSpPr>
        <p:spPr>
          <a:xfrm>
            <a:off x="7707241" y="5883275"/>
            <a:ext cx="578317" cy="365125"/>
          </a:xfrm>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3473108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1580168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762741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4160775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809724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318670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2829449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068F85-8D8D-4161-BDA7-7037BB0240F1}" type="datetimeFigureOut">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C01E957-F257-4F6D-99C9-43B9E2354C0C}" type="slidenum">
              <a:rPr lang="es-MX" smtClean="0"/>
              <a:pPr/>
              <a:t>‹Nº›</a:t>
            </a:fld>
            <a:endParaRPr lang="es-MX"/>
          </a:p>
        </p:txBody>
      </p:sp>
    </p:spTree>
    <p:extLst>
      <p:ext uri="{BB962C8B-B14F-4D97-AF65-F5344CB8AC3E}">
        <p14:creationId xmlns:p14="http://schemas.microsoft.com/office/powerpoint/2010/main" val="394308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cstate="print">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E068F85-8D8D-4161-BDA7-7037BB0240F1}" type="datetimeFigureOut">
              <a:rPr lang="es-MX" smtClean="0"/>
              <a:pPr/>
              <a:t>02/10/2015</a:t>
            </a:fld>
            <a:endParaRPr lang="es-MX"/>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C01E957-F257-4F6D-99C9-43B9E2354C0C}" type="slidenum">
              <a:rPr lang="es-MX" smtClean="0"/>
              <a:pPr/>
              <a:t>‹Nº›</a:t>
            </a:fld>
            <a:endParaRPr lang="es-MX"/>
          </a:p>
        </p:txBody>
      </p:sp>
    </p:spTree>
    <p:extLst>
      <p:ext uri="{BB962C8B-B14F-4D97-AF65-F5344CB8AC3E}">
        <p14:creationId xmlns:p14="http://schemas.microsoft.com/office/powerpoint/2010/main" val="229346661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0253" y="0"/>
            <a:ext cx="8856984" cy="6525344"/>
          </a:xfrm>
        </p:spPr>
        <p:txBody>
          <a:bodyPr>
            <a:normAutofit fontScale="90000"/>
          </a:bodyPr>
          <a:lstStyle/>
          <a:p>
            <a:pPr algn="ct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sz="4000" dirty="0" smtClean="0">
                <a:solidFill>
                  <a:schemeClr val="bg1"/>
                </a:solidFill>
              </a:rPr>
              <a:t>Universidad Autónoma del Estado de México</a:t>
            </a:r>
            <a:br>
              <a:rPr lang="es-MX" sz="4000" dirty="0" smtClean="0">
                <a:solidFill>
                  <a:schemeClr val="bg1"/>
                </a:solidFill>
              </a:rPr>
            </a:br>
            <a:r>
              <a:rPr lang="es-MX" sz="4000" dirty="0" err="1" smtClean="0">
                <a:solidFill>
                  <a:schemeClr val="bg1"/>
                </a:solidFill>
              </a:rPr>
              <a:t>Fac</a:t>
            </a:r>
            <a:r>
              <a:rPr lang="es-MX" sz="4000" dirty="0" smtClean="0">
                <a:solidFill>
                  <a:schemeClr val="bg1"/>
                </a:solidFill>
              </a:rPr>
              <a:t>. de Planeación Urbana y Regional</a:t>
            </a:r>
            <a:br>
              <a:rPr lang="es-MX" sz="4000" dirty="0" smtClean="0">
                <a:solidFill>
                  <a:schemeClr val="bg1"/>
                </a:solidFill>
              </a:rPr>
            </a:br>
            <a:r>
              <a:rPr lang="es-MX" sz="4000" dirty="0" smtClean="0">
                <a:solidFill>
                  <a:schemeClr val="bg1"/>
                </a:solidFill>
              </a:rPr>
              <a:t/>
            </a:r>
            <a:br>
              <a:rPr lang="es-MX" sz="4000" dirty="0" smtClean="0">
                <a:solidFill>
                  <a:schemeClr val="bg1"/>
                </a:solidFill>
              </a:rPr>
            </a:br>
            <a:r>
              <a:rPr lang="es-MX" sz="4000" dirty="0" smtClean="0">
                <a:solidFill>
                  <a:schemeClr val="bg1"/>
                </a:solidFill>
              </a:rPr>
              <a:t>UA: Métodos y Técnicas de Investigación</a:t>
            </a:r>
            <a:br>
              <a:rPr lang="es-MX" sz="4000" dirty="0" smtClean="0">
                <a:solidFill>
                  <a:schemeClr val="bg1"/>
                </a:solidFill>
              </a:rPr>
            </a:br>
            <a:r>
              <a:rPr lang="es-MX" sz="4000" dirty="0" smtClean="0">
                <a:solidFill>
                  <a:schemeClr val="bg1"/>
                </a:solidFill>
              </a:rPr>
              <a:t>Unidad II</a:t>
            </a:r>
            <a:br>
              <a:rPr lang="es-MX" sz="4000" dirty="0" smtClean="0">
                <a:solidFill>
                  <a:schemeClr val="bg1"/>
                </a:solidFill>
              </a:rPr>
            </a:br>
            <a:r>
              <a:rPr lang="es-MX" sz="4000" dirty="0" smtClean="0">
                <a:solidFill>
                  <a:schemeClr val="bg1"/>
                </a:solidFill>
              </a:rPr>
              <a:t/>
            </a:r>
            <a:br>
              <a:rPr lang="es-MX" sz="4000" dirty="0" smtClean="0">
                <a:solidFill>
                  <a:schemeClr val="bg1"/>
                </a:solidFill>
              </a:rPr>
            </a:br>
            <a:r>
              <a:rPr lang="es-MX" sz="4000" dirty="0" smtClean="0">
                <a:solidFill>
                  <a:schemeClr val="bg1"/>
                </a:solidFill>
              </a:rPr>
              <a:t>Planteamiento del problema de investigación</a:t>
            </a:r>
            <a:br>
              <a:rPr lang="es-MX" sz="4000" dirty="0" smtClean="0">
                <a:solidFill>
                  <a:schemeClr val="bg1"/>
                </a:solidFill>
              </a:rPr>
            </a:br>
            <a:r>
              <a:rPr lang="es-MX" sz="4000" dirty="0" smtClean="0"/>
              <a:t/>
            </a:r>
            <a:br>
              <a:rPr lang="es-MX" sz="4000" dirty="0" smtClean="0"/>
            </a:br>
            <a:r>
              <a:rPr lang="es-MX" sz="4000" dirty="0" smtClean="0">
                <a:solidFill>
                  <a:schemeClr val="bg1"/>
                </a:solidFill>
              </a:rPr>
              <a:t>Material Visual: Diapositivas</a:t>
            </a:r>
            <a:br>
              <a:rPr lang="es-MX" sz="4000" dirty="0" smtClean="0">
                <a:solidFill>
                  <a:schemeClr val="bg1"/>
                </a:solidFill>
              </a:rPr>
            </a:br>
            <a:r>
              <a:rPr lang="es-MX" sz="4000" dirty="0">
                <a:solidFill>
                  <a:schemeClr val="bg1"/>
                </a:solidFill>
              </a:rPr>
              <a:t>E</a:t>
            </a:r>
            <a:r>
              <a:rPr lang="es-MX" sz="4000" dirty="0" smtClean="0">
                <a:solidFill>
                  <a:schemeClr val="bg1"/>
                </a:solidFill>
              </a:rPr>
              <a:t>laboró: Yadira Contreras Juárez</a:t>
            </a:r>
            <a:endParaRPr lang="es-MX" sz="4000" dirty="0">
              <a:solidFill>
                <a:schemeClr val="bg1"/>
              </a:solidFill>
            </a:endParaRPr>
          </a:p>
        </p:txBody>
      </p:sp>
    </p:spTree>
    <p:extLst>
      <p:ext uri="{BB962C8B-B14F-4D97-AF65-F5344CB8AC3E}">
        <p14:creationId xmlns:p14="http://schemas.microsoft.com/office/powerpoint/2010/main" val="2726916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ortar y redondear rectángulo de esquina sencilla"/>
          <p:cNvSpPr/>
          <p:nvPr/>
        </p:nvSpPr>
        <p:spPr>
          <a:xfrm>
            <a:off x="467544" y="404664"/>
            <a:ext cx="8280920" cy="5904656"/>
          </a:xfrm>
          <a:prstGeom prst="snip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El problema de investigación se origina en una dificultad teórica o práctica, o en una curiosidad acerca de ciertos hechos, que no puede resolverse automáticamente sino que requiere una investigación teórica o empírica</a:t>
            </a:r>
            <a:r>
              <a:rPr lang="es-MX" sz="3200" dirty="0">
                <a:solidFill>
                  <a:schemeClr val="bg1"/>
                </a:solidFill>
              </a:rPr>
              <a:t>. </a:t>
            </a:r>
          </a:p>
        </p:txBody>
      </p:sp>
    </p:spTree>
    <p:extLst>
      <p:ext uri="{BB962C8B-B14F-4D97-AF65-F5344CB8AC3E}">
        <p14:creationId xmlns:p14="http://schemas.microsoft.com/office/powerpoint/2010/main" val="3231228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6060" y="618518"/>
            <a:ext cx="7892404" cy="1478570"/>
          </a:xfrm>
        </p:spPr>
        <p:txBody>
          <a:bodyPr>
            <a:normAutofit fontScale="90000"/>
          </a:bodyPr>
          <a:lstStyle/>
          <a:p>
            <a:r>
              <a:rPr lang="es-MX" dirty="0" smtClean="0">
                <a:solidFill>
                  <a:schemeClr val="bg1"/>
                </a:solidFill>
              </a:rPr>
              <a:t>*¿qué tema de investigación se elegirá? debemos reflexionar acerca de:</a:t>
            </a:r>
            <a:endParaRPr lang="es-MX" dirty="0">
              <a:solidFill>
                <a:schemeClr val="bg1"/>
              </a:solidFill>
            </a:endParaRPr>
          </a:p>
        </p:txBody>
      </p:sp>
      <p:sp>
        <p:nvSpPr>
          <p:cNvPr id="3" name="2 Marcador de contenido"/>
          <p:cNvSpPr>
            <a:spLocks noGrp="1"/>
          </p:cNvSpPr>
          <p:nvPr>
            <p:ph idx="1"/>
          </p:nvPr>
        </p:nvSpPr>
        <p:spPr>
          <a:xfrm>
            <a:off x="856060" y="2249486"/>
            <a:ext cx="8036420" cy="4131841"/>
          </a:xfrm>
        </p:spPr>
        <p:style>
          <a:lnRef idx="1">
            <a:schemeClr val="accent2"/>
          </a:lnRef>
          <a:fillRef idx="3">
            <a:schemeClr val="accent2"/>
          </a:fillRef>
          <a:effectRef idx="2">
            <a:schemeClr val="accent2"/>
          </a:effectRef>
          <a:fontRef idx="minor">
            <a:schemeClr val="lt1"/>
          </a:fontRef>
        </p:style>
        <p:txBody>
          <a:bodyPr>
            <a:noAutofit/>
          </a:bodyPr>
          <a:lstStyle/>
          <a:p>
            <a:r>
              <a:rPr lang="es-MX" sz="3600" dirty="0" smtClean="0">
                <a:solidFill>
                  <a:schemeClr val="bg1"/>
                </a:solidFill>
              </a:rPr>
              <a:t>Es de interés el tema</a:t>
            </a:r>
          </a:p>
          <a:p>
            <a:r>
              <a:rPr lang="es-MX" sz="3600" dirty="0" smtClean="0">
                <a:solidFill>
                  <a:schemeClr val="bg1"/>
                </a:solidFill>
              </a:rPr>
              <a:t>Existe información sobre ese fenómeno o similares</a:t>
            </a:r>
          </a:p>
          <a:p>
            <a:r>
              <a:rPr lang="es-MX" sz="3600" dirty="0" smtClean="0">
                <a:solidFill>
                  <a:schemeClr val="bg1"/>
                </a:solidFill>
              </a:rPr>
              <a:t>Quién ha elaborado investigaciones</a:t>
            </a:r>
          </a:p>
          <a:p>
            <a:r>
              <a:rPr lang="es-MX" sz="3600" dirty="0" smtClean="0">
                <a:solidFill>
                  <a:schemeClr val="bg1"/>
                </a:solidFill>
              </a:rPr>
              <a:t>Es un trabajo original</a:t>
            </a:r>
            <a:endParaRPr lang="es-MX" sz="3600" dirty="0">
              <a:solidFill>
                <a:schemeClr val="bg1"/>
              </a:solidFill>
            </a:endParaRPr>
          </a:p>
        </p:txBody>
      </p:sp>
    </p:spTree>
    <p:extLst>
      <p:ext uri="{BB962C8B-B14F-4D97-AF65-F5344CB8AC3E}">
        <p14:creationId xmlns:p14="http://schemas.microsoft.com/office/powerpoint/2010/main" val="980277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404664"/>
            <a:ext cx="8064896" cy="1692424"/>
          </a:xfrm>
        </p:spPr>
        <p:txBody>
          <a:bodyPr>
            <a:normAutofit/>
          </a:bodyPr>
          <a:lstStyle/>
          <a:p>
            <a:r>
              <a:rPr lang="es-MX" dirty="0" smtClean="0">
                <a:solidFill>
                  <a:srgbClr val="FFFF00"/>
                </a:solidFill>
                <a:latin typeface="AR CARTER" panose="02000000000000000000" pitchFamily="2" charset="0"/>
              </a:rPr>
              <a:t>* Dificultad para plantearlo</a:t>
            </a:r>
            <a:r>
              <a:rPr lang="es-MX" dirty="0" smtClean="0">
                <a:solidFill>
                  <a:schemeClr val="bg1"/>
                </a:solidFill>
              </a:rPr>
              <a:t/>
            </a:r>
            <a:br>
              <a:rPr lang="es-MX" dirty="0" smtClean="0">
                <a:solidFill>
                  <a:schemeClr val="bg1"/>
                </a:solidFill>
              </a:rPr>
            </a:br>
            <a:r>
              <a:rPr lang="es-MX" sz="3100" dirty="0" smtClean="0">
                <a:solidFill>
                  <a:schemeClr val="bg1"/>
                </a:solidFill>
              </a:rPr>
              <a:t>Puede ocurrir que haya vaguedad en este primer acercamiento al tema de interés</a:t>
            </a:r>
            <a:endParaRPr lang="es-MX" sz="3100" dirty="0">
              <a:solidFill>
                <a:schemeClr val="bg1"/>
              </a:solidFill>
            </a:endParaRPr>
          </a:p>
        </p:txBody>
      </p:sp>
      <p:sp>
        <p:nvSpPr>
          <p:cNvPr id="3" name="Marcador de contenido 2"/>
          <p:cNvSpPr>
            <a:spLocks noGrp="1"/>
          </p:cNvSpPr>
          <p:nvPr>
            <p:ph idx="1"/>
          </p:nvPr>
        </p:nvSpPr>
        <p:spPr>
          <a:xfrm>
            <a:off x="395536" y="2018897"/>
            <a:ext cx="8424936" cy="2346207"/>
          </a:xfrm>
        </p:spPr>
        <p:txBody>
          <a:bodyPr>
            <a:normAutofit lnSpcReduction="10000"/>
          </a:bodyPr>
          <a:lstStyle/>
          <a:p>
            <a:r>
              <a:rPr lang="es-MX" sz="2800" dirty="0" smtClean="0">
                <a:solidFill>
                  <a:schemeClr val="bg1"/>
                </a:solidFill>
              </a:rPr>
              <a:t>La mayoría de las ideas son vagas y requieren analizarse cuidadosamente </a:t>
            </a:r>
            <a:r>
              <a:rPr lang="es-MX" sz="3900" dirty="0" smtClean="0">
                <a:solidFill>
                  <a:srgbClr val="FFFF00"/>
                </a:solidFill>
              </a:rPr>
              <a:t>para que se transformen en planteamientos precisos</a:t>
            </a:r>
            <a:r>
              <a:rPr lang="es-MX" sz="3900" dirty="0">
                <a:solidFill>
                  <a:schemeClr val="bg1"/>
                </a:solidFill>
              </a:rPr>
              <a:t> </a:t>
            </a:r>
            <a:r>
              <a:rPr lang="es-MX" sz="2800" dirty="0" smtClean="0">
                <a:solidFill>
                  <a:schemeClr val="bg1"/>
                </a:solidFill>
              </a:rPr>
              <a:t>hay que tomar en cuenta 2 aspectos</a:t>
            </a:r>
            <a:r>
              <a:rPr lang="es-MX" dirty="0" smtClean="0">
                <a:solidFill>
                  <a:schemeClr val="bg1"/>
                </a:solidFill>
              </a:rPr>
              <a:t>:</a:t>
            </a:r>
          </a:p>
          <a:p>
            <a:endParaRPr lang="es-MX" dirty="0"/>
          </a:p>
        </p:txBody>
      </p:sp>
      <p:sp>
        <p:nvSpPr>
          <p:cNvPr id="4" name="3 CuadroTexto"/>
          <p:cNvSpPr txBox="1"/>
          <p:nvPr/>
        </p:nvSpPr>
        <p:spPr>
          <a:xfrm>
            <a:off x="4067944" y="4225011"/>
            <a:ext cx="4183454" cy="1754326"/>
          </a:xfrm>
          <a:prstGeom prst="rect">
            <a:avLst/>
          </a:prstGeom>
          <a:noFill/>
        </p:spPr>
        <p:txBody>
          <a:bodyPr wrap="square" rtlCol="0">
            <a:spAutoFit/>
          </a:bodyPr>
          <a:lstStyle/>
          <a:p>
            <a:endParaRPr lang="es-MX" sz="2400" dirty="0" smtClean="0">
              <a:solidFill>
                <a:schemeClr val="bg1"/>
              </a:solidFill>
            </a:endParaRPr>
          </a:p>
          <a:p>
            <a:r>
              <a:rPr lang="es-MX" sz="2800" dirty="0" smtClean="0">
                <a:solidFill>
                  <a:schemeClr val="bg1"/>
                </a:solidFill>
              </a:rPr>
              <a:t>*Buscar y leer artículos científicos y libros del tema</a:t>
            </a:r>
          </a:p>
          <a:p>
            <a:r>
              <a:rPr lang="es-MX" sz="2800" dirty="0" smtClean="0">
                <a:solidFill>
                  <a:schemeClr val="bg1"/>
                </a:solidFill>
              </a:rPr>
              <a:t>*Ir a campo</a:t>
            </a:r>
            <a:endParaRPr lang="es-MX" sz="2800" dirty="0">
              <a:solidFill>
                <a:schemeClr val="bg1"/>
              </a:solidFill>
            </a:endParaRPr>
          </a:p>
        </p:txBody>
      </p:sp>
      <p:sp>
        <p:nvSpPr>
          <p:cNvPr id="5" name="4 Abrir llave"/>
          <p:cNvSpPr/>
          <p:nvPr/>
        </p:nvSpPr>
        <p:spPr>
          <a:xfrm>
            <a:off x="3563888" y="4365104"/>
            <a:ext cx="504056" cy="180020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6" name="5 CuadroTexto"/>
          <p:cNvSpPr txBox="1"/>
          <p:nvPr/>
        </p:nvSpPr>
        <p:spPr>
          <a:xfrm>
            <a:off x="1285619" y="4491073"/>
            <a:ext cx="2232248" cy="1569660"/>
          </a:xfrm>
          <a:prstGeom prst="rect">
            <a:avLst/>
          </a:prstGeom>
        </p:spPr>
        <p:style>
          <a:lnRef idx="3">
            <a:schemeClr val="lt1"/>
          </a:lnRef>
          <a:fillRef idx="1002">
            <a:schemeClr val="lt2"/>
          </a:fillRef>
          <a:effectRef idx="1">
            <a:schemeClr val="accent3"/>
          </a:effectRef>
          <a:fontRef idx="minor">
            <a:schemeClr val="lt1"/>
          </a:fontRef>
        </p:style>
        <p:txBody>
          <a:bodyPr wrap="square" rtlCol="0">
            <a:spAutoFit/>
          </a:bodyPr>
          <a:lstStyle/>
          <a:p>
            <a:r>
              <a:rPr lang="es-MX" sz="2400" dirty="0" smtClean="0">
                <a:solidFill>
                  <a:schemeClr val="bg1"/>
                </a:solidFill>
              </a:rPr>
              <a:t>A) Familiarizarse con el tema y objeto de estudio</a:t>
            </a:r>
            <a:endParaRPr lang="es-MX" sz="2400" dirty="0">
              <a:solidFill>
                <a:schemeClr val="bg1"/>
              </a:solidFill>
            </a:endParaRPr>
          </a:p>
        </p:txBody>
      </p:sp>
    </p:spTree>
    <p:extLst>
      <p:ext uri="{BB962C8B-B14F-4D97-AF65-F5344CB8AC3E}">
        <p14:creationId xmlns:p14="http://schemas.microsoft.com/office/powerpoint/2010/main" val="639231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568952" cy="1008112"/>
          </a:xfrm>
        </p:spPr>
        <p:style>
          <a:lnRef idx="1">
            <a:schemeClr val="accent3"/>
          </a:lnRef>
          <a:fillRef idx="1002">
            <a:schemeClr val="lt2"/>
          </a:fillRef>
          <a:effectRef idx="2">
            <a:schemeClr val="accent3"/>
          </a:effectRef>
          <a:fontRef idx="minor">
            <a:schemeClr val="lt1"/>
          </a:fontRef>
        </p:style>
        <p:txBody>
          <a:bodyPr>
            <a:normAutofit/>
          </a:bodyPr>
          <a:lstStyle/>
          <a:p>
            <a:r>
              <a:rPr lang="es-MX" dirty="0" smtClean="0">
                <a:solidFill>
                  <a:schemeClr val="bg1"/>
                </a:solidFill>
              </a:rPr>
              <a:t>b) conocer los antecedentes</a:t>
            </a:r>
            <a:endParaRPr lang="es-MX" dirty="0">
              <a:solidFill>
                <a:schemeClr val="bg1"/>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758600735"/>
              </p:ext>
            </p:extLst>
          </p:nvPr>
        </p:nvGraphicFramePr>
        <p:xfrm>
          <a:off x="287016" y="1124745"/>
          <a:ext cx="8605464" cy="5608320"/>
        </p:xfrm>
        <a:graphic>
          <a:graphicData uri="http://schemas.openxmlformats.org/drawingml/2006/table">
            <a:tbl>
              <a:tblPr firstRow="1" bandRow="1">
                <a:tableStyleId>{37CE84F3-28C3-443E-9E96-99CF82512B78}</a:tableStyleId>
              </a:tblPr>
              <a:tblGrid>
                <a:gridCol w="3115772"/>
                <a:gridCol w="5489692"/>
              </a:tblGrid>
              <a:tr h="1089451">
                <a:tc row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3200" dirty="0" smtClean="0"/>
                        <a:t>Es necesario conocer los antecedentes del tema: estudios, investigaciones y trabajos anteriores que se han realizado para tener en cuenta:</a:t>
                      </a:r>
                    </a:p>
                    <a:p>
                      <a:endParaRPr lang="es-MX" sz="3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t>¿Quién ha realizado las investigaciones?</a:t>
                      </a:r>
                    </a:p>
                    <a:p>
                      <a:endParaRPr lang="es-MX" dirty="0"/>
                    </a:p>
                  </a:txBody>
                  <a:tcPr/>
                </a:tc>
              </a:tr>
              <a:tr h="708143">
                <a:tc vMerge="1">
                  <a:txBody>
                    <a:bodyPr/>
                    <a:lstStyle/>
                    <a:p>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solidFill>
                            <a:schemeClr val="bg1"/>
                          </a:solidFill>
                        </a:rPr>
                        <a:t>¿En qué año?</a:t>
                      </a:r>
                    </a:p>
                    <a:p>
                      <a:endParaRPr lang="es-MX" dirty="0">
                        <a:solidFill>
                          <a:schemeClr val="bg1"/>
                        </a:solidFill>
                      </a:endParaRPr>
                    </a:p>
                  </a:txBody>
                  <a:tcPr/>
                </a:tc>
              </a:tr>
              <a:tr h="708143">
                <a:tc vMerge="1">
                  <a:txBody>
                    <a:bodyPr/>
                    <a:lstStyle/>
                    <a:p>
                      <a:endParaRPr lang="es-MX"/>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solidFill>
                            <a:schemeClr val="bg1"/>
                          </a:solidFill>
                        </a:rPr>
                        <a:t>¿En qué contexto?</a:t>
                      </a:r>
                    </a:p>
                    <a:p>
                      <a:endParaRPr lang="es-MX" dirty="0">
                        <a:solidFill>
                          <a:schemeClr val="bg1"/>
                        </a:solidFill>
                      </a:endParaRPr>
                    </a:p>
                  </a:txBody>
                  <a:tcPr/>
                </a:tc>
              </a:tr>
              <a:tr h="708143">
                <a:tc vMerge="1">
                  <a:txBody>
                    <a:bodyPr/>
                    <a:lstStyle/>
                    <a:p>
                      <a:endParaRPr lang="es-MX"/>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solidFill>
                            <a:schemeClr val="bg1"/>
                          </a:solidFill>
                        </a:rPr>
                        <a:t>¿Qué estudió del tema?</a:t>
                      </a:r>
                    </a:p>
                    <a:p>
                      <a:endParaRPr lang="es-MX" dirty="0">
                        <a:solidFill>
                          <a:schemeClr val="bg1"/>
                        </a:solidFill>
                      </a:endParaRPr>
                    </a:p>
                  </a:txBody>
                  <a:tcPr/>
                </a:tc>
              </a:tr>
              <a:tr h="708143">
                <a:tc vMerge="1">
                  <a:txBody>
                    <a:bodyPr/>
                    <a:lstStyle/>
                    <a:p>
                      <a:endParaRPr lang="es-MX"/>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solidFill>
                            <a:schemeClr val="bg1"/>
                          </a:solidFill>
                        </a:rPr>
                        <a:t>¿Con qué enfoque? </a:t>
                      </a:r>
                    </a:p>
                    <a:p>
                      <a:endParaRPr lang="es-MX" dirty="0">
                        <a:solidFill>
                          <a:schemeClr val="bg1"/>
                        </a:solidFill>
                      </a:endParaRPr>
                    </a:p>
                  </a:txBody>
                  <a:tcPr/>
                </a:tc>
              </a:tr>
              <a:tr h="1190546">
                <a:tc vMerge="1">
                  <a:txBody>
                    <a:bodyPr/>
                    <a:lstStyle/>
                    <a:p>
                      <a:endParaRPr lang="es-MX"/>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solidFill>
                            <a:schemeClr val="bg1"/>
                          </a:solidFill>
                        </a:rPr>
                        <a:t>¿Qué metodología utilizó?</a:t>
                      </a:r>
                    </a:p>
                    <a:p>
                      <a:pPr marL="0" marR="0" indent="0" algn="l" defTabSz="914400" rtl="0" eaLnBrk="1" fontAlgn="auto" latinLnBrk="0" hangingPunct="1">
                        <a:lnSpc>
                          <a:spcPct val="100000"/>
                        </a:lnSpc>
                        <a:spcBef>
                          <a:spcPts val="0"/>
                        </a:spcBef>
                        <a:spcAft>
                          <a:spcPts val="0"/>
                        </a:spcAft>
                        <a:buClrTx/>
                        <a:buSzTx/>
                        <a:buFontTx/>
                        <a:buNone/>
                        <a:tabLst/>
                        <a:defRPr/>
                      </a:pPr>
                      <a:r>
                        <a:rPr lang="es-MX" sz="2800" dirty="0" smtClean="0">
                          <a:solidFill>
                            <a:schemeClr val="bg1"/>
                          </a:solidFill>
                        </a:rPr>
                        <a:t>¿cuáles fueron los hallazgos?</a:t>
                      </a:r>
                    </a:p>
                    <a:p>
                      <a:endParaRPr lang="es-MX" dirty="0">
                        <a:solidFill>
                          <a:schemeClr val="bg1"/>
                        </a:solidFill>
                      </a:endParaRPr>
                    </a:p>
                  </a:txBody>
                  <a:tcPr/>
                </a:tc>
              </a:tr>
            </a:tbl>
          </a:graphicData>
        </a:graphic>
      </p:graphicFrame>
    </p:spTree>
    <p:extLst>
      <p:ext uri="{BB962C8B-B14F-4D97-AF65-F5344CB8AC3E}">
        <p14:creationId xmlns:p14="http://schemas.microsoft.com/office/powerpoint/2010/main" val="3403101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476672"/>
            <a:ext cx="2995860" cy="5616624"/>
          </a:xfrm>
        </p:spPr>
        <p:txBody>
          <a:bodyPr>
            <a:noAutofit/>
          </a:bodyPr>
          <a:lstStyle/>
          <a:p>
            <a:r>
              <a:rPr lang="es-MX" sz="2800" dirty="0">
                <a:solidFill>
                  <a:schemeClr val="bg1"/>
                </a:solidFill>
              </a:rPr>
              <a:t>La familiaridad con investigaciones de reconocido valor científico es particularmente indispensable. </a:t>
            </a:r>
            <a:r>
              <a:rPr lang="es-MX" sz="2800" dirty="0" smtClean="0">
                <a:solidFill>
                  <a:schemeClr val="bg1"/>
                </a:solidFill>
              </a:rPr>
              <a:t/>
            </a:r>
            <a:br>
              <a:rPr lang="es-MX" sz="2800" dirty="0" smtClean="0">
                <a:solidFill>
                  <a:schemeClr val="bg1"/>
                </a:solidFill>
              </a:rPr>
            </a:br>
            <a:r>
              <a:rPr lang="es-MX" sz="2800" dirty="0">
                <a:solidFill>
                  <a:schemeClr val="bg1"/>
                </a:solidFill>
              </a:rPr>
              <a:t/>
            </a:r>
            <a:br>
              <a:rPr lang="es-MX" sz="2800" dirty="0">
                <a:solidFill>
                  <a:schemeClr val="bg1"/>
                </a:solidFill>
              </a:rPr>
            </a:br>
            <a:r>
              <a:rPr lang="es-MX" sz="2800" dirty="0">
                <a:solidFill>
                  <a:schemeClr val="bg1"/>
                </a:solidFill>
              </a:rPr>
              <a:t>*</a:t>
            </a:r>
            <a:r>
              <a:rPr lang="es-MX" sz="2800" dirty="0">
                <a:solidFill>
                  <a:schemeClr val="bg1"/>
                </a:solidFill>
                <a:latin typeface="AR CARTER" panose="02000000000000000000" pitchFamily="2" charset="0"/>
              </a:rPr>
              <a:t>Éstos son útiles, entre otras cosas, para mostrar</a:t>
            </a:r>
            <a:r>
              <a:rPr lang="es-MX" sz="2800" dirty="0">
                <a:solidFill>
                  <a:schemeClr val="bg1"/>
                </a:solidFill>
              </a:rPr>
              <a:t>:</a:t>
            </a:r>
            <a:endParaRPr lang="es-MX" sz="2800" dirty="0"/>
          </a:p>
        </p:txBody>
      </p:sp>
      <p:cxnSp>
        <p:nvCxnSpPr>
          <p:cNvPr id="9" name="Conector angular 8"/>
          <p:cNvCxnSpPr/>
          <p:nvPr/>
        </p:nvCxnSpPr>
        <p:spPr>
          <a:xfrm flipV="1">
            <a:off x="2771800" y="2996952"/>
            <a:ext cx="1958454" cy="1584176"/>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
        <p:nvSpPr>
          <p:cNvPr id="14" name="CuadroTexto 13"/>
          <p:cNvSpPr txBox="1"/>
          <p:nvPr/>
        </p:nvSpPr>
        <p:spPr>
          <a:xfrm>
            <a:off x="4730254" y="260648"/>
            <a:ext cx="4154523" cy="6924973"/>
          </a:xfrm>
          <a:prstGeom prst="rect">
            <a:avLst/>
          </a:prstGeom>
          <a:noFill/>
        </p:spPr>
        <p:txBody>
          <a:bodyPr wrap="square" rtlCol="0">
            <a:spAutoFit/>
          </a:bodyPr>
          <a:lstStyle/>
          <a:p>
            <a:r>
              <a:rPr lang="es-MX" sz="2400" b="1" dirty="0">
                <a:solidFill>
                  <a:schemeClr val="bg1"/>
                </a:solidFill>
                <a:latin typeface="Bradley Hand ITC" panose="03070402050302030203" pitchFamily="66" charset="0"/>
              </a:rPr>
              <a:t>1.</a:t>
            </a:r>
            <a:r>
              <a:rPr lang="es-MX" sz="2400" b="1" dirty="0">
                <a:solidFill>
                  <a:srgbClr val="FF0000"/>
                </a:solidFill>
                <a:latin typeface="Bradley Hand ITC" panose="03070402050302030203" pitchFamily="66" charset="0"/>
              </a:rPr>
              <a:t>cómo se armó teóricamente un problema de investigación </a:t>
            </a:r>
            <a:endParaRPr lang="es-MX" sz="2400" b="1" dirty="0" smtClean="0">
              <a:solidFill>
                <a:srgbClr val="FF0000"/>
              </a:solidFill>
              <a:latin typeface="Bradley Hand ITC" panose="03070402050302030203" pitchFamily="66" charset="0"/>
            </a:endParaRPr>
          </a:p>
          <a:p>
            <a:r>
              <a:rPr lang="es-MX" sz="2400" b="1" dirty="0" smtClean="0">
                <a:solidFill>
                  <a:schemeClr val="bg1"/>
                </a:solidFill>
                <a:latin typeface="Bradley Hand ITC" panose="03070402050302030203" pitchFamily="66" charset="0"/>
              </a:rPr>
              <a:t> </a:t>
            </a:r>
            <a:endParaRPr lang="es-MX" sz="2400" b="1" dirty="0">
              <a:solidFill>
                <a:schemeClr val="bg1"/>
              </a:solidFill>
              <a:latin typeface="Bradley Hand ITC" panose="03070402050302030203" pitchFamily="66" charset="0"/>
            </a:endParaRPr>
          </a:p>
          <a:p>
            <a:r>
              <a:rPr lang="es-MX" sz="2400" b="1" dirty="0">
                <a:solidFill>
                  <a:schemeClr val="bg1"/>
                </a:solidFill>
                <a:latin typeface="Bradley Hand ITC" panose="03070402050302030203" pitchFamily="66" charset="0"/>
              </a:rPr>
              <a:t>2.cómo se lo relaciona con un cuerpo de conocimientos y teorías </a:t>
            </a:r>
            <a:r>
              <a:rPr lang="es-MX" sz="2400" b="1" dirty="0" smtClean="0">
                <a:solidFill>
                  <a:schemeClr val="bg1"/>
                </a:solidFill>
                <a:latin typeface="Bradley Hand ITC" panose="03070402050302030203" pitchFamily="66" charset="0"/>
              </a:rPr>
              <a:t>previos</a:t>
            </a:r>
          </a:p>
          <a:p>
            <a:endParaRPr lang="es-MX" sz="2400" b="1" dirty="0">
              <a:solidFill>
                <a:schemeClr val="bg1"/>
              </a:solidFill>
              <a:latin typeface="Bradley Hand ITC" panose="03070402050302030203" pitchFamily="66" charset="0"/>
            </a:endParaRPr>
          </a:p>
          <a:p>
            <a:r>
              <a:rPr lang="es-MX" sz="2400" b="1" dirty="0">
                <a:solidFill>
                  <a:srgbClr val="FF0000"/>
                </a:solidFill>
                <a:latin typeface="Bradley Hand ITC" panose="03070402050302030203" pitchFamily="66" charset="0"/>
              </a:rPr>
              <a:t>3.cómo se diseñó la investigación del problema así </a:t>
            </a:r>
            <a:r>
              <a:rPr lang="es-MX" sz="2400" b="1" dirty="0" smtClean="0">
                <a:solidFill>
                  <a:srgbClr val="FF0000"/>
                </a:solidFill>
                <a:latin typeface="Bradley Hand ITC" panose="03070402050302030203" pitchFamily="66" charset="0"/>
              </a:rPr>
              <a:t>formulado</a:t>
            </a:r>
          </a:p>
          <a:p>
            <a:endParaRPr lang="es-MX" sz="2400" b="1" dirty="0">
              <a:solidFill>
                <a:srgbClr val="FF0000"/>
              </a:solidFill>
              <a:latin typeface="Bradley Hand ITC" panose="03070402050302030203" pitchFamily="66" charset="0"/>
            </a:endParaRPr>
          </a:p>
          <a:p>
            <a:r>
              <a:rPr lang="es-MX" sz="2400" b="1" dirty="0">
                <a:solidFill>
                  <a:schemeClr val="bg1"/>
                </a:solidFill>
                <a:latin typeface="Bradley Hand ITC" panose="03070402050302030203" pitchFamily="66" charset="0"/>
              </a:rPr>
              <a:t>4.cómo se analizaron los </a:t>
            </a:r>
            <a:r>
              <a:rPr lang="es-MX" sz="2400" b="1" dirty="0" smtClean="0">
                <a:solidFill>
                  <a:schemeClr val="bg1"/>
                </a:solidFill>
                <a:latin typeface="Bradley Hand ITC" panose="03070402050302030203" pitchFamily="66" charset="0"/>
              </a:rPr>
              <a:t>datos</a:t>
            </a:r>
          </a:p>
          <a:p>
            <a:endParaRPr lang="es-MX" sz="2400" b="1" dirty="0">
              <a:solidFill>
                <a:schemeClr val="bg1"/>
              </a:solidFill>
              <a:latin typeface="Bradley Hand ITC" panose="03070402050302030203" pitchFamily="66" charset="0"/>
            </a:endParaRPr>
          </a:p>
          <a:p>
            <a:r>
              <a:rPr lang="es-MX" sz="2400" b="1" dirty="0">
                <a:solidFill>
                  <a:srgbClr val="FF0000"/>
                </a:solidFill>
                <a:latin typeface="Bradley Hand ITC" panose="03070402050302030203" pitchFamily="66" charset="0"/>
              </a:rPr>
              <a:t>5.cómo se interpretaron los resultados y quedaron planteados nuevos problemas para subsecuente indagación</a:t>
            </a:r>
            <a:r>
              <a:rPr lang="es-MX" sz="2400" b="1" dirty="0">
                <a:solidFill>
                  <a:schemeClr val="bg1"/>
                </a:solidFill>
                <a:latin typeface="Bradley Hand ITC" panose="03070402050302030203" pitchFamily="66" charset="0"/>
              </a:rPr>
              <a:t>.</a:t>
            </a:r>
          </a:p>
          <a:p>
            <a:endParaRPr lang="es-MX" b="1" dirty="0">
              <a:latin typeface="Bradley Hand ITC" panose="03070402050302030203" pitchFamily="66" charset="0"/>
            </a:endParaRPr>
          </a:p>
          <a:p>
            <a:endParaRPr lang="es-MX" dirty="0"/>
          </a:p>
        </p:txBody>
      </p:sp>
    </p:spTree>
    <p:extLst>
      <p:ext uri="{BB962C8B-B14F-4D97-AF65-F5344CB8AC3E}">
        <p14:creationId xmlns:p14="http://schemas.microsoft.com/office/powerpoint/2010/main" val="342693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57309"/>
            <a:ext cx="8772306" cy="1010518"/>
          </a:xfrm>
        </p:spPr>
        <p:style>
          <a:lnRef idx="1">
            <a:schemeClr val="accent3"/>
          </a:lnRef>
          <a:fillRef idx="3">
            <a:schemeClr val="accent3"/>
          </a:fillRef>
          <a:effectRef idx="2">
            <a:schemeClr val="accent3"/>
          </a:effectRef>
          <a:fontRef idx="minor">
            <a:schemeClr val="lt1"/>
          </a:fontRef>
        </p:style>
        <p:txBody>
          <a:bodyPr>
            <a:normAutofit fontScale="90000"/>
          </a:bodyPr>
          <a:lstStyle/>
          <a:p>
            <a:r>
              <a:rPr lang="es-MX" dirty="0" smtClean="0">
                <a:solidFill>
                  <a:schemeClr val="bg1"/>
                </a:solidFill>
              </a:rPr>
              <a:t>¿Cómo seleccionar el TEMA Y problema de investigación?</a:t>
            </a:r>
            <a:endParaRPr lang="es-MX" dirty="0">
              <a:solidFill>
                <a:schemeClr val="bg1"/>
              </a:solidFill>
            </a:endParaRPr>
          </a:p>
        </p:txBody>
      </p:sp>
      <p:sp>
        <p:nvSpPr>
          <p:cNvPr id="4" name="3 CuadroTexto"/>
          <p:cNvSpPr txBox="1"/>
          <p:nvPr/>
        </p:nvSpPr>
        <p:spPr>
          <a:xfrm>
            <a:off x="120174" y="3322439"/>
            <a:ext cx="2651626" cy="1077218"/>
          </a:xfrm>
          <a:prstGeom prst="rect">
            <a:avLst/>
          </a:prstGeom>
          <a:noFill/>
        </p:spPr>
        <p:txBody>
          <a:bodyPr wrap="square" rtlCol="0">
            <a:spAutoFit/>
          </a:bodyPr>
          <a:lstStyle/>
          <a:p>
            <a:r>
              <a:rPr lang="es-MX" sz="3200" dirty="0" smtClean="0">
                <a:solidFill>
                  <a:schemeClr val="bg1"/>
                </a:solidFill>
              </a:rPr>
              <a:t>Hay que tomar en cuenta</a:t>
            </a:r>
            <a:endParaRPr lang="es-MX" sz="3200" dirty="0">
              <a:solidFill>
                <a:schemeClr val="bg1"/>
              </a:solidFill>
            </a:endParaRPr>
          </a:p>
        </p:txBody>
      </p:sp>
      <p:sp>
        <p:nvSpPr>
          <p:cNvPr id="5" name="4 Abrir llave"/>
          <p:cNvSpPr/>
          <p:nvPr/>
        </p:nvSpPr>
        <p:spPr>
          <a:xfrm>
            <a:off x="2401443" y="1196752"/>
            <a:ext cx="792088" cy="5472608"/>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6" name="5 CuadroTexto"/>
          <p:cNvSpPr txBox="1"/>
          <p:nvPr/>
        </p:nvSpPr>
        <p:spPr>
          <a:xfrm>
            <a:off x="2987824" y="1141871"/>
            <a:ext cx="6156176" cy="5601533"/>
          </a:xfrm>
          <a:prstGeom prst="rect">
            <a:avLst/>
          </a:prstGeom>
          <a:noFill/>
        </p:spPr>
        <p:txBody>
          <a:bodyPr wrap="square" rtlCol="0">
            <a:spAutoFit/>
          </a:bodyPr>
          <a:lstStyle/>
          <a:p>
            <a:r>
              <a:rPr lang="es-MX" sz="2000" dirty="0" smtClean="0">
                <a:solidFill>
                  <a:schemeClr val="bg1"/>
                </a:solidFill>
              </a:rPr>
              <a:t>Elegir problemas de acuerdo a la profesión, carrera: </a:t>
            </a:r>
          </a:p>
          <a:p>
            <a:r>
              <a:rPr lang="es-MX" sz="2000" dirty="0" smtClean="0">
                <a:solidFill>
                  <a:schemeClr val="bg1"/>
                </a:solidFill>
              </a:rPr>
              <a:t>LICENCIATURA EN PLANEACIÓN TERRITORIAL</a:t>
            </a:r>
          </a:p>
          <a:p>
            <a:endParaRPr lang="es-MX" sz="2000" dirty="0">
              <a:solidFill>
                <a:schemeClr val="bg1"/>
              </a:solidFill>
            </a:endParaRPr>
          </a:p>
          <a:p>
            <a:r>
              <a:rPr lang="es-MX" sz="2000" dirty="0" smtClean="0">
                <a:solidFill>
                  <a:schemeClr val="bg1"/>
                </a:solidFill>
              </a:rPr>
              <a:t>Qué materia puede aportar o circunscribir la investigación:</a:t>
            </a:r>
          </a:p>
          <a:p>
            <a:r>
              <a:rPr lang="es-MX" sz="2000" dirty="0" smtClean="0">
                <a:solidFill>
                  <a:schemeClr val="bg1"/>
                </a:solidFill>
              </a:rPr>
              <a:t>TEORÍA Y PROCESOS DE LA PLANEACIÓN TERRITORIAL (PRIMER SEMESTRE)</a:t>
            </a:r>
          </a:p>
          <a:p>
            <a:endParaRPr lang="es-MX" sz="2000" dirty="0">
              <a:solidFill>
                <a:schemeClr val="bg1"/>
              </a:solidFill>
            </a:endParaRPr>
          </a:p>
          <a:p>
            <a:r>
              <a:rPr lang="es-MX" sz="2000" dirty="0" smtClean="0">
                <a:solidFill>
                  <a:schemeClr val="bg1"/>
                </a:solidFill>
              </a:rPr>
              <a:t>Dividir en temas según la materia:</a:t>
            </a:r>
          </a:p>
          <a:p>
            <a:r>
              <a:rPr lang="es-MX" sz="2000" dirty="0" smtClean="0">
                <a:solidFill>
                  <a:schemeClr val="bg1"/>
                </a:solidFill>
              </a:rPr>
              <a:t>SERVICIOS PÚBLICOS,  INFRAESTRUCTURA, EQUIPAMIENTO, USOS DEL SUELO</a:t>
            </a:r>
          </a:p>
          <a:p>
            <a:endParaRPr lang="es-MX" sz="2000" dirty="0" smtClean="0">
              <a:solidFill>
                <a:schemeClr val="bg1"/>
              </a:solidFill>
            </a:endParaRPr>
          </a:p>
          <a:p>
            <a:r>
              <a:rPr lang="es-MX" sz="2000" dirty="0" smtClean="0">
                <a:solidFill>
                  <a:schemeClr val="bg1"/>
                </a:solidFill>
              </a:rPr>
              <a:t>Subdividir en temas: </a:t>
            </a:r>
          </a:p>
          <a:p>
            <a:r>
              <a:rPr lang="es-MX" sz="2000" dirty="0" smtClean="0">
                <a:solidFill>
                  <a:schemeClr val="bg1"/>
                </a:solidFill>
              </a:rPr>
              <a:t>SERVICIOS PÚBLICOS:  AGUA POTABLE, DRENAJE Y ALCANTARILLADO, ENERGÍA ELÉCTRICA,  ALUMBRADO PÚBLICO, SEGURIDAD PÚBLICA</a:t>
            </a:r>
          </a:p>
          <a:p>
            <a:endParaRPr lang="es-MX" sz="2000" dirty="0">
              <a:solidFill>
                <a:schemeClr val="bg1"/>
              </a:solidFill>
            </a:endParaRPr>
          </a:p>
          <a:p>
            <a:r>
              <a:rPr lang="es-MX" sz="2000" dirty="0" smtClean="0">
                <a:solidFill>
                  <a:schemeClr val="bg1"/>
                </a:solidFill>
              </a:rPr>
              <a:t>Formular preguntas de lo anterior</a:t>
            </a:r>
            <a:endParaRPr lang="es-MX" sz="2000" dirty="0">
              <a:solidFill>
                <a:schemeClr val="bg1"/>
              </a:solidFill>
            </a:endParaRPr>
          </a:p>
          <a:p>
            <a:endParaRPr lang="es-MX" dirty="0"/>
          </a:p>
        </p:txBody>
      </p:sp>
    </p:spTree>
    <p:extLst>
      <p:ext uri="{BB962C8B-B14F-4D97-AF65-F5344CB8AC3E}">
        <p14:creationId xmlns:p14="http://schemas.microsoft.com/office/powerpoint/2010/main" val="1726625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08912" cy="1478570"/>
          </a:xfrm>
        </p:spPr>
        <p:txBody>
          <a:bodyPr>
            <a:normAutofit fontScale="90000"/>
          </a:bodyPr>
          <a:lstStyle/>
          <a:p>
            <a:r>
              <a:rPr lang="es-MX" dirty="0" smtClean="0">
                <a:solidFill>
                  <a:schemeClr val="bg1"/>
                </a:solidFill>
              </a:rPr>
              <a:t>Realizar el Ejercicio siguiente para conocer el tema de investigación. Ejemplo:</a:t>
            </a:r>
            <a:endParaRPr lang="es-MX" dirty="0">
              <a:solidFill>
                <a:schemeClr val="bg1"/>
              </a:solidFill>
            </a:endParaRPr>
          </a:p>
        </p:txBody>
      </p:sp>
      <p:sp>
        <p:nvSpPr>
          <p:cNvPr id="3" name="2 Marcador de contenido"/>
          <p:cNvSpPr>
            <a:spLocks noGrp="1"/>
          </p:cNvSpPr>
          <p:nvPr>
            <p:ph idx="1"/>
          </p:nvPr>
        </p:nvSpPr>
        <p:spPr>
          <a:xfrm>
            <a:off x="467544" y="1844824"/>
            <a:ext cx="7818015" cy="4752528"/>
          </a:xfrm>
        </p:spPr>
        <p:txBody>
          <a:bodyPr>
            <a:noAutofit/>
          </a:bodyPr>
          <a:lstStyle/>
          <a:p>
            <a:r>
              <a:rPr lang="es-MX" sz="2800" dirty="0" smtClean="0">
                <a:solidFill>
                  <a:schemeClr val="bg1"/>
                </a:solidFill>
                <a:latin typeface="AR BLANCA" panose="02000000000000000000" pitchFamily="2" charset="0"/>
              </a:rPr>
              <a:t>1. Elegir una palabra abstracta del tema de interés:</a:t>
            </a:r>
          </a:p>
          <a:p>
            <a:r>
              <a:rPr lang="es-MX" sz="2800" dirty="0" smtClean="0">
                <a:solidFill>
                  <a:schemeClr val="bg1"/>
                </a:solidFill>
              </a:rPr>
              <a:t>ABORTO</a:t>
            </a:r>
          </a:p>
          <a:p>
            <a:r>
              <a:rPr lang="es-MX" sz="2800" dirty="0" smtClean="0">
                <a:solidFill>
                  <a:schemeClr val="bg1"/>
                </a:solidFill>
                <a:latin typeface="AR BLANCA" panose="02000000000000000000" pitchFamily="2" charset="0"/>
              </a:rPr>
              <a:t>2. Adjetivarla</a:t>
            </a:r>
          </a:p>
          <a:p>
            <a:r>
              <a:rPr lang="es-MX" sz="2800" dirty="0" smtClean="0">
                <a:solidFill>
                  <a:schemeClr val="bg1"/>
                </a:solidFill>
              </a:rPr>
              <a:t>ABORTO: PROVOCADO, LEGAL, ILEGAL, QUIRÚRGICO</a:t>
            </a:r>
          </a:p>
          <a:p>
            <a:r>
              <a:rPr lang="es-MX" sz="2800" dirty="0" smtClean="0">
                <a:solidFill>
                  <a:schemeClr val="bg1"/>
                </a:solidFill>
                <a:latin typeface="AR BLANCA" panose="02000000000000000000" pitchFamily="2" charset="0"/>
              </a:rPr>
              <a:t>3. Seleccionar el de nuestro interés</a:t>
            </a:r>
          </a:p>
          <a:p>
            <a:r>
              <a:rPr lang="es-MX" sz="2800" dirty="0" smtClean="0">
                <a:solidFill>
                  <a:schemeClr val="bg1"/>
                </a:solidFill>
              </a:rPr>
              <a:t>ABORTO PROVOCADO</a:t>
            </a:r>
            <a:endParaRPr lang="es-MX" sz="2800" dirty="0">
              <a:solidFill>
                <a:schemeClr val="bg1"/>
              </a:solidFill>
            </a:endParaRPr>
          </a:p>
        </p:txBody>
      </p:sp>
    </p:spTree>
    <p:extLst>
      <p:ext uri="{BB962C8B-B14F-4D97-AF65-F5344CB8AC3E}">
        <p14:creationId xmlns:p14="http://schemas.microsoft.com/office/powerpoint/2010/main" val="1934433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6060" y="764704"/>
            <a:ext cx="7429499" cy="5026497"/>
          </a:xfrm>
        </p:spPr>
        <p:txBody>
          <a:bodyPr/>
          <a:lstStyle/>
          <a:p>
            <a:r>
              <a:rPr lang="es-MX" sz="2800" dirty="0" smtClean="0">
                <a:solidFill>
                  <a:schemeClr val="bg1"/>
                </a:solidFill>
                <a:latin typeface="AR BLANCA" panose="02000000000000000000" pitchFamily="2" charset="0"/>
              </a:rPr>
              <a:t>4. Elegir los factores (complementos de la palabra abstracta) siguientes:</a:t>
            </a:r>
          </a:p>
          <a:p>
            <a:r>
              <a:rPr lang="es-MX" sz="2800" dirty="0" smtClean="0">
                <a:solidFill>
                  <a:schemeClr val="bg1"/>
                </a:solidFill>
              </a:rPr>
              <a:t>Tiempo: GOBIERNO LOCAL, 2012-2015</a:t>
            </a:r>
          </a:p>
          <a:p>
            <a:r>
              <a:rPr lang="es-MX" sz="2800" dirty="0" smtClean="0">
                <a:solidFill>
                  <a:schemeClr val="bg1"/>
                </a:solidFill>
              </a:rPr>
              <a:t>Espacio: COLONIA EL SEMINARIO</a:t>
            </a:r>
          </a:p>
          <a:p>
            <a:r>
              <a:rPr lang="es-MX" sz="2800" dirty="0" smtClean="0">
                <a:solidFill>
                  <a:schemeClr val="bg1"/>
                </a:solidFill>
              </a:rPr>
              <a:t>Cantidad:</a:t>
            </a:r>
          </a:p>
          <a:p>
            <a:r>
              <a:rPr lang="es-MX" sz="2800" dirty="0" smtClean="0">
                <a:solidFill>
                  <a:schemeClr val="bg1"/>
                </a:solidFill>
              </a:rPr>
              <a:t>Cualidad: ALUMNOS DE SECUNDARIA</a:t>
            </a:r>
          </a:p>
          <a:p>
            <a:r>
              <a:rPr lang="es-MX" sz="2800" dirty="0" smtClean="0">
                <a:solidFill>
                  <a:schemeClr val="bg1"/>
                </a:solidFill>
              </a:rPr>
              <a:t>Especificidad: ESCUELAS PÚBLICAS</a:t>
            </a:r>
          </a:p>
          <a:p>
            <a:r>
              <a:rPr lang="es-MX" sz="2800" dirty="0" smtClean="0">
                <a:solidFill>
                  <a:schemeClr val="bg1"/>
                </a:solidFill>
                <a:latin typeface="Aharoni" panose="02010803020104030203" pitchFamily="2" charset="-79"/>
                <a:cs typeface="Aharoni" panose="02010803020104030203" pitchFamily="2" charset="-79"/>
              </a:rPr>
              <a:t>NOTA: ELEGIR MINIMO TRES ASPECTOS</a:t>
            </a:r>
          </a:p>
          <a:p>
            <a:endParaRPr lang="es-MX" dirty="0"/>
          </a:p>
        </p:txBody>
      </p:sp>
    </p:spTree>
    <p:extLst>
      <p:ext uri="{BB962C8B-B14F-4D97-AF65-F5344CB8AC3E}">
        <p14:creationId xmlns:p14="http://schemas.microsoft.com/office/powerpoint/2010/main" val="839070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6060" y="620688"/>
            <a:ext cx="7429499" cy="5170513"/>
          </a:xfrm>
        </p:spPr>
        <p:txBody>
          <a:bodyPr>
            <a:normAutofit/>
          </a:bodyPr>
          <a:lstStyle/>
          <a:p>
            <a:r>
              <a:rPr lang="es-MX" sz="2800" dirty="0" smtClean="0">
                <a:solidFill>
                  <a:schemeClr val="bg1"/>
                </a:solidFill>
                <a:latin typeface="AR BLANCA" panose="02000000000000000000" pitchFamily="2" charset="0"/>
              </a:rPr>
              <a:t>5. Elaborar un enunciado con lo anterior:</a:t>
            </a:r>
          </a:p>
          <a:p>
            <a:r>
              <a:rPr lang="es-MX" sz="2800" dirty="0" smtClean="0">
                <a:solidFill>
                  <a:schemeClr val="bg1"/>
                </a:solidFill>
              </a:rPr>
              <a:t>EL ABORTO PROVOCADO EN ALUMNOS DE SECUNDARIA DE ESCUELAS PÚBLICAS DE LA COLONIA EL SEMINARIO EN EL PERIODO DE 2012-2015 </a:t>
            </a:r>
            <a:r>
              <a:rPr lang="es-MX" sz="2800" dirty="0" smtClean="0">
                <a:solidFill>
                  <a:srgbClr val="FF0000"/>
                </a:solidFill>
              </a:rPr>
              <a:t>= TEMA</a:t>
            </a:r>
          </a:p>
          <a:p>
            <a:endParaRPr lang="es-MX" sz="2800" dirty="0">
              <a:solidFill>
                <a:schemeClr val="bg1"/>
              </a:solidFill>
            </a:endParaRPr>
          </a:p>
          <a:p>
            <a:r>
              <a:rPr lang="es-MX" sz="2800" dirty="0" smtClean="0">
                <a:solidFill>
                  <a:schemeClr val="bg1"/>
                </a:solidFill>
                <a:latin typeface="Aharoni" panose="02010803020104030203" pitchFamily="2" charset="-79"/>
                <a:cs typeface="Aharoni" panose="02010803020104030203" pitchFamily="2" charset="-79"/>
              </a:rPr>
              <a:t>NOTA: si se cambia el adjetivo de la palabra abstracta deben cambiar los factores</a:t>
            </a:r>
            <a:endParaRPr lang="es-MX" sz="2800"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3653407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88640"/>
            <a:ext cx="8568952" cy="1077218"/>
          </a:xfrm>
          <a:prstGeom prst="rect">
            <a:avLst/>
          </a:prstGeom>
          <a:noFill/>
        </p:spPr>
        <p:txBody>
          <a:bodyPr wrap="square" rtlCol="0">
            <a:spAutoFit/>
          </a:bodyPr>
          <a:lstStyle/>
          <a:p>
            <a:r>
              <a:rPr lang="es-MX" sz="3200" dirty="0" smtClean="0">
                <a:solidFill>
                  <a:schemeClr val="bg1"/>
                </a:solidFill>
              </a:rPr>
              <a:t>En los problemas de investigación se encuentran </a:t>
            </a:r>
          </a:p>
          <a:p>
            <a:r>
              <a:rPr lang="es-MX" sz="3200" dirty="0">
                <a:solidFill>
                  <a:schemeClr val="bg1"/>
                </a:solidFill>
              </a:rPr>
              <a:t>a</a:t>
            </a:r>
            <a:r>
              <a:rPr lang="es-MX" sz="3200" dirty="0" smtClean="0">
                <a:solidFill>
                  <a:schemeClr val="bg1"/>
                </a:solidFill>
              </a:rPr>
              <a:t>spectos:    conocidos          y       desconocidos</a:t>
            </a:r>
            <a:endParaRPr lang="es-MX" sz="3200" dirty="0">
              <a:solidFill>
                <a:schemeClr val="bg1"/>
              </a:solidFill>
            </a:endParaRPr>
          </a:p>
        </p:txBody>
      </p:sp>
      <p:sp>
        <p:nvSpPr>
          <p:cNvPr id="6" name="5 Rectángulo redondeado"/>
          <p:cNvSpPr/>
          <p:nvPr/>
        </p:nvSpPr>
        <p:spPr>
          <a:xfrm>
            <a:off x="179512" y="1412776"/>
            <a:ext cx="5184576" cy="5445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solidFill>
                  <a:schemeClr val="bg1"/>
                </a:solidFill>
              </a:rPr>
              <a:t>Los aspectos conocidos pueden constituir los síntomas, los efectos, los resultados de algo que se convierte en incógnita. El problema se muestra en este caso a través de sus manifestaciones. </a:t>
            </a:r>
            <a:r>
              <a:rPr lang="es-MX" sz="2400" i="1" dirty="0">
                <a:solidFill>
                  <a:schemeClr val="bg1"/>
                </a:solidFill>
              </a:rPr>
              <a:t>Los aspectos conocidos </a:t>
            </a:r>
            <a:r>
              <a:rPr lang="es-MX" sz="2400" dirty="0">
                <a:solidFill>
                  <a:schemeClr val="bg1"/>
                </a:solidFill>
              </a:rPr>
              <a:t>del problema de investigación permiten diagnosticarlo y caracterizarlo. Conociendo la causa o el efecto de un problema de investigación será posible un acercamiento cuyo resultado será un diagnóstico, un primer reflejo para el dominio del problema</a:t>
            </a:r>
          </a:p>
        </p:txBody>
      </p:sp>
      <p:sp>
        <p:nvSpPr>
          <p:cNvPr id="7" name="6 Rectángulo redondeado"/>
          <p:cNvSpPr/>
          <p:nvPr/>
        </p:nvSpPr>
        <p:spPr>
          <a:xfrm>
            <a:off x="5652120" y="1412776"/>
            <a:ext cx="3240360" cy="49291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a:solidFill>
                  <a:schemeClr val="bg1"/>
                </a:solidFill>
              </a:rPr>
              <a:t>L</a:t>
            </a:r>
            <a:r>
              <a:rPr lang="es-MX" sz="2200" i="1" dirty="0">
                <a:solidFill>
                  <a:schemeClr val="bg1"/>
                </a:solidFill>
              </a:rPr>
              <a:t>os aspectos desconocidos </a:t>
            </a:r>
            <a:r>
              <a:rPr lang="es-MX" sz="2200" dirty="0">
                <a:solidFill>
                  <a:schemeClr val="bg1"/>
                </a:solidFill>
              </a:rPr>
              <a:t>del problema constituyen el factor hipotético, el origen de una suposición científica. Precisamente, el hecho de desconocer una serie de factores conducen al investigador a lanzar </a:t>
            </a:r>
            <a:r>
              <a:rPr lang="es-MX" sz="2200" dirty="0" smtClean="0">
                <a:solidFill>
                  <a:schemeClr val="bg1"/>
                </a:solidFill>
              </a:rPr>
              <a:t>sugerencias.</a:t>
            </a:r>
            <a:endParaRPr lang="es-MX" sz="2200" dirty="0">
              <a:solidFill>
                <a:schemeClr val="bg1"/>
              </a:solidFill>
            </a:endParaRPr>
          </a:p>
        </p:txBody>
      </p:sp>
    </p:spTree>
    <p:extLst>
      <p:ext uri="{BB962C8B-B14F-4D97-AF65-F5344CB8AC3E}">
        <p14:creationId xmlns:p14="http://schemas.microsoft.com/office/powerpoint/2010/main" val="9063952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8229600" cy="576064"/>
          </a:xfrm>
        </p:spPr>
        <p:txBody>
          <a:bodyPr>
            <a:normAutofit fontScale="90000"/>
          </a:bodyPr>
          <a:lstStyle/>
          <a:p>
            <a:r>
              <a:rPr lang="es-MX" dirty="0" smtClean="0"/>
              <a:t>INTRODUCCIÓN Y JUSTIFICACIÓN</a:t>
            </a:r>
            <a:endParaRPr lang="es-MX" dirty="0"/>
          </a:p>
        </p:txBody>
      </p:sp>
      <p:sp>
        <p:nvSpPr>
          <p:cNvPr id="3" name="2 Marcador de contenido"/>
          <p:cNvSpPr>
            <a:spLocks noGrp="1"/>
          </p:cNvSpPr>
          <p:nvPr>
            <p:ph idx="1"/>
          </p:nvPr>
        </p:nvSpPr>
        <p:spPr>
          <a:xfrm>
            <a:off x="0" y="692696"/>
            <a:ext cx="9118848" cy="6165304"/>
          </a:xfrm>
        </p:spPr>
        <p:txBody>
          <a:bodyPr>
            <a:normAutofit fontScale="25000" lnSpcReduction="20000"/>
          </a:bodyPr>
          <a:lstStyle/>
          <a:p>
            <a:r>
              <a:rPr lang="es-MX" sz="4800" dirty="0" smtClean="0">
                <a:solidFill>
                  <a:schemeClr val="bg1"/>
                </a:solidFill>
                <a:latin typeface="+mj-lt"/>
                <a:sym typeface="Trebuchet MS" pitchFamily="34" charset="0"/>
              </a:rPr>
              <a:t>La  UA (unidad de aprendizaje) Métodos y Técnicas de Investigación que se imparte en el  primer semestre de la licenciatura en Planeación Territorial, </a:t>
            </a:r>
            <a:r>
              <a:rPr lang="es-ES" sz="4800" dirty="0" smtClean="0">
                <a:solidFill>
                  <a:schemeClr val="bg1"/>
                </a:solidFill>
                <a:latin typeface="+mj-lt"/>
              </a:rPr>
              <a:t>se ubica en el Núcleo Básico, en el Área de Docencia de Metodología instrumental,  en la Sub área de Metodología de la investigación, la UA es de tipo Obligatoria y pretende destacar que la Metodología de la investigación </a:t>
            </a:r>
            <a:r>
              <a:rPr lang="es-ES" sz="4800" dirty="0" smtClean="0">
                <a:solidFill>
                  <a:schemeClr val="bg1"/>
                </a:solidFill>
                <a:latin typeface="+mj-lt"/>
              </a:rPr>
              <a:t>aporta </a:t>
            </a:r>
            <a:r>
              <a:rPr lang="es-ES" sz="4800" dirty="0" smtClean="0">
                <a:solidFill>
                  <a:schemeClr val="bg1"/>
                </a:solidFill>
                <a:latin typeface="+mj-lt"/>
              </a:rPr>
              <a:t>conocimientos activos y en continuo desarrollo; su importancia es fundamental en el desarrollo sostenible de todos los recursos de nuestro mundo.</a:t>
            </a:r>
            <a:endParaRPr lang="es-MX" sz="4800" dirty="0" smtClean="0">
              <a:solidFill>
                <a:schemeClr val="bg1"/>
              </a:solidFill>
              <a:latin typeface="+mj-lt"/>
            </a:endParaRPr>
          </a:p>
          <a:p>
            <a:r>
              <a:rPr lang="es-ES" sz="4800" dirty="0" smtClean="0">
                <a:solidFill>
                  <a:schemeClr val="bg1"/>
                </a:solidFill>
                <a:latin typeface="+mj-lt"/>
              </a:rPr>
              <a:t>La contribución de esta UA al perfil de egreso del Licenciado en Planeación Territorial se centra en la promoción de competencias a nivel inicial, que incidirán en su capacidad de su formación elemental y general proporcionando bases contextuales teóricas y metodológicas de la carrera  </a:t>
            </a:r>
            <a:endParaRPr lang="es-MX" sz="4800" dirty="0" smtClean="0">
              <a:solidFill>
                <a:schemeClr val="bg1"/>
              </a:solidFill>
              <a:latin typeface="+mj-lt"/>
            </a:endParaRPr>
          </a:p>
          <a:p>
            <a:r>
              <a:rPr lang="es-ES" sz="4800" dirty="0" smtClean="0">
                <a:solidFill>
                  <a:schemeClr val="bg1"/>
                </a:solidFill>
                <a:latin typeface="+mj-lt"/>
              </a:rPr>
              <a:t>La UA consta de 4 unidades de competencia: I. La investigación científica, sus tipos y su importancia; II. Iniciación al proceso de investigación; III. Fuentes de información para el desarrollo de la investigación; IV. Organización de resultados escritos y orales de la investigación.</a:t>
            </a:r>
          </a:p>
          <a:p>
            <a:r>
              <a:rPr lang="es-ES" sz="4800" dirty="0" smtClean="0">
                <a:solidFill>
                  <a:schemeClr val="bg1"/>
                </a:solidFill>
                <a:latin typeface="+mj-lt"/>
              </a:rPr>
              <a:t>La  importancia de esta UA está sustentada en un proceso educativo que se centra en el estudiante, con la finalidad de propiciar el auto aprendizaje desarrollando de manera integral habilidades, actitudes y valores. Por lo que estrategias como la investigación documental, iniciación en recorridos de campo,  la discusión de temas, exposiciones del profesor y de los estudiantes conformaran las actividades centrales durante el período escolar.</a:t>
            </a:r>
            <a:endParaRPr lang="es-MX" sz="4800" dirty="0" smtClean="0">
              <a:solidFill>
                <a:schemeClr val="bg1"/>
              </a:solidFill>
              <a:latin typeface="+mj-lt"/>
            </a:endParaRPr>
          </a:p>
          <a:p>
            <a:pPr algn="just" defTabSz="914400" hangingPunct="0">
              <a:spcBef>
                <a:spcPts val="400"/>
              </a:spcBef>
            </a:pPr>
            <a:r>
              <a:rPr lang="es-MX" sz="4800" dirty="0" smtClean="0">
                <a:solidFill>
                  <a:schemeClr val="bg1"/>
                </a:solidFill>
                <a:latin typeface="+mj-lt"/>
                <a:sym typeface="Trebuchet MS" pitchFamily="34" charset="0"/>
              </a:rPr>
              <a:t>El material didáctico que se presenta está relacionado con un tema de la unidad II.</a:t>
            </a:r>
          </a:p>
          <a:p>
            <a:pPr algn="just" defTabSz="914400" hangingPunct="0">
              <a:spcBef>
                <a:spcPts val="600"/>
              </a:spcBef>
            </a:pPr>
            <a:r>
              <a:rPr lang="es-MX" sz="4800" b="1" dirty="0" smtClean="0">
                <a:solidFill>
                  <a:schemeClr val="bg1"/>
                </a:solidFill>
                <a:latin typeface="+mj-lt"/>
                <a:sym typeface="Trebuchet MS" pitchFamily="34" charset="0"/>
              </a:rPr>
              <a:t>JUSTIFICACIÓN</a:t>
            </a:r>
          </a:p>
          <a:p>
            <a:pPr algn="just" defTabSz="914400" hangingPunct="0">
              <a:spcBef>
                <a:spcPts val="600"/>
              </a:spcBef>
            </a:pPr>
            <a:r>
              <a:rPr lang="es-MX" sz="4800" dirty="0" smtClean="0">
                <a:solidFill>
                  <a:schemeClr val="bg1"/>
                </a:solidFill>
                <a:latin typeface="+mj-lt"/>
                <a:sym typeface="Trebuchet MS" pitchFamily="34" charset="0"/>
              </a:rPr>
              <a:t>En el ambiente universitario todo estudiante debe tener la capacidad de problematizar lo que observa, vive y experimenta en su entorno. La UA “Métodos y Técnicas de Investigación” contribuye a ese pensamiento crítico, aunque en un primer nivel por ser una materia que se imparte en primer semestre, pero se cree conveniente que los recursos humanos que se forman desde esta institución tienen que aprender a cuestionarse de una manera sistematizada. </a:t>
            </a:r>
          </a:p>
          <a:p>
            <a:pPr algn="just" defTabSz="914400" hangingPunct="0">
              <a:spcBef>
                <a:spcPts val="600"/>
              </a:spcBef>
            </a:pPr>
            <a:r>
              <a:rPr lang="es-MX" sz="4800" dirty="0" smtClean="0">
                <a:solidFill>
                  <a:schemeClr val="bg1"/>
                </a:solidFill>
                <a:latin typeface="+mj-lt"/>
                <a:sym typeface="Trebuchet MS" pitchFamily="34" charset="0"/>
              </a:rPr>
              <a:t>Algunos investigadores creen que los estudiantes carecen de la habilidad de problematizar, ello es consecuencia de la falta de un proceso de enseñanza-aprendizaje continuo que tenga relación con la investigación.</a:t>
            </a:r>
          </a:p>
          <a:p>
            <a:pPr algn="just" defTabSz="914400" hangingPunct="0">
              <a:spcBef>
                <a:spcPts val="600"/>
              </a:spcBef>
            </a:pPr>
            <a:r>
              <a:rPr lang="es-MX" sz="4800" dirty="0" smtClean="0">
                <a:solidFill>
                  <a:schemeClr val="bg1"/>
                </a:solidFill>
                <a:latin typeface="+mj-lt"/>
                <a:sym typeface="Trebuchet MS" pitchFamily="34" charset="0"/>
              </a:rPr>
              <a:t>Por ello la importancia de mostrar material visual que se relacione con el proceso de investigación, dentro de éste ultimo  hay una tema que suele tener dificultad, no para comprenderlo sino para reflejarlo en un </a:t>
            </a:r>
            <a:r>
              <a:rPr lang="es-MX" sz="4800" dirty="0" smtClean="0">
                <a:solidFill>
                  <a:schemeClr val="bg1"/>
                </a:solidFill>
                <a:latin typeface="+mj-lt"/>
                <a:sym typeface="Trebuchet MS" pitchFamily="34" charset="0"/>
              </a:rPr>
              <a:t>escrito, </a:t>
            </a:r>
            <a:r>
              <a:rPr lang="es-MX" sz="4800" dirty="0" smtClean="0">
                <a:solidFill>
                  <a:srgbClr val="FF0000"/>
                </a:solidFill>
                <a:latin typeface="+mj-lt"/>
                <a:sym typeface="Trebuchet MS" pitchFamily="34" charset="0"/>
              </a:rPr>
              <a:t>la fase del planteamiento del Problema</a:t>
            </a:r>
            <a:r>
              <a:rPr lang="es-MX" sz="4800" dirty="0" smtClean="0">
                <a:solidFill>
                  <a:schemeClr val="bg1"/>
                </a:solidFill>
                <a:latin typeface="+mj-lt"/>
                <a:sym typeface="Trebuchet MS" pitchFamily="34" charset="0"/>
              </a:rPr>
              <a:t>.</a:t>
            </a:r>
            <a:endParaRPr lang="es-MX" sz="4800" dirty="0" smtClean="0">
              <a:solidFill>
                <a:schemeClr val="bg1"/>
              </a:solidFill>
              <a:latin typeface="+mj-lt"/>
              <a:sym typeface="Trebuchet MS" pitchFamily="34" charset="0"/>
            </a:endParaRPr>
          </a:p>
          <a:p>
            <a:pPr algn="just" defTabSz="914400" hangingPunct="0">
              <a:spcBef>
                <a:spcPts val="600"/>
              </a:spcBef>
            </a:pPr>
            <a:r>
              <a:rPr lang="es-MX" sz="4800" dirty="0" smtClean="0">
                <a:solidFill>
                  <a:schemeClr val="bg1"/>
                </a:solidFill>
                <a:latin typeface="+mj-lt"/>
                <a:sym typeface="Trebuchet MS" pitchFamily="34" charset="0"/>
              </a:rPr>
              <a:t>La contribución que tendrá a los estudiantes este material visual que se muestra recae es que a través de mostrar algunos elementos de conceptos y estructura de </a:t>
            </a:r>
            <a:r>
              <a:rPr lang="es-MX" sz="4800" dirty="0" smtClean="0">
                <a:solidFill>
                  <a:schemeClr val="bg1"/>
                </a:solidFill>
                <a:latin typeface="+mj-lt"/>
                <a:sym typeface="Trebuchet MS" pitchFamily="34" charset="0"/>
              </a:rPr>
              <a:t>cómo se plantea un problema de investigación, </a:t>
            </a:r>
            <a:r>
              <a:rPr lang="es-MX" sz="4800" dirty="0" smtClean="0">
                <a:solidFill>
                  <a:schemeClr val="bg1"/>
                </a:solidFill>
                <a:latin typeface="+mj-lt"/>
                <a:sym typeface="Trebuchet MS" pitchFamily="34" charset="0"/>
              </a:rPr>
              <a:t>también </a:t>
            </a:r>
            <a:r>
              <a:rPr lang="es-MX" sz="4800" dirty="0" smtClean="0">
                <a:solidFill>
                  <a:schemeClr val="bg1"/>
                </a:solidFill>
                <a:latin typeface="+mj-lt"/>
                <a:sym typeface="Trebuchet MS" pitchFamily="34" charset="0"/>
              </a:rPr>
              <a:t>se dan ejemplos que pueden ayudar a comprender el tema. El propósito del material didáctico es que al finalizar la exposición </a:t>
            </a:r>
            <a:r>
              <a:rPr lang="es-MX" sz="4800" dirty="0" smtClean="0">
                <a:solidFill>
                  <a:schemeClr val="bg1"/>
                </a:solidFill>
                <a:latin typeface="+mj-lt"/>
                <a:sym typeface="Trebuchet MS" pitchFamily="34" charset="0"/>
              </a:rPr>
              <a:t>tengan claro </a:t>
            </a:r>
            <a:r>
              <a:rPr lang="es-MX" sz="4800" dirty="0" smtClean="0">
                <a:solidFill>
                  <a:srgbClr val="FF0000"/>
                </a:solidFill>
                <a:latin typeface="+mj-lt"/>
                <a:sym typeface="Trebuchet MS" pitchFamily="34" charset="0"/>
              </a:rPr>
              <a:t>cómo se plantea y estructura </a:t>
            </a:r>
            <a:r>
              <a:rPr lang="es-MX" sz="4800" dirty="0" smtClean="0">
                <a:solidFill>
                  <a:srgbClr val="FF0000"/>
                </a:solidFill>
                <a:latin typeface="+mj-lt"/>
                <a:sym typeface="Trebuchet MS" pitchFamily="34" charset="0"/>
              </a:rPr>
              <a:t>la etapa del planteamiento del problema con sus tres elementos: pregunta, objetivos y justificación</a:t>
            </a:r>
            <a:r>
              <a:rPr lang="es-MX" sz="4800" dirty="0" smtClean="0">
                <a:solidFill>
                  <a:schemeClr val="bg1"/>
                </a:solidFill>
                <a:latin typeface="+mj-lt"/>
                <a:sym typeface="Trebuchet MS" pitchFamily="34" charset="0"/>
              </a:rPr>
              <a:t>, </a:t>
            </a:r>
            <a:r>
              <a:rPr lang="es-MX" sz="4800" dirty="0" smtClean="0">
                <a:solidFill>
                  <a:schemeClr val="bg1"/>
                </a:solidFill>
                <a:latin typeface="+mj-lt"/>
                <a:sym typeface="Trebuchet MS" pitchFamily="34" charset="0"/>
              </a:rPr>
              <a:t>mismo que es solicitado en un trabajo conjunto transversal que se elabora a lo largo del semestre.</a:t>
            </a:r>
          </a:p>
          <a:p>
            <a:pPr algn="just" defTabSz="914400" hangingPunct="0">
              <a:spcBef>
                <a:spcPts val="600"/>
              </a:spcBef>
              <a:buNone/>
            </a:pPr>
            <a:endParaRPr lang="es-MX" sz="2500" dirty="0" smtClean="0">
              <a:latin typeface="+mj-lt"/>
              <a:sym typeface="Trebuchet MS" pitchFamily="34" charset="0"/>
            </a:endParaRPr>
          </a:p>
          <a:p>
            <a:pPr algn="just" defTabSz="914400" hangingPunct="0">
              <a:spcBef>
                <a:spcPts val="300"/>
              </a:spcBef>
              <a:buNone/>
            </a:pPr>
            <a:endParaRPr lang="es-MX" dirty="0" smtClean="0"/>
          </a:p>
          <a:p>
            <a:endParaRPr lang="es-MX" dirty="0"/>
          </a:p>
        </p:txBody>
      </p:sp>
    </p:spTree>
    <p:extLst>
      <p:ext uri="{BB962C8B-B14F-4D97-AF65-F5344CB8AC3E}">
        <p14:creationId xmlns:p14="http://schemas.microsoft.com/office/powerpoint/2010/main" val="28582941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424936" cy="6264696"/>
          </a:xfrm>
        </p:spPr>
        <p:txBody>
          <a:bodyPr>
            <a:normAutofit fontScale="92500" lnSpcReduction="10000"/>
          </a:bodyPr>
          <a:lstStyle/>
          <a:p>
            <a:pPr marL="0" indent="0">
              <a:buNone/>
            </a:pPr>
            <a:r>
              <a:rPr lang="es-MX" sz="3600" u="sng" dirty="0">
                <a:solidFill>
                  <a:schemeClr val="bg1"/>
                </a:solidFill>
              </a:rPr>
              <a:t>Son ejemplos de problemas científicos:</a:t>
            </a:r>
          </a:p>
          <a:p>
            <a:pPr lvl="0"/>
            <a:r>
              <a:rPr lang="es-MX" sz="3600" dirty="0">
                <a:solidFill>
                  <a:schemeClr val="bg1"/>
                </a:solidFill>
                <a:latin typeface="Arial Narrow" panose="020B0606020202030204" pitchFamily="34" charset="0"/>
              </a:rPr>
              <a:t>El efecto de una droga en el sistema nervioso.</a:t>
            </a:r>
          </a:p>
          <a:p>
            <a:pPr marL="0" indent="0">
              <a:buNone/>
            </a:pPr>
            <a:endParaRPr lang="es-MX" sz="3600" dirty="0">
              <a:solidFill>
                <a:schemeClr val="bg1"/>
              </a:solidFill>
              <a:latin typeface="Arial Narrow" panose="020B0606020202030204" pitchFamily="34" charset="0"/>
            </a:endParaRPr>
          </a:p>
          <a:p>
            <a:pPr lvl="0"/>
            <a:r>
              <a:rPr lang="es-MX" sz="3600" dirty="0">
                <a:solidFill>
                  <a:schemeClr val="bg1"/>
                </a:solidFill>
                <a:latin typeface="Arial Narrow" panose="020B0606020202030204" pitchFamily="34" charset="0"/>
              </a:rPr>
              <a:t>Evitar el rechazo del cuerpo humano a los órganos trasplantados.</a:t>
            </a:r>
          </a:p>
          <a:p>
            <a:pPr marL="0" indent="0">
              <a:buNone/>
            </a:pPr>
            <a:endParaRPr lang="es-MX" sz="3600" dirty="0">
              <a:solidFill>
                <a:schemeClr val="bg1"/>
              </a:solidFill>
              <a:latin typeface="Arial Narrow" panose="020B0606020202030204" pitchFamily="34" charset="0"/>
            </a:endParaRPr>
          </a:p>
          <a:p>
            <a:pPr lvl="0"/>
            <a:r>
              <a:rPr lang="es-MX" sz="3600" dirty="0">
                <a:solidFill>
                  <a:schemeClr val="bg1"/>
                </a:solidFill>
                <a:latin typeface="Arial Narrow" panose="020B0606020202030204" pitchFamily="34" charset="0"/>
              </a:rPr>
              <a:t>Demostrar un teorema.</a:t>
            </a:r>
          </a:p>
          <a:p>
            <a:pPr marL="0" indent="0">
              <a:buNone/>
            </a:pPr>
            <a:endParaRPr lang="es-MX" sz="3600" dirty="0">
              <a:solidFill>
                <a:schemeClr val="bg1"/>
              </a:solidFill>
              <a:latin typeface="Arial Narrow" panose="020B0606020202030204" pitchFamily="34" charset="0"/>
            </a:endParaRPr>
          </a:p>
          <a:p>
            <a:pPr lvl="0"/>
            <a:r>
              <a:rPr lang="es-MX" sz="3600" dirty="0">
                <a:solidFill>
                  <a:schemeClr val="bg1"/>
                </a:solidFill>
                <a:latin typeface="Arial Narrow" panose="020B0606020202030204" pitchFamily="34" charset="0"/>
              </a:rPr>
              <a:t>Explicar hechos mediante teorías.</a:t>
            </a:r>
          </a:p>
          <a:p>
            <a:endParaRPr lang="es-MX" dirty="0"/>
          </a:p>
        </p:txBody>
      </p:sp>
    </p:spTree>
    <p:extLst>
      <p:ext uri="{BB962C8B-B14F-4D97-AF65-F5344CB8AC3E}">
        <p14:creationId xmlns:p14="http://schemas.microsoft.com/office/powerpoint/2010/main" val="22260304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260648"/>
            <a:ext cx="8640960" cy="6408712"/>
          </a:xfrm>
        </p:spPr>
        <p:style>
          <a:lnRef idx="1">
            <a:schemeClr val="accent2"/>
          </a:lnRef>
          <a:fillRef idx="3">
            <a:schemeClr val="accent2"/>
          </a:fillRef>
          <a:effectRef idx="2">
            <a:schemeClr val="accent2"/>
          </a:effectRef>
          <a:fontRef idx="minor">
            <a:schemeClr val="lt1"/>
          </a:fontRef>
        </p:style>
        <p:txBody>
          <a:bodyPr>
            <a:normAutofit/>
          </a:bodyPr>
          <a:lstStyle/>
          <a:p>
            <a:r>
              <a:rPr lang="es-MX" sz="4000" dirty="0">
                <a:solidFill>
                  <a:schemeClr val="bg1"/>
                </a:solidFill>
              </a:rPr>
              <a:t>Según lo señalara Einstein, tener identificado el problema significa tenerlo resuelto en un ochenta por ciento </a:t>
            </a:r>
            <a:endParaRPr lang="es-MX" sz="4000" dirty="0" smtClean="0">
              <a:solidFill>
                <a:schemeClr val="bg1"/>
              </a:solidFill>
            </a:endParaRPr>
          </a:p>
          <a:p>
            <a:endParaRPr lang="es-MX" sz="4000" dirty="0">
              <a:solidFill>
                <a:schemeClr val="bg1"/>
              </a:solidFill>
            </a:endParaRPr>
          </a:p>
          <a:p>
            <a:r>
              <a:rPr lang="es-MX" sz="4000" dirty="0">
                <a:solidFill>
                  <a:schemeClr val="bg1"/>
                </a:solidFill>
              </a:rPr>
              <a:t>El planteamiento del problema </a:t>
            </a:r>
            <a:r>
              <a:rPr lang="es-MX" sz="4000" dirty="0" smtClean="0">
                <a:solidFill>
                  <a:schemeClr val="bg1"/>
                </a:solidFill>
              </a:rPr>
              <a:t>es </a:t>
            </a:r>
            <a:r>
              <a:rPr lang="es-MX" sz="4000" dirty="0">
                <a:solidFill>
                  <a:schemeClr val="bg1"/>
                </a:solidFill>
              </a:rPr>
              <a:t>mucho más importante que su solución.</a:t>
            </a:r>
          </a:p>
          <a:p>
            <a:endParaRPr lang="es-MX" dirty="0"/>
          </a:p>
        </p:txBody>
      </p:sp>
    </p:spTree>
    <p:extLst>
      <p:ext uri="{BB962C8B-B14F-4D97-AF65-F5344CB8AC3E}">
        <p14:creationId xmlns:p14="http://schemas.microsoft.com/office/powerpoint/2010/main" val="3026117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3608" y="1268760"/>
            <a:ext cx="7501507" cy="3312368"/>
          </a:xfrm>
        </p:spPr>
        <p:txBody>
          <a:bodyPr>
            <a:noAutofit/>
          </a:bodyPr>
          <a:lstStyle/>
          <a:p>
            <a:r>
              <a:rPr lang="es-MX" sz="6000" dirty="0" smtClean="0">
                <a:solidFill>
                  <a:schemeClr val="bg1"/>
                </a:solidFill>
              </a:rPr>
              <a:t>2. Elementos del planteamiento del problema</a:t>
            </a:r>
            <a:endParaRPr lang="es-MX" sz="6000" dirty="0">
              <a:solidFill>
                <a:schemeClr val="bg1"/>
              </a:solidFill>
            </a:endParaRPr>
          </a:p>
        </p:txBody>
      </p:sp>
    </p:spTree>
    <p:extLst>
      <p:ext uri="{BB962C8B-B14F-4D97-AF65-F5344CB8AC3E}">
        <p14:creationId xmlns:p14="http://schemas.microsoft.com/office/powerpoint/2010/main" val="1885704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6060" y="618518"/>
            <a:ext cx="7429499" cy="5402770"/>
          </a:xfrm>
        </p:spPr>
        <p:txBody>
          <a:bodyPr>
            <a:normAutofit/>
          </a:bodyPr>
          <a:lstStyle/>
          <a:p>
            <a:r>
              <a:rPr lang="es-MX" dirty="0" smtClean="0">
                <a:solidFill>
                  <a:schemeClr val="bg1"/>
                </a:solidFill>
                <a:latin typeface="Goudy Stout" panose="0202090407030B020401" pitchFamily="18" charset="0"/>
              </a:rPr>
              <a:t>¿A través de qué elementos afinamos el problema de investigación?</a:t>
            </a:r>
            <a:endParaRPr lang="es-MX" dirty="0">
              <a:solidFill>
                <a:schemeClr val="bg1"/>
              </a:solidFill>
              <a:latin typeface="Goudy Stout" panose="0202090407030B020401" pitchFamily="18" charset="0"/>
            </a:endParaRPr>
          </a:p>
        </p:txBody>
      </p:sp>
    </p:spTree>
    <p:extLst>
      <p:ext uri="{BB962C8B-B14F-4D97-AF65-F5344CB8AC3E}">
        <p14:creationId xmlns:p14="http://schemas.microsoft.com/office/powerpoint/2010/main" val="4762862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0460" y="120802"/>
            <a:ext cx="3888432" cy="1152128"/>
          </a:xfrm>
        </p:spPr>
        <p:txBody>
          <a:bodyPr>
            <a:normAutofit fontScale="90000"/>
          </a:bodyPr>
          <a:lstStyle/>
          <a:p>
            <a:r>
              <a:rPr lang="es-MX" sz="3100" dirty="0" smtClean="0">
                <a:solidFill>
                  <a:srgbClr val="FF0000"/>
                </a:solidFill>
              </a:rPr>
              <a:t>Criterios</a:t>
            </a:r>
            <a:r>
              <a:rPr lang="es-MX" dirty="0" smtClean="0">
                <a:solidFill>
                  <a:srgbClr val="FF0000"/>
                </a:solidFill>
              </a:rPr>
              <a:t> para plantear el problema</a:t>
            </a:r>
            <a:endParaRPr lang="es-MX" dirty="0">
              <a:solidFill>
                <a:srgbClr val="FF0000"/>
              </a:solidFill>
            </a:endParaRPr>
          </a:p>
        </p:txBody>
      </p:sp>
      <p:sp>
        <p:nvSpPr>
          <p:cNvPr id="3" name="2 Marcador de contenido"/>
          <p:cNvSpPr>
            <a:spLocks noGrp="1"/>
          </p:cNvSpPr>
          <p:nvPr>
            <p:ph idx="1"/>
          </p:nvPr>
        </p:nvSpPr>
        <p:spPr>
          <a:xfrm>
            <a:off x="4381375" y="476672"/>
            <a:ext cx="4752528" cy="5932678"/>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s-MX" dirty="0" smtClean="0">
                <a:solidFill>
                  <a:srgbClr val="0070C0"/>
                </a:solidFill>
              </a:rPr>
              <a:t>¿Qué elementos contiene el planteamiento del problema?</a:t>
            </a:r>
          </a:p>
          <a:p>
            <a:pPr>
              <a:buNone/>
            </a:pPr>
            <a:r>
              <a:rPr lang="es-MX" sz="4400" dirty="0" smtClean="0">
                <a:solidFill>
                  <a:srgbClr val="FF0000"/>
                </a:solidFill>
              </a:rPr>
              <a:t>1. </a:t>
            </a:r>
            <a:r>
              <a:rPr lang="es-MX" sz="4400" dirty="0" smtClean="0">
                <a:solidFill>
                  <a:srgbClr val="FF0000"/>
                </a:solidFill>
                <a:latin typeface="AR CARTER" panose="02000000000000000000" pitchFamily="2" charset="0"/>
              </a:rPr>
              <a:t>Objetivos de la investigación</a:t>
            </a:r>
          </a:p>
          <a:p>
            <a:pPr>
              <a:buNone/>
            </a:pPr>
            <a:r>
              <a:rPr lang="es-MX" sz="4400" dirty="0" smtClean="0">
                <a:solidFill>
                  <a:srgbClr val="FF0000"/>
                </a:solidFill>
                <a:latin typeface="AR CARTER" panose="02000000000000000000" pitchFamily="2" charset="0"/>
              </a:rPr>
              <a:t>2. Pregunta de investigación</a:t>
            </a:r>
          </a:p>
          <a:p>
            <a:pPr>
              <a:buNone/>
            </a:pPr>
            <a:r>
              <a:rPr lang="es-MX" sz="4400" dirty="0" smtClean="0">
                <a:solidFill>
                  <a:srgbClr val="FF0000"/>
                </a:solidFill>
                <a:latin typeface="AR CARTER" panose="02000000000000000000" pitchFamily="2" charset="0"/>
              </a:rPr>
              <a:t>3. Justificación</a:t>
            </a:r>
          </a:p>
          <a:p>
            <a:pPr>
              <a:buNone/>
            </a:pPr>
            <a:endParaRPr lang="es-MX" dirty="0"/>
          </a:p>
        </p:txBody>
      </p:sp>
      <p:sp>
        <p:nvSpPr>
          <p:cNvPr id="4" name="3 Marcador de texto"/>
          <p:cNvSpPr>
            <a:spLocks noGrp="1"/>
          </p:cNvSpPr>
          <p:nvPr>
            <p:ph type="body" sz="half" idx="2"/>
          </p:nvPr>
        </p:nvSpPr>
        <p:spPr>
          <a:xfrm>
            <a:off x="40440" y="1272930"/>
            <a:ext cx="4248472" cy="5289451"/>
          </a:xfrm>
        </p:spPr>
        <p:txBody>
          <a:bodyPr>
            <a:normAutofit fontScale="62500" lnSpcReduction="20000"/>
          </a:bodyPr>
          <a:lstStyle/>
          <a:p>
            <a:pPr algn="just"/>
            <a:r>
              <a:rPr lang="es-MX" sz="3200" dirty="0">
                <a:solidFill>
                  <a:schemeClr val="bg1"/>
                </a:solidFill>
              </a:rPr>
              <a:t>*</a:t>
            </a:r>
            <a:r>
              <a:rPr lang="es-MX" sz="3200" dirty="0" smtClean="0">
                <a:solidFill>
                  <a:schemeClr val="bg1"/>
                </a:solidFill>
              </a:rPr>
              <a:t>Debe expresar una relación entre dos o más variables</a:t>
            </a:r>
          </a:p>
          <a:p>
            <a:pPr algn="just"/>
            <a:r>
              <a:rPr lang="es-MX" sz="3200" dirty="0" smtClean="0">
                <a:solidFill>
                  <a:schemeClr val="bg1"/>
                </a:solidFill>
              </a:rPr>
              <a:t>*El problema debe ser claro, sin ambigüedades como pregunta, por ejemplo</a:t>
            </a:r>
          </a:p>
          <a:p>
            <a:pPr algn="just"/>
            <a:r>
              <a:rPr lang="es-MX" sz="3200" dirty="0" smtClean="0">
                <a:solidFill>
                  <a:schemeClr val="bg1"/>
                </a:solidFill>
              </a:rPr>
              <a:t>¿qué efecto?, ¿en qué condiciones?, ¿cuál es la probabilidad de…?, ¿cómo se relaciona…con?</a:t>
            </a:r>
          </a:p>
          <a:p>
            <a:pPr algn="just"/>
            <a:r>
              <a:rPr lang="es-MX" sz="3200" dirty="0" smtClean="0">
                <a:solidFill>
                  <a:schemeClr val="bg1"/>
                </a:solidFill>
              </a:rPr>
              <a:t>*Debe implicar la posibilidad de realizar una prueba empírica o una recolección de datos</a:t>
            </a:r>
          </a:p>
          <a:p>
            <a:pPr algn="just"/>
            <a:r>
              <a:rPr lang="es-MX" sz="3200" dirty="0" smtClean="0">
                <a:solidFill>
                  <a:schemeClr val="bg1"/>
                </a:solidFill>
              </a:rPr>
              <a:t>* Debe haber factibilidad para realizar la prueba empírica y/o la recolección de datos</a:t>
            </a:r>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2892028" cy="1091204"/>
          </a:xfrm>
        </p:spPr>
        <p:style>
          <a:lnRef idx="1">
            <a:schemeClr val="accent3"/>
          </a:lnRef>
          <a:fillRef idx="3">
            <a:schemeClr val="accent3"/>
          </a:fillRef>
          <a:effectRef idx="2">
            <a:schemeClr val="accent3"/>
          </a:effectRef>
          <a:fontRef idx="minor">
            <a:schemeClr val="lt1"/>
          </a:fontRef>
        </p:style>
        <p:txBody>
          <a:bodyPr>
            <a:normAutofit fontScale="90000"/>
          </a:bodyPr>
          <a:lstStyle/>
          <a:p>
            <a:r>
              <a:rPr lang="es-MX" sz="2800" dirty="0" smtClean="0">
                <a:solidFill>
                  <a:schemeClr val="bg1"/>
                </a:solidFill>
              </a:rPr>
              <a:t>2.1Objetivos de la investigación</a:t>
            </a:r>
            <a:endParaRPr lang="es-MX" sz="2800" dirty="0">
              <a:solidFill>
                <a:schemeClr val="bg1"/>
              </a:solidFill>
            </a:endParaRPr>
          </a:p>
        </p:txBody>
      </p:sp>
      <p:sp>
        <p:nvSpPr>
          <p:cNvPr id="3" name="2 Marcador de contenido"/>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es-MX" dirty="0" smtClean="0"/>
              <a:t>Los objetivos se expresan con claridad para evitar desviaciones en la investigación</a:t>
            </a:r>
          </a:p>
          <a:p>
            <a:r>
              <a:rPr lang="es-MX" dirty="0" smtClean="0"/>
              <a:t>Son las guías del trabajo</a:t>
            </a:r>
          </a:p>
          <a:p>
            <a:r>
              <a:rPr lang="es-MX" dirty="0" smtClean="0"/>
              <a:t>Pueden existir casos donde se modifiquen los objetivos durante la investigación</a:t>
            </a:r>
          </a:p>
          <a:p>
            <a:r>
              <a:rPr lang="es-MX" dirty="0" smtClean="0"/>
              <a:t>Los objetivos son generales y específicos</a:t>
            </a:r>
            <a:endParaRPr lang="es-MX"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309870"/>
            <a:ext cx="19431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886" y="3252970"/>
            <a:ext cx="285750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09600"/>
            <a:ext cx="3284513" cy="2963415"/>
          </a:xfrm>
        </p:spPr>
        <p:txBody>
          <a:bodyPr>
            <a:normAutofit fontScale="90000"/>
          </a:bodyPr>
          <a:lstStyle/>
          <a:p>
            <a:r>
              <a:rPr lang="es-MX" dirty="0" smtClean="0">
                <a:solidFill>
                  <a:schemeClr val="bg1"/>
                </a:solidFill>
              </a:rPr>
              <a:t>¿Qué pretende la investigación?</a:t>
            </a:r>
            <a:br>
              <a:rPr lang="es-MX" dirty="0" smtClean="0">
                <a:solidFill>
                  <a:schemeClr val="bg1"/>
                </a:solidFill>
              </a:rPr>
            </a:br>
            <a:r>
              <a:rPr lang="es-MX" dirty="0" smtClean="0">
                <a:solidFill>
                  <a:schemeClr val="bg1"/>
                </a:solidFill>
              </a:rPr>
              <a:t/>
            </a:r>
            <a:br>
              <a:rPr lang="es-MX" dirty="0" smtClean="0">
                <a:solidFill>
                  <a:schemeClr val="bg1"/>
                </a:solidFill>
              </a:rPr>
            </a:br>
            <a:r>
              <a:rPr lang="es-MX" dirty="0" smtClean="0">
                <a:solidFill>
                  <a:schemeClr val="bg1"/>
                </a:solidFill>
              </a:rPr>
              <a:t>¿</a:t>
            </a:r>
            <a:r>
              <a:rPr lang="es-MX" dirty="0">
                <a:solidFill>
                  <a:schemeClr val="bg1"/>
                </a:solidFill>
              </a:rPr>
              <a:t>cuáles son los objetivos?</a:t>
            </a:r>
            <a:br>
              <a:rPr lang="es-MX" dirty="0">
                <a:solidFill>
                  <a:schemeClr val="bg1"/>
                </a:solidFill>
              </a:rPr>
            </a:br>
            <a:endParaRPr lang="es-MX" dirty="0">
              <a:solidFill>
                <a:schemeClr val="bg1"/>
              </a:solidFill>
            </a:endParaRPr>
          </a:p>
        </p:txBody>
      </p:sp>
      <p:sp>
        <p:nvSpPr>
          <p:cNvPr id="3" name="2 Marcador de contenido"/>
          <p:cNvSpPr>
            <a:spLocks noGrp="1"/>
          </p:cNvSpPr>
          <p:nvPr>
            <p:ph idx="1"/>
          </p:nvPr>
        </p:nvSpPr>
        <p:spPr>
          <a:xfrm>
            <a:off x="3867150" y="592666"/>
            <a:ext cx="4881314" cy="5932678"/>
          </a:xfrm>
        </p:spPr>
        <p:txBody>
          <a:bodyPr>
            <a:normAutofit/>
          </a:bodyPr>
          <a:lstStyle/>
          <a:p>
            <a:r>
              <a:rPr lang="es-MX" sz="3200" dirty="0" smtClean="0">
                <a:solidFill>
                  <a:schemeClr val="bg1"/>
                </a:solidFill>
              </a:rPr>
              <a:t>Hay investigaciones que pretenden </a:t>
            </a:r>
            <a:r>
              <a:rPr lang="es-MX" sz="3200" dirty="0" smtClean="0">
                <a:solidFill>
                  <a:srgbClr val="FF0000"/>
                </a:solidFill>
              </a:rPr>
              <a:t>contribuir a resolver un problema en especial</a:t>
            </a:r>
          </a:p>
          <a:p>
            <a:r>
              <a:rPr lang="es-MX" sz="3200" dirty="0" smtClean="0">
                <a:solidFill>
                  <a:schemeClr val="bg1"/>
                </a:solidFill>
              </a:rPr>
              <a:t>Otras investigaciones tienen como objetivo principal </a:t>
            </a:r>
            <a:r>
              <a:rPr lang="es-MX" sz="3200" dirty="0" smtClean="0">
                <a:solidFill>
                  <a:srgbClr val="FF0000"/>
                </a:solidFill>
              </a:rPr>
              <a:t>probar una teoría o aportar evidencia empírica en favor de ella</a:t>
            </a:r>
          </a:p>
          <a:p>
            <a:endParaRPr lang="es-MX" dirty="0"/>
          </a:p>
        </p:txBody>
      </p:sp>
      <p:sp>
        <p:nvSpPr>
          <p:cNvPr id="4" name="3 Marcador de texto"/>
          <p:cNvSpPr>
            <a:spLocks noGrp="1"/>
          </p:cNvSpPr>
          <p:nvPr>
            <p:ph type="body" sz="half" idx="2"/>
          </p:nvPr>
        </p:nvSpPr>
        <p:spPr>
          <a:xfrm>
            <a:off x="467544" y="3645024"/>
            <a:ext cx="2880320" cy="2664296"/>
          </a:xfrm>
        </p:spPr>
        <p:style>
          <a:lnRef idx="3">
            <a:schemeClr val="lt1"/>
          </a:lnRef>
          <a:fillRef idx="1">
            <a:schemeClr val="accent2"/>
          </a:fillRef>
          <a:effectRef idx="1">
            <a:schemeClr val="accent2"/>
          </a:effectRef>
          <a:fontRef idx="minor">
            <a:schemeClr val="lt1"/>
          </a:fontRef>
        </p:style>
        <p:txBody>
          <a:bodyPr>
            <a:noAutofit/>
          </a:bodyPr>
          <a:lstStyle/>
          <a:p>
            <a:r>
              <a:rPr lang="es-MX" sz="2800" dirty="0" smtClean="0">
                <a:solidFill>
                  <a:schemeClr val="bg1"/>
                </a:solidFill>
              </a:rPr>
              <a:t>Los objetivos expresan los resultados que se desean obtener en la investigación</a:t>
            </a:r>
            <a:endParaRPr lang="es-MX" sz="2800" dirty="0">
              <a:solidFill>
                <a:schemeClr val="bg1"/>
              </a:solidFill>
            </a:endParaRPr>
          </a:p>
        </p:txBody>
      </p:sp>
    </p:spTree>
    <p:extLst>
      <p:ext uri="{BB962C8B-B14F-4D97-AF65-F5344CB8AC3E}">
        <p14:creationId xmlns:p14="http://schemas.microsoft.com/office/powerpoint/2010/main" val="16951039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13" y="830996"/>
            <a:ext cx="9120187" cy="591037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
        <p:nvSpPr>
          <p:cNvPr id="5" name="4 CuadroTexto"/>
          <p:cNvSpPr txBox="1"/>
          <p:nvPr/>
        </p:nvSpPr>
        <p:spPr>
          <a:xfrm>
            <a:off x="0" y="0"/>
            <a:ext cx="9120187" cy="830997"/>
          </a:xfrm>
          <a:prstGeom prst="rect">
            <a:avLst/>
          </a:prstGeom>
          <a:noFill/>
        </p:spPr>
        <p:txBody>
          <a:bodyPr wrap="square" rtlCol="0">
            <a:spAutoFit/>
          </a:bodyPr>
          <a:lstStyle/>
          <a:p>
            <a:r>
              <a:rPr lang="es-MX" sz="2400" dirty="0" smtClean="0">
                <a:solidFill>
                  <a:srgbClr val="FF0000"/>
                </a:solidFill>
              </a:rPr>
              <a:t>Ejemplos de verbos para determinar nuestro nivel de conocimiento en una investigación</a:t>
            </a:r>
            <a:endParaRPr lang="es-MX" sz="2400" dirty="0">
              <a:solidFill>
                <a:srgbClr val="FF0000"/>
              </a:solidFill>
            </a:endParaRPr>
          </a:p>
        </p:txBody>
      </p:sp>
    </p:spTree>
    <p:extLst>
      <p:ext uri="{BB962C8B-B14F-4D97-AF65-F5344CB8AC3E}">
        <p14:creationId xmlns:p14="http://schemas.microsoft.com/office/powerpoint/2010/main" val="11358989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67150" y="592666"/>
            <a:ext cx="4881314" cy="5932678"/>
          </a:xfrm>
        </p:spPr>
        <p:txBody>
          <a:bodyPr>
            <a:normAutofit fontScale="92500"/>
          </a:bodyPr>
          <a:lstStyle/>
          <a:p>
            <a:r>
              <a:rPr lang="es-MX" u="sng" dirty="0" smtClean="0">
                <a:solidFill>
                  <a:srgbClr val="FF0000"/>
                </a:solidFill>
              </a:rPr>
              <a:t>Objetivo general</a:t>
            </a:r>
            <a:r>
              <a:rPr lang="es-MX" dirty="0" smtClean="0">
                <a:solidFill>
                  <a:schemeClr val="bg1"/>
                </a:solidFill>
              </a:rPr>
              <a:t>: Analizar la incorporación de la mujer a la educación superior en el siglo XX</a:t>
            </a:r>
          </a:p>
          <a:p>
            <a:r>
              <a:rPr lang="es-MX" u="sng" dirty="0" smtClean="0">
                <a:solidFill>
                  <a:srgbClr val="FF0000"/>
                </a:solidFill>
              </a:rPr>
              <a:t>Objetivos específicos</a:t>
            </a:r>
            <a:r>
              <a:rPr lang="es-MX" dirty="0" smtClean="0">
                <a:solidFill>
                  <a:schemeClr val="bg1"/>
                </a:solidFill>
              </a:rPr>
              <a:t>: Determinar el porcentaje de estudiantes y egresados femeninos en las distintas carreras de la educación superior</a:t>
            </a:r>
          </a:p>
          <a:p>
            <a:r>
              <a:rPr lang="es-MX" dirty="0" smtClean="0">
                <a:solidFill>
                  <a:schemeClr val="bg1"/>
                </a:solidFill>
              </a:rPr>
              <a:t>Comparar la evolución de dichos valores con los correspondientes a la población total en educación superior</a:t>
            </a:r>
          </a:p>
          <a:p>
            <a:r>
              <a:rPr lang="es-MX" dirty="0" smtClean="0">
                <a:solidFill>
                  <a:schemeClr val="bg1"/>
                </a:solidFill>
              </a:rPr>
              <a:t>Conocer la participación femenina en el sector servicios según categorías ocupacionales</a:t>
            </a:r>
            <a:endParaRPr lang="es-MX" dirty="0">
              <a:solidFill>
                <a:schemeClr val="bg1"/>
              </a:solidFill>
            </a:endParaRPr>
          </a:p>
        </p:txBody>
      </p:sp>
      <p:sp>
        <p:nvSpPr>
          <p:cNvPr id="4" name="3 Marcador de texto"/>
          <p:cNvSpPr>
            <a:spLocks noGrp="1"/>
          </p:cNvSpPr>
          <p:nvPr>
            <p:ph type="body" sz="half" idx="2"/>
          </p:nvPr>
        </p:nvSpPr>
        <p:spPr>
          <a:xfrm>
            <a:off x="451791" y="692696"/>
            <a:ext cx="2892028" cy="4536504"/>
          </a:xfrm>
        </p:spPr>
        <p:txBody>
          <a:bodyPr>
            <a:noAutofit/>
          </a:bodyPr>
          <a:lstStyle/>
          <a:p>
            <a:r>
              <a:rPr lang="es-MX" sz="2400" dirty="0" smtClean="0">
                <a:solidFill>
                  <a:schemeClr val="bg1"/>
                </a:solidFill>
              </a:rPr>
              <a:t>*Los objetivos tienen que expresarse con claridad para evitar posibles desviaciones en el proceso de investigación</a:t>
            </a:r>
          </a:p>
          <a:p>
            <a:endParaRPr lang="es-MX" sz="2400" dirty="0" smtClean="0">
              <a:solidFill>
                <a:schemeClr val="bg1"/>
              </a:solidFill>
            </a:endParaRPr>
          </a:p>
          <a:p>
            <a:r>
              <a:rPr lang="es-MX" sz="2400" dirty="0" smtClean="0">
                <a:solidFill>
                  <a:schemeClr val="bg1"/>
                </a:solidFill>
              </a:rPr>
              <a:t>*Deben ser susceptibles de alcanzarse. EJEMPLOS:</a:t>
            </a:r>
            <a:endParaRPr lang="es-MX" sz="2400" dirty="0">
              <a:solidFill>
                <a:schemeClr val="bg1"/>
              </a:solidFill>
            </a:endParaRPr>
          </a:p>
        </p:txBody>
      </p:sp>
      <p:sp>
        <p:nvSpPr>
          <p:cNvPr id="5" name="4 Abrir llave"/>
          <p:cNvSpPr/>
          <p:nvPr/>
        </p:nvSpPr>
        <p:spPr>
          <a:xfrm>
            <a:off x="3347864" y="692696"/>
            <a:ext cx="648072" cy="5544616"/>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2" name="Flecha derecha 1"/>
          <p:cNvSpPr/>
          <p:nvPr/>
        </p:nvSpPr>
        <p:spPr>
          <a:xfrm>
            <a:off x="1975351" y="5517232"/>
            <a:ext cx="136846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799628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Ejemplos</a:t>
            </a:r>
            <a:r>
              <a:rPr lang="es-MX" dirty="0" smtClean="0"/>
              <a:t> </a:t>
            </a:r>
            <a:br>
              <a:rPr lang="es-MX" dirty="0" smtClean="0"/>
            </a:br>
            <a:endParaRPr lang="es-MX" dirty="0"/>
          </a:p>
        </p:txBody>
      </p:sp>
      <p:sp>
        <p:nvSpPr>
          <p:cNvPr id="3" name="Marcador de contenido 2"/>
          <p:cNvSpPr>
            <a:spLocks noGrp="1"/>
          </p:cNvSpPr>
          <p:nvPr>
            <p:ph idx="1"/>
          </p:nvPr>
        </p:nvSpPr>
        <p:spPr>
          <a:xfrm>
            <a:off x="3867150" y="332656"/>
            <a:ext cx="5097338" cy="6192688"/>
          </a:xfrm>
        </p:spPr>
        <p:txBody>
          <a:bodyPr>
            <a:normAutofit fontScale="85000" lnSpcReduction="10000"/>
          </a:bodyPr>
          <a:lstStyle/>
          <a:p>
            <a:r>
              <a:rPr lang="es-MX" dirty="0" smtClean="0">
                <a:solidFill>
                  <a:srgbClr val="FF0000"/>
                </a:solidFill>
              </a:rPr>
              <a:t>OBJETIVOS</a:t>
            </a:r>
          </a:p>
          <a:p>
            <a:pPr marL="0" indent="0">
              <a:buNone/>
            </a:pPr>
            <a:r>
              <a:rPr lang="es-MX" sz="2600" dirty="0" smtClean="0">
                <a:solidFill>
                  <a:srgbClr val="FF0000"/>
                </a:solidFill>
                <a:latin typeface="Algerian" panose="04020705040A02060702" pitchFamily="82" charset="0"/>
              </a:rPr>
              <a:t>Determinar</a:t>
            </a:r>
            <a:r>
              <a:rPr lang="es-MX" sz="2600" dirty="0" smtClean="0">
                <a:solidFill>
                  <a:srgbClr val="FF0000"/>
                </a:solidFill>
              </a:rPr>
              <a:t> </a:t>
            </a:r>
            <a:r>
              <a:rPr lang="es-MX" sz="2600" dirty="0" smtClean="0">
                <a:solidFill>
                  <a:schemeClr val="bg1"/>
                </a:solidFill>
              </a:rPr>
              <a:t>si la atracción física, la confianza, la proximidad física, el reforzamiento de la autoestima y la similitud tienen una influencia  importante en el desarrollo del noviazgo entre jóvenes de educación media superior en la ciudad de Toluca.</a:t>
            </a:r>
          </a:p>
          <a:p>
            <a:pPr marL="0" indent="0">
              <a:buNone/>
            </a:pPr>
            <a:r>
              <a:rPr lang="es-MX" sz="2600" dirty="0" smtClean="0">
                <a:solidFill>
                  <a:srgbClr val="FF0000"/>
                </a:solidFill>
                <a:latin typeface="Algerian" panose="04020705040A02060702" pitchFamily="82" charset="0"/>
              </a:rPr>
              <a:t>Evaluar</a:t>
            </a:r>
            <a:r>
              <a:rPr lang="es-MX" sz="2600" dirty="0" smtClean="0">
                <a:solidFill>
                  <a:srgbClr val="FF0000"/>
                </a:solidFill>
              </a:rPr>
              <a:t> </a:t>
            </a:r>
            <a:r>
              <a:rPr lang="es-MX" sz="2600" dirty="0" smtClean="0">
                <a:solidFill>
                  <a:schemeClr val="bg1"/>
                </a:solidFill>
              </a:rPr>
              <a:t>cuál de los factores mencionados tiene mayor importancia  en el desarrollo del noviazgo</a:t>
            </a:r>
          </a:p>
          <a:p>
            <a:pPr marL="0" indent="0">
              <a:buNone/>
            </a:pPr>
            <a:r>
              <a:rPr lang="es-MX" sz="2600" dirty="0" smtClean="0">
                <a:solidFill>
                  <a:srgbClr val="FF0000"/>
                </a:solidFill>
                <a:latin typeface="Algerian" panose="04020705040A02060702" pitchFamily="82" charset="0"/>
              </a:rPr>
              <a:t>Analizar</a:t>
            </a:r>
            <a:r>
              <a:rPr lang="es-MX" sz="2600" dirty="0" smtClean="0">
                <a:solidFill>
                  <a:srgbClr val="FF0000"/>
                </a:solidFill>
              </a:rPr>
              <a:t> </a:t>
            </a:r>
            <a:r>
              <a:rPr lang="es-MX" sz="2600" dirty="0" smtClean="0">
                <a:solidFill>
                  <a:schemeClr val="bg1"/>
                </a:solidFill>
              </a:rPr>
              <a:t>si hay diferencias entre varones y mujeres  con respecto a la importancia  atribuida a cada uno de los factores mencionados (Hernández, 2001)</a:t>
            </a:r>
          </a:p>
          <a:p>
            <a:pPr marL="0" indent="0">
              <a:buNone/>
            </a:pPr>
            <a:endParaRPr lang="es-MX" dirty="0" smtClean="0"/>
          </a:p>
          <a:p>
            <a:pPr marL="0" indent="0">
              <a:buNone/>
            </a:pPr>
            <a:endParaRPr lang="es-MX" dirty="0"/>
          </a:p>
        </p:txBody>
      </p:sp>
      <p:sp>
        <p:nvSpPr>
          <p:cNvPr id="4" name="Marcador de texto 3"/>
          <p:cNvSpPr>
            <a:spLocks noGrp="1"/>
          </p:cNvSpPr>
          <p:nvPr>
            <p:ph type="body" sz="half" idx="2"/>
          </p:nvPr>
        </p:nvSpPr>
        <p:spPr>
          <a:xfrm>
            <a:off x="683568" y="1988840"/>
            <a:ext cx="2892028" cy="3541714"/>
          </a:xfrm>
        </p:spPr>
        <p:txBody>
          <a:bodyPr>
            <a:normAutofit/>
          </a:bodyPr>
          <a:lstStyle/>
          <a:p>
            <a:r>
              <a:rPr lang="es-MX" sz="2000" dirty="0" smtClean="0">
                <a:solidFill>
                  <a:schemeClr val="bg1"/>
                </a:solidFill>
              </a:rPr>
              <a:t>TEMA: FACTORES QUE INTERVIENEN EN EL DESARROLLO DEL NOVIAZGO EN ADOLESCENTES DE EDUCACIÓN MEDIA SUPERIOR EN ESCUELAS PÚBLICAS EN TOLUCA, 2013-2015</a:t>
            </a:r>
            <a:endParaRPr lang="es-MX" sz="2000" dirty="0">
              <a:solidFill>
                <a:schemeClr val="bg1"/>
              </a:solidFill>
            </a:endParaRPr>
          </a:p>
        </p:txBody>
      </p:sp>
    </p:spTree>
    <p:extLst>
      <p:ext uri="{BB962C8B-B14F-4D97-AF65-F5344CB8AC3E}">
        <p14:creationId xmlns:p14="http://schemas.microsoft.com/office/powerpoint/2010/main" val="1799669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59632" y="548680"/>
            <a:ext cx="7268344" cy="1440160"/>
          </a:xfrm>
        </p:spPr>
        <p:style>
          <a:lnRef idx="0">
            <a:scrgbClr r="0" g="0" b="0"/>
          </a:lnRef>
          <a:fillRef idx="1003">
            <a:schemeClr val="dk2"/>
          </a:fillRef>
          <a:effectRef idx="0">
            <a:scrgbClr r="0" g="0" b="0"/>
          </a:effectRef>
          <a:fontRef idx="major"/>
        </p:style>
        <p:txBody>
          <a:bodyPr>
            <a:noAutofit/>
          </a:bodyPr>
          <a:lstStyle/>
          <a:p>
            <a:r>
              <a:rPr lang="es-MX" sz="3200" dirty="0" smtClean="0">
                <a:solidFill>
                  <a:schemeClr val="bg1"/>
                </a:solidFill>
              </a:rPr>
              <a:t/>
            </a:r>
            <a:br>
              <a:rPr lang="es-MX" sz="3200" dirty="0" smtClean="0">
                <a:solidFill>
                  <a:schemeClr val="bg1"/>
                </a:solidFill>
              </a:rPr>
            </a:br>
            <a:r>
              <a:rPr lang="es-MX" sz="3200" dirty="0" smtClean="0">
                <a:solidFill>
                  <a:schemeClr val="bg1"/>
                </a:solidFill>
              </a:rPr>
              <a:t>GUÍA DE USO: </a:t>
            </a:r>
            <a:r>
              <a:rPr lang="es-MX" sz="3200" dirty="0" smtClean="0">
                <a:solidFill>
                  <a:schemeClr val="bg1"/>
                </a:solidFill>
              </a:rPr>
              <a:t>PLANTEAMIENTO </a:t>
            </a:r>
            <a:r>
              <a:rPr lang="es-MX" sz="3200" dirty="0">
                <a:solidFill>
                  <a:schemeClr val="bg1"/>
                </a:solidFill>
              </a:rPr>
              <a:t>DEL PROBLEMA DE INVESTIGACIÓN</a:t>
            </a:r>
          </a:p>
        </p:txBody>
      </p:sp>
      <p:sp>
        <p:nvSpPr>
          <p:cNvPr id="3" name="2 Subtítulo"/>
          <p:cNvSpPr>
            <a:spLocks noGrp="1"/>
          </p:cNvSpPr>
          <p:nvPr>
            <p:ph type="subTitle" idx="1"/>
          </p:nvPr>
        </p:nvSpPr>
        <p:spPr>
          <a:xfrm>
            <a:off x="1331640" y="2996952"/>
            <a:ext cx="6400800" cy="2808312"/>
          </a:xfrm>
        </p:spPr>
        <p:txBody>
          <a:bodyPr>
            <a:noAutofit/>
          </a:bodyPr>
          <a:lstStyle/>
          <a:p>
            <a:r>
              <a:rPr lang="es-MX" dirty="0" smtClean="0">
                <a:solidFill>
                  <a:schemeClr val="bg1"/>
                </a:solidFill>
              </a:rPr>
              <a:t>La presentación tiene 2 apartados:</a:t>
            </a:r>
          </a:p>
          <a:p>
            <a:pPr marL="914400" indent="-914400">
              <a:buAutoNum type="arabicPeriod"/>
            </a:pPr>
            <a:r>
              <a:rPr lang="es-MX" dirty="0" smtClean="0">
                <a:solidFill>
                  <a:schemeClr val="bg1"/>
                </a:solidFill>
              </a:rPr>
              <a:t>Problema de investigación</a:t>
            </a:r>
            <a:endParaRPr lang="es-MX" dirty="0">
              <a:solidFill>
                <a:schemeClr val="bg1"/>
              </a:solidFill>
            </a:endParaRPr>
          </a:p>
          <a:p>
            <a:pPr marL="914400" indent="-914400">
              <a:buAutoNum type="arabicPeriod"/>
            </a:pPr>
            <a:r>
              <a:rPr lang="es-MX" dirty="0" smtClean="0">
                <a:solidFill>
                  <a:schemeClr val="bg1"/>
                </a:solidFill>
              </a:rPr>
              <a:t>Elementos del problema de investigación:</a:t>
            </a:r>
          </a:p>
          <a:p>
            <a:r>
              <a:rPr lang="es-MX" dirty="0" smtClean="0">
                <a:solidFill>
                  <a:schemeClr val="bg1"/>
                </a:solidFill>
              </a:rPr>
              <a:t>             2.1 Objetivos</a:t>
            </a:r>
          </a:p>
          <a:p>
            <a:r>
              <a:rPr lang="es-MX" dirty="0" smtClean="0">
                <a:solidFill>
                  <a:schemeClr val="bg1"/>
                </a:solidFill>
              </a:rPr>
              <a:t>            2.2 pregunta de investigación</a:t>
            </a:r>
          </a:p>
          <a:p>
            <a:r>
              <a:rPr lang="es-MX" dirty="0" smtClean="0">
                <a:solidFill>
                  <a:schemeClr val="bg1"/>
                </a:solidFill>
              </a:rPr>
              <a:t>            2.3 justificación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7429499" cy="1478570"/>
          </a:xfrm>
        </p:spPr>
        <p:style>
          <a:lnRef idx="1">
            <a:schemeClr val="accent3"/>
          </a:lnRef>
          <a:fillRef idx="3">
            <a:schemeClr val="accent3"/>
          </a:fillRef>
          <a:effectRef idx="2">
            <a:schemeClr val="accent3"/>
          </a:effectRef>
          <a:fontRef idx="minor">
            <a:schemeClr val="lt1"/>
          </a:fontRef>
        </p:style>
        <p:txBody>
          <a:bodyPr>
            <a:normAutofit/>
          </a:bodyPr>
          <a:lstStyle/>
          <a:p>
            <a:pPr eaLnBrk="1" fontAlgn="auto" hangingPunct="1">
              <a:spcAft>
                <a:spcPts val="0"/>
              </a:spcAft>
              <a:defRPr/>
            </a:pPr>
            <a:r>
              <a:rPr lang="es-MX" dirty="0" smtClean="0">
                <a:solidFill>
                  <a:schemeClr val="bg1"/>
                </a:solidFill>
              </a:rPr>
              <a:t>2.2 ¿Qué es una pregunta de investigación?</a:t>
            </a:r>
            <a:endParaRPr lang="es-MX" dirty="0">
              <a:solidFill>
                <a:schemeClr val="bg1"/>
              </a:solidFill>
            </a:endParaRPr>
          </a:p>
        </p:txBody>
      </p:sp>
      <p:sp>
        <p:nvSpPr>
          <p:cNvPr id="8195" name="2 Marcador de contenido"/>
          <p:cNvSpPr>
            <a:spLocks noGrp="1"/>
          </p:cNvSpPr>
          <p:nvPr>
            <p:ph idx="1"/>
          </p:nvPr>
        </p:nvSpPr>
        <p:spPr>
          <a:xfrm>
            <a:off x="827584" y="1628800"/>
            <a:ext cx="7313959" cy="4968551"/>
          </a:xfrm>
        </p:spPr>
        <p:txBody>
          <a:bodyPr>
            <a:normAutofit fontScale="85000" lnSpcReduction="20000"/>
          </a:bodyPr>
          <a:lstStyle/>
          <a:p>
            <a:pPr eaLnBrk="1" hangingPunct="1"/>
            <a:r>
              <a:rPr lang="es-ES" altLang="es-MX" sz="4200" dirty="0" smtClean="0">
                <a:solidFill>
                  <a:schemeClr val="bg1"/>
                </a:solidFill>
              </a:rPr>
              <a:t>Una pregunta de investigación es el cuestionamiento  alrededor de la cual se conducirá un proyecto o proceso de investigación. </a:t>
            </a:r>
          </a:p>
          <a:p>
            <a:r>
              <a:rPr lang="es-MX" sz="4200" dirty="0" smtClean="0">
                <a:solidFill>
                  <a:schemeClr val="bg1"/>
                </a:solidFill>
              </a:rPr>
              <a:t>Es conveniente plantear el problema en forma de pregunta y no como afirmaciones</a:t>
            </a:r>
          </a:p>
          <a:p>
            <a:r>
              <a:rPr lang="es-MX" sz="4200" dirty="0" smtClean="0">
                <a:solidFill>
                  <a:schemeClr val="bg1"/>
                </a:solidFill>
              </a:rPr>
              <a:t>Por ejemplo </a:t>
            </a:r>
          </a:p>
          <a:p>
            <a:pPr>
              <a:buNone/>
            </a:pPr>
            <a:endParaRPr lang="es-MX" dirty="0" smtClean="0">
              <a:solidFill>
                <a:schemeClr val="bg1"/>
              </a:solidFill>
            </a:endParaRPr>
          </a:p>
          <a:p>
            <a:pPr>
              <a:buNone/>
            </a:pPr>
            <a:endParaRPr lang="es-MX" dirty="0" smtClean="0">
              <a:solidFill>
                <a:schemeClr val="bg1"/>
              </a:solidFill>
            </a:endParaRPr>
          </a:p>
          <a:p>
            <a:pPr eaLnBrk="1" hangingPunct="1"/>
            <a:endParaRPr lang="es-MX" altLang="es-MX" dirty="0" smtClean="0">
              <a:solidFill>
                <a:schemeClr val="bg1"/>
              </a:solidFill>
            </a:endParaRPr>
          </a:p>
          <a:p>
            <a:pPr eaLnBrk="1" hangingPunct="1"/>
            <a:endParaRPr lang="es-MX" altLang="es-MX" dirty="0" smtClean="0"/>
          </a:p>
        </p:txBody>
      </p:sp>
      <p:sp>
        <p:nvSpPr>
          <p:cNvPr id="5" name="4 Flecha derecha"/>
          <p:cNvSpPr/>
          <p:nvPr/>
        </p:nvSpPr>
        <p:spPr>
          <a:xfrm>
            <a:off x="3491880" y="5949280"/>
            <a:ext cx="403244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683568" y="692696"/>
          <a:ext cx="7992888" cy="5465230"/>
        </p:xfrm>
        <a:graphic>
          <a:graphicData uri="http://schemas.openxmlformats.org/drawingml/2006/table">
            <a:tbl>
              <a:tblPr firstRow="1" bandRow="1">
                <a:tableStyleId>{125E5076-3810-47DD-B79F-674D7AD40C01}</a:tableStyleId>
              </a:tblPr>
              <a:tblGrid>
                <a:gridCol w="3996444"/>
                <a:gridCol w="3996444"/>
              </a:tblGrid>
              <a:tr h="620690">
                <a:tc>
                  <a:txBody>
                    <a:bodyPr/>
                    <a:lstStyle/>
                    <a:p>
                      <a:r>
                        <a:rPr lang="es-MX" dirty="0" smtClean="0"/>
                        <a:t>En lugar de decir</a:t>
                      </a:r>
                      <a:endParaRPr lang="es-MX" dirty="0">
                        <a:solidFill>
                          <a:schemeClr val="bg1"/>
                        </a:solidFill>
                      </a:endParaRPr>
                    </a:p>
                  </a:txBody>
                  <a:tcPr/>
                </a:tc>
                <a:tc>
                  <a:txBody>
                    <a:bodyPr/>
                    <a:lstStyle/>
                    <a:p>
                      <a:r>
                        <a:rPr lang="es-MX" dirty="0" smtClean="0"/>
                        <a:t>Sería más conveniente decir</a:t>
                      </a:r>
                      <a:endParaRPr lang="es-MX" dirty="0">
                        <a:solidFill>
                          <a:schemeClr val="bg1"/>
                        </a:solidFill>
                      </a:endParaRPr>
                    </a:p>
                  </a:txBody>
                  <a:tcPr/>
                </a:tc>
              </a:tr>
              <a:tr h="22116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smtClean="0">
                          <a:solidFill>
                            <a:schemeClr val="bg1"/>
                          </a:solidFill>
                        </a:rPr>
                        <a:t>¿Las condiciones de seguridad e higiene  de los restaurantes de Toluca son apropiadas?</a:t>
                      </a:r>
                      <a:endParaRPr lang="es-MX" sz="2400" dirty="0" smtClean="0">
                        <a:solidFill>
                          <a:schemeClr val="bg1"/>
                        </a:solidFill>
                      </a:endParaRPr>
                    </a:p>
                    <a:p>
                      <a:endParaRPr lang="es-MX"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smtClean="0">
                          <a:solidFill>
                            <a:schemeClr val="bg1"/>
                          </a:solidFill>
                        </a:rPr>
                        <a:t>¿Cuáles son las condiciones de seguridad e higiene en los restaurantes de Toluca?</a:t>
                      </a:r>
                      <a:endParaRPr lang="es-MX" sz="2400" dirty="0" smtClean="0">
                        <a:solidFill>
                          <a:schemeClr val="bg1"/>
                        </a:solidFill>
                      </a:endParaRPr>
                    </a:p>
                    <a:p>
                      <a:endParaRPr lang="es-MX" sz="2400" dirty="0"/>
                    </a:p>
                  </a:txBody>
                  <a:tcPr/>
                </a:tc>
              </a:tr>
              <a:tr h="26329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smtClean="0">
                          <a:solidFill>
                            <a:schemeClr val="bg1"/>
                          </a:solidFill>
                        </a:rPr>
                        <a:t>¿Cuál es el impacto de la tecnología en la educación?</a:t>
                      </a:r>
                      <a:endParaRPr lang="es-MX" sz="2400" dirty="0" smtClean="0">
                        <a:solidFill>
                          <a:schemeClr val="bg1"/>
                        </a:solidFill>
                      </a:endParaRPr>
                    </a:p>
                    <a:p>
                      <a:endParaRPr lang="es-MX"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400" dirty="0" smtClean="0">
                          <a:solidFill>
                            <a:schemeClr val="bg1"/>
                          </a:solidFill>
                        </a:rPr>
                        <a:t>¿Qué porcentaje de profesores utilizan ejercicios en los que sus estudiantes utilicen una base de datos electrónica?</a:t>
                      </a:r>
                      <a:endParaRPr lang="es-MX" sz="2400" dirty="0" smtClean="0">
                        <a:solidFill>
                          <a:schemeClr val="bg1"/>
                        </a:solidFill>
                      </a:endParaRPr>
                    </a:p>
                    <a:p>
                      <a:endParaRPr lang="es-MX" sz="2400"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71600" y="548680"/>
            <a:ext cx="7848872" cy="5016758"/>
          </a:xfrm>
          <a:prstGeom prst="rect">
            <a:avLst/>
          </a:prstGeom>
          <a:noFill/>
        </p:spPr>
        <p:txBody>
          <a:bodyPr wrap="square" rtlCol="0">
            <a:spAutoFit/>
          </a:bodyPr>
          <a:lstStyle/>
          <a:p>
            <a:r>
              <a:rPr lang="es-MX" sz="4000" dirty="0" smtClean="0">
                <a:solidFill>
                  <a:srgbClr val="FF0000"/>
                </a:solidFill>
                <a:latin typeface="Chiller" pitchFamily="82" charset="0"/>
              </a:rPr>
              <a:t>Es decir,</a:t>
            </a:r>
          </a:p>
          <a:p>
            <a:r>
              <a:rPr lang="es-ES" sz="4000" b="1" dirty="0" smtClean="0">
                <a:solidFill>
                  <a:schemeClr val="bg1"/>
                </a:solidFill>
              </a:rPr>
              <a:t>*Las preguntas deben ser planteadas en términos específicos</a:t>
            </a:r>
          </a:p>
          <a:p>
            <a:endParaRPr lang="es-ES" sz="4000" b="1" dirty="0" smtClean="0">
              <a:solidFill>
                <a:schemeClr val="bg1"/>
              </a:solidFill>
            </a:endParaRPr>
          </a:p>
          <a:p>
            <a:r>
              <a:rPr lang="es-ES" sz="4000" b="1" dirty="0" smtClean="0">
                <a:solidFill>
                  <a:schemeClr val="bg1"/>
                </a:solidFill>
              </a:rPr>
              <a:t>*Las preguntas o problemas de investigación  deben ser planteados de tal manera que puedan ser factibles de responder y realizar</a:t>
            </a:r>
            <a:endParaRPr lang="es-MX" sz="4000" dirty="0">
              <a:solidFill>
                <a:schemeClr val="bg1"/>
              </a:solidFill>
            </a:endParaRPr>
          </a:p>
        </p:txBody>
      </p:sp>
    </p:spTree>
    <p:extLst>
      <p:ext uri="{BB962C8B-B14F-4D97-AF65-F5344CB8AC3E}">
        <p14:creationId xmlns:p14="http://schemas.microsoft.com/office/powerpoint/2010/main" val="125607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09601"/>
            <a:ext cx="3284513" cy="1639884"/>
          </a:xfrm>
        </p:spPr>
        <p:txBody>
          <a:bodyPr>
            <a:normAutofit fontScale="90000"/>
          </a:bodyPr>
          <a:lstStyle/>
          <a:p>
            <a:r>
              <a:rPr lang="es-ES" b="1" dirty="0" smtClean="0">
                <a:solidFill>
                  <a:schemeClr val="bg1"/>
                </a:solidFill>
              </a:rPr>
              <a:t>Las preguntas deben ser apropiadamente complejas.</a:t>
            </a:r>
            <a:endParaRPr lang="es-MX" dirty="0">
              <a:solidFill>
                <a:schemeClr val="bg1"/>
              </a:solidFill>
            </a:endParaRPr>
          </a:p>
        </p:txBody>
      </p:sp>
      <p:sp>
        <p:nvSpPr>
          <p:cNvPr id="3" name="2 Marcador de contenido"/>
          <p:cNvSpPr>
            <a:spLocks noGrp="1"/>
          </p:cNvSpPr>
          <p:nvPr>
            <p:ph idx="1"/>
          </p:nvPr>
        </p:nvSpPr>
        <p:spPr>
          <a:xfrm>
            <a:off x="3563888" y="188640"/>
            <a:ext cx="5328592" cy="6264696"/>
          </a:xfrm>
        </p:spPr>
        <p:txBody>
          <a:bodyPr>
            <a:normAutofit fontScale="77500" lnSpcReduction="20000"/>
          </a:bodyPr>
          <a:lstStyle/>
          <a:p>
            <a:endParaRPr lang="es-ES" sz="2800" dirty="0" smtClean="0">
              <a:solidFill>
                <a:schemeClr val="bg1"/>
              </a:solidFill>
            </a:endParaRPr>
          </a:p>
          <a:p>
            <a:r>
              <a:rPr lang="es-ES" sz="2800" dirty="0" smtClean="0">
                <a:solidFill>
                  <a:schemeClr val="bg1"/>
                </a:solidFill>
              </a:rPr>
              <a:t>Por ejemplo,  si un estudiante redacta la pregunta </a:t>
            </a:r>
            <a:r>
              <a:rPr lang="es-ES" sz="3800" dirty="0" smtClean="0">
                <a:solidFill>
                  <a:srgbClr val="C00000"/>
                </a:solidFill>
              </a:rPr>
              <a:t>¿Existe una norma que regule el desecho de la basura en la industria automotriz del estado de México? </a:t>
            </a:r>
            <a:r>
              <a:rPr lang="es-ES" sz="2800" u="sng" dirty="0" smtClean="0">
                <a:solidFill>
                  <a:schemeClr val="bg1"/>
                </a:solidFill>
              </a:rPr>
              <a:t>ésta resultaría demasiado sencilla pues la respuesta solo sería “Si”, no permitiendo obtener datos relevantes.</a:t>
            </a:r>
          </a:p>
          <a:p>
            <a:r>
              <a:rPr lang="es-ES" sz="2800" dirty="0" smtClean="0">
                <a:solidFill>
                  <a:schemeClr val="bg1"/>
                </a:solidFill>
                <a:latin typeface="Aharoni" pitchFamily="2" charset="-79"/>
                <a:cs typeface="Aharoni" pitchFamily="2" charset="-79"/>
              </a:rPr>
              <a:t>Ahora</a:t>
            </a:r>
            <a:r>
              <a:rPr lang="es-ES" sz="2800" dirty="0" smtClean="0">
                <a:solidFill>
                  <a:schemeClr val="bg1"/>
                </a:solidFill>
              </a:rPr>
              <a:t> si la pregunta fuera </a:t>
            </a:r>
            <a:r>
              <a:rPr lang="es-ES" sz="2800" dirty="0" smtClean="0">
                <a:solidFill>
                  <a:srgbClr val="C00000"/>
                </a:solidFill>
              </a:rPr>
              <a:t>¿En cuántos municipios del estado de México existen normas ambientales que regulen la actividad de la industria automotriz? </a:t>
            </a:r>
            <a:r>
              <a:rPr lang="es-ES" sz="2800" u="sng" dirty="0" smtClean="0">
                <a:solidFill>
                  <a:schemeClr val="bg1"/>
                </a:solidFill>
              </a:rPr>
              <a:t>Se tendríamos un cuestionamiento con un nivel apropiado de complejidad.</a:t>
            </a:r>
            <a:endParaRPr lang="es-MX" sz="2800" u="sng" dirty="0" smtClean="0">
              <a:solidFill>
                <a:schemeClr val="bg1"/>
              </a:solidFill>
            </a:endParaRPr>
          </a:p>
          <a:p>
            <a:endParaRPr lang="es-MX" sz="2800" dirty="0" smtClean="0"/>
          </a:p>
          <a:p>
            <a:endParaRPr lang="es-MX" dirty="0"/>
          </a:p>
        </p:txBody>
      </p:sp>
      <p:sp>
        <p:nvSpPr>
          <p:cNvPr id="4" name="3 Marcador de texto"/>
          <p:cNvSpPr>
            <a:spLocks noGrp="1"/>
          </p:cNvSpPr>
          <p:nvPr>
            <p:ph type="body" sz="half" idx="2"/>
          </p:nvPr>
        </p:nvSpPr>
        <p:spPr>
          <a:xfrm>
            <a:off x="467545" y="2249486"/>
            <a:ext cx="3284512" cy="2403650"/>
          </a:xfrm>
        </p:spPr>
        <p:txBody>
          <a:bodyPr/>
          <a:lstStyle/>
          <a:p>
            <a:r>
              <a:rPr lang="es-ES" dirty="0" smtClean="0">
                <a:solidFill>
                  <a:schemeClr val="bg1"/>
                </a:solidFill>
              </a:rPr>
              <a:t>Debe evitarse la simplicidad excesiva o un nivel de complejidad que haga poco factible su realización</a:t>
            </a:r>
            <a:endParaRPr lang="es-MX" dirty="0" smtClean="0">
              <a:solidFill>
                <a:schemeClr val="bg1"/>
              </a:solidFill>
            </a:endParaRPr>
          </a:p>
          <a:p>
            <a:endParaRPr lang="es-MX"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404664"/>
            <a:ext cx="3428529" cy="2088232"/>
          </a:xfrm>
        </p:spPr>
        <p:txBody>
          <a:bodyPr>
            <a:normAutofit fontScale="90000"/>
          </a:bodyPr>
          <a:lstStyle/>
          <a:p>
            <a:r>
              <a:rPr lang="es-ES" b="1" dirty="0" smtClean="0">
                <a:solidFill>
                  <a:schemeClr val="bg1"/>
                </a:solidFill>
              </a:rPr>
              <a:t>Se debe apreciar con claridad la variable que se está estudiando</a:t>
            </a:r>
            <a:r>
              <a:rPr lang="es-MX" dirty="0" smtClean="0"/>
              <a:t/>
            </a:r>
            <a:br>
              <a:rPr lang="es-MX" dirty="0" smtClean="0"/>
            </a:br>
            <a:endParaRPr lang="es-MX" dirty="0"/>
          </a:p>
        </p:txBody>
      </p:sp>
      <p:sp>
        <p:nvSpPr>
          <p:cNvPr id="3" name="2 Marcador de contenido"/>
          <p:cNvSpPr>
            <a:spLocks noGrp="1"/>
          </p:cNvSpPr>
          <p:nvPr>
            <p:ph idx="1"/>
          </p:nvPr>
        </p:nvSpPr>
        <p:spPr>
          <a:xfrm>
            <a:off x="3867150" y="592666"/>
            <a:ext cx="4737298" cy="5198534"/>
          </a:xfrm>
        </p:spPr>
        <p:txBody>
          <a:bodyPr/>
          <a:lstStyle/>
          <a:p>
            <a:r>
              <a:rPr lang="es-ES" altLang="es-MX" dirty="0" smtClean="0">
                <a:solidFill>
                  <a:schemeClr val="bg1"/>
                </a:solidFill>
              </a:rPr>
              <a:t>En la pregunta planteada ¿Cuáles son las condiciones de seguridad e higiene en los restaurantes de Toluca?  </a:t>
            </a:r>
          </a:p>
          <a:p>
            <a:endParaRPr lang="es-ES" altLang="es-MX" dirty="0" smtClean="0">
              <a:solidFill>
                <a:schemeClr val="bg1"/>
              </a:solidFill>
            </a:endParaRPr>
          </a:p>
          <a:p>
            <a:r>
              <a:rPr lang="es-ES" altLang="es-MX" dirty="0" smtClean="0">
                <a:solidFill>
                  <a:schemeClr val="bg1"/>
                </a:solidFill>
              </a:rPr>
              <a:t>La variable en estudio sería</a:t>
            </a:r>
            <a:r>
              <a:rPr lang="es-ES" altLang="es-MX" dirty="0" smtClean="0"/>
              <a:t>: </a:t>
            </a:r>
            <a:r>
              <a:rPr lang="es-ES" altLang="es-MX" sz="3600" dirty="0" smtClean="0">
                <a:solidFill>
                  <a:schemeClr val="bg1"/>
                </a:solidFill>
              </a:rPr>
              <a:t>Condiciones  de seguridad e higiene</a:t>
            </a:r>
            <a:endParaRPr lang="es-MX" altLang="es-MX" sz="3600" dirty="0" smtClean="0">
              <a:solidFill>
                <a:schemeClr val="bg1"/>
              </a:solidFill>
            </a:endParaRPr>
          </a:p>
          <a:p>
            <a:endParaRPr lang="es-MX" dirty="0"/>
          </a:p>
        </p:txBody>
      </p:sp>
      <p:sp>
        <p:nvSpPr>
          <p:cNvPr id="5" name="4 Flecha curvada hacia arriba"/>
          <p:cNvSpPr/>
          <p:nvPr/>
        </p:nvSpPr>
        <p:spPr>
          <a:xfrm rot="904333">
            <a:off x="198142" y="2500518"/>
            <a:ext cx="4137148" cy="152472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609600"/>
            <a:ext cx="3572545" cy="4259560"/>
          </a:xfrm>
        </p:spPr>
        <p:txBody>
          <a:bodyPr>
            <a:noAutofit/>
          </a:bodyPr>
          <a:lstStyle/>
          <a:p>
            <a:pPr algn="just"/>
            <a:r>
              <a:rPr lang="es-ES" sz="2800" b="1" dirty="0" smtClean="0">
                <a:solidFill>
                  <a:schemeClr val="bg1"/>
                </a:solidFill>
              </a:rPr>
              <a:t>Cuando la pregunta de investigación tenga que ver con la relación entre dos variables, estas dos variables se tienen que apreciar en la pregunta.</a:t>
            </a:r>
            <a:endParaRPr lang="es-MX" sz="2800" dirty="0">
              <a:solidFill>
                <a:schemeClr val="bg1"/>
              </a:solidFill>
            </a:endParaRPr>
          </a:p>
        </p:txBody>
      </p:sp>
      <p:sp>
        <p:nvSpPr>
          <p:cNvPr id="3" name="2 Marcador de contenido"/>
          <p:cNvSpPr>
            <a:spLocks noGrp="1"/>
          </p:cNvSpPr>
          <p:nvPr>
            <p:ph idx="1"/>
          </p:nvPr>
        </p:nvSpPr>
        <p:spPr/>
        <p:txBody>
          <a:bodyPr/>
          <a:lstStyle/>
          <a:p>
            <a:r>
              <a:rPr lang="es-ES" altLang="es-MX" dirty="0" smtClean="0">
                <a:solidFill>
                  <a:schemeClr val="bg1"/>
                </a:solidFill>
              </a:rPr>
              <a:t>Por ejemplo si la pregunta dice </a:t>
            </a:r>
            <a:r>
              <a:rPr lang="es-ES" altLang="es-MX" dirty="0" smtClean="0">
                <a:solidFill>
                  <a:srgbClr val="C00000"/>
                </a:solidFill>
              </a:rPr>
              <a:t>¿Cuál es la relación que existe entre la calidad del servicio al cliente y los niveles de consumo por cliente?</a:t>
            </a:r>
          </a:p>
          <a:p>
            <a:r>
              <a:rPr lang="es-ES" altLang="es-MX" dirty="0" smtClean="0">
                <a:solidFill>
                  <a:schemeClr val="bg1"/>
                </a:solidFill>
              </a:rPr>
              <a:t>Las variables a estudiar son: </a:t>
            </a:r>
            <a:r>
              <a:rPr lang="es-ES" altLang="es-MX" u="sng" dirty="0" smtClean="0">
                <a:solidFill>
                  <a:schemeClr val="bg1"/>
                </a:solidFill>
              </a:rPr>
              <a:t>calidad de servicio al cliente y niveles de consumo por cliente</a:t>
            </a:r>
            <a:r>
              <a:rPr lang="es-ES" altLang="es-MX" dirty="0" smtClean="0"/>
              <a:t>.</a:t>
            </a:r>
            <a:endParaRPr lang="es-MX" altLang="es-MX" dirty="0" smtClean="0"/>
          </a:p>
          <a:p>
            <a:endParaRPr lang="es-MX"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260648"/>
            <a:ext cx="3312368" cy="6264696"/>
          </a:xfrm>
        </p:spPr>
        <p:txBody>
          <a:bodyPr>
            <a:normAutofit fontScale="90000"/>
          </a:bodyPr>
          <a:lstStyle/>
          <a:p>
            <a:r>
              <a:rPr lang="es-ES" sz="2800" b="1" dirty="0" smtClean="0">
                <a:solidFill>
                  <a:schemeClr val="bg1"/>
                </a:solidFill>
                <a:latin typeface="AR CENA" panose="02000000000000000000" pitchFamily="2" charset="0"/>
              </a:rPr>
              <a:t>LA PREGUNTA Debe </a:t>
            </a:r>
            <a:r>
              <a:rPr lang="es-ES" sz="2800" b="1" dirty="0">
                <a:solidFill>
                  <a:schemeClr val="bg1"/>
                </a:solidFill>
                <a:latin typeface="AR CENA" panose="02000000000000000000" pitchFamily="2" charset="0"/>
              </a:rPr>
              <a:t>permitir identificar con claridad el tipo de datos o información que se obtendrá como producto de la </a:t>
            </a:r>
            <a:r>
              <a:rPr lang="es-ES" sz="2800" b="1" dirty="0" smtClean="0">
                <a:solidFill>
                  <a:schemeClr val="bg1"/>
                </a:solidFill>
                <a:latin typeface="AR CENA" panose="02000000000000000000" pitchFamily="2" charset="0"/>
              </a:rPr>
              <a:t>investigación. </a:t>
            </a:r>
            <a:r>
              <a:rPr lang="es-ES" sz="2800" b="1" dirty="0" smtClean="0">
                <a:solidFill>
                  <a:srgbClr val="C00000"/>
                </a:solidFill>
                <a:latin typeface="AR CENA" panose="02000000000000000000" pitchFamily="2" charset="0"/>
              </a:rPr>
              <a:t>debe </a:t>
            </a:r>
            <a:r>
              <a:rPr lang="es-ES" sz="2800" b="1" dirty="0">
                <a:solidFill>
                  <a:srgbClr val="C00000"/>
                </a:solidFill>
                <a:latin typeface="AR CENA" panose="02000000000000000000" pitchFamily="2" charset="0"/>
              </a:rPr>
              <a:t>evitarse  cuestionar sobre aspectos valorativos que impliquen nociones sobre lo correcto o incorrecto, lo propio o impropio</a:t>
            </a:r>
            <a:r>
              <a:rPr lang="es-ES" sz="2800" b="1" dirty="0">
                <a:solidFill>
                  <a:schemeClr val="bg1"/>
                </a:solidFill>
                <a:latin typeface="AR CENA" panose="02000000000000000000" pitchFamily="2" charset="0"/>
              </a:rPr>
              <a:t> (Hernández-Pina, 1998)</a:t>
            </a:r>
            <a:r>
              <a:rPr lang="es-MX" sz="2800" dirty="0">
                <a:solidFill>
                  <a:schemeClr val="bg1"/>
                </a:solidFill>
                <a:latin typeface="AR CENA" panose="02000000000000000000" pitchFamily="2" charset="0"/>
              </a:rPr>
              <a:t/>
            </a:r>
            <a:br>
              <a:rPr lang="es-MX" sz="2800" dirty="0">
                <a:solidFill>
                  <a:schemeClr val="bg1"/>
                </a:solidFill>
                <a:latin typeface="AR CENA" panose="02000000000000000000" pitchFamily="2" charset="0"/>
              </a:rPr>
            </a:br>
            <a:endParaRPr lang="es-MX" sz="2800" dirty="0">
              <a:solidFill>
                <a:schemeClr val="bg1"/>
              </a:solidFill>
              <a:latin typeface="AR CENA" panose="02000000000000000000" pitchFamily="2"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963576898"/>
              </p:ext>
            </p:extLst>
          </p:nvPr>
        </p:nvGraphicFramePr>
        <p:xfrm>
          <a:off x="3491880" y="1772816"/>
          <a:ext cx="5184576" cy="3494700"/>
        </p:xfrm>
        <a:graphic>
          <a:graphicData uri="http://schemas.openxmlformats.org/drawingml/2006/table">
            <a:tbl>
              <a:tblPr firstRow="1" bandRow="1">
                <a:tableStyleId>{5C22544A-7EE6-4342-B048-85BDC9FD1C3A}</a:tableStyleId>
              </a:tblPr>
              <a:tblGrid>
                <a:gridCol w="2592288"/>
                <a:gridCol w="2592288"/>
              </a:tblGrid>
              <a:tr h="764466">
                <a:tc>
                  <a:txBody>
                    <a:bodyPr/>
                    <a:lstStyle/>
                    <a:p>
                      <a:pPr marL="0" indent="0" eaLnBrk="1" fontAlgn="auto" hangingPunct="1">
                        <a:spcAft>
                          <a:spcPts val="0"/>
                        </a:spcAft>
                        <a:buFont typeface="Wingdings" panose="05000000000000000000" pitchFamily="2" charset="2"/>
                        <a:buNone/>
                        <a:defRPr/>
                      </a:pPr>
                      <a:r>
                        <a:rPr lang="es-ES" dirty="0" smtClean="0"/>
                        <a:t>En lugar de decir</a:t>
                      </a:r>
                      <a:endParaRPr lang="es-MX" dirty="0" smtClean="0"/>
                    </a:p>
                  </a:txBody>
                  <a:tcPr/>
                </a:tc>
                <a:tc>
                  <a:txBody>
                    <a:bodyPr/>
                    <a:lstStyle/>
                    <a:p>
                      <a:pPr marL="0" indent="0" eaLnBrk="1" fontAlgn="auto" hangingPunct="1">
                        <a:spcAft>
                          <a:spcPts val="0"/>
                        </a:spcAft>
                        <a:buFont typeface="Wingdings" panose="05000000000000000000" pitchFamily="2" charset="2"/>
                        <a:buNone/>
                        <a:defRPr/>
                      </a:pPr>
                      <a:r>
                        <a:rPr lang="es-ES" dirty="0" smtClean="0"/>
                        <a:t>Sería más conveniente decir</a:t>
                      </a:r>
                      <a:endParaRPr lang="es-MX" dirty="0" smtClean="0"/>
                    </a:p>
                  </a:txBody>
                  <a:tcPr/>
                </a:tc>
              </a:tr>
              <a:tr h="2730234">
                <a:tc>
                  <a:txBody>
                    <a:bodyPr/>
                    <a:lstStyle/>
                    <a:p>
                      <a:pPr eaLnBrk="1" fontAlgn="auto" hangingPunct="1">
                        <a:spcAft>
                          <a:spcPts val="0"/>
                        </a:spcAft>
                        <a:defRPr/>
                      </a:pPr>
                      <a:r>
                        <a:rPr lang="es-ES" sz="2400" dirty="0" smtClean="0"/>
                        <a:t>¿</a:t>
                      </a:r>
                      <a:r>
                        <a:rPr lang="es-ES" sz="2400" dirty="0" smtClean="0">
                          <a:solidFill>
                            <a:srgbClr val="C00000"/>
                          </a:solidFill>
                        </a:rPr>
                        <a:t>Debería</a:t>
                      </a:r>
                      <a:r>
                        <a:rPr lang="es-ES" sz="2400" dirty="0" smtClean="0"/>
                        <a:t> permitirse la enseñanza religiosa en las escuelas públicas?</a:t>
                      </a:r>
                      <a:endParaRPr lang="es-MX" sz="2400" dirty="0" smtClean="0"/>
                    </a:p>
                  </a:txBody>
                  <a:tcPr/>
                </a:tc>
                <a:tc>
                  <a:txBody>
                    <a:bodyPr/>
                    <a:lstStyle/>
                    <a:p>
                      <a:pPr eaLnBrk="1" fontAlgn="auto" hangingPunct="1">
                        <a:spcAft>
                          <a:spcPts val="0"/>
                        </a:spcAft>
                        <a:defRPr/>
                      </a:pPr>
                      <a:r>
                        <a:rPr lang="es-ES" sz="2400" dirty="0" smtClean="0"/>
                        <a:t>¿</a:t>
                      </a:r>
                      <a:r>
                        <a:rPr lang="es-ES" sz="2400" dirty="0" smtClean="0">
                          <a:solidFill>
                            <a:srgbClr val="C00000"/>
                          </a:solidFill>
                        </a:rPr>
                        <a:t>Cuál  es la opinión </a:t>
                      </a:r>
                      <a:r>
                        <a:rPr lang="es-ES" sz="2400" dirty="0" smtClean="0"/>
                        <a:t>de los líderes de la comunidad sobre la enseñanza religiosa en las escuelas públicas?</a:t>
                      </a:r>
                      <a:endParaRPr lang="es-MX" sz="2400" dirty="0"/>
                    </a:p>
                  </a:txBody>
                  <a:tcPr/>
                </a:tc>
              </a:tr>
            </a:tbl>
          </a:graphicData>
        </a:graphic>
      </p:graphicFrame>
      <p:sp>
        <p:nvSpPr>
          <p:cNvPr id="13" name="Arco 12"/>
          <p:cNvSpPr/>
          <p:nvPr/>
        </p:nvSpPr>
        <p:spPr>
          <a:xfrm>
            <a:off x="2555776" y="980728"/>
            <a:ext cx="2304256" cy="504056"/>
          </a:xfrm>
          <a:prstGeom prst="arc">
            <a:avLst>
              <a:gd name="adj1" fmla="val 11182413"/>
              <a:gd name="adj2" fmla="val 21543257"/>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s-MX"/>
          </a:p>
        </p:txBody>
      </p:sp>
      <p:sp>
        <p:nvSpPr>
          <p:cNvPr id="14" name="Flecha abajo 13"/>
          <p:cNvSpPr/>
          <p:nvPr/>
        </p:nvSpPr>
        <p:spPr>
          <a:xfrm>
            <a:off x="4716016" y="1196752"/>
            <a:ext cx="288032" cy="720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310290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0029" y="609600"/>
            <a:ext cx="2892028" cy="4907632"/>
          </a:xfrm>
        </p:spPr>
        <p:txBody>
          <a:bodyPr>
            <a:normAutofit/>
          </a:bodyPr>
          <a:lstStyle/>
          <a:p>
            <a:r>
              <a:rPr lang="es-ES" b="1" dirty="0">
                <a:solidFill>
                  <a:schemeClr val="bg1"/>
                </a:solidFill>
              </a:rPr>
              <a:t>Debe permitir visualizar la metodología  que probablemente será utilizada</a:t>
            </a:r>
            <a:r>
              <a:rPr lang="es-MX" dirty="0"/>
              <a:t/>
            </a:r>
            <a:br>
              <a:rPr lang="es-MX" dirty="0"/>
            </a:br>
            <a:endParaRPr lang="es-MX" dirty="0"/>
          </a:p>
        </p:txBody>
      </p:sp>
      <p:sp>
        <p:nvSpPr>
          <p:cNvPr id="3" name="Marcador de contenido 2"/>
          <p:cNvSpPr>
            <a:spLocks noGrp="1"/>
          </p:cNvSpPr>
          <p:nvPr>
            <p:ph idx="1"/>
          </p:nvPr>
        </p:nvSpPr>
        <p:spPr>
          <a:xfrm>
            <a:off x="3867150" y="592666"/>
            <a:ext cx="4418407" cy="5716654"/>
          </a:xfrm>
        </p:spPr>
        <p:txBody>
          <a:bodyPr>
            <a:normAutofit/>
          </a:bodyPr>
          <a:lstStyle/>
          <a:p>
            <a:r>
              <a:rPr lang="es-ES" altLang="es-MX" dirty="0">
                <a:solidFill>
                  <a:schemeClr val="bg1"/>
                </a:solidFill>
              </a:rPr>
              <a:t>Por ejemplo si la pregunta planteada </a:t>
            </a:r>
            <a:r>
              <a:rPr lang="es-ES" altLang="es-MX" dirty="0" smtClean="0">
                <a:solidFill>
                  <a:schemeClr val="bg1"/>
                </a:solidFill>
              </a:rPr>
              <a:t>dice:</a:t>
            </a:r>
            <a:endParaRPr lang="es-MX" altLang="es-MX" dirty="0">
              <a:solidFill>
                <a:schemeClr val="bg1"/>
              </a:solidFill>
            </a:endParaRPr>
          </a:p>
          <a:p>
            <a:r>
              <a:rPr lang="es-ES" altLang="es-MX" dirty="0">
                <a:solidFill>
                  <a:schemeClr val="bg1"/>
                </a:solidFill>
              </a:rPr>
              <a:t>¿Cuáles son las normas ambientales que deben ser cumplidas por las empresas que presten el servicio de hospedaje?</a:t>
            </a:r>
            <a:endParaRPr lang="es-MX" altLang="es-MX" dirty="0">
              <a:solidFill>
                <a:schemeClr val="bg1"/>
              </a:solidFill>
            </a:endParaRPr>
          </a:p>
          <a:p>
            <a:r>
              <a:rPr lang="es-ES" altLang="es-MX" dirty="0">
                <a:solidFill>
                  <a:srgbClr val="C00000"/>
                </a:solidFill>
              </a:rPr>
              <a:t>Entonces</a:t>
            </a:r>
            <a:r>
              <a:rPr lang="es-ES" altLang="es-MX" dirty="0">
                <a:solidFill>
                  <a:schemeClr val="bg1"/>
                </a:solidFill>
              </a:rPr>
              <a:t> nos estamos refiriendo seguramente a una investigación de tipo documental en la que el investigador busca averiguar ¿Qué se sabe al respecto?</a:t>
            </a:r>
            <a:endParaRPr lang="es-MX" altLang="es-MX" dirty="0">
              <a:solidFill>
                <a:schemeClr val="bg1"/>
              </a:solidFill>
            </a:endParaRPr>
          </a:p>
          <a:p>
            <a:endParaRPr lang="es-MX" dirty="0"/>
          </a:p>
        </p:txBody>
      </p:sp>
      <p:cxnSp>
        <p:nvCxnSpPr>
          <p:cNvPr id="6" name="Conector angular 5"/>
          <p:cNvCxnSpPr/>
          <p:nvPr/>
        </p:nvCxnSpPr>
        <p:spPr>
          <a:xfrm rot="5400000" flipH="1" flipV="1">
            <a:off x="2771800" y="692696"/>
            <a:ext cx="1440160" cy="1152128"/>
          </a:xfrm>
          <a:prstGeom prst="bentConnector3">
            <a:avLst>
              <a:gd name="adj1" fmla="val 124333"/>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13238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592666"/>
            <a:ext cx="2892028" cy="1739280"/>
          </a:xfrm>
        </p:spPr>
        <p:txBody>
          <a:bodyPr>
            <a:normAutofit/>
          </a:bodyPr>
          <a:lstStyle/>
          <a:p>
            <a:r>
              <a:rPr lang="es-ES" altLang="es-MX" dirty="0">
                <a:solidFill>
                  <a:schemeClr val="bg1"/>
                </a:solidFill>
              </a:rPr>
              <a:t>Si la pregunta dice </a:t>
            </a:r>
            <a:r>
              <a:rPr lang="es-MX" altLang="es-MX" dirty="0">
                <a:solidFill>
                  <a:schemeClr val="bg1"/>
                </a:solidFill>
              </a:rPr>
              <a:t/>
            </a:r>
            <a:br>
              <a:rPr lang="es-MX" altLang="es-MX" dirty="0">
                <a:solidFill>
                  <a:schemeClr val="bg1"/>
                </a:solidFill>
              </a:rPr>
            </a:br>
            <a:endParaRPr lang="es-MX" dirty="0"/>
          </a:p>
        </p:txBody>
      </p:sp>
      <p:sp>
        <p:nvSpPr>
          <p:cNvPr id="3" name="Marcador de contenido 2"/>
          <p:cNvSpPr>
            <a:spLocks noGrp="1"/>
          </p:cNvSpPr>
          <p:nvPr>
            <p:ph idx="1"/>
          </p:nvPr>
        </p:nvSpPr>
        <p:spPr>
          <a:xfrm>
            <a:off x="3563888" y="592666"/>
            <a:ext cx="4721669" cy="5932678"/>
          </a:xfrm>
        </p:spPr>
        <p:txBody>
          <a:bodyPr>
            <a:normAutofit lnSpcReduction="10000"/>
          </a:bodyPr>
          <a:lstStyle/>
          <a:p>
            <a:r>
              <a:rPr lang="es-ES" altLang="es-MX" dirty="0">
                <a:solidFill>
                  <a:schemeClr val="bg1"/>
                </a:solidFill>
              </a:rPr>
              <a:t>¿Cuál es la calidad del servicio al cliente  que se otorga en los hoteles de la ciudad de </a:t>
            </a:r>
            <a:r>
              <a:rPr lang="es-ES" altLang="es-MX" dirty="0" smtClean="0">
                <a:solidFill>
                  <a:schemeClr val="bg1"/>
                </a:solidFill>
              </a:rPr>
              <a:t>Toluca?</a:t>
            </a:r>
            <a:r>
              <a:rPr lang="es-MX" altLang="es-MX" dirty="0">
                <a:solidFill>
                  <a:schemeClr val="bg1"/>
                </a:solidFill>
              </a:rPr>
              <a:t/>
            </a:r>
            <a:br>
              <a:rPr lang="es-MX" altLang="es-MX" dirty="0">
                <a:solidFill>
                  <a:schemeClr val="bg1"/>
                </a:solidFill>
              </a:rPr>
            </a:br>
            <a:endParaRPr lang="es-MX" altLang="es-MX" dirty="0" smtClean="0">
              <a:solidFill>
                <a:schemeClr val="bg1"/>
              </a:solidFill>
            </a:endParaRPr>
          </a:p>
          <a:p>
            <a:r>
              <a:rPr lang="es-ES" altLang="es-MX" dirty="0" smtClean="0">
                <a:solidFill>
                  <a:schemeClr val="bg1"/>
                </a:solidFill>
              </a:rPr>
              <a:t>Se </a:t>
            </a:r>
            <a:r>
              <a:rPr lang="es-ES" altLang="es-MX" dirty="0">
                <a:solidFill>
                  <a:schemeClr val="bg1"/>
                </a:solidFill>
              </a:rPr>
              <a:t>trataría de un estudio descriptivo que se </a:t>
            </a:r>
            <a:r>
              <a:rPr lang="es-ES" altLang="es-MX" dirty="0">
                <a:solidFill>
                  <a:srgbClr val="FF0000"/>
                </a:solidFill>
              </a:rPr>
              <a:t>podría realizar a través de una observación, mediante una encuesta  o una auditoría de la calidad del servicio.</a:t>
            </a:r>
            <a:r>
              <a:rPr lang="es-ES" altLang="es-MX" dirty="0">
                <a:solidFill>
                  <a:schemeClr val="bg1"/>
                </a:solidFill>
              </a:rPr>
              <a:t> Al contestar esta pregunta el investigador estará averiguando ¿Cuáles son las características del fenómeno?</a:t>
            </a:r>
            <a:r>
              <a:rPr lang="es-MX" altLang="es-MX" dirty="0"/>
              <a:t/>
            </a:r>
            <a:br>
              <a:rPr lang="es-MX" altLang="es-MX" dirty="0"/>
            </a:br>
            <a:endParaRPr lang="es-MX" dirty="0"/>
          </a:p>
        </p:txBody>
      </p:sp>
    </p:spTree>
    <p:extLst>
      <p:ext uri="{BB962C8B-B14F-4D97-AF65-F5344CB8AC3E}">
        <p14:creationId xmlns:p14="http://schemas.microsoft.com/office/powerpoint/2010/main" val="28024401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124744"/>
            <a:ext cx="7704856" cy="4464496"/>
          </a:xfrm>
        </p:spPr>
        <p:style>
          <a:lnRef idx="1">
            <a:schemeClr val="accent5"/>
          </a:lnRef>
          <a:fillRef idx="2">
            <a:schemeClr val="accent5"/>
          </a:fillRef>
          <a:effectRef idx="1">
            <a:schemeClr val="accent5"/>
          </a:effectRef>
          <a:fontRef idx="minor">
            <a:schemeClr val="dk1"/>
          </a:fontRef>
        </p:style>
        <p:txBody>
          <a:bodyPr>
            <a:noAutofit/>
          </a:bodyPr>
          <a:lstStyle/>
          <a:p>
            <a:r>
              <a:rPr lang="es-MX" sz="5400" dirty="0" smtClean="0"/>
              <a:t>Los objetivos y las preguntas deben ser congruentes entre sí e ir en la misma dirección</a:t>
            </a:r>
            <a:endParaRPr lang="es-MX" sz="5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bg1"/>
                </a:solidFill>
              </a:rPr>
              <a:t>Bibliografía consultada </a:t>
            </a:r>
            <a:endParaRPr lang="es-MX" dirty="0">
              <a:solidFill>
                <a:schemeClr val="bg1"/>
              </a:solidFill>
            </a:endParaRPr>
          </a:p>
        </p:txBody>
      </p:sp>
      <p:sp>
        <p:nvSpPr>
          <p:cNvPr id="3" name="2 Marcador de contenido"/>
          <p:cNvSpPr>
            <a:spLocks noGrp="1"/>
          </p:cNvSpPr>
          <p:nvPr>
            <p:ph idx="1"/>
          </p:nvPr>
        </p:nvSpPr>
        <p:spPr/>
        <p:txBody>
          <a:bodyPr>
            <a:normAutofit fontScale="92500" lnSpcReduction="20000"/>
          </a:bodyPr>
          <a:lstStyle/>
          <a:p>
            <a:r>
              <a:rPr lang="es-ES" dirty="0" smtClean="0">
                <a:solidFill>
                  <a:schemeClr val="bg1"/>
                </a:solidFill>
              </a:rPr>
              <a:t>Hernández </a:t>
            </a:r>
            <a:r>
              <a:rPr lang="es-ES" dirty="0" err="1" smtClean="0">
                <a:solidFill>
                  <a:schemeClr val="bg1"/>
                </a:solidFill>
              </a:rPr>
              <a:t>Sampieri</a:t>
            </a:r>
            <a:r>
              <a:rPr lang="es-ES" dirty="0" smtClean="0">
                <a:solidFill>
                  <a:schemeClr val="bg1"/>
                </a:solidFill>
              </a:rPr>
              <a:t>, Roberto, Carlos Hernández Colado, et. Al, 2003, </a:t>
            </a:r>
            <a:r>
              <a:rPr lang="es-ES" b="1" i="1" dirty="0" smtClean="0">
                <a:solidFill>
                  <a:schemeClr val="bg1"/>
                </a:solidFill>
              </a:rPr>
              <a:t>Metodología de la investigación</a:t>
            </a:r>
            <a:r>
              <a:rPr lang="es-ES" dirty="0" smtClean="0">
                <a:solidFill>
                  <a:schemeClr val="bg1"/>
                </a:solidFill>
              </a:rPr>
              <a:t>, Editorial Mc </a:t>
            </a:r>
            <a:r>
              <a:rPr lang="es-ES" dirty="0" err="1" smtClean="0">
                <a:solidFill>
                  <a:schemeClr val="bg1"/>
                </a:solidFill>
              </a:rPr>
              <a:t>Graw</a:t>
            </a:r>
            <a:r>
              <a:rPr lang="es-ES" dirty="0" smtClean="0">
                <a:solidFill>
                  <a:schemeClr val="bg1"/>
                </a:solidFill>
              </a:rPr>
              <a:t> Hill, México. </a:t>
            </a:r>
            <a:endParaRPr lang="es-MX" dirty="0" smtClean="0">
              <a:solidFill>
                <a:schemeClr val="bg1"/>
              </a:solidFill>
            </a:endParaRPr>
          </a:p>
          <a:p>
            <a:r>
              <a:rPr lang="es-ES" dirty="0" smtClean="0">
                <a:solidFill>
                  <a:schemeClr val="bg1"/>
                </a:solidFill>
              </a:rPr>
              <a:t>Pardinas, Felipe, 2002, </a:t>
            </a:r>
            <a:r>
              <a:rPr lang="es-ES" b="1" i="1" dirty="0" smtClean="0">
                <a:solidFill>
                  <a:schemeClr val="bg1"/>
                </a:solidFill>
              </a:rPr>
              <a:t>Metodología</a:t>
            </a:r>
            <a:r>
              <a:rPr lang="es-ES" dirty="0" smtClean="0">
                <a:solidFill>
                  <a:schemeClr val="bg1"/>
                </a:solidFill>
              </a:rPr>
              <a:t> </a:t>
            </a:r>
            <a:r>
              <a:rPr lang="es-ES" b="1" i="1" dirty="0" smtClean="0">
                <a:solidFill>
                  <a:schemeClr val="bg1"/>
                </a:solidFill>
              </a:rPr>
              <a:t>y técnicas de investigación socia</a:t>
            </a:r>
            <a:r>
              <a:rPr lang="es-ES" dirty="0" smtClean="0">
                <a:solidFill>
                  <a:schemeClr val="bg1"/>
                </a:solidFill>
              </a:rPr>
              <a:t>l, Siglo XXI editores, México. </a:t>
            </a:r>
            <a:endParaRPr lang="es-MX" dirty="0" smtClean="0">
              <a:solidFill>
                <a:schemeClr val="bg1"/>
              </a:solidFill>
            </a:endParaRPr>
          </a:p>
          <a:p>
            <a:r>
              <a:rPr lang="es-ES" dirty="0" smtClean="0">
                <a:solidFill>
                  <a:schemeClr val="bg1"/>
                </a:solidFill>
              </a:rPr>
              <a:t>Rojas Soriano, Raúl, 1988, Guía para realizar investigaciones sociales, UNAM, Plaza y Valdés, México</a:t>
            </a:r>
          </a:p>
          <a:p>
            <a:r>
              <a:rPr lang="es-ES" dirty="0" smtClean="0">
                <a:solidFill>
                  <a:schemeClr val="bg1"/>
                </a:solidFill>
              </a:rPr>
              <a:t>De la Torre villar, Ernesto y Ramiro </a:t>
            </a:r>
            <a:r>
              <a:rPr lang="es-ES" dirty="0" err="1" smtClean="0">
                <a:solidFill>
                  <a:schemeClr val="bg1"/>
                </a:solidFill>
              </a:rPr>
              <a:t>Navaio</a:t>
            </a:r>
            <a:r>
              <a:rPr lang="es-ES" dirty="0" smtClean="0">
                <a:solidFill>
                  <a:schemeClr val="bg1"/>
                </a:solidFill>
              </a:rPr>
              <a:t> de Anda, 1981, </a:t>
            </a:r>
            <a:r>
              <a:rPr lang="es-ES" b="1" i="1" dirty="0" smtClean="0">
                <a:solidFill>
                  <a:schemeClr val="bg1"/>
                </a:solidFill>
              </a:rPr>
              <a:t>Metodología de la Investigación</a:t>
            </a:r>
            <a:r>
              <a:rPr lang="es-ES" dirty="0" smtClean="0">
                <a:solidFill>
                  <a:schemeClr val="bg1"/>
                </a:solidFill>
              </a:rPr>
              <a:t>, Editorial Mc </a:t>
            </a:r>
            <a:r>
              <a:rPr lang="es-ES" dirty="0" err="1" smtClean="0">
                <a:solidFill>
                  <a:schemeClr val="bg1"/>
                </a:solidFill>
              </a:rPr>
              <a:t>Graw</a:t>
            </a:r>
            <a:r>
              <a:rPr lang="es-ES" dirty="0" smtClean="0">
                <a:solidFill>
                  <a:schemeClr val="bg1"/>
                </a:solidFill>
              </a:rPr>
              <a:t> Hill, México</a:t>
            </a:r>
            <a:r>
              <a:rPr lang="es-ES" dirty="0" smtClean="0"/>
              <a:t>. </a:t>
            </a:r>
            <a:endParaRPr lang="es-MX" dirty="0" smtClean="0"/>
          </a:p>
          <a:p>
            <a:endParaRPr lang="es-MX" dirty="0"/>
          </a:p>
        </p:txBody>
      </p:sp>
    </p:spTree>
    <p:extLst>
      <p:ext uri="{BB962C8B-B14F-4D97-AF65-F5344CB8AC3E}">
        <p14:creationId xmlns:p14="http://schemas.microsoft.com/office/powerpoint/2010/main" val="24285803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slideplayer.es/3/1119941/slides/slide_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32656"/>
            <a:ext cx="8183959" cy="613797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4" name="Flecha derecha 3"/>
          <p:cNvSpPr/>
          <p:nvPr/>
        </p:nvSpPr>
        <p:spPr>
          <a:xfrm rot="13952331">
            <a:off x="8028384" y="5805264"/>
            <a:ext cx="50405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2483768" y="476672"/>
            <a:ext cx="4608512" cy="1323439"/>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s-MX" sz="4000" dirty="0" smtClean="0">
                <a:solidFill>
                  <a:schemeClr val="bg1"/>
                </a:solidFill>
              </a:rPr>
              <a:t>2.3Justificación de la investigación </a:t>
            </a:r>
            <a:endParaRPr lang="es-MX" sz="4000" dirty="0">
              <a:solidFill>
                <a:schemeClr val="bg1"/>
              </a:solidFill>
            </a:endParaRPr>
          </a:p>
        </p:txBody>
      </p:sp>
    </p:spTree>
    <p:extLst>
      <p:ext uri="{BB962C8B-B14F-4D97-AF65-F5344CB8AC3E}">
        <p14:creationId xmlns:p14="http://schemas.microsoft.com/office/powerpoint/2010/main" val="12638545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60648"/>
            <a:ext cx="2892028" cy="1639884"/>
          </a:xfrm>
        </p:spPr>
        <p:style>
          <a:lnRef idx="3">
            <a:schemeClr val="lt1"/>
          </a:lnRef>
          <a:fillRef idx="1">
            <a:schemeClr val="accent2"/>
          </a:fillRef>
          <a:effectRef idx="1">
            <a:schemeClr val="accent2"/>
          </a:effectRef>
          <a:fontRef idx="minor">
            <a:schemeClr val="lt1"/>
          </a:fontRef>
        </p:style>
        <p:txBody>
          <a:bodyPr>
            <a:normAutofit/>
          </a:bodyPr>
          <a:lstStyle/>
          <a:p>
            <a:r>
              <a:rPr lang="es-MX" sz="2800" dirty="0" smtClean="0">
                <a:solidFill>
                  <a:schemeClr val="bg1"/>
                </a:solidFill>
              </a:rPr>
              <a:t>Justificación de la investigación</a:t>
            </a:r>
            <a:endParaRPr lang="es-MX" sz="2800" dirty="0">
              <a:solidFill>
                <a:schemeClr val="bg1"/>
              </a:solidFill>
            </a:endParaRPr>
          </a:p>
        </p:txBody>
      </p:sp>
      <p:sp>
        <p:nvSpPr>
          <p:cNvPr id="3" name="2 Marcador de contenido"/>
          <p:cNvSpPr>
            <a:spLocks noGrp="1"/>
          </p:cNvSpPr>
          <p:nvPr>
            <p:ph idx="1"/>
          </p:nvPr>
        </p:nvSpPr>
        <p:spPr>
          <a:xfrm>
            <a:off x="3347864" y="0"/>
            <a:ext cx="5796136" cy="6858000"/>
          </a:xfrm>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latin typeface="AR CARTER" panose="02000000000000000000" pitchFamily="2" charset="0"/>
              </a:rPr>
              <a:t>Conveniencia:</a:t>
            </a:r>
            <a:r>
              <a:rPr lang="es-MX" dirty="0" smtClean="0"/>
              <a:t> </a:t>
            </a:r>
            <a:r>
              <a:rPr lang="es-MX" sz="2800" dirty="0" smtClean="0"/>
              <a:t>¿qué tan conveniente es la investigación? ¿Para qué sirve? </a:t>
            </a:r>
          </a:p>
          <a:p>
            <a:r>
              <a:rPr lang="es-MX" dirty="0" smtClean="0">
                <a:latin typeface="AR CARTER" panose="02000000000000000000" pitchFamily="2" charset="0"/>
              </a:rPr>
              <a:t>Relevancia Social </a:t>
            </a:r>
            <a:r>
              <a:rPr lang="es-MX" sz="2800" dirty="0" smtClean="0"/>
              <a:t>¿cuál es la trascendencia para la sociedad?, ¿quiénes se beneficiarán con los resultados de investigación?, ¿de qué modo?, ¿qué alcance social tiene?</a:t>
            </a:r>
          </a:p>
          <a:p>
            <a:r>
              <a:rPr lang="es-MX" dirty="0" smtClean="0">
                <a:latin typeface="AR CARTER" panose="02000000000000000000" pitchFamily="2" charset="0"/>
              </a:rPr>
              <a:t>Implicaciones prácticas</a:t>
            </a:r>
            <a:r>
              <a:rPr lang="es-MX" sz="2800" dirty="0" smtClean="0"/>
              <a:t>: ¿ayudará a resolver un problema real?, ¿tiene implicaciones  trascendentales para una amplia gama  de problemas prácticos?</a:t>
            </a:r>
          </a:p>
          <a:p>
            <a:endParaRPr lang="es-MX" dirty="0"/>
          </a:p>
        </p:txBody>
      </p:sp>
      <p:sp>
        <p:nvSpPr>
          <p:cNvPr id="4" name="3 Marcador de texto"/>
          <p:cNvSpPr>
            <a:spLocks noGrp="1"/>
          </p:cNvSpPr>
          <p:nvPr>
            <p:ph type="body" sz="half" idx="2"/>
          </p:nvPr>
        </p:nvSpPr>
        <p:spPr>
          <a:xfrm>
            <a:off x="179513" y="2249486"/>
            <a:ext cx="3240360" cy="4491882"/>
          </a:xfrm>
        </p:spPr>
        <p:txBody>
          <a:bodyPr>
            <a:normAutofit fontScale="85000" lnSpcReduction="20000"/>
          </a:bodyPr>
          <a:lstStyle/>
          <a:p>
            <a:r>
              <a:rPr lang="es-MX" sz="3100" dirty="0" smtClean="0">
                <a:solidFill>
                  <a:schemeClr val="bg1"/>
                </a:solidFill>
              </a:rPr>
              <a:t>Exponer las razones por las cuales se realiza el trabajo de investigación</a:t>
            </a:r>
            <a:endParaRPr lang="es-MX" sz="3100" dirty="0">
              <a:solidFill>
                <a:schemeClr val="bg1"/>
              </a:solidFill>
            </a:endParaRPr>
          </a:p>
          <a:p>
            <a:r>
              <a:rPr lang="es-MX" sz="3100" dirty="0" smtClean="0">
                <a:solidFill>
                  <a:schemeClr val="bg1"/>
                </a:solidFill>
              </a:rPr>
              <a:t>¿Por qué es conveniente llevar a cabo la investigación y cuáles son los beneficios que se derivarán?</a:t>
            </a:r>
          </a:p>
          <a:p>
            <a:endParaRPr lang="es-MX" sz="2000" dirty="0" smtClean="0"/>
          </a:p>
          <a:p>
            <a:endParaRPr lang="es-MX"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99121"/>
            <a:ext cx="2892028" cy="1639884"/>
          </a:xfrm>
        </p:spPr>
        <p:txBody>
          <a:bodyPr>
            <a:normAutofit/>
          </a:bodyPr>
          <a:lstStyle/>
          <a:p>
            <a:r>
              <a:rPr lang="es-MX" sz="2800" dirty="0" smtClean="0">
                <a:solidFill>
                  <a:schemeClr val="bg1"/>
                </a:solidFill>
              </a:rPr>
              <a:t>Justificación de la investigación</a:t>
            </a:r>
            <a:endParaRPr lang="es-MX" sz="2800" dirty="0">
              <a:solidFill>
                <a:schemeClr val="bg1"/>
              </a:solidFill>
            </a:endParaRPr>
          </a:p>
        </p:txBody>
      </p:sp>
      <p:sp>
        <p:nvSpPr>
          <p:cNvPr id="3" name="2 Marcador de contenido"/>
          <p:cNvSpPr>
            <a:spLocks noGrp="1"/>
          </p:cNvSpPr>
          <p:nvPr>
            <p:ph idx="1"/>
          </p:nvPr>
        </p:nvSpPr>
        <p:spPr>
          <a:xfrm>
            <a:off x="3419872" y="0"/>
            <a:ext cx="5724128" cy="6858000"/>
          </a:xfrm>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latin typeface="AR CARTER" panose="02000000000000000000" pitchFamily="2" charset="0"/>
              </a:rPr>
              <a:t>Valor teórico</a:t>
            </a:r>
            <a:r>
              <a:rPr lang="es-MX" dirty="0" smtClean="0"/>
              <a:t>: </a:t>
            </a:r>
            <a:r>
              <a:rPr lang="es-MX" sz="2800" dirty="0" smtClean="0"/>
              <a:t>con la investigación, ¿se llenará algún hueco de conocimientos?, ¿se podrán generalizar  los resultados a principios más amplios?, la información que se obtenga  puede servir para comentar, desarrollar o apoyar una teoría?, ¿Qué se espera saber con los resultados que no se conociera antes?</a:t>
            </a:r>
          </a:p>
          <a:p>
            <a:endParaRPr lang="es-MX" dirty="0"/>
          </a:p>
        </p:txBody>
      </p:sp>
      <p:sp>
        <p:nvSpPr>
          <p:cNvPr id="4" name="3 Marcador de texto"/>
          <p:cNvSpPr>
            <a:spLocks noGrp="1"/>
          </p:cNvSpPr>
          <p:nvPr>
            <p:ph type="body" sz="half" idx="2"/>
          </p:nvPr>
        </p:nvSpPr>
        <p:spPr/>
        <p:txBody>
          <a:bodyPr>
            <a:normAutofit/>
          </a:bodyPr>
          <a:lstStyle/>
          <a:p>
            <a:endParaRPr lang="es-MX" sz="2000" dirty="0" smtClean="0"/>
          </a:p>
          <a:p>
            <a:endParaRPr lang="es-MX"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99121"/>
            <a:ext cx="2892028" cy="1639884"/>
          </a:xfrm>
        </p:spPr>
        <p:txBody>
          <a:bodyPr>
            <a:normAutofit/>
          </a:bodyPr>
          <a:lstStyle/>
          <a:p>
            <a:r>
              <a:rPr lang="es-MX" sz="2800" dirty="0" smtClean="0">
                <a:solidFill>
                  <a:schemeClr val="bg1"/>
                </a:solidFill>
              </a:rPr>
              <a:t>Justificación de la investigación</a:t>
            </a:r>
            <a:endParaRPr lang="es-MX" sz="2800" dirty="0">
              <a:solidFill>
                <a:schemeClr val="bg1"/>
              </a:solidFill>
            </a:endParaRPr>
          </a:p>
        </p:txBody>
      </p:sp>
      <p:sp>
        <p:nvSpPr>
          <p:cNvPr id="3" name="2 Marcador de contenido"/>
          <p:cNvSpPr>
            <a:spLocks noGrp="1"/>
          </p:cNvSpPr>
          <p:nvPr>
            <p:ph idx="1"/>
          </p:nvPr>
        </p:nvSpPr>
        <p:spPr>
          <a:xfrm>
            <a:off x="3419872" y="0"/>
            <a:ext cx="5724128" cy="6858000"/>
          </a:xfrm>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latin typeface="AR CARTER" panose="02000000000000000000" pitchFamily="2" charset="0"/>
              </a:rPr>
              <a:t>Utilidad metodológica</a:t>
            </a:r>
            <a:r>
              <a:rPr lang="es-MX" dirty="0" smtClean="0"/>
              <a:t>: </a:t>
            </a:r>
            <a:r>
              <a:rPr lang="es-MX" sz="2800" dirty="0" smtClean="0"/>
              <a:t>¿la investigación puede ayudar a crear un nuevo instrumento para recolectar o analizar datos?, ¿ayuda a la definición de un concepto, ambiente, contexto, variable o la relación entre ellas?, ¿sugiere cómo estudiar más adecuadamente una población?</a:t>
            </a:r>
          </a:p>
        </p:txBody>
      </p:sp>
      <p:sp>
        <p:nvSpPr>
          <p:cNvPr id="4" name="3 Marcador de texto"/>
          <p:cNvSpPr>
            <a:spLocks noGrp="1"/>
          </p:cNvSpPr>
          <p:nvPr>
            <p:ph type="body" sz="half" idx="2"/>
          </p:nvPr>
        </p:nvSpPr>
        <p:spPr/>
        <p:txBody>
          <a:bodyPr>
            <a:normAutofit/>
          </a:bodyPr>
          <a:lstStyle/>
          <a:p>
            <a:endParaRPr lang="es-MX" sz="2000" dirty="0" smtClean="0"/>
          </a:p>
          <a:p>
            <a:endParaRPr lang="es-MX" sz="2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2892028" cy="1052733"/>
          </a:xfrm>
        </p:spPr>
        <p:style>
          <a:lnRef idx="3">
            <a:schemeClr val="lt1"/>
          </a:lnRef>
          <a:fillRef idx="1">
            <a:schemeClr val="accent2"/>
          </a:fillRef>
          <a:effectRef idx="1">
            <a:schemeClr val="accent2"/>
          </a:effectRef>
          <a:fontRef idx="minor">
            <a:schemeClr val="lt1"/>
          </a:fontRef>
        </p:style>
        <p:txBody>
          <a:bodyPr>
            <a:normAutofit/>
          </a:bodyPr>
          <a:lstStyle/>
          <a:p>
            <a:r>
              <a:rPr lang="es-MX" sz="2800" dirty="0" smtClean="0">
                <a:solidFill>
                  <a:schemeClr val="bg1"/>
                </a:solidFill>
              </a:rPr>
              <a:t>Viabilidad de la investigación</a:t>
            </a:r>
            <a:endParaRPr lang="es-MX" sz="2800" dirty="0">
              <a:solidFill>
                <a:schemeClr val="bg1"/>
              </a:solidFill>
            </a:endParaRPr>
          </a:p>
        </p:txBody>
      </p:sp>
      <p:sp>
        <p:nvSpPr>
          <p:cNvPr id="3" name="2 Marcador de contenido"/>
          <p:cNvSpPr>
            <a:spLocks noGrp="1"/>
          </p:cNvSpPr>
          <p:nvPr>
            <p:ph idx="1"/>
          </p:nvPr>
        </p:nvSpPr>
        <p:spPr>
          <a:xfrm>
            <a:off x="3419872" y="188640"/>
            <a:ext cx="5255766" cy="6669360"/>
          </a:xfrm>
        </p:spPr>
        <p:style>
          <a:lnRef idx="1">
            <a:schemeClr val="accent2"/>
          </a:lnRef>
          <a:fillRef idx="2">
            <a:schemeClr val="accent2"/>
          </a:fillRef>
          <a:effectRef idx="1">
            <a:schemeClr val="accent2"/>
          </a:effectRef>
          <a:fontRef idx="minor">
            <a:schemeClr val="dk1"/>
          </a:fontRef>
        </p:style>
        <p:txBody>
          <a:bodyPr>
            <a:normAutofit/>
          </a:bodyPr>
          <a:lstStyle/>
          <a:p>
            <a:r>
              <a:rPr lang="es-MX" dirty="0" smtClean="0"/>
              <a:t>Conveniencia: ¿qué tan conveniente es la investigación? ¿Para qué sirve? </a:t>
            </a:r>
          </a:p>
          <a:p>
            <a:r>
              <a:rPr lang="es-MX" dirty="0" smtClean="0"/>
              <a:t>Relevancia Social ¿cuál es la trascendencia para la sociedad?, ¿quiénes se beneficiarán con los resultados de investigación?, ¿de qué modo?, ¿qué alcance social tiene?</a:t>
            </a:r>
          </a:p>
          <a:p>
            <a:r>
              <a:rPr lang="es-MX" dirty="0" smtClean="0"/>
              <a:t>Implicaciones prácticas: ¿ayudará a resolver un problema real?, ¿tiene implicaciones  trascendentales para una amplia gama  de problemas prácticos?</a:t>
            </a:r>
          </a:p>
          <a:p>
            <a:endParaRPr lang="es-MX" dirty="0"/>
          </a:p>
        </p:txBody>
      </p:sp>
      <p:sp>
        <p:nvSpPr>
          <p:cNvPr id="4" name="3 Marcador de texto"/>
          <p:cNvSpPr>
            <a:spLocks noGrp="1"/>
          </p:cNvSpPr>
          <p:nvPr>
            <p:ph type="body" sz="half" idx="2"/>
          </p:nvPr>
        </p:nvSpPr>
        <p:spPr>
          <a:xfrm>
            <a:off x="107504" y="1916832"/>
            <a:ext cx="3252068" cy="4752528"/>
          </a:xfrm>
        </p:spPr>
        <p:txBody>
          <a:bodyPr>
            <a:normAutofit fontScale="92500" lnSpcReduction="20000"/>
          </a:bodyPr>
          <a:lstStyle/>
          <a:p>
            <a:r>
              <a:rPr lang="es-MX" sz="3000" dirty="0" smtClean="0">
                <a:solidFill>
                  <a:schemeClr val="bg1"/>
                </a:solidFill>
              </a:rPr>
              <a:t>Es la factibilidad  del estudio, para ello se debe tomar en cuenta:</a:t>
            </a:r>
          </a:p>
          <a:p>
            <a:endParaRPr lang="es-MX" sz="3000" dirty="0" smtClean="0">
              <a:solidFill>
                <a:schemeClr val="bg1"/>
              </a:solidFill>
            </a:endParaRPr>
          </a:p>
          <a:p>
            <a:r>
              <a:rPr lang="es-MX" sz="3000" dirty="0" smtClean="0">
                <a:solidFill>
                  <a:schemeClr val="bg1"/>
                </a:solidFill>
              </a:rPr>
              <a:t>*disponibilidad de recursos financieros, humanos y materiales</a:t>
            </a:r>
          </a:p>
          <a:p>
            <a:r>
              <a:rPr lang="es-MX" sz="3000" dirty="0" smtClean="0">
                <a:solidFill>
                  <a:schemeClr val="bg1"/>
                </a:solidFill>
              </a:rPr>
              <a:t>*¿cuánto tiempo llevará realizarlo?</a:t>
            </a:r>
          </a:p>
          <a:p>
            <a:endParaRPr lang="es-MX" sz="2000" dirty="0" smtClean="0"/>
          </a:p>
          <a:p>
            <a:endParaRPr lang="es-MX" sz="2000" dirty="0"/>
          </a:p>
          <a:p>
            <a:endParaRPr lang="es-MX" sz="2000" dirty="0" smtClean="0"/>
          </a:p>
          <a:p>
            <a:endParaRPr lang="es-MX" sz="2000" dirty="0"/>
          </a:p>
          <a:p>
            <a:endParaRPr lang="es-MX" sz="2000" dirty="0" smtClean="0"/>
          </a:p>
          <a:p>
            <a:endParaRPr lang="es-MX"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76672"/>
            <a:ext cx="7992888" cy="5976664"/>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es-MX" sz="4400" dirty="0" smtClean="0">
                <a:solidFill>
                  <a:srgbClr val="1F14FC"/>
                </a:solidFill>
              </a:rPr>
              <a:t>Los objetivos </a:t>
            </a:r>
            <a:r>
              <a:rPr lang="es-MX" sz="4400" dirty="0" smtClean="0"/>
              <a:t>establecen qué pretende la investigación, </a:t>
            </a:r>
            <a:r>
              <a:rPr lang="es-MX" sz="4400" dirty="0" smtClean="0">
                <a:solidFill>
                  <a:srgbClr val="1F14FC"/>
                </a:solidFill>
              </a:rPr>
              <a:t>las preguntas </a:t>
            </a:r>
            <a:r>
              <a:rPr lang="es-MX" sz="4400" dirty="0" smtClean="0"/>
              <a:t>nos dicen qué respuestas deben encontrarse mediante la investigación y </a:t>
            </a:r>
            <a:r>
              <a:rPr lang="es-MX" sz="4400" dirty="0" smtClean="0">
                <a:solidFill>
                  <a:srgbClr val="1F14FC"/>
                </a:solidFill>
              </a:rPr>
              <a:t>la justificación </a:t>
            </a:r>
            <a:r>
              <a:rPr lang="es-MX" sz="4400" dirty="0" smtClean="0"/>
              <a:t>nos indica por qué debe hacerse la investigación</a:t>
            </a:r>
            <a:endParaRPr lang="es-MX" sz="4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3-eu-west-1.amazonaws.com/rankia/images/valoraciones/0010/3436/propuesta%20nueva%20ley%20electoral%20(indignados).jpg?136302444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746" y="774379"/>
            <a:ext cx="3777733" cy="266429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p:cNvCxnSpPr/>
          <p:nvPr/>
        </p:nvCxnSpPr>
        <p:spPr>
          <a:xfrm flipV="1">
            <a:off x="2736746" y="2780928"/>
            <a:ext cx="1224136" cy="201622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 name="Conector recto de flecha 6"/>
          <p:cNvCxnSpPr/>
          <p:nvPr/>
        </p:nvCxnSpPr>
        <p:spPr>
          <a:xfrm flipH="1" flipV="1">
            <a:off x="5940263" y="2250543"/>
            <a:ext cx="1547274" cy="23762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9" name="Conector recto de flecha 8"/>
          <p:cNvCxnSpPr/>
          <p:nvPr/>
        </p:nvCxnSpPr>
        <p:spPr>
          <a:xfrm>
            <a:off x="1763688" y="1484784"/>
            <a:ext cx="252028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CuadroTexto 10"/>
          <p:cNvSpPr txBox="1"/>
          <p:nvPr/>
        </p:nvSpPr>
        <p:spPr>
          <a:xfrm>
            <a:off x="1259632" y="1484784"/>
            <a:ext cx="1058495" cy="369332"/>
          </a:xfrm>
          <a:prstGeom prst="rect">
            <a:avLst/>
          </a:prstGeom>
          <a:noFill/>
        </p:spPr>
        <p:txBody>
          <a:bodyPr wrap="none" rtlCol="0">
            <a:spAutoFit/>
          </a:bodyPr>
          <a:lstStyle/>
          <a:p>
            <a:r>
              <a:rPr lang="es-MX" dirty="0" smtClean="0"/>
              <a:t>Objetivos</a:t>
            </a:r>
            <a:endParaRPr lang="es-MX" dirty="0"/>
          </a:p>
        </p:txBody>
      </p:sp>
      <p:sp>
        <p:nvSpPr>
          <p:cNvPr id="12" name="CuadroTexto 11"/>
          <p:cNvSpPr txBox="1"/>
          <p:nvPr/>
        </p:nvSpPr>
        <p:spPr>
          <a:xfrm>
            <a:off x="2483768" y="5013176"/>
            <a:ext cx="1010213" cy="369332"/>
          </a:xfrm>
          <a:prstGeom prst="rect">
            <a:avLst/>
          </a:prstGeom>
          <a:noFill/>
        </p:spPr>
        <p:txBody>
          <a:bodyPr wrap="none" rtlCol="0">
            <a:spAutoFit/>
          </a:bodyPr>
          <a:lstStyle/>
          <a:p>
            <a:r>
              <a:rPr lang="es-MX" dirty="0" smtClean="0"/>
              <a:t>Pregunta</a:t>
            </a:r>
            <a:endParaRPr lang="es-MX" dirty="0"/>
          </a:p>
        </p:txBody>
      </p:sp>
      <p:sp>
        <p:nvSpPr>
          <p:cNvPr id="13" name="CuadroTexto 12"/>
          <p:cNvSpPr txBox="1"/>
          <p:nvPr/>
        </p:nvSpPr>
        <p:spPr>
          <a:xfrm>
            <a:off x="7668344" y="4626807"/>
            <a:ext cx="1000595" cy="369332"/>
          </a:xfrm>
          <a:prstGeom prst="rect">
            <a:avLst/>
          </a:prstGeom>
          <a:noFill/>
        </p:spPr>
        <p:txBody>
          <a:bodyPr wrap="none" rtlCol="0">
            <a:spAutoFit/>
          </a:bodyPr>
          <a:lstStyle/>
          <a:p>
            <a:r>
              <a:rPr lang="es-MX" dirty="0" smtClean="0"/>
              <a:t>Hipótesis</a:t>
            </a:r>
            <a:endParaRPr lang="es-MX" dirty="0"/>
          </a:p>
        </p:txBody>
      </p:sp>
    </p:spTree>
    <p:extLst>
      <p:ext uri="{BB962C8B-B14F-4D97-AF65-F5344CB8AC3E}">
        <p14:creationId xmlns:p14="http://schemas.microsoft.com/office/powerpoint/2010/main" val="28112558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xmindshare.s3.amazonaws.com/preview/867e2ce8fc6f4d91b22ea35ce952b56fRypfmOTT-SmszI-71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764704"/>
            <a:ext cx="8856984" cy="576064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843808" y="764704"/>
            <a:ext cx="338437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solidFill>
                  <a:schemeClr val="bg1"/>
                </a:solidFill>
              </a:rPr>
              <a:t>Resumiendo </a:t>
            </a:r>
            <a:endParaRPr lang="es-MX" sz="4400" dirty="0">
              <a:solidFill>
                <a:schemeClr val="bg1"/>
              </a:solidFill>
            </a:endParaRPr>
          </a:p>
        </p:txBody>
      </p:sp>
    </p:spTree>
    <p:extLst>
      <p:ext uri="{BB962C8B-B14F-4D97-AF65-F5344CB8AC3E}">
        <p14:creationId xmlns:p14="http://schemas.microsoft.com/office/powerpoint/2010/main" val="10200153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endParaRPr lang="es-MX"/>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997301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260648"/>
            <a:ext cx="8784976" cy="6480720"/>
          </a:xfrm>
        </p:spPr>
        <p:txBody>
          <a:bodyPr>
            <a:noAutofit/>
          </a:bodyPr>
          <a:lstStyle/>
          <a:p>
            <a:r>
              <a:rPr lang="es-MX" sz="2800" dirty="0">
                <a:solidFill>
                  <a:schemeClr val="bg1"/>
                </a:solidFill>
              </a:rPr>
              <a:t>Un problema de investigación </a:t>
            </a:r>
            <a:r>
              <a:rPr lang="es-MX" sz="2800" dirty="0">
                <a:solidFill>
                  <a:srgbClr val="FF0000"/>
                </a:solidFill>
              </a:rPr>
              <a:t>es un punto de conflicto conectado con una situación de </a:t>
            </a:r>
            <a:r>
              <a:rPr lang="es-MX" sz="2800" dirty="0" smtClean="0">
                <a:solidFill>
                  <a:srgbClr val="FF0000"/>
                </a:solidFill>
              </a:rPr>
              <a:t>dificultad</a:t>
            </a:r>
          </a:p>
          <a:p>
            <a:pPr marL="0" indent="0">
              <a:buNone/>
            </a:pPr>
            <a:endParaRPr lang="es-MX" sz="2800" dirty="0" smtClean="0">
              <a:solidFill>
                <a:srgbClr val="FF0000"/>
              </a:solidFill>
            </a:endParaRPr>
          </a:p>
          <a:p>
            <a:r>
              <a:rPr lang="es-MX" sz="2800" dirty="0">
                <a:solidFill>
                  <a:srgbClr val="FF0000"/>
                </a:solidFill>
              </a:rPr>
              <a:t>H</a:t>
            </a:r>
            <a:r>
              <a:rPr lang="es-MX" sz="2800" dirty="0" smtClean="0">
                <a:solidFill>
                  <a:srgbClr val="FF0000"/>
                </a:solidFill>
              </a:rPr>
              <a:t>ay </a:t>
            </a:r>
            <a:r>
              <a:rPr lang="es-MX" sz="2800" dirty="0">
                <a:solidFill>
                  <a:srgbClr val="FF0000"/>
                </a:solidFill>
              </a:rPr>
              <a:t>una laguna de conocimiento</a:t>
            </a:r>
            <a:r>
              <a:rPr lang="es-MX" sz="2800" dirty="0">
                <a:solidFill>
                  <a:schemeClr val="bg1"/>
                </a:solidFill>
              </a:rPr>
              <a:t>, una duda por resolver o un deficiencia práctica por satisfacer para el logro de un objetivo, y para lo cual pueden preverse dos o más soluciones (hipótesis). </a:t>
            </a:r>
            <a:endParaRPr lang="es-MX" sz="2800" dirty="0" smtClean="0">
              <a:solidFill>
                <a:srgbClr val="FF0000"/>
              </a:solidFill>
            </a:endParaRPr>
          </a:p>
          <a:p>
            <a:r>
              <a:rPr lang="es-MX" sz="2800" dirty="0" smtClean="0">
                <a:solidFill>
                  <a:srgbClr val="FF0000"/>
                </a:solidFill>
              </a:rPr>
              <a:t>El </a:t>
            </a:r>
            <a:r>
              <a:rPr lang="es-MX" sz="2800" dirty="0">
                <a:solidFill>
                  <a:srgbClr val="FF0000"/>
                </a:solidFill>
              </a:rPr>
              <a:t>problema de investigación se origina en una dificultad teórica o práctica, o en una curiosidad acerca de ciertos hechos</a:t>
            </a:r>
            <a:r>
              <a:rPr lang="es-MX" sz="2800" dirty="0">
                <a:solidFill>
                  <a:schemeClr val="bg1"/>
                </a:solidFill>
              </a:rPr>
              <a:t>, que no puede resolverse automáticamente sino que requiere una investigación teórica o empírica. </a:t>
            </a:r>
            <a:endParaRPr lang="es-MX" sz="2800" dirty="0" smtClean="0">
              <a:solidFill>
                <a:schemeClr val="bg1"/>
              </a:solidFill>
            </a:endParaRPr>
          </a:p>
        </p:txBody>
      </p:sp>
    </p:spTree>
    <p:extLst>
      <p:ext uri="{BB962C8B-B14F-4D97-AF65-F5344CB8AC3E}">
        <p14:creationId xmlns:p14="http://schemas.microsoft.com/office/powerpoint/2010/main" val="913567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6060" y="618518"/>
            <a:ext cx="7429499" cy="4466666"/>
          </a:xfrm>
        </p:spPr>
        <p:txBody>
          <a:bodyPr>
            <a:normAutofit/>
          </a:bodyPr>
          <a:lstStyle/>
          <a:p>
            <a:r>
              <a:rPr lang="es-MX" sz="6000" dirty="0">
                <a:solidFill>
                  <a:schemeClr val="bg1"/>
                </a:solidFill>
              </a:rPr>
              <a:t>1. </a:t>
            </a:r>
            <a:r>
              <a:rPr lang="es-MX" sz="6000" dirty="0" smtClean="0">
                <a:solidFill>
                  <a:schemeClr val="bg1"/>
                </a:solidFill>
              </a:rPr>
              <a:t>plantear </a:t>
            </a:r>
            <a:r>
              <a:rPr lang="es-MX" sz="6000" dirty="0">
                <a:solidFill>
                  <a:schemeClr val="bg1"/>
                </a:solidFill>
              </a:rPr>
              <a:t>el problema de </a:t>
            </a:r>
            <a:r>
              <a:rPr lang="es-MX" sz="6000" dirty="0" smtClean="0">
                <a:solidFill>
                  <a:schemeClr val="bg1"/>
                </a:solidFill>
              </a:rPr>
              <a:t>investigación</a:t>
            </a:r>
            <a:endParaRPr lang="es-MX" sz="6000" dirty="0"/>
          </a:p>
        </p:txBody>
      </p:sp>
    </p:spTree>
    <p:extLst>
      <p:ext uri="{BB962C8B-B14F-4D97-AF65-F5344CB8AC3E}">
        <p14:creationId xmlns:p14="http://schemas.microsoft.com/office/powerpoint/2010/main" val="1521547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bg1"/>
                </a:solidFill>
              </a:rPr>
              <a:t>¿Qué </a:t>
            </a:r>
            <a:r>
              <a:rPr lang="es-MX" dirty="0">
                <a:solidFill>
                  <a:schemeClr val="bg1"/>
                </a:solidFill>
              </a:rPr>
              <a:t>es plantear el problema de investigación?</a:t>
            </a:r>
          </a:p>
        </p:txBody>
      </p:sp>
      <p:sp>
        <p:nvSpPr>
          <p:cNvPr id="3" name="Marcador de contenido 2"/>
          <p:cNvSpPr>
            <a:spLocks noGrp="1"/>
          </p:cNvSpPr>
          <p:nvPr>
            <p:ph idx="1"/>
          </p:nvPr>
        </p:nvSpPr>
        <p:spPr/>
        <p:txBody>
          <a:bodyPr/>
          <a:lstStyle/>
          <a:p>
            <a:r>
              <a:rPr lang="es-MX" sz="5400" dirty="0">
                <a:solidFill>
                  <a:srgbClr val="002060"/>
                </a:solidFill>
              </a:rPr>
              <a:t>Afinar y estructurar formalmente la idea de investigación</a:t>
            </a:r>
          </a:p>
          <a:p>
            <a:endParaRPr lang="es-MX" dirty="0"/>
          </a:p>
        </p:txBody>
      </p:sp>
    </p:spTree>
    <p:extLst>
      <p:ext uri="{BB962C8B-B14F-4D97-AF65-F5344CB8AC3E}">
        <p14:creationId xmlns:p14="http://schemas.microsoft.com/office/powerpoint/2010/main" val="678804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6060" y="404664"/>
            <a:ext cx="7892404" cy="1692424"/>
          </a:xfrm>
        </p:spPr>
        <p:style>
          <a:lnRef idx="1">
            <a:schemeClr val="accent3"/>
          </a:lnRef>
          <a:fillRef idx="3">
            <a:schemeClr val="accent3"/>
          </a:fillRef>
          <a:effectRef idx="2">
            <a:schemeClr val="accent3"/>
          </a:effectRef>
          <a:fontRef idx="minor">
            <a:schemeClr val="lt1"/>
          </a:fontRef>
        </p:style>
        <p:txBody>
          <a:bodyPr>
            <a:normAutofit fontScale="90000"/>
          </a:bodyPr>
          <a:lstStyle/>
          <a:p>
            <a:r>
              <a:rPr lang="es-MX" dirty="0" smtClean="0">
                <a:solidFill>
                  <a:schemeClr val="bg1"/>
                </a:solidFill>
              </a:rPr>
              <a:t>La elección de un tema para investigar es el elemento más importante en el proceso de investigación</a:t>
            </a:r>
            <a:endParaRPr lang="es-MX" dirty="0">
              <a:solidFill>
                <a:schemeClr val="bg1"/>
              </a:solidFill>
            </a:endParaRPr>
          </a:p>
        </p:txBody>
      </p:sp>
      <p:sp>
        <p:nvSpPr>
          <p:cNvPr id="4" name="Marcador de contenido 3"/>
          <p:cNvSpPr>
            <a:spLocks noGrp="1"/>
          </p:cNvSpPr>
          <p:nvPr>
            <p:ph idx="1"/>
          </p:nvPr>
        </p:nvSpPr>
        <p:spPr>
          <a:xfrm>
            <a:off x="467544" y="1916832"/>
            <a:ext cx="7920880" cy="4608511"/>
          </a:xfrm>
        </p:spPr>
        <p:txBody>
          <a:bodyPr>
            <a:normAutofit lnSpcReduction="10000"/>
          </a:bodyPr>
          <a:lstStyle/>
          <a:p>
            <a:r>
              <a:rPr lang="es-MX" sz="3200" b="1" dirty="0">
                <a:solidFill>
                  <a:schemeClr val="bg1"/>
                </a:solidFill>
              </a:rPr>
              <a:t>¿cómo se originan las investigaciones?</a:t>
            </a:r>
          </a:p>
          <a:p>
            <a:r>
              <a:rPr lang="es-MX" dirty="0" smtClean="0">
                <a:solidFill>
                  <a:schemeClr val="bg1"/>
                </a:solidFill>
              </a:rPr>
              <a:t>Experiencias personales</a:t>
            </a:r>
          </a:p>
          <a:p>
            <a:r>
              <a:rPr lang="es-MX" dirty="0" smtClean="0">
                <a:solidFill>
                  <a:schemeClr val="bg1"/>
                </a:solidFill>
              </a:rPr>
              <a:t>Materiales escritos</a:t>
            </a:r>
          </a:p>
          <a:p>
            <a:r>
              <a:rPr lang="es-MX" dirty="0" smtClean="0">
                <a:solidFill>
                  <a:schemeClr val="bg1"/>
                </a:solidFill>
              </a:rPr>
              <a:t>Materiales audiovisuales</a:t>
            </a:r>
          </a:p>
          <a:p>
            <a:r>
              <a:rPr lang="es-MX" dirty="0" smtClean="0">
                <a:solidFill>
                  <a:schemeClr val="bg1"/>
                </a:solidFill>
              </a:rPr>
              <a:t>Teorías</a:t>
            </a:r>
          </a:p>
          <a:p>
            <a:r>
              <a:rPr lang="es-MX" dirty="0" smtClean="0">
                <a:solidFill>
                  <a:schemeClr val="bg1"/>
                </a:solidFill>
              </a:rPr>
              <a:t>Descubrimientos</a:t>
            </a:r>
          </a:p>
          <a:p>
            <a:r>
              <a:rPr lang="es-MX" dirty="0" smtClean="0">
                <a:solidFill>
                  <a:schemeClr val="bg1"/>
                </a:solidFill>
              </a:rPr>
              <a:t>Conversaciones personales</a:t>
            </a:r>
          </a:p>
          <a:p>
            <a:r>
              <a:rPr lang="es-MX" dirty="0" smtClean="0">
                <a:solidFill>
                  <a:schemeClr val="bg1"/>
                </a:solidFill>
              </a:rPr>
              <a:t>Observaciones de hechos</a:t>
            </a:r>
            <a:endParaRPr lang="es-MX" dirty="0">
              <a:solidFill>
                <a:schemeClr val="bg1"/>
              </a:solidFill>
            </a:endParaRPr>
          </a:p>
        </p:txBody>
      </p:sp>
      <p:sp>
        <p:nvSpPr>
          <p:cNvPr id="6" name="Marcador de contenido 2"/>
          <p:cNvSpPr txBox="1">
            <a:spLocks/>
          </p:cNvSpPr>
          <p:nvPr/>
        </p:nvSpPr>
        <p:spPr>
          <a:xfrm>
            <a:off x="2320157" y="5801246"/>
            <a:ext cx="7429499" cy="354171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endParaRPr lang="es-MX" dirty="0" smtClean="0"/>
          </a:p>
          <a:p>
            <a:endParaRPr lang="es-MX" dirty="0"/>
          </a:p>
        </p:txBody>
      </p:sp>
      <p:pic>
        <p:nvPicPr>
          <p:cNvPr id="7" name="Picture 2" descr="http://4.bp.blogspot.com/--TtEDvErFFA/T505C7sj4MI/AAAAAAAAAC8/u2T5Pg5a490/s320/individualism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4849" y="2442762"/>
            <a:ext cx="1800200" cy="11521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1.gstatic.com/images?q=tbn:ANd9GcRLdJn32E4C5-yg_31m3-upaKmGTIMJe4F6MNl4EbQxFPKXcaZ-"/>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722" y="4529262"/>
            <a:ext cx="1103212" cy="9482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comprencionlectora7.files.wordpress.com/2012/12/libros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2722" y="2956116"/>
            <a:ext cx="1533899" cy="101748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herramientastelematicaspabon.blogia.com/upload/20101116233356-herramientas-telematic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47562" y="3534497"/>
            <a:ext cx="2257387" cy="170583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2.bp.blogspot.com/_LUFie5HKd_4/TNbSea74NYI/AAAAAAAAAGw/FC8546OLHcU/s400/tic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99496" y="5477478"/>
            <a:ext cx="1176860" cy="1176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656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88640"/>
            <a:ext cx="7429499" cy="1478570"/>
          </a:xfrm>
        </p:spPr>
        <p:style>
          <a:lnRef idx="1">
            <a:schemeClr val="accent3"/>
          </a:lnRef>
          <a:fillRef idx="3">
            <a:schemeClr val="accent3"/>
          </a:fillRef>
          <a:effectRef idx="2">
            <a:schemeClr val="accent3"/>
          </a:effectRef>
          <a:fontRef idx="minor">
            <a:schemeClr val="lt1"/>
          </a:fontRef>
        </p:style>
        <p:txBody>
          <a:bodyPr/>
          <a:lstStyle/>
          <a:p>
            <a:r>
              <a:rPr lang="es-MX" dirty="0" smtClean="0">
                <a:solidFill>
                  <a:schemeClr val="bg1"/>
                </a:solidFill>
              </a:rPr>
              <a:t>Concepción del problema de investigación</a:t>
            </a:r>
            <a:endParaRPr lang="es-MX" dirty="0">
              <a:solidFill>
                <a:schemeClr val="bg1"/>
              </a:solidFill>
            </a:endParaRPr>
          </a:p>
        </p:txBody>
      </p:sp>
      <p:sp>
        <p:nvSpPr>
          <p:cNvPr id="4" name="3 Elipse"/>
          <p:cNvSpPr/>
          <p:nvPr/>
        </p:nvSpPr>
        <p:spPr>
          <a:xfrm>
            <a:off x="539552" y="3140968"/>
            <a:ext cx="4032448" cy="1728192"/>
          </a:xfrm>
          <a:prstGeom prst="ellipse">
            <a:avLst/>
          </a:prstGeom>
          <a:scene3d>
            <a:camera prst="perspectiveRelaxed"/>
            <a:lightRig rig="threePt" dir="t"/>
          </a:scene3d>
          <a:sp3d>
            <a:bevelT prst="relaxedInset"/>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solidFill>
                <a:schemeClr val="bg1"/>
              </a:solidFill>
            </a:endParaRPr>
          </a:p>
        </p:txBody>
      </p:sp>
      <p:sp>
        <p:nvSpPr>
          <p:cNvPr id="3" name="2 Marcador de contenido"/>
          <p:cNvSpPr>
            <a:spLocks noGrp="1"/>
          </p:cNvSpPr>
          <p:nvPr>
            <p:ph idx="1"/>
          </p:nvPr>
        </p:nvSpPr>
        <p:spPr>
          <a:xfrm>
            <a:off x="539552" y="1586135"/>
            <a:ext cx="7429499" cy="3541714"/>
          </a:xfrm>
        </p:spPr>
        <p:txBody>
          <a:bodyPr>
            <a:normAutofit/>
          </a:bodyPr>
          <a:lstStyle/>
          <a:p>
            <a:r>
              <a:rPr lang="es-MX" sz="3200" dirty="0" smtClean="0">
                <a:solidFill>
                  <a:schemeClr val="bg1"/>
                </a:solidFill>
              </a:rPr>
              <a:t>El punto de partida es elegir un tema</a:t>
            </a:r>
          </a:p>
          <a:p>
            <a:r>
              <a:rPr lang="es-MX" sz="3200" dirty="0" smtClean="0">
                <a:solidFill>
                  <a:schemeClr val="bg1"/>
                </a:solidFill>
              </a:rPr>
              <a:t>A la metodología de la ciencia le preocupan de manera preferente los problemas científicos</a:t>
            </a:r>
            <a:endParaRPr lang="es-MX" sz="3200" dirty="0">
              <a:solidFill>
                <a:schemeClr val="bg1"/>
              </a:solidFill>
            </a:endParaRPr>
          </a:p>
        </p:txBody>
      </p:sp>
      <p:sp>
        <p:nvSpPr>
          <p:cNvPr id="5" name="4 Flecha derecha"/>
          <p:cNvSpPr/>
          <p:nvPr/>
        </p:nvSpPr>
        <p:spPr>
          <a:xfrm>
            <a:off x="4716016" y="3532196"/>
            <a:ext cx="3024336" cy="2129052"/>
          </a:xfrm>
          <a:prstGeom prst="rightArrow">
            <a:avLst/>
          </a:prstGeom>
          <a:effectLst>
            <a:glow rad="228600">
              <a:schemeClr val="accent2">
                <a:satMod val="175000"/>
                <a:alpha val="40000"/>
              </a:schemeClr>
            </a:glow>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3200" dirty="0"/>
              <a:t>¿</a:t>
            </a:r>
            <a:r>
              <a:rPr lang="es-MX" sz="3200" dirty="0" smtClean="0"/>
              <a:t>Qué son?</a:t>
            </a:r>
            <a:endParaRPr lang="es-MX" sz="3200" dirty="0"/>
          </a:p>
        </p:txBody>
      </p:sp>
    </p:spTree>
    <p:extLst>
      <p:ext uri="{BB962C8B-B14F-4D97-AF65-F5344CB8AC3E}">
        <p14:creationId xmlns:p14="http://schemas.microsoft.com/office/powerpoint/2010/main" val="656470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ortar y redondear rectángulo de esquina sencilla"/>
          <p:cNvSpPr/>
          <p:nvPr/>
        </p:nvSpPr>
        <p:spPr>
          <a:xfrm>
            <a:off x="323528" y="116632"/>
            <a:ext cx="8712968" cy="6552728"/>
          </a:xfrm>
          <a:prstGeom prst="snipRoundRect">
            <a:avLst/>
          </a:prstGeom>
          <a:solidFill>
            <a:schemeClr val="tx2">
              <a:lumMod val="75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just"/>
            <a:r>
              <a:rPr lang="es-MX" sz="3600" dirty="0" smtClean="0">
                <a:solidFill>
                  <a:schemeClr val="bg1"/>
                </a:solidFill>
              </a:rPr>
              <a:t>*¿Qué es un problema de investigación? </a:t>
            </a:r>
            <a:r>
              <a:rPr lang="es-MX"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es </a:t>
            </a:r>
            <a:r>
              <a:rPr lang="es-MX"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 punto de conflicto conectado con una situación de dificultad, en la que hay una laguna de conocimiento, una duda por resolver o un deficiencia práctica por satisfacer para el logro de un objetivo</a:t>
            </a:r>
            <a:r>
              <a:rPr lang="es-MX" sz="3600" dirty="0">
                <a:solidFill>
                  <a:schemeClr val="bg1"/>
                </a:solidFill>
              </a:rPr>
              <a:t>, y para lo cual pueden preverse dos o más soluciones (hipótesis). </a:t>
            </a:r>
          </a:p>
        </p:txBody>
      </p:sp>
    </p:spTree>
    <p:extLst>
      <p:ext uri="{BB962C8B-B14F-4D97-AF65-F5344CB8AC3E}">
        <p14:creationId xmlns:p14="http://schemas.microsoft.com/office/powerpoint/2010/main" val="17802315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o">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TM04033919[[fn=Circuito]]</Template>
  <TotalTime>923</TotalTime>
  <Words>2815</Words>
  <Application>Microsoft Office PowerPoint</Application>
  <PresentationFormat>Presentación en pantalla (4:3)</PresentationFormat>
  <Paragraphs>230</Paragraphs>
  <Slides>49</Slides>
  <Notes>1</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49</vt:i4>
      </vt:variant>
    </vt:vector>
  </HeadingPairs>
  <TitlesOfParts>
    <vt:vector size="64" baseType="lpstr">
      <vt:lpstr>Aharoni</vt:lpstr>
      <vt:lpstr>Algerian</vt:lpstr>
      <vt:lpstr>AR BLANCA</vt:lpstr>
      <vt:lpstr>AR CARTER</vt:lpstr>
      <vt:lpstr>AR CENA</vt:lpstr>
      <vt:lpstr>Arial</vt:lpstr>
      <vt:lpstr>Arial Narrow</vt:lpstr>
      <vt:lpstr>Bradley Hand ITC</vt:lpstr>
      <vt:lpstr>Calibri</vt:lpstr>
      <vt:lpstr>Chiller</vt:lpstr>
      <vt:lpstr>Goudy Stout</vt:lpstr>
      <vt:lpstr>Trebuchet MS</vt:lpstr>
      <vt:lpstr>Tw Cen MT</vt:lpstr>
      <vt:lpstr>Wingdings</vt:lpstr>
      <vt:lpstr>Circuito</vt:lpstr>
      <vt:lpstr>    Universidad Autónoma del Estado de México Fac. de Planeación Urbana y Regional  UA: Métodos y Técnicas de Investigación Unidad II  Planteamiento del problema de investigación  Material Visual: Diapositivas Elaboró: Yadira Contreras Juárez</vt:lpstr>
      <vt:lpstr>INTRODUCCIÓN Y JUSTIFICACIÓN</vt:lpstr>
      <vt:lpstr> GUÍA DE USO: PLANTEAMIENTO DEL PROBLEMA DE INVESTIGACIÓN</vt:lpstr>
      <vt:lpstr>Bibliografía consultada </vt:lpstr>
      <vt:lpstr>1. plantear el problema de investigación</vt:lpstr>
      <vt:lpstr>¿Qué es plantear el problema de investigación?</vt:lpstr>
      <vt:lpstr>La elección de un tema para investigar es el elemento más importante en el proceso de investigación</vt:lpstr>
      <vt:lpstr>Concepción del problema de investigación</vt:lpstr>
      <vt:lpstr>Presentación de PowerPoint</vt:lpstr>
      <vt:lpstr>Presentación de PowerPoint</vt:lpstr>
      <vt:lpstr>*¿qué tema de investigación se elegirá? debemos reflexionar acerca de:</vt:lpstr>
      <vt:lpstr>* Dificultad para plantearlo Puede ocurrir que haya vaguedad en este primer acercamiento al tema de interés</vt:lpstr>
      <vt:lpstr>b) conocer los antecedentes</vt:lpstr>
      <vt:lpstr>La familiaridad con investigaciones de reconocido valor científico es particularmente indispensable.   *Éstos son útiles, entre otras cosas, para mostrar:</vt:lpstr>
      <vt:lpstr>¿Cómo seleccionar el TEMA Y problema de investigación?</vt:lpstr>
      <vt:lpstr>Realizar el Ejercicio siguiente para conocer el tema de investigación. Ejemplo:</vt:lpstr>
      <vt:lpstr>Presentación de PowerPoint</vt:lpstr>
      <vt:lpstr>Presentación de PowerPoint</vt:lpstr>
      <vt:lpstr>Presentación de PowerPoint</vt:lpstr>
      <vt:lpstr>Presentación de PowerPoint</vt:lpstr>
      <vt:lpstr>Presentación de PowerPoint</vt:lpstr>
      <vt:lpstr>2. Elementos del planteamiento del problema</vt:lpstr>
      <vt:lpstr>¿A través de qué elementos afinamos el problema de investigación?</vt:lpstr>
      <vt:lpstr>Criterios para plantear el problema</vt:lpstr>
      <vt:lpstr>2.1Objetivos de la investigación</vt:lpstr>
      <vt:lpstr>¿Qué pretende la investigación?  ¿cuáles son los objetivos? </vt:lpstr>
      <vt:lpstr>Presentación de PowerPoint</vt:lpstr>
      <vt:lpstr>Presentación de PowerPoint</vt:lpstr>
      <vt:lpstr>Ejemplos  </vt:lpstr>
      <vt:lpstr>2.2 ¿Qué es una pregunta de investigación?</vt:lpstr>
      <vt:lpstr>Presentación de PowerPoint</vt:lpstr>
      <vt:lpstr>Presentación de PowerPoint</vt:lpstr>
      <vt:lpstr>Las preguntas deben ser apropiadamente complejas.</vt:lpstr>
      <vt:lpstr>Se debe apreciar con claridad la variable que se está estudiando </vt:lpstr>
      <vt:lpstr>Cuando la pregunta de investigación tenga que ver con la relación entre dos variables, estas dos variables se tienen que apreciar en la pregunta.</vt:lpstr>
      <vt:lpstr>LA PREGUNTA Debe permitir identificar con claridad el tipo de datos o información que se obtendrá como producto de la investigación. debe evitarse  cuestionar sobre aspectos valorativos que impliquen nociones sobre lo correcto o incorrecto, lo propio o impropio (Hernández-Pina, 1998) </vt:lpstr>
      <vt:lpstr>Debe permitir visualizar la metodología  que probablemente será utilizada </vt:lpstr>
      <vt:lpstr>Si la pregunta dice  </vt:lpstr>
      <vt:lpstr>Los objetivos y las preguntas deben ser congruentes entre sí e ir en la misma dirección</vt:lpstr>
      <vt:lpstr>Presentación de PowerPoint</vt:lpstr>
      <vt:lpstr>Justificación de la investigación</vt:lpstr>
      <vt:lpstr>Justificación de la investigación</vt:lpstr>
      <vt:lpstr>Justificación de la investigación</vt:lpstr>
      <vt:lpstr>Viabilidad de la investigación</vt:lpstr>
      <vt:lpstr>Los objetivos establecen qué pretende la investigación, las preguntas nos dicen qué respuestas deben encontrarse mediante la investigación y la justificación nos indica por qué debe hacerse la investigación</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plantear el problema de investigación?</dc:title>
  <dc:creator>Estela</dc:creator>
  <cp:lastModifiedBy>Yadira</cp:lastModifiedBy>
  <cp:revision>81</cp:revision>
  <dcterms:created xsi:type="dcterms:W3CDTF">2014-09-18T13:35:44Z</dcterms:created>
  <dcterms:modified xsi:type="dcterms:W3CDTF">2015-10-02T13:33:41Z</dcterms:modified>
</cp:coreProperties>
</file>