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314" r:id="rId2"/>
    <p:sldId id="315" r:id="rId3"/>
    <p:sldId id="316" r:id="rId4"/>
    <p:sldId id="317" r:id="rId5"/>
    <p:sldId id="319" r:id="rId6"/>
    <p:sldId id="280" r:id="rId7"/>
    <p:sldId id="290" r:id="rId8"/>
    <p:sldId id="309" r:id="rId9"/>
    <p:sldId id="284" r:id="rId10"/>
    <p:sldId id="285" r:id="rId11"/>
    <p:sldId id="281" r:id="rId12"/>
    <p:sldId id="282" r:id="rId13"/>
    <p:sldId id="283" r:id="rId14"/>
    <p:sldId id="286" r:id="rId15"/>
    <p:sldId id="288" r:id="rId16"/>
    <p:sldId id="269" r:id="rId17"/>
    <p:sldId id="292" r:id="rId18"/>
    <p:sldId id="293" r:id="rId19"/>
    <p:sldId id="294" r:id="rId20"/>
    <p:sldId id="295" r:id="rId21"/>
    <p:sldId id="296" r:id="rId22"/>
    <p:sldId id="297" r:id="rId23"/>
    <p:sldId id="298" r:id="rId24"/>
    <p:sldId id="273" r:id="rId25"/>
    <p:sldId id="272" r:id="rId26"/>
    <p:sldId id="275" r:id="rId27"/>
    <p:sldId id="277" r:id="rId28"/>
    <p:sldId id="299" r:id="rId29"/>
    <p:sldId id="310" r:id="rId30"/>
    <p:sldId id="300" r:id="rId31"/>
    <p:sldId id="301" r:id="rId32"/>
    <p:sldId id="302" r:id="rId33"/>
    <p:sldId id="303" r:id="rId34"/>
    <p:sldId id="304" r:id="rId35"/>
    <p:sldId id="305" r:id="rId36"/>
    <p:sldId id="306" r:id="rId37"/>
    <p:sldId id="307" r:id="rId38"/>
    <p:sldId id="308" r:id="rId39"/>
    <p:sldId id="311" r:id="rId40"/>
    <p:sldId id="312" r:id="rId41"/>
    <p:sldId id="313" r:id="rId42"/>
    <p:sldId id="274" r:id="rId43"/>
    <p:sldId id="278" r:id="rId44"/>
    <p:sldId id="279" r:id="rId45"/>
    <p:sldId id="287" r:id="rId46"/>
    <p:sldId id="289" r:id="rId47"/>
    <p:sldId id="318" r:id="rId4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1" autoAdjust="0"/>
    <p:restoredTop sz="94660"/>
  </p:normalViewPr>
  <p:slideViewPr>
    <p:cSldViewPr snapToGrid="0">
      <p:cViewPr varScale="1">
        <p:scale>
          <a:sx n="92" d="100"/>
          <a:sy n="92" d="100"/>
        </p:scale>
        <p:origin x="40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10/2/2015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509A250-FF31-4206-8172-F9D3106AACB1}" type="datetimeFigureOut">
              <a:rPr lang="en-US" dirty="0"/>
              <a:t>10/2/2015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s-ES" smtClean="0"/>
              <a:t>Haga clic para modificar el estilo de título del patrón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509A250-FF31-4206-8172-F9D3106AACB1}" type="datetimeFigureOut">
              <a:rPr lang="en-US" dirty="0"/>
              <a:t>10/2/2015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s-ES" smtClean="0"/>
              <a:t>Haga clic para modificar el estilo de título del patrón</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509A250-FF31-4206-8172-F9D3106AACB1}" type="datetimeFigureOut">
              <a:rPr lang="en-US" dirty="0"/>
              <a:t>10/2/2015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
        <p:nvSpPr>
          <p:cNvPr id="9" name="TextBox 8"/>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509A250-FF31-4206-8172-F9D3106AACB1}" type="datetimeFigureOut">
              <a:rPr lang="en-US" dirty="0"/>
              <a:t>10/2/2015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10/2/2015</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10/2/2015</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10/2/2015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10/2/2015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10/2/2015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509A250-FF31-4206-8172-F9D3106AACB1}" type="datetimeFigureOut">
              <a:rPr lang="en-US" dirty="0"/>
              <a:t>10/2/2015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509A250-FF31-4206-8172-F9D3106AACB1}" type="datetimeFigureOut">
              <a:rPr lang="en-US" dirty="0"/>
              <a:t>10/2/2015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509A250-FF31-4206-8172-F9D3106AACB1}" type="datetimeFigureOut">
              <a:rPr lang="en-US" dirty="0"/>
              <a:t>10/2/2015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10/2/2015</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10/2/2015</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7" name="Date Placeholder 4"/>
          <p:cNvSpPr>
            <a:spLocks noGrp="1"/>
          </p:cNvSpPr>
          <p:nvPr>
            <p:ph type="dt" sz="half" idx="10"/>
          </p:nvPr>
        </p:nvSpPr>
        <p:spPr/>
        <p:txBody>
          <a:bodyPr/>
          <a:lstStyle/>
          <a:p>
            <a:fld id="{4509A250-FF31-4206-8172-F9D3106AACB1}" type="datetimeFigureOut">
              <a:rPr lang="en-US" dirty="0"/>
              <a:t>10/2/2015</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509A250-FF31-4206-8172-F9D3106AACB1}" type="datetimeFigureOut">
              <a:rPr lang="en-US" dirty="0"/>
              <a:t>10/2/2015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509A250-FF31-4206-8172-F9D3106AACB1}" type="datetimeFigureOut">
              <a:rPr lang="en-US" dirty="0"/>
              <a:t>10/2/2015</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2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png"/><Relationship Id="rId1" Type="http://schemas.openxmlformats.org/officeDocument/2006/relationships/slideLayout" Target="../slideLayouts/slideLayout2.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xml"/><Relationship Id="rId4" Type="http://schemas.openxmlformats.org/officeDocument/2006/relationships/image" Target="../media/image39.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2.xml"/><Relationship Id="rId4" Type="http://schemas.openxmlformats.org/officeDocument/2006/relationships/image" Target="../media/image43.jpeg"/></Relationships>
</file>

<file path=ppt/slides/_rels/slide43.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76645" y="260648"/>
            <a:ext cx="11523519" cy="6408712"/>
          </a:xfrm>
        </p:spPr>
        <p:txBody>
          <a:bodyPr>
            <a:normAutofit/>
          </a:bodyPr>
          <a:lstStyle/>
          <a:p>
            <a:r>
              <a:rPr lang="es-MX" altLang="es-MX" sz="3600" dirty="0">
                <a:solidFill>
                  <a:srgbClr val="FFC000"/>
                </a:solidFill>
              </a:rPr>
              <a:t>UNIVERSIDAD AUTÓNOMA DEL ESTADO DE MÉXICO</a:t>
            </a:r>
            <a:r>
              <a:rPr lang="es-MX" altLang="es-MX" sz="3600" dirty="0"/>
              <a:t/>
            </a:r>
            <a:br>
              <a:rPr lang="es-MX" altLang="es-MX" sz="3600" dirty="0"/>
            </a:br>
            <a:r>
              <a:rPr lang="es-MX" altLang="es-MX" sz="3600" dirty="0" smtClean="0"/>
              <a:t>FAC. DE PLANEACIÓN URBANA Y REGIONAL</a:t>
            </a:r>
            <a:r>
              <a:rPr lang="es-MX" altLang="es-MX" sz="3600" dirty="0"/>
              <a:t/>
            </a:r>
            <a:br>
              <a:rPr lang="es-MX" altLang="es-MX" sz="3600" dirty="0"/>
            </a:br>
            <a:r>
              <a:rPr lang="es-MX" altLang="es-MX" sz="3600" dirty="0"/>
              <a:t>UA: SOCIOLOGÍA URBANA I</a:t>
            </a:r>
            <a:br>
              <a:rPr lang="es-MX" altLang="es-MX" sz="3600" dirty="0"/>
            </a:br>
            <a:r>
              <a:rPr lang="es-MX" altLang="es-MX" sz="3600" dirty="0"/>
              <a:t>UNIDAD 2</a:t>
            </a:r>
            <a:br>
              <a:rPr lang="es-MX" altLang="es-MX" sz="3600" dirty="0"/>
            </a:br>
            <a:r>
              <a:rPr lang="es-MX" altLang="es-MX" sz="3600" dirty="0">
                <a:solidFill>
                  <a:srgbClr val="FFC000"/>
                </a:solidFill>
              </a:rPr>
              <a:t>TEMA: LA HISTORIA DE LA CIUDAD:</a:t>
            </a:r>
            <a:br>
              <a:rPr lang="es-MX" altLang="es-MX" sz="3600" dirty="0">
                <a:solidFill>
                  <a:srgbClr val="FFC000"/>
                </a:solidFill>
              </a:rPr>
            </a:br>
            <a:r>
              <a:rPr lang="es-MX" altLang="es-MX" sz="3600" dirty="0">
                <a:solidFill>
                  <a:srgbClr val="FFC000"/>
                </a:solidFill>
              </a:rPr>
              <a:t>LA CIUDAD </a:t>
            </a:r>
            <a:r>
              <a:rPr lang="es-MX" altLang="es-MX" sz="3600" dirty="0" smtClean="0">
                <a:solidFill>
                  <a:srgbClr val="FFC000"/>
                </a:solidFill>
              </a:rPr>
              <a:t>MEDIEVAL</a:t>
            </a:r>
            <a:r>
              <a:rPr lang="es-MX" altLang="es-MX" sz="3600" dirty="0">
                <a:solidFill>
                  <a:srgbClr val="FFC000"/>
                </a:solidFill>
              </a:rPr>
              <a:t/>
            </a:r>
            <a:br>
              <a:rPr lang="es-MX" altLang="es-MX" sz="3600" dirty="0">
                <a:solidFill>
                  <a:srgbClr val="FFC000"/>
                </a:solidFill>
              </a:rPr>
            </a:br>
            <a:r>
              <a:rPr lang="es-MX" altLang="es-MX" sz="3600" dirty="0">
                <a:solidFill>
                  <a:srgbClr val="FFC000"/>
                </a:solidFill>
              </a:rPr>
              <a:t>MATERIAL VISUAL: DIAPOSITIVAS </a:t>
            </a:r>
            <a:r>
              <a:rPr lang="es-MX" altLang="es-MX" sz="3600" dirty="0"/>
              <a:t/>
            </a:r>
            <a:br>
              <a:rPr lang="es-MX" altLang="es-MX" sz="3600" dirty="0"/>
            </a:br>
            <a:r>
              <a:rPr lang="es-MX" altLang="es-MX" sz="3600" dirty="0"/>
              <a:t/>
            </a:r>
            <a:br>
              <a:rPr lang="es-MX" altLang="es-MX" sz="3600" dirty="0"/>
            </a:br>
            <a:r>
              <a:rPr lang="es-MX" altLang="es-MX" sz="3600" dirty="0"/>
              <a:t>Elaboró</a:t>
            </a:r>
            <a:br>
              <a:rPr lang="es-MX" altLang="es-MX" sz="3600" dirty="0"/>
            </a:br>
            <a:r>
              <a:rPr lang="es-MX" altLang="es-MX" sz="3600" dirty="0"/>
              <a:t>Yadira </a:t>
            </a:r>
            <a:r>
              <a:rPr lang="es-MX" altLang="es-MX" sz="3600" dirty="0"/>
              <a:t>Contreras Juárez</a:t>
            </a:r>
            <a:r>
              <a:rPr lang="es-MX" altLang="es-MX" sz="2800" dirty="0"/>
              <a:t/>
            </a:r>
            <a:br>
              <a:rPr lang="es-MX" altLang="es-MX" sz="2800" dirty="0"/>
            </a:br>
            <a:endParaRPr lang="es-ES" altLang="es-MX" sz="2800" dirty="0"/>
          </a:p>
        </p:txBody>
      </p:sp>
    </p:spTree>
    <p:extLst>
      <p:ext uri="{BB962C8B-B14F-4D97-AF65-F5344CB8AC3E}">
        <p14:creationId xmlns:p14="http://schemas.microsoft.com/office/powerpoint/2010/main" val="36486586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50961" y="2367242"/>
            <a:ext cx="9404723" cy="2703521"/>
          </a:xfrm>
        </p:spPr>
        <p:txBody>
          <a:bodyPr/>
          <a:lstStyle/>
          <a:p>
            <a:pPr algn="ctr"/>
            <a:r>
              <a:rPr lang="es-MX" sz="8000" dirty="0" smtClean="0">
                <a:solidFill>
                  <a:schemeClr val="bg1"/>
                </a:solidFill>
              </a:rPr>
              <a:t>2)</a:t>
            </a:r>
            <a:r>
              <a:rPr lang="es-MX" sz="8000" dirty="0" smtClean="0">
                <a:solidFill>
                  <a:schemeClr val="bg1"/>
                </a:solidFill>
              </a:rPr>
              <a:t>. </a:t>
            </a:r>
            <a:r>
              <a:rPr lang="es-MX" sz="8000" dirty="0" smtClean="0">
                <a:solidFill>
                  <a:schemeClr val="bg1"/>
                </a:solidFill>
              </a:rPr>
              <a:t>ALTA EDAD MEDIA</a:t>
            </a:r>
            <a:endParaRPr lang="es-MX" sz="8000" dirty="0">
              <a:solidFill>
                <a:schemeClr val="bg1"/>
              </a:solidFill>
            </a:endParaRPr>
          </a:p>
        </p:txBody>
      </p:sp>
    </p:spTree>
    <p:extLst>
      <p:ext uri="{BB962C8B-B14F-4D97-AF65-F5344CB8AC3E}">
        <p14:creationId xmlns:p14="http://schemas.microsoft.com/office/powerpoint/2010/main" val="6531011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biografiasyvidas.com/biografia/c/fotos/carlomagno_imperi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32500" y="2227262"/>
            <a:ext cx="3238500" cy="2847976"/>
          </a:xfrm>
          <a:prstGeom prst="rect">
            <a:avLst/>
          </a:prstGeom>
          <a:ln w="2286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
        <p:nvSpPr>
          <p:cNvPr id="4" name="CuadroTexto 3"/>
          <p:cNvSpPr txBox="1"/>
          <p:nvPr/>
        </p:nvSpPr>
        <p:spPr>
          <a:xfrm>
            <a:off x="495300" y="438150"/>
            <a:ext cx="9686925" cy="1200329"/>
          </a:xfrm>
          <a:prstGeom prst="rect">
            <a:avLst/>
          </a:prstGeom>
          <a:noFill/>
        </p:spPr>
        <p:txBody>
          <a:bodyPr wrap="square" rtlCol="0">
            <a:spAutoFit/>
          </a:bodyPr>
          <a:lstStyle/>
          <a:p>
            <a:r>
              <a:rPr lang="es-MX" dirty="0" smtClean="0"/>
              <a:t>El primer periodo es el de la invasión  y asentamiento de los pueblos bárbaros.</a:t>
            </a:r>
          </a:p>
          <a:p>
            <a:r>
              <a:rPr lang="es-MX" dirty="0" smtClean="0"/>
              <a:t>Aunque seguía persistiendo las instituciones económicas, políticas y sociales que predominaban en Roma , a excepción del Imperio.</a:t>
            </a:r>
          </a:p>
          <a:p>
            <a:endParaRPr lang="es-MX" dirty="0"/>
          </a:p>
        </p:txBody>
      </p:sp>
      <p:sp>
        <p:nvSpPr>
          <p:cNvPr id="5" name="CuadroTexto 4"/>
          <p:cNvSpPr txBox="1"/>
          <p:nvPr/>
        </p:nvSpPr>
        <p:spPr>
          <a:xfrm>
            <a:off x="923924" y="2157233"/>
            <a:ext cx="4029075" cy="1200329"/>
          </a:xfrm>
          <a:prstGeom prst="rect">
            <a:avLst/>
          </a:prstGeom>
          <a:noFill/>
        </p:spPr>
        <p:txBody>
          <a:bodyPr wrap="square" rtlCol="0">
            <a:spAutoFit/>
          </a:bodyPr>
          <a:lstStyle/>
          <a:p>
            <a:r>
              <a:rPr lang="es-MX" dirty="0" smtClean="0"/>
              <a:t>En el siglo IX Carlomagno intenta restaurar el Imperio romano, pero no lo consigue . Situación que provoca el inicio del feudalismo</a:t>
            </a:r>
            <a:endParaRPr lang="es-MX" dirty="0"/>
          </a:p>
        </p:txBody>
      </p:sp>
      <p:pic>
        <p:nvPicPr>
          <p:cNvPr id="1028" name="Picture 4" descr="http://www.biografiasyvidas.com/biografia/c/fotos/carlomagn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04950" y="3508375"/>
            <a:ext cx="3238500" cy="313372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cxnSp>
        <p:nvCxnSpPr>
          <p:cNvPr id="7" name="Conector angular 6"/>
          <p:cNvCxnSpPr/>
          <p:nvPr/>
        </p:nvCxnSpPr>
        <p:spPr>
          <a:xfrm>
            <a:off x="4721225" y="2272110"/>
            <a:ext cx="923925" cy="685800"/>
          </a:xfrm>
          <a:prstGeom prst="bentConnector3">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0" name="Conector angular 9"/>
          <p:cNvCxnSpPr/>
          <p:nvPr/>
        </p:nvCxnSpPr>
        <p:spPr>
          <a:xfrm rot="5400000">
            <a:off x="3691337" y="2819400"/>
            <a:ext cx="799303" cy="1076324"/>
          </a:xfrm>
          <a:prstGeom prst="bentConnector2">
            <a:avLst/>
          </a:prstGeom>
          <a:ln>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9361993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chemeClr val="bg1"/>
                </a:solidFill>
              </a:rPr>
              <a:t>¿Qué es el feudalismo?</a:t>
            </a:r>
            <a:endParaRPr lang="es-MX" dirty="0">
              <a:solidFill>
                <a:schemeClr val="bg1"/>
              </a:solidFill>
            </a:endParaRPr>
          </a:p>
        </p:txBody>
      </p:sp>
      <p:sp>
        <p:nvSpPr>
          <p:cNvPr id="3" name="Marcador de contenido 2"/>
          <p:cNvSpPr>
            <a:spLocks noGrp="1"/>
          </p:cNvSpPr>
          <p:nvPr>
            <p:ph idx="1"/>
          </p:nvPr>
        </p:nvSpPr>
        <p:spPr>
          <a:xfrm>
            <a:off x="646111" y="1509993"/>
            <a:ext cx="10517189" cy="1176057"/>
          </a:xfrm>
        </p:spPr>
        <p:txBody>
          <a:bodyPr/>
          <a:lstStyle/>
          <a:p>
            <a:r>
              <a:rPr lang="es-MX" dirty="0" smtClean="0">
                <a:solidFill>
                  <a:schemeClr val="bg1"/>
                </a:solidFill>
              </a:rPr>
              <a:t>Es un sistema </a:t>
            </a:r>
            <a:r>
              <a:rPr lang="es-MX" dirty="0">
                <a:solidFill>
                  <a:schemeClr val="bg1"/>
                </a:solidFill>
              </a:rPr>
              <a:t>de gobierno y de organización económica, social y política propio de la Edad Media, basado en una serie de lazos y obligaciones que vinculaban a vasallos y señores.</a:t>
            </a:r>
          </a:p>
        </p:txBody>
      </p:sp>
      <p:pic>
        <p:nvPicPr>
          <p:cNvPr id="2050" name="Picture 2" descr="http://vignette3.wikia.nocookie.net/profrenanhistoria/images/e/e1/Feudo-des-1-.jpg/revision/latest?cb=20120818152838&amp;path-prefix=pt-b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6111" y="2686050"/>
            <a:ext cx="5531592" cy="3246438"/>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6489123" y="2613314"/>
            <a:ext cx="4991100" cy="36835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smtClean="0">
                <a:solidFill>
                  <a:schemeClr val="bg1"/>
                </a:solidFill>
              </a:rPr>
              <a:t>Los príncipes feudales se hacen con el poder y asumen la defensa de sus tierras y poblaciones = se origina una nueva organización</a:t>
            </a:r>
            <a:r>
              <a:rPr lang="es-MX" dirty="0" smtClean="0"/>
              <a:t>. </a:t>
            </a:r>
            <a:r>
              <a:rPr lang="es-MX" sz="2400" dirty="0" smtClean="0">
                <a:solidFill>
                  <a:srgbClr val="FF0000"/>
                </a:solidFill>
              </a:rPr>
              <a:t>Por ello  se necesitó defender  para protegerse de los bárbaros y aparecen los burgos.</a:t>
            </a:r>
            <a:endParaRPr lang="es-MX" sz="2400" dirty="0">
              <a:solidFill>
                <a:srgbClr val="FF0000"/>
              </a:solidFill>
            </a:endParaRPr>
          </a:p>
        </p:txBody>
      </p:sp>
      <p:cxnSp>
        <p:nvCxnSpPr>
          <p:cNvPr id="6" name="Conector angular 5"/>
          <p:cNvCxnSpPr/>
          <p:nvPr/>
        </p:nvCxnSpPr>
        <p:spPr>
          <a:xfrm>
            <a:off x="4281489" y="4016952"/>
            <a:ext cx="5053011" cy="876300"/>
          </a:xfrm>
          <a:prstGeom prst="bentConnector3">
            <a:avLst>
              <a:gd name="adj1" fmla="val 46915"/>
            </a:avLst>
          </a:prstGeom>
          <a:ln>
            <a:headEnd type="triangle"/>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2068892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historiaeuropa.files.wordpress.com/2012/06/ciuda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9627" y="685800"/>
            <a:ext cx="3190874" cy="2592975"/>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pic>
        <p:nvPicPr>
          <p:cNvPr id="3076" name="Picture 4" descr="http://image.slidesharecdn.com/baja-edad-media-2-eso-1228210018145427-9/95/baja-edad-media-2-eso-20-728.jpg?cb=122818125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9627" y="3440700"/>
            <a:ext cx="3190874" cy="28311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4" name="Rectángulo 3"/>
          <p:cNvSpPr/>
          <p:nvPr/>
        </p:nvSpPr>
        <p:spPr>
          <a:xfrm>
            <a:off x="4810125" y="2246771"/>
            <a:ext cx="5857875" cy="2554545"/>
          </a:xfrm>
          <a:prstGeom prst="rect">
            <a:avLst/>
          </a:prstGeom>
        </p:spPr>
        <p:txBody>
          <a:bodyPr wrap="square">
            <a:spAutoFit/>
          </a:bodyPr>
          <a:lstStyle/>
          <a:p>
            <a:pPr algn="just"/>
            <a:r>
              <a:rPr lang="es-MX" sz="3200" dirty="0">
                <a:solidFill>
                  <a:schemeClr val="bg1"/>
                </a:solidFill>
                <a:latin typeface="arial" panose="020B0604020202020204" pitchFamily="34" charset="0"/>
              </a:rPr>
              <a:t>Núcleo fortificado o fuerte de una población medieval.</a:t>
            </a:r>
          </a:p>
          <a:p>
            <a:pPr algn="just"/>
            <a:r>
              <a:rPr lang="es-MX" sz="3200" dirty="0">
                <a:solidFill>
                  <a:schemeClr val="bg1"/>
                </a:solidFill>
                <a:latin typeface="arial" panose="020B0604020202020204" pitchFamily="34" charset="0"/>
              </a:rPr>
              <a:t>"el burgo se componía de un castillo, una iglesia y una serie de </a:t>
            </a:r>
            <a:r>
              <a:rPr lang="es-MX" sz="3200" dirty="0" smtClean="0">
                <a:solidFill>
                  <a:schemeClr val="bg1"/>
                </a:solidFill>
                <a:latin typeface="arial" panose="020B0604020202020204" pitchFamily="34" charset="0"/>
              </a:rPr>
              <a:t>dependencias” </a:t>
            </a:r>
            <a:endParaRPr lang="es-MX" sz="3200" b="0" i="0" dirty="0">
              <a:solidFill>
                <a:schemeClr val="bg1"/>
              </a:solidFill>
              <a:effectLst/>
              <a:latin typeface="arial" panose="020B0604020202020204" pitchFamily="34" charset="0"/>
            </a:endParaRPr>
          </a:p>
        </p:txBody>
      </p:sp>
    </p:spTree>
    <p:extLst>
      <p:ext uri="{BB962C8B-B14F-4D97-AF65-F5344CB8AC3E}">
        <p14:creationId xmlns:p14="http://schemas.microsoft.com/office/powerpoint/2010/main" val="39158616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6111" y="452718"/>
            <a:ext cx="9404723" cy="3738282"/>
          </a:xfrm>
        </p:spPr>
        <p:txBody>
          <a:bodyPr/>
          <a:lstStyle/>
          <a:p>
            <a:r>
              <a:rPr lang="es-MX" dirty="0" smtClean="0"/>
              <a:t>Las ciudades romanos que lograron sobrevivir  fueron gracias a la iglesia.</a:t>
            </a:r>
            <a:br>
              <a:rPr lang="es-MX" dirty="0" smtClean="0"/>
            </a:br>
            <a:r>
              <a:rPr lang="es-MX" dirty="0" smtClean="0"/>
              <a:t>La nueva forma urbana produjo el orden eclesiástico</a:t>
            </a:r>
            <a:endParaRPr lang="es-MX" dirty="0"/>
          </a:p>
        </p:txBody>
      </p:sp>
    </p:spTree>
    <p:extLst>
      <p:ext uri="{BB962C8B-B14F-4D97-AF65-F5344CB8AC3E}">
        <p14:creationId xmlns:p14="http://schemas.microsoft.com/office/powerpoint/2010/main" val="36727954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4.bp.blogspot.com/-TrIoX1_TaDw/TxybIk7FASI/AAAAAAAAAXU/P5N2Bu2-gzE/s1600/EstructuradelaIglesiaenlaEdadMedia.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97720" y="181132"/>
            <a:ext cx="7851055" cy="644413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53843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172119" y="301484"/>
            <a:ext cx="9246442" cy="769441"/>
          </a:xfrm>
          <a:prstGeom prst="rect">
            <a:avLst/>
          </a:prstGeom>
          <a:noFill/>
        </p:spPr>
        <p:txBody>
          <a:bodyPr wrap="none" rtlCol="0">
            <a:spAutoFit/>
          </a:bodyPr>
          <a:lstStyle/>
          <a:p>
            <a:r>
              <a:rPr lang="es-MX" sz="4400" dirty="0">
                <a:solidFill>
                  <a:schemeClr val="bg1"/>
                </a:solidFill>
              </a:rPr>
              <a:t>Ciudades </a:t>
            </a:r>
            <a:r>
              <a:rPr lang="es-MX" sz="4400" dirty="0" smtClean="0">
                <a:solidFill>
                  <a:schemeClr val="bg1"/>
                </a:solidFill>
              </a:rPr>
              <a:t>de la alta edad media</a:t>
            </a:r>
            <a:endParaRPr lang="es-MX" sz="4400" dirty="0">
              <a:solidFill>
                <a:schemeClr val="bg1"/>
              </a:solidFill>
            </a:endParaRPr>
          </a:p>
        </p:txBody>
      </p:sp>
      <p:pic>
        <p:nvPicPr>
          <p:cNvPr id="26626" name="Picture 2" descr="http://massociales.files.wordpress.com/2010/11/ciudad-medieval.png"/>
          <p:cNvPicPr>
            <a:picLocks noChangeAspect="1" noChangeArrowheads="1"/>
          </p:cNvPicPr>
          <p:nvPr/>
        </p:nvPicPr>
        <p:blipFill>
          <a:blip r:embed="rId2" cstate="print"/>
          <a:srcRect/>
          <a:stretch>
            <a:fillRect/>
          </a:stretch>
        </p:blipFill>
        <p:spPr bwMode="auto">
          <a:xfrm>
            <a:off x="1669474" y="1217534"/>
            <a:ext cx="5121493" cy="43924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cxnSp>
        <p:nvCxnSpPr>
          <p:cNvPr id="3" name="Conector angular 2"/>
          <p:cNvCxnSpPr/>
          <p:nvPr/>
        </p:nvCxnSpPr>
        <p:spPr>
          <a:xfrm flipV="1">
            <a:off x="4509655" y="1766455"/>
            <a:ext cx="4208318" cy="1402772"/>
          </a:xfrm>
          <a:prstGeom prst="bentConnector3">
            <a:avLst/>
          </a:prstGeom>
          <a:ln>
            <a:tailEnd type="triangle"/>
          </a:ln>
        </p:spPr>
        <p:style>
          <a:lnRef idx="3">
            <a:schemeClr val="dk1"/>
          </a:lnRef>
          <a:fillRef idx="0">
            <a:schemeClr val="dk1"/>
          </a:fillRef>
          <a:effectRef idx="2">
            <a:schemeClr val="dk1"/>
          </a:effectRef>
          <a:fontRef idx="minor">
            <a:schemeClr val="tx1"/>
          </a:fontRef>
        </p:style>
      </p:cxnSp>
      <p:sp>
        <p:nvSpPr>
          <p:cNvPr id="7" name="CuadroTexto 6"/>
          <p:cNvSpPr txBox="1"/>
          <p:nvPr/>
        </p:nvSpPr>
        <p:spPr>
          <a:xfrm>
            <a:off x="8717972" y="1482166"/>
            <a:ext cx="3126697" cy="452431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s-MX" sz="2400" dirty="0" smtClean="0"/>
              <a:t>Cité centro administrativo  y una fortaleza = Sociedad sedentaria que ofrece centros de reunión y lugares de encuentro.</a:t>
            </a:r>
          </a:p>
          <a:p>
            <a:r>
              <a:rPr lang="es-MX" sz="2400" dirty="0" smtClean="0"/>
              <a:t>También era un refugio militar, por ello la necesidad de murallas</a:t>
            </a:r>
            <a:endParaRPr lang="es-MX" sz="2400" dirty="0"/>
          </a:p>
        </p:txBody>
      </p:sp>
      <p:cxnSp>
        <p:nvCxnSpPr>
          <p:cNvPr id="10" name="Conector angular 9"/>
          <p:cNvCxnSpPr/>
          <p:nvPr/>
        </p:nvCxnSpPr>
        <p:spPr>
          <a:xfrm>
            <a:off x="5183051" y="4572000"/>
            <a:ext cx="3534920" cy="202019"/>
          </a:xfrm>
          <a:prstGeom prst="bentConnector3">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5038943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La iglesia contribuyó a mantener el espíritu de la cité al instalar sus órdenes diocesanas </a:t>
            </a:r>
            <a:endParaRPr lang="es-MX" dirty="0"/>
          </a:p>
        </p:txBody>
      </p:sp>
      <p:pic>
        <p:nvPicPr>
          <p:cNvPr id="10244" name="Picture 4" descr="http://1.bp.blogspot.com/-7poLXsTsAhc/T0qsss8_GsI/AAAAAAAAAOA/f9RnDABaHro/s1600/cadav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48472" y="3066893"/>
            <a:ext cx="4116424" cy="3387070"/>
          </a:xfrm>
          <a:prstGeom prst="rect">
            <a:avLst/>
          </a:prstGeom>
          <a:noFill/>
          <a:extLst>
            <a:ext uri="{909E8E84-426E-40DD-AFC4-6F175D3DCCD1}">
              <a14:hiddenFill xmlns:a14="http://schemas.microsoft.com/office/drawing/2010/main">
                <a:solidFill>
                  <a:srgbClr val="FFFFFF"/>
                </a:solidFill>
              </a14:hiddenFill>
            </a:ext>
          </a:extLst>
        </p:spPr>
      </p:pic>
      <p:pic>
        <p:nvPicPr>
          <p:cNvPr id="10246" name="Picture 6" descr="https://unahistoriacuriosa.files.wordpress.com/2014/07/construcao-cidades-a-cidade-medieval.jpg?w=627&amp;h=74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96701" y="3066893"/>
            <a:ext cx="3281623" cy="33870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973542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chemeClr val="bg1"/>
                </a:solidFill>
              </a:rPr>
              <a:t>Las ciudades en esta época tuvieron cambios:</a:t>
            </a:r>
            <a:endParaRPr lang="es-MX" dirty="0">
              <a:solidFill>
                <a:schemeClr val="bg1"/>
              </a:solidFill>
            </a:endParaRPr>
          </a:p>
        </p:txBody>
      </p:sp>
      <p:pic>
        <p:nvPicPr>
          <p:cNvPr id="11266" name="Picture 2" descr="http://www.wikinoticia.com/images/www.consolas.es.feed/www.consolas.es.wp-content.uploads.imperium-online-fx-interactive-pc125930524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50930" y="2130136"/>
            <a:ext cx="5715000" cy="2857500"/>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585066" y="2028736"/>
            <a:ext cx="3872634" cy="3416320"/>
          </a:xfrm>
          <a:prstGeom prst="rect">
            <a:avLst/>
          </a:prstGeom>
        </p:spPr>
        <p:txBody>
          <a:bodyPr wrap="square">
            <a:spAutoFit/>
          </a:bodyPr>
          <a:lstStyle/>
          <a:p>
            <a:r>
              <a:rPr lang="es-MX" sz="2400" dirty="0">
                <a:solidFill>
                  <a:schemeClr val="bg1"/>
                </a:solidFill>
              </a:rPr>
              <a:t>Por ejemplo: en la era carolingia y en el periodo feudal posterior la cité, que era el asiento de la diócesis y que tenía como centro la catedral  quedó incluida en la noción de </a:t>
            </a:r>
            <a:r>
              <a:rPr lang="es-MX" sz="2400" dirty="0" err="1">
                <a:solidFill>
                  <a:schemeClr val="bg1"/>
                </a:solidFill>
              </a:rPr>
              <a:t>civitas</a:t>
            </a:r>
            <a:r>
              <a:rPr lang="es-MX" sz="2400" dirty="0">
                <a:solidFill>
                  <a:schemeClr val="bg1"/>
                </a:solidFill>
              </a:rPr>
              <a:t>. </a:t>
            </a:r>
          </a:p>
        </p:txBody>
      </p:sp>
      <p:cxnSp>
        <p:nvCxnSpPr>
          <p:cNvPr id="6" name="Conector angular 5"/>
          <p:cNvCxnSpPr/>
          <p:nvPr/>
        </p:nvCxnSpPr>
        <p:spPr>
          <a:xfrm flipV="1">
            <a:off x="1631373" y="4987636"/>
            <a:ext cx="2826327" cy="201144"/>
          </a:xfrm>
          <a:prstGeom prst="bentConnector3">
            <a:avLst/>
          </a:prstGeom>
          <a:ln>
            <a:headEnd type="triangle"/>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4843560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11726" y="363683"/>
            <a:ext cx="11274137" cy="6224154"/>
          </a:xfrm>
        </p:spPr>
        <p:txBody>
          <a:bodyPr/>
          <a:lstStyle/>
          <a:p>
            <a:r>
              <a:rPr lang="es-MX" sz="4000" dirty="0" smtClean="0"/>
              <a:t>En este periodo, algunos autores como </a:t>
            </a:r>
            <a:r>
              <a:rPr lang="es-MX" sz="4000" dirty="0" err="1" smtClean="0"/>
              <a:t>Dhondt</a:t>
            </a:r>
            <a:r>
              <a:rPr lang="es-MX" sz="4000" dirty="0" smtClean="0"/>
              <a:t> (en Lezama, 1998) clasifican a las localidades urbanas en dos grupos:</a:t>
            </a:r>
            <a:br>
              <a:rPr lang="es-MX" sz="4000" dirty="0" smtClean="0"/>
            </a:br>
            <a:r>
              <a:rPr lang="es-MX" sz="4000" dirty="0" smtClean="0"/>
              <a:t>1. compuesto por </a:t>
            </a:r>
            <a:r>
              <a:rPr lang="es-MX" sz="4000" dirty="0" err="1" smtClean="0"/>
              <a:t>civitas</a:t>
            </a:r>
            <a:r>
              <a:rPr lang="es-MX" sz="4000" dirty="0" smtClean="0"/>
              <a:t>: ciudades que tenían como antecedente la ciudad romana</a:t>
            </a:r>
            <a:br>
              <a:rPr lang="es-MX" sz="4000" dirty="0" smtClean="0"/>
            </a:br>
            <a:r>
              <a:rPr lang="es-MX" sz="4000" dirty="0" smtClean="0"/>
              <a:t>2. aldeas de tipo ciudadano, surgieron después de la desaparición del mundo antiguo, producto de la actividad comercial.</a:t>
            </a:r>
            <a:br>
              <a:rPr lang="es-MX" sz="4000" dirty="0" smtClean="0"/>
            </a:br>
            <a:endParaRPr lang="es-MX" sz="4000" dirty="0"/>
          </a:p>
        </p:txBody>
      </p:sp>
    </p:spTree>
    <p:extLst>
      <p:ext uri="{BB962C8B-B14F-4D97-AF65-F5344CB8AC3E}">
        <p14:creationId xmlns:p14="http://schemas.microsoft.com/office/powerpoint/2010/main" val="23364930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5" name="Rectangle 5"/>
          <p:cNvSpPr>
            <a:spLocks noGrp="1" noChangeArrowheads="1"/>
          </p:cNvSpPr>
          <p:nvPr>
            <p:ph type="title"/>
          </p:nvPr>
        </p:nvSpPr>
        <p:spPr>
          <a:xfrm>
            <a:off x="2495551" y="476251"/>
            <a:ext cx="7129463" cy="442913"/>
          </a:xfrm>
          <a:noFill/>
          <a:ln/>
        </p:spPr>
        <p:txBody>
          <a:bodyPr>
            <a:normAutofit fontScale="90000"/>
          </a:bodyPr>
          <a:lstStyle/>
          <a:p>
            <a:r>
              <a:rPr lang="es-MX" altLang="es-MX" dirty="0" smtClean="0"/>
              <a:t>INTRODUCCIÓN</a:t>
            </a:r>
            <a:endParaRPr lang="es-ES" altLang="es-MX" dirty="0"/>
          </a:p>
        </p:txBody>
      </p:sp>
      <p:sp>
        <p:nvSpPr>
          <p:cNvPr id="40966" name="Rectangle 6"/>
          <p:cNvSpPr>
            <a:spLocks noChangeArrowheads="1"/>
          </p:cNvSpPr>
          <p:nvPr/>
        </p:nvSpPr>
        <p:spPr bwMode="auto">
          <a:xfrm>
            <a:off x="1122218" y="1125538"/>
            <a:ext cx="9240983" cy="53998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fontAlgn="base">
              <a:spcBef>
                <a:spcPct val="20000"/>
              </a:spcBef>
              <a:spcAft>
                <a:spcPct val="0"/>
              </a:spcAft>
              <a:buChar char="»"/>
              <a:defRPr sz="2000">
                <a:solidFill>
                  <a:schemeClr val="tx1"/>
                </a:solidFill>
                <a:latin typeface="Arial" charset="0"/>
              </a:defRPr>
            </a:lvl6pPr>
            <a:lvl7pPr marL="2971800" indent="-228600" fontAlgn="base">
              <a:spcBef>
                <a:spcPct val="20000"/>
              </a:spcBef>
              <a:spcAft>
                <a:spcPct val="0"/>
              </a:spcAft>
              <a:buChar char="»"/>
              <a:defRPr sz="2000">
                <a:solidFill>
                  <a:schemeClr val="tx1"/>
                </a:solidFill>
                <a:latin typeface="Arial" charset="0"/>
              </a:defRPr>
            </a:lvl7pPr>
            <a:lvl8pPr marL="3429000" indent="-228600" fontAlgn="base">
              <a:spcBef>
                <a:spcPct val="20000"/>
              </a:spcBef>
              <a:spcAft>
                <a:spcPct val="0"/>
              </a:spcAft>
              <a:buChar char="»"/>
              <a:defRPr sz="2000">
                <a:solidFill>
                  <a:schemeClr val="tx1"/>
                </a:solidFill>
                <a:latin typeface="Arial" charset="0"/>
              </a:defRPr>
            </a:lvl8pPr>
            <a:lvl9pPr marL="3886200" indent="-228600" fontAlgn="base">
              <a:spcBef>
                <a:spcPct val="20000"/>
              </a:spcBef>
              <a:spcAft>
                <a:spcPct val="0"/>
              </a:spcAft>
              <a:buChar char="»"/>
              <a:defRPr sz="2000">
                <a:solidFill>
                  <a:schemeClr val="tx1"/>
                </a:solidFill>
                <a:latin typeface="Arial" charset="0"/>
              </a:defRPr>
            </a:lvl9pPr>
          </a:lstStyle>
          <a:p>
            <a:pPr algn="just"/>
            <a:r>
              <a:rPr lang="es-MX" sz="1200" dirty="0"/>
              <a:t>La  UA (unidad de aprendizaje) Sociología Urbana 1, misma que se imparte en el  quinto semestre de la licenciatura en Planeación Territorial, es  de corte teórico,  integrada en el  área de Sociedad y </a:t>
            </a:r>
            <a:r>
              <a:rPr lang="es-MX" sz="1200" dirty="0"/>
              <a:t>Territorio</a:t>
            </a:r>
            <a:endParaRPr lang="es-MX" sz="1200" dirty="0"/>
          </a:p>
          <a:p>
            <a:pPr algn="just"/>
            <a:r>
              <a:rPr lang="es-MX" sz="1200" dirty="0"/>
              <a:t>La importancia de esta UA  en la </a:t>
            </a:r>
            <a:r>
              <a:rPr lang="es-MX" sz="1200" dirty="0" err="1"/>
              <a:t>currícula</a:t>
            </a:r>
            <a:r>
              <a:rPr lang="es-MX" sz="1200" dirty="0"/>
              <a:t>  de la licenciatura recae  en el estudio y análisis  que se hace entre sociedad y territorio, y la ciudad como producto material de la sociedad.</a:t>
            </a:r>
          </a:p>
          <a:p>
            <a:pPr algn="just"/>
            <a:r>
              <a:rPr lang="es-MX" sz="1200" dirty="0"/>
              <a:t>Derivado de lo anterior , Sociología Urbana 1 tiene tres unidades  de competencia: 1) conceptos básicos, 2) orígenes de la ciudad y 3) los sociólogos urbanos clásicos.</a:t>
            </a:r>
          </a:p>
          <a:p>
            <a:pPr algn="just"/>
            <a:r>
              <a:rPr lang="es-MX" sz="1200" dirty="0"/>
              <a:t>De la unidad número 2 </a:t>
            </a:r>
            <a:r>
              <a:rPr lang="es-MX" sz="1200" dirty="0"/>
              <a:t>se eligió un </a:t>
            </a:r>
            <a:r>
              <a:rPr lang="es-MX" sz="1200" dirty="0"/>
              <a:t>tema para esta presentación </a:t>
            </a:r>
            <a:r>
              <a:rPr lang="es-MX" sz="1200" dirty="0"/>
              <a:t>“La ciudad </a:t>
            </a:r>
            <a:r>
              <a:rPr lang="es-MX" sz="1200" dirty="0" smtClean="0"/>
              <a:t>medieval”.  </a:t>
            </a:r>
            <a:r>
              <a:rPr lang="es-MX" sz="1200" dirty="0"/>
              <a:t>Éste se </a:t>
            </a:r>
            <a:r>
              <a:rPr lang="es-MX" sz="1200" dirty="0"/>
              <a:t>describe y explica con </a:t>
            </a:r>
            <a:r>
              <a:rPr lang="es-MX" sz="1200" dirty="0"/>
              <a:t>autores como Lezama y con </a:t>
            </a:r>
            <a:r>
              <a:rPr lang="es-MX" sz="1200" dirty="0" err="1"/>
              <a:t>Mumford</a:t>
            </a:r>
            <a:r>
              <a:rPr lang="es-MX" sz="1200" dirty="0"/>
              <a:t>. </a:t>
            </a:r>
            <a:endParaRPr lang="es-MX" sz="1200" dirty="0"/>
          </a:p>
          <a:p>
            <a:pPr algn="just"/>
            <a:r>
              <a:rPr lang="es-MX" sz="1200" dirty="0"/>
              <a:t>. </a:t>
            </a:r>
            <a:endParaRPr lang="es-MX" sz="1200" dirty="0"/>
          </a:p>
          <a:p>
            <a:pPr algn="just"/>
            <a:endParaRPr lang="es-MX" sz="1200" dirty="0"/>
          </a:p>
          <a:p>
            <a:pPr algn="just"/>
            <a:r>
              <a:rPr lang="es-MX" sz="2400" dirty="0"/>
              <a:t>JUSTIFICACIÓN</a:t>
            </a:r>
          </a:p>
          <a:p>
            <a:pPr algn="just"/>
            <a:r>
              <a:rPr lang="es-MX" sz="1200" dirty="0"/>
              <a:t>En una UA teórica  como Sociología Urbana 1,  el procesamiento de la información de corte  teórico e histórico (para este caso), </a:t>
            </a:r>
            <a:r>
              <a:rPr lang="es-MX" sz="1200" dirty="0"/>
              <a:t> </a:t>
            </a:r>
            <a:r>
              <a:rPr lang="es-MX" sz="1200" dirty="0"/>
              <a:t>es muy conveniente mostrarla con esquemas  e imágenes que ayudarán a recrear contextos que para los alumnos les resulta </a:t>
            </a:r>
            <a:r>
              <a:rPr lang="es-MX" sz="1200" dirty="0"/>
              <a:t>difícil imaginar. </a:t>
            </a:r>
          </a:p>
          <a:p>
            <a:pPr algn="just"/>
            <a:r>
              <a:rPr lang="es-MX" sz="1200" dirty="0"/>
              <a:t>La ciudad clásica forma parte de la unidad 2, que, básicamente, es de corte histórico. ¿Por qué se muestra la historia de la ciudad occidental? La respuesta tiene relación con el siguiente argumento. La historia de la ciudad occidental tiene elementos teóricos que han explicado cómo se formó, qué elementos contiene, conceptos de su forma física y social. Cuando se trata el tema de historia de la ciudad los estudiantes tienen poco interés en leer y entender hechos históricos que parecen ajenos a ellos. Por ello, cuando se muestra la ciudad en imágenes y esquemas puede surgir la inquietud y  la aprehensión del fenómeno urbano desde lo histórico. </a:t>
            </a:r>
            <a:r>
              <a:rPr lang="es-MX" sz="1200" dirty="0"/>
              <a:t>Además que este material siempre </a:t>
            </a:r>
            <a:r>
              <a:rPr lang="es-MX" sz="1200" dirty="0" smtClean="0"/>
              <a:t>trata </a:t>
            </a:r>
            <a:r>
              <a:rPr lang="es-MX" sz="1200" dirty="0"/>
              <a:t>de relacionar con elementos actuales, por ejemplo, al terminar la exposición se les cuestiona ¿qué elementos de la ciudad </a:t>
            </a:r>
            <a:r>
              <a:rPr lang="es-MX" sz="1200" dirty="0" err="1" smtClean="0"/>
              <a:t>medievalse</a:t>
            </a:r>
            <a:r>
              <a:rPr lang="es-MX" sz="1200" dirty="0" smtClean="0"/>
              <a:t> </a:t>
            </a:r>
            <a:r>
              <a:rPr lang="es-MX" sz="1200" dirty="0"/>
              <a:t>encuentran presentes en ciudades en México?</a:t>
            </a:r>
          </a:p>
          <a:p>
            <a:pPr algn="just"/>
            <a:r>
              <a:rPr lang="es-MX" sz="1200" dirty="0"/>
              <a:t>Lo anterior sirve para explicarle a los estudiantes que la ciudad es un rompecabezas de historias que guarda la ciudad y que todo espacio tiene un antecedente que se puede identificar en las distintas </a:t>
            </a:r>
            <a:r>
              <a:rPr lang="es-MX" sz="1200" dirty="0" smtClean="0"/>
              <a:t>etapas.</a:t>
            </a:r>
            <a:endParaRPr lang="es-MX" sz="1200" dirty="0"/>
          </a:p>
          <a:p>
            <a:pPr algn="just"/>
            <a:r>
              <a:rPr lang="es-MX" sz="1200" dirty="0"/>
              <a:t>En el argumento anterior recae la importancia de elaborar un material visual con, básicamente, imágenes.</a:t>
            </a:r>
            <a:endParaRPr lang="es-MX" sz="1200" dirty="0"/>
          </a:p>
        </p:txBody>
      </p:sp>
    </p:spTree>
    <p:extLst>
      <p:ext uri="{BB962C8B-B14F-4D97-AF65-F5344CB8AC3E}">
        <p14:creationId xmlns:p14="http://schemas.microsoft.com/office/powerpoint/2010/main" val="225227569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7591" y="452717"/>
            <a:ext cx="11378045" cy="5906519"/>
          </a:xfrm>
        </p:spPr>
        <p:txBody>
          <a:bodyPr/>
          <a:lstStyle/>
          <a:p>
            <a:r>
              <a:rPr lang="es-MX" sz="6000" dirty="0" smtClean="0"/>
              <a:t>En el segundo grupo de ciudades, principalmente, empiezan a surgir, por órdenes de los imperios, que en las distintas diócesis se celebren mercados</a:t>
            </a:r>
            <a:endParaRPr lang="es-MX" sz="6000" dirty="0"/>
          </a:p>
        </p:txBody>
      </p:sp>
    </p:spTree>
    <p:extLst>
      <p:ext uri="{BB962C8B-B14F-4D97-AF65-F5344CB8AC3E}">
        <p14:creationId xmlns:p14="http://schemas.microsoft.com/office/powerpoint/2010/main" val="7932007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8964455" y="1570719"/>
            <a:ext cx="2912113" cy="3785652"/>
          </a:xfrm>
          <a:prstGeom prst="rect">
            <a:avLst/>
          </a:prstGeom>
          <a:ln w="76200">
            <a:solidFill>
              <a:schemeClr val="tx1">
                <a:lumMod val="75000"/>
              </a:schemeClr>
            </a:solidFill>
          </a:ln>
        </p:spPr>
        <p:style>
          <a:lnRef idx="0">
            <a:schemeClr val="accent2"/>
          </a:lnRef>
          <a:fillRef idx="3">
            <a:schemeClr val="accent2"/>
          </a:fillRef>
          <a:effectRef idx="3">
            <a:schemeClr val="accent2"/>
          </a:effectRef>
          <a:fontRef idx="minor">
            <a:schemeClr val="lt1"/>
          </a:fontRef>
        </p:style>
        <p:txBody>
          <a:bodyPr wrap="square" rtlCol="0">
            <a:spAutoFit/>
          </a:bodyPr>
          <a:lstStyle/>
          <a:p>
            <a:pPr algn="just"/>
            <a:r>
              <a:rPr lang="es-MX" sz="2400" dirty="0" smtClean="0">
                <a:solidFill>
                  <a:schemeClr val="bg1"/>
                </a:solidFill>
              </a:rPr>
              <a:t>Del siglo IX al XII, la celebración de mercados semanales o anuales se institucionalizó en las ciudades francesas y de otros países de Europa</a:t>
            </a:r>
            <a:endParaRPr lang="es-MX" sz="2400" dirty="0">
              <a:solidFill>
                <a:schemeClr val="bg1"/>
              </a:solidFill>
            </a:endParaRPr>
          </a:p>
        </p:txBody>
      </p:sp>
      <p:pic>
        <p:nvPicPr>
          <p:cNvPr id="1026" name="Picture 2" descr="http://1.bp.blogspot.com/-5yy6qAG_9D4/UdNCKoXxRYI/AAAAAAAAHaU/qFw4QeJ6Vmo/s640/ciudad_europea_medieval_834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5016" y="219218"/>
            <a:ext cx="5029201" cy="399418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1028" name="Picture 4" descr="http://i62.tinypic.com/2hqgsn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8155" y="3377221"/>
            <a:ext cx="4894694" cy="3380623"/>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316929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327" y="452718"/>
            <a:ext cx="11961626" cy="1982138"/>
          </a:xfrm>
        </p:spPr>
        <p:txBody>
          <a:bodyPr/>
          <a:lstStyle/>
          <a:p>
            <a:r>
              <a:rPr lang="es-MX" dirty="0" smtClean="0">
                <a:solidFill>
                  <a:schemeClr val="bg1"/>
                </a:solidFill>
              </a:rPr>
              <a:t>Alrededor de la cité y los burgos nacen  las ciudades, producto del renacimiento del siglo X.</a:t>
            </a:r>
            <a:endParaRPr lang="es-MX" dirty="0">
              <a:solidFill>
                <a:schemeClr val="bg1"/>
              </a:solidFill>
            </a:endParaRPr>
          </a:p>
        </p:txBody>
      </p:sp>
      <p:pic>
        <p:nvPicPr>
          <p:cNvPr id="2050" name="Picture 2" descr="http://www.zonu.com/images/0X0/2011-01-24-12828/Barcelona-en-159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4508" y="2516896"/>
            <a:ext cx="9261537" cy="3369099"/>
          </a:xfrm>
          <a:prstGeom prst="rect">
            <a:avLst/>
          </a:prstGeom>
          <a:ln w="2286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cxnSp>
        <p:nvCxnSpPr>
          <p:cNvPr id="5" name="Conector recto de flecha 4"/>
          <p:cNvCxnSpPr/>
          <p:nvPr/>
        </p:nvCxnSpPr>
        <p:spPr>
          <a:xfrm flipH="1">
            <a:off x="3969327" y="3931227"/>
            <a:ext cx="1340427" cy="2265218"/>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7" name="Conector recto de flecha 6"/>
          <p:cNvCxnSpPr/>
          <p:nvPr/>
        </p:nvCxnSpPr>
        <p:spPr>
          <a:xfrm>
            <a:off x="6074545" y="3872345"/>
            <a:ext cx="2281138" cy="2382982"/>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9" name="Conector recto de flecha 8"/>
          <p:cNvCxnSpPr/>
          <p:nvPr/>
        </p:nvCxnSpPr>
        <p:spPr>
          <a:xfrm flipH="1">
            <a:off x="2019299" y="4119405"/>
            <a:ext cx="1340427" cy="2265218"/>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8" name="CuadroTexto 7"/>
          <p:cNvSpPr txBox="1"/>
          <p:nvPr/>
        </p:nvSpPr>
        <p:spPr>
          <a:xfrm>
            <a:off x="3792682" y="6359236"/>
            <a:ext cx="1010213" cy="369332"/>
          </a:xfrm>
          <a:prstGeom prst="rect">
            <a:avLst/>
          </a:prstGeom>
          <a:noFill/>
        </p:spPr>
        <p:txBody>
          <a:bodyPr wrap="none" rtlCol="0">
            <a:spAutoFit/>
          </a:bodyPr>
          <a:lstStyle/>
          <a:p>
            <a:r>
              <a:rPr lang="es-MX" dirty="0" smtClean="0">
                <a:solidFill>
                  <a:schemeClr val="bg1"/>
                </a:solidFill>
              </a:rPr>
              <a:t>BURGO</a:t>
            </a:r>
            <a:endParaRPr lang="es-MX" dirty="0">
              <a:solidFill>
                <a:schemeClr val="bg1"/>
              </a:solidFill>
            </a:endParaRPr>
          </a:p>
        </p:txBody>
      </p:sp>
      <p:sp>
        <p:nvSpPr>
          <p:cNvPr id="10" name="CuadroTexto 9"/>
          <p:cNvSpPr txBox="1"/>
          <p:nvPr/>
        </p:nvSpPr>
        <p:spPr>
          <a:xfrm>
            <a:off x="8117365" y="6199957"/>
            <a:ext cx="646331" cy="369332"/>
          </a:xfrm>
          <a:prstGeom prst="rect">
            <a:avLst/>
          </a:prstGeom>
          <a:noFill/>
        </p:spPr>
        <p:txBody>
          <a:bodyPr wrap="none" rtlCol="0">
            <a:spAutoFit/>
          </a:bodyPr>
          <a:lstStyle/>
          <a:p>
            <a:r>
              <a:rPr lang="es-MX" dirty="0" smtClean="0">
                <a:solidFill>
                  <a:schemeClr val="bg1"/>
                </a:solidFill>
              </a:rPr>
              <a:t>CITÉ</a:t>
            </a:r>
            <a:endParaRPr lang="es-MX" dirty="0">
              <a:solidFill>
                <a:schemeClr val="bg1"/>
              </a:solidFill>
            </a:endParaRPr>
          </a:p>
        </p:txBody>
      </p:sp>
      <p:sp>
        <p:nvSpPr>
          <p:cNvPr id="11" name="CuadroTexto 10"/>
          <p:cNvSpPr txBox="1"/>
          <p:nvPr/>
        </p:nvSpPr>
        <p:spPr>
          <a:xfrm>
            <a:off x="1569922" y="6384623"/>
            <a:ext cx="1090363" cy="369332"/>
          </a:xfrm>
          <a:prstGeom prst="rect">
            <a:avLst/>
          </a:prstGeom>
          <a:noFill/>
        </p:spPr>
        <p:txBody>
          <a:bodyPr wrap="none" rtlCol="0">
            <a:spAutoFit/>
          </a:bodyPr>
          <a:lstStyle/>
          <a:p>
            <a:r>
              <a:rPr lang="es-MX" dirty="0" smtClean="0">
                <a:solidFill>
                  <a:schemeClr val="bg1"/>
                </a:solidFill>
              </a:rPr>
              <a:t>CIUDAD</a:t>
            </a:r>
            <a:endParaRPr lang="es-MX" dirty="0">
              <a:solidFill>
                <a:schemeClr val="bg1"/>
              </a:solidFill>
            </a:endParaRPr>
          </a:p>
        </p:txBody>
      </p:sp>
      <p:cxnSp>
        <p:nvCxnSpPr>
          <p:cNvPr id="13" name="Conector recto de flecha 12"/>
          <p:cNvCxnSpPr>
            <a:endCxn id="14" idx="0"/>
          </p:cNvCxnSpPr>
          <p:nvPr/>
        </p:nvCxnSpPr>
        <p:spPr>
          <a:xfrm flipH="1">
            <a:off x="964218" y="4378060"/>
            <a:ext cx="1002494" cy="179651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14" name="CuadroTexto 13"/>
          <p:cNvSpPr txBox="1"/>
          <p:nvPr/>
        </p:nvSpPr>
        <p:spPr>
          <a:xfrm>
            <a:off x="342092" y="6174570"/>
            <a:ext cx="1244251" cy="369332"/>
          </a:xfrm>
          <a:prstGeom prst="rect">
            <a:avLst/>
          </a:prstGeom>
          <a:noFill/>
        </p:spPr>
        <p:txBody>
          <a:bodyPr wrap="none" rtlCol="0">
            <a:spAutoFit/>
          </a:bodyPr>
          <a:lstStyle/>
          <a:p>
            <a:r>
              <a:rPr lang="es-MX" dirty="0" smtClean="0">
                <a:solidFill>
                  <a:schemeClr val="bg1"/>
                </a:solidFill>
              </a:rPr>
              <a:t>MURALLA</a:t>
            </a:r>
            <a:endParaRPr lang="es-MX" dirty="0">
              <a:solidFill>
                <a:schemeClr val="bg1"/>
              </a:solidFill>
            </a:endParaRPr>
          </a:p>
        </p:txBody>
      </p:sp>
      <p:cxnSp>
        <p:nvCxnSpPr>
          <p:cNvPr id="16" name="Conector recto de flecha 15"/>
          <p:cNvCxnSpPr/>
          <p:nvPr/>
        </p:nvCxnSpPr>
        <p:spPr>
          <a:xfrm>
            <a:off x="5901214" y="4957629"/>
            <a:ext cx="68156" cy="1426994"/>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19" name="CuadroTexto 18"/>
          <p:cNvSpPr txBox="1"/>
          <p:nvPr/>
        </p:nvSpPr>
        <p:spPr>
          <a:xfrm>
            <a:off x="4976256" y="6384623"/>
            <a:ext cx="2444900" cy="369332"/>
          </a:xfrm>
          <a:prstGeom prst="rect">
            <a:avLst/>
          </a:prstGeom>
          <a:noFill/>
        </p:spPr>
        <p:txBody>
          <a:bodyPr wrap="none" rtlCol="0">
            <a:spAutoFit/>
          </a:bodyPr>
          <a:lstStyle/>
          <a:p>
            <a:r>
              <a:rPr lang="es-MX" dirty="0" smtClean="0">
                <a:solidFill>
                  <a:schemeClr val="bg1"/>
                </a:solidFill>
              </a:rPr>
              <a:t>FLORECE EL CAMPO</a:t>
            </a:r>
            <a:endParaRPr lang="es-MX" dirty="0">
              <a:solidFill>
                <a:schemeClr val="bg1"/>
              </a:solidFill>
            </a:endParaRPr>
          </a:p>
        </p:txBody>
      </p:sp>
    </p:spTree>
    <p:extLst>
      <p:ext uri="{BB962C8B-B14F-4D97-AF65-F5344CB8AC3E}">
        <p14:creationId xmlns:p14="http://schemas.microsoft.com/office/powerpoint/2010/main" val="260666441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3909" y="452718"/>
            <a:ext cx="11710555" cy="6270200"/>
          </a:xfrm>
        </p:spPr>
        <p:txBody>
          <a:bodyPr/>
          <a:lstStyle/>
          <a:p>
            <a:r>
              <a:rPr lang="es-MX" sz="6000" dirty="0" smtClean="0">
                <a:solidFill>
                  <a:schemeClr val="bg1"/>
                </a:solidFill>
              </a:rPr>
              <a:t>Las ciudades tienen un desarrollo mayor en los hábitos, costumbre y leyes, más que en la forma urbana</a:t>
            </a:r>
            <a:endParaRPr lang="es-MX" sz="6000" dirty="0">
              <a:solidFill>
                <a:schemeClr val="bg1"/>
              </a:solidFill>
            </a:endParaRPr>
          </a:p>
        </p:txBody>
      </p:sp>
    </p:spTree>
    <p:extLst>
      <p:ext uri="{BB962C8B-B14F-4D97-AF65-F5344CB8AC3E}">
        <p14:creationId xmlns:p14="http://schemas.microsoft.com/office/powerpoint/2010/main" val="136845498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http://www.recursosacademicos.net/web/wp-content/uploads/2010/11/z10.jpg"/>
          <p:cNvPicPr>
            <a:picLocks noChangeAspect="1" noChangeArrowheads="1"/>
          </p:cNvPicPr>
          <p:nvPr/>
        </p:nvPicPr>
        <p:blipFill>
          <a:blip r:embed="rId2" cstate="print"/>
          <a:srcRect/>
          <a:stretch>
            <a:fillRect/>
          </a:stretch>
        </p:blipFill>
        <p:spPr bwMode="auto">
          <a:xfrm>
            <a:off x="4408867" y="1167651"/>
            <a:ext cx="5691097" cy="40549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5 CuadroTexto"/>
          <p:cNvSpPr txBox="1"/>
          <p:nvPr/>
        </p:nvSpPr>
        <p:spPr>
          <a:xfrm>
            <a:off x="332220" y="5934670"/>
            <a:ext cx="9767744" cy="92333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s-ES" dirty="0"/>
              <a:t>Unidad de explotación familiar de la Edad Media, formada por una casa y tierras de cultivo, que el señor feudal cedía a un colono libre o a un siervo a cambio de ciertas prestaciones</a:t>
            </a:r>
            <a:endParaRPr lang="es-MX" dirty="0"/>
          </a:p>
        </p:txBody>
      </p:sp>
      <p:cxnSp>
        <p:nvCxnSpPr>
          <p:cNvPr id="8" name="7 Conector recto de flecha"/>
          <p:cNvCxnSpPr/>
          <p:nvPr/>
        </p:nvCxnSpPr>
        <p:spPr>
          <a:xfrm flipH="1">
            <a:off x="3711452" y="4208318"/>
            <a:ext cx="1338530" cy="1712601"/>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pic>
        <p:nvPicPr>
          <p:cNvPr id="7" name="Picture 6" descr="http://4.bp.blogspot.com/_sx-rtr2Jz6I/SZXQjWyfC-I/AAAAAAAAA1c/lHqyzbrLSkc/s400/Castillos+y+aldea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2220" y="1264759"/>
            <a:ext cx="3810000" cy="3944049"/>
          </a:xfrm>
          <a:prstGeom prst="rect">
            <a:avLst/>
          </a:prstGeom>
          <a:noFill/>
          <a:extLst>
            <a:ext uri="{909E8E84-426E-40DD-AFC4-6F175D3DCCD1}">
              <a14:hiddenFill xmlns:a14="http://schemas.microsoft.com/office/drawing/2010/main">
                <a:solidFill>
                  <a:srgbClr val="FFFFFF"/>
                </a:solidFill>
              </a14:hiddenFill>
            </a:ext>
          </a:extLst>
        </p:spPr>
      </p:pic>
      <p:cxnSp>
        <p:nvCxnSpPr>
          <p:cNvPr id="9" name="7 Conector recto de flecha"/>
          <p:cNvCxnSpPr/>
          <p:nvPr/>
        </p:nvCxnSpPr>
        <p:spPr>
          <a:xfrm flipH="1">
            <a:off x="779318" y="3605645"/>
            <a:ext cx="1973266" cy="2329025"/>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 name="CuadroTexto 1"/>
          <p:cNvSpPr txBox="1"/>
          <p:nvPr/>
        </p:nvSpPr>
        <p:spPr>
          <a:xfrm>
            <a:off x="1765951" y="341429"/>
            <a:ext cx="8124340" cy="523220"/>
          </a:xfrm>
          <a:prstGeom prst="rect">
            <a:avLst/>
          </a:prstGeom>
          <a:noFill/>
        </p:spPr>
        <p:txBody>
          <a:bodyPr wrap="none" rtlCol="0">
            <a:spAutoFit/>
          </a:bodyPr>
          <a:lstStyle/>
          <a:p>
            <a:r>
              <a:rPr lang="es-MX" sz="2800" dirty="0" smtClean="0">
                <a:solidFill>
                  <a:schemeClr val="bg1"/>
                </a:solidFill>
              </a:rPr>
              <a:t>Organización territorial en la Alta Edad Media</a:t>
            </a:r>
            <a:endParaRPr lang="es-MX" sz="2800" dirty="0">
              <a:solidFill>
                <a:schemeClr val="bg1"/>
              </a:solidFill>
            </a:endParaRPr>
          </a:p>
        </p:txBody>
      </p:sp>
    </p:spTree>
    <p:extLst>
      <p:ext uri="{BB962C8B-B14F-4D97-AF65-F5344CB8AC3E}">
        <p14:creationId xmlns:p14="http://schemas.microsoft.com/office/powerpoint/2010/main" val="310839816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http://www.kalipedia.com/kalipediamedia/historia/media/200707/17/hisuniversal/20070717klphisuni_64.Ges.SCO.png"/>
          <p:cNvPicPr>
            <a:picLocks noChangeAspect="1" noChangeArrowheads="1"/>
          </p:cNvPicPr>
          <p:nvPr/>
        </p:nvPicPr>
        <p:blipFill>
          <a:blip r:embed="rId2" cstate="print"/>
          <a:srcRect/>
          <a:stretch>
            <a:fillRect/>
          </a:stretch>
        </p:blipFill>
        <p:spPr bwMode="auto">
          <a:xfrm rot="20572556">
            <a:off x="92851" y="758070"/>
            <a:ext cx="3958438" cy="3038369"/>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
        <p:nvSpPr>
          <p:cNvPr id="5" name="4 CuadroTexto"/>
          <p:cNvSpPr txBox="1"/>
          <p:nvPr/>
        </p:nvSpPr>
        <p:spPr>
          <a:xfrm>
            <a:off x="2072070" y="34679"/>
            <a:ext cx="7142567" cy="830997"/>
          </a:xfrm>
          <a:prstGeom prst="rect">
            <a:avLst/>
          </a:prstGeom>
          <a:noFill/>
        </p:spPr>
        <p:txBody>
          <a:bodyPr wrap="square" rtlCol="0">
            <a:spAutoFit/>
          </a:bodyPr>
          <a:lstStyle/>
          <a:p>
            <a:r>
              <a:rPr lang="es-MX" sz="4800" dirty="0">
                <a:solidFill>
                  <a:schemeClr val="bg1"/>
                </a:solidFill>
              </a:rPr>
              <a:t>Casas </a:t>
            </a:r>
            <a:r>
              <a:rPr lang="es-MX" sz="4800" dirty="0" smtClean="0">
                <a:solidFill>
                  <a:schemeClr val="bg1"/>
                </a:solidFill>
              </a:rPr>
              <a:t>y vida cotidiana</a:t>
            </a:r>
            <a:endParaRPr lang="es-MX" sz="4800" dirty="0">
              <a:solidFill>
                <a:schemeClr val="bg1"/>
              </a:solidFill>
            </a:endParaRPr>
          </a:p>
        </p:txBody>
      </p:sp>
      <p:pic>
        <p:nvPicPr>
          <p:cNvPr id="31748" name="Picture 4" descr="http://4.bp.blogspot.com/-h06PEAASYeM/UDVTQ9232xI/AAAAAAAAXY4/QFfdBT9V7UY/s1600/campesinos2.jpg"/>
          <p:cNvPicPr>
            <a:picLocks noChangeAspect="1" noChangeArrowheads="1"/>
          </p:cNvPicPr>
          <p:nvPr/>
        </p:nvPicPr>
        <p:blipFill>
          <a:blip r:embed="rId3" cstate="print"/>
          <a:srcRect/>
          <a:stretch>
            <a:fillRect/>
          </a:stretch>
        </p:blipFill>
        <p:spPr bwMode="auto">
          <a:xfrm rot="21074245">
            <a:off x="24728" y="3790334"/>
            <a:ext cx="4094686" cy="2855726"/>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pic>
        <p:nvPicPr>
          <p:cNvPr id="6" name="Picture 2" descr="https://argelaga.files.wordpress.com/2015/08/edad-media-le-goff.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77145" y="855877"/>
            <a:ext cx="7709054" cy="557609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784847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http://2.bp.blogspot.com/-OkX-w96F9Qc/T8vEYOlaXyI/AAAAAAAAAxI/j0clER2m7Wg/s1600/ciudad+medieval.jpg"/>
          <p:cNvPicPr>
            <a:picLocks noChangeAspect="1" noChangeArrowheads="1"/>
          </p:cNvPicPr>
          <p:nvPr/>
        </p:nvPicPr>
        <p:blipFill>
          <a:blip r:embed="rId2" cstate="print"/>
          <a:srcRect/>
          <a:stretch>
            <a:fillRect/>
          </a:stretch>
        </p:blipFill>
        <p:spPr bwMode="auto">
          <a:xfrm>
            <a:off x="1746996" y="1185893"/>
            <a:ext cx="8402962" cy="5427168"/>
          </a:xfrm>
          <a:prstGeom prst="rect">
            <a:avLst/>
          </a:prstGeom>
          <a:ln w="228600" cap="sq" cmpd="thickThin">
            <a:solidFill>
              <a:srgbClr val="000000"/>
            </a:solidFill>
            <a:prstDash val="solid"/>
            <a:miter lim="800000"/>
          </a:ln>
          <a:effectLst>
            <a:innerShdw blurRad="76200">
              <a:srgbClr val="000000"/>
            </a:innerShdw>
          </a:effectLst>
        </p:spPr>
      </p:pic>
      <p:sp>
        <p:nvSpPr>
          <p:cNvPr id="5" name="4 CuadroTexto"/>
          <p:cNvSpPr txBox="1"/>
          <p:nvPr/>
        </p:nvSpPr>
        <p:spPr>
          <a:xfrm>
            <a:off x="3867617" y="250987"/>
            <a:ext cx="4406976" cy="830997"/>
          </a:xfrm>
          <a:prstGeom prst="rect">
            <a:avLst/>
          </a:prstGeom>
          <a:noFill/>
        </p:spPr>
        <p:txBody>
          <a:bodyPr wrap="none" rtlCol="0">
            <a:spAutoFit/>
          </a:bodyPr>
          <a:lstStyle/>
          <a:p>
            <a:r>
              <a:rPr lang="es-MX" sz="4800" dirty="0">
                <a:solidFill>
                  <a:schemeClr val="bg1"/>
                </a:solidFill>
                <a:latin typeface="Aharoni" pitchFamily="2" charset="-79"/>
                <a:cs typeface="Aharoni" pitchFamily="2" charset="-79"/>
              </a:rPr>
              <a:t>Vida cotidiana</a:t>
            </a:r>
          </a:p>
        </p:txBody>
      </p:sp>
    </p:spTree>
    <p:extLst>
      <p:ext uri="{BB962C8B-B14F-4D97-AF65-F5344CB8AC3E}">
        <p14:creationId xmlns:p14="http://schemas.microsoft.com/office/powerpoint/2010/main" val="186723301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2" name="Picture 4" descr="http://u.jimdo.com/www27/o/s40ed1150cd8c3adc/img/ibe8bfdfd038643d4/1301418129/std/image.jpg"/>
          <p:cNvPicPr>
            <a:picLocks noChangeAspect="1" noChangeArrowheads="1"/>
          </p:cNvPicPr>
          <p:nvPr/>
        </p:nvPicPr>
        <p:blipFill>
          <a:blip r:embed="rId2" cstate="print"/>
          <a:srcRect/>
          <a:stretch>
            <a:fillRect/>
          </a:stretch>
        </p:blipFill>
        <p:spPr bwMode="auto">
          <a:xfrm>
            <a:off x="2223653" y="455890"/>
            <a:ext cx="8136904" cy="5976664"/>
          </a:xfrm>
          <a:prstGeom prst="rect">
            <a:avLst/>
          </a:prstGeom>
          <a:noFill/>
        </p:spPr>
      </p:pic>
      <p:sp>
        <p:nvSpPr>
          <p:cNvPr id="2" name="CuadroTexto 1"/>
          <p:cNvSpPr txBox="1"/>
          <p:nvPr/>
        </p:nvSpPr>
        <p:spPr>
          <a:xfrm>
            <a:off x="72736" y="1735282"/>
            <a:ext cx="2150917" cy="3046988"/>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s-MX" sz="3200" dirty="0" smtClean="0"/>
              <a:t>La sociedad feudal en la  Alta Edad Media</a:t>
            </a:r>
            <a:endParaRPr lang="es-MX" sz="3200" dirty="0"/>
          </a:p>
        </p:txBody>
      </p:sp>
      <p:cxnSp>
        <p:nvCxnSpPr>
          <p:cNvPr id="4" name="Conector recto de flecha 3"/>
          <p:cNvCxnSpPr/>
          <p:nvPr/>
        </p:nvCxnSpPr>
        <p:spPr>
          <a:xfrm flipH="1" flipV="1">
            <a:off x="4281055" y="1735282"/>
            <a:ext cx="1527463" cy="70658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6" name="Conector recto de flecha 5"/>
          <p:cNvCxnSpPr/>
          <p:nvPr/>
        </p:nvCxnSpPr>
        <p:spPr>
          <a:xfrm flipH="1">
            <a:off x="2899064" y="4333009"/>
            <a:ext cx="1880755" cy="1059873"/>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0" name="Conector recto de flecha 9"/>
          <p:cNvCxnSpPr/>
          <p:nvPr/>
        </p:nvCxnSpPr>
        <p:spPr>
          <a:xfrm flipV="1">
            <a:off x="6951518" y="2441864"/>
            <a:ext cx="1870364" cy="71697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6954055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flipH="1">
            <a:off x="1947254" y="2125981"/>
            <a:ext cx="8796945" cy="2123658"/>
          </a:xfrm>
          <a:prstGeom prst="rect">
            <a:avLst/>
          </a:prstGeom>
          <a:noFill/>
        </p:spPr>
        <p:txBody>
          <a:bodyPr wrap="square" rtlCol="0">
            <a:spAutoFit/>
          </a:bodyPr>
          <a:lstStyle/>
          <a:p>
            <a:r>
              <a:rPr lang="es-MX" sz="6600" dirty="0" smtClean="0">
                <a:solidFill>
                  <a:schemeClr val="bg1"/>
                </a:solidFill>
              </a:rPr>
              <a:t>3). </a:t>
            </a:r>
            <a:r>
              <a:rPr lang="es-MX" sz="6600" dirty="0" smtClean="0">
                <a:solidFill>
                  <a:schemeClr val="bg1"/>
                </a:solidFill>
              </a:rPr>
              <a:t>La Baja </a:t>
            </a:r>
            <a:r>
              <a:rPr lang="es-MX" sz="6600" dirty="0">
                <a:solidFill>
                  <a:schemeClr val="bg1"/>
                </a:solidFill>
              </a:rPr>
              <a:t>E</a:t>
            </a:r>
            <a:r>
              <a:rPr lang="es-MX" sz="6600" dirty="0" smtClean="0">
                <a:solidFill>
                  <a:schemeClr val="bg1"/>
                </a:solidFill>
              </a:rPr>
              <a:t>dad Media</a:t>
            </a:r>
            <a:endParaRPr lang="es-MX" sz="6600" dirty="0">
              <a:solidFill>
                <a:schemeClr val="bg1"/>
              </a:solidFill>
            </a:endParaRPr>
          </a:p>
        </p:txBody>
      </p:sp>
    </p:spTree>
    <p:extLst>
      <p:ext uri="{BB962C8B-B14F-4D97-AF65-F5344CB8AC3E}">
        <p14:creationId xmlns:p14="http://schemas.microsoft.com/office/powerpoint/2010/main" val="423079804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www.curriculumenlineamineduc.cl/605/articles-32977_thumbnail.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15880" y="478887"/>
            <a:ext cx="7180874" cy="5548858"/>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p:cNvSpPr txBox="1"/>
          <p:nvPr/>
        </p:nvSpPr>
        <p:spPr>
          <a:xfrm>
            <a:off x="552892" y="1244284"/>
            <a:ext cx="1058303" cy="461665"/>
          </a:xfrm>
          <a:prstGeom prst="rect">
            <a:avLst/>
          </a:prstGeom>
          <a:noFill/>
        </p:spPr>
        <p:txBody>
          <a:bodyPr wrap="none" rtlCol="0">
            <a:spAutoFit/>
          </a:bodyPr>
          <a:lstStyle/>
          <a:p>
            <a:r>
              <a:rPr lang="es-MX" sz="2400" dirty="0" smtClean="0">
                <a:solidFill>
                  <a:schemeClr val="bg1"/>
                </a:solidFill>
              </a:rPr>
              <a:t>Reyes</a:t>
            </a:r>
            <a:endParaRPr lang="es-MX" sz="2400" dirty="0">
              <a:solidFill>
                <a:schemeClr val="bg1"/>
              </a:solidFill>
            </a:endParaRPr>
          </a:p>
        </p:txBody>
      </p:sp>
      <p:sp>
        <p:nvSpPr>
          <p:cNvPr id="4" name="CuadroTexto 3"/>
          <p:cNvSpPr txBox="1"/>
          <p:nvPr/>
        </p:nvSpPr>
        <p:spPr>
          <a:xfrm>
            <a:off x="441196" y="2975427"/>
            <a:ext cx="1385316" cy="400110"/>
          </a:xfrm>
          <a:prstGeom prst="rect">
            <a:avLst/>
          </a:prstGeom>
          <a:noFill/>
        </p:spPr>
        <p:txBody>
          <a:bodyPr wrap="none" rtlCol="0">
            <a:spAutoFit/>
          </a:bodyPr>
          <a:lstStyle/>
          <a:p>
            <a:r>
              <a:rPr lang="es-MX" sz="2000" dirty="0" smtClean="0">
                <a:solidFill>
                  <a:schemeClr val="bg1"/>
                </a:solidFill>
              </a:rPr>
              <a:t>Burguesía</a:t>
            </a:r>
            <a:endParaRPr lang="es-MX" sz="2000" dirty="0">
              <a:solidFill>
                <a:schemeClr val="bg1"/>
              </a:solidFill>
            </a:endParaRPr>
          </a:p>
        </p:txBody>
      </p:sp>
      <p:sp>
        <p:nvSpPr>
          <p:cNvPr id="5" name="CuadroTexto 4"/>
          <p:cNvSpPr txBox="1"/>
          <p:nvPr/>
        </p:nvSpPr>
        <p:spPr>
          <a:xfrm>
            <a:off x="171648" y="4872126"/>
            <a:ext cx="1702710" cy="461665"/>
          </a:xfrm>
          <a:prstGeom prst="rect">
            <a:avLst/>
          </a:prstGeom>
          <a:noFill/>
        </p:spPr>
        <p:txBody>
          <a:bodyPr wrap="none" rtlCol="0">
            <a:spAutoFit/>
          </a:bodyPr>
          <a:lstStyle/>
          <a:p>
            <a:r>
              <a:rPr lang="es-MX" sz="2400" dirty="0" smtClean="0">
                <a:solidFill>
                  <a:schemeClr val="bg1"/>
                </a:solidFill>
              </a:rPr>
              <a:t>Mercados</a:t>
            </a:r>
            <a:endParaRPr lang="es-MX" sz="2400" dirty="0">
              <a:solidFill>
                <a:schemeClr val="bg1"/>
              </a:solidFill>
            </a:endParaRPr>
          </a:p>
        </p:txBody>
      </p:sp>
      <p:sp>
        <p:nvSpPr>
          <p:cNvPr id="6" name="CuadroTexto 5"/>
          <p:cNvSpPr txBox="1"/>
          <p:nvPr/>
        </p:nvSpPr>
        <p:spPr>
          <a:xfrm>
            <a:off x="9941701" y="1594883"/>
            <a:ext cx="1417376" cy="461665"/>
          </a:xfrm>
          <a:prstGeom prst="rect">
            <a:avLst/>
          </a:prstGeom>
          <a:noFill/>
        </p:spPr>
        <p:txBody>
          <a:bodyPr wrap="none" rtlCol="0">
            <a:spAutoFit/>
          </a:bodyPr>
          <a:lstStyle/>
          <a:p>
            <a:r>
              <a:rPr lang="es-MX" sz="2400" dirty="0" smtClean="0">
                <a:solidFill>
                  <a:schemeClr val="bg1"/>
                </a:solidFill>
              </a:rPr>
              <a:t>Gremios</a:t>
            </a:r>
            <a:endParaRPr lang="es-MX" sz="2400" dirty="0">
              <a:solidFill>
                <a:schemeClr val="bg1"/>
              </a:solidFill>
            </a:endParaRPr>
          </a:p>
        </p:txBody>
      </p:sp>
      <p:sp>
        <p:nvSpPr>
          <p:cNvPr id="7" name="CuadroTexto 6"/>
          <p:cNvSpPr txBox="1"/>
          <p:nvPr/>
        </p:nvSpPr>
        <p:spPr>
          <a:xfrm>
            <a:off x="9801439" y="2864390"/>
            <a:ext cx="2233304" cy="461665"/>
          </a:xfrm>
          <a:prstGeom prst="rect">
            <a:avLst/>
          </a:prstGeom>
          <a:noFill/>
        </p:spPr>
        <p:txBody>
          <a:bodyPr wrap="none" rtlCol="0">
            <a:spAutoFit/>
          </a:bodyPr>
          <a:lstStyle/>
          <a:p>
            <a:r>
              <a:rPr lang="es-MX" sz="2400" dirty="0" smtClean="0">
                <a:solidFill>
                  <a:schemeClr val="bg1"/>
                </a:solidFill>
              </a:rPr>
              <a:t>Universidades</a:t>
            </a:r>
            <a:endParaRPr lang="es-MX" sz="2400" dirty="0">
              <a:solidFill>
                <a:schemeClr val="bg1"/>
              </a:solidFill>
            </a:endParaRPr>
          </a:p>
        </p:txBody>
      </p:sp>
      <p:sp>
        <p:nvSpPr>
          <p:cNvPr id="8" name="CuadroTexto 7"/>
          <p:cNvSpPr txBox="1"/>
          <p:nvPr/>
        </p:nvSpPr>
        <p:spPr>
          <a:xfrm>
            <a:off x="9779798" y="4561367"/>
            <a:ext cx="1741182" cy="369332"/>
          </a:xfrm>
          <a:prstGeom prst="rect">
            <a:avLst/>
          </a:prstGeom>
          <a:noFill/>
        </p:spPr>
        <p:txBody>
          <a:bodyPr wrap="none" rtlCol="0">
            <a:spAutoFit/>
          </a:bodyPr>
          <a:lstStyle/>
          <a:p>
            <a:r>
              <a:rPr lang="es-MX" dirty="0" smtClean="0">
                <a:solidFill>
                  <a:schemeClr val="bg1"/>
                </a:solidFill>
              </a:rPr>
              <a:t>Innovaciones </a:t>
            </a:r>
            <a:endParaRPr lang="es-MX" dirty="0">
              <a:solidFill>
                <a:schemeClr val="bg1"/>
              </a:solidFill>
            </a:endParaRPr>
          </a:p>
        </p:txBody>
      </p:sp>
      <p:cxnSp>
        <p:nvCxnSpPr>
          <p:cNvPr id="10" name="Conector recto de flecha 9"/>
          <p:cNvCxnSpPr>
            <a:stCxn id="3" idx="3"/>
          </p:cNvCxnSpPr>
          <p:nvPr/>
        </p:nvCxnSpPr>
        <p:spPr>
          <a:xfrm>
            <a:off x="1611195" y="1475117"/>
            <a:ext cx="673525"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2" name="Conector recto de flecha 11"/>
          <p:cNvCxnSpPr/>
          <p:nvPr/>
        </p:nvCxnSpPr>
        <p:spPr>
          <a:xfrm>
            <a:off x="1826512" y="3202540"/>
            <a:ext cx="855183"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3" name="Conector recto de flecha 12"/>
          <p:cNvCxnSpPr/>
          <p:nvPr/>
        </p:nvCxnSpPr>
        <p:spPr>
          <a:xfrm>
            <a:off x="1398920" y="5309718"/>
            <a:ext cx="855183"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4" name="Conector recto de flecha 13"/>
          <p:cNvCxnSpPr/>
          <p:nvPr/>
        </p:nvCxnSpPr>
        <p:spPr>
          <a:xfrm flipH="1">
            <a:off x="9144001" y="1956391"/>
            <a:ext cx="797700" cy="782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6" name="Conector recto de flecha 15"/>
          <p:cNvCxnSpPr/>
          <p:nvPr/>
        </p:nvCxnSpPr>
        <p:spPr>
          <a:xfrm flipH="1" flipV="1">
            <a:off x="9064826" y="3202540"/>
            <a:ext cx="722608" cy="368"/>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8" name="Conector recto de flecha 17"/>
          <p:cNvCxnSpPr/>
          <p:nvPr/>
        </p:nvCxnSpPr>
        <p:spPr>
          <a:xfrm flipH="1">
            <a:off x="9064826" y="4746033"/>
            <a:ext cx="712381"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0895660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3"/>
          <p:cNvSpPr>
            <a:spLocks noGrp="1" noChangeArrowheads="1"/>
          </p:cNvSpPr>
          <p:nvPr>
            <p:ph idx="1"/>
          </p:nvPr>
        </p:nvSpPr>
        <p:spPr>
          <a:xfrm>
            <a:off x="1992313" y="549276"/>
            <a:ext cx="7772400" cy="5546725"/>
          </a:xfrm>
        </p:spPr>
        <p:txBody>
          <a:bodyPr>
            <a:normAutofit/>
          </a:bodyPr>
          <a:lstStyle/>
          <a:p>
            <a:pPr algn="just">
              <a:lnSpc>
                <a:spcPct val="110000"/>
              </a:lnSpc>
              <a:buFontTx/>
              <a:buNone/>
            </a:pPr>
            <a:endParaRPr lang="es-MX" sz="1400" dirty="0">
              <a:latin typeface="Stencil" pitchFamily="82" charset="0"/>
            </a:endParaRPr>
          </a:p>
          <a:p>
            <a:pPr algn="just">
              <a:lnSpc>
                <a:spcPct val="80000"/>
              </a:lnSpc>
              <a:buFontTx/>
              <a:buNone/>
            </a:pPr>
            <a:endParaRPr lang="es-MX" sz="1400" dirty="0">
              <a:solidFill>
                <a:schemeClr val="bg1"/>
              </a:solidFill>
              <a:latin typeface="Stencil" pitchFamily="82" charset="0"/>
            </a:endParaRPr>
          </a:p>
          <a:p>
            <a:pPr algn="just">
              <a:lnSpc>
                <a:spcPct val="80000"/>
              </a:lnSpc>
              <a:buFontTx/>
              <a:buNone/>
            </a:pPr>
            <a:r>
              <a:rPr lang="es-MX" sz="2800" dirty="0">
                <a:solidFill>
                  <a:schemeClr val="bg1"/>
                </a:solidFill>
              </a:rPr>
              <a:t>GUÍA </a:t>
            </a:r>
            <a:r>
              <a:rPr lang="es-MX" sz="2800" dirty="0">
                <a:solidFill>
                  <a:schemeClr val="bg1"/>
                </a:solidFill>
              </a:rPr>
              <a:t>DE USO</a:t>
            </a:r>
            <a:r>
              <a:rPr lang="es-MX" sz="2800" dirty="0">
                <a:solidFill>
                  <a:schemeClr val="bg1"/>
                </a:solidFill>
              </a:rPr>
              <a:t>:</a:t>
            </a:r>
          </a:p>
          <a:p>
            <a:pPr algn="just">
              <a:lnSpc>
                <a:spcPct val="80000"/>
              </a:lnSpc>
              <a:buNone/>
            </a:pPr>
            <a:r>
              <a:rPr lang="es-MX" sz="1400" b="1" dirty="0">
                <a:solidFill>
                  <a:srgbClr val="000000"/>
                </a:solidFill>
                <a:ea typeface="Copperplate"/>
                <a:cs typeface="Copperplate"/>
                <a:sym typeface="Copperplate"/>
              </a:rPr>
              <a:t>El material presentado está en versión Microsoft Office </a:t>
            </a:r>
            <a:r>
              <a:rPr lang="es-MX" sz="1400" b="1" dirty="0" err="1">
                <a:solidFill>
                  <a:srgbClr val="000000"/>
                </a:solidFill>
                <a:ea typeface="Copperplate"/>
                <a:cs typeface="Copperplate"/>
                <a:sym typeface="Copperplate"/>
              </a:rPr>
              <a:t>Power</a:t>
            </a:r>
            <a:r>
              <a:rPr lang="es-MX" sz="1400" b="1" dirty="0">
                <a:solidFill>
                  <a:srgbClr val="000000"/>
                </a:solidFill>
                <a:ea typeface="Copperplate"/>
                <a:cs typeface="Copperplate"/>
                <a:sym typeface="Copperplate"/>
              </a:rPr>
              <a:t> Point 2007.</a:t>
            </a:r>
            <a:endParaRPr lang="es-MX" sz="1400" dirty="0">
              <a:solidFill>
                <a:srgbClr val="000000"/>
              </a:solidFill>
            </a:endParaRPr>
          </a:p>
          <a:p>
            <a:pPr algn="just">
              <a:lnSpc>
                <a:spcPct val="80000"/>
              </a:lnSpc>
              <a:buFontTx/>
              <a:buNone/>
            </a:pPr>
            <a:endParaRPr lang="es-MX" sz="1400" dirty="0">
              <a:solidFill>
                <a:schemeClr val="bg1"/>
              </a:solidFill>
            </a:endParaRPr>
          </a:p>
          <a:p>
            <a:pPr algn="just">
              <a:buFontTx/>
              <a:buNone/>
            </a:pPr>
            <a:r>
              <a:rPr lang="es-MX" sz="1400" dirty="0">
                <a:solidFill>
                  <a:schemeClr val="bg1"/>
                </a:solidFill>
                <a:latin typeface="Century Gothic" pitchFamily="34" charset="0"/>
              </a:rPr>
              <a:t>El orden de la exposición  es el siguiente.</a:t>
            </a:r>
          </a:p>
          <a:p>
            <a:pPr algn="just">
              <a:buFontTx/>
              <a:buNone/>
            </a:pPr>
            <a:r>
              <a:rPr lang="es-MX" sz="1400" dirty="0">
                <a:solidFill>
                  <a:schemeClr val="bg1"/>
                </a:solidFill>
                <a:latin typeface="Century Gothic" pitchFamily="34" charset="0"/>
              </a:rPr>
              <a:t> </a:t>
            </a:r>
          </a:p>
          <a:p>
            <a:pPr algn="just">
              <a:buFontTx/>
              <a:buNone/>
            </a:pPr>
            <a:r>
              <a:rPr lang="es-MX" sz="1400" dirty="0">
                <a:solidFill>
                  <a:schemeClr val="bg1"/>
                </a:solidFill>
                <a:latin typeface="Century Gothic" pitchFamily="34" charset="0"/>
              </a:rPr>
              <a:t>1). </a:t>
            </a:r>
            <a:r>
              <a:rPr lang="es-MX" sz="1400" dirty="0" smtClean="0">
                <a:solidFill>
                  <a:schemeClr val="bg1"/>
                </a:solidFill>
              </a:rPr>
              <a:t>Edad Media y su clasificación</a:t>
            </a:r>
            <a:endParaRPr lang="es-MX" sz="1400" dirty="0">
              <a:solidFill>
                <a:schemeClr val="bg1"/>
              </a:solidFill>
            </a:endParaRPr>
          </a:p>
          <a:p>
            <a:pPr algn="just">
              <a:buFontTx/>
              <a:buNone/>
            </a:pPr>
            <a:r>
              <a:rPr lang="es-MX" sz="1400" dirty="0" smtClean="0">
                <a:solidFill>
                  <a:schemeClr val="bg1"/>
                </a:solidFill>
              </a:rPr>
              <a:t>2). Alta Edad Media</a:t>
            </a:r>
            <a:endParaRPr lang="es-MX" sz="1400" dirty="0">
              <a:solidFill>
                <a:schemeClr val="bg1"/>
              </a:solidFill>
            </a:endParaRPr>
          </a:p>
          <a:p>
            <a:pPr algn="just">
              <a:buFontTx/>
              <a:buNone/>
            </a:pPr>
            <a:r>
              <a:rPr lang="es-MX" sz="1400" dirty="0" smtClean="0">
                <a:solidFill>
                  <a:schemeClr val="bg1"/>
                </a:solidFill>
              </a:rPr>
              <a:t>3). Baja Edad Media</a:t>
            </a:r>
            <a:endParaRPr lang="es-MX" sz="1400" dirty="0">
              <a:solidFill>
                <a:schemeClr val="bg1"/>
              </a:solidFill>
            </a:endParaRPr>
          </a:p>
          <a:p>
            <a:pPr algn="just">
              <a:buFontTx/>
              <a:buNone/>
            </a:pPr>
            <a:endParaRPr lang="es-MX" sz="1400" dirty="0">
              <a:solidFill>
                <a:schemeClr val="bg1"/>
              </a:solidFill>
            </a:endParaRPr>
          </a:p>
        </p:txBody>
      </p:sp>
      <p:sp>
        <p:nvSpPr>
          <p:cNvPr id="5" name="5 Marcador de número de diapositiva"/>
          <p:cNvSpPr>
            <a:spLocks noGrp="1"/>
          </p:cNvSpPr>
          <p:nvPr>
            <p:ph type="sldNum" sz="quarter" idx="12"/>
          </p:nvPr>
        </p:nvSpPr>
        <p:spPr/>
        <p:txBody>
          <a:bodyPr/>
          <a:lstStyle/>
          <a:p>
            <a:fld id="{3C029FC6-1024-4057-839E-69F7AA9EAD48}" type="slidenum">
              <a:rPr lang="es-ES">
                <a:solidFill>
                  <a:srgbClr val="B13F9A"/>
                </a:solidFill>
              </a:rPr>
              <a:pPr/>
              <a:t>3</a:t>
            </a:fld>
            <a:endParaRPr lang="es-ES">
              <a:solidFill>
                <a:srgbClr val="B13F9A"/>
              </a:solidFill>
            </a:endParaRPr>
          </a:p>
        </p:txBody>
      </p:sp>
    </p:spTree>
    <p:extLst>
      <p:ext uri="{BB962C8B-B14F-4D97-AF65-F5344CB8AC3E}">
        <p14:creationId xmlns:p14="http://schemas.microsoft.com/office/powerpoint/2010/main" val="201902951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538153" y="488373"/>
            <a:ext cx="11408735" cy="5909310"/>
          </a:xfrm>
          <a:prstGeom prst="rect">
            <a:avLst/>
          </a:prstGeom>
          <a:noFill/>
        </p:spPr>
        <p:txBody>
          <a:bodyPr wrap="square" rtlCol="0">
            <a:spAutoFit/>
          </a:bodyPr>
          <a:lstStyle/>
          <a:p>
            <a:r>
              <a:rPr lang="es-MX" sz="4000" dirty="0" smtClean="0">
                <a:solidFill>
                  <a:srgbClr val="FF0000"/>
                </a:solidFill>
                <a:latin typeface="AR CARTER" panose="02000000000000000000" pitchFamily="2" charset="0"/>
              </a:rPr>
              <a:t>A mediados del siglo XI se presentan un conjunto de profundas transformaciones, asociadas, entre otros fenómenos:</a:t>
            </a:r>
          </a:p>
          <a:p>
            <a:pPr marL="285750" indent="-285750">
              <a:buFont typeface="Arial" panose="020B0604020202020204" pitchFamily="34" charset="0"/>
              <a:buChar char="•"/>
            </a:pPr>
            <a:r>
              <a:rPr lang="es-MX" sz="2800" dirty="0" smtClean="0">
                <a:solidFill>
                  <a:schemeClr val="bg1"/>
                </a:solidFill>
              </a:rPr>
              <a:t>a la detención de las últimas invasiones bárbaras; </a:t>
            </a:r>
          </a:p>
          <a:p>
            <a:pPr marL="285750" indent="-285750">
              <a:buFont typeface="Arial" panose="020B0604020202020204" pitchFamily="34" charset="0"/>
              <a:buChar char="•"/>
            </a:pPr>
            <a:r>
              <a:rPr lang="es-MX" sz="2800" dirty="0" smtClean="0">
                <a:solidFill>
                  <a:schemeClr val="bg1"/>
                </a:solidFill>
              </a:rPr>
              <a:t>a la declinación del poderío musulmán; </a:t>
            </a:r>
          </a:p>
          <a:p>
            <a:pPr marL="285750" indent="-285750">
              <a:buFont typeface="Arial" panose="020B0604020202020204" pitchFamily="34" charset="0"/>
              <a:buChar char="•"/>
            </a:pPr>
            <a:r>
              <a:rPr lang="es-MX" sz="2800" dirty="0" smtClean="0">
                <a:solidFill>
                  <a:schemeClr val="bg1"/>
                </a:solidFill>
              </a:rPr>
              <a:t>al inicio de las Cruzadas</a:t>
            </a:r>
          </a:p>
          <a:p>
            <a:pPr marL="285750" indent="-285750">
              <a:buFont typeface="Arial" panose="020B0604020202020204" pitchFamily="34" charset="0"/>
              <a:buChar char="•"/>
            </a:pPr>
            <a:r>
              <a:rPr lang="es-MX" sz="2800" dirty="0" smtClean="0">
                <a:solidFill>
                  <a:schemeClr val="bg1"/>
                </a:solidFill>
              </a:rPr>
              <a:t>Reiniciar el tráfico comercial entre oriente y occidente</a:t>
            </a:r>
          </a:p>
          <a:p>
            <a:pPr marL="285750" indent="-285750">
              <a:buFont typeface="Arial" panose="020B0604020202020204" pitchFamily="34" charset="0"/>
              <a:buChar char="•"/>
            </a:pPr>
            <a:r>
              <a:rPr lang="es-MX" sz="2800" dirty="0" smtClean="0">
                <a:solidFill>
                  <a:schemeClr val="bg1"/>
                </a:solidFill>
              </a:rPr>
              <a:t>Aumento de producción agrícola</a:t>
            </a:r>
          </a:p>
          <a:p>
            <a:pPr marL="285750" indent="-285750">
              <a:buFont typeface="Arial" panose="020B0604020202020204" pitchFamily="34" charset="0"/>
              <a:buChar char="•"/>
            </a:pPr>
            <a:r>
              <a:rPr lang="es-MX" sz="2800" dirty="0" smtClean="0">
                <a:solidFill>
                  <a:schemeClr val="bg1"/>
                </a:solidFill>
              </a:rPr>
              <a:t>Incremento poblacional</a:t>
            </a:r>
          </a:p>
          <a:p>
            <a:pPr marL="285750" indent="-285750">
              <a:buFont typeface="Arial" panose="020B0604020202020204" pitchFamily="34" charset="0"/>
              <a:buChar char="•"/>
            </a:pPr>
            <a:r>
              <a:rPr lang="es-MX" sz="2800" dirty="0" smtClean="0">
                <a:solidFill>
                  <a:schemeClr val="bg1"/>
                </a:solidFill>
              </a:rPr>
              <a:t>Resurgimiento de las ciudades teniendo como base el comercio</a:t>
            </a:r>
          </a:p>
          <a:p>
            <a:pPr marL="285750" indent="-285750">
              <a:buFont typeface="Arial" panose="020B0604020202020204" pitchFamily="34" charset="0"/>
              <a:buChar char="•"/>
            </a:pPr>
            <a:r>
              <a:rPr lang="es-MX" sz="2800" dirty="0" smtClean="0">
                <a:solidFill>
                  <a:schemeClr val="bg1"/>
                </a:solidFill>
              </a:rPr>
              <a:t>Entre el año 1050 y 1250 se produce una revolución económica</a:t>
            </a:r>
          </a:p>
          <a:p>
            <a:pPr marL="285750" indent="-285750">
              <a:buFont typeface="Arial" panose="020B0604020202020204" pitchFamily="34" charset="0"/>
              <a:buChar char="•"/>
            </a:pPr>
            <a:endParaRPr lang="es-MX" dirty="0"/>
          </a:p>
        </p:txBody>
      </p:sp>
    </p:spTree>
    <p:extLst>
      <p:ext uri="{BB962C8B-B14F-4D97-AF65-F5344CB8AC3E}">
        <p14:creationId xmlns:p14="http://schemas.microsoft.com/office/powerpoint/2010/main" val="238673731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446809" y="966355"/>
            <a:ext cx="11003973" cy="4616648"/>
          </a:xfrm>
          <a:prstGeom prst="rect">
            <a:avLst/>
          </a:prstGeom>
          <a:noFill/>
        </p:spPr>
        <p:txBody>
          <a:bodyPr wrap="square" rtlCol="0">
            <a:spAutoFit/>
          </a:bodyPr>
          <a:lstStyle/>
          <a:p>
            <a:r>
              <a:rPr lang="es-MX" sz="5400" dirty="0" smtClean="0">
                <a:solidFill>
                  <a:schemeClr val="bg1"/>
                </a:solidFill>
              </a:rPr>
              <a:t>Este nuevo periodo medieval sigue </a:t>
            </a:r>
            <a:r>
              <a:rPr lang="es-MX" sz="6000" dirty="0" smtClean="0">
                <a:solidFill>
                  <a:srgbClr val="C00000"/>
                </a:solidFill>
                <a:latin typeface="AR CARTER" panose="02000000000000000000" pitchFamily="2" charset="0"/>
              </a:rPr>
              <a:t>apoyándose de la economía agrícola o de la sociedad rural</a:t>
            </a:r>
            <a:r>
              <a:rPr lang="es-MX" sz="6000" dirty="0" smtClean="0">
                <a:solidFill>
                  <a:srgbClr val="C00000"/>
                </a:solidFill>
              </a:rPr>
              <a:t>.</a:t>
            </a:r>
          </a:p>
          <a:p>
            <a:r>
              <a:rPr lang="es-MX" sz="6000" dirty="0" smtClean="0">
                <a:solidFill>
                  <a:srgbClr val="C00000"/>
                </a:solidFill>
                <a:latin typeface="AR CARTER" panose="02000000000000000000" pitchFamily="2" charset="0"/>
              </a:rPr>
              <a:t>La tierra </a:t>
            </a:r>
            <a:r>
              <a:rPr lang="es-MX" sz="5400" dirty="0" smtClean="0">
                <a:solidFill>
                  <a:schemeClr val="bg1"/>
                </a:solidFill>
              </a:rPr>
              <a:t>sigue siendo fuente de </a:t>
            </a:r>
            <a:r>
              <a:rPr lang="es-MX" sz="6000" dirty="0" smtClean="0">
                <a:solidFill>
                  <a:srgbClr val="C00000"/>
                </a:solidFill>
                <a:latin typeface="AR CARTER" panose="02000000000000000000" pitchFamily="2" charset="0"/>
              </a:rPr>
              <a:t>riqueza y poder</a:t>
            </a:r>
            <a:endParaRPr lang="es-MX" sz="6000" dirty="0">
              <a:solidFill>
                <a:srgbClr val="C00000"/>
              </a:solidFill>
              <a:latin typeface="AR CARTER" panose="02000000000000000000" pitchFamily="2" charset="0"/>
            </a:endParaRPr>
          </a:p>
        </p:txBody>
      </p:sp>
    </p:spTree>
    <p:extLst>
      <p:ext uri="{BB962C8B-B14F-4D97-AF65-F5344CB8AC3E}">
        <p14:creationId xmlns:p14="http://schemas.microsoft.com/office/powerpoint/2010/main" val="406246005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80753" y="91827"/>
            <a:ext cx="11017481" cy="181588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s-MX" sz="2800" dirty="0" smtClean="0">
                <a:solidFill>
                  <a:schemeClr val="bg1"/>
                </a:solidFill>
              </a:rPr>
              <a:t>A la par del resurgimiento del comercio y de la vida urbana aparece una mayor división del trabajo, una más amplia diferenciación social, el desarrollo urbano y la intensificación del comercio</a:t>
            </a:r>
            <a:endParaRPr lang="es-MX" sz="2800" dirty="0">
              <a:solidFill>
                <a:schemeClr val="bg1"/>
              </a:solidFill>
            </a:endParaRPr>
          </a:p>
        </p:txBody>
      </p:sp>
      <p:pic>
        <p:nvPicPr>
          <p:cNvPr id="2050" name="Picture 2" descr="http://sites.cardenalcisneros.es/ciudadarte/wp-content/uploads/2012/05/An%C3%A1lisis-de-un-Paisaje-Urbano-Valencia-Siglo-XIX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5097" y="1600366"/>
            <a:ext cx="6854087" cy="4933231"/>
          </a:xfrm>
          <a:prstGeom prst="rect">
            <a:avLst/>
          </a:prstGeom>
          <a:ln w="127000" cap="sq">
            <a:solidFill>
              <a:srgbClr val="000000"/>
            </a:solidFill>
            <a:miter lim="800000"/>
          </a:ln>
          <a:effectLst>
            <a:outerShdw blurRad="57150" dist="50800" dir="2700000" algn="tl" rotWithShape="0">
              <a:srgbClr val="000000">
                <a:alpha val="4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023736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6111" y="452717"/>
            <a:ext cx="10922112" cy="5777961"/>
          </a:xfrm>
        </p:spPr>
        <p:txBody>
          <a:bodyPr/>
          <a:lstStyle/>
          <a:p>
            <a:r>
              <a:rPr lang="es-MX" dirty="0" smtClean="0">
                <a:solidFill>
                  <a:schemeClr val="bg1"/>
                </a:solidFill>
              </a:rPr>
              <a:t>El desarrollo urbano que ocurre en el siglo XI se expresa como creación de nuevas ciudades y como fortalecimiento de las ya existentes. El plano mismo de la ciudad se transforma, por ejemplo el crecimiento se observa a partir de la creación de una segunda muralla.</a:t>
            </a:r>
            <a:endParaRPr lang="es-MX" dirty="0">
              <a:solidFill>
                <a:schemeClr val="bg1"/>
              </a:solidFill>
            </a:endParaRPr>
          </a:p>
        </p:txBody>
      </p:sp>
    </p:spTree>
    <p:extLst>
      <p:ext uri="{BB962C8B-B14F-4D97-AF65-F5344CB8AC3E}">
        <p14:creationId xmlns:p14="http://schemas.microsoft.com/office/powerpoint/2010/main" val="148183025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image.slidesharecdn.com/ciudadesou-091219133324-phpapp01/95/ciudades-medievales-42-728.jpg?cb=139036403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61020" y="740785"/>
            <a:ext cx="7824643" cy="5868483"/>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redondeado 3"/>
          <p:cNvSpPr/>
          <p:nvPr/>
        </p:nvSpPr>
        <p:spPr>
          <a:xfrm>
            <a:off x="2161020" y="740785"/>
            <a:ext cx="6130925" cy="124387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200" dirty="0" smtClean="0">
                <a:solidFill>
                  <a:schemeClr val="bg1"/>
                </a:solidFill>
              </a:rPr>
              <a:t>Ciudad de la Alta Edad Media</a:t>
            </a:r>
            <a:endParaRPr lang="es-MX" sz="3200" dirty="0">
              <a:solidFill>
                <a:schemeClr val="bg1"/>
              </a:solidFill>
            </a:endParaRPr>
          </a:p>
        </p:txBody>
      </p:sp>
      <p:cxnSp>
        <p:nvCxnSpPr>
          <p:cNvPr id="6" name="Conector recto de flecha 5"/>
          <p:cNvCxnSpPr/>
          <p:nvPr/>
        </p:nvCxnSpPr>
        <p:spPr>
          <a:xfrm>
            <a:off x="1891145" y="4810991"/>
            <a:ext cx="3241964" cy="31173"/>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9" name="Conector recto de flecha 8"/>
          <p:cNvCxnSpPr/>
          <p:nvPr/>
        </p:nvCxnSpPr>
        <p:spPr>
          <a:xfrm>
            <a:off x="1704109" y="5850082"/>
            <a:ext cx="2698172" cy="69273"/>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1" name="CuadroTexto 10"/>
          <p:cNvSpPr txBox="1"/>
          <p:nvPr/>
        </p:nvSpPr>
        <p:spPr>
          <a:xfrm>
            <a:off x="98951" y="4472832"/>
            <a:ext cx="1927131" cy="369332"/>
          </a:xfrm>
          <a:prstGeom prst="rect">
            <a:avLst/>
          </a:prstGeom>
        </p:spPr>
        <p:style>
          <a:lnRef idx="3">
            <a:schemeClr val="lt1"/>
          </a:lnRef>
          <a:fillRef idx="1">
            <a:schemeClr val="accent1"/>
          </a:fillRef>
          <a:effectRef idx="1">
            <a:schemeClr val="accent1"/>
          </a:effectRef>
          <a:fontRef idx="minor">
            <a:schemeClr val="lt1"/>
          </a:fontRef>
        </p:style>
        <p:txBody>
          <a:bodyPr wrap="none" rtlCol="0">
            <a:spAutoFit/>
          </a:bodyPr>
          <a:lstStyle/>
          <a:p>
            <a:r>
              <a:rPr lang="es-MX" dirty="0" smtClean="0">
                <a:solidFill>
                  <a:schemeClr val="bg1"/>
                </a:solidFill>
              </a:rPr>
              <a:t>Primera muralla</a:t>
            </a:r>
            <a:endParaRPr lang="es-MX" dirty="0">
              <a:solidFill>
                <a:schemeClr val="bg1"/>
              </a:solidFill>
            </a:endParaRPr>
          </a:p>
        </p:txBody>
      </p:sp>
      <p:sp>
        <p:nvSpPr>
          <p:cNvPr id="13" name="CuadroTexto 12"/>
          <p:cNvSpPr txBox="1"/>
          <p:nvPr/>
        </p:nvSpPr>
        <p:spPr>
          <a:xfrm>
            <a:off x="98950" y="5515386"/>
            <a:ext cx="2101857" cy="369332"/>
          </a:xfrm>
          <a:prstGeom prst="rect">
            <a:avLst/>
          </a:prstGeom>
          <a:ln/>
        </p:spPr>
        <p:style>
          <a:lnRef idx="1">
            <a:schemeClr val="accent1"/>
          </a:lnRef>
          <a:fillRef idx="3">
            <a:schemeClr val="accent1"/>
          </a:fillRef>
          <a:effectRef idx="2">
            <a:schemeClr val="accent1"/>
          </a:effectRef>
          <a:fontRef idx="minor">
            <a:schemeClr val="lt1"/>
          </a:fontRef>
        </p:style>
        <p:txBody>
          <a:bodyPr wrap="none" rtlCol="0">
            <a:spAutoFit/>
          </a:bodyPr>
          <a:lstStyle/>
          <a:p>
            <a:r>
              <a:rPr lang="es-MX" dirty="0" smtClean="0">
                <a:solidFill>
                  <a:schemeClr val="bg1"/>
                </a:solidFill>
              </a:rPr>
              <a:t>Segunda muralla</a:t>
            </a:r>
            <a:endParaRPr lang="es-MX" dirty="0">
              <a:solidFill>
                <a:schemeClr val="bg1"/>
              </a:solidFill>
            </a:endParaRPr>
          </a:p>
        </p:txBody>
      </p:sp>
    </p:spTree>
    <p:extLst>
      <p:ext uri="{BB962C8B-B14F-4D97-AF65-F5344CB8AC3E}">
        <p14:creationId xmlns:p14="http://schemas.microsoft.com/office/powerpoint/2010/main" val="319329336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chemeClr val="bg1"/>
                </a:solidFill>
              </a:rPr>
              <a:t>Hubo progresos tecnológicos</a:t>
            </a:r>
            <a:endParaRPr lang="es-MX" dirty="0">
              <a:solidFill>
                <a:schemeClr val="bg1"/>
              </a:solidFill>
            </a:endParaRPr>
          </a:p>
        </p:txBody>
      </p:sp>
      <p:pic>
        <p:nvPicPr>
          <p:cNvPr id="4102" name="Picture 6" descr="http://3.bp.blogspot.com/-bmpVCDCFx8I/TuVJFGB3OYI/AAAAAAAAAKI/LFucXhAYZ5U/s400/FEUDALISMO+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4995" y="2102629"/>
            <a:ext cx="3176649" cy="3924097"/>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http://3.bp.blogspot.com/_AB3VJm-uNd8/TMnCaabaPEI/AAAAAAAAAu8/f953p5r-nvA/s1600/1275500127_AradoNormand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83339" y="1741775"/>
            <a:ext cx="4322330" cy="2181226"/>
          </a:xfrm>
          <a:prstGeom prst="rect">
            <a:avLst/>
          </a:prstGeom>
          <a:noFill/>
          <a:extLst>
            <a:ext uri="{909E8E84-426E-40DD-AFC4-6F175D3DCCD1}">
              <a14:hiddenFill xmlns:a14="http://schemas.microsoft.com/office/drawing/2010/main">
                <a:solidFill>
                  <a:srgbClr val="FFFFFF"/>
                </a:solidFill>
              </a14:hiddenFill>
            </a:ext>
          </a:extLst>
        </p:spPr>
      </p:pic>
      <p:pic>
        <p:nvPicPr>
          <p:cNvPr id="4106" name="Picture 10" descr="https://hesperetusa.files.wordpress.com/2013/07/agosto-carro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56076" y="4168426"/>
            <a:ext cx="4322330" cy="2247959"/>
          </a:xfrm>
          <a:prstGeom prst="rect">
            <a:avLst/>
          </a:prstGeom>
          <a:noFill/>
          <a:extLst>
            <a:ext uri="{909E8E84-426E-40DD-AFC4-6F175D3DCCD1}">
              <a14:hiddenFill xmlns:a14="http://schemas.microsoft.com/office/drawing/2010/main">
                <a:solidFill>
                  <a:srgbClr val="FFFFFF"/>
                </a:solidFill>
              </a14:hiddenFill>
            </a:ext>
          </a:extLst>
        </p:spPr>
      </p:pic>
      <p:pic>
        <p:nvPicPr>
          <p:cNvPr id="4108" name="Picture 12" descr="http://www.es.lowtechmagazine.com/wp-content/uploads/2011/08/molino-aserrador-exterior.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58133" y="2233575"/>
            <a:ext cx="1781303" cy="1554524"/>
          </a:xfrm>
          <a:prstGeom prst="rect">
            <a:avLst/>
          </a:prstGeom>
          <a:noFill/>
          <a:extLst>
            <a:ext uri="{909E8E84-426E-40DD-AFC4-6F175D3DCCD1}">
              <a14:hiddenFill xmlns:a14="http://schemas.microsoft.com/office/drawing/2010/main">
                <a:solidFill>
                  <a:srgbClr val="FFFFFF"/>
                </a:solidFill>
              </a14:hiddenFill>
            </a:ext>
          </a:extLst>
        </p:spPr>
      </p:pic>
      <p:pic>
        <p:nvPicPr>
          <p:cNvPr id="4110" name="Picture 14" descr="http://timerime.com/user_files/282/282570/media/molino.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341260" y="4168426"/>
            <a:ext cx="1781305" cy="16246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573184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98764" y="525454"/>
            <a:ext cx="9791061" cy="6072773"/>
          </a:xfrm>
        </p:spPr>
        <p:txBody>
          <a:bodyPr/>
          <a:lstStyle/>
          <a:p>
            <a:r>
              <a:rPr lang="es-MX" dirty="0" smtClean="0">
                <a:solidFill>
                  <a:schemeClr val="bg1"/>
                </a:solidFill>
              </a:rPr>
              <a:t>*El aumento de la población hizo que las ciudades crecieran, entre el siglo XI y XIV la población de condados ingleses se duplicó. </a:t>
            </a:r>
            <a:br>
              <a:rPr lang="es-MX" dirty="0" smtClean="0">
                <a:solidFill>
                  <a:schemeClr val="bg1"/>
                </a:solidFill>
              </a:rPr>
            </a:br>
            <a:r>
              <a:rPr lang="es-MX" dirty="0" smtClean="0">
                <a:solidFill>
                  <a:schemeClr val="bg1"/>
                </a:solidFill>
              </a:rPr>
              <a:t>*Así mismo sucedió para algunas  ciudades italianas, del mediterráneo, que renacen por el papel que tuvieron las Cruzadas</a:t>
            </a:r>
            <a:endParaRPr lang="es-MX" dirty="0">
              <a:solidFill>
                <a:schemeClr val="bg1"/>
              </a:solidFill>
            </a:endParaRPr>
          </a:p>
        </p:txBody>
      </p:sp>
    </p:spTree>
    <p:extLst>
      <p:ext uri="{BB962C8B-B14F-4D97-AF65-F5344CB8AC3E}">
        <p14:creationId xmlns:p14="http://schemas.microsoft.com/office/powerpoint/2010/main" val="332229155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49382" y="452717"/>
            <a:ext cx="11648209" cy="2009927"/>
          </a:xfrm>
        </p:spPr>
        <p:txBody>
          <a:bodyPr/>
          <a:lstStyle/>
          <a:p>
            <a:r>
              <a:rPr lang="es-MX" dirty="0" smtClean="0">
                <a:solidFill>
                  <a:schemeClr val="bg1"/>
                </a:solidFill>
              </a:rPr>
              <a:t>Los principales beneficios económicos de las Cruzadas fueron capitalizados por las ciudades marítimas italianas</a:t>
            </a:r>
            <a:endParaRPr lang="es-MX" dirty="0">
              <a:solidFill>
                <a:schemeClr val="bg1"/>
              </a:solidFill>
            </a:endParaRPr>
          </a:p>
        </p:txBody>
      </p:sp>
      <p:pic>
        <p:nvPicPr>
          <p:cNvPr id="5122" name="Picture 2" descr="http://timerime.com/user_files/188/188459/media/85555.jpg?t=138604524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53591" y="2462644"/>
            <a:ext cx="6141027" cy="415126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091553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6112" y="452718"/>
            <a:ext cx="3053052" cy="5875346"/>
          </a:xfrm>
        </p:spPr>
        <p:txBody>
          <a:bodyPr/>
          <a:lstStyle/>
          <a:p>
            <a:r>
              <a:rPr lang="es-MX" sz="3200" dirty="0" smtClean="0"/>
              <a:t>Debido al comercio que ocurría en las ciudades el ámbito urbano y su propio orden se imponen ante el mundo medieval</a:t>
            </a:r>
            <a:endParaRPr lang="es-MX" sz="3200" dirty="0"/>
          </a:p>
        </p:txBody>
      </p:sp>
      <p:pic>
        <p:nvPicPr>
          <p:cNvPr id="4" name="Picture 6" descr="https://lh5.googleusercontent.com/_BQE8864mcS0/TV7jAqXAf7I/AAAAAAAAKGU/1p8be_m7paA/besalu20.jpg"/>
          <p:cNvPicPr>
            <a:picLocks noChangeAspect="1" noChangeArrowheads="1"/>
          </p:cNvPicPr>
          <p:nvPr/>
        </p:nvPicPr>
        <p:blipFill>
          <a:blip r:embed="rId2" cstate="print"/>
          <a:srcRect/>
          <a:stretch>
            <a:fillRect/>
          </a:stretch>
        </p:blipFill>
        <p:spPr bwMode="auto">
          <a:xfrm>
            <a:off x="4624861" y="658611"/>
            <a:ext cx="4762500" cy="3571875"/>
          </a:xfrm>
          <a:prstGeom prst="rect">
            <a:avLst/>
          </a:prstGeom>
          <a:ln w="228600" cap="sq" cmpd="thickThin">
            <a:solidFill>
              <a:srgbClr val="000000"/>
            </a:solidFill>
            <a:prstDash val="solid"/>
            <a:miter lim="800000"/>
          </a:ln>
          <a:effectLst>
            <a:innerShdw blurRad="76200">
              <a:srgbClr val="000000"/>
            </a:innerShdw>
          </a:effectLst>
        </p:spPr>
      </p:pic>
      <p:pic>
        <p:nvPicPr>
          <p:cNvPr id="5" name="Picture 4" descr="http://t3.gstatic.com/images?q=tbn:ANd9GcRFV64G7vm8T1RESXopLxFOd_gUYSj1Dx8zH65Ktd1slD3AdbdD"/>
          <p:cNvPicPr>
            <a:picLocks noChangeAspect="1" noChangeArrowheads="1"/>
          </p:cNvPicPr>
          <p:nvPr/>
        </p:nvPicPr>
        <p:blipFill>
          <a:blip r:embed="rId3" cstate="print"/>
          <a:srcRect/>
          <a:stretch>
            <a:fillRect/>
          </a:stretch>
        </p:blipFill>
        <p:spPr bwMode="auto">
          <a:xfrm>
            <a:off x="5115441" y="4509819"/>
            <a:ext cx="2085975" cy="2200276"/>
          </a:xfrm>
          <a:prstGeom prst="rect">
            <a:avLst/>
          </a:prstGeom>
          <a:ln>
            <a:noFill/>
          </a:ln>
          <a:effectLst>
            <a:softEdge rad="112500"/>
          </a:effectLst>
        </p:spPr>
      </p:pic>
      <p:pic>
        <p:nvPicPr>
          <p:cNvPr id="8194" name="Picture 2" descr="http://2.bp.blogspot.com/-6GgXg4fuTZw/U4_T5FQH4zI/AAAAAAAAGYk/yGH1kf5PETI/s1600/comercio+europeo+edad+media+pueblo.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01416" y="3779269"/>
            <a:ext cx="4990584" cy="274794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498198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50020" y="296854"/>
            <a:ext cx="9786362" cy="851342"/>
          </a:xfrm>
        </p:spPr>
        <p:txBody>
          <a:bodyPr/>
          <a:lstStyle/>
          <a:p>
            <a:pPr algn="just"/>
            <a:r>
              <a:rPr lang="es-MX" dirty="0" smtClean="0">
                <a:solidFill>
                  <a:schemeClr val="bg1"/>
                </a:solidFill>
              </a:rPr>
              <a:t>“La ciudad es sinónimo de libertad”</a:t>
            </a:r>
            <a:endParaRPr lang="es-MX" dirty="0">
              <a:solidFill>
                <a:schemeClr val="bg1"/>
              </a:solidFill>
            </a:endParaRPr>
          </a:p>
        </p:txBody>
      </p:sp>
      <p:sp>
        <p:nvSpPr>
          <p:cNvPr id="3" name="Marcador de contenido 2"/>
          <p:cNvSpPr>
            <a:spLocks noGrp="1"/>
          </p:cNvSpPr>
          <p:nvPr>
            <p:ph idx="1"/>
          </p:nvPr>
        </p:nvSpPr>
        <p:spPr>
          <a:xfrm>
            <a:off x="363681" y="1371600"/>
            <a:ext cx="10692246" cy="4218709"/>
          </a:xfrm>
        </p:spPr>
        <p:style>
          <a:lnRef idx="2">
            <a:schemeClr val="accent3">
              <a:shade val="50000"/>
            </a:schemeClr>
          </a:lnRef>
          <a:fillRef idx="1">
            <a:schemeClr val="accent3"/>
          </a:fillRef>
          <a:effectRef idx="0">
            <a:schemeClr val="accent3"/>
          </a:effectRef>
          <a:fontRef idx="minor">
            <a:schemeClr val="lt1"/>
          </a:fontRef>
        </p:style>
        <p:txBody>
          <a:bodyPr>
            <a:noAutofit/>
          </a:bodyPr>
          <a:lstStyle/>
          <a:p>
            <a:r>
              <a:rPr lang="es-MX" sz="4800" dirty="0" smtClean="0">
                <a:solidFill>
                  <a:schemeClr val="bg1"/>
                </a:solidFill>
                <a:latin typeface="AR CARTER" panose="02000000000000000000" pitchFamily="2" charset="0"/>
              </a:rPr>
              <a:t>La ciudad se convierte  en sinónimo de libertad</a:t>
            </a:r>
          </a:p>
          <a:p>
            <a:r>
              <a:rPr lang="es-MX" sz="4800" dirty="0" smtClean="0">
                <a:solidFill>
                  <a:schemeClr val="bg1"/>
                </a:solidFill>
                <a:latin typeface="AR CARTER" panose="02000000000000000000" pitchFamily="2" charset="0"/>
              </a:rPr>
              <a:t>La ciudad se va transformando en un territorio libre con protección jurídica especial</a:t>
            </a:r>
          </a:p>
          <a:p>
            <a:r>
              <a:rPr lang="es-MX" sz="4800" dirty="0" smtClean="0">
                <a:solidFill>
                  <a:schemeClr val="bg1"/>
                </a:solidFill>
                <a:latin typeface="AR CARTER" panose="02000000000000000000" pitchFamily="2" charset="0"/>
              </a:rPr>
              <a:t>Es un refugio para hombres que buscan libertad, trabajo y nuevas formas de vida</a:t>
            </a:r>
            <a:endParaRPr lang="es-MX" sz="4800" dirty="0">
              <a:solidFill>
                <a:schemeClr val="bg1"/>
              </a:solidFill>
              <a:latin typeface="AR CARTER" panose="02000000000000000000" pitchFamily="2" charset="0"/>
            </a:endParaRPr>
          </a:p>
        </p:txBody>
      </p:sp>
      <p:sp>
        <p:nvSpPr>
          <p:cNvPr id="4" name="Abrir llave 3"/>
          <p:cNvSpPr/>
          <p:nvPr/>
        </p:nvSpPr>
        <p:spPr>
          <a:xfrm rot="16200000">
            <a:off x="5390284" y="1872961"/>
            <a:ext cx="270164" cy="8006195"/>
          </a:xfrm>
          <a:prstGeom prst="lef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es-MX"/>
          </a:p>
        </p:txBody>
      </p:sp>
      <p:sp>
        <p:nvSpPr>
          <p:cNvPr id="5" name="CuadroTexto 4"/>
          <p:cNvSpPr txBox="1"/>
          <p:nvPr/>
        </p:nvSpPr>
        <p:spPr>
          <a:xfrm>
            <a:off x="1166640" y="6000749"/>
            <a:ext cx="8717451" cy="523220"/>
          </a:xfrm>
          <a:prstGeom prst="rect">
            <a:avLst/>
          </a:prstGeom>
          <a:noFill/>
        </p:spPr>
        <p:txBody>
          <a:bodyPr wrap="none" rtlCol="0">
            <a:spAutoFit/>
          </a:bodyPr>
          <a:lstStyle/>
          <a:p>
            <a:r>
              <a:rPr lang="es-MX" sz="2800" dirty="0" smtClean="0">
                <a:solidFill>
                  <a:schemeClr val="bg1"/>
                </a:solidFill>
              </a:rPr>
              <a:t>Estos aspectos dan lugar al renacimiento urbano</a:t>
            </a:r>
            <a:endParaRPr lang="es-MX" sz="2800" dirty="0">
              <a:solidFill>
                <a:schemeClr val="bg1"/>
              </a:solidFill>
            </a:endParaRPr>
          </a:p>
        </p:txBody>
      </p:sp>
    </p:spTree>
    <p:extLst>
      <p:ext uri="{BB962C8B-B14F-4D97-AF65-F5344CB8AC3E}">
        <p14:creationId xmlns:p14="http://schemas.microsoft.com/office/powerpoint/2010/main" val="31913286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3"/>
          <p:cNvSpPr>
            <a:spLocks noGrp="1" noChangeArrowheads="1"/>
          </p:cNvSpPr>
          <p:nvPr>
            <p:ph idx="1"/>
          </p:nvPr>
        </p:nvSpPr>
        <p:spPr>
          <a:xfrm>
            <a:off x="1992313" y="549276"/>
            <a:ext cx="7772400" cy="5546725"/>
          </a:xfrm>
        </p:spPr>
        <p:txBody>
          <a:bodyPr>
            <a:normAutofit/>
          </a:bodyPr>
          <a:lstStyle/>
          <a:p>
            <a:pPr algn="just">
              <a:lnSpc>
                <a:spcPct val="110000"/>
              </a:lnSpc>
              <a:buFontTx/>
              <a:buNone/>
            </a:pPr>
            <a:endParaRPr lang="es-MX" sz="1400" dirty="0">
              <a:latin typeface="Stencil" pitchFamily="82" charset="0"/>
            </a:endParaRPr>
          </a:p>
          <a:p>
            <a:pPr algn="just">
              <a:lnSpc>
                <a:spcPct val="80000"/>
              </a:lnSpc>
              <a:buFontTx/>
              <a:buNone/>
            </a:pPr>
            <a:endParaRPr lang="es-MX" sz="1400" dirty="0">
              <a:solidFill>
                <a:schemeClr val="bg1"/>
              </a:solidFill>
              <a:latin typeface="Stencil" pitchFamily="82" charset="0"/>
            </a:endParaRPr>
          </a:p>
          <a:p>
            <a:pPr algn="just">
              <a:lnSpc>
                <a:spcPct val="80000"/>
              </a:lnSpc>
              <a:buFontTx/>
              <a:buNone/>
            </a:pPr>
            <a:r>
              <a:rPr lang="es-MX" sz="2800" dirty="0">
                <a:solidFill>
                  <a:schemeClr val="bg1"/>
                </a:solidFill>
              </a:rPr>
              <a:t>Referencias:</a:t>
            </a:r>
          </a:p>
          <a:p>
            <a:pPr algn="just">
              <a:lnSpc>
                <a:spcPct val="80000"/>
              </a:lnSpc>
              <a:buNone/>
            </a:pPr>
            <a:r>
              <a:rPr lang="es-MX" sz="3600" b="1" dirty="0">
                <a:solidFill>
                  <a:schemeClr val="bg1"/>
                </a:solidFill>
              </a:rPr>
              <a:t>Lezama, José Luis, 2003, </a:t>
            </a:r>
            <a:r>
              <a:rPr lang="es-MX" sz="3600" b="1" i="1" dirty="0">
                <a:solidFill>
                  <a:schemeClr val="bg1"/>
                </a:solidFill>
              </a:rPr>
              <a:t>Teoría Social, Espacio y ciudad</a:t>
            </a:r>
            <a:r>
              <a:rPr lang="es-MX" sz="3600" b="1" dirty="0">
                <a:solidFill>
                  <a:schemeClr val="bg1"/>
                </a:solidFill>
              </a:rPr>
              <a:t>, </a:t>
            </a:r>
            <a:r>
              <a:rPr lang="es-MX" sz="3600" b="1" dirty="0" err="1">
                <a:solidFill>
                  <a:schemeClr val="bg1"/>
                </a:solidFill>
              </a:rPr>
              <a:t>Colmex</a:t>
            </a:r>
            <a:r>
              <a:rPr lang="es-MX" sz="3600" b="1" dirty="0">
                <a:solidFill>
                  <a:schemeClr val="bg1"/>
                </a:solidFill>
              </a:rPr>
              <a:t>, México </a:t>
            </a:r>
            <a:endParaRPr lang="es-MX" sz="3600" b="1" dirty="0">
              <a:solidFill>
                <a:schemeClr val="bg1"/>
              </a:solidFill>
            </a:endParaRPr>
          </a:p>
          <a:p>
            <a:pPr algn="just">
              <a:lnSpc>
                <a:spcPct val="80000"/>
              </a:lnSpc>
              <a:buNone/>
            </a:pPr>
            <a:endParaRPr lang="es-MX" sz="3600" b="1" dirty="0">
              <a:solidFill>
                <a:schemeClr val="bg1"/>
              </a:solidFill>
            </a:endParaRPr>
          </a:p>
          <a:p>
            <a:pPr algn="just">
              <a:lnSpc>
                <a:spcPct val="80000"/>
              </a:lnSpc>
              <a:buNone/>
            </a:pPr>
            <a:r>
              <a:rPr lang="es-MX" sz="3600" b="1" dirty="0" err="1">
                <a:solidFill>
                  <a:schemeClr val="bg1"/>
                </a:solidFill>
              </a:rPr>
              <a:t>Mumford</a:t>
            </a:r>
            <a:r>
              <a:rPr lang="es-MX" sz="3600" b="1" dirty="0">
                <a:solidFill>
                  <a:schemeClr val="bg1"/>
                </a:solidFill>
              </a:rPr>
              <a:t>, Lewis, 1979, </a:t>
            </a:r>
            <a:r>
              <a:rPr lang="es-MX" sz="3600" b="1" i="1" dirty="0">
                <a:solidFill>
                  <a:schemeClr val="bg1"/>
                </a:solidFill>
              </a:rPr>
              <a:t>La ciudad en la historia</a:t>
            </a:r>
            <a:r>
              <a:rPr lang="es-MX" sz="3600" b="1" dirty="0">
                <a:solidFill>
                  <a:schemeClr val="bg1"/>
                </a:solidFill>
              </a:rPr>
              <a:t>, Buenos Aires, Infinito, tomo 1 y 2</a:t>
            </a:r>
          </a:p>
          <a:p>
            <a:pPr algn="just">
              <a:lnSpc>
                <a:spcPct val="80000"/>
              </a:lnSpc>
              <a:buFontTx/>
              <a:buNone/>
            </a:pPr>
            <a:endParaRPr lang="es-MX" sz="3600" b="1" dirty="0">
              <a:solidFill>
                <a:schemeClr val="bg1"/>
              </a:solidFill>
            </a:endParaRPr>
          </a:p>
          <a:p>
            <a:pPr algn="just">
              <a:lnSpc>
                <a:spcPct val="80000"/>
              </a:lnSpc>
              <a:buFontTx/>
              <a:buNone/>
            </a:pPr>
            <a:endParaRPr lang="es-MX" sz="1800" b="1" dirty="0">
              <a:solidFill>
                <a:schemeClr val="bg1"/>
              </a:solidFill>
            </a:endParaRPr>
          </a:p>
        </p:txBody>
      </p:sp>
      <p:sp>
        <p:nvSpPr>
          <p:cNvPr id="5" name="5 Marcador de número de diapositiva"/>
          <p:cNvSpPr>
            <a:spLocks noGrp="1"/>
          </p:cNvSpPr>
          <p:nvPr>
            <p:ph type="sldNum" sz="quarter" idx="12"/>
          </p:nvPr>
        </p:nvSpPr>
        <p:spPr/>
        <p:txBody>
          <a:bodyPr/>
          <a:lstStyle/>
          <a:p>
            <a:fld id="{3C029FC6-1024-4057-839E-69F7AA9EAD48}" type="slidenum">
              <a:rPr lang="es-ES">
                <a:solidFill>
                  <a:srgbClr val="B13F9A"/>
                </a:solidFill>
              </a:rPr>
              <a:pPr/>
              <a:t>4</a:t>
            </a:fld>
            <a:endParaRPr lang="es-ES">
              <a:solidFill>
                <a:srgbClr val="B13F9A"/>
              </a:solidFill>
            </a:endParaRPr>
          </a:p>
        </p:txBody>
      </p:sp>
    </p:spTree>
    <p:extLst>
      <p:ext uri="{BB962C8B-B14F-4D97-AF65-F5344CB8AC3E}">
        <p14:creationId xmlns:p14="http://schemas.microsoft.com/office/powerpoint/2010/main" val="365045095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chemeClr val="bg1"/>
                </a:solidFill>
              </a:rPr>
              <a:t>El primer capitalismo que surge es de carácter comercial</a:t>
            </a:r>
            <a:endParaRPr lang="es-MX" dirty="0">
              <a:solidFill>
                <a:schemeClr val="bg1"/>
              </a:solidFill>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401576599"/>
              </p:ext>
            </p:extLst>
          </p:nvPr>
        </p:nvGraphicFramePr>
        <p:xfrm>
          <a:off x="1103311" y="2252028"/>
          <a:ext cx="9485024" cy="1854200"/>
        </p:xfrm>
        <a:graphic>
          <a:graphicData uri="http://schemas.openxmlformats.org/drawingml/2006/table">
            <a:tbl>
              <a:tblPr firstRow="1" bandRow="1">
                <a:tableStyleId>{5C22544A-7EE6-4342-B048-85BDC9FD1C3A}</a:tableStyleId>
              </a:tblPr>
              <a:tblGrid>
                <a:gridCol w="4742512"/>
                <a:gridCol w="4742512"/>
              </a:tblGrid>
              <a:tr h="370840">
                <a:tc>
                  <a:txBody>
                    <a:bodyPr/>
                    <a:lstStyle/>
                    <a:p>
                      <a:r>
                        <a:rPr lang="es-MX" dirty="0" smtClean="0"/>
                        <a:t>Ciudad medieval</a:t>
                      </a:r>
                      <a:endParaRPr lang="es-MX" dirty="0"/>
                    </a:p>
                  </a:txBody>
                  <a:tcPr/>
                </a:tc>
                <a:tc>
                  <a:txBody>
                    <a:bodyPr/>
                    <a:lstStyle/>
                    <a:p>
                      <a:r>
                        <a:rPr lang="es-MX" dirty="0" smtClean="0"/>
                        <a:t>Ciudad</a:t>
                      </a:r>
                      <a:r>
                        <a:rPr lang="es-MX" baseline="0" dirty="0" smtClean="0"/>
                        <a:t> Comercial</a:t>
                      </a:r>
                      <a:endParaRPr lang="es-MX" dirty="0"/>
                    </a:p>
                  </a:txBody>
                  <a:tcPr/>
                </a:tc>
              </a:tr>
              <a:tr h="370840">
                <a:tc>
                  <a:txBody>
                    <a:bodyPr/>
                    <a:lstStyle/>
                    <a:p>
                      <a:r>
                        <a:rPr lang="es-MX" dirty="0" smtClean="0"/>
                        <a:t>Economía protectora</a:t>
                      </a:r>
                      <a:endParaRPr lang="es-MX" dirty="0"/>
                    </a:p>
                  </a:txBody>
                  <a:tcPr/>
                </a:tc>
                <a:tc>
                  <a:txBody>
                    <a:bodyPr/>
                    <a:lstStyle/>
                    <a:p>
                      <a:r>
                        <a:rPr lang="es-MX" dirty="0" smtClean="0"/>
                        <a:t>Sociedad de tipo comercial</a:t>
                      </a:r>
                      <a:endParaRPr lang="es-MX" dirty="0"/>
                    </a:p>
                  </a:txBody>
                  <a:tcPr/>
                </a:tc>
              </a:tr>
              <a:tr h="370840">
                <a:tc>
                  <a:txBody>
                    <a:bodyPr/>
                    <a:lstStyle/>
                    <a:p>
                      <a:r>
                        <a:rPr lang="es-MX" dirty="0" smtClean="0"/>
                        <a:t>Se sustenta en la función y protección</a:t>
                      </a:r>
                      <a:endParaRPr lang="es-MX" dirty="0"/>
                    </a:p>
                  </a:txBody>
                  <a:tcPr/>
                </a:tc>
                <a:tc>
                  <a:txBody>
                    <a:bodyPr/>
                    <a:lstStyle/>
                    <a:p>
                      <a:r>
                        <a:rPr lang="es-MX" dirty="0" smtClean="0"/>
                        <a:t>Se sustenta en el individualismo</a:t>
                      </a:r>
                      <a:endParaRPr lang="es-MX" dirty="0"/>
                    </a:p>
                  </a:txBody>
                  <a:tcPr/>
                </a:tc>
              </a:tr>
              <a:tr h="370840">
                <a:tc>
                  <a:txBody>
                    <a:bodyPr/>
                    <a:lstStyle/>
                    <a:p>
                      <a:r>
                        <a:rPr lang="es-MX" dirty="0" smtClean="0"/>
                        <a:t>Marcada por la moral religiosa</a:t>
                      </a:r>
                      <a:endParaRPr lang="es-MX" dirty="0"/>
                    </a:p>
                  </a:txBody>
                  <a:tcPr/>
                </a:tc>
                <a:tc>
                  <a:txBody>
                    <a:bodyPr/>
                    <a:lstStyle/>
                    <a:p>
                      <a:r>
                        <a:rPr lang="es-MX" dirty="0" smtClean="0"/>
                        <a:t>Lógica a</a:t>
                      </a:r>
                      <a:r>
                        <a:rPr lang="es-MX" baseline="0" dirty="0" smtClean="0"/>
                        <a:t> partir del beneficio monetario</a:t>
                      </a:r>
                      <a:endParaRPr lang="es-MX" dirty="0"/>
                    </a:p>
                  </a:txBody>
                  <a:tcPr/>
                </a:tc>
              </a:tr>
              <a:tr h="370840">
                <a:tc>
                  <a:txBody>
                    <a:bodyPr/>
                    <a:lstStyle/>
                    <a:p>
                      <a:r>
                        <a:rPr lang="es-MX" dirty="0" smtClean="0"/>
                        <a:t>El orden social descansa en</a:t>
                      </a:r>
                      <a:r>
                        <a:rPr lang="es-MX" baseline="0" dirty="0" smtClean="0"/>
                        <a:t> la familia</a:t>
                      </a:r>
                      <a:endParaRPr lang="es-MX" dirty="0"/>
                    </a:p>
                  </a:txBody>
                  <a:tcPr/>
                </a:tc>
                <a:tc>
                  <a:txBody>
                    <a:bodyPr/>
                    <a:lstStyle/>
                    <a:p>
                      <a:r>
                        <a:rPr lang="es-MX" dirty="0" smtClean="0"/>
                        <a:t>Nace la burguesía comercial</a:t>
                      </a:r>
                      <a:endParaRPr lang="es-MX" dirty="0"/>
                    </a:p>
                  </a:txBody>
                  <a:tcPr/>
                </a:tc>
              </a:tr>
            </a:tbl>
          </a:graphicData>
        </a:graphic>
      </p:graphicFrame>
      <p:sp>
        <p:nvSpPr>
          <p:cNvPr id="6" name="Flecha curvada hacia arriba 5"/>
          <p:cNvSpPr/>
          <p:nvPr/>
        </p:nvSpPr>
        <p:spPr>
          <a:xfrm>
            <a:off x="4120932" y="4106228"/>
            <a:ext cx="3449782" cy="1174173"/>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7" name="CuadroTexto 6"/>
          <p:cNvSpPr txBox="1"/>
          <p:nvPr/>
        </p:nvSpPr>
        <p:spPr>
          <a:xfrm>
            <a:off x="646111" y="5280401"/>
            <a:ext cx="10539340" cy="1384995"/>
          </a:xfrm>
          <a:prstGeom prst="rect">
            <a:avLst/>
          </a:prstGeom>
          <a:noFill/>
        </p:spPr>
        <p:txBody>
          <a:bodyPr wrap="square" rtlCol="0">
            <a:spAutoFit/>
          </a:bodyPr>
          <a:lstStyle/>
          <a:p>
            <a:r>
              <a:rPr lang="es-MX" sz="2800" dirty="0" smtClean="0">
                <a:solidFill>
                  <a:schemeClr val="bg1"/>
                </a:solidFill>
              </a:rPr>
              <a:t>En el escenario de la ciudad medieval aparece el tránsito socioeconómico, surgimiento y consolidación de la burguesía comercial</a:t>
            </a:r>
            <a:endParaRPr lang="es-MX" sz="2800" dirty="0">
              <a:solidFill>
                <a:schemeClr val="bg1"/>
              </a:solidFill>
            </a:endParaRPr>
          </a:p>
        </p:txBody>
      </p:sp>
    </p:spTree>
    <p:extLst>
      <p:ext uri="{BB962C8B-B14F-4D97-AF65-F5344CB8AC3E}">
        <p14:creationId xmlns:p14="http://schemas.microsoft.com/office/powerpoint/2010/main" val="37917118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image.slidesharecdn.com/elresurgirdelasciudades-hiriensusperraldia-101220015553-phpapp01/95/el-resurgir-de-las-ciudades-hirien-susperraldia-10-728.jpg?cb=1292810387"/>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43248" y="318978"/>
            <a:ext cx="7892052" cy="613169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4" name="Rectángulo redondeado 3"/>
          <p:cNvSpPr/>
          <p:nvPr/>
        </p:nvSpPr>
        <p:spPr>
          <a:xfrm>
            <a:off x="1343248" y="318978"/>
            <a:ext cx="7899990" cy="68048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smtClean="0">
                <a:solidFill>
                  <a:schemeClr val="bg1"/>
                </a:solidFill>
              </a:rPr>
              <a:t>Actividad comercial en ciudades de la baja edad media</a:t>
            </a:r>
            <a:endParaRPr lang="es-MX" sz="2400" dirty="0">
              <a:solidFill>
                <a:schemeClr val="bg1"/>
              </a:solidFill>
            </a:endParaRPr>
          </a:p>
        </p:txBody>
      </p:sp>
    </p:spTree>
    <p:extLst>
      <p:ext uri="{BB962C8B-B14F-4D97-AF65-F5344CB8AC3E}">
        <p14:creationId xmlns:p14="http://schemas.microsoft.com/office/powerpoint/2010/main" val="149610658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5454502" y="260649"/>
            <a:ext cx="4933508" cy="2308324"/>
          </a:xfrm>
          <a:prstGeom prst="rect">
            <a:avLst/>
          </a:prstGeom>
          <a:noFill/>
        </p:spPr>
        <p:txBody>
          <a:bodyPr wrap="square" rtlCol="0">
            <a:spAutoFit/>
          </a:bodyPr>
          <a:lstStyle/>
          <a:p>
            <a:r>
              <a:rPr lang="es-MX" sz="3600" dirty="0" smtClean="0">
                <a:solidFill>
                  <a:schemeClr val="bg1"/>
                </a:solidFill>
              </a:rPr>
              <a:t>Calles: vías de acceso para llegar o salir de los barrios autónomos </a:t>
            </a:r>
            <a:endParaRPr lang="es-MX" sz="3600" dirty="0">
              <a:solidFill>
                <a:schemeClr val="bg1"/>
              </a:solidFill>
            </a:endParaRPr>
          </a:p>
        </p:txBody>
      </p:sp>
      <p:pic>
        <p:nvPicPr>
          <p:cNvPr id="32770" name="Picture 2" descr="http://2.bp.blogspot.com/-VjDVCClE3FA/TWZOX1rKkEI/AAAAAAAAAFc/rq17NDN3fXI/s1600/DSC02056.JPG"/>
          <p:cNvPicPr>
            <a:picLocks noChangeAspect="1" noChangeArrowheads="1"/>
          </p:cNvPicPr>
          <p:nvPr/>
        </p:nvPicPr>
        <p:blipFill>
          <a:blip r:embed="rId2" cstate="print"/>
          <a:srcRect/>
          <a:stretch>
            <a:fillRect/>
          </a:stretch>
        </p:blipFill>
        <p:spPr bwMode="auto">
          <a:xfrm>
            <a:off x="1062410" y="260649"/>
            <a:ext cx="2919860" cy="1946573"/>
          </a:xfrm>
          <a:prstGeom prst="rect">
            <a:avLst/>
          </a:prstGeom>
          <a:noFill/>
        </p:spPr>
      </p:pic>
      <p:pic>
        <p:nvPicPr>
          <p:cNvPr id="2050" name="Picture 2" descr="https://biblioaecidmadrid.files.wordpress.com/2013/04/casas-medievales-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45784" y="2947366"/>
            <a:ext cx="5320434" cy="3836625"/>
          </a:xfrm>
          <a:prstGeom prst="rect">
            <a:avLst/>
          </a:prstGeom>
          <a:noFill/>
          <a:extLst>
            <a:ext uri="{909E8E84-426E-40DD-AFC4-6F175D3DCCD1}">
              <a14:hiddenFill xmlns:a14="http://schemas.microsoft.com/office/drawing/2010/main">
                <a:solidFill>
                  <a:srgbClr val="FFFFFF"/>
                </a:solidFill>
              </a14:hiddenFill>
            </a:ext>
          </a:extLst>
        </p:spPr>
      </p:pic>
      <p:sp>
        <p:nvSpPr>
          <p:cNvPr id="2" name="CuadroTexto 1"/>
          <p:cNvSpPr txBox="1"/>
          <p:nvPr/>
        </p:nvSpPr>
        <p:spPr>
          <a:xfrm>
            <a:off x="231968" y="4532173"/>
            <a:ext cx="4803371" cy="1938992"/>
          </a:xfrm>
          <a:prstGeom prst="rect">
            <a:avLst/>
          </a:prstGeom>
          <a:noFill/>
        </p:spPr>
        <p:txBody>
          <a:bodyPr wrap="square" rtlCol="0">
            <a:spAutoFit/>
          </a:bodyPr>
          <a:lstStyle/>
          <a:p>
            <a:r>
              <a:rPr lang="es-MX" sz="2400" dirty="0" smtClean="0">
                <a:solidFill>
                  <a:schemeClr val="bg1"/>
                </a:solidFill>
              </a:rPr>
              <a:t>Hay una prioridad del peatón sobre los vehículos.</a:t>
            </a:r>
          </a:p>
          <a:p>
            <a:r>
              <a:rPr lang="es-MX" sz="2400" dirty="0" smtClean="0">
                <a:solidFill>
                  <a:schemeClr val="bg1"/>
                </a:solidFill>
              </a:rPr>
              <a:t>La angosta calle cubría contra el viento invernal y facilitaba actividades al aire libre</a:t>
            </a:r>
            <a:endParaRPr lang="es-MX" sz="2400" dirty="0">
              <a:solidFill>
                <a:schemeClr val="bg1"/>
              </a:solidFill>
            </a:endParaRPr>
          </a:p>
        </p:txBody>
      </p:sp>
      <p:pic>
        <p:nvPicPr>
          <p:cNvPr id="2052" name="Picture 4" descr="http://cmapspublic.ihmc.us/rid=1LKCT0Q8J-TK3YVV-25P2/GREMIOS.%20calles_artesano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8644" y="2421513"/>
            <a:ext cx="3860465" cy="18963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947613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http://2esodryc.wikispaces.com/file/view/15-3-la-baja-edad-media.jpg/298795058/810x605/15-3-la-baja-edad-media.jpg"/>
          <p:cNvPicPr>
            <a:picLocks noChangeAspect="1" noChangeArrowheads="1"/>
          </p:cNvPicPr>
          <p:nvPr/>
        </p:nvPicPr>
        <p:blipFill>
          <a:blip r:embed="rId2" cstate="print"/>
          <a:srcRect/>
          <a:stretch>
            <a:fillRect/>
          </a:stretch>
        </p:blipFill>
        <p:spPr bwMode="auto">
          <a:xfrm>
            <a:off x="1661587" y="368393"/>
            <a:ext cx="7961352" cy="5949280"/>
          </a:xfrm>
          <a:prstGeom prst="rect">
            <a:avLst/>
          </a:prstGeom>
          <a:noFill/>
        </p:spPr>
      </p:pic>
      <p:cxnSp>
        <p:nvCxnSpPr>
          <p:cNvPr id="3" name="Conector recto de flecha 2"/>
          <p:cNvCxnSpPr/>
          <p:nvPr/>
        </p:nvCxnSpPr>
        <p:spPr>
          <a:xfrm flipV="1">
            <a:off x="6328063" y="2461098"/>
            <a:ext cx="1735282" cy="66502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6" name="Conector recto de flecha 5"/>
          <p:cNvCxnSpPr/>
          <p:nvPr/>
        </p:nvCxnSpPr>
        <p:spPr>
          <a:xfrm flipH="1" flipV="1">
            <a:off x="3393477" y="1996787"/>
            <a:ext cx="1600200" cy="723898"/>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9" name="Conector recto de flecha 8"/>
          <p:cNvCxnSpPr/>
          <p:nvPr/>
        </p:nvCxnSpPr>
        <p:spPr>
          <a:xfrm flipH="1">
            <a:off x="2339163" y="4207880"/>
            <a:ext cx="1854415" cy="1065869"/>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3" name="Conector recto de flecha 12"/>
          <p:cNvCxnSpPr/>
          <p:nvPr/>
        </p:nvCxnSpPr>
        <p:spPr>
          <a:xfrm>
            <a:off x="6328063" y="4501768"/>
            <a:ext cx="1008402" cy="71705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7" name="Cerrar llave 16"/>
          <p:cNvSpPr/>
          <p:nvPr/>
        </p:nvSpPr>
        <p:spPr>
          <a:xfrm>
            <a:off x="9674384" y="3023756"/>
            <a:ext cx="301336" cy="3293917"/>
          </a:xfrm>
          <a:prstGeom prst="righ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es-MX"/>
          </a:p>
        </p:txBody>
      </p:sp>
      <p:sp>
        <p:nvSpPr>
          <p:cNvPr id="18" name="CuadroTexto 17"/>
          <p:cNvSpPr txBox="1"/>
          <p:nvPr/>
        </p:nvSpPr>
        <p:spPr>
          <a:xfrm>
            <a:off x="10169347" y="3023756"/>
            <a:ext cx="1749751" cy="313932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s-MX" dirty="0" smtClean="0"/>
              <a:t>La sociedad no privilegiada como los burgueses fue la parte de la sociedad que se adhirió en la etapa de la Baja Edad Media</a:t>
            </a:r>
            <a:endParaRPr lang="es-MX" dirty="0"/>
          </a:p>
        </p:txBody>
      </p:sp>
    </p:spTree>
    <p:extLst>
      <p:ext uri="{BB962C8B-B14F-4D97-AF65-F5344CB8AC3E}">
        <p14:creationId xmlns:p14="http://schemas.microsoft.com/office/powerpoint/2010/main" val="240444646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http://web.educastur.princast.es/proyectos/jimena/pj_isabelan/imagenes/bmedia.jpg"/>
          <p:cNvPicPr>
            <a:picLocks noChangeAspect="1" noChangeArrowheads="1"/>
          </p:cNvPicPr>
          <p:nvPr/>
        </p:nvPicPr>
        <p:blipFill>
          <a:blip r:embed="rId2" cstate="print"/>
          <a:srcRect/>
          <a:stretch>
            <a:fillRect/>
          </a:stretch>
        </p:blipFill>
        <p:spPr bwMode="auto">
          <a:xfrm>
            <a:off x="2063552" y="188641"/>
            <a:ext cx="7992888" cy="6503269"/>
          </a:xfrm>
          <a:prstGeom prst="rect">
            <a:avLst/>
          </a:prstGeom>
          <a:ln>
            <a:noFill/>
          </a:ln>
          <a:effectLst>
            <a:softEdge rad="112500"/>
          </a:effectLst>
        </p:spPr>
      </p:pic>
    </p:spTree>
    <p:extLst>
      <p:ext uri="{BB962C8B-B14F-4D97-AF65-F5344CB8AC3E}">
        <p14:creationId xmlns:p14="http://schemas.microsoft.com/office/powerpoint/2010/main" val="396084330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image.slidesharecdn.com/laedadmedia-131129054557-phpapp01/95/la-edad-media-6-638.jpg?cb=138570401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67691" y="429529"/>
            <a:ext cx="8697191" cy="65297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128900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3.bp.blogspot.com/-CTnjcOEF9Ls/TY4wQt2zKxI/AAAAAAAAAKI/HuZhhsV1wsM/s1600/cuadro_comparativo%255B1%255D.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93718" y="489864"/>
            <a:ext cx="7803573" cy="5800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952919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chemeClr val="bg1"/>
                </a:solidFill>
              </a:rPr>
              <a:t>Reflexiona </a:t>
            </a:r>
            <a:r>
              <a:rPr lang="es-MX" smtClean="0">
                <a:solidFill>
                  <a:schemeClr val="bg1"/>
                </a:solidFill>
              </a:rPr>
              <a:t>y escribe</a:t>
            </a:r>
            <a:endParaRPr lang="es-MX" dirty="0">
              <a:solidFill>
                <a:schemeClr val="bg1"/>
              </a:solidFill>
            </a:endParaRPr>
          </a:p>
        </p:txBody>
      </p:sp>
      <p:sp>
        <p:nvSpPr>
          <p:cNvPr id="3" name="Marcador de contenido 2"/>
          <p:cNvSpPr>
            <a:spLocks noGrp="1"/>
          </p:cNvSpPr>
          <p:nvPr>
            <p:ph idx="1"/>
          </p:nvPr>
        </p:nvSpPr>
        <p:spPr/>
        <p:txBody>
          <a:bodyPr/>
          <a:lstStyle/>
          <a:p>
            <a:r>
              <a:rPr lang="es-MX" sz="5400" dirty="0" smtClean="0">
                <a:solidFill>
                  <a:schemeClr val="bg1"/>
                </a:solidFill>
              </a:rPr>
              <a:t>¿Qué </a:t>
            </a:r>
            <a:r>
              <a:rPr lang="es-MX" sz="5400" dirty="0">
                <a:solidFill>
                  <a:schemeClr val="bg1"/>
                </a:solidFill>
              </a:rPr>
              <a:t>elementos de la ciudad </a:t>
            </a:r>
            <a:r>
              <a:rPr lang="es-MX" sz="5400" dirty="0" smtClean="0">
                <a:solidFill>
                  <a:schemeClr val="bg1"/>
                </a:solidFill>
              </a:rPr>
              <a:t>medieval se </a:t>
            </a:r>
            <a:r>
              <a:rPr lang="es-MX" sz="5400" dirty="0">
                <a:solidFill>
                  <a:schemeClr val="bg1"/>
                </a:solidFill>
              </a:rPr>
              <a:t>encuentran presentes en </a:t>
            </a:r>
            <a:r>
              <a:rPr lang="es-MX" sz="5400" dirty="0" smtClean="0">
                <a:solidFill>
                  <a:schemeClr val="bg1"/>
                </a:solidFill>
              </a:rPr>
              <a:t>las ciudades de México</a:t>
            </a:r>
            <a:r>
              <a:rPr lang="es-MX" sz="5400" dirty="0">
                <a:solidFill>
                  <a:schemeClr val="bg1"/>
                </a:solidFill>
              </a:rPr>
              <a:t>?</a:t>
            </a:r>
          </a:p>
          <a:p>
            <a:endParaRPr lang="es-MX" dirty="0">
              <a:solidFill>
                <a:schemeClr val="bg1"/>
              </a:solidFill>
            </a:endParaRPr>
          </a:p>
        </p:txBody>
      </p:sp>
    </p:spTree>
    <p:extLst>
      <p:ext uri="{BB962C8B-B14F-4D97-AF65-F5344CB8AC3E}">
        <p14:creationId xmlns:p14="http://schemas.microsoft.com/office/powerpoint/2010/main" val="29577302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38392" y="2354254"/>
            <a:ext cx="9404723" cy="1400530"/>
          </a:xfrm>
        </p:spPr>
        <p:txBody>
          <a:bodyPr/>
          <a:lstStyle/>
          <a:p>
            <a:r>
              <a:rPr lang="es-MX" sz="7200" dirty="0" smtClean="0"/>
              <a:t>1).Edad media</a:t>
            </a:r>
            <a:endParaRPr lang="es-MX" sz="7200" dirty="0"/>
          </a:p>
        </p:txBody>
      </p:sp>
    </p:spTree>
    <p:extLst>
      <p:ext uri="{BB962C8B-B14F-4D97-AF65-F5344CB8AC3E}">
        <p14:creationId xmlns:p14="http://schemas.microsoft.com/office/powerpoint/2010/main" val="40841208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La ciudad medieval</a:t>
            </a:r>
            <a:endParaRPr lang="es-MX" dirty="0"/>
          </a:p>
        </p:txBody>
      </p:sp>
      <p:sp>
        <p:nvSpPr>
          <p:cNvPr id="3" name="Marcador de contenido 2"/>
          <p:cNvSpPr>
            <a:spLocks noGrp="1"/>
          </p:cNvSpPr>
          <p:nvPr>
            <p:ph idx="1"/>
          </p:nvPr>
        </p:nvSpPr>
        <p:spPr>
          <a:xfrm>
            <a:off x="646111" y="1490943"/>
            <a:ext cx="9831389" cy="4833657"/>
          </a:xfrm>
        </p:spPr>
        <p:txBody>
          <a:bodyPr>
            <a:noAutofit/>
          </a:bodyPr>
          <a:lstStyle/>
          <a:p>
            <a:r>
              <a:rPr lang="es-MX" sz="4000" dirty="0" smtClean="0"/>
              <a:t>Se considera como EDAD MEDIA al periodo comprendido entre la caída del Imperio romano de Occidente (476 d.C.) y la caída del Imperio romano de Oriente, cuando Constantinopla es tomada por los turcos en 1453 (Lezama, 1998: 75). Es decir casi mil años. </a:t>
            </a:r>
            <a:endParaRPr lang="es-MX" sz="4000" dirty="0"/>
          </a:p>
        </p:txBody>
      </p:sp>
    </p:spTree>
    <p:extLst>
      <p:ext uri="{BB962C8B-B14F-4D97-AF65-F5344CB8AC3E}">
        <p14:creationId xmlns:p14="http://schemas.microsoft.com/office/powerpoint/2010/main" val="2475195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image.slidesharecdn.com/edadmedia-cuadroresumen01-120502162850-phpapp01/95/edad-media-3-728.jpg?cb=133597618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5245" y="262803"/>
            <a:ext cx="9923318" cy="6252514"/>
          </a:xfrm>
          <a:prstGeom prst="rect">
            <a:avLst/>
          </a:prstGeom>
          <a:ln w="127000" cap="sq">
            <a:solidFill>
              <a:srgbClr val="000000"/>
            </a:solidFill>
            <a:miter lim="800000"/>
          </a:ln>
          <a:effectLst>
            <a:outerShdw blurRad="57150" dist="50800" dir="2700000" algn="tl" rotWithShape="0">
              <a:srgbClr val="000000">
                <a:alpha val="40000"/>
              </a:srgbClr>
            </a:outerShdw>
          </a:effectLst>
          <a:extLst>
            <a:ext uri="{909E8E84-426E-40DD-AFC4-6F175D3DCCD1}">
              <a14:hiddenFill xmlns:a14="http://schemas.microsoft.com/office/drawing/2010/main">
                <a:solidFill>
                  <a:srgbClr val="FFFFFF"/>
                </a:solidFill>
              </a14:hiddenFill>
            </a:ext>
          </a:extLst>
        </p:spPr>
      </p:pic>
      <p:cxnSp>
        <p:nvCxnSpPr>
          <p:cNvPr id="3" name="Conector recto 2"/>
          <p:cNvCxnSpPr/>
          <p:nvPr/>
        </p:nvCxnSpPr>
        <p:spPr>
          <a:xfrm>
            <a:off x="1631373" y="2701636"/>
            <a:ext cx="1745672" cy="10392"/>
          </a:xfrm>
          <a:prstGeom prst="line">
            <a:avLst/>
          </a:prstGeom>
        </p:spPr>
        <p:style>
          <a:lnRef idx="3">
            <a:schemeClr val="accent1"/>
          </a:lnRef>
          <a:fillRef idx="0">
            <a:schemeClr val="accent1"/>
          </a:fillRef>
          <a:effectRef idx="2">
            <a:schemeClr val="accent1"/>
          </a:effectRef>
          <a:fontRef idx="minor">
            <a:schemeClr val="tx1"/>
          </a:fontRef>
        </p:style>
      </p:cxnSp>
      <p:cxnSp>
        <p:nvCxnSpPr>
          <p:cNvPr id="6" name="Conector recto 5"/>
          <p:cNvCxnSpPr/>
          <p:nvPr/>
        </p:nvCxnSpPr>
        <p:spPr>
          <a:xfrm>
            <a:off x="405245" y="2895600"/>
            <a:ext cx="1745672" cy="10392"/>
          </a:xfrm>
          <a:prstGeom prst="line">
            <a:avLst/>
          </a:prstGeom>
        </p:spPr>
        <p:style>
          <a:lnRef idx="3">
            <a:schemeClr val="accent1"/>
          </a:lnRef>
          <a:fillRef idx="0">
            <a:schemeClr val="accent1"/>
          </a:fillRef>
          <a:effectRef idx="2">
            <a:schemeClr val="accent1"/>
          </a:effectRef>
          <a:fontRef idx="minor">
            <a:schemeClr val="tx1"/>
          </a:fontRef>
        </p:style>
      </p:cxnSp>
      <p:cxnSp>
        <p:nvCxnSpPr>
          <p:cNvPr id="7" name="Conector recto 6"/>
          <p:cNvCxnSpPr/>
          <p:nvPr/>
        </p:nvCxnSpPr>
        <p:spPr>
          <a:xfrm>
            <a:off x="1631373" y="5254336"/>
            <a:ext cx="1745672" cy="10392"/>
          </a:xfrm>
          <a:prstGeom prst="line">
            <a:avLst/>
          </a:prstGeom>
        </p:spPr>
        <p:style>
          <a:lnRef idx="3">
            <a:schemeClr val="accent1"/>
          </a:lnRef>
          <a:fillRef idx="0">
            <a:schemeClr val="accent1"/>
          </a:fillRef>
          <a:effectRef idx="2">
            <a:schemeClr val="accent1"/>
          </a:effectRef>
          <a:fontRef idx="minor">
            <a:schemeClr val="tx1"/>
          </a:fontRef>
        </p:style>
      </p:cxnSp>
      <p:cxnSp>
        <p:nvCxnSpPr>
          <p:cNvPr id="8" name="Conector recto 7"/>
          <p:cNvCxnSpPr/>
          <p:nvPr/>
        </p:nvCxnSpPr>
        <p:spPr>
          <a:xfrm>
            <a:off x="599209" y="5441373"/>
            <a:ext cx="2777836"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10" name="Conector recto 9"/>
          <p:cNvCxnSpPr/>
          <p:nvPr/>
        </p:nvCxnSpPr>
        <p:spPr>
          <a:xfrm>
            <a:off x="599209" y="5628407"/>
            <a:ext cx="2777836" cy="3466"/>
          </a:xfrm>
          <a:prstGeom prst="line">
            <a:avLst/>
          </a:prstGeom>
        </p:spPr>
        <p:style>
          <a:lnRef idx="3">
            <a:schemeClr val="accent1"/>
          </a:lnRef>
          <a:fillRef idx="0">
            <a:schemeClr val="accent1"/>
          </a:fillRef>
          <a:effectRef idx="2">
            <a:schemeClr val="accent1"/>
          </a:effectRef>
          <a:fontRef idx="minor">
            <a:schemeClr val="tx1"/>
          </a:fontRef>
        </p:style>
      </p:cxnSp>
      <p:cxnSp>
        <p:nvCxnSpPr>
          <p:cNvPr id="12" name="Conector recto 11"/>
          <p:cNvCxnSpPr/>
          <p:nvPr/>
        </p:nvCxnSpPr>
        <p:spPr>
          <a:xfrm>
            <a:off x="599209" y="5818906"/>
            <a:ext cx="2777836" cy="24303"/>
          </a:xfrm>
          <a:prstGeom prst="line">
            <a:avLst/>
          </a:prstGeom>
        </p:spPr>
        <p:style>
          <a:lnRef idx="3">
            <a:schemeClr val="accent1"/>
          </a:lnRef>
          <a:fillRef idx="0">
            <a:schemeClr val="accent1"/>
          </a:fillRef>
          <a:effectRef idx="2">
            <a:schemeClr val="accent1"/>
          </a:effectRef>
          <a:fontRef idx="minor">
            <a:schemeClr val="tx1"/>
          </a:fontRef>
        </p:style>
      </p:cxnSp>
      <p:cxnSp>
        <p:nvCxnSpPr>
          <p:cNvPr id="14" name="Conector recto 13"/>
          <p:cNvCxnSpPr/>
          <p:nvPr/>
        </p:nvCxnSpPr>
        <p:spPr>
          <a:xfrm>
            <a:off x="3903519" y="2500745"/>
            <a:ext cx="2819399" cy="13855"/>
          </a:xfrm>
          <a:prstGeom prst="line">
            <a:avLst/>
          </a:prstGeom>
        </p:spPr>
        <p:style>
          <a:lnRef idx="3">
            <a:schemeClr val="accent1"/>
          </a:lnRef>
          <a:fillRef idx="0">
            <a:schemeClr val="accent1"/>
          </a:fillRef>
          <a:effectRef idx="2">
            <a:schemeClr val="accent1"/>
          </a:effectRef>
          <a:fontRef idx="minor">
            <a:schemeClr val="tx1"/>
          </a:fontRef>
        </p:style>
      </p:cxnSp>
      <p:cxnSp>
        <p:nvCxnSpPr>
          <p:cNvPr id="16" name="Conector recto 15"/>
          <p:cNvCxnSpPr/>
          <p:nvPr/>
        </p:nvCxnSpPr>
        <p:spPr>
          <a:xfrm>
            <a:off x="5922818" y="3283527"/>
            <a:ext cx="973282" cy="17318"/>
          </a:xfrm>
          <a:prstGeom prst="line">
            <a:avLst/>
          </a:prstGeom>
        </p:spPr>
        <p:style>
          <a:lnRef idx="3">
            <a:schemeClr val="accent1"/>
          </a:lnRef>
          <a:fillRef idx="0">
            <a:schemeClr val="accent1"/>
          </a:fillRef>
          <a:effectRef idx="2">
            <a:schemeClr val="accent1"/>
          </a:effectRef>
          <a:fontRef idx="minor">
            <a:schemeClr val="tx1"/>
          </a:fontRef>
        </p:style>
      </p:cxnSp>
      <p:cxnSp>
        <p:nvCxnSpPr>
          <p:cNvPr id="18" name="Conector recto 17"/>
          <p:cNvCxnSpPr/>
          <p:nvPr/>
        </p:nvCxnSpPr>
        <p:spPr>
          <a:xfrm>
            <a:off x="3903518" y="3461796"/>
            <a:ext cx="2819399" cy="13855"/>
          </a:xfrm>
          <a:prstGeom prst="line">
            <a:avLst/>
          </a:prstGeom>
        </p:spPr>
        <p:style>
          <a:lnRef idx="3">
            <a:schemeClr val="accent1"/>
          </a:lnRef>
          <a:fillRef idx="0">
            <a:schemeClr val="accent1"/>
          </a:fillRef>
          <a:effectRef idx="2">
            <a:schemeClr val="accent1"/>
          </a:effectRef>
          <a:fontRef idx="minor">
            <a:schemeClr val="tx1"/>
          </a:fontRef>
        </p:style>
      </p:cxnSp>
      <p:cxnSp>
        <p:nvCxnSpPr>
          <p:cNvPr id="19" name="Conector recto 18"/>
          <p:cNvCxnSpPr/>
          <p:nvPr/>
        </p:nvCxnSpPr>
        <p:spPr>
          <a:xfrm>
            <a:off x="3903515" y="3674779"/>
            <a:ext cx="2819399" cy="13855"/>
          </a:xfrm>
          <a:prstGeom prst="line">
            <a:avLst/>
          </a:prstGeom>
        </p:spPr>
        <p:style>
          <a:lnRef idx="3">
            <a:schemeClr val="accent1"/>
          </a:lnRef>
          <a:fillRef idx="0">
            <a:schemeClr val="accent1"/>
          </a:fillRef>
          <a:effectRef idx="2">
            <a:schemeClr val="accent1"/>
          </a:effectRef>
          <a:fontRef idx="minor">
            <a:schemeClr val="tx1"/>
          </a:fontRef>
        </p:style>
      </p:cxnSp>
      <p:cxnSp>
        <p:nvCxnSpPr>
          <p:cNvPr id="20" name="Conector recto 19"/>
          <p:cNvCxnSpPr/>
          <p:nvPr/>
        </p:nvCxnSpPr>
        <p:spPr>
          <a:xfrm>
            <a:off x="3903517" y="3885495"/>
            <a:ext cx="2819399" cy="13855"/>
          </a:xfrm>
          <a:prstGeom prst="line">
            <a:avLst/>
          </a:prstGeom>
        </p:spPr>
        <p:style>
          <a:lnRef idx="3">
            <a:schemeClr val="accent1"/>
          </a:lnRef>
          <a:fillRef idx="0">
            <a:schemeClr val="accent1"/>
          </a:fillRef>
          <a:effectRef idx="2">
            <a:schemeClr val="accent1"/>
          </a:effectRef>
          <a:fontRef idx="minor">
            <a:schemeClr val="tx1"/>
          </a:fontRef>
        </p:style>
      </p:cxnSp>
      <p:cxnSp>
        <p:nvCxnSpPr>
          <p:cNvPr id="21" name="Conector recto 20"/>
          <p:cNvCxnSpPr/>
          <p:nvPr/>
        </p:nvCxnSpPr>
        <p:spPr>
          <a:xfrm>
            <a:off x="3903516" y="4055917"/>
            <a:ext cx="1790702" cy="13855"/>
          </a:xfrm>
          <a:prstGeom prst="line">
            <a:avLst/>
          </a:prstGeom>
        </p:spPr>
        <p:style>
          <a:lnRef idx="3">
            <a:schemeClr val="accent1"/>
          </a:lnRef>
          <a:fillRef idx="0">
            <a:schemeClr val="accent1"/>
          </a:fillRef>
          <a:effectRef idx="2">
            <a:schemeClr val="accent1"/>
          </a:effectRef>
          <a:fontRef idx="minor">
            <a:schemeClr val="tx1"/>
          </a:fontRef>
        </p:style>
      </p:cxnSp>
      <p:cxnSp>
        <p:nvCxnSpPr>
          <p:cNvPr id="23" name="Conector recto 22"/>
          <p:cNvCxnSpPr/>
          <p:nvPr/>
        </p:nvCxnSpPr>
        <p:spPr>
          <a:xfrm>
            <a:off x="3903515" y="5237584"/>
            <a:ext cx="2881749" cy="9825"/>
          </a:xfrm>
          <a:prstGeom prst="line">
            <a:avLst/>
          </a:prstGeom>
        </p:spPr>
        <p:style>
          <a:lnRef idx="3">
            <a:schemeClr val="accent1"/>
          </a:lnRef>
          <a:fillRef idx="0">
            <a:schemeClr val="accent1"/>
          </a:fillRef>
          <a:effectRef idx="2">
            <a:schemeClr val="accent1"/>
          </a:effectRef>
          <a:fontRef idx="minor">
            <a:schemeClr val="tx1"/>
          </a:fontRef>
        </p:style>
      </p:cxnSp>
      <p:cxnSp>
        <p:nvCxnSpPr>
          <p:cNvPr id="24" name="Conector recto 23"/>
          <p:cNvCxnSpPr/>
          <p:nvPr/>
        </p:nvCxnSpPr>
        <p:spPr>
          <a:xfrm>
            <a:off x="3903516" y="5448300"/>
            <a:ext cx="2819399" cy="13855"/>
          </a:xfrm>
          <a:prstGeom prst="line">
            <a:avLst/>
          </a:prstGeom>
        </p:spPr>
        <p:style>
          <a:lnRef idx="3">
            <a:schemeClr val="accent1"/>
          </a:lnRef>
          <a:fillRef idx="0">
            <a:schemeClr val="accent1"/>
          </a:fillRef>
          <a:effectRef idx="2">
            <a:schemeClr val="accent1"/>
          </a:effectRef>
          <a:fontRef idx="minor">
            <a:schemeClr val="tx1"/>
          </a:fontRef>
        </p:style>
      </p:cxnSp>
      <p:cxnSp>
        <p:nvCxnSpPr>
          <p:cNvPr id="25" name="Conector recto 24"/>
          <p:cNvCxnSpPr/>
          <p:nvPr/>
        </p:nvCxnSpPr>
        <p:spPr>
          <a:xfrm>
            <a:off x="3771900" y="5618722"/>
            <a:ext cx="727364"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33" name="Conector recto 32"/>
          <p:cNvCxnSpPr/>
          <p:nvPr/>
        </p:nvCxnSpPr>
        <p:spPr>
          <a:xfrm>
            <a:off x="7277101" y="2507672"/>
            <a:ext cx="2819399" cy="13855"/>
          </a:xfrm>
          <a:prstGeom prst="line">
            <a:avLst/>
          </a:prstGeom>
        </p:spPr>
        <p:style>
          <a:lnRef idx="3">
            <a:schemeClr val="accent1"/>
          </a:lnRef>
          <a:fillRef idx="0">
            <a:schemeClr val="accent1"/>
          </a:fillRef>
          <a:effectRef idx="2">
            <a:schemeClr val="accent1"/>
          </a:effectRef>
          <a:fontRef idx="minor">
            <a:schemeClr val="tx1"/>
          </a:fontRef>
        </p:style>
      </p:cxnSp>
      <p:cxnSp>
        <p:nvCxnSpPr>
          <p:cNvPr id="34" name="Conector recto 33"/>
          <p:cNvCxnSpPr/>
          <p:nvPr/>
        </p:nvCxnSpPr>
        <p:spPr>
          <a:xfrm>
            <a:off x="7254587" y="2712730"/>
            <a:ext cx="2819399" cy="13855"/>
          </a:xfrm>
          <a:prstGeom prst="line">
            <a:avLst/>
          </a:prstGeom>
        </p:spPr>
        <p:style>
          <a:lnRef idx="3">
            <a:schemeClr val="accent1"/>
          </a:lnRef>
          <a:fillRef idx="0">
            <a:schemeClr val="accent1"/>
          </a:fillRef>
          <a:effectRef idx="2">
            <a:schemeClr val="accent1"/>
          </a:effectRef>
          <a:fontRef idx="minor">
            <a:schemeClr val="tx1"/>
          </a:fontRef>
        </p:style>
      </p:cxnSp>
      <p:cxnSp>
        <p:nvCxnSpPr>
          <p:cNvPr id="35" name="Conector recto 34"/>
          <p:cNvCxnSpPr/>
          <p:nvPr/>
        </p:nvCxnSpPr>
        <p:spPr>
          <a:xfrm>
            <a:off x="7254587" y="2892137"/>
            <a:ext cx="2819399" cy="13855"/>
          </a:xfrm>
          <a:prstGeom prst="line">
            <a:avLst/>
          </a:prstGeom>
        </p:spPr>
        <p:style>
          <a:lnRef idx="3">
            <a:schemeClr val="accent1"/>
          </a:lnRef>
          <a:fillRef idx="0">
            <a:schemeClr val="accent1"/>
          </a:fillRef>
          <a:effectRef idx="2">
            <a:schemeClr val="accent1"/>
          </a:effectRef>
          <a:fontRef idx="minor">
            <a:schemeClr val="tx1"/>
          </a:fontRef>
        </p:style>
      </p:cxnSp>
      <p:cxnSp>
        <p:nvCxnSpPr>
          <p:cNvPr id="36" name="Conector recto 35"/>
          <p:cNvCxnSpPr/>
          <p:nvPr/>
        </p:nvCxnSpPr>
        <p:spPr>
          <a:xfrm>
            <a:off x="7277101" y="3072247"/>
            <a:ext cx="2819399" cy="13855"/>
          </a:xfrm>
          <a:prstGeom prst="line">
            <a:avLst/>
          </a:prstGeom>
        </p:spPr>
        <p:style>
          <a:lnRef idx="3">
            <a:schemeClr val="accent1"/>
          </a:lnRef>
          <a:fillRef idx="0">
            <a:schemeClr val="accent1"/>
          </a:fillRef>
          <a:effectRef idx="2">
            <a:schemeClr val="accent1"/>
          </a:effectRef>
          <a:fontRef idx="minor">
            <a:schemeClr val="tx1"/>
          </a:fontRef>
        </p:style>
      </p:cxnSp>
      <p:cxnSp>
        <p:nvCxnSpPr>
          <p:cNvPr id="37" name="Conector recto 36"/>
          <p:cNvCxnSpPr/>
          <p:nvPr/>
        </p:nvCxnSpPr>
        <p:spPr>
          <a:xfrm>
            <a:off x="7254586" y="3280307"/>
            <a:ext cx="2819399" cy="13855"/>
          </a:xfrm>
          <a:prstGeom prst="line">
            <a:avLst/>
          </a:prstGeom>
        </p:spPr>
        <p:style>
          <a:lnRef idx="3">
            <a:schemeClr val="accent1"/>
          </a:lnRef>
          <a:fillRef idx="0">
            <a:schemeClr val="accent1"/>
          </a:fillRef>
          <a:effectRef idx="2">
            <a:schemeClr val="accent1"/>
          </a:effectRef>
          <a:fontRef idx="minor">
            <a:schemeClr val="tx1"/>
          </a:fontRef>
        </p:style>
      </p:cxnSp>
      <p:cxnSp>
        <p:nvCxnSpPr>
          <p:cNvPr id="38" name="Conector recto 37"/>
          <p:cNvCxnSpPr/>
          <p:nvPr/>
        </p:nvCxnSpPr>
        <p:spPr>
          <a:xfrm>
            <a:off x="7277101" y="3481440"/>
            <a:ext cx="910936" cy="6927"/>
          </a:xfrm>
          <a:prstGeom prst="line">
            <a:avLst/>
          </a:prstGeom>
        </p:spPr>
        <p:style>
          <a:lnRef idx="3">
            <a:schemeClr val="accent1"/>
          </a:lnRef>
          <a:fillRef idx="0">
            <a:schemeClr val="accent1"/>
          </a:fillRef>
          <a:effectRef idx="2">
            <a:schemeClr val="accent1"/>
          </a:effectRef>
          <a:fontRef idx="minor">
            <a:schemeClr val="tx1"/>
          </a:fontRef>
        </p:style>
      </p:cxnSp>
      <p:cxnSp>
        <p:nvCxnSpPr>
          <p:cNvPr id="40" name="Conector recto 39"/>
          <p:cNvCxnSpPr/>
          <p:nvPr/>
        </p:nvCxnSpPr>
        <p:spPr>
          <a:xfrm>
            <a:off x="7277101" y="3874674"/>
            <a:ext cx="2944087"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41" name="Conector recto 40"/>
          <p:cNvCxnSpPr/>
          <p:nvPr/>
        </p:nvCxnSpPr>
        <p:spPr>
          <a:xfrm flipV="1">
            <a:off x="7297883" y="4060981"/>
            <a:ext cx="2923305" cy="8791"/>
          </a:xfrm>
          <a:prstGeom prst="line">
            <a:avLst/>
          </a:prstGeom>
        </p:spPr>
        <p:style>
          <a:lnRef idx="3">
            <a:schemeClr val="accent1"/>
          </a:lnRef>
          <a:fillRef idx="0">
            <a:schemeClr val="accent1"/>
          </a:fillRef>
          <a:effectRef idx="2">
            <a:schemeClr val="accent1"/>
          </a:effectRef>
          <a:fontRef idx="minor">
            <a:schemeClr val="tx1"/>
          </a:fontRef>
        </p:style>
      </p:cxnSp>
      <p:cxnSp>
        <p:nvCxnSpPr>
          <p:cNvPr id="42" name="Conector recto 41"/>
          <p:cNvCxnSpPr/>
          <p:nvPr/>
        </p:nvCxnSpPr>
        <p:spPr>
          <a:xfrm>
            <a:off x="7277101" y="4240655"/>
            <a:ext cx="2944087" cy="29279"/>
          </a:xfrm>
          <a:prstGeom prst="line">
            <a:avLst/>
          </a:prstGeom>
        </p:spPr>
        <p:style>
          <a:lnRef idx="3">
            <a:schemeClr val="accent1"/>
          </a:lnRef>
          <a:fillRef idx="0">
            <a:schemeClr val="accent1"/>
          </a:fillRef>
          <a:effectRef idx="2">
            <a:schemeClr val="accent1"/>
          </a:effectRef>
          <a:fontRef idx="minor">
            <a:schemeClr val="tx1"/>
          </a:fontRef>
        </p:style>
      </p:cxnSp>
      <p:cxnSp>
        <p:nvCxnSpPr>
          <p:cNvPr id="43" name="Conector recto 42"/>
          <p:cNvCxnSpPr/>
          <p:nvPr/>
        </p:nvCxnSpPr>
        <p:spPr>
          <a:xfrm>
            <a:off x="7277101" y="4449608"/>
            <a:ext cx="2819399" cy="13855"/>
          </a:xfrm>
          <a:prstGeom prst="line">
            <a:avLst/>
          </a:prstGeom>
        </p:spPr>
        <p:style>
          <a:lnRef idx="3">
            <a:schemeClr val="accent1"/>
          </a:lnRef>
          <a:fillRef idx="0">
            <a:schemeClr val="accent1"/>
          </a:fillRef>
          <a:effectRef idx="2">
            <a:schemeClr val="accent1"/>
          </a:effectRef>
          <a:fontRef idx="minor">
            <a:schemeClr val="tx1"/>
          </a:fontRef>
        </p:style>
      </p:cxnSp>
      <p:cxnSp>
        <p:nvCxnSpPr>
          <p:cNvPr id="44" name="Conector recto 43"/>
          <p:cNvCxnSpPr/>
          <p:nvPr/>
        </p:nvCxnSpPr>
        <p:spPr>
          <a:xfrm flipV="1">
            <a:off x="7247655" y="4658104"/>
            <a:ext cx="826081" cy="703"/>
          </a:xfrm>
          <a:prstGeom prst="line">
            <a:avLst/>
          </a:prstGeom>
        </p:spPr>
        <p:style>
          <a:lnRef idx="3">
            <a:schemeClr val="accent1"/>
          </a:lnRef>
          <a:fillRef idx="0">
            <a:schemeClr val="accent1"/>
          </a:fillRef>
          <a:effectRef idx="2">
            <a:schemeClr val="accent1"/>
          </a:effectRef>
          <a:fontRef idx="minor">
            <a:schemeClr val="tx1"/>
          </a:fontRef>
        </p:style>
      </p:cxnSp>
      <p:sp>
        <p:nvSpPr>
          <p:cNvPr id="2" name="Rectángulo 1"/>
          <p:cNvSpPr/>
          <p:nvPr/>
        </p:nvSpPr>
        <p:spPr>
          <a:xfrm>
            <a:off x="685799" y="421468"/>
            <a:ext cx="5382491" cy="6868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dirty="0" smtClean="0">
                <a:solidFill>
                  <a:schemeClr val="bg1"/>
                </a:solidFill>
              </a:rPr>
              <a:t>Etapas de la Edad Media</a:t>
            </a:r>
            <a:endParaRPr lang="es-MX" sz="2800" dirty="0">
              <a:solidFill>
                <a:schemeClr val="bg1"/>
              </a:solidFill>
            </a:endParaRPr>
          </a:p>
        </p:txBody>
      </p:sp>
    </p:spTree>
    <p:extLst>
      <p:ext uri="{BB962C8B-B14F-4D97-AF65-F5344CB8AC3E}">
        <p14:creationId xmlns:p14="http://schemas.microsoft.com/office/powerpoint/2010/main" val="39047094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image.slidesharecdn.com/filosofiamedieval-090710080527-phpapp02/95/filosofia-medieval-2-728.jpg?cb=124721321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53391" y="581891"/>
            <a:ext cx="8977745" cy="59332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52680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6111" y="452717"/>
            <a:ext cx="9404723" cy="5786157"/>
          </a:xfrm>
        </p:spPr>
        <p:txBody>
          <a:bodyPr/>
          <a:lstStyle/>
          <a:p>
            <a:r>
              <a:rPr lang="es-MX" dirty="0"/>
              <a:t>La edad media es una etapa compleja y heterogénea.</a:t>
            </a:r>
            <a:br>
              <a:rPr lang="es-MX" dirty="0"/>
            </a:br>
            <a:r>
              <a:rPr lang="es-MX" dirty="0" smtClean="0"/>
              <a:t>En esta presentación se estudiarán dos etapas:</a:t>
            </a:r>
            <a:br>
              <a:rPr lang="es-MX" dirty="0" smtClean="0"/>
            </a:br>
            <a:r>
              <a:rPr lang="es-MX" dirty="0" smtClean="0"/>
              <a:t/>
            </a:r>
            <a:br>
              <a:rPr lang="es-MX" dirty="0" smtClean="0"/>
            </a:br>
            <a:r>
              <a:rPr lang="es-MX" dirty="0" smtClean="0"/>
              <a:t>1. ALTA EDAD MEDIA</a:t>
            </a:r>
            <a:br>
              <a:rPr lang="es-MX" dirty="0" smtClean="0"/>
            </a:br>
            <a:r>
              <a:rPr lang="es-MX" dirty="0"/>
              <a:t/>
            </a:r>
            <a:br>
              <a:rPr lang="es-MX" dirty="0"/>
            </a:br>
            <a:r>
              <a:rPr lang="es-MX" dirty="0" smtClean="0"/>
              <a:t>2. BAJA EDAD MEDIA</a:t>
            </a:r>
            <a:endParaRPr lang="es-MX" dirty="0"/>
          </a:p>
        </p:txBody>
      </p:sp>
    </p:spTree>
    <p:extLst>
      <p:ext uri="{BB962C8B-B14F-4D97-AF65-F5344CB8AC3E}">
        <p14:creationId xmlns:p14="http://schemas.microsoft.com/office/powerpoint/2010/main" val="249971583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BACC050B-8757-4460-95D8-E37B46A6B421}"/>
    </a:ext>
  </a:extLst>
</a:theme>
</file>

<file path=docProps/app.xml><?xml version="1.0" encoding="utf-8"?>
<Properties xmlns="http://schemas.openxmlformats.org/officeDocument/2006/extended-properties" xmlns:vt="http://schemas.openxmlformats.org/officeDocument/2006/docPropsVTypes">
  <Template>Ion</Template>
  <TotalTime>419</TotalTime>
  <Words>1494</Words>
  <Application>Microsoft Office PowerPoint</Application>
  <PresentationFormat>Panorámica</PresentationFormat>
  <Paragraphs>118</Paragraphs>
  <Slides>47</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47</vt:i4>
      </vt:variant>
    </vt:vector>
  </HeadingPairs>
  <TitlesOfParts>
    <vt:vector size="56" baseType="lpstr">
      <vt:lpstr>Aharoni</vt:lpstr>
      <vt:lpstr>AR CARTER</vt:lpstr>
      <vt:lpstr>Arial</vt:lpstr>
      <vt:lpstr>Arial</vt:lpstr>
      <vt:lpstr>Century Gothic</vt:lpstr>
      <vt:lpstr>Copperplate</vt:lpstr>
      <vt:lpstr>Stencil</vt:lpstr>
      <vt:lpstr>Wingdings 3</vt:lpstr>
      <vt:lpstr>Ion</vt:lpstr>
      <vt:lpstr>UNIVERSIDAD AUTÓNOMA DEL ESTADO DE MÉXICO FAC. DE PLANEACIÓN URBANA Y REGIONAL UA: SOCIOLOGÍA URBANA I UNIDAD 2 TEMA: LA HISTORIA DE LA CIUDAD: LA CIUDAD MEDIEVAL MATERIAL VISUAL: DIAPOSITIVAS   Elaboró Yadira Contreras Juárez </vt:lpstr>
      <vt:lpstr>INTRODUCCIÓN</vt:lpstr>
      <vt:lpstr>Presentación de PowerPoint</vt:lpstr>
      <vt:lpstr>Presentación de PowerPoint</vt:lpstr>
      <vt:lpstr>1).Edad media</vt:lpstr>
      <vt:lpstr>La ciudad medieval</vt:lpstr>
      <vt:lpstr>Presentación de PowerPoint</vt:lpstr>
      <vt:lpstr>Presentación de PowerPoint</vt:lpstr>
      <vt:lpstr>La edad media es una etapa compleja y heterogénea. En esta presentación se estudiarán dos etapas:  1. ALTA EDAD MEDIA  2. BAJA EDAD MEDIA</vt:lpstr>
      <vt:lpstr>2). ALTA EDAD MEDIA</vt:lpstr>
      <vt:lpstr>Presentación de PowerPoint</vt:lpstr>
      <vt:lpstr>¿Qué es el feudalismo?</vt:lpstr>
      <vt:lpstr>Presentación de PowerPoint</vt:lpstr>
      <vt:lpstr>Las ciudades romanos que lograron sobrevivir  fueron gracias a la iglesia. La nueva forma urbana produjo el orden eclesiástico</vt:lpstr>
      <vt:lpstr>Presentación de PowerPoint</vt:lpstr>
      <vt:lpstr>Presentación de PowerPoint</vt:lpstr>
      <vt:lpstr>La iglesia contribuyó a mantener el espíritu de la cité al instalar sus órdenes diocesanas </vt:lpstr>
      <vt:lpstr>Las ciudades en esta época tuvieron cambios:</vt:lpstr>
      <vt:lpstr>En este periodo, algunos autores como Dhondt (en Lezama, 1998) clasifican a las localidades urbanas en dos grupos: 1. compuesto por civitas: ciudades que tenían como antecedente la ciudad romana 2. aldeas de tipo ciudadano, surgieron después de la desaparición del mundo antiguo, producto de la actividad comercial. </vt:lpstr>
      <vt:lpstr>En el segundo grupo de ciudades, principalmente, empiezan a surgir, por órdenes de los imperios, que en las distintas diócesis se celebren mercados</vt:lpstr>
      <vt:lpstr>Presentación de PowerPoint</vt:lpstr>
      <vt:lpstr>Alrededor de la cité y los burgos nacen  las ciudades, producto del renacimiento del siglo X.</vt:lpstr>
      <vt:lpstr>Las ciudades tienen un desarrollo mayor en los hábitos, costumbre y leyes, más que en la forma urbana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El desarrollo urbano que ocurre en el siglo XI se expresa como creación de nuevas ciudades y como fortalecimiento de las ya existentes. El plano mismo de la ciudad se transforma, por ejemplo el crecimiento se observa a partir de la creación de una segunda muralla.</vt:lpstr>
      <vt:lpstr>Presentación de PowerPoint</vt:lpstr>
      <vt:lpstr>Hubo progresos tecnológicos</vt:lpstr>
      <vt:lpstr>*El aumento de la población hizo que las ciudades crecieran, entre el siglo XI y XIV la población de condados ingleses se duplicó.  *Así mismo sucedió para algunas  ciudades italianas, del mediterráneo, que renacen por el papel que tuvieron las Cruzadas</vt:lpstr>
      <vt:lpstr>Los principales beneficios económicos de las Cruzadas fueron capitalizados por las ciudades marítimas italianas</vt:lpstr>
      <vt:lpstr>Debido al comercio que ocurría en las ciudades el ámbito urbano y su propio orden se imponen ante el mundo medieval</vt:lpstr>
      <vt:lpstr>“La ciudad es sinónimo de libertad”</vt:lpstr>
      <vt:lpstr>El primer capitalismo que surge es de carácter comercial</vt:lpstr>
      <vt:lpstr>Presentación de PowerPoint</vt:lpstr>
      <vt:lpstr>Presentación de PowerPoint</vt:lpstr>
      <vt:lpstr>Presentación de PowerPoint</vt:lpstr>
      <vt:lpstr>Presentación de PowerPoint</vt:lpstr>
      <vt:lpstr>Presentación de PowerPoint</vt:lpstr>
      <vt:lpstr>Presentación de PowerPoint</vt:lpstr>
      <vt:lpstr>Reflexiona y escribe</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ciudad medieval</dc:title>
  <dc:creator>Yadira</dc:creator>
  <cp:lastModifiedBy>Yadira</cp:lastModifiedBy>
  <cp:revision>44</cp:revision>
  <dcterms:created xsi:type="dcterms:W3CDTF">2015-09-24T22:42:55Z</dcterms:created>
  <dcterms:modified xsi:type="dcterms:W3CDTF">2015-10-02T13:26:39Z</dcterms:modified>
</cp:coreProperties>
</file>