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92" r:id="rId3"/>
    <p:sldId id="293" r:id="rId4"/>
    <p:sldId id="295" r:id="rId5"/>
    <p:sldId id="257" r:id="rId6"/>
    <p:sldId id="258" r:id="rId7"/>
    <p:sldId id="263" r:id="rId8"/>
    <p:sldId id="259" r:id="rId9"/>
    <p:sldId id="264" r:id="rId10"/>
    <p:sldId id="291" r:id="rId11"/>
    <p:sldId id="265" r:id="rId12"/>
    <p:sldId id="266" r:id="rId13"/>
    <p:sldId id="267" r:id="rId14"/>
    <p:sldId id="269" r:id="rId15"/>
    <p:sldId id="270" r:id="rId16"/>
    <p:sldId id="271" r:id="rId17"/>
    <p:sldId id="26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60" r:id="rId27"/>
    <p:sldId id="280" r:id="rId28"/>
    <p:sldId id="261" r:id="rId29"/>
    <p:sldId id="281" r:id="rId30"/>
    <p:sldId id="283" r:id="rId31"/>
    <p:sldId id="282" r:id="rId32"/>
    <p:sldId id="285" r:id="rId33"/>
    <p:sldId id="286" r:id="rId34"/>
    <p:sldId id="284" r:id="rId35"/>
    <p:sldId id="287" r:id="rId36"/>
    <p:sldId id="288" r:id="rId37"/>
    <p:sldId id="289" r:id="rId38"/>
    <p:sldId id="290" r:id="rId3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B100203C-3B3E-46F6-A504-1CF26B7B201B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26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976975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092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526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315509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737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739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66BA4-224E-4DE9-8132-BD7CEB78E6AF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368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37ED-3EA8-4F81-975C-2E1053FA9F73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928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 alt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269462-8BA6-4E12-A200-9991579FAC74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915711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0886A-1DBE-4031-B835-0DEEAA005B9D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253490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E044B-69C4-4081-8F9F-92B104657F05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99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2E563-ED08-48BD-957E-91ADB707FD05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6720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E780-DBD0-4FC1-9AD7-2CCEDA449E2E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5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FED1-B5B0-43DE-A7DA-B11F0C8F5BC7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56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3850D-0E95-44A4-8C3E-8BC5A7A8003F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58928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DC887-2F43-4D2A-94F9-C5A1D2E1F903}" type="slidenum">
              <a:rPr lang="es-ES" altLang="es-MX" smtClean="0"/>
              <a:pPr/>
              <a:t>‹Nº›</a:t>
            </a:fld>
            <a:endParaRPr lang="es-ES" altLang="es-MX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45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B6F44-4AC6-41B6-947A-F02DC721DF2F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47068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F5BC48-17C2-4FAD-9D3F-F2FAB10624E2}" type="slidenum">
              <a:rPr lang="es-ES" altLang="es-MX" smtClean="0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23046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327060" y="692696"/>
            <a:ext cx="727280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2800" dirty="0" smtClean="0"/>
              <a:t>Universidad Autónoma del Estado de México</a:t>
            </a:r>
            <a:br>
              <a:rPr lang="es-MX" altLang="es-MX" sz="2800" dirty="0" smtClean="0"/>
            </a:br>
            <a:r>
              <a:rPr lang="es-MX" altLang="es-MX" sz="2800" dirty="0" err="1" smtClean="0"/>
              <a:t>Fac</a:t>
            </a:r>
            <a:r>
              <a:rPr lang="es-MX" altLang="es-MX" sz="2800" dirty="0" smtClean="0"/>
              <a:t>. de Planeación Urbana y Regional</a:t>
            </a:r>
          </a:p>
          <a:p>
            <a:r>
              <a:rPr lang="es-MX" altLang="es-MX" sz="2800" dirty="0" smtClean="0"/>
              <a:t>Licenciatura en Planeación Territorial</a:t>
            </a:r>
          </a:p>
          <a:p>
            <a:r>
              <a:rPr lang="es-MX" altLang="es-MX" sz="2800" dirty="0" smtClean="0"/>
              <a:t/>
            </a:r>
            <a:br>
              <a:rPr lang="es-MX" altLang="es-MX" sz="2800" dirty="0" smtClean="0"/>
            </a:br>
            <a:r>
              <a:rPr lang="es-MX" altLang="es-MX" sz="2800" dirty="0" smtClean="0"/>
              <a:t>UA: Sociología Urbana 2. Capitulo 1de </a:t>
            </a:r>
            <a:r>
              <a:rPr lang="es-MX" altLang="es-MX" sz="2000" dirty="0" smtClean="0"/>
              <a:t>GARDNER</a:t>
            </a:r>
            <a:r>
              <a:rPr lang="es-MX" altLang="es-MX" sz="2000" dirty="0"/>
              <a:t>, KATY Y DAVID LEWIS, 2003</a:t>
            </a:r>
            <a:r>
              <a:rPr lang="es-MX" altLang="es-MX" sz="2000" dirty="0" smtClean="0"/>
              <a:t>, ANTROPOLOGÍA</a:t>
            </a:r>
            <a:r>
              <a:rPr lang="es-MX" altLang="es-MX" sz="2000" dirty="0"/>
              <a:t>, DESARROLLO Y EL DESAFÍO POSMODERNO, EL COLEGIO </a:t>
            </a:r>
            <a:r>
              <a:rPr lang="es-MX" altLang="es-MX" sz="2000" dirty="0" smtClean="0"/>
              <a:t>MEXIQUENSE, MÉXICO.</a:t>
            </a:r>
            <a:endParaRPr lang="es-ES" altLang="es-MX" sz="2000" dirty="0"/>
          </a:p>
          <a:p>
            <a:endParaRPr lang="es-MX" altLang="es-MX" sz="2400" dirty="0" smtClean="0"/>
          </a:p>
          <a:p>
            <a:endParaRPr lang="es-MX" altLang="es-MX" sz="2400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1525425" y="558924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altLang="es-MX" sz="2000" dirty="0"/>
              <a:t>Material Visual: Diapositivas</a:t>
            </a:r>
            <a:br>
              <a:rPr lang="es-MX" altLang="es-MX" sz="2000" dirty="0"/>
            </a:br>
            <a:r>
              <a:rPr lang="es-MX" altLang="es-MX" dirty="0"/>
              <a:t>Elaboró: Yadira Contreras </a:t>
            </a:r>
            <a:r>
              <a:rPr lang="es-MX" altLang="es-MX" dirty="0" smtClean="0"/>
              <a:t>Juárez</a:t>
            </a:r>
          </a:p>
          <a:p>
            <a:r>
              <a:rPr lang="es-MX" dirty="0" smtClean="0"/>
              <a:t>Octubre 2015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http://historiadelmundocontemporaneo.files.wordpress.com/2007/09/sin-titulo_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342727" cy="511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4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Aunado a lo anterior también hay ascenso de la tecnología</a:t>
            </a:r>
            <a:endParaRPr lang="es-MX" dirty="0"/>
          </a:p>
        </p:txBody>
      </p:sp>
      <p:pic>
        <p:nvPicPr>
          <p:cNvPr id="11268" name="Picture 4" descr="http://fscomps.fotosearch.com/compc/ECC/ECC117/010402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51720"/>
            <a:ext cx="3296391" cy="30986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adrformacion.com/udsimg/empresas/1/ilustracion.maqu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386" y="3789040"/>
            <a:ext cx="2846090" cy="2004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272" name="Picture 8" descr="http://sr.photos2.fotosearch.com/bthumb/ECC/ECC117/010402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329" y="2274608"/>
            <a:ext cx="1619250" cy="1162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12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Durante esta época hubo polaridades entre: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855407"/>
              </p:ext>
            </p:extLst>
          </p:nvPr>
        </p:nvGraphicFramePr>
        <p:xfrm>
          <a:off x="1331640" y="2347140"/>
          <a:ext cx="6096000" cy="2666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6650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 primitivo 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 civilizado</a:t>
                      </a:r>
                      <a:endParaRPr lang="es-MX" sz="2400" dirty="0"/>
                    </a:p>
                  </a:txBody>
                  <a:tcPr/>
                </a:tc>
              </a:tr>
              <a:tr h="66650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 atrasado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 adelantado</a:t>
                      </a:r>
                      <a:endParaRPr lang="es-MX" sz="2400" dirty="0"/>
                    </a:p>
                  </a:txBody>
                  <a:tcPr/>
                </a:tc>
              </a:tr>
              <a:tr h="66650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 supersticioso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 científico</a:t>
                      </a:r>
                      <a:endParaRPr lang="es-MX" sz="2400" dirty="0"/>
                    </a:p>
                  </a:txBody>
                  <a:tcPr/>
                </a:tc>
              </a:tr>
              <a:tr h="666509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La naturaleza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La cultura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127612" y="1603943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u="none" dirty="0" smtClean="0"/>
              <a:t>y</a:t>
            </a:r>
            <a:endParaRPr lang="es-MX" sz="4400" u="none" dirty="0"/>
          </a:p>
        </p:txBody>
      </p:sp>
      <p:cxnSp>
        <p:nvCxnSpPr>
          <p:cNvPr id="7" name="Conector recto de flecha 6"/>
          <p:cNvCxnSpPr/>
          <p:nvPr/>
        </p:nvCxnSpPr>
        <p:spPr>
          <a:xfrm>
            <a:off x="2555776" y="5013176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5364088" y="5013176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1475656" y="5805264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SUBDESARROLLADO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631668" y="5805264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DESARROLLADO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27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2437510"/>
            <a:ext cx="3240360" cy="30797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MX" dirty="0" smtClean="0"/>
              <a:t>Época de la economía clásica y el materialismo histórico </a:t>
            </a:r>
            <a:endParaRPr lang="es-MX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3275856" y="2780928"/>
            <a:ext cx="22322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/>
          <p:nvPr/>
        </p:nvCxnSpPr>
        <p:spPr>
          <a:xfrm>
            <a:off x="3670297" y="4005064"/>
            <a:ext cx="223224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5508104" y="2437510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none" dirty="0" smtClean="0"/>
              <a:t>Adam Smith y David Ricardo</a:t>
            </a:r>
            <a:endParaRPr lang="es-MX" sz="2800" u="none" dirty="0"/>
          </a:p>
        </p:txBody>
      </p:sp>
      <p:sp>
        <p:nvSpPr>
          <p:cNvPr id="8" name="CuadroTexto 7"/>
          <p:cNvSpPr txBox="1"/>
          <p:nvPr/>
        </p:nvSpPr>
        <p:spPr>
          <a:xfrm>
            <a:off x="5902545" y="3717032"/>
            <a:ext cx="2701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none" dirty="0" smtClean="0"/>
              <a:t>Carlos Marx y Federico Engels</a:t>
            </a:r>
            <a:endParaRPr lang="es-MX" sz="2800" u="none" dirty="0"/>
          </a:p>
        </p:txBody>
      </p:sp>
      <p:sp>
        <p:nvSpPr>
          <p:cNvPr id="9" name="Rectángulo 8"/>
          <p:cNvSpPr/>
          <p:nvPr/>
        </p:nvSpPr>
        <p:spPr>
          <a:xfrm>
            <a:off x="1043608" y="717412"/>
            <a:ext cx="7612737" cy="10772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sz="3200" dirty="0" smtClean="0">
                <a:solidFill>
                  <a:schemeClr val="tx1"/>
                </a:solidFill>
              </a:rPr>
              <a:t>A.2 DE 1860 A 1945: EDAD DEL IMPERIALISMO</a:t>
            </a:r>
            <a:endParaRPr lang="es-MX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6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2218258"/>
          </a:xfrm>
        </p:spPr>
        <p:txBody>
          <a:bodyPr>
            <a:normAutofit/>
          </a:bodyPr>
          <a:lstStyle/>
          <a:p>
            <a:r>
              <a:rPr lang="es-MX" dirty="0" smtClean="0"/>
              <a:t>Un aporte importante para entender las teorías del desarrollo está relacionado con  los avances y descubrimientos científicos</a:t>
            </a:r>
            <a:endParaRPr lang="es-MX" dirty="0"/>
          </a:p>
        </p:txBody>
      </p:sp>
      <p:pic>
        <p:nvPicPr>
          <p:cNvPr id="12290" name="Picture 2" descr="http://bibliotecateista.com/wp-content/uploads/2013/01/origen_thum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2194272" cy="342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ector angular 4"/>
          <p:cNvCxnSpPr/>
          <p:nvPr/>
        </p:nvCxnSpPr>
        <p:spPr>
          <a:xfrm flipV="1">
            <a:off x="3275856" y="2780928"/>
            <a:ext cx="1584176" cy="13681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4891956" y="2492896"/>
            <a:ext cx="2952328" cy="30469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u="none" dirty="0" smtClean="0"/>
              <a:t>Enorme influencia  en las ciencias sociales y políticas de Occidente</a:t>
            </a:r>
            <a:endParaRPr lang="es-MX" sz="3200" u="none" dirty="0"/>
          </a:p>
        </p:txBody>
      </p:sp>
    </p:spTree>
    <p:extLst>
      <p:ext uri="{BB962C8B-B14F-4D97-AF65-F5344CB8AC3E}">
        <p14:creationId xmlns:p14="http://schemas.microsoft.com/office/powerpoint/2010/main" val="258235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La idea del origen de las especies tuvo influencia en economistas, políticos y sociólogos al comparar: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1187624" y="3261390"/>
            <a:ext cx="2880320" cy="2615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rgbClr val="0000FF"/>
                </a:solidFill>
              </a:rPr>
              <a:t>Sociedad primitiva</a:t>
            </a:r>
          </a:p>
          <a:p>
            <a:pPr algn="ctr"/>
            <a:r>
              <a:rPr lang="es-MX" u="none" dirty="0" smtClean="0">
                <a:solidFill>
                  <a:schemeClr val="tx1"/>
                </a:solidFill>
              </a:rPr>
              <a:t>Por ejemplo para Durkheim = solidaridad mecánica = poca división del trabajo, estructura segmentada y fuerte conciencia colectiva</a:t>
            </a:r>
            <a:endParaRPr lang="es-MX" u="none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220071" y="3261390"/>
            <a:ext cx="3024337" cy="2615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rgbClr val="0000FF"/>
                </a:solidFill>
              </a:rPr>
              <a:t>Sociedad moderna</a:t>
            </a:r>
          </a:p>
          <a:p>
            <a:pPr algn="ctr"/>
            <a:r>
              <a:rPr lang="es-MX" u="none" dirty="0" smtClean="0">
                <a:solidFill>
                  <a:schemeClr val="tx1"/>
                </a:solidFill>
              </a:rPr>
              <a:t>Por ejemplo para Durkheim = solidaridad orgánica = mayor interdependencia entre las partes, mayor división y especialización del trabajo</a:t>
            </a:r>
            <a:endParaRPr lang="es-MX" u="none" dirty="0">
              <a:solidFill>
                <a:schemeClr val="tx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12827" y="3717032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VS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13295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36904" cy="4158852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La idea anterior transformó la visión de las sociedades. Y junto con el colonialismo inventaron que:</a:t>
            </a:r>
            <a:br>
              <a:rPr lang="es-MX" dirty="0" smtClean="0"/>
            </a:br>
            <a:r>
              <a:rPr lang="es-MX" dirty="0" smtClean="0"/>
              <a:t> </a:t>
            </a:r>
            <a:r>
              <a:rPr lang="es-MX" dirty="0" smtClean="0">
                <a:solidFill>
                  <a:srgbClr val="FF0000"/>
                </a:solidFill>
                <a:latin typeface="AR CARTER" panose="02000000000000000000" pitchFamily="2" charset="0"/>
              </a:rPr>
              <a:t>los “nativos” eran seres atrasados o semejantes a niños y los colonizadores representaban la función de agentes racionales del progreso</a:t>
            </a:r>
            <a:endParaRPr lang="es-MX" dirty="0">
              <a:solidFill>
                <a:srgbClr val="FF0000"/>
              </a:solidFill>
              <a:latin typeface="AR CARTER" panose="02000000000000000000" pitchFamily="2" charset="0"/>
            </a:endParaRPr>
          </a:p>
        </p:txBody>
      </p:sp>
      <p:pic>
        <p:nvPicPr>
          <p:cNvPr id="13314" name="Picture 2" descr="http://paraibanos.com/joaopessoa/imagens/tarairi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82537"/>
            <a:ext cx="3240360" cy="18341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macross2010.files.wordpress.com/2010/05/despojo-de-afr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81128"/>
            <a:ext cx="2880320" cy="18355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1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5152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A.3 1945-1966: CAPITALISMO TARDÍO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83568" y="1617817"/>
            <a:ext cx="8136904" cy="41549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4400" u="none" dirty="0" smtClean="0"/>
              <a:t>Se relacionaba con aspectos de que los países desarrollados deberían proveer requerimientos mínimos a los países subdesarrollados.</a:t>
            </a:r>
          </a:p>
          <a:p>
            <a:r>
              <a:rPr lang="es-MX" sz="4400" u="none" dirty="0" smtClean="0"/>
              <a:t>La época se desarrolla con las teorías de la modernización</a:t>
            </a:r>
            <a:endParaRPr lang="es-MX" sz="4400" u="none" dirty="0"/>
          </a:p>
        </p:txBody>
      </p:sp>
    </p:spTree>
    <p:extLst>
      <p:ext uri="{BB962C8B-B14F-4D97-AF65-F5344CB8AC3E}">
        <p14:creationId xmlns:p14="http://schemas.microsoft.com/office/powerpoint/2010/main" val="102836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8949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B. La era poscolonial: de 1949 hacia adelante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39552" y="1164134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u="none" dirty="0" smtClean="0">
                <a:solidFill>
                  <a:srgbClr val="FF0000"/>
                </a:solidFill>
              </a:rPr>
              <a:t>Algunas precisiones</a:t>
            </a:r>
            <a:r>
              <a:rPr lang="es-MX" sz="3600" u="none" dirty="0" smtClean="0">
                <a:solidFill>
                  <a:srgbClr val="FF0000"/>
                </a:solidFill>
              </a:rPr>
              <a:t>:</a:t>
            </a:r>
          </a:p>
          <a:p>
            <a:endParaRPr lang="es-MX" sz="3600" u="none" dirty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r>
              <a:rPr lang="es-MX" sz="3600" u="none" dirty="0" smtClean="0"/>
              <a:t>Las nociones del desarrollo están claramente vinculadas a la historia del capitalismo, colonialismo y el surgimiento de epistemologías europeas del siglo XVIII en adelante</a:t>
            </a:r>
          </a:p>
          <a:p>
            <a:pPr marL="342900" indent="-342900">
              <a:buAutoNum type="arabicPeriod"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17262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99592" y="1268760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u="none" dirty="0" smtClean="0"/>
              <a:t>2. Lo subdesarrollado se conformó como un discurso opuesto y todos los países que eran adjetivados como subdesarrollados les infundían el deseo de luchar por conseguir ser países desarrollados</a:t>
            </a:r>
          </a:p>
        </p:txBody>
      </p:sp>
    </p:spTree>
    <p:extLst>
      <p:ext uri="{BB962C8B-B14F-4D97-AF65-F5344CB8AC3E}">
        <p14:creationId xmlns:p14="http://schemas.microsoft.com/office/powerpoint/2010/main" val="20608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EAD42-2ED1-4023-8EAD-6980DF1B8D6C}" type="slidenum">
              <a:rPr lang="es-ES">
                <a:solidFill>
                  <a:srgbClr val="B13F9A"/>
                </a:solidFill>
              </a:rPr>
              <a:pPr/>
              <a:t>2</a:t>
            </a:fld>
            <a:endParaRPr lang="es-ES">
              <a:solidFill>
                <a:srgbClr val="B13F9A"/>
              </a:solidFill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8778" y="8556"/>
            <a:ext cx="4464992" cy="64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MX" sz="3200" dirty="0">
                <a:solidFill>
                  <a:srgbClr val="B13F9A"/>
                </a:solidFill>
                <a:latin typeface="Trebuchet MS"/>
              </a:rPr>
              <a:t>INTRODUCCIÓN</a:t>
            </a:r>
            <a:endParaRPr lang="es-ES" sz="3200" dirty="0">
              <a:solidFill>
                <a:srgbClr val="B13F9A"/>
              </a:solidFill>
              <a:latin typeface="Trebuchet MS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23528" y="764704"/>
            <a:ext cx="798805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La  UA (unidad de aprendizaje) Sociología Urbana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2, 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misma que se imparte en el 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sexto semestre 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de la licenciatura en Planeación Territorial, es  de corte teórico,  integrada en el  área de Sociedad y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Territorio.</a:t>
            </a:r>
            <a:endParaRPr lang="es-MX" sz="1400" u="none" dirty="0">
              <a:solidFill>
                <a:prstClr val="black"/>
              </a:solidFill>
              <a:latin typeface="Trebuchet MS"/>
            </a:endParaRP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La importancia de esta UA  en la </a:t>
            </a:r>
            <a:r>
              <a:rPr lang="es-MX" sz="1400" u="none" dirty="0" err="1">
                <a:solidFill>
                  <a:prstClr val="black"/>
                </a:solidFill>
                <a:latin typeface="Trebuchet MS"/>
              </a:rPr>
              <a:t>currícula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  de la licenciatura recae  en el estudio y análisis  que se hace entre sociedad y territorio, y la ciudad como producto material de la sociedad.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Derivado de lo anterior , Sociología Urbana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2 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tiene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cuatro unidades  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de competencia: </a:t>
            </a:r>
            <a:r>
              <a:rPr lang="es-MX" sz="1400" u="none" dirty="0" smtClean="0"/>
              <a:t>Unidad </a:t>
            </a:r>
            <a:r>
              <a:rPr lang="es-MX" sz="1400" u="none" dirty="0"/>
              <a:t>I. El modelo de la modernidad  y sus </a:t>
            </a:r>
            <a:r>
              <a:rPr lang="es-MX" sz="1400" u="none" dirty="0" smtClean="0"/>
              <a:t>críticas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, </a:t>
            </a:r>
            <a:r>
              <a:rPr lang="es-MX" sz="1400" u="none" dirty="0" smtClean="0"/>
              <a:t>Unidad </a:t>
            </a:r>
            <a:r>
              <a:rPr lang="es-MX" sz="1400" u="none" dirty="0"/>
              <a:t>II. Transformaciones físicas y sociales de las ciudades </a:t>
            </a:r>
            <a:r>
              <a:rPr lang="es-MX" sz="1400" u="none" dirty="0" smtClean="0"/>
              <a:t>actuales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, </a:t>
            </a:r>
            <a:r>
              <a:rPr lang="es-MX" sz="1400" u="none" dirty="0" smtClean="0"/>
              <a:t>Unidad </a:t>
            </a:r>
            <a:r>
              <a:rPr lang="es-MX" sz="1400" u="none" dirty="0"/>
              <a:t>III. Los nuevos enfoques en las ciencias sociales y la sociología </a:t>
            </a:r>
            <a:r>
              <a:rPr lang="es-MX" sz="1400" u="none" dirty="0" smtClean="0"/>
              <a:t>urbana y Unidad </a:t>
            </a:r>
            <a:r>
              <a:rPr lang="es-MX" sz="1400" u="none" dirty="0"/>
              <a:t>IV. Temáticas especializadas de sociología </a:t>
            </a:r>
            <a:r>
              <a:rPr lang="es-MX" sz="1400" u="none" dirty="0" smtClean="0"/>
              <a:t>urbana.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De 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la unidad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I se eligió el subtema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1.4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La modernidad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como desarrollo y sus críticas,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mismo que se fundamenta con un capítulo del libro de </a:t>
            </a:r>
            <a:r>
              <a:rPr lang="es-MX" sz="1400" u="none" dirty="0" err="1" smtClean="0">
                <a:solidFill>
                  <a:prstClr val="black"/>
                </a:solidFill>
                <a:latin typeface="Trebuchet MS"/>
              </a:rPr>
              <a:t>Garder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 y Lewis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2003. El tema está ligado a otros que, en lo general, tratan de las críticas del modelo de la modernidad. </a:t>
            </a:r>
            <a:r>
              <a:rPr lang="es-MX" sz="1400" u="none" dirty="0" err="1">
                <a:solidFill>
                  <a:prstClr val="black"/>
                </a:solidFill>
                <a:latin typeface="Trebuchet MS"/>
              </a:rPr>
              <a:t>Garder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 y Lewis aborda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una crítica de la modernidad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en el aspecto económico, particularmente la idea de desarrollo.</a:t>
            </a:r>
            <a:endParaRPr lang="es-MX" sz="1400" u="none" dirty="0">
              <a:solidFill>
                <a:prstClr val="black"/>
              </a:solidFill>
              <a:latin typeface="Trebuchet MS"/>
            </a:endParaRP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lang="es-MX" sz="2800" u="none" dirty="0">
                <a:solidFill>
                  <a:prstClr val="black"/>
                </a:solidFill>
                <a:latin typeface="Trebuchet MS"/>
              </a:rPr>
              <a:t>JUSTIFICACIÓN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En una UA teórica  como Sociología Urbana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2 se requiere de resúmenes que  ayuden al estudiante a procesar información. Mostrar en enunciados cortos y esquemas apoya el proceso de enseñanza-aprendizaje</a:t>
            </a:r>
            <a:r>
              <a:rPr lang="es-MX" sz="1400" u="none" dirty="0">
                <a:solidFill>
                  <a:prstClr val="black"/>
                </a:solidFill>
                <a:latin typeface="Trebuchet MS"/>
              </a:rPr>
              <a:t>. Por ello la importancia de realizar este material </a:t>
            </a:r>
            <a:r>
              <a:rPr lang="es-MX" sz="1400" u="none" dirty="0" smtClean="0">
                <a:solidFill>
                  <a:prstClr val="black"/>
                </a:solidFill>
                <a:latin typeface="Trebuchet MS"/>
              </a:rPr>
              <a:t>didáctico.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</a:pPr>
            <a:r>
              <a:rPr lang="es-MX" sz="1400" u="none" dirty="0" smtClean="0">
                <a:sym typeface="Trebuchet MS" pitchFamily="34" charset="0"/>
              </a:rPr>
              <a:t>La </a:t>
            </a:r>
            <a:r>
              <a:rPr lang="es-MX" sz="1400" u="none" dirty="0">
                <a:sym typeface="Trebuchet MS" pitchFamily="34" charset="0"/>
              </a:rPr>
              <a:t>contribución que tendrá a los estudiantes este material visual que se muestra recae </a:t>
            </a:r>
            <a:r>
              <a:rPr lang="es-MX" sz="1400" u="none" dirty="0" smtClean="0">
                <a:sym typeface="Trebuchet MS" pitchFamily="34" charset="0"/>
              </a:rPr>
              <a:t>en que </a:t>
            </a:r>
            <a:r>
              <a:rPr lang="es-MX" sz="1400" u="none" dirty="0">
                <a:sym typeface="Trebuchet MS" pitchFamily="34" charset="0"/>
              </a:rPr>
              <a:t>a través de mostrar algunos elementos de conceptos y estructura </a:t>
            </a:r>
            <a:r>
              <a:rPr lang="es-MX" sz="1400" u="none" dirty="0" smtClean="0">
                <a:sym typeface="Trebuchet MS" pitchFamily="34" charset="0"/>
              </a:rPr>
              <a:t>del capítulo del libro mencionado ayudarán </a:t>
            </a:r>
            <a:r>
              <a:rPr lang="es-MX" sz="1400" u="none" dirty="0">
                <a:sym typeface="Trebuchet MS" pitchFamily="34" charset="0"/>
              </a:rPr>
              <a:t>a comprender el tema. El propósito del material didáctico es que al finalizar la exposición estructuren </a:t>
            </a:r>
            <a:r>
              <a:rPr lang="es-MX" sz="1400" u="none" dirty="0" smtClean="0">
                <a:sym typeface="Trebuchet MS" pitchFamily="34" charset="0"/>
              </a:rPr>
              <a:t>mentalmente cuál es la relación de la modernidad con el territorio para que después elaboren un ensayo sobre cómo un  modelo económico-político se materializó en el territorio. </a:t>
            </a:r>
            <a:endParaRPr lang="es-ES" sz="1400" u="none" dirty="0"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3524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 esta manera la fórmula fue: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27584" y="1417638"/>
            <a:ext cx="698477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u="none" dirty="0" smtClean="0"/>
              <a:t>Crecimiento económico + crecimiento industrial   = </a:t>
            </a:r>
            <a:r>
              <a:rPr lang="es-MX" sz="4400" u="none" dirty="0" smtClean="0"/>
              <a:t>       </a:t>
            </a:r>
          </a:p>
          <a:p>
            <a:r>
              <a:rPr lang="es-MX" sz="4400" u="none" dirty="0">
                <a:latin typeface="AR CENA" panose="02000000000000000000" pitchFamily="2" charset="0"/>
              </a:rPr>
              <a:t> </a:t>
            </a:r>
            <a:r>
              <a:rPr lang="es-MX" sz="4400" u="none" dirty="0" smtClean="0">
                <a:latin typeface="AR CENA" panose="02000000000000000000" pitchFamily="2" charset="0"/>
              </a:rPr>
              <a:t>                 </a:t>
            </a:r>
            <a:r>
              <a:rPr lang="es-MX" sz="5400" u="none" dirty="0" smtClean="0">
                <a:solidFill>
                  <a:srgbClr val="00B050"/>
                </a:solidFill>
                <a:latin typeface="AR CENA" panose="02000000000000000000" pitchFamily="2" charset="0"/>
              </a:rPr>
              <a:t>Desarrollo</a:t>
            </a:r>
            <a:endParaRPr lang="es-MX" sz="5400" u="none" dirty="0">
              <a:solidFill>
                <a:srgbClr val="00B050"/>
              </a:solidFill>
              <a:latin typeface="AR CENA" panose="02000000000000000000" pitchFamily="2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07604" y="4482411"/>
            <a:ext cx="7128792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tx1"/>
                </a:solidFill>
              </a:rPr>
              <a:t>Entonces el desarrollo fue solo medido por la vía económica</a:t>
            </a:r>
            <a:endParaRPr lang="es-MX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1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desarrollo también se profesionalizó: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899592" y="1162260"/>
            <a:ext cx="657799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800" u="none" dirty="0" smtClean="0"/>
              <a:t>Hubo conceptos, categorías y técnicas  mediantes las cuales se difundía la idea de desarrollo</a:t>
            </a:r>
            <a:endParaRPr lang="es-MX" sz="2800" u="none" dirty="0"/>
          </a:p>
        </p:txBody>
      </p:sp>
      <p:sp>
        <p:nvSpPr>
          <p:cNvPr id="5" name="CuadroTexto 4"/>
          <p:cNvSpPr txBox="1"/>
          <p:nvPr/>
        </p:nvSpPr>
        <p:spPr>
          <a:xfrm>
            <a:off x="899592" y="2936925"/>
            <a:ext cx="4146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El nuevo proyecto que todos los países deberían alcanzar estaba basado en términos de </a:t>
            </a:r>
          </a:p>
          <a:p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CRECIMIENTO </a:t>
            </a:r>
            <a:r>
              <a:rPr lang="es-MX" dirty="0" smtClean="0"/>
              <a:t>ECONÓMICO Y MODERNIDAD</a:t>
            </a:r>
          </a:p>
          <a:p>
            <a:endParaRPr lang="es-MX" dirty="0"/>
          </a:p>
          <a:p>
            <a:endParaRPr lang="es-MX" dirty="0"/>
          </a:p>
        </p:txBody>
      </p:sp>
      <p:pic>
        <p:nvPicPr>
          <p:cNvPr id="14338" name="Picture 2" descr="http://1.bp.blogspot.com/-M_5x0Eow8U8/TdQCWAeqKWI/AAAAAAAAAKg/H5nTGyuFhU4/s1600/desarrollo%252520econom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14401"/>
            <a:ext cx="30480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s://esp.rt.com/actualidad/public_images/984/9843a7d9a004f1416f2fe701bcf93c0c_arti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924" y="4321719"/>
            <a:ext cx="3219875" cy="180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Flecha abajo"/>
          <p:cNvSpPr/>
          <p:nvPr/>
        </p:nvSpPr>
        <p:spPr>
          <a:xfrm>
            <a:off x="2972940" y="3885122"/>
            <a:ext cx="446932" cy="984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36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El argumento del desarrollo desde la visión económica y como proyecto de dominación requiere de: 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2564904"/>
            <a:ext cx="48245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none" dirty="0" smtClean="0"/>
              <a:t>*Actualización económica</a:t>
            </a:r>
          </a:p>
          <a:p>
            <a:endParaRPr lang="es-MX" sz="2800" u="none" dirty="0" smtClean="0"/>
          </a:p>
          <a:p>
            <a:r>
              <a:rPr lang="es-MX" sz="2800" u="none" dirty="0" smtClean="0"/>
              <a:t>*Urbanización</a:t>
            </a:r>
          </a:p>
          <a:p>
            <a:endParaRPr lang="es-MX" sz="2800" u="none" dirty="0" smtClean="0"/>
          </a:p>
          <a:p>
            <a:r>
              <a:rPr lang="es-MX" sz="2800" u="none" dirty="0" smtClean="0"/>
              <a:t>*Altos niveles de consumo y</a:t>
            </a:r>
          </a:p>
          <a:p>
            <a:endParaRPr lang="es-MX" sz="2800" u="none" dirty="0" smtClean="0"/>
          </a:p>
          <a:p>
            <a:r>
              <a:rPr lang="es-MX" sz="2800" u="none" dirty="0" smtClean="0"/>
              <a:t>*Cambios sociales y culturales</a:t>
            </a:r>
            <a:endParaRPr lang="es-MX" sz="2800" u="none" dirty="0"/>
          </a:p>
        </p:txBody>
      </p:sp>
      <p:pic>
        <p:nvPicPr>
          <p:cNvPr id="1026" name="Picture 2" descr="http://www.fundacioncentauri.org/wp-content/uploads/2011/03/Vista-General-T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64904"/>
            <a:ext cx="2304256" cy="153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lenaalfaro.com/wp-content/uploads/2015/04/consumo-visu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316" y="4085865"/>
            <a:ext cx="2304256" cy="17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ssets.zocalo.com.mx/uploads/articles/1/1354045031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20355"/>
            <a:ext cx="1821396" cy="121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9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Muchos gobiernos y expertos  creyeron que la ruta hacia el desarrollo exitoso se medía por índices económicos :</a:t>
            </a:r>
            <a:endParaRPr lang="es-MX" dirty="0"/>
          </a:p>
        </p:txBody>
      </p:sp>
      <p:pic>
        <p:nvPicPr>
          <p:cNvPr id="2050" name="Picture 2" descr="http://image.slidesharecdn.com/exposicion-130924112249-phpapp02/95/producto-interno-bruto-1-638.jpg?cb=13800221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191" y="2636912"/>
            <a:ext cx="3456384" cy="25949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0.gstatic.com/images?q=tbn:ANd9GcTnDNZWfJMYihsprXdl-xp36HUbfe3yw-ZhxB7cFSpNb4tCSd9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917" y="2708920"/>
            <a:ext cx="3391452" cy="24509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1560" y="5599483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Según la lógica del desarrollo ambos aspectos traerían</a:t>
            </a:r>
            <a:endParaRPr lang="es-MX" sz="2000" dirty="0"/>
          </a:p>
        </p:txBody>
      </p:sp>
      <p:sp>
        <p:nvSpPr>
          <p:cNvPr id="5" name="4 Flecha derecha"/>
          <p:cNvSpPr/>
          <p:nvPr/>
        </p:nvSpPr>
        <p:spPr>
          <a:xfrm>
            <a:off x="4067944" y="5599483"/>
            <a:ext cx="4032448" cy="49381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522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692696"/>
            <a:ext cx="431752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smtClean="0"/>
              <a:t>Cambios positivos como:</a:t>
            </a:r>
            <a:endParaRPr lang="es-MX" dirty="0"/>
          </a:p>
        </p:txBody>
      </p:sp>
      <p:sp>
        <p:nvSpPr>
          <p:cNvPr id="4" name="3 Flecha abajo"/>
          <p:cNvSpPr/>
          <p:nvPr/>
        </p:nvSpPr>
        <p:spPr>
          <a:xfrm>
            <a:off x="901178" y="1772816"/>
            <a:ext cx="792088" cy="2088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564003" y="1778448"/>
            <a:ext cx="274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u="none" dirty="0" smtClean="0"/>
              <a:t>Tasa de mortandad infantil</a:t>
            </a:r>
          </a:p>
          <a:p>
            <a:endParaRPr lang="es-MX" u="none" dirty="0"/>
          </a:p>
          <a:p>
            <a:r>
              <a:rPr lang="es-MX" u="none" dirty="0" smtClean="0"/>
              <a:t>Analfabetismo</a:t>
            </a:r>
          </a:p>
          <a:p>
            <a:endParaRPr lang="es-MX" u="none" dirty="0"/>
          </a:p>
          <a:p>
            <a:r>
              <a:rPr lang="es-MX" u="none" dirty="0" smtClean="0"/>
              <a:t>desnutrición</a:t>
            </a:r>
            <a:endParaRPr lang="es-MX" u="none" dirty="0"/>
          </a:p>
        </p:txBody>
      </p:sp>
      <p:sp>
        <p:nvSpPr>
          <p:cNvPr id="6" name="5 Cerrar llave"/>
          <p:cNvSpPr/>
          <p:nvPr/>
        </p:nvSpPr>
        <p:spPr>
          <a:xfrm>
            <a:off x="4294248" y="1778448"/>
            <a:ext cx="504056" cy="2088232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4828324" y="624286"/>
            <a:ext cx="392013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u="none" dirty="0" smtClean="0"/>
              <a:t>De acuerdo con esta concepción de desarrollo</a:t>
            </a:r>
            <a:r>
              <a:rPr lang="es-MX" u="none" dirty="0" smtClean="0"/>
              <a:t>:</a:t>
            </a:r>
          </a:p>
          <a:p>
            <a:endParaRPr lang="es-MX" u="none" dirty="0"/>
          </a:p>
          <a:p>
            <a:endParaRPr lang="es-MX" u="none" dirty="0" smtClean="0"/>
          </a:p>
          <a:p>
            <a:r>
              <a:rPr lang="es-MX" u="none" dirty="0" smtClean="0"/>
              <a:t>*Si las personas comen mejor, </a:t>
            </a:r>
          </a:p>
          <a:p>
            <a:endParaRPr lang="es-MX" u="none" dirty="0" smtClean="0"/>
          </a:p>
          <a:p>
            <a:r>
              <a:rPr lang="es-MX" u="none" dirty="0" smtClean="0"/>
              <a:t>*se educan mejor,</a:t>
            </a:r>
          </a:p>
          <a:p>
            <a:endParaRPr lang="es-MX" u="none" dirty="0"/>
          </a:p>
          <a:p>
            <a:r>
              <a:rPr lang="es-MX" u="none" dirty="0" smtClean="0"/>
              <a:t>*tienen mejores viviendas y </a:t>
            </a:r>
          </a:p>
          <a:p>
            <a:endParaRPr lang="es-MX" u="none" dirty="0"/>
          </a:p>
          <a:p>
            <a:r>
              <a:rPr lang="es-MX" u="none" dirty="0" smtClean="0"/>
              <a:t>*son más sanos</a:t>
            </a:r>
            <a:endParaRPr lang="es-MX" u="none" dirty="0"/>
          </a:p>
        </p:txBody>
      </p:sp>
      <p:sp>
        <p:nvSpPr>
          <p:cNvPr id="8" name="7 Abrir llave"/>
          <p:cNvSpPr/>
          <p:nvPr/>
        </p:nvSpPr>
        <p:spPr>
          <a:xfrm rot="16200000">
            <a:off x="6070015" y="3345163"/>
            <a:ext cx="529780" cy="3073202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574353" y="5146656"/>
            <a:ext cx="7886079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u="none" dirty="0" smtClean="0"/>
              <a:t>Entonces, será consecuencia indirecta de las políticas destinadas a estimular tasas más altas de productividad y consumo, más que de las políticas que combaten la pobreza (</a:t>
            </a:r>
            <a:r>
              <a:rPr lang="es-MX" sz="2400" u="none" dirty="0" err="1" smtClean="0"/>
              <a:t>Garder</a:t>
            </a:r>
            <a:r>
              <a:rPr lang="es-MX" sz="2400" u="none" dirty="0" smtClean="0"/>
              <a:t> y Lewis, 2003)</a:t>
            </a:r>
            <a:endParaRPr lang="es-MX" sz="2400" u="none" dirty="0"/>
          </a:p>
        </p:txBody>
      </p:sp>
    </p:spTree>
    <p:extLst>
      <p:ext uri="{BB962C8B-B14F-4D97-AF65-F5344CB8AC3E}">
        <p14:creationId xmlns:p14="http://schemas.microsoft.com/office/powerpoint/2010/main" val="19842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 rot="5400000">
            <a:off x="1575476" y="2944917"/>
            <a:ext cx="1528552" cy="5837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50436" y="4077655"/>
            <a:ext cx="3744416" cy="13849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u="none" dirty="0" smtClean="0">
                <a:solidFill>
                  <a:schemeClr val="tx1"/>
                </a:solidFill>
              </a:rPr>
              <a:t>Crecimiento económico = mejores estándares de vida</a:t>
            </a:r>
            <a:endParaRPr lang="es-MX" sz="2800" u="none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611560" y="1584897"/>
            <a:ext cx="345638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917848"/>
            <a:ext cx="5040560" cy="926976"/>
          </a:xfrm>
        </p:spPr>
        <p:txBody>
          <a:bodyPr>
            <a:normAutofit fontScale="90000"/>
          </a:bodyPr>
          <a:lstStyle/>
          <a:p>
            <a:pPr algn="l"/>
            <a:r>
              <a:rPr lang="es-MX" dirty="0" smtClean="0"/>
              <a:t>Otra concepción que se tiene de desarrollo es el efecto de derrame</a:t>
            </a:r>
            <a:endParaRPr lang="es-MX" dirty="0"/>
          </a:p>
        </p:txBody>
      </p:sp>
      <p:sp>
        <p:nvSpPr>
          <p:cNvPr id="7" name="6 Multiplicar"/>
          <p:cNvSpPr/>
          <p:nvPr/>
        </p:nvSpPr>
        <p:spPr>
          <a:xfrm>
            <a:off x="3491880" y="1860002"/>
            <a:ext cx="2016224" cy="2425834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5364088" y="1584897"/>
            <a:ext cx="33123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none" dirty="0" smtClean="0">
                <a:solidFill>
                  <a:srgbClr val="FF0000"/>
                </a:solidFill>
              </a:rPr>
              <a:t>NO SUCEDIÓ. </a:t>
            </a:r>
          </a:p>
          <a:p>
            <a:r>
              <a:rPr lang="es-MX" sz="2800" u="none" dirty="0" smtClean="0">
                <a:solidFill>
                  <a:srgbClr val="FF0000"/>
                </a:solidFill>
              </a:rPr>
              <a:t>HUBO MAYORES NIVELES DE POBREZA, ASI COMO ANALFABETISMO Y FALTA DE VIVIENDA</a:t>
            </a:r>
            <a:endParaRPr lang="es-MX" sz="2800" u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77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907704" y="3356992"/>
            <a:ext cx="4680520" cy="1368151"/>
          </a:xfrm>
          <a:prstGeom prst="downArrowCallout">
            <a:avLst>
              <a:gd name="adj1" fmla="val 105133"/>
              <a:gd name="adj2" fmla="val 105133"/>
              <a:gd name="adj3" fmla="val 16667"/>
              <a:gd name="adj4" fmla="val 66667"/>
            </a:avLst>
          </a:prstGeom>
          <a:ln w="25400">
            <a:solidFill>
              <a:schemeClr val="accent2"/>
            </a:solidFill>
            <a:prstDash val="dash"/>
            <a:miter lim="800000"/>
            <a:headEnd/>
            <a:tailEnd/>
          </a:ln>
          <a:effectLst/>
          <a:extLst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endParaRPr lang="es-MX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55576" y="496888"/>
            <a:ext cx="8064574" cy="372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altLang="es-MX" sz="2800" u="none" dirty="0"/>
              <a:t>Después de que muchos países apostaron al desarrollo, sobre todo aquellas que se habían independizado en los años 60 y 70, su interés, demasiado rápido, en ser un país desarrollado se </a:t>
            </a:r>
            <a:r>
              <a:rPr lang="es-MX" altLang="es-MX" sz="2800" u="none" dirty="0" smtClean="0"/>
              <a:t>vinculó con </a:t>
            </a:r>
            <a:r>
              <a:rPr lang="es-MX" altLang="es-MX" sz="2800" u="none" dirty="0"/>
              <a:t>préstamos monetarios y por lo tanto deudas  = los autores </a:t>
            </a:r>
            <a:r>
              <a:rPr lang="es-MX" altLang="es-MX" sz="2800" u="none" dirty="0"/>
              <a:t>le </a:t>
            </a:r>
            <a:r>
              <a:rPr lang="es-MX" altLang="es-MX" sz="2800" u="none" dirty="0" smtClean="0"/>
              <a:t>denominan:</a:t>
            </a:r>
            <a:endParaRPr lang="es-MX" altLang="es-MX" sz="2800" u="none" dirty="0" smtClean="0"/>
          </a:p>
          <a:p>
            <a:endParaRPr lang="es-MX" altLang="es-MX" sz="2000" u="none" dirty="0"/>
          </a:p>
          <a:p>
            <a:endParaRPr lang="es-MX" altLang="es-MX" sz="2000" u="none" dirty="0"/>
          </a:p>
          <a:p>
            <a:r>
              <a:rPr lang="es-MX" altLang="es-MX" sz="2000" b="1" i="1" u="none" dirty="0" smtClean="0"/>
              <a:t>                      </a:t>
            </a:r>
            <a:r>
              <a:rPr lang="es-MX" altLang="es-MX" sz="2800" b="1" i="1" u="none" dirty="0" smtClean="0"/>
              <a:t>La </a:t>
            </a:r>
            <a:r>
              <a:rPr lang="es-MX" altLang="es-MX" sz="2800" b="1" i="1" u="none" dirty="0"/>
              <a:t>industria de la ayuda    </a:t>
            </a:r>
            <a:r>
              <a:rPr lang="es-MX" altLang="es-MX" sz="1200" b="1" i="1" u="none" dirty="0"/>
              <a:t>(pág. 37)</a:t>
            </a:r>
            <a:endParaRPr lang="es-ES" altLang="es-MX" sz="1200" b="1" i="1" u="none" dirty="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55576" y="5035085"/>
            <a:ext cx="784887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MX" altLang="es-MX" sz="2800" u="none" dirty="0"/>
              <a:t>Relacionada con estimular  los mercados en las colonias, y así impulsar la economía en el hogar</a:t>
            </a:r>
            <a:endParaRPr lang="es-ES" altLang="es-MX" sz="2800" u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55576" y="764704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2800" u="none" dirty="0"/>
              <a:t>La justificación de que los países tienen  que entrar al mundo desarrollado, también tuvo sus bases teóricas:</a:t>
            </a:r>
          </a:p>
          <a:p>
            <a:endParaRPr lang="es-MX" altLang="es-MX" sz="2800" u="none" dirty="0"/>
          </a:p>
          <a:p>
            <a:r>
              <a:rPr lang="es-MX" altLang="es-MX" sz="3600" u="none" dirty="0"/>
              <a:t>TEORÍAS DEL DESARROLLO: </a:t>
            </a:r>
          </a:p>
          <a:p>
            <a:r>
              <a:rPr lang="es-MX" altLang="es-MX" sz="2800" u="none" dirty="0" smtClean="0"/>
              <a:t>*La modernización</a:t>
            </a:r>
          </a:p>
          <a:p>
            <a:endParaRPr lang="es-MX" altLang="es-MX" sz="2800" u="none" dirty="0"/>
          </a:p>
          <a:p>
            <a:r>
              <a:rPr lang="es-MX" altLang="es-MX" sz="2800" u="none" dirty="0" smtClean="0"/>
              <a:t>*La </a:t>
            </a:r>
            <a:r>
              <a:rPr lang="es-MX" altLang="es-MX" sz="2800" u="none" dirty="0"/>
              <a:t>teoría de la </a:t>
            </a:r>
            <a:r>
              <a:rPr lang="es-MX" altLang="es-MX" sz="2800" u="none" dirty="0" smtClean="0"/>
              <a:t>dependencia</a:t>
            </a:r>
          </a:p>
          <a:p>
            <a:endParaRPr lang="es-MX" altLang="es-MX" sz="2800" u="none" dirty="0"/>
          </a:p>
          <a:p>
            <a:r>
              <a:rPr lang="es-MX" altLang="es-MX" sz="2800" u="none" dirty="0" smtClean="0"/>
              <a:t>*La </a:t>
            </a:r>
            <a:r>
              <a:rPr lang="es-MX" altLang="es-MX" sz="2800" u="none" dirty="0"/>
              <a:t>posmodernidad ¿llegó la solución?</a:t>
            </a:r>
            <a:endParaRPr lang="es-ES" altLang="es-MX" sz="2800" u="none" dirty="0"/>
          </a:p>
        </p:txBody>
      </p:sp>
    </p:spTree>
    <p:extLst>
      <p:ext uri="{BB962C8B-B14F-4D97-AF65-F5344CB8AC3E}">
        <p14:creationId xmlns:p14="http://schemas.microsoft.com/office/powerpoint/2010/main" val="101177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002587" cy="706438"/>
          </a:xfrm>
        </p:spPr>
        <p:txBody>
          <a:bodyPr/>
          <a:lstStyle/>
          <a:p>
            <a:pPr algn="l"/>
            <a:r>
              <a:rPr lang="es-MX" altLang="es-MX" sz="4000"/>
              <a:t>La modernización = evolucionaria</a:t>
            </a:r>
            <a:endParaRPr lang="es-ES" altLang="es-MX" sz="4000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23850" y="333375"/>
            <a:ext cx="4464050" cy="1341438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35013" y="2081213"/>
            <a:ext cx="295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 u="none"/>
              <a:t>Plantaciones mercantilistas</a:t>
            </a:r>
          </a:p>
          <a:p>
            <a:r>
              <a:rPr lang="es-MX" altLang="es-MX" u="none"/>
              <a:t>Urbanización</a:t>
            </a:r>
            <a:endParaRPr lang="es-ES" altLang="es-MX" u="none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339975" y="17002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6659563" y="119697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056188" y="2008188"/>
            <a:ext cx="40878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MX" u="none"/>
              <a:t>Países que transitan por distintas etapas hacia un camino lineal</a:t>
            </a:r>
            <a:endParaRPr lang="es-ES" altLang="es-MX" u="none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659563" y="27082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659563" y="2781300"/>
            <a:ext cx="179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/>
              <a:t>Como resultado</a:t>
            </a:r>
            <a:endParaRPr lang="es-ES" altLang="es-MX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5076825" y="3573463"/>
            <a:ext cx="3600450" cy="18002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651500" y="3933825"/>
            <a:ext cx="2540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MX" b="1" i="1" u="none"/>
              <a:t>Una sociedad industrializada, urbana y ordenada</a:t>
            </a:r>
            <a:endParaRPr lang="es-ES" altLang="es-MX" b="1" i="1" u="none"/>
          </a:p>
        </p:txBody>
      </p:sp>
      <p:cxnSp>
        <p:nvCxnSpPr>
          <p:cNvPr id="8205" name="AutoShape 13"/>
          <p:cNvCxnSpPr>
            <a:cxnSpLocks noChangeShapeType="1"/>
            <a:stCxn id="8200" idx="1"/>
          </p:cNvCxnSpPr>
          <p:nvPr/>
        </p:nvCxnSpPr>
        <p:spPr bwMode="auto">
          <a:xfrm rot="10800000" flipV="1">
            <a:off x="3924300" y="2328863"/>
            <a:ext cx="1131888" cy="16049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547813" y="3933825"/>
            <a:ext cx="2376487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MX"/>
              <a:t>Las distintas etapas hacían la diferencia entre países desarrollados y subdesarrollados</a:t>
            </a:r>
            <a:endParaRPr lang="es-ES" altLang="es-MX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476375" y="3860800"/>
            <a:ext cx="2447925" cy="1655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 concepción de la teoría de la modernidad es: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7" y="2490135"/>
            <a:ext cx="6859984" cy="1010873"/>
          </a:xfrm>
        </p:spPr>
        <p:txBody>
          <a:bodyPr>
            <a:noAutofit/>
          </a:bodyPr>
          <a:lstStyle/>
          <a:p>
            <a:r>
              <a:rPr lang="es-MX" sz="3200" dirty="0" smtClean="0"/>
              <a:t>La sociedad tradicional es pobre, irracional y rural = la lógica es que despegue hacia</a:t>
            </a:r>
            <a:endParaRPr lang="es-MX" sz="3200" dirty="0"/>
          </a:p>
        </p:txBody>
      </p:sp>
      <p:sp>
        <p:nvSpPr>
          <p:cNvPr id="4" name="3 Flecha abajo"/>
          <p:cNvSpPr/>
          <p:nvPr/>
        </p:nvSpPr>
        <p:spPr>
          <a:xfrm>
            <a:off x="2771801" y="3933056"/>
            <a:ext cx="270564" cy="13367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779753" y="4941168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u="none" dirty="0" smtClean="0"/>
              <a:t>La tecnología</a:t>
            </a:r>
          </a:p>
          <a:p>
            <a:r>
              <a:rPr lang="es-MX" sz="2400" u="none" dirty="0" smtClean="0"/>
              <a:t>Altos niveles de inversión</a:t>
            </a:r>
          </a:p>
          <a:p>
            <a:endParaRPr lang="es-MX" sz="2400" dirty="0"/>
          </a:p>
        </p:txBody>
      </p:sp>
      <p:sp>
        <p:nvSpPr>
          <p:cNvPr id="6" name="5 Cerrar llave"/>
          <p:cNvSpPr/>
          <p:nvPr/>
        </p:nvSpPr>
        <p:spPr>
          <a:xfrm>
            <a:off x="3193518" y="4437112"/>
            <a:ext cx="387061" cy="1571402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832752" y="4361909"/>
            <a:ext cx="4363310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800" u="none" dirty="0" smtClean="0">
                <a:solidFill>
                  <a:schemeClr val="tx1"/>
                </a:solidFill>
              </a:rPr>
              <a:t>Para que suceda debe haber: </a:t>
            </a:r>
          </a:p>
          <a:p>
            <a:r>
              <a:rPr lang="es-MX" sz="2800" u="none" dirty="0" smtClean="0">
                <a:solidFill>
                  <a:schemeClr val="tx1"/>
                </a:solidFill>
              </a:rPr>
              <a:t>*Desarrollo de infraestructura</a:t>
            </a:r>
          </a:p>
          <a:p>
            <a:r>
              <a:rPr lang="es-MX" sz="2800" u="none" dirty="0" smtClean="0">
                <a:solidFill>
                  <a:schemeClr val="tx1"/>
                </a:solidFill>
              </a:rPr>
              <a:t>*Manufactura y</a:t>
            </a:r>
          </a:p>
          <a:p>
            <a:r>
              <a:rPr lang="es-MX" sz="2800" u="none" dirty="0" smtClean="0">
                <a:solidFill>
                  <a:schemeClr val="tx1"/>
                </a:solidFill>
              </a:rPr>
              <a:t>*Gobierno eficaz</a:t>
            </a:r>
            <a:endParaRPr lang="es-MX" sz="280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2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549275"/>
            <a:ext cx="7772400" cy="5546725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FontTx/>
              <a:buNone/>
            </a:pPr>
            <a:endParaRPr lang="es-MX" sz="1400" dirty="0" smtClean="0">
              <a:latin typeface="Stencil" pitchFamily="82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MX" sz="1400" dirty="0" smtClean="0">
              <a:solidFill>
                <a:schemeClr val="bg1"/>
              </a:solidFill>
              <a:latin typeface="Stencil" pitchFamily="82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sz="2800" dirty="0" smtClean="0">
                <a:solidFill>
                  <a:schemeClr val="tx1"/>
                </a:solidFill>
              </a:rPr>
              <a:t>GUÍA </a:t>
            </a:r>
            <a:r>
              <a:rPr lang="es-MX" sz="2800" dirty="0">
                <a:solidFill>
                  <a:schemeClr val="tx1"/>
                </a:solidFill>
              </a:rPr>
              <a:t>DE USO</a:t>
            </a:r>
            <a:r>
              <a:rPr lang="es-MX" sz="28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80000"/>
              </a:lnSpc>
              <a:buNone/>
            </a:pPr>
            <a:r>
              <a:rPr lang="es-MX" sz="1400" b="1" dirty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El material </a:t>
            </a:r>
            <a:r>
              <a:rPr lang="es-MX" sz="1400" b="1" dirty="0" smtClean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presentado puede ser visto a partir de la </a:t>
            </a:r>
            <a:r>
              <a:rPr lang="es-MX" sz="1400" b="1" dirty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versión Microsoft Office </a:t>
            </a:r>
            <a:r>
              <a:rPr lang="es-MX" sz="1400" b="1" dirty="0" err="1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Power</a:t>
            </a:r>
            <a:r>
              <a:rPr lang="es-MX" sz="1400" b="1" dirty="0">
                <a:solidFill>
                  <a:schemeClr val="tx1"/>
                </a:solidFill>
                <a:ea typeface="Copperplate"/>
                <a:cs typeface="Copperplate"/>
                <a:sym typeface="Copperplate"/>
              </a:rPr>
              <a:t> Point 2007.</a:t>
            </a:r>
            <a:endParaRPr lang="es-MX" sz="140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es-MX" sz="1400" dirty="0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r>
              <a:rPr lang="es-MX" sz="1400" dirty="0" smtClean="0">
                <a:solidFill>
                  <a:schemeClr val="tx1"/>
                </a:solidFill>
              </a:rPr>
              <a:t>El orden de la exposición  es el siguiente.</a:t>
            </a:r>
          </a:p>
          <a:p>
            <a:pPr algn="just">
              <a:buFontTx/>
              <a:buNone/>
            </a:pPr>
            <a:r>
              <a:rPr lang="es-MX" sz="1400" dirty="0" smtClean="0">
                <a:solidFill>
                  <a:schemeClr val="tx1"/>
                </a:solidFill>
              </a:rPr>
              <a:t>La exposición es </a:t>
            </a:r>
            <a:r>
              <a:rPr lang="es-MX" sz="1400" dirty="0" smtClean="0">
                <a:solidFill>
                  <a:schemeClr val="tx1"/>
                </a:solidFill>
              </a:rPr>
              <a:t>del </a:t>
            </a:r>
            <a:r>
              <a:rPr lang="es-MX" sz="1400" dirty="0" smtClean="0">
                <a:solidFill>
                  <a:schemeClr val="tx1"/>
                </a:solidFill>
              </a:rPr>
              <a:t>capítulo 1 del libro </a:t>
            </a:r>
            <a:r>
              <a:rPr lang="es-MX" sz="1400" dirty="0"/>
              <a:t>Gardner, Katy y David Lewis, 2003, </a:t>
            </a:r>
            <a:r>
              <a:rPr lang="es-MX" sz="1400" b="1" i="1" dirty="0"/>
              <a:t>Antropología Desarrollo y el Desafío Posmoderno</a:t>
            </a:r>
            <a:r>
              <a:rPr lang="es-MX" sz="1400" dirty="0"/>
              <a:t>, </a:t>
            </a:r>
            <a:r>
              <a:rPr lang="es-MX" sz="1400" dirty="0" smtClean="0"/>
              <a:t> El </a:t>
            </a:r>
            <a:r>
              <a:rPr lang="es-MX" sz="1400" dirty="0"/>
              <a:t>Colegio Mexiquense, Zinacantepec, México </a:t>
            </a:r>
            <a:r>
              <a:rPr lang="es-MX" sz="1400" dirty="0" smtClean="0">
                <a:solidFill>
                  <a:schemeClr val="tx1"/>
                </a:solidFill>
              </a:rPr>
              <a:t>y </a:t>
            </a:r>
            <a:r>
              <a:rPr lang="es-MX" sz="1400" dirty="0" smtClean="0">
                <a:solidFill>
                  <a:schemeClr val="tx1"/>
                </a:solidFill>
              </a:rPr>
              <a:t>se divide en </a:t>
            </a:r>
            <a:r>
              <a:rPr lang="es-MX" sz="1400" dirty="0" smtClean="0">
                <a:solidFill>
                  <a:schemeClr val="tx1"/>
                </a:solidFill>
              </a:rPr>
              <a:t>dos apartados</a:t>
            </a:r>
            <a:r>
              <a:rPr lang="es-MX" sz="14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FontTx/>
              <a:buNone/>
            </a:pPr>
            <a:r>
              <a:rPr lang="es-MX" sz="1400" dirty="0" smtClean="0">
                <a:solidFill>
                  <a:schemeClr val="tx1"/>
                </a:solidFill>
              </a:rPr>
              <a:t> </a:t>
            </a:r>
          </a:p>
          <a:p>
            <a:pPr lvl="0" algn="just">
              <a:buNone/>
            </a:pPr>
            <a:r>
              <a:rPr lang="es-MX" sz="1400" dirty="0" smtClean="0">
                <a:solidFill>
                  <a:schemeClr val="tx1"/>
                </a:solidFill>
              </a:rPr>
              <a:t>1). La modernidad: </a:t>
            </a:r>
            <a:r>
              <a:rPr lang="es-MX" altLang="es-MX" sz="1400" dirty="0" smtClean="0">
                <a:solidFill>
                  <a:schemeClr val="tx1"/>
                </a:solidFill>
              </a:rPr>
              <a:t>capitalismo y colonialismo (1700-1949)</a:t>
            </a:r>
            <a:endParaRPr lang="es-ES" altLang="es-MX" sz="1400" dirty="0" smtClean="0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endParaRPr lang="es-MX" sz="1400" dirty="0" smtClean="0">
              <a:solidFill>
                <a:schemeClr val="tx1"/>
              </a:solidFill>
            </a:endParaRPr>
          </a:p>
          <a:p>
            <a:pPr lvl="0" algn="just">
              <a:buNone/>
            </a:pPr>
            <a:r>
              <a:rPr lang="es-MX" sz="1400" dirty="0" smtClean="0">
                <a:solidFill>
                  <a:schemeClr val="tx1"/>
                </a:solidFill>
              </a:rPr>
              <a:t>2</a:t>
            </a:r>
            <a:r>
              <a:rPr lang="es-MX" sz="1400" dirty="0" smtClean="0">
                <a:solidFill>
                  <a:schemeClr val="tx1"/>
                </a:solidFill>
              </a:rPr>
              <a:t>). </a:t>
            </a:r>
            <a:r>
              <a:rPr lang="es-MX" sz="1400" dirty="0" smtClean="0">
                <a:solidFill>
                  <a:schemeClr val="tx1"/>
                </a:solidFill>
              </a:rPr>
              <a:t>Las teorías del desarrollo: </a:t>
            </a:r>
            <a:r>
              <a:rPr lang="es-MX" altLang="es-MX" sz="1400" dirty="0">
                <a:solidFill>
                  <a:schemeClr val="tx1"/>
                </a:solidFill>
              </a:rPr>
              <a:t>La era poscolonial (1949 en adelante)</a:t>
            </a:r>
            <a:endParaRPr lang="es-ES" altLang="es-MX" sz="1400" dirty="0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endParaRPr lang="es-MX" sz="1400" dirty="0" smtClean="0">
              <a:solidFill>
                <a:schemeClr val="tx1"/>
              </a:solidFill>
            </a:endParaRPr>
          </a:p>
          <a:p>
            <a:pPr algn="just">
              <a:buFontTx/>
              <a:buNone/>
            </a:pPr>
            <a:endParaRPr lang="es-MX" sz="1400" dirty="0" smtClean="0">
              <a:solidFill>
                <a:schemeClr val="tx1"/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29FC6-1024-4057-839E-69F7AA9EAD48}" type="slidenum">
              <a:rPr lang="es-ES">
                <a:solidFill>
                  <a:srgbClr val="B13F9A"/>
                </a:solidFill>
              </a:rPr>
              <a:pPr/>
              <a:t>3</a:t>
            </a:fld>
            <a:endParaRPr lang="es-E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8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arriba y abajo"/>
          <p:cNvSpPr/>
          <p:nvPr/>
        </p:nvSpPr>
        <p:spPr>
          <a:xfrm>
            <a:off x="3292446" y="1556792"/>
            <a:ext cx="1656184" cy="364342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259632" y="1064085"/>
            <a:ext cx="6681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u="none" dirty="0" smtClean="0"/>
              <a:t>Países capitalistas = Desarrollados y modernos</a:t>
            </a:r>
            <a:endParaRPr lang="es-MX" sz="2400" u="none" dirty="0"/>
          </a:p>
        </p:txBody>
      </p:sp>
      <p:sp>
        <p:nvSpPr>
          <p:cNvPr id="6" name="5 Rectángulo"/>
          <p:cNvSpPr/>
          <p:nvPr/>
        </p:nvSpPr>
        <p:spPr>
          <a:xfrm>
            <a:off x="755576" y="5217189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u="none" dirty="0"/>
              <a:t>Países </a:t>
            </a:r>
            <a:r>
              <a:rPr lang="es-MX" sz="2400" u="none" dirty="0" smtClean="0"/>
              <a:t>en vías de desarrollo = Subdesarrollados </a:t>
            </a:r>
            <a:r>
              <a:rPr lang="es-MX" sz="2400" u="none" dirty="0"/>
              <a:t>y </a:t>
            </a:r>
            <a:r>
              <a:rPr lang="es-MX" sz="2400" u="none" dirty="0" smtClean="0"/>
              <a:t>en vías de la modernidad</a:t>
            </a:r>
            <a:endParaRPr lang="es-MX" sz="2400" u="none" dirty="0"/>
          </a:p>
        </p:txBody>
      </p:sp>
      <p:sp>
        <p:nvSpPr>
          <p:cNvPr id="7" name="6 CuadroTexto"/>
          <p:cNvSpPr txBox="1"/>
          <p:nvPr/>
        </p:nvSpPr>
        <p:spPr>
          <a:xfrm>
            <a:off x="5148064" y="1902023"/>
            <a:ext cx="2991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Países Occidentales</a:t>
            </a:r>
            <a:endParaRPr lang="es-MX" sz="2400" dirty="0"/>
          </a:p>
        </p:txBody>
      </p:sp>
      <p:sp>
        <p:nvSpPr>
          <p:cNvPr id="8" name="7 Rectángulo"/>
          <p:cNvSpPr/>
          <p:nvPr/>
        </p:nvSpPr>
        <p:spPr>
          <a:xfrm>
            <a:off x="4967726" y="4437111"/>
            <a:ext cx="3352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/>
              <a:t>Países no occidentales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9693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teoría de la dependencia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1586937"/>
          </a:xfrm>
        </p:spPr>
        <p:txBody>
          <a:bodyPr>
            <a:noAutofit/>
          </a:bodyPr>
          <a:lstStyle/>
          <a:p>
            <a:r>
              <a:rPr lang="es-MX" sz="3200" dirty="0" smtClean="0"/>
              <a:t>La CEPAL explicó el desarrollo en términos de desigualdad y dependencia</a:t>
            </a:r>
          </a:p>
          <a:p>
            <a:r>
              <a:rPr lang="es-MX" sz="3200" dirty="0" smtClean="0"/>
              <a:t>El desarrollo es desigual en América Latina</a:t>
            </a:r>
            <a:endParaRPr lang="es-MX" sz="3200" dirty="0"/>
          </a:p>
        </p:txBody>
      </p:sp>
      <p:sp>
        <p:nvSpPr>
          <p:cNvPr id="4" name="3 Flecha abajo"/>
          <p:cNvSpPr/>
          <p:nvPr/>
        </p:nvSpPr>
        <p:spPr>
          <a:xfrm>
            <a:off x="6156176" y="4180268"/>
            <a:ext cx="252028" cy="10489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2616130" y="5373216"/>
            <a:ext cx="575952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4800" u="none" dirty="0" smtClean="0">
                <a:solidFill>
                  <a:schemeClr val="tx1"/>
                </a:solidFill>
              </a:rPr>
              <a:t>Países subdesarrollados</a:t>
            </a:r>
            <a:endParaRPr lang="es-MX" sz="480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Los países del sur tienen dependencia con países del norte</a:t>
            </a:r>
            <a:endParaRPr lang="es-MX" dirty="0"/>
          </a:p>
        </p:txBody>
      </p:sp>
      <p:sp>
        <p:nvSpPr>
          <p:cNvPr id="6" name="5 Flecha arriba y abajo"/>
          <p:cNvSpPr/>
          <p:nvPr/>
        </p:nvSpPr>
        <p:spPr>
          <a:xfrm>
            <a:off x="2069379" y="2007154"/>
            <a:ext cx="576064" cy="165618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611560" y="3663338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none" dirty="0" smtClean="0"/>
              <a:t>Relacionado con:</a:t>
            </a:r>
          </a:p>
          <a:p>
            <a:r>
              <a:rPr lang="es-MX" sz="2800" u="none" dirty="0" smtClean="0"/>
              <a:t>*Comercio</a:t>
            </a:r>
          </a:p>
          <a:p>
            <a:r>
              <a:rPr lang="es-MX" sz="2800" u="none" dirty="0" smtClean="0"/>
              <a:t>*El proteccionismo de economías del Norte hacia las del sur</a:t>
            </a:r>
          </a:p>
          <a:p>
            <a:r>
              <a:rPr lang="es-MX" sz="2800" u="none" dirty="0" smtClean="0"/>
              <a:t>*Dependencia de los mercados de exportación de muchos países de A.L.</a:t>
            </a:r>
            <a:endParaRPr lang="es-MX" sz="2800" u="none" dirty="0"/>
          </a:p>
        </p:txBody>
      </p:sp>
    </p:spTree>
    <p:extLst>
      <p:ext uri="{BB962C8B-B14F-4D97-AF65-F5344CB8AC3E}">
        <p14:creationId xmlns:p14="http://schemas.microsoft.com/office/powerpoint/2010/main" val="7449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Bajo la lógica anterior se clasificó a los países en:</a:t>
            </a:r>
            <a:endParaRPr lang="es-MX" dirty="0"/>
          </a:p>
        </p:txBody>
      </p:sp>
      <p:pic>
        <p:nvPicPr>
          <p:cNvPr id="3074" name="Picture 2" descr="http://www.fondospaisajes.net/wp-content/uploads/2010/09/ciudad-futu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72" y="2334343"/>
            <a:ext cx="3960440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age.slidesharecdn.com/eliiimundodurantelaguerrafra-140611143117-phpapp02/95/el-tercer-mundo-durante-la-guerra-fra-2-638.jpg?cb=14024971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12" y="2273371"/>
            <a:ext cx="4382481" cy="3290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73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1700808"/>
            <a:ext cx="6798734" cy="3809807"/>
          </a:xfrm>
        </p:spPr>
        <p:txBody>
          <a:bodyPr>
            <a:normAutofit/>
          </a:bodyPr>
          <a:lstStyle/>
          <a:p>
            <a:r>
              <a:rPr lang="es-MX" dirty="0" smtClean="0"/>
              <a:t>La teoría de la dependencia no ofreció soluciones para un cambio estructural. Solo enfatizó la desigualdad que existía entre países dependientes e independientes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36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¿Qué tienen en común la teoría de la modernidad y la de dependencia?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2490135"/>
            <a:ext cx="8064896" cy="3444997"/>
          </a:xfrm>
        </p:spPr>
        <p:txBody>
          <a:bodyPr>
            <a:noAutofit/>
          </a:bodyPr>
          <a:lstStyle/>
          <a:p>
            <a:r>
              <a:rPr lang="es-MX" sz="2800" dirty="0" smtClean="0">
                <a:latin typeface="Jokerman" panose="04090605060D06020702" pitchFamily="82" charset="0"/>
              </a:rPr>
              <a:t>Ambas mencionan que el progreso y desarrollo es lineal</a:t>
            </a:r>
          </a:p>
          <a:p>
            <a:r>
              <a:rPr lang="es-MX" sz="2800" dirty="0" smtClean="0">
                <a:latin typeface="Jokerman" panose="04090605060D06020702" pitchFamily="82" charset="0"/>
              </a:rPr>
              <a:t>Ambas creen que el capitalismo es el único motor de las economías de los Estados</a:t>
            </a:r>
          </a:p>
          <a:p>
            <a:r>
              <a:rPr lang="es-MX" sz="2800" dirty="0" smtClean="0">
                <a:latin typeface="Jokerman" panose="04090605060D06020702" pitchFamily="82" charset="0"/>
              </a:rPr>
              <a:t>Pasan por alto la forma en las que las personas negocian e inician sus propios cambios</a:t>
            </a:r>
            <a:endParaRPr lang="es-MX" sz="2800" dirty="0">
              <a:latin typeface="Jokerman" panose="04090605060D06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La posmodernidad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490135"/>
            <a:ext cx="7560840" cy="3963201"/>
          </a:xfrm>
        </p:spPr>
        <p:txBody>
          <a:bodyPr>
            <a:noAutofit/>
          </a:bodyPr>
          <a:lstStyle/>
          <a:p>
            <a:r>
              <a:rPr lang="es-MX" sz="3200" dirty="0" smtClean="0"/>
              <a:t>Rechazo a los aspectos cultural e intelectual de la modernidad</a:t>
            </a:r>
          </a:p>
          <a:p>
            <a:r>
              <a:rPr lang="es-MX" sz="3200" dirty="0" smtClean="0"/>
              <a:t>Marca el fin de la homogeneidad y da paso a la relatividad</a:t>
            </a:r>
          </a:p>
          <a:p>
            <a:r>
              <a:rPr lang="es-MX" sz="3200" dirty="0" smtClean="0"/>
              <a:t>Insiste en localizar las voces de la diversidad, aquellas que calló la modernidad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322000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4961935"/>
          </a:xfrm>
        </p:spPr>
        <p:txBody>
          <a:bodyPr>
            <a:normAutofit/>
          </a:bodyPr>
          <a:lstStyle/>
          <a:p>
            <a:r>
              <a:rPr lang="es-MX" dirty="0" smtClean="0"/>
              <a:t>El posmodernismo cree que el desarrollo está en las personas y sus distintas maneras.</a:t>
            </a:r>
            <a:br>
              <a:rPr lang="es-MX" dirty="0" smtClean="0"/>
            </a:br>
            <a:r>
              <a:rPr lang="es-MX" dirty="0" smtClean="0">
                <a:solidFill>
                  <a:srgbClr val="FF0000"/>
                </a:solidFill>
              </a:rPr>
              <a:t>Incluye el DESARROLLO HUMANO, DECIR, LAS PERSONAS ESTÁN CERCA DEL DESARROLLO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3768"/>
              </p:ext>
            </p:extLst>
          </p:nvPr>
        </p:nvGraphicFramePr>
        <p:xfrm>
          <a:off x="1331640" y="1268760"/>
          <a:ext cx="6799262" cy="472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9631"/>
                <a:gridCol w="3399631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¿Qué</a:t>
                      </a:r>
                      <a:r>
                        <a:rPr lang="es-MX" sz="4000" baseline="0" dirty="0" smtClean="0"/>
                        <a:t> es el desarrollo y la modernidad desde el siglo XVII hasta la década de 1960?</a:t>
                      </a:r>
                      <a:endParaRPr lang="es-MX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4000" dirty="0" smtClean="0"/>
                        <a:t>¿Qué se entiende por desarrollo a</a:t>
                      </a:r>
                      <a:r>
                        <a:rPr lang="es-MX" sz="4000" baseline="0" dirty="0" smtClean="0"/>
                        <a:t> partir de la década de 1960?</a:t>
                      </a:r>
                      <a:endParaRPr lang="es-MX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195736" y="764704"/>
            <a:ext cx="4006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 smtClean="0"/>
              <a:t>Reflexionar y responder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8931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21804" y="1196752"/>
            <a:ext cx="7772400" cy="587375"/>
          </a:xfrm>
        </p:spPr>
        <p:txBody>
          <a:bodyPr>
            <a:normAutofit fontScale="90000"/>
          </a:bodyPr>
          <a:lstStyle/>
          <a:p>
            <a:r>
              <a:rPr lang="es-MX" sz="4400" dirty="0" smtClean="0"/>
              <a:t>Referencia</a:t>
            </a:r>
            <a:endParaRPr lang="es-ES" sz="44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51BC0-3F66-4485-B59E-3249540EFC24}" type="slidenum">
              <a:rPr lang="es-ES">
                <a:solidFill>
                  <a:srgbClr val="B13F9A"/>
                </a:solidFill>
              </a:rPr>
              <a:pPr/>
              <a:t>4</a:t>
            </a:fld>
            <a:endParaRPr lang="es-ES">
              <a:solidFill>
                <a:srgbClr val="B13F9A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15616" y="2348880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3600" dirty="0"/>
              <a:t>Gardner, Katy y David Lewis, 2003, </a:t>
            </a:r>
            <a:r>
              <a:rPr lang="es-MX" sz="3600" b="1" i="1" dirty="0"/>
              <a:t>Antropología Desarrollo y el Desafío Posmoderno</a:t>
            </a:r>
            <a:r>
              <a:rPr lang="es-MX" sz="3600" dirty="0"/>
              <a:t>,  El Colegio Mexiquense, Zinacantepec, México</a:t>
            </a:r>
          </a:p>
        </p:txBody>
      </p:sp>
    </p:spTree>
    <p:extLst>
      <p:ext uri="{BB962C8B-B14F-4D97-AF65-F5344CB8AC3E}">
        <p14:creationId xmlns:p14="http://schemas.microsoft.com/office/powerpoint/2010/main" val="39143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1570037"/>
          </a:xfrm>
        </p:spPr>
        <p:txBody>
          <a:bodyPr>
            <a:normAutofit fontScale="90000"/>
          </a:bodyPr>
          <a:lstStyle/>
          <a:p>
            <a:r>
              <a:rPr lang="es-MX" altLang="es-MX" sz="4000"/>
              <a:t>LA ANTROPOLOGÍA, EL DESARROLLO Y LA CRISIS DE LA MODERNIDAD</a:t>
            </a:r>
            <a:endParaRPr lang="es-ES" altLang="es-MX" sz="4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492375"/>
            <a:ext cx="7570787" cy="3633788"/>
          </a:xfrm>
        </p:spPr>
        <p:txBody>
          <a:bodyPr/>
          <a:lstStyle/>
          <a:p>
            <a:r>
              <a:rPr lang="es-MX" altLang="es-MX"/>
              <a:t>DESARROLLO =</a:t>
            </a:r>
          </a:p>
          <a:p>
            <a:r>
              <a:rPr lang="es-MX" altLang="es-MX"/>
              <a:t> países del norte vs países del sur</a:t>
            </a:r>
            <a:endParaRPr lang="es-ES" altLang="es-MX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2700338" y="3573463"/>
            <a:ext cx="3600450" cy="720725"/>
          </a:xfrm>
          <a:custGeom>
            <a:avLst/>
            <a:gdLst>
              <a:gd name="G0" fmla="+- 8419 0 0"/>
              <a:gd name="G1" fmla="+- 8640 0 0"/>
              <a:gd name="G2" fmla="+- 6171 0 0"/>
              <a:gd name="G3" fmla="+- 21600 0 8419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7698 h 21600"/>
              <a:gd name="T4" fmla="*/ 10800 w 21600"/>
              <a:gd name="T5" fmla="*/ 21238 h 21600"/>
              <a:gd name="T6" fmla="*/ 21600 w 21600"/>
              <a:gd name="T7" fmla="*/ 1769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8419" y="6171"/>
                </a:lnTo>
                <a:lnTo>
                  <a:pt x="8640" y="6171"/>
                </a:lnTo>
                <a:lnTo>
                  <a:pt x="8640" y="14159"/>
                </a:lnTo>
                <a:lnTo>
                  <a:pt x="3766" y="14159"/>
                </a:lnTo>
                <a:lnTo>
                  <a:pt x="3766" y="13796"/>
                </a:lnTo>
                <a:lnTo>
                  <a:pt x="0" y="17698"/>
                </a:lnTo>
                <a:lnTo>
                  <a:pt x="3766" y="21600"/>
                </a:lnTo>
                <a:lnTo>
                  <a:pt x="3766" y="21238"/>
                </a:lnTo>
                <a:lnTo>
                  <a:pt x="17834" y="21238"/>
                </a:lnTo>
                <a:lnTo>
                  <a:pt x="17834" y="21600"/>
                </a:lnTo>
                <a:lnTo>
                  <a:pt x="21600" y="17698"/>
                </a:lnTo>
                <a:lnTo>
                  <a:pt x="17834" y="13796"/>
                </a:lnTo>
                <a:lnTo>
                  <a:pt x="17834" y="14159"/>
                </a:lnTo>
                <a:lnTo>
                  <a:pt x="12960" y="14159"/>
                </a:lnTo>
                <a:lnTo>
                  <a:pt x="12960" y="6171"/>
                </a:lnTo>
                <a:lnTo>
                  <a:pt x="13181" y="617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023938" y="3881438"/>
            <a:ext cx="1555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 u="none"/>
              <a:t>desarrollados</a:t>
            </a:r>
            <a:endParaRPr lang="es-ES" altLang="es-MX" u="none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351588" y="3952875"/>
            <a:ext cx="1187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 u="none"/>
              <a:t>atrasados</a:t>
            </a:r>
            <a:endParaRPr lang="es-ES" altLang="es-MX" u="none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23850" y="4652963"/>
            <a:ext cx="8640763" cy="165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MX" altLang="es-MX" u="none"/>
              <a:t>Esta diferencia fue confirmada hasta la década del 90 cuando se dieron cuenta que </a:t>
            </a:r>
          </a:p>
          <a:p>
            <a:r>
              <a:rPr lang="es-MX" altLang="es-MX" u="none"/>
              <a:t>los beneficios  progresivos del crecimiento económico, cambio tecnológico y </a:t>
            </a:r>
          </a:p>
          <a:p>
            <a:r>
              <a:rPr lang="es-MX" altLang="es-MX" u="none"/>
              <a:t>racionalidad científica no pudieron materializarse </a:t>
            </a:r>
            <a:endParaRPr lang="es-ES" altLang="es-MX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95288" y="620713"/>
            <a:ext cx="85169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MX" sz="2400" u="none"/>
              <a:t>El concepto de desarrollo fue consecuencia del neocolonioalismo</a:t>
            </a:r>
            <a:endParaRPr lang="es-ES" altLang="es-MX" sz="2400" u="none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3203575" y="1052513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95289" y="1484312"/>
            <a:ext cx="8307398" cy="535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¦"/>
            </a:pPr>
            <a:endParaRPr lang="es-MX" altLang="es-MX" u="none" dirty="0"/>
          </a:p>
          <a:p>
            <a:pPr>
              <a:buFont typeface="Wingdings" panose="05000000000000000000" pitchFamily="2" charset="2"/>
              <a:buChar char="¦"/>
            </a:pPr>
            <a:r>
              <a:rPr lang="es-MX" altLang="es-MX" u="none" dirty="0"/>
              <a:t>Según algunos autores (Escobar, 1988, Sachs, 1992)  es un constructo social, un proyecto político de los países del norte hacia los países del sur</a:t>
            </a:r>
          </a:p>
          <a:p>
            <a:pPr>
              <a:buFont typeface="Wingdings" panose="05000000000000000000" pitchFamily="2" charset="2"/>
              <a:buChar char="¦"/>
            </a:pPr>
            <a:endParaRPr lang="es-MX" altLang="es-MX" u="none" dirty="0"/>
          </a:p>
          <a:p>
            <a:pPr>
              <a:buFont typeface="Wingdings" panose="05000000000000000000" pitchFamily="2" charset="2"/>
              <a:buChar char="¦"/>
            </a:pPr>
            <a:r>
              <a:rPr lang="es-MX" altLang="es-MX" u="none" dirty="0"/>
              <a:t>También significa  una serie de conceptos e ideas</a:t>
            </a:r>
          </a:p>
          <a:p>
            <a:pPr>
              <a:buFont typeface="Wingdings" panose="05000000000000000000" pitchFamily="2" charset="2"/>
              <a:buNone/>
            </a:pPr>
            <a:endParaRPr lang="es-MX" altLang="es-MX" u="none" dirty="0"/>
          </a:p>
          <a:p>
            <a:pPr>
              <a:buFont typeface="Wingdings" panose="05000000000000000000" pitchFamily="2" charset="2"/>
              <a:buChar char="¦"/>
            </a:pPr>
            <a:r>
              <a:rPr lang="es-MX" altLang="es-MX" u="none" dirty="0"/>
              <a:t>Es un conjunto de prácticas y relaciones</a:t>
            </a:r>
          </a:p>
          <a:p>
            <a:pPr>
              <a:buFont typeface="Wingdings" panose="05000000000000000000" pitchFamily="2" charset="2"/>
              <a:buChar char="¦"/>
            </a:pPr>
            <a:endParaRPr lang="es-MX" altLang="es-MX" u="none" dirty="0"/>
          </a:p>
          <a:p>
            <a:pPr>
              <a:buFont typeface="Wingdings" panose="05000000000000000000" pitchFamily="2" charset="2"/>
              <a:buChar char="¦"/>
            </a:pPr>
            <a:endParaRPr lang="es-MX" altLang="es-MX" u="none" dirty="0"/>
          </a:p>
          <a:p>
            <a:pPr>
              <a:buFont typeface="Wingdings" panose="05000000000000000000" pitchFamily="2" charset="2"/>
              <a:buChar char="¦"/>
            </a:pPr>
            <a:r>
              <a:rPr lang="es-MX" altLang="es-MX" sz="3600" u="none" dirty="0">
                <a:solidFill>
                  <a:srgbClr val="0000FF"/>
                </a:solidFill>
                <a:latin typeface="AR CARTER" panose="02000000000000000000" pitchFamily="2" charset="0"/>
              </a:rPr>
              <a:t>Los autores, Gardner y Lewis, asumen que  es un poderoso conjunto de ideas que han guiado pensamientos y acciones  en todo el mundo a lo largo de la segunda mitad del siglo XX</a:t>
            </a:r>
            <a:endParaRPr lang="es-ES" altLang="es-MX" sz="3600" u="none" dirty="0">
              <a:solidFill>
                <a:srgbClr val="0000FF"/>
              </a:solidFill>
              <a:latin typeface="AR CARTER" panose="02000000000000000000" pitchFamily="2" charset="0"/>
            </a:endParaRP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2555875" y="620713"/>
            <a:ext cx="1368425" cy="43180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 noción de desarrollo surgió antes de 1949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4800" dirty="0" smtClean="0"/>
              <a:t>La idea de progreso surgió en Europa del norte y tiene la secuencia que se muestra en el cuadro siguiente: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427851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r>
              <a:rPr lang="es-MX" altLang="es-MX" sz="4000"/>
              <a:t>Historia del desarrollo</a:t>
            </a:r>
            <a:endParaRPr lang="es-ES" altLang="es-MX" sz="4000"/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52184409"/>
              </p:ext>
            </p:extLst>
          </p:nvPr>
        </p:nvGraphicFramePr>
        <p:xfrm>
          <a:off x="551557" y="1356945"/>
          <a:ext cx="8135243" cy="5153760"/>
        </p:xfrm>
        <a:graphic>
          <a:graphicData uri="http://schemas.openxmlformats.org/drawingml/2006/table">
            <a:tbl>
              <a:tblPr/>
              <a:tblGrid>
                <a:gridCol w="4156505"/>
                <a:gridCol w="3978738"/>
              </a:tblGrid>
              <a:tr h="8345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A) Capitalismo y colonialismo (1700-1949)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B) La era poscolonial (1949 en adelante)</a:t>
                      </a:r>
                      <a:endParaRPr kumimoji="0" lang="es-ES" alt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92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La tecnología y la ciencia relacionada  con el pensamiento de la Ilustración: tolerancia, razón y sentido común = racionalidad e ilustración  para la humanidad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A1. 1700-1860 = Economía política clásica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A2. 1860-1945= economía política neoclásica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A3. 1945-66= expansión del capitalismo = teorías de la modernización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Escobar dice que el desarrollo ha sido profesionalizado  con conceptos, categorías y técnicas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Así, se pidieron estrategias para elevar el    </a:t>
                      </a:r>
                      <a:r>
                        <a:rPr kumimoji="0" lang="es-MX" altLang="es-MX" sz="20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crecimiento</a:t>
                      </a:r>
                      <a:r>
                        <a:rPr kumimoji="0" lang="es-MX" altLang="es-MX" sz="20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es-MX" altLang="es-MX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económico y no el político y social</a:t>
                      </a:r>
                      <a:endParaRPr kumimoji="0" lang="es-ES" altLang="es-MX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71550" y="836613"/>
            <a:ext cx="692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MX" altLang="es-MX" sz="2400" i="1" u="none">
                <a:solidFill>
                  <a:srgbClr val="0000FF"/>
                </a:solidFill>
                <a:latin typeface="Agency FB" panose="020B0503020202020204" pitchFamily="34" charset="0"/>
              </a:rPr>
              <a:t>La historia del desarrollo tiene relación con la historia del capitalismo</a:t>
            </a:r>
            <a:endParaRPr lang="es-ES" altLang="es-MX" sz="2400" i="1" u="none">
              <a:solidFill>
                <a:srgbClr val="0000FF"/>
              </a:solidFill>
              <a:latin typeface="Agency FB" panose="020B0503020202020204" pitchFamily="34" charset="0"/>
            </a:endParaRPr>
          </a:p>
        </p:txBody>
      </p:sp>
      <p:sp>
        <p:nvSpPr>
          <p:cNvPr id="5169" name="Oval 49"/>
          <p:cNvSpPr>
            <a:spLocks noChangeArrowheads="1"/>
          </p:cNvSpPr>
          <p:nvPr/>
        </p:nvSpPr>
        <p:spPr bwMode="auto">
          <a:xfrm>
            <a:off x="5578042" y="3501592"/>
            <a:ext cx="2234045" cy="43146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71" name="Line 51"/>
          <p:cNvSpPr>
            <a:spLocks noChangeShapeType="1"/>
          </p:cNvSpPr>
          <p:nvPr/>
        </p:nvSpPr>
        <p:spPr bwMode="auto">
          <a:xfrm>
            <a:off x="7380288" y="37163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72" name="Line 52"/>
          <p:cNvSpPr>
            <a:spLocks noChangeShapeType="1"/>
          </p:cNvSpPr>
          <p:nvPr/>
        </p:nvSpPr>
        <p:spPr bwMode="auto">
          <a:xfrm>
            <a:off x="7812088" y="37163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5724525" y="4652963"/>
            <a:ext cx="259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altLang="es-MX"/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5724525" y="4724400"/>
            <a:ext cx="273526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MX"/>
              <a:t>Tiene relación o se mide por: actualización tecnológica, urbanización, altos niveles de consumo</a:t>
            </a:r>
            <a:endParaRPr lang="es-ES" altLang="es-MX"/>
          </a:p>
        </p:txBody>
      </p:sp>
      <p:sp>
        <p:nvSpPr>
          <p:cNvPr id="5175" name="AutoShape 55"/>
          <p:cNvSpPr>
            <a:spLocks/>
          </p:cNvSpPr>
          <p:nvPr/>
        </p:nvSpPr>
        <p:spPr bwMode="auto">
          <a:xfrm>
            <a:off x="5651500" y="4724400"/>
            <a:ext cx="142875" cy="1441450"/>
          </a:xfrm>
          <a:prstGeom prst="leftBrace">
            <a:avLst>
              <a:gd name="adj1" fmla="val 84074"/>
              <a:gd name="adj2" fmla="val 50000"/>
            </a:avLst>
          </a:prstGeom>
          <a:noFill/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4427538" y="4941888"/>
            <a:ext cx="13684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MX" altLang="es-MX" sz="1400" u="none"/>
              <a:t>Vinculado con las teorías de la modernización</a:t>
            </a:r>
            <a:endParaRPr lang="es-ES" altLang="es-MX" sz="1400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0155" y="260648"/>
            <a:ext cx="8229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A1. 1700-1860: Capitalismo competitivo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611559" y="1756926"/>
            <a:ext cx="38954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u="none" dirty="0" smtClean="0"/>
              <a:t>Periodo de luchas sociales y políticas radicales  en el que el feudalismo fue debilitándose y surge: </a:t>
            </a:r>
            <a:endParaRPr lang="es-MX" sz="3200" u="none" dirty="0"/>
          </a:p>
        </p:txBody>
      </p:sp>
      <p:pic>
        <p:nvPicPr>
          <p:cNvPr id="10242" name="Picture 2" descr="http://images.slideplayer.es/2/135962/slides/slide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3791471" cy="284360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  <p:cxnSp>
        <p:nvCxnSpPr>
          <p:cNvPr id="6" name="Conector angular 5"/>
          <p:cNvCxnSpPr/>
          <p:nvPr/>
        </p:nvCxnSpPr>
        <p:spPr bwMode="auto">
          <a:xfrm flipV="1">
            <a:off x="1835696" y="4365104"/>
            <a:ext cx="2304256" cy="28803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7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á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á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á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394</TotalTime>
  <Words>1765</Words>
  <Application>Microsoft Office PowerPoint</Application>
  <PresentationFormat>Presentación en pantalla (4:3)</PresentationFormat>
  <Paragraphs>194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Orgánico</vt:lpstr>
      <vt:lpstr>Presentación de PowerPoint</vt:lpstr>
      <vt:lpstr>Presentación de PowerPoint</vt:lpstr>
      <vt:lpstr>Presentación de PowerPoint</vt:lpstr>
      <vt:lpstr>Referencia</vt:lpstr>
      <vt:lpstr>LA ANTROPOLOGÍA, EL DESARROLLO Y LA CRISIS DE LA MODERNIDAD</vt:lpstr>
      <vt:lpstr>Presentación de PowerPoint</vt:lpstr>
      <vt:lpstr>La noción de desarrollo surgió antes de 1949</vt:lpstr>
      <vt:lpstr>Historia del desarrollo</vt:lpstr>
      <vt:lpstr>A1. 1700-1860: Capitalismo competitivo</vt:lpstr>
      <vt:lpstr>Presentación de PowerPoint</vt:lpstr>
      <vt:lpstr>Aunado a lo anterior también hay ascenso de la tecnología</vt:lpstr>
      <vt:lpstr>Durante esta época hubo polaridades entre:</vt:lpstr>
      <vt:lpstr>Época de la economía clásica y el materialismo histórico </vt:lpstr>
      <vt:lpstr>Un aporte importante para entender las teorías del desarrollo está relacionado con  los avances y descubrimientos científicos</vt:lpstr>
      <vt:lpstr>La idea del origen de las especies tuvo influencia en economistas, políticos y sociólogos al comparar:</vt:lpstr>
      <vt:lpstr>La idea anterior transformó la visión de las sociedades. Y junto con el colonialismo inventaron que:  los “nativos” eran seres atrasados o semejantes a niños y los colonizadores representaban la función de agentes racionales del progreso</vt:lpstr>
      <vt:lpstr>A.3 1945-1966: CAPITALISMO TARDÍO</vt:lpstr>
      <vt:lpstr>B. La era poscolonial: de 1949 hacia adelante</vt:lpstr>
      <vt:lpstr>Presentación de PowerPoint</vt:lpstr>
      <vt:lpstr>De esta manera la fórmula fue:</vt:lpstr>
      <vt:lpstr>El desarrollo también se profesionalizó:</vt:lpstr>
      <vt:lpstr>El argumento del desarrollo desde la visión económica y como proyecto de dominación requiere de: </vt:lpstr>
      <vt:lpstr>Muchos gobiernos y expertos  creyeron que la ruta hacia el desarrollo exitoso se medía por índices económicos :</vt:lpstr>
      <vt:lpstr>Cambios positivos como:</vt:lpstr>
      <vt:lpstr>Otra concepción que se tiene de desarrollo es el efecto de derrame</vt:lpstr>
      <vt:lpstr>Presentación de PowerPoint</vt:lpstr>
      <vt:lpstr>Presentación de PowerPoint</vt:lpstr>
      <vt:lpstr>La modernización = evolucionaria</vt:lpstr>
      <vt:lpstr>La concepción de la teoría de la modernidad es:</vt:lpstr>
      <vt:lpstr>Presentación de PowerPoint</vt:lpstr>
      <vt:lpstr>La teoría de la dependencia</vt:lpstr>
      <vt:lpstr>Los países del sur tienen dependencia con países del norte</vt:lpstr>
      <vt:lpstr>Bajo la lógica anterior se clasificó a los países en:</vt:lpstr>
      <vt:lpstr>La teoría de la dependencia no ofreció soluciones para un cambio estructural. Solo enfatizó la desigualdad que existía entre países dependientes e independientes</vt:lpstr>
      <vt:lpstr>¿Qué tienen en común la teoría de la modernidad y la de dependencia?</vt:lpstr>
      <vt:lpstr>La posmodernidad</vt:lpstr>
      <vt:lpstr>El posmodernismo cree que el desarrollo está en las personas y sus distintas maneras. Incluye el DESARROLLO HUMANO, DECIR, LAS PERSONAS ESTÁN CERCA DEL DESARROLLO</vt:lpstr>
      <vt:lpstr>Presentación de PowerPoint</vt:lpstr>
    </vt:vector>
  </TitlesOfParts>
  <Company>UAEMex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ANTROPOLOGIA EL DESARROLLO Y LA CRISIS DE LA MODERNIDAD</dc:title>
  <dc:creator>FaPUR</dc:creator>
  <cp:lastModifiedBy>DRA. YADIRA</cp:lastModifiedBy>
  <cp:revision>74</cp:revision>
  <dcterms:created xsi:type="dcterms:W3CDTF">2011-02-17T15:36:43Z</dcterms:created>
  <dcterms:modified xsi:type="dcterms:W3CDTF">2015-10-03T01:00:01Z</dcterms:modified>
</cp:coreProperties>
</file>