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81" r:id="rId5"/>
    <p:sldId id="280" r:id="rId6"/>
    <p:sldId id="259" r:id="rId7"/>
    <p:sldId id="286" r:id="rId8"/>
    <p:sldId id="260" r:id="rId9"/>
    <p:sldId id="261" r:id="rId10"/>
    <p:sldId id="262" r:id="rId11"/>
    <p:sldId id="263" r:id="rId12"/>
    <p:sldId id="264" r:id="rId13"/>
    <p:sldId id="282" r:id="rId14"/>
    <p:sldId id="265" r:id="rId15"/>
    <p:sldId id="283" r:id="rId16"/>
    <p:sldId id="266" r:id="rId17"/>
    <p:sldId id="284" r:id="rId18"/>
    <p:sldId id="285" r:id="rId19"/>
    <p:sldId id="278" r:id="rId20"/>
    <p:sldId id="267" r:id="rId21"/>
    <p:sldId id="268" r:id="rId22"/>
    <p:sldId id="269" r:id="rId23"/>
    <p:sldId id="270" r:id="rId24"/>
    <p:sldId id="277" r:id="rId25"/>
    <p:sldId id="271" r:id="rId26"/>
    <p:sldId id="279" r:id="rId27"/>
    <p:sldId id="275" r:id="rId28"/>
    <p:sldId id="272" r:id="rId29"/>
    <p:sldId id="273" r:id="rId30"/>
    <p:sldId id="276" r:id="rId31"/>
    <p:sldId id="274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82747" autoAdjust="0"/>
  </p:normalViewPr>
  <p:slideViewPr>
    <p:cSldViewPr>
      <p:cViewPr varScale="1">
        <p:scale>
          <a:sx n="64" d="100"/>
          <a:sy n="64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A8A92-A3B6-49D0-B052-454566A03E0C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FE894-F6CC-4E88-8850-C21DAAB0E4E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387845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FE894-F6CC-4E88-8850-C21DAAB0E4EA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367142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algn="just">
              <a:buNone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En México la planeación tiene vigencia legal con la Ley de Planeación General de la República de 1930, sin embargo, fue a partir de los años cuarenta cuando se da inicio a la instrumentación de planes y programas.</a:t>
            </a:r>
          </a:p>
          <a:p>
            <a:pPr marL="0" algn="just">
              <a:buNone/>
            </a:pPr>
            <a:endParaRPr lang="es-MX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algn="just">
              <a:buNone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Dentro de las experiencias más representativas durante las primeras décadas del siglo pasado destacan las  siguientes: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Entre los antecedentes del desarrollo regional mexicano, son diversas las obras que abordan aspectos de la evolución que ha tenido el territorio nacional a lo largo de su historia.</a:t>
            </a:r>
          </a:p>
          <a:p>
            <a:pPr marL="0" algn="just">
              <a:buNone/>
            </a:pP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FE894-F6CC-4E88-8850-C21DAAB0E4EA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55530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1200" dirty="0" smtClean="0">
                <a:solidFill>
                  <a:schemeClr val="accent3">
                    <a:lumMod val="50000"/>
                  </a:schemeClr>
                </a:solidFill>
              </a:rPr>
              <a:t>Al terminar la revolución mexicana, el estudio de la geografía mexicana amplio su campo de intervención, el cual ya no sólo se ocuparía del estudio del territorio y del aspecto estadístico de su población.  </a:t>
            </a:r>
          </a:p>
          <a:p>
            <a:endParaRPr lang="es-MX" sz="1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dirty="0" smtClean="0">
                <a:solidFill>
                  <a:schemeClr val="accent3">
                    <a:lumMod val="50000"/>
                  </a:schemeClr>
                </a:solidFill>
              </a:rPr>
              <a:t>La Geografía Mexicana proponía estudiar y fomentar las condiciones de posesión, producción y habitabilidad del territorio nacional y sobre dicha base, promover el desarrollo de su población. </a:t>
            </a:r>
          </a:p>
          <a:p>
            <a:r>
              <a:rPr lang="es-MX" sz="1200" dirty="0" err="1" smtClean="0">
                <a:solidFill>
                  <a:schemeClr val="accent3">
                    <a:lumMod val="50000"/>
                  </a:schemeClr>
                </a:solidFill>
              </a:rPr>
              <a:t>ue</a:t>
            </a:r>
            <a:r>
              <a:rPr lang="es-MX" sz="1200" dirty="0" smtClean="0">
                <a:solidFill>
                  <a:schemeClr val="accent3">
                    <a:lumMod val="50000"/>
                  </a:schemeClr>
                </a:solidFill>
              </a:rPr>
              <a:t> proponían reducir las  inequidades sociales  y regionales mediante un programa de apoyo  en infraestructura, ampliación de red ferroviaria, y de dotación de tierras; el programa de Cuencas Hidrológicas entre otros.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FE894-F6CC-4E88-8850-C21DAAB0E4EA}" type="slidenum">
              <a:rPr lang="es-MX" smtClean="0"/>
              <a:pPr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467723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1200" dirty="0" smtClean="0">
                <a:solidFill>
                  <a:schemeClr val="accent3">
                    <a:lumMod val="50000"/>
                  </a:schemeClr>
                </a:solidFill>
              </a:rPr>
              <a:t>su regionalización es considerada por Ángel </a:t>
            </a:r>
            <a:r>
              <a:rPr lang="es-MX" sz="1200" dirty="0" err="1" smtClean="0">
                <a:solidFill>
                  <a:schemeClr val="accent3">
                    <a:lumMod val="50000"/>
                  </a:schemeClr>
                </a:solidFill>
              </a:rPr>
              <a:t>Bassols</a:t>
            </a:r>
            <a:r>
              <a:rPr lang="es-MX" sz="1200" dirty="0" smtClean="0">
                <a:solidFill>
                  <a:schemeClr val="accent3">
                    <a:lumMod val="50000"/>
                  </a:schemeClr>
                </a:solidFill>
              </a:rPr>
              <a:t> como  el primer peldaño de conocimiento y regionalización del país después de la Revolución.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FE894-F6CC-4E88-8850-C21DAAB0E4EA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082783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dirty="0" smtClean="0">
                <a:solidFill>
                  <a:schemeClr val="accent3">
                    <a:lumMod val="50000"/>
                  </a:schemeClr>
                </a:solidFill>
              </a:rPr>
              <a:t>Creando, en consecuencia, una red de flujos a partir de la cual quedó organizada una determinada estructura espacial y, por medio de ella, se puedan explicar los sistemas espaciales que hoy existen en un país dado.</a:t>
            </a:r>
            <a:endParaRPr lang="es-MX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12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FE894-F6CC-4E88-8850-C21DAAB0E4EA}" type="slidenum">
              <a:rPr lang="es-MX" smtClean="0"/>
              <a:pPr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267148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Cuyo propósito era elevar el nivel de vida de la población rural y de los asentamientos pobres a través de programas como el PIDER y otros recién creados para promover el desarrollo de las zonas libres y regiones fronterizas del país.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FE894-F6CC-4E88-8850-C21DAAB0E4EA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3940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1200" dirty="0" smtClean="0">
                <a:solidFill>
                  <a:schemeClr val="accent3">
                    <a:lumMod val="50000"/>
                  </a:schemeClr>
                </a:solidFill>
              </a:rPr>
              <a:t>El desarrollo regional resultaba ser una necesidad urgente ante el crecimiento desordenado de las ciudades y regiones del país, ya que su polarización se agudizaba hacia grandes concentraciones urbanas en contraste con regiones con una población sumamente dispersa. </a:t>
            </a:r>
          </a:p>
          <a:p>
            <a:endParaRPr lang="es-MX" sz="1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s-MX" sz="1200" dirty="0" smtClean="0">
                <a:solidFill>
                  <a:schemeClr val="accent3">
                    <a:lumMod val="50000"/>
                  </a:schemeClr>
                </a:solidFill>
              </a:rPr>
              <a:t>Conformó un rasgo sustancial en las acciones emprendidas por el Estado Mexicano, lo que impulsó su institucionalización y la obligación del poder ejecutivo de elaborar planes de desarrollo  regional a partir de 1977.</a:t>
            </a:r>
          </a:p>
          <a:p>
            <a:endParaRPr lang="es-MX" sz="1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s-MX" sz="1200" dirty="0" smtClean="0">
                <a:solidFill>
                  <a:schemeClr val="accent3">
                    <a:lumMod val="50000"/>
                  </a:schemeClr>
                </a:solidFill>
              </a:rPr>
              <a:t>Bajo un esquema de crisis económica.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FE894-F6CC-4E88-8850-C21DAAB0E4EA}" type="slidenum">
              <a:rPr lang="es-MX" smtClean="0"/>
              <a:pPr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651699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FE894-F6CC-4E88-8850-C21DAAB0E4EA}" type="slidenum">
              <a:rPr lang="es-MX" smtClean="0"/>
              <a:pPr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8659656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FE894-F6CC-4E88-8850-C21DAAB0E4EA}" type="slidenum">
              <a:rPr lang="es-MX" smtClean="0"/>
              <a:pPr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49626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B006C-A59F-4D5E-9BA5-6CC1F70757D1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56345-5B50-46E2-BC50-E1E6B3A5CD2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www.google.es/url?sa=i&amp;rct=j&amp;q=&amp;esrc=s&amp;source=images&amp;cd=&amp;cad=rja&amp;docid=yqw6cZqgRkAtPM&amp;tbnid=HgLnPZwJCdZt4M:&amp;ved=0CAUQjRw&amp;url=http://circulodeestudioscoapa.blogspot.com/2013/09/carta-abierta-de-fernandez-norona-pena.html&amp;ei=IG75UoPKNsr22gWJqYCYCg&amp;psig=AFQjCNGvXphjHvPa2z2-8i14DxR6TBdfnA&amp;ust=139216470922552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es/url?sa=i&amp;rct=j&amp;q=&amp;esrc=s&amp;source=images&amp;cd=&amp;cad=rja&amp;docid=ol2se5sPLlK6eM&amp;tbnid=n5SCy90aqLtp_M:&amp;ved=0CAUQjRw&amp;url=http://voluntariosgreenpeace-mty.blogspot.com/2010_07_01_archive.html&amp;ei=kW35UrDxFeSb2QW_3YHIAw&amp;psig=AFQjCNE8wNjWd2QolJ_STN46fYE-D1kkyg&amp;ust=1392164191511893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www.google.es/url?sa=i&amp;rct=j&amp;q=&amp;esrc=s&amp;source=images&amp;cd=&amp;cad=rja&amp;docid=8l8rLueq2RrmwM&amp;tbnid=uqNCKmTLb4byxM:&amp;ved=0CAUQjRw&amp;url=http://www.oem.com.mx/elmexicano/notas/n3179958.htm&amp;ei=SG35UqiFEOn22QWF_oDYCg&amp;psig=AFQjCNE8wNjWd2QolJ_STN46fYE-D1kkyg&amp;ust=1392164191511893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i&amp;rct=j&amp;q=&amp;esrc=s&amp;source=images&amp;cd=&amp;cad=rja&amp;docid=jgiH8LtqtOwHfM&amp;tbnid=aG7vV-7pzGaktM:&amp;ved=0CAUQjRw&amp;url=http://www.pendulo.mx/noticias.cfm?n=58398&amp;ei=n2_5Uo-OJun52AXqlYHQDQ&amp;psig=AFQjCNH_QYcTJIzdEqj_78WWDR0y2fwfkw&amp;ust=1392165116028626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es/url?sa=i&amp;rct=j&amp;q=&amp;esrc=s&amp;source=images&amp;cd=&amp;cad=rja&amp;docid=e804BvDLnYQvhM&amp;tbnid=vLfIor7Vbxuk2M:&amp;ved=0CAUQjRw&amp;url=http://pyn.crecem.com.ar/&amp;ei=snP5UrnRHKW-2gWAm4HoCw&amp;psig=AFQjCNEw4DV3f7kANFNlu7WAmu9JWoBPEA&amp;ust=1392166163270798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es/url?sa=i&amp;rct=j&amp;q=&amp;esrc=s&amp;source=images&amp;cd=&amp;cad=rja&amp;docid=Wv1XqqDFFa-5PM&amp;tbnid=0tRZ7-zYOTZf1M:&amp;ved=0CAUQjRw&amp;url=http://www.ampm.com.mx/2013/06/11/proyectan-tendencias-de-tecnologia-en-diversos-sectores/&amp;ei=jnT5UqmlEafR2wWylIEI&amp;psig=AFQjCNFyu8b1h_OR-Igwb36hoZMbsrsCbQ&amp;ust=139216637135852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google.es/url?sa=i&amp;rct=j&amp;q=&amp;esrc=s&amp;source=images&amp;cd=&amp;cad=rja&amp;docid=mexx9Jd7asUUpM&amp;tbnid=qOtQ9rdGzvWArM:&amp;ved=0CAUQjRw&amp;url=http://demiremes.blogspot.com/2012/09/sesion-2-componentes-del-desarrollo.html&amp;ei=B3T5UuWXFo322AX9yoCoCA&amp;psig=AFQjCNEw4DV3f7kANFNlu7WAmu9JWoBPEA&amp;ust=1392166163270798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es/url?sa=i&amp;rct=j&amp;q=&amp;esrc=s&amp;source=images&amp;cd=&amp;cad=rja&amp;docid=iWt0CmkC6Bh9eM&amp;tbnid=QSu7n_-k0fDV4M:&amp;ved=0CAUQjRw&amp;url=http://e-s-monse.blogspot.com/2009/06/modelo-neoliberal-de-mexico.html&amp;ei=l3X5UsKvJKTR2QWRuYDYAw&amp;psig=AFQjCNHqh0MranpBF2LQzqhD7LZHE0ZAcA&amp;ust=139216667784075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teorema.com.mx/wp-content/uploads/oaxa-mayor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www.google.es/url?sa=i&amp;rct=j&amp;q=&amp;esrc=s&amp;source=images&amp;cd=&amp;cad=rja&amp;docid=ZQVWaaIal-QHkM&amp;tbnid=MQISNlbtU44nVM:&amp;ved=0CAUQjRw&amp;url=http://ciudadania-express.com/2012/01/02/mexico-y-francia-refrendan-acuerdo-sobre-biodiversidad/&amp;ei=KXj5UqS8KaOa2AWXxICQBQ&amp;psig=AFQjCNHXmzm9qvmQL6GLhrb7r-jO_AIS5g&amp;ust=1392167311418328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i&amp;rct=j&amp;q=&amp;esrc=s&amp;source=images&amp;cd=&amp;cad=rja&amp;docid=DdlSwWHkhf-6AM&amp;tbnid=udxCfINfWqIjXM:&amp;ved=0CAUQjRw&amp;url=http://commons.wikimedia.org/wiki/File:800px-Mexico_map_of_regionsfr.png&amp;ei=N2n5Up3BO-OD2gWm_YHgBg&amp;bvm=bv.60983673,d.aWc&amp;psig=AFQjCNEnx4qVnEptr99dyKfdwdry1Fporw&amp;ust=139216337050729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squesevan.com/imagenes/1120/desarrollo-sustentable-1280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57550"/>
            <a:ext cx="9144000" cy="3600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2115666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MX" b="1" dirty="0" err="1" smtClean="0">
                <a:solidFill>
                  <a:schemeClr val="accent3">
                    <a:lumMod val="75000"/>
                  </a:schemeClr>
                </a:solidFill>
              </a:rPr>
              <a:t>FaPUR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“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Las regiones en México durante el periodo de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1930 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al 2000”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2780928"/>
            <a:ext cx="6400800" cy="2880320"/>
          </a:xfrm>
        </p:spPr>
        <p:txBody>
          <a:bodyPr>
            <a:normAutofit fontScale="92500" lnSpcReduction="20000"/>
          </a:bodyPr>
          <a:lstStyle/>
          <a:p>
            <a:endParaRPr lang="es-MX" dirty="0" smtClean="0"/>
          </a:p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Licenciatura en Planeación Territorial</a:t>
            </a:r>
          </a:p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Taller Regional I</a:t>
            </a:r>
          </a:p>
          <a:p>
            <a:endParaRPr lang="es-MX" b="1" dirty="0">
              <a:solidFill>
                <a:srgbClr val="C00000"/>
              </a:solidFill>
            </a:endParaRPr>
          </a:p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Graciela Margarita Suárez Díaz</a:t>
            </a:r>
          </a:p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Fecha de elaboración: Mayo 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de 2015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1027" name="Picture 3" descr="C:\Users\Tere\Pictures\Escudo UAE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6632"/>
            <a:ext cx="1073584" cy="908699"/>
          </a:xfrm>
          <a:prstGeom prst="rect">
            <a:avLst/>
          </a:prstGeom>
          <a:noFill/>
        </p:spPr>
      </p:pic>
      <p:pic>
        <p:nvPicPr>
          <p:cNvPr id="6" name="5 Imagen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4408" y="116632"/>
            <a:ext cx="686550" cy="90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Las regiones económico agrícolas 1936</a:t>
            </a:r>
            <a:b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s-MX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pPr algn="just"/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General 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Lázaro Cárdenas </a:t>
            </a: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impulsor 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del desarrollo regional mexicano y hombre de gran actuación a favor de </a:t>
            </a:r>
            <a:r>
              <a:rPr lang="es-MX" dirty="0">
                <a:solidFill>
                  <a:srgbClr val="C00000"/>
                </a:solidFill>
              </a:rPr>
              <a:t>zonas marginadas y despobladas del territorio</a:t>
            </a:r>
            <a:r>
              <a:rPr lang="es-MX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Villarreal </a:t>
            </a:r>
            <a:r>
              <a:rPr lang="es-MX" b="1" dirty="0" smtClean="0">
                <a:solidFill>
                  <a:srgbClr val="C00000"/>
                </a:solidFill>
              </a:rPr>
              <a:t>cinco </a:t>
            </a:r>
            <a:r>
              <a:rPr lang="es-MX" b="1" dirty="0">
                <a:solidFill>
                  <a:srgbClr val="C00000"/>
                </a:solidFill>
              </a:rPr>
              <a:t>zonas estadístico-agrícolas: Norte, Pacifico-norte, Pacífico Sur,  Golfo, y </a:t>
            </a:r>
            <a:r>
              <a:rPr lang="es-MX" b="1" dirty="0" smtClean="0">
                <a:solidFill>
                  <a:srgbClr val="C00000"/>
                </a:solidFill>
              </a:rPr>
              <a:t>Centro. </a:t>
            </a:r>
            <a:endParaRPr lang="es-MX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es-MX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dirty="0" smtClean="0">
                <a:solidFill>
                  <a:srgbClr val="C00000"/>
                </a:solidFill>
              </a:rPr>
              <a:t>crecimiento </a:t>
            </a:r>
            <a:r>
              <a:rPr lang="es-MX" dirty="0">
                <a:solidFill>
                  <a:srgbClr val="C00000"/>
                </a:solidFill>
              </a:rPr>
              <a:t>poco planificado de las ciudades, desequilibrios regionales </a:t>
            </a:r>
            <a:r>
              <a:rPr lang="es-MX" dirty="0" smtClean="0">
                <a:solidFill>
                  <a:srgbClr val="C00000"/>
                </a:solidFill>
              </a:rPr>
              <a:t>hacinamiento </a:t>
            </a:r>
            <a:r>
              <a:rPr lang="es-MX" dirty="0">
                <a:solidFill>
                  <a:srgbClr val="C00000"/>
                </a:solidFill>
              </a:rPr>
              <a:t>de la población en las grandes </a:t>
            </a:r>
            <a:r>
              <a:rPr lang="es-MX" dirty="0" smtClean="0">
                <a:solidFill>
                  <a:srgbClr val="C00000"/>
                </a:solidFill>
              </a:rPr>
              <a:t>ciudades. </a:t>
            </a:r>
            <a:endParaRPr lang="es-MX" dirty="0">
              <a:solidFill>
                <a:srgbClr val="C00000"/>
              </a:solidFill>
            </a:endParaRPr>
          </a:p>
          <a:p>
            <a:endParaRPr lang="es-MX" dirty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www.losangelespress.org/wp-content/uploads/10957/emp_petroquimica_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628800"/>
            <a:ext cx="2793132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MX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MX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Las </a:t>
            </a:r>
            <a: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políticas de regionalización de 1970</a:t>
            </a:r>
            <a:b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s-MX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556792"/>
            <a:ext cx="5760640" cy="2908919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es-MX" sz="3400" dirty="0" smtClean="0">
                <a:solidFill>
                  <a:srgbClr val="C00000"/>
                </a:solidFill>
              </a:rPr>
              <a:t>1940-1970</a:t>
            </a:r>
          </a:p>
          <a:p>
            <a:pPr algn="just"/>
            <a:r>
              <a:rPr lang="es-MX" sz="2600" dirty="0" smtClean="0"/>
              <a:t>Proceso </a:t>
            </a:r>
            <a:r>
              <a:rPr lang="es-MX" sz="2600" dirty="0"/>
              <a:t>de urbanización de gran </a:t>
            </a:r>
            <a:r>
              <a:rPr lang="es-MX" sz="2600" dirty="0" smtClean="0"/>
              <a:t>intensidad</a:t>
            </a:r>
            <a:endParaRPr lang="es-MX" sz="2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es-MX" sz="2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sz="2600" dirty="0" smtClean="0">
                <a:solidFill>
                  <a:schemeClr val="accent3">
                    <a:lumMod val="50000"/>
                  </a:schemeClr>
                </a:solidFill>
              </a:rPr>
              <a:t>Grandes </a:t>
            </a:r>
            <a:r>
              <a:rPr lang="es-MX" sz="2600" dirty="0">
                <a:solidFill>
                  <a:schemeClr val="accent3">
                    <a:lumMod val="50000"/>
                  </a:schemeClr>
                </a:solidFill>
              </a:rPr>
              <a:t>transferencias de recursos </a:t>
            </a:r>
            <a:r>
              <a:rPr lang="es-MX" sz="2600" dirty="0" smtClean="0">
                <a:solidFill>
                  <a:schemeClr val="accent3">
                    <a:lumMod val="50000"/>
                  </a:schemeClr>
                </a:solidFill>
              </a:rPr>
              <a:t>a las </a:t>
            </a:r>
            <a:r>
              <a:rPr lang="es-MX" sz="2600" dirty="0">
                <a:solidFill>
                  <a:schemeClr val="accent3">
                    <a:lumMod val="50000"/>
                  </a:schemeClr>
                </a:solidFill>
              </a:rPr>
              <a:t>zonas metropolitanas para </a:t>
            </a:r>
            <a:r>
              <a:rPr lang="es-MX" sz="2600" dirty="0" smtClean="0">
                <a:solidFill>
                  <a:schemeClr val="accent3">
                    <a:lumMod val="50000"/>
                  </a:schemeClr>
                </a:solidFill>
              </a:rPr>
              <a:t>el </a:t>
            </a:r>
            <a:r>
              <a:rPr lang="es-MX" sz="2600" dirty="0">
                <a:solidFill>
                  <a:schemeClr val="accent3">
                    <a:lumMod val="50000"/>
                  </a:schemeClr>
                </a:solidFill>
              </a:rPr>
              <a:t>crecimiento industrial.</a:t>
            </a:r>
          </a:p>
          <a:p>
            <a:pPr algn="just">
              <a:buNone/>
            </a:pPr>
            <a:r>
              <a:rPr lang="es-MX" sz="2600" dirty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es-MX" sz="2600" dirty="0" smtClean="0">
                <a:solidFill>
                  <a:schemeClr val="accent3">
                    <a:lumMod val="50000"/>
                  </a:schemeClr>
                </a:solidFill>
              </a:rPr>
              <a:t>Transición de una sociedad agraria una sociedad urbana</a:t>
            </a:r>
            <a:endParaRPr lang="es-MX" sz="2600" dirty="0"/>
          </a:p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39552" y="332656"/>
            <a:ext cx="648072" cy="10801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</a:t>
            </a:r>
            <a:endParaRPr lang="es-MX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7410" name="Picture 2" descr="https://encrypted-tbn2.gstatic.com/images?q=tbn:ANd9GcRdaFJUkRyFBOVFpzjc4JUBL-Vfxw0sA2sEKCemfhvB68UxtR3z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365104"/>
            <a:ext cx="2801831" cy="2324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3.bp.blogspot.com/__9jk0DAyE6w/TD8Y9z_edEI/AAAAAAAAAks/mI2x1Le512E/s1600/bosques_sobrevuelo_malinch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4509120"/>
            <a:ext cx="3240360" cy="2083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MX" sz="4800" dirty="0" smtClean="0">
                <a:solidFill>
                  <a:srgbClr val="C00000"/>
                </a:solidFill>
              </a:rPr>
              <a:t>Región:</a:t>
            </a:r>
            <a:r>
              <a:rPr lang="es-MX" sz="4800" dirty="0" smtClean="0">
                <a:solidFill>
                  <a:schemeClr val="accent3">
                    <a:lumMod val="50000"/>
                  </a:schemeClr>
                </a:solidFill>
              </a:rPr>
              <a:t> uniformidad física y humana</a:t>
            </a:r>
            <a:r>
              <a:rPr lang="es-MX" sz="48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s-MX" sz="4800" dirty="0" smtClean="0">
                <a:solidFill>
                  <a:schemeClr val="accent3">
                    <a:lumMod val="50000"/>
                  </a:schemeClr>
                </a:solidFill>
              </a:rPr>
              <a:t>que integra diversos componentes (</a:t>
            </a:r>
            <a:r>
              <a:rPr lang="es-MX" sz="4800" dirty="0">
                <a:solidFill>
                  <a:srgbClr val="C00000"/>
                </a:solidFill>
              </a:rPr>
              <a:t>modo de producción-actividades, y ramas económicas-recursos naturales</a:t>
            </a:r>
            <a:r>
              <a:rPr lang="es-MX" sz="4800" dirty="0" smtClean="0">
                <a:solidFill>
                  <a:schemeClr val="accent3">
                    <a:lumMod val="50000"/>
                  </a:schemeClr>
                </a:solidFill>
              </a:rPr>
              <a:t>). </a:t>
            </a:r>
            <a:endParaRPr lang="es-MX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Creando, en consecuencia, una red de flujos a partir de la cual quedó organizada una determinada estructura espacial y, por medio de ella, se puedan explicar los sistemas espaciales que hoy existen en un país dado.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903264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Políticas de Desarrollo Regional de  1980</a:t>
            </a:r>
            <a:b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s-MX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3100" dirty="0" smtClean="0">
                <a:solidFill>
                  <a:srgbClr val="C00000"/>
                </a:solidFill>
              </a:rPr>
              <a:t>1980-1990</a:t>
            </a:r>
          </a:p>
          <a:p>
            <a:pPr algn="just"/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Planear 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el desarrollo regional, como herramienta básica para la descentralización de la actividad industrial y la creación de polos de desarrollo.</a:t>
            </a:r>
          </a:p>
          <a:p>
            <a:pPr algn="just"/>
            <a:endParaRPr lang="es-MX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En 1977 se crea la Coordinación del Plan Nacional para Áreas Atrasadas y Grupos Marginados (COPLAMAR</a:t>
            </a: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). </a:t>
            </a:r>
            <a:endParaRPr lang="es-MX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1560" y="260648"/>
            <a:ext cx="648072" cy="10801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Cuyo propósito era elevar el nivel de vida de la población rural y de los asentamientos pobres a través de programas como el PIDER y otros recién creados para promover el desarrollo de las zonas libres y regiones fronterizas del país.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002952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/>
            <a:endParaRPr lang="es-MX" sz="1800" dirty="0" smtClean="0">
              <a:solidFill>
                <a:srgbClr val="C00000"/>
              </a:solidFill>
            </a:endParaRPr>
          </a:p>
          <a:p>
            <a:pPr algn="just"/>
            <a:endParaRPr lang="es-MX" sz="1800" dirty="0">
              <a:solidFill>
                <a:srgbClr val="C00000"/>
              </a:solidFill>
            </a:endParaRPr>
          </a:p>
          <a:p>
            <a:pPr algn="just"/>
            <a:endParaRPr lang="es-MX" sz="1800" dirty="0" smtClean="0">
              <a:solidFill>
                <a:srgbClr val="C00000"/>
              </a:solidFill>
            </a:endParaRPr>
          </a:p>
          <a:p>
            <a:pPr algn="just"/>
            <a:endParaRPr lang="es-MX" sz="1800" dirty="0">
              <a:solidFill>
                <a:srgbClr val="C00000"/>
              </a:solidFill>
            </a:endParaRPr>
          </a:p>
          <a:p>
            <a:pPr algn="just"/>
            <a:r>
              <a:rPr lang="es-MX" sz="2000" dirty="0" smtClean="0">
                <a:solidFill>
                  <a:srgbClr val="C00000"/>
                </a:solidFill>
              </a:rPr>
              <a:t>1978.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</a:rPr>
              <a:t> Programa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</a:rPr>
              <a:t>para la Descentralización Territorial de la Administración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</a:rPr>
              <a:t>Pública (PRODETAPA), 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</a:rPr>
              <a:t>objetivo era inducir tanto la descentralización de la Ciudad de México como el desarrollo regional en zonas 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</a:rPr>
              <a:t>potenciales</a:t>
            </a:r>
          </a:p>
          <a:p>
            <a:pPr algn="just"/>
            <a:endParaRPr lang="es-MX" sz="2000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</a:rPr>
              <a:t>Atención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</a:rPr>
              <a:t>a los </a:t>
            </a:r>
            <a:r>
              <a:rPr lang="es-MX" sz="2000" dirty="0">
                <a:solidFill>
                  <a:srgbClr val="C00000"/>
                </a:solidFill>
              </a:rPr>
              <a:t>desequilibrios </a:t>
            </a:r>
            <a:r>
              <a:rPr lang="es-MX" sz="2000" dirty="0" smtClean="0">
                <a:solidFill>
                  <a:srgbClr val="C00000"/>
                </a:solidFill>
              </a:rPr>
              <a:t>regionales</a:t>
            </a:r>
            <a:endParaRPr lang="es-MX" sz="2000" dirty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es-MX" sz="2000" dirty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es-MX" sz="2000" dirty="0" smtClean="0">
                <a:solidFill>
                  <a:srgbClr val="C00000"/>
                </a:solidFill>
              </a:rPr>
              <a:t>1982-1988.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</a:rPr>
              <a:t>L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</a:rPr>
              <a:t>a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</a:rPr>
              <a:t>visión del desarrollo regional perdió sus espacios como política medular del gobierno nacional, generando una visión del </a:t>
            </a:r>
            <a:r>
              <a:rPr lang="es-MX" sz="2000" dirty="0">
                <a:solidFill>
                  <a:srgbClr val="C00000"/>
                </a:solidFill>
              </a:rPr>
              <a:t>desarrollo sectorial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</a:rPr>
              <a:t> con una perspectiva de descentralización de las actividades económicas y administrativas </a:t>
            </a:r>
            <a:endParaRPr lang="es-MX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es-MX" sz="18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s-MX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pPr algn="just"/>
            <a:r>
              <a:rPr lang="es-MX" dirty="0" smtClean="0"/>
              <a:t>El desarrollo regional resultaba ser una necesidad urgente ante el crecimiento desordenado de las ciudades y regiones del país, ya que su polarización se agudizaba hacia grandes concentraciones urbanas en contraste con regiones con una población sumamente dispersa.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4151579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  <a:p>
            <a:pPr algn="just"/>
            <a:r>
              <a:rPr lang="es-MX" dirty="0" smtClean="0"/>
              <a:t>Conformó un rasgo sustancial en las acciones emprendidas por el Estado Mexicano, lo que le impulsó su institucionalización y la obligación del poder ejecutivo de elaborar planes de desarrollo regional a partir de 1977.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38285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899592" y="1946543"/>
            <a:ext cx="7488832" cy="4298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just">
              <a:spcBef>
                <a:spcPts val="432"/>
              </a:spcBef>
              <a:buSzPts val="1800"/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347472" indent="-347472" algn="just">
              <a:spcBef>
                <a:spcPts val="432"/>
              </a:spcBef>
              <a:buSzPts val="1800"/>
              <a:buFont typeface="Arial" panose="020B0604020202020204" pitchFamily="34" charset="0"/>
              <a:buChar char="•"/>
            </a:pPr>
            <a:endParaRPr lang="es-MX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347472" indent="-347472" algn="just">
              <a:spcBef>
                <a:spcPts val="432"/>
              </a:spcBef>
              <a:buSzPts val="1800"/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De </a:t>
            </a:r>
            <a:r>
              <a:rPr lang="es-MX" sz="2800" dirty="0">
                <a:solidFill>
                  <a:srgbClr val="C00000"/>
                </a:solidFill>
                <a:latin typeface="Calibri" panose="020F0502020204030204" pitchFamily="34" charset="0"/>
              </a:rPr>
              <a:t>1988 a 1994, se observó un énfasis particular en los </a:t>
            </a:r>
            <a:r>
              <a:rPr lang="es-MX" sz="2800" dirty="0">
                <a:solidFill>
                  <a:srgbClr val="4F6228"/>
                </a:solidFill>
                <a:latin typeface="Calibri" panose="020F0502020204030204" pitchFamily="34" charset="0"/>
              </a:rPr>
              <a:t>aspectos macroeconómicos de la política de planeación, lo cual se estableció como </a:t>
            </a:r>
            <a:r>
              <a:rPr lang="es-MX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“un nuevo modelo de desarrollo” </a:t>
            </a:r>
          </a:p>
          <a:p>
            <a:pPr marL="347472" indent="-347472" algn="just">
              <a:spcBef>
                <a:spcPts val="432"/>
              </a:spcBef>
              <a:buSzPts val="1800"/>
              <a:buFont typeface="Arial" panose="020B0604020202020204" pitchFamily="34" charset="0"/>
              <a:buChar char="•"/>
            </a:pPr>
            <a:r>
              <a:rPr lang="es-MX" sz="28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Se  </a:t>
            </a:r>
            <a:r>
              <a:rPr lang="es-MX" sz="28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incorporararon</a:t>
            </a:r>
            <a:r>
              <a:rPr lang="es-MX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 los aspectos sociales, laborales, institucionales, culturales y </a:t>
            </a:r>
            <a:r>
              <a:rPr lang="es-MX" sz="28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políticos.</a:t>
            </a:r>
          </a:p>
          <a:p>
            <a:pPr marL="347472" indent="-347472" algn="just">
              <a:spcBef>
                <a:spcPts val="432"/>
              </a:spcBef>
              <a:buSzPts val="1800"/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rgbClr val="4F6228"/>
                </a:solidFill>
                <a:latin typeface="Calibri" panose="020F0502020204030204" pitchFamily="34" charset="0"/>
              </a:rPr>
              <a:t>Proceso </a:t>
            </a:r>
            <a:r>
              <a:rPr lang="es-MX" sz="2800" dirty="0">
                <a:solidFill>
                  <a:srgbClr val="4F6228"/>
                </a:solidFill>
                <a:latin typeface="Calibri" panose="020F0502020204030204" pitchFamily="34" charset="0"/>
              </a:rPr>
              <a:t>de reestructuración económica (Globalización)</a:t>
            </a:r>
            <a:endParaRPr lang="es-MX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6120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s-MX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MX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Objetivo del tema:</a:t>
            </a:r>
            <a:br>
              <a:rPr lang="es-MX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s-MX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564905"/>
            <a:ext cx="8229600" cy="273630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endParaRPr lang="es-MX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El 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alumno conocerá las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principales acciones 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derivadas de las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políticas gubernamentales 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que han conformado las experiencias de </a:t>
            </a:r>
            <a:r>
              <a:rPr lang="es-MX" b="1" dirty="0">
                <a:solidFill>
                  <a:srgbClr val="C00000"/>
                </a:solidFill>
              </a:rPr>
              <a:t>desarrollo regional en  México 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durante el periodo de </a:t>
            </a:r>
            <a:r>
              <a:rPr lang="es-MX" b="1" dirty="0">
                <a:solidFill>
                  <a:srgbClr val="C00000"/>
                </a:solidFill>
              </a:rPr>
              <a:t>1930 a 2000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60648"/>
            <a:ext cx="7149480" cy="1143000"/>
          </a:xfr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Los retos en el diseño de políticas regionales</a:t>
            </a:r>
            <a:b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s-MX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 fontScale="77500" lnSpcReduction="20000"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sistema </a:t>
            </a:r>
            <a:r>
              <a:rPr lang="es-MX" dirty="0">
                <a:solidFill>
                  <a:schemeClr val="bg1"/>
                </a:solidFill>
              </a:rPr>
              <a:t>de ciudades globales que subordinan a ciudades y regiones de todo el mundo, según su especialización económica y peso en los flujos y transacciones del comercio mundial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>
                <a:solidFill>
                  <a:schemeClr val="bg1"/>
                </a:solidFill>
              </a:rPr>
              <a:t>De acuerdo con estos procesos,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el potencial de desarrollo urbano-regional ya no depende de las necesidades locales o nacionales</a:t>
            </a:r>
            <a:r>
              <a:rPr lang="es-MX" dirty="0">
                <a:solidFill>
                  <a:schemeClr val="bg1"/>
                </a:solidFill>
              </a:rPr>
              <a:t>, lo que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genera un proceso de desintegración y de estructuración económica y social</a:t>
            </a:r>
            <a:r>
              <a:rPr lang="es-MX" dirty="0">
                <a:solidFill>
                  <a:schemeClr val="bg1"/>
                </a:solidFill>
              </a:rPr>
              <a:t>, al excluir a ciertas regiones sub-nacionales del proceso de desarrollo, lo que profundiza los </a:t>
            </a:r>
            <a:r>
              <a:rPr lang="es-MX" b="1" dirty="0">
                <a:solidFill>
                  <a:srgbClr val="C00000"/>
                </a:solidFill>
              </a:rPr>
              <a:t>desequilibrios urbano-regionales</a:t>
            </a:r>
            <a:r>
              <a:rPr lang="es-MX" dirty="0">
                <a:solidFill>
                  <a:schemeClr val="bg1"/>
                </a:solidFill>
              </a:rPr>
              <a:t> ya existentes y exacerba las tensiones sociales y políticas en los territorios nacionales.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11560" y="260648"/>
            <a:ext cx="648072" cy="10801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</a:t>
            </a:r>
            <a:endParaRPr lang="es-MX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4680521"/>
          </a:xfr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pPr algn="just"/>
            <a:r>
              <a:rPr lang="es-MX" sz="2800" dirty="0">
                <a:solidFill>
                  <a:schemeClr val="accent3">
                    <a:lumMod val="50000"/>
                  </a:schemeClr>
                </a:solidFill>
              </a:rPr>
              <a:t>las condiciones de integración regional global son desiguales y excluyentes, lejos  de representar la solución para los problemas del desarrollo de los países y constituir un nuevo orden mundial justo y equilibrado, acentúa la crisis de soberanía y de gobernabilidad, </a:t>
            </a:r>
            <a:r>
              <a:rPr lang="es-MX" sz="2800" b="1" dirty="0">
                <a:solidFill>
                  <a:srgbClr val="C00000"/>
                </a:solidFill>
              </a:rPr>
              <a:t>empeoran las condiciones de vida, profundiza la crisis ambiental</a:t>
            </a:r>
            <a:r>
              <a:rPr lang="es-MX" sz="2800" dirty="0">
                <a:solidFill>
                  <a:schemeClr val="accent3">
                    <a:lumMod val="50000"/>
                  </a:schemeClr>
                </a:solidFill>
              </a:rPr>
              <a:t>, junto con las </a:t>
            </a:r>
            <a:r>
              <a:rPr lang="es-MX" sz="2800" b="1" dirty="0">
                <a:solidFill>
                  <a:schemeClr val="accent3">
                    <a:lumMod val="50000"/>
                  </a:schemeClr>
                </a:solidFill>
              </a:rPr>
              <a:t>disparidades regionales y sub-nacionales</a:t>
            </a:r>
            <a:r>
              <a:rPr lang="es-MX" sz="28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es-MX" dirty="0"/>
          </a:p>
        </p:txBody>
      </p:sp>
      <p:pic>
        <p:nvPicPr>
          <p:cNvPr id="12292" name="Picture 4" descr="Flujos migratorios México - Estados Unid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645024"/>
            <a:ext cx="3384376" cy="2899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http://pendulo.mx/fotos/campesinos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149080"/>
            <a:ext cx="3810000" cy="2480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5194920" cy="5865515"/>
          </a:xfrm>
          <a:solidFill>
            <a:schemeClr val="bg2">
              <a:lumMod val="75000"/>
            </a:schemeClr>
          </a:solidFill>
        </p:spPr>
        <p:txBody>
          <a:bodyPr>
            <a:normAutofit fontScale="62500" lnSpcReduction="20000"/>
          </a:bodyPr>
          <a:lstStyle/>
          <a:p>
            <a:pPr algn="just"/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Esta transformación que cambia la forma de entender y enfocar los problemas del desarrollo, obliga a la geografía regional a reestructurarse conceptual y metodológicamente</a:t>
            </a: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just"/>
            <a:endParaRPr lang="es-MX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El propósito es encontrar nuevos parámetros conceptuales del desarrollo regional  que sirvan para interpretar adecuadamente la realidad regional, exponer sus problemas y plantear soluciones; en definitiva,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una mayor utilidad social</a:t>
            </a: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just"/>
            <a:endParaRPr lang="es-MX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Las nuevas orientaciones de la planificación territorial se ligan también a los procesos de desarrollo económico territorial y al mismo tiempo se propone </a:t>
            </a:r>
            <a:r>
              <a:rPr lang="es-MX" b="1" dirty="0">
                <a:solidFill>
                  <a:srgbClr val="C00000"/>
                </a:solidFill>
              </a:rPr>
              <a:t>redimensionar el papel del estado en la dirección y orientación del desarrollo regional que requiere el país</a:t>
            </a:r>
            <a:endParaRPr lang="es-MX" dirty="0">
              <a:solidFill>
                <a:srgbClr val="C00000"/>
              </a:solidFill>
            </a:endParaRPr>
          </a:p>
        </p:txBody>
      </p:sp>
      <p:pic>
        <p:nvPicPr>
          <p:cNvPr id="11266" name="Picture 2" descr="Qué tener en cuenta al elegir una carrera universitar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88640"/>
            <a:ext cx="273630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http://www.saltaaldia.com.ar/thumbnail.php?file=medio_ambiente_766489981.jpg&amp;size=article_medium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3933056"/>
            <a:ext cx="2867350" cy="19713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algn="just"/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Se conforman nuevas metrópolis y aparecen conceptos como </a:t>
            </a:r>
            <a:r>
              <a:rPr lang="es-MX" b="1" dirty="0">
                <a:solidFill>
                  <a:schemeClr val="bg1"/>
                </a:solidFill>
              </a:rPr>
              <a:t>distritos industriales, polos tecnológicos, </a:t>
            </a:r>
            <a:r>
              <a:rPr lang="es-MX" b="1" dirty="0" err="1">
                <a:solidFill>
                  <a:schemeClr val="bg1"/>
                </a:solidFill>
              </a:rPr>
              <a:t>tecnópolis</a:t>
            </a:r>
            <a:r>
              <a:rPr lang="es-MX" b="1" dirty="0">
                <a:solidFill>
                  <a:schemeClr val="bg1"/>
                </a:solidFill>
              </a:rPr>
              <a:t>, sistemas territoriales de innovación,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 y otras formas de expresión organizativa del territorio regional y local</a:t>
            </a: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just"/>
            <a:endParaRPr lang="es-MX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Todo ello, sin duda, esta conformando el perfil de las nuevas ciudades mexicanas y las formas emergentes de su análisis en una nueva geografía regional mexicana</a:t>
            </a: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just"/>
            <a:endParaRPr lang="es-MX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Las </a:t>
            </a:r>
            <a:r>
              <a:rPr lang="es-MX" b="1" dirty="0">
                <a:solidFill>
                  <a:srgbClr val="C00000"/>
                </a:solidFill>
              </a:rPr>
              <a:t>condiciones de integración regional </a:t>
            </a:r>
            <a:r>
              <a:rPr lang="es-MX" dirty="0">
                <a:solidFill>
                  <a:srgbClr val="C00000"/>
                </a:solidFill>
              </a:rPr>
              <a:t>global son </a:t>
            </a:r>
            <a:r>
              <a:rPr lang="es-MX" b="1" dirty="0">
                <a:solidFill>
                  <a:srgbClr val="C00000"/>
                </a:solidFill>
              </a:rPr>
              <a:t>desiguales y excluyentes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, lejos de representar la solución para los problemas del desarrollo de los países y constituir un nuevo orden mundial justo y equilibrado, acentúa la crisis de soberanía y de gobernabilidad, empeora las condiciones de vida de casi cinco mil millones de personas a nivel mundial, profundiza la crisis ambiental, junto con las </a:t>
            </a:r>
            <a:r>
              <a:rPr lang="es-MX" b="1" dirty="0">
                <a:solidFill>
                  <a:srgbClr val="C00000"/>
                </a:solidFill>
              </a:rPr>
              <a:t>disparidades regionales y sub-nacionales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just"/>
            <a:endParaRPr lang="es-MX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es-MX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s-MX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971600" y="1859340"/>
            <a:ext cx="734481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 indent="-347472" algn="just">
              <a:spcBef>
                <a:spcPts val="600"/>
              </a:spcBef>
              <a:buSzPts val="2500"/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4F6228"/>
              </a:solidFill>
              <a:latin typeface="Calibri" panose="020F0502020204030204" pitchFamily="34" charset="0"/>
            </a:endParaRPr>
          </a:p>
          <a:p>
            <a:pPr marL="347472" indent="-347472" algn="just">
              <a:spcBef>
                <a:spcPts val="600"/>
              </a:spcBef>
              <a:buSzPts val="2500"/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4F6228"/>
              </a:solidFill>
              <a:latin typeface="Calibri" panose="020F0502020204030204" pitchFamily="34" charset="0"/>
            </a:endParaRPr>
          </a:p>
          <a:p>
            <a:pPr marL="347472" indent="-347472" algn="just">
              <a:spcBef>
                <a:spcPts val="600"/>
              </a:spcBef>
              <a:buSzPts val="2500"/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4F6228"/>
                </a:solidFill>
                <a:latin typeface="Calibri" panose="020F0502020204030204" pitchFamily="34" charset="0"/>
              </a:rPr>
              <a:t>Las </a:t>
            </a:r>
            <a:r>
              <a:rPr lang="es-MX" b="1" dirty="0">
                <a:solidFill>
                  <a:srgbClr val="C00000"/>
                </a:solidFill>
                <a:latin typeface="Calibri" panose="020F0502020204030204" pitchFamily="34" charset="0"/>
              </a:rPr>
              <a:t>condiciones de integración regional </a:t>
            </a:r>
            <a:r>
              <a:rPr lang="es-MX" dirty="0">
                <a:solidFill>
                  <a:srgbClr val="C00000"/>
                </a:solidFill>
                <a:latin typeface="Calibri" panose="020F0502020204030204" pitchFamily="34" charset="0"/>
              </a:rPr>
              <a:t>global son </a:t>
            </a:r>
            <a:r>
              <a:rPr lang="es-MX" b="1" dirty="0">
                <a:solidFill>
                  <a:srgbClr val="C00000"/>
                </a:solidFill>
                <a:latin typeface="Calibri" panose="020F0502020204030204" pitchFamily="34" charset="0"/>
              </a:rPr>
              <a:t>desiguales y excluyentes</a:t>
            </a:r>
            <a:r>
              <a:rPr lang="es-MX" dirty="0">
                <a:solidFill>
                  <a:srgbClr val="4F6228"/>
                </a:solidFill>
                <a:latin typeface="Calibri" panose="020F0502020204030204" pitchFamily="34" charset="0"/>
              </a:rPr>
              <a:t>, lejos de representar la solución para los problemas del desarrollo de los países y constituir un nuevo orden mundial justo y equilibrado, acentúa la crisis de soberanía y de gobernabilidad, empeora las condiciones de vida de casi cinco mil millones de personas a nivel mundial, profundiza la crisis ambiental, junto con las </a:t>
            </a:r>
            <a:r>
              <a:rPr lang="es-MX" b="1" dirty="0">
                <a:solidFill>
                  <a:srgbClr val="C00000"/>
                </a:solidFill>
                <a:latin typeface="Calibri" panose="020F0502020204030204" pitchFamily="34" charset="0"/>
              </a:rPr>
              <a:t>disparidades regionales y sub-nacionales</a:t>
            </a:r>
            <a:r>
              <a:rPr lang="es-MX" dirty="0">
                <a:solidFill>
                  <a:srgbClr val="4F6228"/>
                </a:solidFill>
                <a:latin typeface="Calibri" panose="020F0502020204030204" pitchFamily="34" charset="0"/>
              </a:rPr>
              <a:t>.</a:t>
            </a:r>
            <a:endParaRPr lang="es-MX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01500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5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Conclusiones</a:t>
            </a:r>
            <a:r>
              <a:rPr lang="es-MX" sz="53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sz="53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s-MX" sz="5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El crecimiento económico y el índice de competitividad de las principales ciudades del país entre 1998 y 2003 muestran que la restructuración territorial se caracterizó por un mejor desempeño de las ciudades grandes ubicadas en las regiones Fronteras Norte y Centro. Esto significa que la escala (aprovechamiento de economías de aglomeración) y posición geográfica (cercanía a Estados Unidos o a la ciudad de México) operaron como factores decisivos en la redistribución territorial de la producción.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347472" indent="-347472" algn="just">
              <a:spcBef>
                <a:spcPts val="528"/>
              </a:spcBef>
              <a:buSzPts val="2200"/>
            </a:pPr>
            <a:r>
              <a:rPr lang="es-MX" dirty="0">
                <a:solidFill>
                  <a:srgbClr val="4F6228"/>
                </a:solidFill>
                <a:latin typeface="Calibri" panose="020F0502020204030204" pitchFamily="34" charset="0"/>
              </a:rPr>
              <a:t>Otro aspecto relevante es cierta sincronía entre las actividades nacionalmente dinámicas con sus contrapartes en las economías urbanas y ganadoras, como también entre actividades rezagadas en el contexto nacional con aquellas de menor expansión en las urbes perdedoras y deprimidas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873379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Reconocer la aportación de diversos  autores de los que se ha nutrido la ciencia regional a través del desarrollo de  proyectos, destacan geógrafos y economistas como: Fernando Zamora Millán quien en 1959 coordino un estudio realizado por un numeroso grupo de economistas bajo el titulo de “Diagnóstico Económico Regional” y que se basa en  métodos estadísticos y análisis sectoriales y regionales.</a:t>
            </a:r>
          </a:p>
          <a:p>
            <a:pPr algn="just"/>
            <a:endParaRPr lang="es-MX" dirty="0"/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75132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ampm.com.mx/wp-content/uploads/2013/06/tecnologia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8766" y="3933056"/>
            <a:ext cx="5335233" cy="2924944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556792"/>
            <a:ext cx="4906888" cy="4133055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pPr algn="just"/>
            <a:r>
              <a:rPr lang="es-MX" dirty="0"/>
              <a:t>El comportamiento de las regiones en México, sus delimitaciones con propósitos de planeación y la posibilidad de elaborar regionalizaciones de cualquier tipo para efectos funcionales, puede ser ahora posible gracias al </a:t>
            </a:r>
            <a:r>
              <a:rPr lang="es-MX" b="1" dirty="0">
                <a:solidFill>
                  <a:srgbClr val="C00000"/>
                </a:solidFill>
              </a:rPr>
              <a:t>desarrollo de tecnologías de la información,</a:t>
            </a:r>
            <a:r>
              <a:rPr lang="es-MX" dirty="0"/>
              <a:t> entre ellas la teledetección, que cada vez se perfeccionan más.</a:t>
            </a:r>
          </a:p>
          <a:p>
            <a:pPr algn="just"/>
            <a:endParaRPr lang="es-MX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6888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s-MX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MX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Conclusiones</a:t>
            </a:r>
            <a:r>
              <a:rPr lang="es-MX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s-MX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es-MX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 descr="http://3.bp.blogspot.com/-pQVj3bB4SLU/UFj4knaYFRI/AAAAAAAAAFU/fwqmdUqR3pg/s1600/sustentabilidad_esquem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260648"/>
            <a:ext cx="3333750" cy="3381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548681"/>
            <a:ext cx="8219256" cy="3528392"/>
          </a:xfr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 fontScale="85000" lnSpcReduction="10000"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Las </a:t>
            </a:r>
            <a:r>
              <a:rPr lang="es-MX" b="1" dirty="0">
                <a:solidFill>
                  <a:srgbClr val="C00000"/>
                </a:solidFill>
              </a:rPr>
              <a:t>posibilidades de desarrollo regional </a:t>
            </a:r>
            <a:r>
              <a:rPr lang="es-MX" dirty="0">
                <a:solidFill>
                  <a:schemeClr val="bg1"/>
                </a:solidFill>
              </a:rPr>
              <a:t>se contemplan a partir del criterio de</a:t>
            </a:r>
            <a:r>
              <a:rPr lang="es-MX" dirty="0">
                <a:solidFill>
                  <a:srgbClr val="C00000"/>
                </a:solidFill>
              </a:rPr>
              <a:t> competitividad</a:t>
            </a:r>
            <a:r>
              <a:rPr lang="es-MX" dirty="0">
                <a:solidFill>
                  <a:schemeClr val="bg1"/>
                </a:solidFill>
              </a:rPr>
              <a:t>, por lo que sólo unas cuantas regiones estarán siendo receptoras de los programas estratégicos; ante ello, surge la inquietud por reflexionar sobre el papel que la planeación regional juega para posibilitar el </a:t>
            </a:r>
            <a:r>
              <a:rPr lang="es-MX" b="1" dirty="0">
                <a:solidFill>
                  <a:srgbClr val="C00000"/>
                </a:solidFill>
              </a:rPr>
              <a:t>desarrollo equitativo de los territorios</a:t>
            </a:r>
            <a:r>
              <a:rPr lang="es-MX" dirty="0">
                <a:solidFill>
                  <a:schemeClr val="bg1"/>
                </a:solidFill>
              </a:rPr>
              <a:t> que tradicionalmente están fuera de la atención del aparato gubernamental, así como de las reglas del mercado</a:t>
            </a: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just"/>
            <a:endParaRPr lang="es-MX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122" name="AutoShape 2" descr="data:image/jpeg;base64,/9j/4AAQSkZJRgABAQAAAQABAAD/2wCEAAkGBhQSERUUExQVFRQVGBoYGBgYGBwYGhsZGBsYGxogGB0cHCYeGxwkGh8aHy8gIycpLCwsHB8xNTAqNScsLCkBCQoKDgwOGg8PGiolHyQvLCwsLCwsLCwsLCwqLCwsLCwsLCksKSwsLCwsLCwsLCwsLCwsLCwsLCwsLCwsKSwsLP/AABEIAOoA2AMBIgACEQEDEQH/xAAcAAABBQEBAQAAAAAAAAAAAAAGAAMEBQcBAgj/xABKEAACAQIEAwYDBQQGBwcFAAABAhEAAwQSITEFBkETIlFhcYEHMpEUQlKhsSNiwdEzcpKy4fAVY3OCk6LxJCVDU1TC0hYXNETT/8QAGgEAAgMBAQAAAAAAAAAAAAAAAwQAAQIFBv/EAC4RAAEEAgIBAwEHBQEAAAAAAAEAAgMREiEEMUETImFRMkJxgZGhsQUjM8Hw4f/aAAwDAQACEQMRAD8A3GlSryzRUUXqlTRvU3bxgOb905T6wD+hBqKrCk0qquI8wJZeyjBibzFFgAiRB110GtT/ALSPOopYT1KmDih50xe4squiGZuFgNNJVcxn22q6KrIKdSqOcYPOvJx6+dXiVWbfqpVKqDE84WkxC4dg+d1zKYGUiSN5mdPDqKnHjK+B+n+NQNJ6Cp0jW9lWNVvHMX2dliDBPdHqafwuPFyYnTx86zH4y8x3Ua3YsuUAUvcK797RdY00BPvWXa0UaGnkEdIownMN1AFYh5/Fpp6iryxx62Uzt3BEydo9a+f8PfxuHg9uc+UN2bMX7p2DzIU+Q8aIl47ibqd644DASmUQNtIDbUAPITskQ0SKW14fGJcGZGDKeoMinw1YenGbloSLzJGxgqNfQ1d8O+I+ItgZmt3l/eDqf7Sp+s1oSApV0RB0tWpUJcP+JOFcDtG7JvOWX2YD9QKJcJjkuLmturqeqkEflRAbQyKUilXJrtWqSpUqVRRKlSpVFEjSpGlUUSqr49xYYdEdvkNxEY+AeRP1irSqjmbA9th3tZ7aZ+6S65hr4DMve6gz0qKKYDUTLlvnwuL/AMyafmpH9mhbl/F47v4fPh8+HhSbiuS6/cYFW2IjfyqxxbY5QGa3hW7Ng3duXFPVTuh0gmpksYVpM81j/tXDx/rm/urRJFA3MGMxP2vBdph0DLccoqXg2chVkSVXL71e/wD1DfHzYC+P6r2n/Rqtp2VHsNBXcVW8Wt9/Dt+G8AfR7dxf1Iqr4lz0tmy11rF4AAFc+VVcnorSZ+lD9r4g3b4BbCjIj23Jt3MzAK4Y91gAdJ2NU6Zo0SoziyuGQGloRFNutVq83YM6C/b9zH60+vGrDfLetn0cfzphrh9Uo6M+QhrnXDZbmFvj7tzIT5PqP+ZfzogyyJHWqznF7b4e4haCpRpHRgQy++hHvTvAOL271sBT3lAzA6H1q45G5kArE8D/AE2kjpX3BdM/t/GsvudpiMXexrMDaDOFSO8VUAIw0+WNPrrWhYxow94SVzrkkHUZgQSPA5ZrMuasQlm1+wRUNpQUgRt0J3YEbgzS3JPuK639MBDAQqri3GjfcraXtM+hUAzprG2w0PlUbjGFbsTca6bbKcqpqNYBJJ617wGJN0N2Ytg3FV26d1T3x4mTEgbxT+PVb3cvKBCrGU5YnNMRvroNDsKSzxNLulvqCwnMJg2xOETMCXJDNI+70Mee9U7X2wtxU2XTMszOsSPCr25xXLZGRbsQo11UZVC93y0oVv4sX2MghgwG/TUfr+taBJKkkYbGAe0ZWQDqdtyTsB5/zpvCcwWEci1iAj+KsV/5tAaDOY+LsxFpT3EADebgaz4xt9a9WMAVs5iEgrmMxM9B9KPdLliMyE14Wr4P4gYqzGfLeXbvaN/aH8QaLOWefbWMudkEdLgUsQRKwImGHrsYrEOA8YXsRbdoZGIEnpuP5Vq/wq4YMl3EfjIRT+6mp/5j+VbSrgFoIpVwV2rQ0qVKlUUSNKkaVRRKqPm3GC1YzMARmUQwBGvkdKvKEfia0YKf9Zb/AFNZe7EWrDcjih+3xC0WzhFtvtntE22jw0MEeRBFXA4xdyMJGIRlIIELeEjoPkuR/un1rPMNiiPpA0nU+XpUteIG1qpOg6bT1jw60i7mtvpOR8FxHf6ouxPEExGM4aysCR22YdVYImYMNwQZ3opxGItjuOyAnTKzASDpsT1oGDdqExCQmJQaN+MRBV/bZtxQDzHjne/ca6MpfPp0UbBRPgP59a6HFcyW7P4JLksczoddrUufsJZWzbe9patFotg5c7Ed0DpII+hNAXK98i8GUEKIzbGdQdvCJ19aAMLx+4wCXrly5bEwrMWCmN1k6TW38rcMsLwg3rS967YZmOYsZEkjXaCIpeWDJwcCn4eUIYSwiyekZXsCrfMin1UH9RQ7zVh8Ph7YuHDJq6jtFtqezk6MdPGAPM0V5pqt5iwLX8LetJlDOhUFvlnfWNffpvTLxbdLlxOAkF9WsjxmOuXS6DPma5OrGQZ+8dp019KJOAcPN8qc7LK5XKnKwYT/ACG9B3B+FYi9caCG7Nyrm2yv3h+8O76GdaO+EY63g3JvKUdwAFkO5jcnLoJ/hSEMTw8F3S73PnhdHjF2uY+29q41jtrlxSqk54lSxaII/cBPuKzHm3jOd7gQwoOUex0j21mtNvcBxGIe9iLLLcW4TAEq6woQKQ2hjLvOs1lPNvBL1px2iOpkAhlO+0jSD55Z6edMu260nCcYqHah8FuKLdws/fJUAEHYSZzD+j1iCCPSKtrjG6uRWYyRnunSMp7oXSGEakjxHobPA4O6FGDGVEa0bjgaMNfvHq7DpMagbCqrB8TmbZBR0JBU6HeZPn6eUVRA7XR47bqImr8/6VlbCAQzOfAzA08qqPs4Od1klT3V6sRGWdfxEfSveIxY2mfL+VdwGKa3aN2NMzfU6L7VlNc4NADWuJVNf4LcW5kILXDBI82k+5J/PSu38cwTI0g7bx9R0NXvBeKAXe1uILhkyCSNyD3SNo8DpV5zFx7C3rF1UTJcYQBlEknQd4fnP60XA+VxgcbDSs3sKc3iSfqTt+dfWHK3BxhcJZsDe2gDebHVj7sTWT8ufDpTjcE6ociftL+sjNbErpEQXj6bVtoFWEpJ3S7SpUq0hpUqVKookaVI0qiiVCPxO/8Awj/tLf6mi6g74pPGAJ/1lv8AWhTfYKLD/kCyhr5VdP8AO8VbcFujKpZTsRoJPjNUZIYRI1/z9aJeWb4RSJAjx9h11rzrxa9BlTNKdh+JpIAka7fx196h83curibTFZV9vRo7p99UPtVxf4ejMHyySQCPy086l4bDOzlAjZWUqZjrsd+hgzR4Xluguc/Zsr50dSDBBBGhFan8JuOObeJwjElHsuyDwfK2aPCRv6Ciqx8IsMXuXsQvaPcIbJJCLoM2gIzEnWT4+9SsFy1Yw11jh7Nu2wBEqupVhBBM66V2WygbISLostBGuHeVUzuo/MCqHmHEi7msG5ltEZbpUkM2bTIsagRMkamYHWqvjHNF2zhnyxmCwrAarsAfYVmmJ5iKpMyxnWfHf38T1ozZA4WgjjuBoo9xPEMNZNmwkKFjscPbOUFiYU3MuhjViJj+sdahYvgTXcSC9w5mzNoBoVClIPXST5Vn3LeMa5iy5P8ARo7ehIyj9TWy5R2hP7qn0kAmPWrAy7Vv/t9J7hOO+ygqAGDGddNY1iPc1z/6yV1ftUslA3dksQVgQTmWAZn8qpMQVvXsNcElP2hXcbrAJHpMevnXOE2lCsLw7hjed9fD1FXIQwdKogZCVB4ucHem5YKJd+Z2t3JGQfMWUyPAAaakUKPysmIPbs9wMxWMgXwg7CZBER5inmwmBVkuW2W04ZQcl0yAWh9C50CxoRr5164/wtbt3Ity73VYoVdcuotmQoCiBLEwZOXTWlRO0nql1d+li77XgqPxXlCxZWWu3cxWWErpp102/lG+lU+LuM1gC2CttdzPzt1napPEuWr9m0z9vcfICWAkgFRJkH7sRrXLeKKiILGNRGijX+YPnR2Bsuwl2vc28u1S/bgoWBPjuKe+2oCjMSVDAkCNgZqI5BFeuH41bch7YuAkGCYII2g1ZFdFUZQe19F8goXtG8Yh4VANgq+XiT70XCsW4L8axZtW7KYKcoCiLwEnqf6PSTJqfc+PGVobBMD/ALYf/wA6tLOORta1SrJR8fU64N/+Kv8A8a9D4/W//R3P+Iv8qiwtYpVla/Hqz/6W7/bSuv8AHqwBP2a9/aT+dRRanSpnCYgXLaONnUMPRgCKVRRPUEfF68F4cxO3a2v71G9AnxmtFuGMBv2tr+9WXi2lEi+2Fjdm8G+XbyNFXDrQYgGJMD1nxoAfA3Lfe1j8S1q3Lnw+xKWVu3Lq5yA3Z5ZgHUS07+MDTXeuTLx8hbV2PUDe/KseHEgwTJGoB8QKNeF4PKgJHeYAny8qD+C8OuvfyvbZezMsxBgj9xtmn/MUdK1XxIi2yUlyHAkAJvEvA1oSu4zMM23T2q45k4gLdokn/IoH4pxHssICdGuEkeQI/WKZkO1Im6TPH8Z/2e9AkhDA9Nv0n3rJ8W7Eya0Lil8WMAXMl7wyqCd8259lB/Ks2xd0neiQg47VyEAoq5QwcYTF3z+5bU+cFj+q1pV7DFL9mGIVgMwljP7MsN2/EJ0FAl60MPw+zh9O0cm7dE7FgIEeS5R6zWm3SJSf/LXU6dBtTTT7khILavFrDZUUTsIn/rUbC4hgzW1dZUAkBddZgnXTrG2x6V7vYwt2XZ5WR7mRjOwAcnb95csdJ9q8qFS9dIDZn7OdJkgEDpvH6dK04B3azE90YpqF8TwV3NwnIcj6AquoAgdNoGx396rsVwAgF2s4cgb5dAPpH5UXY/DhUuXCXCzmMHqdIA2IE9frQ/c4oADaRVCIQGk5fm1P570I4WunHy5q2qW7y+7oIsnvSZDkgrG0ZvDxprCYYMIYtMtoAd1nQnYQI0miTAcfsiBdu2FUDYtG8iNPKn8fxXhmRSlzD5u9oGbfYaTFW04nSxLyHSCiAsniuipmJwZQ7bifCPrUvhHDu8GYT+EHr5n0rReALKXh48kz8Gjaf5c5duPct3GhVDKddyAdYA/jU3nPg75zdCymVQSNSCBu3gPOrbAYkFu7Mz7+wqw4lxFVDBhJbMI9o18v5006KKhJeqXNim5ZkPGLPdl+w+Vl810CuOdSBtJp7CYfNPQKMxO2mg08SToKVsDaeDDdJsE703fOhjaDWkYPk1mtAqyAQDGvUaT4nzoQ4ly1d7V7aWyxE/L8on94wBQ2yAlHk47mC19M8DEYax/srf8AcFKvfCUy2LQPS2g+iiuURKqZQ1z/AMBu4zCG1Zy586N3jAhTJ1g60S1wiqIsUraSDYWOL8L8dlj9hP8AtD/8a0Kw962i9sBJADAHMJgTB9ddutEEV5uWpFB9EN6RzO5/2lWW2EZht/nfzp4HqOtcezl1HuPGmlfw2O3l5VjpTtBXNl8Xr6Wj8iszMPEIoIB8sxWhjEYZ+IYzs10sWCocj7znXKvienlRfj+XQMQ75yFdGGRdXzMVMjoB3etS+U8NasuECMFQQpOveJ7zGOrblj49OggLdtMZYt0g/mr4b8SxV2UFlbSDLbU3Nh4kZdz/AC8KqeF/BPHduhvCx2amTFyZjUCMvU1vgcbV2adAA0ky9xWLY74WY+5dLHsiNYm54+WWrzEDI9v9pqGUPBzDQEEGdQJA8NvCtNrJuKYXE3MS5HdXMwhVElZIGuvlrV9bWDbtFTsLhyUVVEZHZgREd5nPto3WrbD8N2Lan/P1oTxfFxhQEuq7aAjboZ0OkajpU7G8NL4mzeu52W5bRbSFiBbubsREd8rrmPnWC9bbGfCuePcP7WwyZygiTEahdSPQ+VYziuX82QswOcuCW1gqSPrpWmYTjd+9jsXh/wBmEtKQggjWVEsdTJBO30oW4lwC0FvOQzMjkR0YnMYEdCw3qOB8J3hyRBpEn8Wgw8viYGXr6aGOnj4VFxGB7PKTqDBESfCrTF4abXbIIBJETOxiqy4CYnYwdNetUCUaT0SPZ2rO5Ya8TlOzKpBOpzE66+EVJv3cojYGBt0GgA9f+tXfEeXskmyuWCDufu+p8JodxN8XMuQaLHsSdB7VgHIrTXGFjj94on4Dh2u2b1uBa+5tLKPvEndmPnprtVXxjBHDQoznOBkB10P4faPc1e8O4kQuc6SIJjSYggimOMEYgNcQ5/s+UoATBnR9PLQz5VgEl1LZqJmY7Pn8UKWHAsOuWGLZdd9YgGdtasOH4M2Ie4obN9wkQRPl1idOhipOJ4cvda4dbugSIEL1J/ET+VO2271uADlIYDxCmCK3tw0kzIyJ1O7/AO2jS1cCWQwZ1IEFZGUwIBiJmaDcbxkG+Ya52Qzu28sxGVSQPTQeFaHgLVq8pdZyOI12M7mPHpp51m+OwS2cQxtuGVCQfvagHSfETH8aGwJmV7SKX0LgD+yT+qv6ClSwJm0n9Vf0FKnAuOe1IpUqVRUlXK7XDUUTGJQxI3qhxGOgwAc7aZV3YgGY/CPFjRIRQ9jgtu/bUf8AiOR6DKxgeUyaXmFC0aLelSKftOHuBQ1stISNFLKdQWBzMZBEnTXSnrPDSqKLDvYK65V7yGdSCjb+xB9al8JINy6YARO4o8BufrvUm4mk+w8x5+dLj6pg90o9viRX+kABBjOp0n03FSxxtkYZjKnYmoyYmIzCR+KNv61ROOOjWoUjMfDoPHyrQcR5WS0E9K+TjyzBH0oR4hYvm8GtCAWUMQQe6bgLSD+7/hUbA4toUt8y91vUfzqddxv5n9K0JnLLoWoZ5swDl7bi2xVILAa5VBBPtHWtCxNwQWgEqMyzoJ1jXYUJcR4iqd55ydnczehAEDzM1A4SM+EFxQG7O18zS7kDvRkHlm8+nSKLG+ysvZQu1Iwd9ftqYqGVcZaFuIJy31KyrQNJC6NsY31qNzGhVHy7s4iBJzEsBpBnUjSKpea3btsOXZlsW0DM1ogQGbVgshtNNp96n8B46mKv9myFwBmDTOYkHWBt77T5Uy5ttS7Xe7QQTiuL2mttbDEtn3iB4joB41UYj5UIG6j8mIp7nDAraxl4W0NtAQQh3EiSPSZr1hree1a2HdaZMAd/ShVpMZ7Wg4/i9tEkd45soAPhvTK4WzcGRCuo1UaEb9PXWqK1eUG0L3dGSVJBAIJOoMa7flTTlExChLgZWk79egml/TcPquk2duqo+PlEtq8QDbuAZl3026AnxVtNehkGq0Yp0uJ2W7MygHXMCp7sddTHv0iovFcTdJBGdo+Ux3h6MNa8Ypg3YNauOXKHtCT8rmZAgCBH1k1poaDlfaLJKXRenj9N/gn+JXReNtB0VoM/eIEfQ0uE8KLtZ74UsxBnpM7eZgiomNTIqXFIzCQfOR/A03wvijq7TIZoM7ARtPhr1rcf2NLj8j/KCfhF/OnEnt20sYclFIMlTBhRooI1E6+sUJXURACLgYGMyhGXIxEAEt83t4VccdtszhyCDeQm34RCxr5T+dDP2IlWBYidIPUidT4az61bBQUleCT+y+n8F/Rp/VX9BSpYJYtoPBV/QUqKgJ6a5NDmJ47fV2XskUBiAS+sDSSPE9B+teXxbXF+bUbw8fXL56bUMvARBGSiG7iAo1IFR7vFFEQC2sQP8aHFxffgDeQDm7skbakCJ8Pzrl/FMRBu2lPVQ6gk1j1CekQRDyiFccWkaDxA138TVcLWfEF+ltSo9WIn8hTfD7ygd3LGmxB/69danqwCkzQ3We1YodKiw+JW299m0Ve8emgGp+grMx8WcdcZhYtoyiWJ7NnOVQAYE91dM0bifejfjSmLpI7pADeGUnX2oQx3NeFwa2zZszdQ5jHdBYMdZG8ozqZHhvFSMaWpDtX/AClzVcxdksbbWyDBIB7Nv9mT+Y6UQ4gLA21rNU+LxZgPsyqg0hbmoHkMoH6UfcL4ol+2rrqjiRpr/hBkVh7SDa20g6UXEWct0/hca+o6/SmcVjAMs6amfKB/OKsOI3FAJ2EbnSKE8fxWVN20ZyzlOUtG3eMjKfLwAmsAWVvwoPEuYDfF1UttCrEkhdJI2Os6Gq3kHmE2Gu9oYs7EHx6x5Rv7ede+I3rq37j27RuC+gYFjlymWzSepnX3oUuYItaGYm03aMWLo4Qfh1CnXoBTEbSChyOa5tI4GMW7dU6wzsLawI7IgKZA2BZW3O+oqVwXl2zZuG4jOgVCNW6EGdl6ATVPyvhe2Np2iBe7NQDAyi3cKkDee1BboaKeNWbuJSwtpR2jWnLHMiwyMFI1iQWjyprLVIMMQMgyNBNcc5CweKuNi3xLZXkuVdcqhV6DKSdYkb60NXOD2kvAWHdrDMFUyROgXOSQDGbux4A0R8M5KxqC4jrZAu9+e0RmS5pOh01iCfPrUt+VMSzhk+z23tkFVZywhIkMQg1J1MDSdKCTXRTYbECQTah8L4Gtubdy6EA1ytdDJr0ysvj5daicS4PZBU3Ltu2wnKpKWzIG/dUMRtU7mPANhLDPiGW6hIV1tiWDNtBKgQMg1JnQHau4bgKYzscQotC0DbXs1ZgwVACCzEE5zPTppNZ2B2tkR3YIKi4zheWBkL3GjLLSu0kn0Xp5jWoHL/CbQvMt8kqFVlyHXvEiGg6CCNRprV3xWzbOOt2F1VizuT95Rqit5fqN6oObuIjDXrN5Et5lbURAMQy+wIFDA8I9gxFwU/i6YRHaw2HclGGhusCJEydZ2bbX1FUFvGCxdLYVbbIwWGYZ40kjVoHUVD5k5ie/iO2GVCbagxrupUyfxld420pnCHKikCBl0HqTt1ojQue86vyrHF8cvXWU3O8xUoB8pHUxA0Ph5VVjDHUkCddW8YnavVy9Jnf60rOIn1M1o66RuHHHLKBKdL6jwnyL/VH6ClXcN8i+g/SlRVzj2hfmO0FuyLZbOJMAASNDLE6aR+tBWG5eutda3cv28rZoRCynSTDG3lk5dIJijT4iYa+bFtsNk7Rbijv/ACw0j+9loBe4+W3cuYhQ5eGFuQEzyFJKDMNQRAPQDrQHaKZjecaRFb4U9iytsNCqzH70gbyCWJGsmTI1gxTOKvpbaWVi02kLm4VBDKdCYgXAcpK+DA+VDPFOYGwr9taRspEi3cJHQq3aaljBLQJEaVGu8+g3VayVs9pbXtmdFWbgEsGaHdlJCgADXSqA3kFou9oatA4NiGYFmQKqnsj3ie93TEEnSSPOQZqfevRsdKo7XErZtI1y+YdRcIzC2Bm72uUZtJ3MTE6mam8KxiYm0LisusiAZAIMEA9eh96G42VA2lL+1LEOsgiCImQekdaBOK3uD3Lj2AlpLjBl7SGhG20JOUMN/DSKOL2FKjxFCXH+TsPiX7RwyXDuyEDN/WB0J896yDXasi+kC8QxVs2zYS2rMXDBkA7rah1SB3lY6qOgaOlHfALX2PBot0wwBZh4FjMe2nvNQbXK1jDMLikgWxJLHWQZBnSBuCNjQnzHzmbjxb+RSDJ+8R18YrRJfpqgGOyiDifF7l5xKE2yRlWYBGslxvA3iR08dfJxMsoVlZJaMg7nezIxLTBInXyGpFVb4W5dwxe5eItLplJyqWI0zECXJ0AG40jTa9wWE7YQ/wCxw690iBmaNlIA1eI7i6Lu0tAq8PAW2yAWSq3iPF71vDThs+VLsM2+rrMTGpBU6iB3hQ5f5jxN0FLpOVhBmNR9K0jC8St31bDYazNpe6TlJUEGdxABnzPnvUK3grJvmxkuveXTKtsmTpMdNAZkwPOnoonEdLmSzsB0hTg2AJQIL2VfmAQANnGoM+vl1os5Qw7PiraJMWu0lm1lcyPlJ/ePXyolHIQIkLB9IPv50zh+WbmEu9raEMZmdVMwDI9qstBFKMkc02Qie5hkLFT8x+aAYkiRrtOmbr08RUR7SsQ4JgiDoCIiFBIMTrJHnFV/+n1zlryOjHIJRoXuk6kxnXuk6SRpVlYGYAoBkYADVm0DFZknXoAY0pKSPEI8dP6QfzRjbF5mwFy49pni4XKgJ3VMbsBsPDcVScKxli3dsYWzduOtwQLyMqgghhldCp1kddRNTefuGYa/irSviBZuZMpAtl5BMproFJ1GvlVbb4DhbD4TE2TinFw5raBFLM1qMwMtILbwJilw4Fo2Uy2x0plrid7B2Xc4Aoq7XHuK7FzIUtoDBJO201XjAveUXb2CtDDsrXCRcYmMpYFRn0JPlRJ/ptOJZsL9mxCIWC3H7o7Mr3hO8SRGtSONcRscOwtu0Ve6CCiKYJKjfMYiADG3hQjK7QrasvdVWsnbHtGdbdlQDIUrmjWd2kn3q647jzdZLpGUvZttHnBGnlpTDWsE7js7VwghWytiERZP3QWEmDpoa3Xlzl7D3MOpu4ayzDu95FaANhJEwNqbjcMwK+qHOW0MRS+eLj00ZBBFfTp5NwX/AKTD/wDCT+VNvyPgT/8AqYf/AIa/yptLA0rmx8o9B+lKvYEUqipQOO4EXsPctmYZTtvI1EecgVkoxahiRbCm6CxJZnJIGYQgGUTvt0NbQwrJ+L8n4k4q72KYcW88qzM4aD3tQsR8xG+1AlYTRCYgcBoqkfg9/iAe0jqQmU6jLqQegBk/MpPpNd4N8J0cgm9KjLmm3JMgNCljliCBOXeR0op5c5ZxWHckvh0DIV/Z22LAnVTLsZg6wdNaePD8Tm7FcVdQLmbOtm1lAJBAkgwTmJEeB8qjdBEds6UCzy7hrUdoC8d1mutmCg5rbEA90BWynQCAal8L5iS8ItKbuSAxVYQEx8pMA6htunpTdrgCW7zG722KJslx2jBpZWh9DCCZQ6iNYqs5W4tdS6UUNdNyQWLAWkK6hQQIkDNKoCuo13qndKDvaI14sxXWxcSdjoR9QdD6iqDi3GLdnv3nCeROvsNyanX71q/eZbhChIk5vmjdVVTJYSvQ9an8G4Dg76lxhlEMV78M0jxEnKdu6dR5UFrSdlaJAWOc68ytiCotvNgdACst5zqapeH4R70pbgk+AlvqdAPUivpJuT8G0ZsLZaNpRT/Cu8Zv2cHh3u9mgVBoqqqyx0VRA6mPzNHFAUEMuqysZ4fwy5ZQdpbzOg7gRiT4MVgZQdINwSRBC66rZf6bNlgGs5mVRIDBVQaaLoep233nXWqjivGr19nNwqQ5A7oPfboB1FvoF8B50b8q8q28PZuXMbaygwLdtv6QwZbfxGVfSdpo7CxjfVcdfsuXLK6Z2LdBDYs3Dat2bDuwLZ5AcG5db5sraZlDd0eESYmiXgfw4xS3Q928bSsCXNu43aEeBbbznXb0o24OHuhbjrbW3E2kVO8kkwZ6EjoBWf8AP/OZvP2Nkui2mYMwaM7CB01gHMNd96e4c03ItrNA/HhLzRRwjN+yrHnPm+7av2Uw+JC2igJZQtzWSssdS222nXeirhvMlvEXFRL1t4QFhEMxIBzLr9VI09qxjg/B7mJuC3aALQSSTAVRuWPQCtS5O5RGFcE3LVy4U7wXUqZ7rId4K6HQVrnQxxNa0HYVcSWWR5NaKu+J8CW4DA18KA+NcNvWldbdy5bBBHdZlgnqACNRR3x3jBsZQ1k3Ec5ZDdfAiNyNqFONPesrphn7NzmALZys/MoygxrqAdq5B5TA7B3566Tz217moc43wn7S6XhdQF7dsXgVdmVrcZiAoOh848etWeD4WwxFm2LqG1hrr3EC23zxdBKq7RlAg71Et4kW2W6qlkYGQSVPhuNVINXGC4Jje0N1rJbOBH7WIADAZ40uHKRrtS8zC37PXhdPjSslZ7jRChcJdcLfxFwF7iYp1e2EtkwTmOUnYnU6DaKi854UYs2wUv22thmByqZQgZtMw201nSr3B8t4tLSIyTku27ggiBH9IP1jxk1I4py/iHclbZ/oLiCSB33IjrtpvSfuD7ARSYwUL8N4ZbwWW7bV7oxK20S2QuYFVJnMTBJ1PTetO5JxfaYckqUIdgVYgkGFMGNNiKBsdyljLqWFOGQi1oVa7owyhZ7sEdTH86NOR+F3bFq8t1ck4h2QSD+zIQLsfLamOMx3qZOCVmLaFIlpVya5NdNLL1SrgNKookaGeM4+zaxPfxFq3mQSjOqtKk97Uz8pj2olasq4py7hMRxDGNiDbuFnS3DFlKDIi5QR1Mgz1mKw8gDaLE0uOkZ4qVBbtAigTJAI956e9BeG4jYv32tYbF3blwqCwW+6D5hmKlgZgFtBPSoOEx9/GcNFhLbN2DLbN5jkW5bQsFaJzaKFkeMCmcLds4e0PtD2i6vC90ZmykFh3ZIGQka9YpcuIfiAm2sBjLyekS43l62htXHe/fAugN211mGVwVGhhfmy76eND3EcSy4k31CABwqFmY2kUH5UIgMSAZRRAzEltabw17C3cYcq4Y2mMKFYEkxJiGmSATBAipfF7DHD2xbUXL4uFbR2IGssZ3UQGjSTE1bnU4BU1ltLvomeJYu3gsWj7hAIIt95mcGVtAwFUAz3ZBO5mKLOQrNxbDNcRrZuOWCMVJAPU5RozHUjQbQBUHlbkfI3bYhziMQQO82oQAQAv6Ub2cEfCtgIJclWZfFPivaYixgg+UBe3udB1C7eChjHpWrfZfE18782l7/GMWyKXCXBZKqYYpAtEKemoOuwmjxQh5opWd1tpLlNe3xuFRPxhtRMAd4yDpoB+dGPOOJv3MS7o9rsVJUOzLC5QC0ic2h1BAOaQRM1E+DXBybrYhhoA1sTuD3Z/IxPSIoW4vhuzv3E6K7BSQR3QxAgNrFdOHiQyH0iBTR0flciR7oo7HkrUuE8z3FwuEMowdLma4SBD2kZkSBs0DU9Mp8ay/CJ210lhoxLtG2pmPISatuWMU1w2cMCFU4jtGc7QUyMvuCfWda8dkMNcvWWEG25Ut5bLmPmNdPGaxyCeLFIyHbuteAfKq/Wxc/r/wAV5wXhCYhlsWWNpXB7Z1PecLplXy3GUyDqdYFHtjlC1aymwWslAYKwZ0jvZgZHloKA/htc/bm4xAt20camAF7oHqdgPWjjnW8wwpyzqQDE6LuSfpHvXAfbI3NkOWNldSENIzAq1Qcf4XiUuNeLC8qkGdIB2ANsaaTO0a1OxPGr6cPVnR8xlcxYIw/Acsag+HgPOhfA80NhCSGgPpESZjQjQ/L9OnWp/E+ZDjBZtsMgBHaE6gsdJUDUpG3XUjzrmMcAwytsZdX9UXIE4qs7RbwusoYAsGM9HYd4DpAIn3ow5EZr1gg3XDWiEgR8oEr/AB+lVPGGRLrWQFU5Q6heo2afOQPaKe+G2Iy4m8n4kDe6n+Rr0MQ/tAE7CVb7ZEapwxh/410+pH8q4eEH/wA277kdRHhVlNdqUmlV3ODAiC9w6ROaDtHQf5k17+127ICM+vmRJ/manM1BXPGDHaJcyydBMbQSaDO8sZkExxohLIGEoxs4kOoZTIOxoI535yxeFY9lZXs1iXcZs2kkgBhC9JPWiTlq3kwyz1lvQEzQtzjgbd8m4plWARxqNEMxv1nX0rEkjvTBHaPxo4/XxfsbU34f/ED/AEgblt0VLlsK3daQwJIJAOogwOu4pVB+FHArWHW8wuBrtxojaLazl0Jk6kya5R2OBbaWna1shDeloTVnHP3MX2BXxFu3aa698WoZfmATMx0IJIUDWa0dqwD4l8yC5jL9hraN2VxwgImGyJ3wdO8duvy1ZbkRq0IPxB3SEua/iNisc0M3Z2Rtatkhf947v76eVVhfMimYHXp00/Oqq8tSsIcyMnU7evSm46FhKyWaNrS8dx/hmHtWGtI12/CEwAuQgalzsW30GmokirriXFLlzCdrw+/lTQo8rmuXCJew4ZSbVwASuoDzGsigPknhIZnuYrCXbtizad2OV4DLETEZusj1PSpfEeZMGjMuGQ9ncTs3VZW2VXVTrozA6hj3gRM0pJi14xaSU9CXGMhzqHVf7VlyL8RsTbx1nt8RdfD3myOtxswVm0B11WGgwI0mvoQGvk9cXhCDNm4JbX9psT1rZeUOOY9rKs63TbYd03gGMQIIZQAQQd5O1SSX7xaQsxw27AOB/NaRduhVJOwBJ9ta+asXdC8XN5XDLcxDGFOozsdHn1PlFbon24oRlsurTOdmVoM6QBEdBWQc6cr20xXZuy2sQVVtdUuI2m+hziCuYeAqouRi6yDSt8GQIBFq85U40+C4g2GuHNav3MyM3dhn1keIJ7p8wPGpXPfAcViMTdZclxLQDABkFxLZWSCNGyggkT46bmqjiPKz4hLAW4jPbGQsdJT7pMTqD06zO9UC4i/Yugl2W6vUPmPd21BII6Qa7fFLJHZxuFrjckOjbg9ppe+G3mBAADRJCk5RJET5+EUSXy1zW7DvABJAkx8o03CjQVEwtjDXLaXFypdX50LxmYE95MxiD+En61WX+Ltm6AKdB/Akfwrjf1Dizc+ciEY12erPwqhkbx2DI3fSILd0rMdRHlGn8h9BWg8Q4t2mAe9bh4QllB8B+0U+YBPuBWR2OJx1JlZUHXKddPEj+Yq/5L5qKMbb960+d7q5QVChO83j0AIM0lxf6ZyOOXF4JaU2OZG+mg0qXEWe1AdCwZJiRGo8uh6VYcLw+IAUhGDhQ46kKRIcz8uhnXbSpfGMct69cup8jmV0iRA39TUriXEyWxFu2VAvYe12bMxXMFAzBv3ysj/dIpFr/Wy42g1psX2PhawDD6nn+VWcaxIvcQgTKDLmzasU3bz31HUTVxyDjl+3AzlDowE6STED10rNcHdvLiFa2pukbgAwA2h12GnU1oPLPLbYm4QH+S4Ga4h+QA5kUHq5+ka12GlsUejZKqCJ0jsjofVa6bgG5AmutcAFUF3lho0xF5zuBcaVn2AIPnVXjuAXWDNcuvbUdO0JBM+GooZkeNYrpMijIsvUzHcQS5cZnaLVogBRuzHaPFjsBVRxPii3AA9t7dsNuHW6FOy5kVpHhpImoWP4bas3UR7zgdmtzvXMssWhspiAcswKfwfDUvXgMOzEBTLs7XVWI2aAsmdhMR9C4SGP3su/lAE0YnqOSq+LRBYxVzDhLdwo9tgVRhoZAJHroDQ3bM2rpmR2hj+ytS+N8u2rLWSbxLlgFt6ZmJgEoJ0AmTOgHXxY489vB4V4OeHYAAyzXGMBBHWdIpN2TtEVSeAa3YN38UqDgWLYYq0qfduCY8GO301pVL4Ny/dtIrsCbmYM5yk/tLhEgR0Ve6KVVGCApJi4rWmr5b+IeJ/72xLLoy3mEjxEQdfOvqRq+UOc7v8A3rjJE/8AaLv94gV02drmSdI/+I1zD3+DYW/dsdji7rSgVAhLH+lZxAJRgAwO8lax7BvlajHm7nf7auFFxmL2bRRyRoXzfNM6kqEnzmqjhfJOKxNi9iLNvNbsiX118SEH3iBqQNhRKx2h3lpfQ/ww5g+18Pt5jL2h2TzqTlAyk/1kifOaAvir8MksW7mLw0JakG7bjRSxAm34KWI7vSdNNBR/Crm5cJikDN+xvRbeToDPcY+hMejGtd+J2Cu3uF4i1ZttcuOECqokn9ohP0ANR39t+uiow5to+F8xqAdCYO0jp/k1r/wP561+wXj4mwT46lk/9w9x4VkfEOGXcPeNq8ht3FjMp3EgETB8CKf4e+RxcVitxSGUgxBGxHnRMfUFLOXpr69rNfjHyulxLeMJjsBkcFM4KOwgkSD3W/vVc/DrnxeIWYaBiLYGdfxDbOvkTuOh9qK8XhFuoyOAyOpVlOxUiCD7UvRYdo4Ie3S+ZMVzG1tgMO6BNwFDSPJs31gaUQYDFLcw4v4gWznYrbVbc3HZd5MjKB4z+tDfPfJz8OxRtmTaaWtOfvJ5/vLsfY9a7g+JF+z7qrbQMiAHUHRmJPVjM/8ASiyxxiMva3fxr+EEzSN1evnaM8Nwi2bec2kyzBLMyjNAkL3paPLwpzE8NtCYtLlOmZDp5wWEz1qPxXi5dLGmVOzBAiNdm/SolviBAidDH5bfxryvInnDtOP6lGbNHW2t/RSMRy4ihGJeHEiGU6AwZ8DI1r1g+H2kLEZtUYEMw1UjUaDU9fanuK4zu2iuiG2CB4NMPJ6ksJn0qpfF9TtOtFk5/NccS80sEwN2I2qViuLW7Q1RivroPLSKXEMYLK5mtrkK5kcDOG2I1J03FR79l7bh0AuWx3gdCGQHWR+oqd9us9lltlcgUmJ0UHffRRrTXF4kcg9491/qhnlu6bQ/JDx5nuX17JFK3DAme6o6kCBW1/DLl5sJgUFye2vE3rs75miAfMIFHrNBnw55BS5cW+6hktklWMS7aGB+6P8ADqa1+K6paxoxYKRWOe7biuMaz7mjmxTdAk9mh2H3j1PnHT38atOc+aVtK1pTLfeg7SJAPqPyoM4Hy+cSr4u9/QWwSq7doy/+wHTTfameMwbMgNePlI8yZxIZEd9n4paC/E7Bsq/ccqBAIBZTHgdQam8BdWshlAGYtMDwYj/H3rLeBYQ4riFpYlEbOx8k1j3aPrWocwcYXCYdrpTNEQoIWSxjc6ec+VY5MYhON6ReHM6duZCxX4icQd8W14EgqxVR4KpgD8vrQzirjvdFxhkdtYBOhJPeP7xk6+dW3Fsfcv4q7cW2oa7clUHegsYEDxJjXqTPWjfmr4cC1wxXQBsTZPaXnjvOCO+PRdCB4KfGuMxjiSbXZklBaGtCI/hZis2GuL0V9NST3lEySZ6UqzXkjmF8NiVuKTkJCXl6FCfm9VPeB9fGlTMb2tbRSx3tfQDV8+8+8v8ADLd7FXvtrXcU1x2FhAAFdmMhmynRdZEg6V9BNXzuPhbjcfir91VFqy166RcukgNLtqoALMPOI86ZGkN20C8OwPb3EVAMzEDXQAk9T4V9Vcr8vJgsLbsJqFGrfiY6s3ufyoK4H8FrVjDMrXM+JJlboBCoRsAsyVPWdT0ijjl/Eu1kLcEXLfccea7fURrWnvvQWGMrZWB/F7la3gMaDZ0tYlWuZPwMGhgv7smR4SRWqfCPnT7dg8jmb+Hyo/iyx3H9wIPmD40B/HTjr3MQuFfChRbIa1iCSS6sBmCaBcskAjXVelZa2e07BSyHZgCVMTqD10PQ9RU7G1qqOlpPxjwti7et43DXUurcm1cyMDD2wI9JX9POm+UvhkOIcPu3rb5MSl0qknuMAinK3hJJhht1kVW8E+FfEL6KyWstu4Awd3QAqRIOhJIgjpW2/DrlJ+H4U2rjo7M5clJjVVEa77UVzg1tA7QQCX7Glg+DuYzh2IS41q5YuoxAzKVzZdGAMZXU7GJkGvojlLme3jsOt1NDs6dUeNQfLqD1EU3zvywuPwdzDkgMYKMROV1IIPl1BjoTWD8A41iOEYwqRldTkuW2OjAdD+obpPgYqr9UfKuvSOulv/NHK9nH2Gs3lkHVWHzI3RlPj+R2NYXzZ8N8VgbQibiI7HOg0gxDMPukAQZ8dDW+cA4yuKw9u+gIW4JAO41IIPuDrU97YIgiQdwaG15bpEc0PC+Y+D8cVrRtXdHBzWy3y5vD3PTY1eJdskC3dBssTmWSJE7gNsVJ6HUVovMHwawOIJZFbD3DrmtHuz5oe79Iqm/+zTiz2JvJcWZBYMjbyNi0fpWXRRO3SXMJHSD14tN5kAz2C85I0A/EPAgdfWoaOoLjOGtwJgHWc2WP3gYg0U4T4TY61dOU2GtnSWuMGynx7mpFWXD/AILury+IQJPyqhYkbwSxA38qWMABQTFIfCzguQUufdnXbRtZAB+vvRtyZ8OmxF3trtvJhjDKGkM+swFOyx1Pt40fcB+G2DwrBwhuXB9+4cxnyHyj6UUAUVjcUaPjUbcmsHhUtIqIoREAVVUQABsAKbx+MCL5nYUsdj1tLJPpVDhsHcxLi45K2+nifTwHnWJH/dbsrqQxAjN+mqHc4Jaxl4i4uaO87DQ+AFSeb8MbWBFmwhgZUAHRV/xA9zRFgsAloQgidT1JPma94rDC4pVtjRonPYBZuktPHHKTiKB1flZ18NeGvZuXb17uB1CqDM7yTtEHQeOlMfFzi2Y2bNt5PVRtLRBn+rPoD50Q8w4RMPZa6LhyjQDeT4Dp6+lZXZdsVjkRRnJzAepBk+VKcnkSSOOQR4uNFDGBG60X/Crly073LrLm7BlVGOgNyCzMB5DKBNaoySIoJ5TxzYe5ZwYtgh+0ZmBgjKJZiNiMxVOm48DR1RIKw0qlYWOorAOd+Xm4djZQfsLssnhBPft+06eRFKts47y9Zxlo2r65lmRrBVhsVPQ0qjorNoYJVnXAK7So6pcihrjHEjhcSLjCLNxVUvIChwTAeflkRlY6SIMaSTUxesq8qyhlYQVIkEa7g6Googf4gclDi+Hs3bFwLdQFrRJORleJBiYOghtYjwoV5y+HF3EYN8XcsZOIW8ucWnDpeVIDPlAkOV1I3letazwzDrbQIiqigmFUAAd5tgNBUw1ZVBYJyfzbxHhLpYxOGxFzDlZW3kJZAdjaMRE7oT16Gtt4HxYYmyt0W7toNPcupkcQY1Xw8Klz/n2r2tUrXuKyb4sfDXEY3FWb+FUEsBbulnVQoUjI0RJEFpiToIFaya8N/n86l0pVrH+UsPxjhjmycM1+wG2VlK+ttiZWeoI9uta3gcQXRWKNbLAEo0ZlJ6GNJFOiurVl1rIbRXuuRXaVUtLkUortKoouVTcduYkZVw9oOCDmPai0V2iO6xPXark15qjtQGkEf6Fx7v8AtBaKSMs3iWA0kNFuG8j9aN1SKRr1WGRtYdIj5XPAB8LkVC45g3u4e7bttke5bdFaSILAiZGoip1I0RDXz5f+DvFEOW2VZVJKxeAEneAdiRHTWrjkn4Z41XN/EIi3LTqbaXGhXgNJY2wxEHKRprrW0mkKyWg9qA10qTlrl37PmuPka/dg3GQEKAPlS2DqFHidWJJO8C+rgrtWBXSsmzZSNKkaVWqX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0" y="-1462088"/>
            <a:ext cx="2809875" cy="3048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124" name="AutoShape 4" descr="data:image/jpeg;base64,/9j/4AAQSkZJRgABAQAAAQABAAD/2wCEAAkGBhQSERUUExQVFRQVGBoYGBgYGBwYGhsZGBsYGxogGB0cHCYeGxwkGh8aHy8gIycpLCwsHB8xNTAqNScsLCkBCQoKDgwOGg8PGiolHyQvLCwsLCwsLCwsLCwqLCwsLCwsLCksKSwsLCwsLCwsLCwsLCwsLCwsLCwsLCwsKSwsLP/AABEIAOoA2AMBIgACEQEDEQH/xAAcAAABBQEBAQAAAAAAAAAAAAAGAAMEBQcBAgj/xABKEAACAQIEAwYDBQQGBwcFAAABAhEAAwQSITEFBkETIlFhcYEHMpEUQlKhsSNiwdEzcpKy4fAVY3OCk6LxJCVDU1TC0hYXNETT/8QAGgEAAgMBAQAAAAAAAAAAAAAAAwQAAQIFBv/EAC4RAAEEAgIBAwEHBQEAAAAAAAEAAgMREiEEMUETImFRMkJxgZGhsQUjM8Hw4f/aAAwDAQACEQMRAD8A3GlSryzRUUXqlTRvU3bxgOb905T6wD+hBqKrCk0qquI8wJZeyjBibzFFgAiRB110GtT/ALSPOopYT1KmDih50xe4squiGZuFgNNJVcxn22q6KrIKdSqOcYPOvJx6+dXiVWbfqpVKqDE84WkxC4dg+d1zKYGUiSN5mdPDqKnHjK+B+n+NQNJ6Cp0jW9lWNVvHMX2dliDBPdHqafwuPFyYnTx86zH4y8x3Ua3YsuUAUvcK797RdY00BPvWXa0UaGnkEdIownMN1AFYh5/Fpp6iryxx62Uzt3BEydo9a+f8PfxuHg9uc+UN2bMX7p2DzIU+Q8aIl47ibqd644DASmUQNtIDbUAPITskQ0SKW14fGJcGZGDKeoMinw1YenGbloSLzJGxgqNfQ1d8O+I+ItgZmt3l/eDqf7Sp+s1oSApV0RB0tWpUJcP+JOFcDtG7JvOWX2YD9QKJcJjkuLmturqeqkEflRAbQyKUilXJrtWqSpUqVRRKlSpVFEjSpGlUUSqr49xYYdEdvkNxEY+AeRP1irSqjmbA9th3tZ7aZ+6S65hr4DMve6gz0qKKYDUTLlvnwuL/AMyafmpH9mhbl/F47v4fPh8+HhSbiuS6/cYFW2IjfyqxxbY5QGa3hW7Ng3duXFPVTuh0gmpksYVpM81j/tXDx/rm/urRJFA3MGMxP2vBdph0DLccoqXg2chVkSVXL71e/wD1DfHzYC+P6r2n/Rqtp2VHsNBXcVW8Wt9/Dt+G8AfR7dxf1Iqr4lz0tmy11rF4AAFc+VVcnorSZ+lD9r4g3b4BbCjIj23Jt3MzAK4Y91gAdJ2NU6Zo0SoziyuGQGloRFNutVq83YM6C/b9zH60+vGrDfLetn0cfzphrh9Uo6M+QhrnXDZbmFvj7tzIT5PqP+ZfzogyyJHWqznF7b4e4haCpRpHRgQy++hHvTvAOL271sBT3lAzA6H1q45G5kArE8D/AE2kjpX3BdM/t/GsvudpiMXexrMDaDOFSO8VUAIw0+WNPrrWhYxow94SVzrkkHUZgQSPA5ZrMuasQlm1+wRUNpQUgRt0J3YEbgzS3JPuK639MBDAQqri3GjfcraXtM+hUAzprG2w0PlUbjGFbsTca6bbKcqpqNYBJJ617wGJN0N2Ytg3FV26d1T3x4mTEgbxT+PVb3cvKBCrGU5YnNMRvroNDsKSzxNLulvqCwnMJg2xOETMCXJDNI+70Mee9U7X2wtxU2XTMszOsSPCr25xXLZGRbsQo11UZVC93y0oVv4sX2MghgwG/TUfr+taBJKkkYbGAe0ZWQDqdtyTsB5/zpvCcwWEci1iAj+KsV/5tAaDOY+LsxFpT3EADebgaz4xt9a9WMAVs5iEgrmMxM9B9KPdLliMyE14Wr4P4gYqzGfLeXbvaN/aH8QaLOWefbWMudkEdLgUsQRKwImGHrsYrEOA8YXsRbdoZGIEnpuP5Vq/wq4YMl3EfjIRT+6mp/5j+VbSrgFoIpVwV2rQ0qVKlUUSNKkaVRRKqPm3GC1YzMARmUQwBGvkdKvKEfia0YKf9Zb/AFNZe7EWrDcjih+3xC0WzhFtvtntE22jw0MEeRBFXA4xdyMJGIRlIIELeEjoPkuR/un1rPMNiiPpA0nU+XpUteIG1qpOg6bT1jw60i7mtvpOR8FxHf6ouxPEExGM4aysCR22YdVYImYMNwQZ3opxGItjuOyAnTKzASDpsT1oGDdqExCQmJQaN+MRBV/bZtxQDzHjne/ca6MpfPp0UbBRPgP59a6HFcyW7P4JLksczoddrUufsJZWzbe9patFotg5c7Ed0DpII+hNAXK98i8GUEKIzbGdQdvCJ19aAMLx+4wCXrly5bEwrMWCmN1k6TW38rcMsLwg3rS967YZmOYsZEkjXaCIpeWDJwcCn4eUIYSwiyekZXsCrfMin1UH9RQ7zVh8Ph7YuHDJq6jtFtqezk6MdPGAPM0V5pqt5iwLX8LetJlDOhUFvlnfWNffpvTLxbdLlxOAkF9WsjxmOuXS6DPma5OrGQZ+8dp019KJOAcPN8qc7LK5XKnKwYT/ACG9B3B+FYi9caCG7Nyrm2yv3h+8O76GdaO+EY63g3JvKUdwAFkO5jcnLoJ/hSEMTw8F3S73PnhdHjF2uY+29q41jtrlxSqk54lSxaII/cBPuKzHm3jOd7gQwoOUex0j21mtNvcBxGIe9iLLLcW4TAEq6woQKQ2hjLvOs1lPNvBL1px2iOpkAhlO+0jSD55Z6edMu260nCcYqHah8FuKLdws/fJUAEHYSZzD+j1iCCPSKtrjG6uRWYyRnunSMp7oXSGEakjxHobPA4O6FGDGVEa0bjgaMNfvHq7DpMagbCqrB8TmbZBR0JBU6HeZPn6eUVRA7XR47bqImr8/6VlbCAQzOfAzA08qqPs4Od1klT3V6sRGWdfxEfSveIxY2mfL+VdwGKa3aN2NMzfU6L7VlNc4NADWuJVNf4LcW5kILXDBI82k+5J/PSu38cwTI0g7bx9R0NXvBeKAXe1uILhkyCSNyD3SNo8DpV5zFx7C3rF1UTJcYQBlEknQd4fnP60XA+VxgcbDSs3sKc3iSfqTt+dfWHK3BxhcJZsDe2gDebHVj7sTWT8ufDpTjcE6ociftL+sjNbErpEQXj6bVtoFWEpJ3S7SpUq0hpUqVKookaVI0qiiVCPxO/8Awj/tLf6mi6g74pPGAJ/1lv8AWhTfYKLD/kCyhr5VdP8AO8VbcFujKpZTsRoJPjNUZIYRI1/z9aJeWb4RSJAjx9h11rzrxa9BlTNKdh+JpIAka7fx196h83curibTFZV9vRo7p99UPtVxf4ejMHyySQCPy086l4bDOzlAjZWUqZjrsd+hgzR4Xluguc/Zsr50dSDBBBGhFan8JuOObeJwjElHsuyDwfK2aPCRv6Ciqx8IsMXuXsQvaPcIbJJCLoM2gIzEnWT4+9SsFy1Yw11jh7Nu2wBEqupVhBBM66V2WygbISLostBGuHeVUzuo/MCqHmHEi7msG5ltEZbpUkM2bTIsagRMkamYHWqvjHNF2zhnyxmCwrAarsAfYVmmJ5iKpMyxnWfHf38T1ozZA4WgjjuBoo9xPEMNZNmwkKFjscPbOUFiYU3MuhjViJj+sdahYvgTXcSC9w5mzNoBoVClIPXST5Vn3LeMa5iy5P8ARo7ehIyj9TWy5R2hP7qn0kAmPWrAy7Vv/t9J7hOO+ygqAGDGddNY1iPc1z/6yV1ftUslA3dksQVgQTmWAZn8qpMQVvXsNcElP2hXcbrAJHpMevnXOE2lCsLw7hjed9fD1FXIQwdKogZCVB4ucHem5YKJd+Z2t3JGQfMWUyPAAaakUKPysmIPbs9wMxWMgXwg7CZBER5inmwmBVkuW2W04ZQcl0yAWh9C50CxoRr5164/wtbt3Ity73VYoVdcuotmQoCiBLEwZOXTWlRO0nql1d+li77XgqPxXlCxZWWu3cxWWErpp102/lG+lU+LuM1gC2CttdzPzt1napPEuWr9m0z9vcfICWAkgFRJkH7sRrXLeKKiILGNRGijX+YPnR2Bsuwl2vc28u1S/bgoWBPjuKe+2oCjMSVDAkCNgZqI5BFeuH41bch7YuAkGCYII2g1ZFdFUZQe19F8goXtG8Yh4VANgq+XiT70XCsW4L8axZtW7KYKcoCiLwEnqf6PSTJqfc+PGVobBMD/ALYf/wA6tLOORta1SrJR8fU64N/+Kv8A8a9D4/W//R3P+Iv8qiwtYpVla/Hqz/6W7/bSuv8AHqwBP2a9/aT+dRRanSpnCYgXLaONnUMPRgCKVRRPUEfF68F4cxO3a2v71G9AnxmtFuGMBv2tr+9WXi2lEi+2Fjdm8G+XbyNFXDrQYgGJMD1nxoAfA3Lfe1j8S1q3Lnw+xKWVu3Lq5yA3Z5ZgHUS07+MDTXeuTLx8hbV2PUDe/KseHEgwTJGoB8QKNeF4PKgJHeYAny8qD+C8OuvfyvbZezMsxBgj9xtmn/MUdK1XxIi2yUlyHAkAJvEvA1oSu4zMM23T2q45k4gLdokn/IoH4pxHssICdGuEkeQI/WKZkO1Im6TPH8Z/2e9AkhDA9Nv0n3rJ8W7Eya0Lil8WMAXMl7wyqCd8259lB/Ks2xd0neiQg47VyEAoq5QwcYTF3z+5bU+cFj+q1pV7DFL9mGIVgMwljP7MsN2/EJ0FAl60MPw+zh9O0cm7dE7FgIEeS5R6zWm3SJSf/LXU6dBtTTT7khILavFrDZUUTsIn/rUbC4hgzW1dZUAkBddZgnXTrG2x6V7vYwt2XZ5WR7mRjOwAcnb95csdJ9q8qFS9dIDZn7OdJkgEDpvH6dK04B3azE90YpqF8TwV3NwnIcj6AquoAgdNoGx396rsVwAgF2s4cgb5dAPpH5UXY/DhUuXCXCzmMHqdIA2IE9frQ/c4oADaRVCIQGk5fm1P570I4WunHy5q2qW7y+7oIsnvSZDkgrG0ZvDxprCYYMIYtMtoAd1nQnYQI0miTAcfsiBdu2FUDYtG8iNPKn8fxXhmRSlzD5u9oGbfYaTFW04nSxLyHSCiAsniuipmJwZQ7bifCPrUvhHDu8GYT+EHr5n0rReALKXh48kz8Gjaf5c5duPct3GhVDKddyAdYA/jU3nPg75zdCymVQSNSCBu3gPOrbAYkFu7Mz7+wqw4lxFVDBhJbMI9o18v5006KKhJeqXNim5ZkPGLPdl+w+Vl810CuOdSBtJp7CYfNPQKMxO2mg08SToKVsDaeDDdJsE703fOhjaDWkYPk1mtAqyAQDGvUaT4nzoQ4ly1d7V7aWyxE/L8on94wBQ2yAlHk47mC19M8DEYax/srf8AcFKvfCUy2LQPS2g+iiuURKqZQ1z/AMBu4zCG1Zy586N3jAhTJ1g60S1wiqIsUraSDYWOL8L8dlj9hP8AtD/8a0Kw962i9sBJADAHMJgTB9ddutEEV5uWpFB9EN6RzO5/2lWW2EZht/nfzp4HqOtcezl1HuPGmlfw2O3l5VjpTtBXNl8Xr6Wj8iszMPEIoIB8sxWhjEYZ+IYzs10sWCocj7znXKvienlRfj+XQMQ75yFdGGRdXzMVMjoB3etS+U8NasuECMFQQpOveJ7zGOrblj49OggLdtMZYt0g/mr4b8SxV2UFlbSDLbU3Nh4kZdz/AC8KqeF/BPHduhvCx2amTFyZjUCMvU1vgcbV2adAA0ky9xWLY74WY+5dLHsiNYm54+WWrzEDI9v9pqGUPBzDQEEGdQJA8NvCtNrJuKYXE3MS5HdXMwhVElZIGuvlrV9bWDbtFTsLhyUVVEZHZgREd5nPto3WrbD8N2Lan/P1oTxfFxhQEuq7aAjboZ0OkajpU7G8NL4mzeu52W5bRbSFiBbubsREd8rrmPnWC9bbGfCuePcP7WwyZygiTEahdSPQ+VYziuX82QswOcuCW1gqSPrpWmYTjd+9jsXh/wBmEtKQggjWVEsdTJBO30oW4lwC0FvOQzMjkR0YnMYEdCw3qOB8J3hyRBpEn8Wgw8viYGXr6aGOnj4VFxGB7PKTqDBESfCrTF4abXbIIBJETOxiqy4CYnYwdNetUCUaT0SPZ2rO5Ya8TlOzKpBOpzE66+EVJv3cojYGBt0GgA9f+tXfEeXskmyuWCDufu+p8JodxN8XMuQaLHsSdB7VgHIrTXGFjj94on4Dh2u2b1uBa+5tLKPvEndmPnprtVXxjBHDQoznOBkB10P4faPc1e8O4kQuc6SIJjSYggimOMEYgNcQ5/s+UoATBnR9PLQz5VgEl1LZqJmY7Pn8UKWHAsOuWGLZdd9YgGdtasOH4M2Ie4obN9wkQRPl1idOhipOJ4cvda4dbugSIEL1J/ET+VO2271uADlIYDxCmCK3tw0kzIyJ1O7/AO2jS1cCWQwZ1IEFZGUwIBiJmaDcbxkG+Ya52Qzu28sxGVSQPTQeFaHgLVq8pdZyOI12M7mPHpp51m+OwS2cQxtuGVCQfvagHSfETH8aGwJmV7SKX0LgD+yT+qv6ClSwJm0n9Vf0FKnAuOe1IpUqVRUlXK7XDUUTGJQxI3qhxGOgwAc7aZV3YgGY/CPFjRIRQ9jgtu/bUf8AiOR6DKxgeUyaXmFC0aLelSKftOHuBQ1stISNFLKdQWBzMZBEnTXSnrPDSqKLDvYK65V7yGdSCjb+xB9al8JINy6YARO4o8BufrvUm4mk+w8x5+dLj6pg90o9viRX+kABBjOp0n03FSxxtkYZjKnYmoyYmIzCR+KNv61ROOOjWoUjMfDoPHyrQcR5WS0E9K+TjyzBH0oR4hYvm8GtCAWUMQQe6bgLSD+7/hUbA4toUt8y91vUfzqddxv5n9K0JnLLoWoZ5swDl7bi2xVILAa5VBBPtHWtCxNwQWgEqMyzoJ1jXYUJcR4iqd55ydnczehAEDzM1A4SM+EFxQG7O18zS7kDvRkHlm8+nSKLG+ysvZQu1Iwd9ftqYqGVcZaFuIJy31KyrQNJC6NsY31qNzGhVHy7s4iBJzEsBpBnUjSKpea3btsOXZlsW0DM1ogQGbVgshtNNp96n8B46mKv9myFwBmDTOYkHWBt77T5Uy5ttS7Xe7QQTiuL2mttbDEtn3iB4joB41UYj5UIG6j8mIp7nDAraxl4W0NtAQQh3EiSPSZr1hree1a2HdaZMAd/ShVpMZ7Wg4/i9tEkd45soAPhvTK4WzcGRCuo1UaEb9PXWqK1eUG0L3dGSVJBAIJOoMa7flTTlExChLgZWk79egml/TcPquk2duqo+PlEtq8QDbuAZl3026AnxVtNehkGq0Yp0uJ2W7MygHXMCp7sddTHv0iovFcTdJBGdo+Ux3h6MNa8Ypg3YNauOXKHtCT8rmZAgCBH1k1poaDlfaLJKXRenj9N/gn+JXReNtB0VoM/eIEfQ0uE8KLtZ74UsxBnpM7eZgiomNTIqXFIzCQfOR/A03wvijq7TIZoM7ARtPhr1rcf2NLj8j/KCfhF/OnEnt20sYclFIMlTBhRooI1E6+sUJXURACLgYGMyhGXIxEAEt83t4VccdtszhyCDeQm34RCxr5T+dDP2IlWBYidIPUidT4az61bBQUleCT+y+n8F/Rp/VX9BSpYJYtoPBV/QUqKgJ6a5NDmJ47fV2XskUBiAS+sDSSPE9B+teXxbXF+bUbw8fXL56bUMvARBGSiG7iAo1IFR7vFFEQC2sQP8aHFxffgDeQDm7skbakCJ8Pzrl/FMRBu2lPVQ6gk1j1CekQRDyiFccWkaDxA138TVcLWfEF+ltSo9WIn8hTfD7ygd3LGmxB/69danqwCkzQ3We1YodKiw+JW299m0Ve8emgGp+grMx8WcdcZhYtoyiWJ7NnOVQAYE91dM0bifejfjSmLpI7pADeGUnX2oQx3NeFwa2zZszdQ5jHdBYMdZG8ozqZHhvFSMaWpDtX/AClzVcxdksbbWyDBIB7Nv9mT+Y6UQ4gLA21rNU+LxZgPsyqg0hbmoHkMoH6UfcL4ol+2rrqjiRpr/hBkVh7SDa20g6UXEWct0/hca+o6/SmcVjAMs6amfKB/OKsOI3FAJ2EbnSKE8fxWVN20ZyzlOUtG3eMjKfLwAmsAWVvwoPEuYDfF1UttCrEkhdJI2Os6Gq3kHmE2Gu9oYs7EHx6x5Rv7ede+I3rq37j27RuC+gYFjlymWzSepnX3oUuYItaGYm03aMWLo4Qfh1CnXoBTEbSChyOa5tI4GMW7dU6wzsLawI7IgKZA2BZW3O+oqVwXl2zZuG4jOgVCNW6EGdl6ATVPyvhe2Np2iBe7NQDAyi3cKkDee1BboaKeNWbuJSwtpR2jWnLHMiwyMFI1iQWjyprLVIMMQMgyNBNcc5CweKuNi3xLZXkuVdcqhV6DKSdYkb60NXOD2kvAWHdrDMFUyROgXOSQDGbux4A0R8M5KxqC4jrZAu9+e0RmS5pOh01iCfPrUt+VMSzhk+z23tkFVZywhIkMQg1J1MDSdKCTXRTYbECQTah8L4Gtubdy6EA1ytdDJr0ysvj5daicS4PZBU3Ltu2wnKpKWzIG/dUMRtU7mPANhLDPiGW6hIV1tiWDNtBKgQMg1JnQHau4bgKYzscQotC0DbXs1ZgwVACCzEE5zPTppNZ2B2tkR3YIKi4zheWBkL3GjLLSu0kn0Xp5jWoHL/CbQvMt8kqFVlyHXvEiGg6CCNRprV3xWzbOOt2F1VizuT95Rqit5fqN6oObuIjDXrN5Et5lbURAMQy+wIFDA8I9gxFwU/i6YRHaw2HclGGhusCJEydZ2bbX1FUFvGCxdLYVbbIwWGYZ40kjVoHUVD5k5ie/iO2GVCbagxrupUyfxld420pnCHKikCBl0HqTt1ojQue86vyrHF8cvXWU3O8xUoB8pHUxA0Ph5VVjDHUkCddW8YnavVy9Jnf60rOIn1M1o66RuHHHLKBKdL6jwnyL/VH6ClXcN8i+g/SlRVzj2hfmO0FuyLZbOJMAASNDLE6aR+tBWG5eutda3cv28rZoRCynSTDG3lk5dIJijT4iYa+bFtsNk7Rbijv/ACw0j+9loBe4+W3cuYhQ5eGFuQEzyFJKDMNQRAPQDrQHaKZjecaRFb4U9iytsNCqzH70gbyCWJGsmTI1gxTOKvpbaWVi02kLm4VBDKdCYgXAcpK+DA+VDPFOYGwr9taRspEi3cJHQq3aaljBLQJEaVGu8+g3VayVs9pbXtmdFWbgEsGaHdlJCgADXSqA3kFou9oatA4NiGYFmQKqnsj3ie93TEEnSSPOQZqfevRsdKo7XErZtI1y+YdRcIzC2Bm72uUZtJ3MTE6mam8KxiYm0LisusiAZAIMEA9eh96G42VA2lL+1LEOsgiCImQekdaBOK3uD3Lj2AlpLjBl7SGhG20JOUMN/DSKOL2FKjxFCXH+TsPiX7RwyXDuyEDN/WB0J896yDXasi+kC8QxVs2zYS2rMXDBkA7rah1SB3lY6qOgaOlHfALX2PBot0wwBZh4FjMe2nvNQbXK1jDMLikgWxJLHWQZBnSBuCNjQnzHzmbjxb+RSDJ+8R18YrRJfpqgGOyiDifF7l5xKE2yRlWYBGslxvA3iR08dfJxMsoVlZJaMg7nezIxLTBInXyGpFVb4W5dwxe5eItLplJyqWI0zECXJ0AG40jTa9wWE7YQ/wCxw690iBmaNlIA1eI7i6Lu0tAq8PAW2yAWSq3iPF71vDThs+VLsM2+rrMTGpBU6iB3hQ5f5jxN0FLpOVhBmNR9K0jC8St31bDYazNpe6TlJUEGdxABnzPnvUK3grJvmxkuveXTKtsmTpMdNAZkwPOnoonEdLmSzsB0hTg2AJQIL2VfmAQANnGoM+vl1os5Qw7PiraJMWu0lm1lcyPlJ/ePXyolHIQIkLB9IPv50zh+WbmEu9raEMZmdVMwDI9qstBFKMkc02Qie5hkLFT8x+aAYkiRrtOmbr08RUR7SsQ4JgiDoCIiFBIMTrJHnFV/+n1zlryOjHIJRoXuk6kxnXuk6SRpVlYGYAoBkYADVm0DFZknXoAY0pKSPEI8dP6QfzRjbF5mwFy49pni4XKgJ3VMbsBsPDcVScKxli3dsYWzduOtwQLyMqgghhldCp1kddRNTefuGYa/irSviBZuZMpAtl5BMproFJ1GvlVbb4DhbD4TE2TinFw5raBFLM1qMwMtILbwJilw4Fo2Uy2x0plrid7B2Xc4Aoq7XHuK7FzIUtoDBJO201XjAveUXb2CtDDsrXCRcYmMpYFRn0JPlRJ/ptOJZsL9mxCIWC3H7o7Mr3hO8SRGtSONcRscOwtu0Ve6CCiKYJKjfMYiADG3hQjK7QrasvdVWsnbHtGdbdlQDIUrmjWd2kn3q647jzdZLpGUvZttHnBGnlpTDWsE7js7VwghWytiERZP3QWEmDpoa3Xlzl7D3MOpu4ayzDu95FaANhJEwNqbjcMwK+qHOW0MRS+eLj00ZBBFfTp5NwX/AKTD/wDCT+VNvyPgT/8AqYf/AIa/yptLA0rmx8o9B+lKvYEUqipQOO4EXsPctmYZTtvI1EecgVkoxahiRbCm6CxJZnJIGYQgGUTvt0NbQwrJ+L8n4k4q72KYcW88qzM4aD3tQsR8xG+1AlYTRCYgcBoqkfg9/iAe0jqQmU6jLqQegBk/MpPpNd4N8J0cgm9KjLmm3JMgNCljliCBOXeR0op5c5ZxWHckvh0DIV/Z22LAnVTLsZg6wdNaePD8Tm7FcVdQLmbOtm1lAJBAkgwTmJEeB8qjdBEds6UCzy7hrUdoC8d1mutmCg5rbEA90BWynQCAal8L5iS8ItKbuSAxVYQEx8pMA6htunpTdrgCW7zG722KJslx2jBpZWh9DCCZQ6iNYqs5W4tdS6UUNdNyQWLAWkK6hQQIkDNKoCuo13qndKDvaI14sxXWxcSdjoR9QdD6iqDi3GLdnv3nCeROvsNyanX71q/eZbhChIk5vmjdVVTJYSvQ9an8G4Dg76lxhlEMV78M0jxEnKdu6dR5UFrSdlaJAWOc68ytiCotvNgdACst5zqapeH4R70pbgk+AlvqdAPUivpJuT8G0ZsLZaNpRT/Cu8Zv2cHh3u9mgVBoqqqyx0VRA6mPzNHFAUEMuqysZ4fwy5ZQdpbzOg7gRiT4MVgZQdINwSRBC66rZf6bNlgGs5mVRIDBVQaaLoep233nXWqjivGr19nNwqQ5A7oPfboB1FvoF8B50b8q8q28PZuXMbaygwLdtv6QwZbfxGVfSdpo7CxjfVcdfsuXLK6Z2LdBDYs3Dat2bDuwLZ5AcG5db5sraZlDd0eESYmiXgfw4xS3Q928bSsCXNu43aEeBbbznXb0o24OHuhbjrbW3E2kVO8kkwZ6EjoBWf8AP/OZvP2Nkui2mYMwaM7CB01gHMNd96e4c03ItrNA/HhLzRRwjN+yrHnPm+7av2Uw+JC2igJZQtzWSssdS222nXeirhvMlvEXFRL1t4QFhEMxIBzLr9VI09qxjg/B7mJuC3aALQSSTAVRuWPQCtS5O5RGFcE3LVy4U7wXUqZ7rId4K6HQVrnQxxNa0HYVcSWWR5NaKu+J8CW4DA18KA+NcNvWldbdy5bBBHdZlgnqACNRR3x3jBsZQ1k3Ec5ZDdfAiNyNqFONPesrphn7NzmALZys/MoygxrqAdq5B5TA7B3566Tz217moc43wn7S6XhdQF7dsXgVdmVrcZiAoOh848etWeD4WwxFm2LqG1hrr3EC23zxdBKq7RlAg71Et4kW2W6qlkYGQSVPhuNVINXGC4Jje0N1rJbOBH7WIADAZ40uHKRrtS8zC37PXhdPjSslZ7jRChcJdcLfxFwF7iYp1e2EtkwTmOUnYnU6DaKi854UYs2wUv22thmByqZQgZtMw201nSr3B8t4tLSIyTku27ggiBH9IP1jxk1I4py/iHclbZ/oLiCSB33IjrtpvSfuD7ARSYwUL8N4ZbwWW7bV7oxK20S2QuYFVJnMTBJ1PTetO5JxfaYckqUIdgVYgkGFMGNNiKBsdyljLqWFOGQi1oVa7owyhZ7sEdTH86NOR+F3bFq8t1ck4h2QSD+zIQLsfLamOMx3qZOCVmLaFIlpVya5NdNLL1SrgNKookaGeM4+zaxPfxFq3mQSjOqtKk97Uz8pj2olasq4py7hMRxDGNiDbuFnS3DFlKDIi5QR1Mgz1mKw8gDaLE0uOkZ4qVBbtAigTJAI956e9BeG4jYv32tYbF3blwqCwW+6D5hmKlgZgFtBPSoOEx9/GcNFhLbN2DLbN5jkW5bQsFaJzaKFkeMCmcLds4e0PtD2i6vC90ZmykFh3ZIGQka9YpcuIfiAm2sBjLyekS43l62htXHe/fAugN211mGVwVGhhfmy76eND3EcSy4k31CABwqFmY2kUH5UIgMSAZRRAzEltabw17C3cYcq4Y2mMKFYEkxJiGmSATBAipfF7DHD2xbUXL4uFbR2IGssZ3UQGjSTE1bnU4BU1ltLvomeJYu3gsWj7hAIIt95mcGVtAwFUAz3ZBO5mKLOQrNxbDNcRrZuOWCMVJAPU5RozHUjQbQBUHlbkfI3bYhziMQQO82oQAQAv6Ub2cEfCtgIJclWZfFPivaYixgg+UBe3udB1C7eChjHpWrfZfE18782l7/GMWyKXCXBZKqYYpAtEKemoOuwmjxQh5opWd1tpLlNe3xuFRPxhtRMAd4yDpoB+dGPOOJv3MS7o9rsVJUOzLC5QC0ic2h1BAOaQRM1E+DXBybrYhhoA1sTuD3Z/IxPSIoW4vhuzv3E6K7BSQR3QxAgNrFdOHiQyH0iBTR0flciR7oo7HkrUuE8z3FwuEMowdLma4SBD2kZkSBs0DU9Mp8ay/CJ210lhoxLtG2pmPISatuWMU1w2cMCFU4jtGc7QUyMvuCfWda8dkMNcvWWEG25Ut5bLmPmNdPGaxyCeLFIyHbuteAfKq/Wxc/r/wAV5wXhCYhlsWWNpXB7Z1PecLplXy3GUyDqdYFHtjlC1aymwWslAYKwZ0jvZgZHloKA/htc/bm4xAt20camAF7oHqdgPWjjnW8wwpyzqQDE6LuSfpHvXAfbI3NkOWNldSENIzAq1Qcf4XiUuNeLC8qkGdIB2ANsaaTO0a1OxPGr6cPVnR8xlcxYIw/Acsag+HgPOhfA80NhCSGgPpESZjQjQ/L9OnWp/E+ZDjBZtsMgBHaE6gsdJUDUpG3XUjzrmMcAwytsZdX9UXIE4qs7RbwusoYAsGM9HYd4DpAIn3ow5EZr1gg3XDWiEgR8oEr/AB+lVPGGRLrWQFU5Q6heo2afOQPaKe+G2Iy4m8n4kDe6n+Rr0MQ/tAE7CVb7ZEapwxh/410+pH8q4eEH/wA277kdRHhVlNdqUmlV3ODAiC9w6ROaDtHQf5k17+127ICM+vmRJ/manM1BXPGDHaJcyydBMbQSaDO8sZkExxohLIGEoxs4kOoZTIOxoI535yxeFY9lZXs1iXcZs2kkgBhC9JPWiTlq3kwyz1lvQEzQtzjgbd8m4plWARxqNEMxv1nX0rEkjvTBHaPxo4/XxfsbU34f/ED/AEgblt0VLlsK3daQwJIJAOogwOu4pVB+FHArWHW8wuBrtxojaLazl0Jk6kya5R2OBbaWna1shDeloTVnHP3MX2BXxFu3aa698WoZfmATMx0IJIUDWa0dqwD4l8yC5jL9hraN2VxwgImGyJ3wdO8duvy1ZbkRq0IPxB3SEua/iNisc0M3Z2Rtatkhf947v76eVVhfMimYHXp00/Oqq8tSsIcyMnU7evSm46FhKyWaNrS8dx/hmHtWGtI12/CEwAuQgalzsW30GmokirriXFLlzCdrw+/lTQo8rmuXCJew4ZSbVwASuoDzGsigPknhIZnuYrCXbtizad2OV4DLETEZusj1PSpfEeZMGjMuGQ9ncTs3VZW2VXVTrozA6hj3gRM0pJi14xaSU9CXGMhzqHVf7VlyL8RsTbx1nt8RdfD3myOtxswVm0B11WGgwI0mvoQGvk9cXhCDNm4JbX9psT1rZeUOOY9rKs63TbYd03gGMQIIZQAQQd5O1SSX7xaQsxw27AOB/NaRduhVJOwBJ9ta+asXdC8XN5XDLcxDGFOozsdHn1PlFbon24oRlsurTOdmVoM6QBEdBWQc6cr20xXZuy2sQVVtdUuI2m+hziCuYeAqouRi6yDSt8GQIBFq85U40+C4g2GuHNav3MyM3dhn1keIJ7p8wPGpXPfAcViMTdZclxLQDABkFxLZWSCNGyggkT46bmqjiPKz4hLAW4jPbGQsdJT7pMTqD06zO9UC4i/Yugl2W6vUPmPd21BII6Qa7fFLJHZxuFrjckOjbg9ppe+G3mBAADRJCk5RJET5+EUSXy1zW7DvABJAkx8o03CjQVEwtjDXLaXFypdX50LxmYE95MxiD+En61WX+Ltm6AKdB/Akfwrjf1Dizc+ciEY12erPwqhkbx2DI3fSILd0rMdRHlGn8h9BWg8Q4t2mAe9bh4QllB8B+0U+YBPuBWR2OJx1JlZUHXKddPEj+Yq/5L5qKMbb960+d7q5QVChO83j0AIM0lxf6ZyOOXF4JaU2OZG+mg0qXEWe1AdCwZJiRGo8uh6VYcLw+IAUhGDhQ46kKRIcz8uhnXbSpfGMct69cup8jmV0iRA39TUriXEyWxFu2VAvYe12bMxXMFAzBv3ysj/dIpFr/Wy42g1psX2PhawDD6nn+VWcaxIvcQgTKDLmzasU3bz31HUTVxyDjl+3AzlDowE6STED10rNcHdvLiFa2pukbgAwA2h12GnU1oPLPLbYm4QH+S4Ga4h+QA5kUHq5+ka12GlsUejZKqCJ0jsjofVa6bgG5AmutcAFUF3lho0xF5zuBcaVn2AIPnVXjuAXWDNcuvbUdO0JBM+GooZkeNYrpMijIsvUzHcQS5cZnaLVogBRuzHaPFjsBVRxPii3AA9t7dsNuHW6FOy5kVpHhpImoWP4bas3UR7zgdmtzvXMssWhspiAcswKfwfDUvXgMOzEBTLs7XVWI2aAsmdhMR9C4SGP3su/lAE0YnqOSq+LRBYxVzDhLdwo9tgVRhoZAJHroDQ3bM2rpmR2hj+ytS+N8u2rLWSbxLlgFt6ZmJgEoJ0AmTOgHXxY489vB4V4OeHYAAyzXGMBBHWdIpN2TtEVSeAa3YN38UqDgWLYYq0qfduCY8GO301pVL4Ny/dtIrsCbmYM5yk/tLhEgR0Ve6KVVGCApJi4rWmr5b+IeJ/72xLLoy3mEjxEQdfOvqRq+UOc7v8A3rjJE/8AaLv94gV02drmSdI/+I1zD3+DYW/dsdji7rSgVAhLH+lZxAJRgAwO8lax7BvlajHm7nf7auFFxmL2bRRyRoXzfNM6kqEnzmqjhfJOKxNi9iLNvNbsiX118SEH3iBqQNhRKx2h3lpfQ/ww5g+18Pt5jL2h2TzqTlAyk/1kifOaAvir8MksW7mLw0JakG7bjRSxAm34KWI7vSdNNBR/Crm5cJikDN+xvRbeToDPcY+hMejGtd+J2Cu3uF4i1ZttcuOECqokn9ohP0ANR39t+uiow5to+F8xqAdCYO0jp/k1r/wP561+wXj4mwT46lk/9w9x4VkfEOGXcPeNq8ht3FjMp3EgETB8CKf4e+RxcVitxSGUgxBGxHnRMfUFLOXpr69rNfjHyulxLeMJjsBkcFM4KOwgkSD3W/vVc/DrnxeIWYaBiLYGdfxDbOvkTuOh9qK8XhFuoyOAyOpVlOxUiCD7UvRYdo4Ie3S+ZMVzG1tgMO6BNwFDSPJs31gaUQYDFLcw4v4gWznYrbVbc3HZd5MjKB4z+tDfPfJz8OxRtmTaaWtOfvJ5/vLsfY9a7g+JF+z7qrbQMiAHUHRmJPVjM/8ASiyxxiMva3fxr+EEzSN1evnaM8Nwi2bec2kyzBLMyjNAkL3paPLwpzE8NtCYtLlOmZDp5wWEz1qPxXi5dLGmVOzBAiNdm/SolviBAidDH5bfxryvInnDtOP6lGbNHW2t/RSMRy4ihGJeHEiGU6AwZ8DI1r1g+H2kLEZtUYEMw1UjUaDU9fanuK4zu2iuiG2CB4NMPJ6ksJn0qpfF9TtOtFk5/NccS80sEwN2I2qViuLW7Q1RivroPLSKXEMYLK5mtrkK5kcDOG2I1J03FR79l7bh0AuWx3gdCGQHWR+oqd9us9lltlcgUmJ0UHffRRrTXF4kcg9491/qhnlu6bQ/JDx5nuX17JFK3DAme6o6kCBW1/DLl5sJgUFye2vE3rs75miAfMIFHrNBnw55BS5cW+6hktklWMS7aGB+6P8ADqa1+K6paxoxYKRWOe7biuMaz7mjmxTdAk9mh2H3j1PnHT38atOc+aVtK1pTLfeg7SJAPqPyoM4Hy+cSr4u9/QWwSq7doy/+wHTTfameMwbMgNePlI8yZxIZEd9n4paC/E7Bsq/ccqBAIBZTHgdQam8BdWshlAGYtMDwYj/H3rLeBYQ4riFpYlEbOx8k1j3aPrWocwcYXCYdrpTNEQoIWSxjc6ec+VY5MYhON6ReHM6duZCxX4icQd8W14EgqxVR4KpgD8vrQzirjvdFxhkdtYBOhJPeP7xk6+dW3Fsfcv4q7cW2oa7clUHegsYEDxJjXqTPWjfmr4cC1wxXQBsTZPaXnjvOCO+PRdCB4KfGuMxjiSbXZklBaGtCI/hZis2GuL0V9NST3lEySZ6UqzXkjmF8NiVuKTkJCXl6FCfm9VPeB9fGlTMb2tbRSx3tfQDV8+8+8v8ADLd7FXvtrXcU1x2FhAAFdmMhmynRdZEg6V9BNXzuPhbjcfir91VFqy166RcukgNLtqoALMPOI86ZGkN20C8OwPb3EVAMzEDXQAk9T4V9Vcr8vJgsLbsJqFGrfiY6s3ufyoK4H8FrVjDMrXM+JJlboBCoRsAsyVPWdT0ijjl/Eu1kLcEXLfccea7fURrWnvvQWGMrZWB/F7la3gMaDZ0tYlWuZPwMGhgv7smR4SRWqfCPnT7dg8jmb+Hyo/iyx3H9wIPmD40B/HTjr3MQuFfChRbIa1iCSS6sBmCaBcskAjXVelZa2e07BSyHZgCVMTqD10PQ9RU7G1qqOlpPxjwti7et43DXUurcm1cyMDD2wI9JX9POm+UvhkOIcPu3rb5MSl0qknuMAinK3hJJhht1kVW8E+FfEL6KyWstu4Awd3QAqRIOhJIgjpW2/DrlJ+H4U2rjo7M5clJjVVEa77UVzg1tA7QQCX7Glg+DuYzh2IS41q5YuoxAzKVzZdGAMZXU7GJkGvojlLme3jsOt1NDs6dUeNQfLqD1EU3zvywuPwdzDkgMYKMROV1IIPl1BjoTWD8A41iOEYwqRldTkuW2OjAdD+obpPgYqr9UfKuvSOulv/NHK9nH2Gs3lkHVWHzI3RlPj+R2NYXzZ8N8VgbQibiI7HOg0gxDMPukAQZ8dDW+cA4yuKw9u+gIW4JAO41IIPuDrU97YIgiQdwaG15bpEc0PC+Y+D8cVrRtXdHBzWy3y5vD3PTY1eJdskC3dBssTmWSJE7gNsVJ6HUVovMHwawOIJZFbD3DrmtHuz5oe79Iqm/+zTiz2JvJcWZBYMjbyNi0fpWXRRO3SXMJHSD14tN5kAz2C85I0A/EPAgdfWoaOoLjOGtwJgHWc2WP3gYg0U4T4TY61dOU2GtnSWuMGynx7mpFWXD/AILury+IQJPyqhYkbwSxA38qWMABQTFIfCzguQUufdnXbRtZAB+vvRtyZ8OmxF3trtvJhjDKGkM+swFOyx1Pt40fcB+G2DwrBwhuXB9+4cxnyHyj6UUAUVjcUaPjUbcmsHhUtIqIoREAVVUQABsAKbx+MCL5nYUsdj1tLJPpVDhsHcxLi45K2+nifTwHnWJH/dbsrqQxAjN+mqHc4Jaxl4i4uaO87DQ+AFSeb8MbWBFmwhgZUAHRV/xA9zRFgsAloQgidT1JPma94rDC4pVtjRonPYBZuktPHHKTiKB1flZ18NeGvZuXb17uB1CqDM7yTtEHQeOlMfFzi2Y2bNt5PVRtLRBn+rPoD50Q8w4RMPZa6LhyjQDeT4Dp6+lZXZdsVjkRRnJzAepBk+VKcnkSSOOQR4uNFDGBG60X/Crly073LrLm7BlVGOgNyCzMB5DKBNaoySIoJ5TxzYe5ZwYtgh+0ZmBgjKJZiNiMxVOm48DR1RIKw0qlYWOorAOd+Xm4djZQfsLssnhBPft+06eRFKts47y9Zxlo2r65lmRrBVhsVPQ0qjorNoYJVnXAK7So6pcihrjHEjhcSLjCLNxVUvIChwTAeflkRlY6SIMaSTUxesq8qyhlYQVIkEa7g6Googf4gclDi+Hs3bFwLdQFrRJORleJBiYOghtYjwoV5y+HF3EYN8XcsZOIW8ucWnDpeVIDPlAkOV1I3letazwzDrbQIiqigmFUAAd5tgNBUw1ZVBYJyfzbxHhLpYxOGxFzDlZW3kJZAdjaMRE7oT16Gtt4HxYYmyt0W7toNPcupkcQY1Xw8Klz/n2r2tUrXuKyb4sfDXEY3FWb+FUEsBbulnVQoUjI0RJEFpiToIFaya8N/n86l0pVrH+UsPxjhjmycM1+wG2VlK+ttiZWeoI9uta3gcQXRWKNbLAEo0ZlJ6GNJFOiurVl1rIbRXuuRXaVUtLkUortKoouVTcduYkZVw9oOCDmPai0V2iO6xPXark15qjtQGkEf6Fx7v8AtBaKSMs3iWA0kNFuG8j9aN1SKRr1WGRtYdIj5XPAB8LkVC45g3u4e7bttke5bdFaSILAiZGoip1I0RDXz5f+DvFEOW2VZVJKxeAEneAdiRHTWrjkn4Z41XN/EIi3LTqbaXGhXgNJY2wxEHKRprrW0mkKyWg9qA10qTlrl37PmuPka/dg3GQEKAPlS2DqFHidWJJO8C+rgrtWBXSsmzZSNKkaVWqX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0" y="-1462088"/>
            <a:ext cx="2809875" cy="3048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26" name="Picture 6" descr="20081126114853-lenguas-de-mexi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293096"/>
            <a:ext cx="3810000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MX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MX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Contenido</a:t>
            </a:r>
            <a:r>
              <a:rPr lang="es-MX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s-MX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s-MX" sz="3000" dirty="0" smtClean="0">
                <a:solidFill>
                  <a:schemeClr val="accent3">
                    <a:lumMod val="50000"/>
                  </a:schemeClr>
                </a:solidFill>
              </a:rPr>
              <a:t>Antecedentes </a:t>
            </a:r>
            <a:r>
              <a:rPr lang="es-MX" sz="3000" dirty="0">
                <a:solidFill>
                  <a:schemeClr val="accent3">
                    <a:lumMod val="50000"/>
                  </a:schemeClr>
                </a:solidFill>
              </a:rPr>
              <a:t>del Desarrollo Regional en </a:t>
            </a:r>
            <a:r>
              <a:rPr lang="es-MX" sz="3000" dirty="0" smtClean="0">
                <a:solidFill>
                  <a:schemeClr val="accent3">
                    <a:lumMod val="50000"/>
                  </a:schemeClr>
                </a:solidFill>
              </a:rPr>
              <a:t>México</a:t>
            </a:r>
          </a:p>
          <a:p>
            <a:pPr>
              <a:lnSpc>
                <a:spcPct val="90000"/>
              </a:lnSpc>
            </a:pPr>
            <a:endParaRPr lang="es-MX" sz="30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s-MX" sz="3000" dirty="0">
                <a:solidFill>
                  <a:schemeClr val="accent3">
                    <a:lumMod val="50000"/>
                  </a:schemeClr>
                </a:solidFill>
              </a:rPr>
              <a:t>Antecedentes </a:t>
            </a:r>
            <a:r>
              <a:rPr lang="es-MX" sz="3000" dirty="0" smtClean="0">
                <a:solidFill>
                  <a:schemeClr val="accent3">
                    <a:lumMod val="50000"/>
                  </a:schemeClr>
                </a:solidFill>
              </a:rPr>
              <a:t>Históricos</a:t>
            </a:r>
          </a:p>
          <a:p>
            <a:pPr>
              <a:lnSpc>
                <a:spcPct val="90000"/>
              </a:lnSpc>
            </a:pPr>
            <a:endParaRPr lang="es-MX" sz="30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s-MX" sz="3000" dirty="0">
                <a:solidFill>
                  <a:schemeClr val="accent3">
                    <a:lumMod val="50000"/>
                  </a:schemeClr>
                </a:solidFill>
              </a:rPr>
              <a:t>Las Políticas de Desarrollo Regional de </a:t>
            </a:r>
            <a:r>
              <a:rPr lang="es-MX" sz="3000" dirty="0" smtClean="0">
                <a:solidFill>
                  <a:schemeClr val="accent3">
                    <a:lumMod val="50000"/>
                  </a:schemeClr>
                </a:solidFill>
              </a:rPr>
              <a:t>1930-1940</a:t>
            </a:r>
          </a:p>
          <a:p>
            <a:pPr>
              <a:lnSpc>
                <a:spcPct val="90000"/>
              </a:lnSpc>
            </a:pPr>
            <a:endParaRPr lang="es-MX" sz="30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s-MX" sz="3000" dirty="0">
                <a:solidFill>
                  <a:schemeClr val="accent3">
                    <a:lumMod val="50000"/>
                  </a:schemeClr>
                </a:solidFill>
              </a:rPr>
              <a:t>Las </a:t>
            </a:r>
            <a:r>
              <a:rPr lang="es-MX" sz="3000" dirty="0" smtClean="0">
                <a:solidFill>
                  <a:schemeClr val="accent3">
                    <a:lumMod val="50000"/>
                  </a:schemeClr>
                </a:solidFill>
              </a:rPr>
              <a:t>Políticas </a:t>
            </a:r>
            <a:r>
              <a:rPr lang="es-MX" sz="3000" dirty="0">
                <a:solidFill>
                  <a:schemeClr val="accent3">
                    <a:lumMod val="50000"/>
                  </a:schemeClr>
                </a:solidFill>
              </a:rPr>
              <a:t>de </a:t>
            </a:r>
            <a:r>
              <a:rPr lang="es-MX" sz="3000" dirty="0" smtClean="0">
                <a:solidFill>
                  <a:schemeClr val="accent3">
                    <a:lumMod val="50000"/>
                  </a:schemeClr>
                </a:solidFill>
              </a:rPr>
              <a:t>Regionalización </a:t>
            </a:r>
            <a:r>
              <a:rPr lang="es-MX" sz="3000" dirty="0">
                <a:solidFill>
                  <a:schemeClr val="accent3">
                    <a:lumMod val="50000"/>
                  </a:schemeClr>
                </a:solidFill>
              </a:rPr>
              <a:t>de </a:t>
            </a:r>
            <a:r>
              <a:rPr lang="es-MX" sz="3000" dirty="0" smtClean="0">
                <a:solidFill>
                  <a:schemeClr val="accent3">
                    <a:lumMod val="50000"/>
                  </a:schemeClr>
                </a:solidFill>
              </a:rPr>
              <a:t>1970-1990</a:t>
            </a:r>
          </a:p>
          <a:p>
            <a:pPr>
              <a:lnSpc>
                <a:spcPct val="90000"/>
              </a:lnSpc>
            </a:pPr>
            <a:endParaRPr lang="es-MX" sz="30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es-MX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7472" indent="-347472" algn="just">
              <a:spcBef>
                <a:spcPts val="528"/>
              </a:spcBef>
              <a:buSzPts val="2200"/>
            </a:pPr>
            <a:r>
              <a:rPr lang="es-MX" dirty="0">
                <a:solidFill>
                  <a:srgbClr val="4F6228"/>
                </a:solidFill>
                <a:latin typeface="Calibri" panose="020F0502020204030204" pitchFamily="34" charset="0"/>
              </a:rPr>
              <a:t>Las nuevas orientaciones de la planificación territorial se ligan también a los </a:t>
            </a:r>
            <a:r>
              <a:rPr lang="es-MX" b="1" dirty="0">
                <a:solidFill>
                  <a:srgbClr val="C00000"/>
                </a:solidFill>
                <a:latin typeface="Calibri" panose="020F0502020204030204" pitchFamily="34" charset="0"/>
              </a:rPr>
              <a:t>procesos de desarrollo económico territorial</a:t>
            </a:r>
            <a:r>
              <a:rPr lang="es-MX" dirty="0">
                <a:solidFill>
                  <a:srgbClr val="4F6228"/>
                </a:solidFill>
                <a:latin typeface="Calibri" panose="020F0502020204030204" pitchFamily="34" charset="0"/>
              </a:rPr>
              <a:t> y al mismo tiempo se propone redimensionar </a:t>
            </a:r>
            <a:r>
              <a:rPr lang="es-MX" b="1" dirty="0">
                <a:solidFill>
                  <a:srgbClr val="C00000"/>
                </a:solidFill>
                <a:latin typeface="Calibri" panose="020F0502020204030204" pitchFamily="34" charset="0"/>
              </a:rPr>
              <a:t>el papel del estado en la dirección y orientación del desarrollo regional</a:t>
            </a:r>
            <a:r>
              <a:rPr lang="es-MX" dirty="0">
                <a:solidFill>
                  <a:srgbClr val="4F6228"/>
                </a:solidFill>
                <a:latin typeface="Calibri" panose="020F0502020204030204" pitchFamily="34" charset="0"/>
              </a:rPr>
              <a:t> que requiere el país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0367548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teorema.com.mx/wp-content/uploads/oaxa-may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2368" y="0"/>
            <a:ext cx="7331632" cy="4887755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100" name="Picture 4" descr="http://ciudadania-express.com/wp-content/uploads/2012/01/biodiversidad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08520" y="2591526"/>
            <a:ext cx="5688632" cy="426647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5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s-MX" sz="5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s-MX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r"/>
            <a:r>
              <a:rPr lang="es-MX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Gracias….</a:t>
            </a:r>
            <a:endParaRPr lang="es-MX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611560" y="2634937"/>
            <a:ext cx="8280919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schemeClr val="accent3">
                    <a:lumMod val="50000"/>
                  </a:schemeClr>
                </a:solidFill>
              </a:rPr>
              <a:t>Políticas de Desarrollo Regional de  1980-2000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s-MX" sz="32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schemeClr val="accent3">
                    <a:lumMod val="50000"/>
                  </a:schemeClr>
                </a:solidFill>
              </a:rPr>
              <a:t>Los retos en el Diseño de Políticas Regionales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s-MX" sz="32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schemeClr val="accent3">
                    <a:lumMod val="50000"/>
                  </a:schemeClr>
                </a:solidFill>
              </a:rPr>
              <a:t>Conclusiones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s-MX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395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347472" indent="-347472" algn="just">
              <a:spcBef>
                <a:spcPts val="528"/>
              </a:spcBef>
              <a:buSzPts val="2200"/>
            </a:pPr>
            <a:r>
              <a:rPr lang="es-MX" dirty="0">
                <a:solidFill>
                  <a:srgbClr val="4F6228"/>
                </a:solidFill>
                <a:latin typeface="Calibri" panose="020F0502020204030204" pitchFamily="34" charset="0"/>
              </a:rPr>
              <a:t>Otro aspecto relevante es cierta sincronía entre las actividades nacionalmente dinámicas con sus contrapartes en las economías urbanas y ganadoras, como también entre actividades rezagadas en el contexto nacional con aquellas de menor expansión en las urbes perdedoras y deprimidas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682057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MX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MX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Antecedentes del Desarrollo Regional en México</a:t>
            </a:r>
            <a:br>
              <a:rPr lang="es-MX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s-MX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pPr marL="0" algn="just">
              <a:buNone/>
            </a:pPr>
            <a:endParaRPr lang="es-MX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 lvl="0" algn="just"/>
            <a:r>
              <a:rPr lang="es-MX" sz="3500" dirty="0">
                <a:solidFill>
                  <a:srgbClr val="C00000"/>
                </a:solidFill>
              </a:rPr>
              <a:t>El deslinde de tierras para aplicar el Programa de la Reforma Agraria</a:t>
            </a:r>
          </a:p>
          <a:p>
            <a:pPr lvl="0" algn="just"/>
            <a:r>
              <a:rPr lang="es-MX" sz="3500" dirty="0">
                <a:solidFill>
                  <a:srgbClr val="C00000"/>
                </a:solidFill>
              </a:rPr>
              <a:t>El trazado de vías férreas</a:t>
            </a:r>
          </a:p>
          <a:p>
            <a:pPr lvl="0" algn="just"/>
            <a:r>
              <a:rPr lang="es-MX" sz="3500" dirty="0">
                <a:solidFill>
                  <a:srgbClr val="C00000"/>
                </a:solidFill>
              </a:rPr>
              <a:t>El Programa de cuencas Hidrológicas</a:t>
            </a:r>
          </a:p>
          <a:p>
            <a:pPr lvl="0" algn="just"/>
            <a:r>
              <a:rPr lang="es-MX" sz="3500" dirty="0">
                <a:solidFill>
                  <a:srgbClr val="C00000"/>
                </a:solidFill>
              </a:rPr>
              <a:t>El establecimiento de Distritos Electorales</a:t>
            </a:r>
          </a:p>
          <a:p>
            <a:pPr lvl="0" algn="just"/>
            <a:r>
              <a:rPr lang="es-MX" sz="3500" dirty="0">
                <a:solidFill>
                  <a:srgbClr val="C00000"/>
                </a:solidFill>
              </a:rPr>
              <a:t>La determinación de  zonas para la fijación de salarios mínimos en el </a:t>
            </a:r>
            <a:r>
              <a:rPr lang="es-MX" sz="3500" dirty="0" smtClean="0">
                <a:solidFill>
                  <a:srgbClr val="C00000"/>
                </a:solidFill>
              </a:rPr>
              <a:t>País</a:t>
            </a:r>
            <a:endParaRPr lang="es-MX" sz="3500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39552" y="332656"/>
            <a:ext cx="648072" cy="10801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pPr algn="just"/>
            <a:r>
              <a:rPr lang="es-MX" dirty="0" smtClean="0"/>
              <a:t>En México la planeación tiene vigencia legal con la Ley de Planeación General de la República de 1930, sin embargo, fue a partir de los años cuarenta cuando se da inicio a la instrumentación de planes y programas.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991262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Antecedentes Históricos</a:t>
            </a:r>
            <a:r>
              <a:rPr lang="es-MX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endParaRPr lang="es-MX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sz="2800" dirty="0">
                <a:solidFill>
                  <a:schemeClr val="accent3">
                    <a:lumMod val="50000"/>
                  </a:schemeClr>
                </a:solidFill>
              </a:rPr>
              <a:t>La </a:t>
            </a:r>
            <a:r>
              <a:rPr lang="es-MX" sz="2800" dirty="0">
                <a:solidFill>
                  <a:srgbClr val="C00000"/>
                </a:solidFill>
              </a:rPr>
              <a:t>Ley de Planeación General de la </a:t>
            </a:r>
            <a:r>
              <a:rPr lang="es-MX" sz="2800" dirty="0" smtClean="0">
                <a:solidFill>
                  <a:srgbClr val="C00000"/>
                </a:solidFill>
              </a:rPr>
              <a:t>República </a:t>
            </a:r>
            <a:r>
              <a:rPr lang="es-MX" sz="2800" dirty="0">
                <a:solidFill>
                  <a:schemeClr val="accent3">
                    <a:lumMod val="50000"/>
                  </a:schemeClr>
                </a:solidFill>
              </a:rPr>
              <a:t>y el </a:t>
            </a:r>
            <a:r>
              <a:rPr lang="es-MX" sz="2800" dirty="0">
                <a:solidFill>
                  <a:srgbClr val="C00000"/>
                </a:solidFill>
              </a:rPr>
              <a:t>primer Plan Sexenal de </a:t>
            </a:r>
            <a:r>
              <a:rPr lang="es-MX" sz="2800" dirty="0" smtClean="0">
                <a:solidFill>
                  <a:srgbClr val="C00000"/>
                </a:solidFill>
              </a:rPr>
              <a:t>1930</a:t>
            </a:r>
            <a:r>
              <a:rPr lang="es-MX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s-MX" sz="28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s-MX" dirty="0"/>
          </a:p>
          <a:p>
            <a:pPr>
              <a:buNone/>
            </a:pP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39552" y="332656"/>
            <a:ext cx="648072" cy="10801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</a:t>
            </a:r>
            <a:endParaRPr lang="es-MX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Las Políticas de Desarrollo Regional </a:t>
            </a:r>
            <a:r>
              <a:rPr lang="es-MX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MX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1930-1940</a:t>
            </a:r>
            <a: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s-MX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b="1" dirty="0">
                <a:solidFill>
                  <a:srgbClr val="C00000"/>
                </a:solidFill>
              </a:rPr>
              <a:t>Primeras  Regionalizaciones 1930 </a:t>
            </a:r>
            <a:endParaRPr lang="es-MX" dirty="0">
              <a:solidFill>
                <a:srgbClr val="C00000"/>
              </a:solidFill>
            </a:endParaRPr>
          </a:p>
          <a:p>
            <a:pPr algn="just"/>
            <a:r>
              <a:rPr lang="es-MX" sz="2000" dirty="0">
                <a:solidFill>
                  <a:schemeClr val="accent3">
                    <a:lumMod val="50000"/>
                  </a:schemeClr>
                </a:solidFill>
              </a:rPr>
              <a:t>La primera división regional se le atribuye al ingeniero Manuel Mesa </a:t>
            </a:r>
            <a:r>
              <a:rPr lang="es-MX" sz="2000" dirty="0" err="1" smtClean="0">
                <a:solidFill>
                  <a:schemeClr val="accent3">
                    <a:lumMod val="50000"/>
                  </a:schemeClr>
                </a:solidFill>
              </a:rPr>
              <a:t>Andraca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</a:rPr>
              <a:t> (fuente)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</a:rPr>
              <a:t>quien con los pocos datos económicos disponibles a esa fecha, dividió al país en </a:t>
            </a:r>
            <a:r>
              <a:rPr lang="es-MX" sz="2000" b="1" dirty="0">
                <a:solidFill>
                  <a:srgbClr val="C00000"/>
                </a:solidFill>
              </a:rPr>
              <a:t>ocho grandes </a:t>
            </a:r>
            <a:r>
              <a:rPr lang="es-MX" sz="2000" b="1" dirty="0" smtClean="0">
                <a:solidFill>
                  <a:srgbClr val="C00000"/>
                </a:solidFill>
              </a:rPr>
              <a:t>regiones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es-MX" sz="20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39552" y="332656"/>
            <a:ext cx="648072" cy="10801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</a:t>
            </a:r>
          </a:p>
        </p:txBody>
      </p:sp>
      <p:pic>
        <p:nvPicPr>
          <p:cNvPr id="19458" name="Picture 2" descr="http://upload.wikimedia.org/wikipedia/commons/e/e7/800px-Mexico_map_of_regionsfr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645024"/>
            <a:ext cx="3846807" cy="2659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270</TotalTime>
  <Words>1828</Words>
  <Application>Microsoft Office PowerPoint</Application>
  <PresentationFormat>Presentación en pantalla (4:3)</PresentationFormat>
  <Paragraphs>148</Paragraphs>
  <Slides>31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 FaPUR “Las regiones en México durante el periodo de 1930 al 2000” </vt:lpstr>
      <vt:lpstr> Objetivo del tema: </vt:lpstr>
      <vt:lpstr> Contenido </vt:lpstr>
      <vt:lpstr>Diapositiva 4</vt:lpstr>
      <vt:lpstr>Diapositiva 5</vt:lpstr>
      <vt:lpstr> Antecedentes del Desarrollo Regional en México </vt:lpstr>
      <vt:lpstr>Diapositiva 7</vt:lpstr>
      <vt:lpstr> Antecedentes Históricos </vt:lpstr>
      <vt:lpstr> Las Políticas de Desarrollo Regional  1930-1940 </vt:lpstr>
      <vt:lpstr>Las regiones económico agrícolas 1936 </vt:lpstr>
      <vt:lpstr> Las políticas de regionalización de 1970 </vt:lpstr>
      <vt:lpstr>Diapositiva 12</vt:lpstr>
      <vt:lpstr>Diapositiva 13</vt:lpstr>
      <vt:lpstr>Políticas de Desarrollo Regional de  1980 </vt:lpstr>
      <vt:lpstr>Diapositiva 15</vt:lpstr>
      <vt:lpstr>Diapositiva 16</vt:lpstr>
      <vt:lpstr>Diapositiva 17</vt:lpstr>
      <vt:lpstr>Diapositiva 18</vt:lpstr>
      <vt:lpstr>Diapositiva 19</vt:lpstr>
      <vt:lpstr> Los retos en el diseño de políticas regionales </vt:lpstr>
      <vt:lpstr>Diapositiva 21</vt:lpstr>
      <vt:lpstr>Diapositiva 22</vt:lpstr>
      <vt:lpstr>Diapositiva 23</vt:lpstr>
      <vt:lpstr>Diapositiva 24</vt:lpstr>
      <vt:lpstr> Conclusiones </vt:lpstr>
      <vt:lpstr>Diapositiva 26</vt:lpstr>
      <vt:lpstr>Diapositiva 27</vt:lpstr>
      <vt:lpstr> Conclusiones </vt:lpstr>
      <vt:lpstr>Diapositiva 29</vt:lpstr>
      <vt:lpstr>Diapositiva 30</vt:lpstr>
      <vt:lpstr>Diapositiva 31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Políticas de Desarrollo Regional en México de 1930 a 2000</dc:title>
  <dc:creator>Tere</dc:creator>
  <cp:lastModifiedBy>Santiago</cp:lastModifiedBy>
  <cp:revision>36</cp:revision>
  <dcterms:created xsi:type="dcterms:W3CDTF">2014-02-10T22:42:07Z</dcterms:created>
  <dcterms:modified xsi:type="dcterms:W3CDTF">2015-09-10T17:03:52Z</dcterms:modified>
</cp:coreProperties>
</file>