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57" r:id="rId2"/>
    <p:sldId id="258" r:id="rId3"/>
    <p:sldId id="259" r:id="rId4"/>
    <p:sldId id="331" r:id="rId5"/>
    <p:sldId id="261" r:id="rId6"/>
    <p:sldId id="263" r:id="rId7"/>
    <p:sldId id="267" r:id="rId8"/>
    <p:sldId id="269" r:id="rId9"/>
    <p:sldId id="270" r:id="rId10"/>
    <p:sldId id="272" r:id="rId11"/>
    <p:sldId id="274" r:id="rId12"/>
    <p:sldId id="275" r:id="rId13"/>
    <p:sldId id="292" r:id="rId14"/>
    <p:sldId id="293" r:id="rId15"/>
    <p:sldId id="302" r:id="rId16"/>
    <p:sldId id="304" r:id="rId17"/>
    <p:sldId id="305" r:id="rId18"/>
    <p:sldId id="307" r:id="rId19"/>
    <p:sldId id="308" r:id="rId20"/>
    <p:sldId id="309" r:id="rId21"/>
    <p:sldId id="310" r:id="rId22"/>
    <p:sldId id="311" r:id="rId23"/>
    <p:sldId id="312" r:id="rId24"/>
    <p:sldId id="313" r:id="rId25"/>
    <p:sldId id="328" r:id="rId26"/>
    <p:sldId id="314" r:id="rId27"/>
    <p:sldId id="315" r:id="rId28"/>
    <p:sldId id="320" r:id="rId29"/>
    <p:sldId id="322" r:id="rId30"/>
    <p:sldId id="323" r:id="rId31"/>
    <p:sldId id="324" r:id="rId32"/>
    <p:sldId id="325" r:id="rId33"/>
    <p:sldId id="326" r:id="rId34"/>
    <p:sldId id="327" r:id="rId35"/>
    <p:sldId id="332" r:id="rId36"/>
    <p:sldId id="329" r:id="rId37"/>
    <p:sldId id="330" r:id="rId38"/>
    <p:sldId id="291" r:id="rId3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2C9"/>
    <a:srgbClr val="F1F7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71" d="100"/>
          <a:sy n="71" d="100"/>
        </p:scale>
        <p:origin x="117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26A252-73F7-4DC6-8FB8-7BB9EC0500D1}" type="datetimeFigureOut">
              <a:rPr lang="es-MX" smtClean="0"/>
              <a:t>01/10/2015</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B6357C-09AA-4455-886E-756CE3D5E3E1}" type="slidenum">
              <a:rPr lang="es-MX" smtClean="0"/>
              <a:t>‹Nº›</a:t>
            </a:fld>
            <a:endParaRPr lang="es-MX"/>
          </a:p>
        </p:txBody>
      </p:sp>
    </p:spTree>
    <p:extLst>
      <p:ext uri="{BB962C8B-B14F-4D97-AF65-F5344CB8AC3E}">
        <p14:creationId xmlns:p14="http://schemas.microsoft.com/office/powerpoint/2010/main" val="11162577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D776091B-3A5B-4E82-9402-F57A11F801A9}" type="slidenum">
              <a:rPr lang="es-MX" smtClean="0"/>
              <a:t>1</a:t>
            </a:fld>
            <a:endParaRPr lang="es-MX"/>
          </a:p>
        </p:txBody>
      </p:sp>
    </p:spTree>
    <p:extLst>
      <p:ext uri="{BB962C8B-B14F-4D97-AF65-F5344CB8AC3E}">
        <p14:creationId xmlns:p14="http://schemas.microsoft.com/office/powerpoint/2010/main" val="38849601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149813FA-5F0E-4F50-BB2E-6EFBD5C6DB58}"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664D3AB-1B61-4049-8273-C39766E87707}" type="slidenum">
              <a:rPr lang="es-MX" smtClean="0"/>
              <a:t>‹Nº›</a:t>
            </a:fld>
            <a:endParaRPr lang="es-MX"/>
          </a:p>
        </p:txBody>
      </p:sp>
    </p:spTree>
    <p:extLst>
      <p:ext uri="{BB962C8B-B14F-4D97-AF65-F5344CB8AC3E}">
        <p14:creationId xmlns:p14="http://schemas.microsoft.com/office/powerpoint/2010/main" val="4189434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49813FA-5F0E-4F50-BB2E-6EFBD5C6DB58}"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664D3AB-1B61-4049-8273-C39766E87707}" type="slidenum">
              <a:rPr lang="es-MX" smtClean="0"/>
              <a:t>‹Nº›</a:t>
            </a:fld>
            <a:endParaRPr lang="es-MX"/>
          </a:p>
        </p:txBody>
      </p:sp>
    </p:spTree>
    <p:extLst>
      <p:ext uri="{BB962C8B-B14F-4D97-AF65-F5344CB8AC3E}">
        <p14:creationId xmlns:p14="http://schemas.microsoft.com/office/powerpoint/2010/main" val="1447275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49813FA-5F0E-4F50-BB2E-6EFBD5C6DB58}"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664D3AB-1B61-4049-8273-C39766E87707}" type="slidenum">
              <a:rPr lang="es-MX" smtClean="0"/>
              <a:t>‹Nº›</a:t>
            </a:fld>
            <a:endParaRPr lang="es-MX"/>
          </a:p>
        </p:txBody>
      </p:sp>
    </p:spTree>
    <p:extLst>
      <p:ext uri="{BB962C8B-B14F-4D97-AF65-F5344CB8AC3E}">
        <p14:creationId xmlns:p14="http://schemas.microsoft.com/office/powerpoint/2010/main" val="2023482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49813FA-5F0E-4F50-BB2E-6EFBD5C6DB58}"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664D3AB-1B61-4049-8273-C39766E87707}" type="slidenum">
              <a:rPr lang="es-MX" smtClean="0"/>
              <a:t>‹Nº›</a:t>
            </a:fld>
            <a:endParaRPr lang="es-MX"/>
          </a:p>
        </p:txBody>
      </p:sp>
    </p:spTree>
    <p:extLst>
      <p:ext uri="{BB962C8B-B14F-4D97-AF65-F5344CB8AC3E}">
        <p14:creationId xmlns:p14="http://schemas.microsoft.com/office/powerpoint/2010/main" val="205138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49813FA-5F0E-4F50-BB2E-6EFBD5C6DB58}"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664D3AB-1B61-4049-8273-C39766E87707}" type="slidenum">
              <a:rPr lang="es-MX" smtClean="0"/>
              <a:t>‹Nº›</a:t>
            </a:fld>
            <a:endParaRPr lang="es-MX"/>
          </a:p>
        </p:txBody>
      </p:sp>
    </p:spTree>
    <p:extLst>
      <p:ext uri="{BB962C8B-B14F-4D97-AF65-F5344CB8AC3E}">
        <p14:creationId xmlns:p14="http://schemas.microsoft.com/office/powerpoint/2010/main" val="2284296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149813FA-5F0E-4F50-BB2E-6EFBD5C6DB58}"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664D3AB-1B61-4049-8273-C39766E87707}" type="slidenum">
              <a:rPr lang="es-MX" smtClean="0"/>
              <a:t>‹Nº›</a:t>
            </a:fld>
            <a:endParaRPr lang="es-MX"/>
          </a:p>
        </p:txBody>
      </p:sp>
    </p:spTree>
    <p:extLst>
      <p:ext uri="{BB962C8B-B14F-4D97-AF65-F5344CB8AC3E}">
        <p14:creationId xmlns:p14="http://schemas.microsoft.com/office/powerpoint/2010/main" val="1317304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149813FA-5F0E-4F50-BB2E-6EFBD5C6DB58}" type="datetimeFigureOut">
              <a:rPr lang="es-MX" smtClean="0"/>
              <a:t>01/10/2015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6664D3AB-1B61-4049-8273-C39766E87707}" type="slidenum">
              <a:rPr lang="es-MX" smtClean="0"/>
              <a:t>‹Nº›</a:t>
            </a:fld>
            <a:endParaRPr lang="es-MX"/>
          </a:p>
        </p:txBody>
      </p:sp>
    </p:spTree>
    <p:extLst>
      <p:ext uri="{BB962C8B-B14F-4D97-AF65-F5344CB8AC3E}">
        <p14:creationId xmlns:p14="http://schemas.microsoft.com/office/powerpoint/2010/main" val="3659121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149813FA-5F0E-4F50-BB2E-6EFBD5C6DB58}" type="datetimeFigureOut">
              <a:rPr lang="es-MX" smtClean="0"/>
              <a:t>01/10/2015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6664D3AB-1B61-4049-8273-C39766E87707}" type="slidenum">
              <a:rPr lang="es-MX" smtClean="0"/>
              <a:t>‹Nº›</a:t>
            </a:fld>
            <a:endParaRPr lang="es-MX"/>
          </a:p>
        </p:txBody>
      </p:sp>
    </p:spTree>
    <p:extLst>
      <p:ext uri="{BB962C8B-B14F-4D97-AF65-F5344CB8AC3E}">
        <p14:creationId xmlns:p14="http://schemas.microsoft.com/office/powerpoint/2010/main" val="3899363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9813FA-5F0E-4F50-BB2E-6EFBD5C6DB58}" type="datetimeFigureOut">
              <a:rPr lang="es-MX" smtClean="0"/>
              <a:t>01/10/2015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6664D3AB-1B61-4049-8273-C39766E87707}" type="slidenum">
              <a:rPr lang="es-MX" smtClean="0"/>
              <a:t>‹Nº›</a:t>
            </a:fld>
            <a:endParaRPr lang="es-MX"/>
          </a:p>
        </p:txBody>
      </p:sp>
    </p:spTree>
    <p:extLst>
      <p:ext uri="{BB962C8B-B14F-4D97-AF65-F5344CB8AC3E}">
        <p14:creationId xmlns:p14="http://schemas.microsoft.com/office/powerpoint/2010/main" val="271177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49813FA-5F0E-4F50-BB2E-6EFBD5C6DB58}"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664D3AB-1B61-4049-8273-C39766E87707}" type="slidenum">
              <a:rPr lang="es-MX" smtClean="0"/>
              <a:t>‹Nº›</a:t>
            </a:fld>
            <a:endParaRPr lang="es-MX"/>
          </a:p>
        </p:txBody>
      </p:sp>
    </p:spTree>
    <p:extLst>
      <p:ext uri="{BB962C8B-B14F-4D97-AF65-F5344CB8AC3E}">
        <p14:creationId xmlns:p14="http://schemas.microsoft.com/office/powerpoint/2010/main" val="498882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49813FA-5F0E-4F50-BB2E-6EFBD5C6DB58}"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664D3AB-1B61-4049-8273-C39766E87707}" type="slidenum">
              <a:rPr lang="es-MX" smtClean="0"/>
              <a:t>‹Nº›</a:t>
            </a:fld>
            <a:endParaRPr lang="es-MX"/>
          </a:p>
        </p:txBody>
      </p:sp>
    </p:spTree>
    <p:extLst>
      <p:ext uri="{BB962C8B-B14F-4D97-AF65-F5344CB8AC3E}">
        <p14:creationId xmlns:p14="http://schemas.microsoft.com/office/powerpoint/2010/main" val="3369572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9813FA-5F0E-4F50-BB2E-6EFBD5C6DB58}" type="datetimeFigureOut">
              <a:rPr lang="es-MX" smtClean="0"/>
              <a:t>01/10/2015</a:t>
            </a:fld>
            <a:endParaRPr lang="es-MX"/>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64D3AB-1B61-4049-8273-C39766E87707}" type="slidenum">
              <a:rPr lang="es-MX" smtClean="0"/>
              <a:t>‹Nº›</a:t>
            </a:fld>
            <a:endParaRPr lang="es-MX"/>
          </a:p>
        </p:txBody>
      </p:sp>
    </p:spTree>
    <p:extLst>
      <p:ext uri="{BB962C8B-B14F-4D97-AF65-F5344CB8AC3E}">
        <p14:creationId xmlns:p14="http://schemas.microsoft.com/office/powerpoint/2010/main" val="22466072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0.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0.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image" Target="../media/image170.png"/><Relationship Id="rId1" Type="http://schemas.openxmlformats.org/officeDocument/2006/relationships/slideLayout" Target="../slideLayouts/slideLayout2.xml"/><Relationship Id="rId4" Type="http://schemas.openxmlformats.org/officeDocument/2006/relationships/image" Target="../media/image19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7.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 Id="rId6" Type="http://schemas.openxmlformats.org/officeDocument/2006/relationships/image" Target="../media/image24.png"/></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w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8.wmf"/><Relationship Id="rId5" Type="http://schemas.openxmlformats.org/officeDocument/2006/relationships/oleObject" Target="../embeddings/oleObject3.bin"/><Relationship Id="rId4" Type="http://schemas.openxmlformats.org/officeDocument/2006/relationships/image" Target="../media/image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5 Grupo"/>
          <p:cNvGrpSpPr/>
          <p:nvPr/>
        </p:nvGrpSpPr>
        <p:grpSpPr>
          <a:xfrm>
            <a:off x="946142" y="262157"/>
            <a:ext cx="7447544" cy="1325562"/>
            <a:chOff x="1142814" y="167441"/>
            <a:chExt cx="6525530" cy="1006289"/>
          </a:xfrm>
        </p:grpSpPr>
        <p:pic>
          <p:nvPicPr>
            <p:cNvPr id="9" name="Picture 2" descr="http://www.uaemex.mx/images/cabecera.png"/>
            <p:cNvPicPr>
              <a:picLocks noChangeAspect="1" noChangeArrowheads="1"/>
            </p:cNvPicPr>
            <p:nvPr/>
          </p:nvPicPr>
          <p:blipFill>
            <a:blip r:embed="rId3" cstate="print"/>
            <a:srcRect r="-258" b="4471"/>
            <a:stretch>
              <a:fillRect/>
            </a:stretch>
          </p:blipFill>
          <p:spPr bwMode="auto">
            <a:xfrm>
              <a:off x="1142814" y="167441"/>
              <a:ext cx="6525530" cy="1006289"/>
            </a:xfrm>
            <a:prstGeom prst="rect">
              <a:avLst/>
            </a:prstGeom>
            <a:ln>
              <a:noFill/>
            </a:ln>
            <a:effectLst>
              <a:outerShdw blurRad="292100" dist="139700" dir="2700000" algn="tl" rotWithShape="0">
                <a:srgbClr val="333333">
                  <a:alpha val="65000"/>
                </a:srgbClr>
              </a:outerShdw>
            </a:effectLst>
          </p:spPr>
        </p:pic>
        <p:pic>
          <p:nvPicPr>
            <p:cNvPr id="10" name="Picture 1" descr="F:\ESCUDOS\CienciasAgrícolas color.jpg"/>
            <p:cNvPicPr>
              <a:picLocks noChangeAspect="1" noChangeArrowheads="1"/>
            </p:cNvPicPr>
            <p:nvPr/>
          </p:nvPicPr>
          <p:blipFill>
            <a:blip r:embed="rId4" cstate="print"/>
            <a:srcRect/>
            <a:stretch>
              <a:fillRect/>
            </a:stretch>
          </p:blipFill>
          <p:spPr bwMode="auto">
            <a:xfrm>
              <a:off x="6375032" y="189591"/>
              <a:ext cx="1290129" cy="972562"/>
            </a:xfrm>
            <a:prstGeom prst="rect">
              <a:avLst/>
            </a:prstGeom>
            <a:noFill/>
          </p:spPr>
        </p:pic>
      </p:grpSp>
      <p:sp>
        <p:nvSpPr>
          <p:cNvPr id="13" name="Text Box 17"/>
          <p:cNvSpPr txBox="1">
            <a:spLocks noChangeArrowheads="1"/>
          </p:cNvSpPr>
          <p:nvPr/>
        </p:nvSpPr>
        <p:spPr bwMode="auto">
          <a:xfrm>
            <a:off x="438150" y="1396861"/>
            <a:ext cx="7942392" cy="5093702"/>
          </a:xfrm>
          <a:prstGeom prst="rect">
            <a:avLst/>
          </a:prstGeom>
          <a:noFill/>
          <a:ln w="9525">
            <a:noFill/>
            <a:miter lim="800000"/>
            <a:headEnd/>
            <a:tailEnd/>
          </a:ln>
        </p:spPr>
        <p:txBody>
          <a:bodyPr wrap="square">
            <a:spAutoFit/>
          </a:bodyPr>
          <a:lstStyle/>
          <a:p>
            <a:pPr algn="ctr" eaLnBrk="1" hangingPunct="1">
              <a:spcBef>
                <a:spcPct val="50000"/>
              </a:spcBef>
              <a:buClr>
                <a:schemeClr val="hlink"/>
              </a:buClr>
              <a:buSzPct val="80000"/>
            </a:pPr>
            <a:endParaRPr lang="es-ES_tradnl" sz="1600" dirty="0" smtClean="0">
              <a:latin typeface="Verdana" pitchFamily="34" charset="0"/>
            </a:endParaRPr>
          </a:p>
          <a:p>
            <a:pPr lvl="0" algn="ctr" defTabSz="914400" eaLnBrk="0" fontAlgn="base" hangingPunct="0">
              <a:spcBef>
                <a:spcPct val="0"/>
              </a:spcBef>
              <a:spcAft>
                <a:spcPct val="0"/>
              </a:spcAft>
            </a:pPr>
            <a:r>
              <a:rPr lang="es-ES_tradnl" sz="2800" b="1" dirty="0" smtClean="0">
                <a:effectLst>
                  <a:outerShdw blurRad="38100" dist="38100" dir="2700000" algn="tl">
                    <a:srgbClr val="000000">
                      <a:alpha val="43137"/>
                    </a:srgbClr>
                  </a:outerShdw>
                </a:effectLst>
                <a:ea typeface="Tahoma" panose="020B0604030504040204" pitchFamily="34" charset="0"/>
                <a:cs typeface="Tahoma" panose="020B0604030504040204" pitchFamily="34" charset="0"/>
              </a:rPr>
              <a:t> UNIDAD III </a:t>
            </a:r>
          </a:p>
          <a:p>
            <a:pPr lvl="0" algn="ctr" defTabSz="914400" eaLnBrk="0" fontAlgn="base" hangingPunct="0">
              <a:spcBef>
                <a:spcPct val="0"/>
              </a:spcBef>
              <a:spcAft>
                <a:spcPct val="0"/>
              </a:spcAft>
            </a:pPr>
            <a:r>
              <a:rPr lang="es-MX" altLang="es-MX" sz="2800" b="1" dirty="0" smtClean="0">
                <a:effectLst>
                  <a:outerShdw blurRad="38100" dist="38100" dir="2700000" algn="tl">
                    <a:srgbClr val="000000">
                      <a:alpha val="43137"/>
                    </a:srgbClr>
                  </a:outerShdw>
                </a:effectLst>
                <a:ea typeface="Tahoma" panose="020B0604030504040204" pitchFamily="34" charset="0"/>
                <a:cs typeface="Tahoma" panose="020B0604030504040204" pitchFamily="34" charset="0"/>
              </a:rPr>
              <a:t>DISEÑOS EXPERIMENTALES RELACIONADOS CON UN SOLO FACTOR DE ESTUDIO</a:t>
            </a:r>
            <a:r>
              <a:rPr lang="es-MX" altLang="es-MX" sz="2800" b="1" dirty="0" smtClean="0">
                <a:latin typeface="Arial" panose="020B0604020202020204" pitchFamily="34" charset="0"/>
                <a:ea typeface="Times New Roman" panose="02020603050405020304" pitchFamily="18" charset="0"/>
              </a:rPr>
              <a:t> </a:t>
            </a:r>
            <a:endParaRPr lang="es-MX" altLang="es-MX" sz="2800" b="1" dirty="0">
              <a:latin typeface="Arial" panose="020B0604020202020204" pitchFamily="34" charset="0"/>
              <a:ea typeface="Times New Roman" panose="02020603050405020304" pitchFamily="18" charset="0"/>
            </a:endParaRPr>
          </a:p>
          <a:p>
            <a:pPr algn="ctr" eaLnBrk="1" hangingPunct="1">
              <a:spcBef>
                <a:spcPct val="50000"/>
              </a:spcBef>
              <a:buClr>
                <a:schemeClr val="hlink"/>
              </a:buClr>
              <a:buSzPct val="80000"/>
            </a:pPr>
            <a:r>
              <a:rPr lang="es-ES_tradnl" sz="1600" dirty="0" smtClean="0">
                <a:latin typeface="Verdana" pitchFamily="34" charset="0"/>
              </a:rPr>
              <a:t>UNIDAD </a:t>
            </a:r>
            <a:r>
              <a:rPr lang="es-ES_tradnl" sz="1600" dirty="0">
                <a:latin typeface="Verdana" pitchFamily="34" charset="0"/>
              </a:rPr>
              <a:t>DE APRENDIZAJE</a:t>
            </a:r>
            <a:r>
              <a:rPr lang="es-ES_tradnl" sz="1200" dirty="0">
                <a:latin typeface="Verdana" pitchFamily="34" charset="0"/>
              </a:rPr>
              <a:t>:</a:t>
            </a:r>
          </a:p>
          <a:p>
            <a:pPr algn="ctr" eaLnBrk="1" hangingPunct="1">
              <a:spcBef>
                <a:spcPct val="50000"/>
              </a:spcBef>
              <a:buClr>
                <a:schemeClr val="hlink"/>
              </a:buClr>
              <a:buSzPct val="80000"/>
            </a:pPr>
            <a:r>
              <a:rPr lang="es-ES_tradnl" sz="2800" b="1" i="1" dirty="0" smtClean="0">
                <a:effectLst>
                  <a:outerShdw blurRad="38100" dist="38100" dir="2700000" algn="tl">
                    <a:srgbClr val="000000">
                      <a:alpha val="43137"/>
                    </a:srgbClr>
                  </a:outerShdw>
                </a:effectLst>
                <a:latin typeface="+mj-lt"/>
                <a:ea typeface="SimHei" pitchFamily="49" charset="-122"/>
              </a:rPr>
              <a:t>ANALISIS Y DISEÑO DE EXPERIMENTOS</a:t>
            </a:r>
            <a:endParaRPr lang="es-ES_tradnl" sz="2800" b="1" i="1" dirty="0">
              <a:effectLst>
                <a:outerShdw blurRad="38100" dist="38100" dir="2700000" algn="tl">
                  <a:srgbClr val="000000">
                    <a:alpha val="43137"/>
                  </a:srgbClr>
                </a:outerShdw>
              </a:effectLst>
              <a:latin typeface="+mj-lt"/>
              <a:ea typeface="SimHei" pitchFamily="49" charset="-122"/>
            </a:endParaRPr>
          </a:p>
          <a:p>
            <a:pPr algn="ctr" eaLnBrk="1" hangingPunct="1">
              <a:spcBef>
                <a:spcPct val="50000"/>
              </a:spcBef>
              <a:buClr>
                <a:schemeClr val="hlink"/>
              </a:buClr>
              <a:buSzPct val="80000"/>
            </a:pPr>
            <a:r>
              <a:rPr lang="es-ES_tradnl" sz="1600" b="1" dirty="0">
                <a:effectLst>
                  <a:outerShdw blurRad="38100" dist="38100" dir="2700000" algn="tl">
                    <a:srgbClr val="000000">
                      <a:alpha val="43137"/>
                    </a:srgbClr>
                  </a:outerShdw>
                </a:effectLst>
                <a:latin typeface="Verdana" pitchFamily="34" charset="0"/>
              </a:rPr>
              <a:t>LICENCIATURA DE INGENIERO AGRONOMO FITOTECNISTA</a:t>
            </a:r>
          </a:p>
          <a:p>
            <a:pPr algn="ctr" eaLnBrk="1" hangingPunct="1">
              <a:spcBef>
                <a:spcPct val="50000"/>
              </a:spcBef>
              <a:buClr>
                <a:schemeClr val="hlink"/>
              </a:buClr>
              <a:buSzPct val="80000"/>
            </a:pPr>
            <a:r>
              <a:rPr lang="es-ES_tradnl" sz="2400" b="1" dirty="0">
                <a:latin typeface="Traditional Arabic" pitchFamily="18" charset="-78"/>
                <a:cs typeface="Traditional Arabic" pitchFamily="18" charset="-78"/>
              </a:rPr>
              <a:t>FACULTAD DE CIENCIAS AGRÍCOLAS</a:t>
            </a:r>
          </a:p>
          <a:p>
            <a:pPr algn="ctr" eaLnBrk="1" hangingPunct="1">
              <a:spcBef>
                <a:spcPct val="50000"/>
              </a:spcBef>
              <a:buClr>
                <a:schemeClr val="hlink"/>
              </a:buClr>
              <a:buSzPct val="80000"/>
            </a:pPr>
            <a:r>
              <a:rPr lang="es-ES_tradnl" sz="1200" dirty="0" smtClean="0">
                <a:latin typeface="Verdana" pitchFamily="34" charset="0"/>
              </a:rPr>
              <a:t>Elaborado </a:t>
            </a:r>
            <a:r>
              <a:rPr lang="es-ES_tradnl" sz="1200" dirty="0">
                <a:latin typeface="Verdana" pitchFamily="34" charset="0"/>
              </a:rPr>
              <a:t>por</a:t>
            </a:r>
            <a:r>
              <a:rPr lang="es-ES_tradnl" sz="1200" dirty="0" smtClean="0">
                <a:latin typeface="Verdana" pitchFamily="34" charset="0"/>
              </a:rPr>
              <a:t>:</a:t>
            </a:r>
          </a:p>
          <a:p>
            <a:pPr algn="ctr" eaLnBrk="1" hangingPunct="1">
              <a:spcBef>
                <a:spcPct val="50000"/>
              </a:spcBef>
              <a:buClr>
                <a:schemeClr val="hlink"/>
              </a:buClr>
              <a:buSzPct val="80000"/>
            </a:pPr>
            <a:r>
              <a:rPr lang="es-ES_tradnl" dirty="0" smtClean="0">
                <a:latin typeface="Verdana" pitchFamily="34" charset="0"/>
              </a:rPr>
              <a:t>Dr</a:t>
            </a:r>
            <a:r>
              <a:rPr lang="es-ES_tradnl" dirty="0">
                <a:latin typeface="Verdana" pitchFamily="34" charset="0"/>
              </a:rPr>
              <a:t>. Carlos </a:t>
            </a:r>
            <a:r>
              <a:rPr lang="es-ES_tradnl" dirty="0" smtClean="0">
                <a:latin typeface="Verdana" pitchFamily="34" charset="0"/>
              </a:rPr>
              <a:t>Gustavo </a:t>
            </a:r>
            <a:r>
              <a:rPr lang="es-ES_tradnl" dirty="0">
                <a:latin typeface="Verdana" pitchFamily="34" charset="0"/>
              </a:rPr>
              <a:t>Martínez </a:t>
            </a:r>
            <a:r>
              <a:rPr lang="es-ES_tradnl" dirty="0" smtClean="0">
                <a:latin typeface="Verdana" pitchFamily="34" charset="0"/>
              </a:rPr>
              <a:t>Rueda</a:t>
            </a:r>
          </a:p>
          <a:p>
            <a:pPr algn="ctr">
              <a:spcBef>
                <a:spcPct val="50000"/>
              </a:spcBef>
              <a:buClr>
                <a:schemeClr val="hlink"/>
              </a:buClr>
              <a:buSzPct val="80000"/>
            </a:pPr>
            <a:r>
              <a:rPr lang="es-ES_tradnl" dirty="0" smtClean="0">
                <a:latin typeface="Verdana" pitchFamily="34" charset="0"/>
              </a:rPr>
              <a:t>Campus Universitario “El Cerrillo, Toluca, México</a:t>
            </a:r>
          </a:p>
          <a:p>
            <a:pPr algn="ctr">
              <a:spcBef>
                <a:spcPct val="50000"/>
              </a:spcBef>
              <a:buClr>
                <a:schemeClr val="hlink"/>
              </a:buClr>
              <a:buSzPct val="80000"/>
            </a:pPr>
            <a:r>
              <a:rPr lang="es-ES_tradnl" dirty="0" smtClean="0">
                <a:latin typeface="Verdana" pitchFamily="34" charset="0"/>
              </a:rPr>
              <a:t>Septiembre de 2015</a:t>
            </a:r>
            <a:endParaRPr lang="es-ES_tradnl" dirty="0">
              <a:solidFill>
                <a:srgbClr val="000066"/>
              </a:solidFill>
              <a:latin typeface="Verdana" pitchFamily="34" charset="0"/>
            </a:endParaRPr>
          </a:p>
        </p:txBody>
      </p:sp>
    </p:spTree>
    <p:extLst>
      <p:ext uri="{BB962C8B-B14F-4D97-AF65-F5344CB8AC3E}">
        <p14:creationId xmlns:p14="http://schemas.microsoft.com/office/powerpoint/2010/main" val="13571926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755576" y="362617"/>
            <a:ext cx="7200800" cy="800219"/>
          </a:xfrm>
          <a:prstGeom prst="rect">
            <a:avLst/>
          </a:prstGeom>
          <a:noFill/>
        </p:spPr>
        <p:txBody>
          <a:bodyPr wrap="square" rtlCol="0">
            <a:spAutoFit/>
          </a:bodyPr>
          <a:lstStyle/>
          <a:p>
            <a:r>
              <a:rPr lang="es-ES_tradnl" sz="2800" dirty="0" smtClean="0">
                <a:effectLst>
                  <a:outerShdw blurRad="38100" dist="38100" dir="2700000" algn="tl">
                    <a:srgbClr val="000000">
                      <a:alpha val="43137"/>
                    </a:srgbClr>
                  </a:outerShdw>
                </a:effectLst>
              </a:rPr>
              <a:t>6. Obtener Cuadrados Medios</a:t>
            </a:r>
          </a:p>
          <a:p>
            <a:pPr algn="ctr"/>
            <a:endParaRPr lang="es-MX" dirty="0"/>
          </a:p>
        </p:txBody>
      </p:sp>
      <mc:AlternateContent xmlns:mc="http://schemas.openxmlformats.org/markup-compatibility/2006" xmlns:a14="http://schemas.microsoft.com/office/drawing/2010/main">
        <mc:Choice Requires="a14">
          <p:sp>
            <p:nvSpPr>
              <p:cNvPr id="8" name="7 Rectángulo"/>
              <p:cNvSpPr/>
              <p:nvPr/>
            </p:nvSpPr>
            <p:spPr>
              <a:xfrm>
                <a:off x="1385883" y="1162836"/>
                <a:ext cx="2856295" cy="851002"/>
              </a:xfrm>
              <a:prstGeom prst="rect">
                <a:avLst/>
              </a:prstGeom>
              <a:solidFill>
                <a:srgbClr val="FFF2C9"/>
              </a:solidFill>
            </p:spPr>
            <p:txBody>
              <a:bodyPr wrap="none">
                <a:spAutoFit/>
              </a:bodyPr>
              <a:lstStyle/>
              <a:p>
                <a:pPr/>
                <a14:m>
                  <m:oMathPara xmlns:m="http://schemas.openxmlformats.org/officeDocument/2006/math">
                    <m:oMathParaPr>
                      <m:jc m:val="centerGroup"/>
                    </m:oMathParaPr>
                    <m:oMath xmlns:m="http://schemas.openxmlformats.org/officeDocument/2006/math">
                      <m:r>
                        <a:rPr lang="es-MX" sz="2400" i="1">
                          <a:latin typeface="Cambria Math"/>
                        </a:rPr>
                        <m:t>𝐶𝑀𝑇𝑟𝑎𝑡</m:t>
                      </m:r>
                      <m:r>
                        <a:rPr lang="es-MX" sz="2400" i="1">
                          <a:latin typeface="Cambria Math"/>
                        </a:rPr>
                        <m:t>=</m:t>
                      </m:r>
                      <m:f>
                        <m:fPr>
                          <m:ctrlPr>
                            <a:rPr lang="es-MX" sz="2400" i="1">
                              <a:latin typeface="Cambria Math" panose="02040503050406030204" pitchFamily="18" charset="0"/>
                            </a:rPr>
                          </m:ctrlPr>
                        </m:fPr>
                        <m:num>
                          <m:r>
                            <a:rPr lang="es-MX" sz="2400" i="1">
                              <a:latin typeface="Cambria Math"/>
                            </a:rPr>
                            <m:t>𝑆𝐶𝑇𝑟𝑎𝑡</m:t>
                          </m:r>
                        </m:num>
                        <m:den>
                          <m:r>
                            <a:rPr lang="es-MX" sz="2400" i="1">
                              <a:latin typeface="Cambria Math"/>
                            </a:rPr>
                            <m:t>𝑔</m:t>
                          </m:r>
                          <m:r>
                            <a:rPr lang="es-MX" sz="2400" i="1">
                              <a:latin typeface="Cambria Math"/>
                            </a:rPr>
                            <m:t>.</m:t>
                          </m:r>
                          <m:r>
                            <a:rPr lang="es-MX" sz="2400" i="1">
                              <a:latin typeface="Cambria Math"/>
                            </a:rPr>
                            <m:t>𝑙</m:t>
                          </m:r>
                          <m:r>
                            <a:rPr lang="es-MX" sz="2400" i="1">
                              <a:latin typeface="Cambria Math"/>
                            </a:rPr>
                            <m:t>.</m:t>
                          </m:r>
                          <m:r>
                            <a:rPr lang="es-MX" sz="2400" i="1">
                              <a:latin typeface="Cambria Math"/>
                            </a:rPr>
                            <m:t>𝑇𝑟𝑎𝑡</m:t>
                          </m:r>
                        </m:den>
                      </m:f>
                    </m:oMath>
                  </m:oMathPara>
                </a14:m>
                <a:endParaRPr lang="es-MX" sz="2400" dirty="0"/>
              </a:p>
            </p:txBody>
          </p:sp>
        </mc:Choice>
        <mc:Fallback xmlns="">
          <p:sp>
            <p:nvSpPr>
              <p:cNvPr id="8" name="7 Rectángulo"/>
              <p:cNvSpPr>
                <a:spLocks noRot="1" noChangeAspect="1" noMove="1" noResize="1" noEditPoints="1" noAdjustHandles="1" noChangeArrowheads="1" noChangeShapeType="1" noTextEdit="1"/>
              </p:cNvSpPr>
              <p:nvPr/>
            </p:nvSpPr>
            <p:spPr>
              <a:xfrm>
                <a:off x="1385883" y="1162836"/>
                <a:ext cx="2856295" cy="851002"/>
              </a:xfrm>
              <a:prstGeom prst="rect">
                <a:avLst/>
              </a:prstGeom>
              <a:blipFill rotWithShape="0">
                <a:blip r:embed="rId2"/>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1" name="10 Rectángulo"/>
              <p:cNvSpPr/>
              <p:nvPr/>
            </p:nvSpPr>
            <p:spPr>
              <a:xfrm>
                <a:off x="5167153" y="1162836"/>
                <a:ext cx="3266663" cy="851002"/>
              </a:xfrm>
              <a:prstGeom prst="rect">
                <a:avLst/>
              </a:prstGeom>
              <a:solidFill>
                <a:srgbClr val="FFF2C9"/>
              </a:solidFill>
            </p:spPr>
            <p:txBody>
              <a:bodyPr wrap="none">
                <a:spAutoFit/>
              </a:bodyPr>
              <a:lstStyle/>
              <a:p>
                <a:pPr/>
                <a14:m>
                  <m:oMathPara xmlns:m="http://schemas.openxmlformats.org/officeDocument/2006/math">
                    <m:oMathParaPr>
                      <m:jc m:val="centerGroup"/>
                    </m:oMathParaPr>
                    <m:oMath xmlns:m="http://schemas.openxmlformats.org/officeDocument/2006/math">
                      <m:r>
                        <a:rPr lang="es-MX" sz="2400" i="1">
                          <a:latin typeface="Cambria Math"/>
                        </a:rPr>
                        <m:t>𝐶𝑀𝐸𝑟𝑟𝑜𝑟</m:t>
                      </m:r>
                      <m:r>
                        <a:rPr lang="es-MX" sz="2400" i="1">
                          <a:latin typeface="Cambria Math"/>
                        </a:rPr>
                        <m:t>=</m:t>
                      </m:r>
                      <m:f>
                        <m:fPr>
                          <m:ctrlPr>
                            <a:rPr lang="es-MX" sz="2400" i="1">
                              <a:latin typeface="Cambria Math" panose="02040503050406030204" pitchFamily="18" charset="0"/>
                            </a:rPr>
                          </m:ctrlPr>
                        </m:fPr>
                        <m:num>
                          <m:r>
                            <a:rPr lang="es-MX" sz="2400" i="1">
                              <a:latin typeface="Cambria Math"/>
                            </a:rPr>
                            <m:t>𝑆𝐶</m:t>
                          </m:r>
                          <m:r>
                            <a:rPr lang="es-MX" sz="2400" i="1">
                              <a:latin typeface="Cambria Math"/>
                            </a:rPr>
                            <m:t> </m:t>
                          </m:r>
                          <m:r>
                            <a:rPr lang="es-MX" sz="2400" i="1">
                              <a:latin typeface="Cambria Math"/>
                            </a:rPr>
                            <m:t>𝐸𝑟𝑟𝑜𝑟</m:t>
                          </m:r>
                        </m:num>
                        <m:den>
                          <m:r>
                            <a:rPr lang="es-MX" sz="2400" i="1">
                              <a:latin typeface="Cambria Math"/>
                            </a:rPr>
                            <m:t>𝑔</m:t>
                          </m:r>
                          <m:r>
                            <a:rPr lang="es-MX" sz="2400" i="1">
                              <a:latin typeface="Cambria Math"/>
                            </a:rPr>
                            <m:t>.</m:t>
                          </m:r>
                          <m:r>
                            <a:rPr lang="es-MX" sz="2400" i="1">
                              <a:latin typeface="Cambria Math"/>
                            </a:rPr>
                            <m:t>𝑙</m:t>
                          </m:r>
                          <m:r>
                            <a:rPr lang="es-MX" sz="2400" i="1">
                              <a:latin typeface="Cambria Math"/>
                            </a:rPr>
                            <m:t>.  </m:t>
                          </m:r>
                          <m:r>
                            <a:rPr lang="es-MX" sz="2400" i="1">
                              <a:latin typeface="Cambria Math"/>
                            </a:rPr>
                            <m:t>𝐸𝑟𝑟𝑜𝑟</m:t>
                          </m:r>
                        </m:den>
                      </m:f>
                    </m:oMath>
                  </m:oMathPara>
                </a14:m>
                <a:endParaRPr lang="es-MX" sz="2400" dirty="0"/>
              </a:p>
            </p:txBody>
          </p:sp>
        </mc:Choice>
        <mc:Fallback xmlns="">
          <p:sp>
            <p:nvSpPr>
              <p:cNvPr id="11" name="10 Rectángulo"/>
              <p:cNvSpPr>
                <a:spLocks noRot="1" noChangeAspect="1" noMove="1" noResize="1" noEditPoints="1" noAdjustHandles="1" noChangeArrowheads="1" noChangeShapeType="1" noTextEdit="1"/>
              </p:cNvSpPr>
              <p:nvPr/>
            </p:nvSpPr>
            <p:spPr>
              <a:xfrm>
                <a:off x="5167153" y="1162836"/>
                <a:ext cx="3266663" cy="851002"/>
              </a:xfrm>
              <a:prstGeom prst="rect">
                <a:avLst/>
              </a:prstGeom>
              <a:blipFill rotWithShape="0">
                <a:blip r:embed="rId3"/>
                <a:stretch>
                  <a:fillRect/>
                </a:stretch>
              </a:blipFill>
            </p:spPr>
            <p:txBody>
              <a:bodyPr/>
              <a:lstStyle/>
              <a:p>
                <a:r>
                  <a:rPr lang="es-MX">
                    <a:noFill/>
                  </a:rPr>
                  <a:t> </a:t>
                </a:r>
              </a:p>
            </p:txBody>
          </p:sp>
        </mc:Fallback>
      </mc:AlternateContent>
      <p:sp>
        <p:nvSpPr>
          <p:cNvPr id="2" name="1 Marcador de número de diapositiva"/>
          <p:cNvSpPr>
            <a:spLocks noGrp="1"/>
          </p:cNvSpPr>
          <p:nvPr>
            <p:ph type="sldNum" sz="quarter" idx="4294967295"/>
          </p:nvPr>
        </p:nvSpPr>
        <p:spPr>
          <a:xfrm>
            <a:off x="8129016" y="5734050"/>
            <a:ext cx="609600" cy="521208"/>
          </a:xfrm>
          <a:prstGeom prst="rect">
            <a:avLst/>
          </a:prstGeom>
        </p:spPr>
        <p:txBody>
          <a:bodyPr/>
          <a:lstStyle/>
          <a:p>
            <a:fld id="{F0891E8D-72AE-471D-9175-E237BF46159A}" type="slidenum">
              <a:rPr lang="es-MX" smtClean="0"/>
              <a:pPr/>
              <a:t>10</a:t>
            </a:fld>
            <a:endParaRPr lang="es-MX"/>
          </a:p>
        </p:txBody>
      </p:sp>
      <p:grpSp>
        <p:nvGrpSpPr>
          <p:cNvPr id="7" name="10 Grupo"/>
          <p:cNvGrpSpPr/>
          <p:nvPr/>
        </p:nvGrpSpPr>
        <p:grpSpPr>
          <a:xfrm>
            <a:off x="755576" y="2232171"/>
            <a:ext cx="7632848" cy="3785652"/>
            <a:chOff x="971600" y="2564904"/>
            <a:chExt cx="7632848" cy="3785652"/>
          </a:xfrm>
        </p:grpSpPr>
        <p:sp>
          <p:nvSpPr>
            <p:cNvPr id="9" name="4 CuadroTexto"/>
            <p:cNvSpPr txBox="1"/>
            <p:nvPr/>
          </p:nvSpPr>
          <p:spPr>
            <a:xfrm>
              <a:off x="971600" y="2564904"/>
              <a:ext cx="7488832" cy="3785652"/>
            </a:xfrm>
            <a:prstGeom prst="rect">
              <a:avLst/>
            </a:prstGeom>
            <a:noFill/>
          </p:spPr>
          <p:txBody>
            <a:bodyPr wrap="square" rtlCol="0">
              <a:spAutoFit/>
            </a:bodyPr>
            <a:lstStyle/>
            <a:p>
              <a:r>
                <a:rPr lang="es-ES_tradnl" sz="2800" dirty="0" smtClean="0"/>
                <a:t>7</a:t>
              </a:r>
              <a:r>
                <a:rPr lang="es-ES_tradnl" sz="2800" dirty="0" smtClean="0">
                  <a:effectLst>
                    <a:outerShdw blurRad="38100" dist="38100" dir="2700000" algn="tl">
                      <a:srgbClr val="000000">
                        <a:alpha val="43137"/>
                      </a:srgbClr>
                    </a:outerShdw>
                  </a:effectLst>
                </a:rPr>
                <a:t>. Obtener Valores de F</a:t>
              </a:r>
            </a:p>
            <a:p>
              <a:endParaRPr lang="es-ES_tradnl" sz="2800" dirty="0"/>
            </a:p>
            <a:p>
              <a:endParaRPr lang="es-ES_tradnl" sz="2800" dirty="0" smtClean="0"/>
            </a:p>
            <a:p>
              <a:endParaRPr lang="es-ES_tradnl" sz="2800" dirty="0"/>
            </a:p>
            <a:p>
              <a:r>
                <a:rPr lang="es-ES_tradnl" sz="2800" dirty="0" smtClean="0"/>
                <a:t>8. </a:t>
              </a:r>
              <a:r>
                <a:rPr lang="es-ES_tradnl" sz="2800" dirty="0" smtClean="0">
                  <a:effectLst>
                    <a:outerShdw blurRad="38100" dist="38100" dir="2700000" algn="tl">
                      <a:srgbClr val="000000">
                        <a:alpha val="43137"/>
                      </a:srgbClr>
                    </a:outerShdw>
                  </a:effectLst>
                </a:rPr>
                <a:t>Obtener el Coeficiente de Variación</a:t>
              </a:r>
            </a:p>
            <a:p>
              <a:endParaRPr lang="es-ES_tradnl" sz="2800" dirty="0" smtClean="0"/>
            </a:p>
            <a:p>
              <a:endParaRPr lang="es-ES_tradnl" dirty="0" smtClean="0"/>
            </a:p>
            <a:p>
              <a:endParaRPr lang="es-ES_tradnl" dirty="0" smtClean="0"/>
            </a:p>
            <a:p>
              <a:endParaRPr lang="es-ES_tradnl" dirty="0"/>
            </a:p>
            <a:p>
              <a:endParaRPr lang="es-ES_tradnl" dirty="0"/>
            </a:p>
          </p:txBody>
        </p:sp>
        <mc:AlternateContent xmlns:mc="http://schemas.openxmlformats.org/markup-compatibility/2006" xmlns:a14="http://schemas.microsoft.com/office/drawing/2010/main">
          <mc:Choice Requires="a14">
            <p:sp>
              <p:nvSpPr>
                <p:cNvPr id="10" name="6 Rectángulo"/>
                <p:cNvSpPr/>
                <p:nvPr/>
              </p:nvSpPr>
              <p:spPr>
                <a:xfrm>
                  <a:off x="1475656" y="3429000"/>
                  <a:ext cx="2716833" cy="786369"/>
                </a:xfrm>
                <a:prstGeom prst="rect">
                  <a:avLst/>
                </a:prstGeom>
                <a:solidFill>
                  <a:srgbClr val="FFF2C9"/>
                </a:solidFill>
              </p:spPr>
              <p:txBody>
                <a:bodyPr wrap="none">
                  <a:spAutoFit/>
                </a:bodyPr>
                <a:lstStyle/>
                <a:p>
                  <a:pPr/>
                  <a14:m>
                    <m:oMathPara xmlns:m="http://schemas.openxmlformats.org/officeDocument/2006/math">
                      <m:oMathParaPr>
                        <m:jc m:val="center"/>
                      </m:oMathParaPr>
                      <m:oMath xmlns:m="http://schemas.openxmlformats.org/officeDocument/2006/math">
                        <m:r>
                          <a:rPr lang="es-MX" sz="2400" i="1">
                            <a:latin typeface="Cambria Math"/>
                          </a:rPr>
                          <m:t>𝐹𝑡𝑟𝑎𝑡</m:t>
                        </m:r>
                        <m:r>
                          <a:rPr lang="es-MX" sz="2400" i="1">
                            <a:latin typeface="Cambria Math"/>
                          </a:rPr>
                          <m:t>=</m:t>
                        </m:r>
                        <m:f>
                          <m:fPr>
                            <m:ctrlPr>
                              <a:rPr lang="es-MX" sz="2400" i="1">
                                <a:latin typeface="Cambria Math" panose="02040503050406030204" pitchFamily="18" charset="0"/>
                              </a:rPr>
                            </m:ctrlPr>
                          </m:fPr>
                          <m:num>
                            <m:r>
                              <a:rPr lang="es-MX" sz="2400" i="1">
                                <a:latin typeface="Cambria Math"/>
                              </a:rPr>
                              <m:t>𝐶𝑀</m:t>
                            </m:r>
                            <m:r>
                              <a:rPr lang="es-MX" sz="2400" i="1">
                                <a:latin typeface="Cambria Math"/>
                              </a:rPr>
                              <m:t> </m:t>
                            </m:r>
                            <m:r>
                              <a:rPr lang="es-MX" sz="2400" i="1">
                                <a:latin typeface="Cambria Math"/>
                              </a:rPr>
                              <m:t>𝑡𝑟𝑎𝑡</m:t>
                            </m:r>
                          </m:num>
                          <m:den>
                            <m:r>
                              <a:rPr lang="es-MX" sz="2400" i="1">
                                <a:latin typeface="Cambria Math"/>
                              </a:rPr>
                              <m:t>𝐶𝑀</m:t>
                            </m:r>
                            <m:r>
                              <a:rPr lang="es-MX" sz="2400" i="1">
                                <a:latin typeface="Cambria Math"/>
                              </a:rPr>
                              <m:t> </m:t>
                            </m:r>
                            <m:r>
                              <a:rPr lang="es-MX" sz="2400" i="1">
                                <a:latin typeface="Cambria Math"/>
                              </a:rPr>
                              <m:t>𝐸𝑟𝑟𝑜𝑟</m:t>
                            </m:r>
                          </m:den>
                        </m:f>
                      </m:oMath>
                    </m:oMathPara>
                  </a14:m>
                  <a:endParaRPr lang="es-MX" sz="2400" dirty="0"/>
                </a:p>
              </p:txBody>
            </p:sp>
          </mc:Choice>
          <mc:Fallback xmlns="">
            <p:sp>
              <p:nvSpPr>
                <p:cNvPr id="10" name="6 Rectángulo"/>
                <p:cNvSpPr>
                  <a:spLocks noRot="1" noChangeAspect="1" noMove="1" noResize="1" noEditPoints="1" noAdjustHandles="1" noChangeArrowheads="1" noChangeShapeType="1" noTextEdit="1"/>
                </p:cNvSpPr>
                <p:nvPr/>
              </p:nvSpPr>
              <p:spPr>
                <a:xfrm>
                  <a:off x="1475656" y="3429000"/>
                  <a:ext cx="2716833" cy="786369"/>
                </a:xfrm>
                <a:prstGeom prst="rect">
                  <a:avLst/>
                </a:prstGeom>
                <a:blipFill rotWithShape="0">
                  <a:blip r:embed="rId4"/>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2" name="7 Rectángulo"/>
                <p:cNvSpPr/>
                <p:nvPr/>
              </p:nvSpPr>
              <p:spPr>
                <a:xfrm>
                  <a:off x="1475656" y="5157192"/>
                  <a:ext cx="7128792" cy="965457"/>
                </a:xfrm>
                <a:prstGeom prst="rect">
                  <a:avLst/>
                </a:prstGeom>
                <a:solidFill>
                  <a:srgbClr val="FFF2C9"/>
                </a:solidFill>
              </p:spPr>
              <p:txBody>
                <a:bodyPr wrap="square">
                  <a:spAutoFit/>
                </a:bodyPr>
                <a:lstStyle/>
                <a:p>
                  <a:pPr/>
                  <a14:m>
                    <m:oMathPara xmlns:m="http://schemas.openxmlformats.org/officeDocument/2006/math">
                      <m:oMathParaPr>
                        <m:jc m:val="centerGroup"/>
                      </m:oMathParaPr>
                      <m:oMath xmlns:m="http://schemas.openxmlformats.org/officeDocument/2006/math">
                        <m:r>
                          <a:rPr lang="es-MX" sz="2400" i="1">
                            <a:latin typeface="Cambria Math"/>
                          </a:rPr>
                          <m:t>𝐶𝑉</m:t>
                        </m:r>
                        <m:r>
                          <a:rPr lang="es-MX" sz="2400" i="1">
                            <a:latin typeface="Cambria Math"/>
                          </a:rPr>
                          <m:t>(%)</m:t>
                        </m:r>
                        <m:r>
                          <a:rPr lang="es-MX" sz="2400">
                            <a:latin typeface="Cambria Math"/>
                          </a:rPr>
                          <m:t>=</m:t>
                        </m:r>
                        <m:d>
                          <m:dPr>
                            <m:ctrlPr>
                              <a:rPr lang="es-MX" sz="2400" i="1">
                                <a:latin typeface="Cambria Math" panose="02040503050406030204" pitchFamily="18" charset="0"/>
                              </a:rPr>
                            </m:ctrlPr>
                          </m:dPr>
                          <m:e>
                            <m:f>
                              <m:fPr>
                                <m:ctrlPr>
                                  <a:rPr lang="es-MX" sz="2400" i="1">
                                    <a:latin typeface="Cambria Math" panose="02040503050406030204" pitchFamily="18" charset="0"/>
                                  </a:rPr>
                                </m:ctrlPr>
                              </m:fPr>
                              <m:num>
                                <m:rad>
                                  <m:radPr>
                                    <m:degHide m:val="on"/>
                                    <m:ctrlPr>
                                      <a:rPr lang="es-MX" sz="2400" i="1">
                                        <a:latin typeface="Cambria Math" panose="02040503050406030204" pitchFamily="18" charset="0"/>
                                      </a:rPr>
                                    </m:ctrlPr>
                                  </m:radPr>
                                  <m:deg/>
                                  <m:e>
                                    <m:r>
                                      <a:rPr lang="es-MX" sz="2400" i="1">
                                        <a:latin typeface="Cambria Math"/>
                                      </a:rPr>
                                      <m:t>𝐶𝑀</m:t>
                                    </m:r>
                                    <m:r>
                                      <a:rPr lang="es-MX" sz="2400">
                                        <a:latin typeface="Cambria Math"/>
                                      </a:rPr>
                                      <m:t> </m:t>
                                    </m:r>
                                    <m:r>
                                      <a:rPr lang="es-MX" sz="2400" i="1">
                                        <a:latin typeface="Cambria Math"/>
                                      </a:rPr>
                                      <m:t>𝐸𝑟𝑟𝑜𝑟</m:t>
                                    </m:r>
                                  </m:e>
                                </m:rad>
                              </m:num>
                              <m:den>
                                <m:acc>
                                  <m:accPr>
                                    <m:chr m:val="̅"/>
                                    <m:ctrlPr>
                                      <a:rPr lang="es-MX" sz="2400" i="1">
                                        <a:latin typeface="Cambria Math" panose="02040503050406030204" pitchFamily="18" charset="0"/>
                                      </a:rPr>
                                    </m:ctrlPr>
                                  </m:accPr>
                                  <m:e>
                                    <m:sSub>
                                      <m:sSubPr>
                                        <m:ctrlPr>
                                          <a:rPr lang="es-MX" sz="2400" i="1">
                                            <a:latin typeface="Cambria Math" panose="02040503050406030204" pitchFamily="18" charset="0"/>
                                          </a:rPr>
                                        </m:ctrlPr>
                                      </m:sSubPr>
                                      <m:e>
                                        <m:r>
                                          <a:rPr lang="es-MX" sz="2400" i="1">
                                            <a:latin typeface="Cambria Math"/>
                                          </a:rPr>
                                          <m:t>𝑌</m:t>
                                        </m:r>
                                      </m:e>
                                      <m:sub>
                                        <m:r>
                                          <a:rPr lang="es-MX" sz="2400" i="1">
                                            <a:latin typeface="Cambria Math"/>
                                          </a:rPr>
                                          <m:t>..</m:t>
                                        </m:r>
                                      </m:sub>
                                    </m:sSub>
                                  </m:e>
                                </m:acc>
                              </m:den>
                            </m:f>
                          </m:e>
                        </m:d>
                        <m:r>
                          <a:rPr lang="es-MX" sz="2400">
                            <a:latin typeface="Cambria Math"/>
                          </a:rPr>
                          <m:t>×100   </m:t>
                        </m:r>
                        <m:sSub>
                          <m:sSubPr>
                            <m:ctrlPr>
                              <a:rPr lang="es-MX" sz="2400" i="1">
                                <a:latin typeface="Cambria Math" panose="02040503050406030204" pitchFamily="18" charset="0"/>
                              </a:rPr>
                            </m:ctrlPr>
                          </m:sSubPr>
                          <m:e>
                            <m:acc>
                              <m:accPr>
                                <m:chr m:val="̅"/>
                                <m:ctrlPr>
                                  <a:rPr lang="es-MX" sz="2400" i="1">
                                    <a:latin typeface="Cambria Math" panose="02040503050406030204" pitchFamily="18" charset="0"/>
                                  </a:rPr>
                                </m:ctrlPr>
                              </m:accPr>
                              <m:e>
                                <m:r>
                                  <a:rPr lang="es-MX" sz="2400" i="1">
                                    <a:latin typeface="Cambria Math"/>
                                  </a:rPr>
                                  <m:t>𝑌</m:t>
                                </m:r>
                              </m:e>
                            </m:acc>
                          </m:e>
                          <m:sub>
                            <m:r>
                              <a:rPr lang="es-MX" sz="2400" i="1">
                                <a:latin typeface="Cambria Math"/>
                              </a:rPr>
                              <m:t>..</m:t>
                            </m:r>
                          </m:sub>
                        </m:sSub>
                        <m:r>
                          <a:rPr lang="es-MX" sz="2400" i="1">
                            <a:latin typeface="Cambria Math"/>
                          </a:rPr>
                          <m:t>=</m:t>
                        </m:r>
                        <m:r>
                          <a:rPr lang="es-MX" sz="2400" i="1">
                            <a:latin typeface="Cambria Math"/>
                          </a:rPr>
                          <m:t>𝑀𝑒𝑑𝑖𝑎</m:t>
                        </m:r>
                        <m:r>
                          <a:rPr lang="es-MX" sz="2400" i="1">
                            <a:latin typeface="Cambria Math"/>
                          </a:rPr>
                          <m:t> </m:t>
                        </m:r>
                        <m:r>
                          <a:rPr lang="es-MX" sz="2400" i="1">
                            <a:latin typeface="Cambria Math"/>
                          </a:rPr>
                          <m:t>𝑔𝑒𝑛𝑒𝑟𝑎𝑙</m:t>
                        </m:r>
                      </m:oMath>
                    </m:oMathPara>
                  </a14:m>
                  <a:endParaRPr lang="es-MX" dirty="0"/>
                </a:p>
              </p:txBody>
            </p:sp>
          </mc:Choice>
          <mc:Fallback xmlns="">
            <p:sp>
              <p:nvSpPr>
                <p:cNvPr id="12" name="7 Rectángulo"/>
                <p:cNvSpPr>
                  <a:spLocks noRot="1" noChangeAspect="1" noMove="1" noResize="1" noEditPoints="1" noAdjustHandles="1" noChangeArrowheads="1" noChangeShapeType="1" noTextEdit="1"/>
                </p:cNvSpPr>
                <p:nvPr/>
              </p:nvSpPr>
              <p:spPr>
                <a:xfrm>
                  <a:off x="1475656" y="5157192"/>
                  <a:ext cx="7128792" cy="965457"/>
                </a:xfrm>
                <a:prstGeom prst="rect">
                  <a:avLst/>
                </a:prstGeom>
                <a:blipFill rotWithShape="0">
                  <a:blip r:embed="rId5"/>
                  <a:stretch>
                    <a:fillRect/>
                  </a:stretch>
                </a:blipFill>
              </p:spPr>
              <p:txBody>
                <a:bodyPr/>
                <a:lstStyle/>
                <a:p>
                  <a:r>
                    <a:rPr lang="es-MX">
                      <a:noFill/>
                    </a:rPr>
                    <a:t> </a:t>
                  </a:r>
                </a:p>
              </p:txBody>
            </p:sp>
          </mc:Fallback>
        </mc:AlternateContent>
      </p:grpSp>
    </p:spTree>
    <p:extLst>
      <p:ext uri="{BB962C8B-B14F-4D97-AF65-F5344CB8AC3E}">
        <p14:creationId xmlns:p14="http://schemas.microsoft.com/office/powerpoint/2010/main" val="592387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268760"/>
            <a:ext cx="8686800" cy="4464495"/>
          </a:xfrm>
        </p:spPr>
        <p:txBody>
          <a:bodyPr>
            <a:normAutofit/>
          </a:bodyPr>
          <a:lstStyle/>
          <a:p>
            <a:pPr marL="0" indent="0">
              <a:buNone/>
            </a:pPr>
            <a:r>
              <a:rPr lang="es-ES_tradnl" dirty="0" smtClean="0">
                <a:effectLst>
                  <a:outerShdw blurRad="38100" dist="38100" dir="2700000" algn="tl">
                    <a:srgbClr val="000000">
                      <a:alpha val="43137"/>
                    </a:srgbClr>
                  </a:outerShdw>
                </a:effectLst>
                <a:latin typeface="Gill Sans MT" panose="020B0502020104020203" pitchFamily="34" charset="0"/>
              </a:rPr>
              <a:t>9. Obtener el coeficiente de determinación R</a:t>
            </a:r>
            <a:r>
              <a:rPr lang="es-ES_tradnl" baseline="30000" dirty="0" smtClean="0">
                <a:effectLst>
                  <a:outerShdw blurRad="38100" dist="38100" dir="2700000" algn="tl">
                    <a:srgbClr val="000000">
                      <a:alpha val="43137"/>
                    </a:srgbClr>
                  </a:outerShdw>
                </a:effectLst>
                <a:latin typeface="Gill Sans MT" panose="020B0502020104020203" pitchFamily="34" charset="0"/>
              </a:rPr>
              <a:t>2</a:t>
            </a:r>
          </a:p>
          <a:p>
            <a:pPr marL="0" indent="0">
              <a:buNone/>
            </a:pPr>
            <a:endParaRPr lang="es-ES_tradnl" baseline="30000" dirty="0"/>
          </a:p>
          <a:p>
            <a:pPr marL="0" indent="0">
              <a:buNone/>
            </a:pPr>
            <a:endParaRPr lang="es-ES_tradnl" baseline="30000" dirty="0" smtClean="0"/>
          </a:p>
          <a:p>
            <a:pPr marL="0" indent="0">
              <a:buNone/>
            </a:pPr>
            <a:endParaRPr lang="es-ES_tradnl" baseline="30000" dirty="0"/>
          </a:p>
          <a:p>
            <a:pPr>
              <a:buFont typeface="Wingdings" panose="05000000000000000000" pitchFamily="2" charset="2"/>
              <a:buChar char="§"/>
            </a:pPr>
            <a:endParaRPr lang="es-ES_tradnl" sz="2000" dirty="0" smtClean="0">
              <a:effectLst>
                <a:outerShdw blurRad="38100" dist="38100" dir="2700000" algn="tl">
                  <a:srgbClr val="000000">
                    <a:alpha val="43137"/>
                  </a:srgbClr>
                </a:outerShdw>
              </a:effectLst>
            </a:endParaRPr>
          </a:p>
          <a:p>
            <a:pPr>
              <a:buFont typeface="Wingdings" panose="05000000000000000000" pitchFamily="2" charset="2"/>
              <a:buChar char="§"/>
            </a:pPr>
            <a:endParaRPr lang="es-ES_tradnl" sz="2000" dirty="0" smtClean="0">
              <a:effectLst>
                <a:outerShdw blurRad="38100" dist="38100" dir="2700000" algn="tl">
                  <a:srgbClr val="000000">
                    <a:alpha val="43137"/>
                  </a:srgbClr>
                </a:outerShdw>
              </a:effectLst>
            </a:endParaRPr>
          </a:p>
          <a:p>
            <a:pPr>
              <a:buFont typeface="Wingdings" panose="05000000000000000000" pitchFamily="2" charset="2"/>
              <a:buChar char="§"/>
            </a:pPr>
            <a:r>
              <a:rPr lang="es-ES_tradnl" sz="2000" dirty="0" smtClean="0">
                <a:effectLst>
                  <a:outerShdw blurRad="38100" dist="38100" dir="2700000" algn="tl">
                    <a:srgbClr val="000000">
                      <a:alpha val="43137"/>
                    </a:srgbClr>
                  </a:outerShdw>
                </a:effectLst>
              </a:rPr>
              <a:t>R</a:t>
            </a:r>
            <a:r>
              <a:rPr lang="es-ES_tradnl" sz="2000" baseline="30000" dirty="0" smtClean="0">
                <a:effectLst>
                  <a:outerShdw blurRad="38100" dist="38100" dir="2700000" algn="tl">
                    <a:srgbClr val="000000">
                      <a:alpha val="43137"/>
                    </a:srgbClr>
                  </a:outerShdw>
                </a:effectLst>
              </a:rPr>
              <a:t>2  </a:t>
            </a:r>
            <a:r>
              <a:rPr lang="es-ES_tradnl" sz="2000" dirty="0" smtClean="0">
                <a:effectLst>
                  <a:outerShdw blurRad="38100" dist="38100" dir="2700000" algn="tl">
                    <a:srgbClr val="000000">
                      <a:alpha val="43137"/>
                    </a:srgbClr>
                  </a:outerShdw>
                </a:effectLst>
              </a:rPr>
              <a:t>indica la proporción de la suma de cuadrados total que es explicada por la variación entre tratamientos. </a:t>
            </a:r>
          </a:p>
          <a:p>
            <a:pPr>
              <a:buFont typeface="Wingdings" panose="05000000000000000000" pitchFamily="2" charset="2"/>
              <a:buChar char="§"/>
            </a:pPr>
            <a:endParaRPr lang="es-ES_tradnl" sz="2000" dirty="0" smtClean="0">
              <a:effectLst>
                <a:outerShdw blurRad="38100" dist="38100" dir="2700000" algn="tl">
                  <a:srgbClr val="000000">
                    <a:alpha val="43137"/>
                  </a:srgbClr>
                </a:outerShdw>
              </a:effectLst>
            </a:endParaRPr>
          </a:p>
          <a:p>
            <a:pPr>
              <a:buFont typeface="Wingdings" panose="05000000000000000000" pitchFamily="2" charset="2"/>
              <a:buChar char="§"/>
            </a:pPr>
            <a:r>
              <a:rPr lang="es-ES_tradnl" sz="2000" dirty="0" smtClean="0">
                <a:effectLst>
                  <a:outerShdw blurRad="38100" dist="38100" dir="2700000" algn="tl">
                    <a:srgbClr val="000000">
                      <a:alpha val="43137"/>
                    </a:srgbClr>
                  </a:outerShdw>
                </a:effectLst>
              </a:rPr>
              <a:t>Conforme el valor de R</a:t>
            </a:r>
            <a:r>
              <a:rPr lang="es-ES_tradnl" sz="2000" baseline="30000" dirty="0" smtClean="0">
                <a:effectLst>
                  <a:outerShdw blurRad="38100" dist="38100" dir="2700000" algn="tl">
                    <a:srgbClr val="000000">
                      <a:alpha val="43137"/>
                    </a:srgbClr>
                  </a:outerShdw>
                </a:effectLst>
              </a:rPr>
              <a:t>2</a:t>
            </a:r>
            <a:r>
              <a:rPr lang="es-ES_tradnl" sz="2000" dirty="0" smtClean="0">
                <a:effectLst>
                  <a:outerShdw blurRad="38100" dist="38100" dir="2700000" algn="tl">
                    <a:srgbClr val="000000">
                      <a:alpha val="43137"/>
                    </a:srgbClr>
                  </a:outerShdw>
                </a:effectLst>
              </a:rPr>
              <a:t> se aproxima a 1.0 esto indicará que los datos analizados tuvieron un mejor ajuste del modelo lineal aditivo</a:t>
            </a:r>
          </a:p>
        </p:txBody>
      </p:sp>
      <p:sp>
        <p:nvSpPr>
          <p:cNvPr id="4" name="3 Marcador de número de diapositiva"/>
          <p:cNvSpPr>
            <a:spLocks noGrp="1"/>
          </p:cNvSpPr>
          <p:nvPr>
            <p:ph type="sldNum" sz="quarter" idx="4294967295"/>
          </p:nvPr>
        </p:nvSpPr>
        <p:spPr>
          <a:xfrm>
            <a:off x="8129016" y="5734050"/>
            <a:ext cx="609600" cy="521208"/>
          </a:xfrm>
          <a:prstGeom prst="rect">
            <a:avLst/>
          </a:prstGeom>
        </p:spPr>
        <p:txBody>
          <a:bodyPr/>
          <a:lstStyle/>
          <a:p>
            <a:fld id="{F0891E8D-72AE-471D-9175-E237BF46159A}" type="slidenum">
              <a:rPr lang="es-MX" smtClean="0"/>
              <a:pPr/>
              <a:t>11</a:t>
            </a:fld>
            <a:endParaRPr lang="es-MX"/>
          </a:p>
        </p:txBody>
      </p:sp>
      <p:sp>
        <p:nvSpPr>
          <p:cNvPr id="1126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1127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272" name="Object 8"/>
          <p:cNvGraphicFramePr>
            <a:graphicFrameLocks noChangeAspect="1"/>
          </p:cNvGraphicFramePr>
          <p:nvPr>
            <p:extLst>
              <p:ext uri="{D42A27DB-BD31-4B8C-83A1-F6EECF244321}">
                <p14:modId xmlns:p14="http://schemas.microsoft.com/office/powerpoint/2010/main" val="2227145258"/>
              </p:ext>
            </p:extLst>
          </p:nvPr>
        </p:nvGraphicFramePr>
        <p:xfrm>
          <a:off x="2653335" y="2132856"/>
          <a:ext cx="3832684" cy="1080120"/>
        </p:xfrm>
        <a:graphic>
          <a:graphicData uri="http://schemas.openxmlformats.org/presentationml/2006/ole">
            <mc:AlternateContent xmlns:mc="http://schemas.openxmlformats.org/markup-compatibility/2006">
              <mc:Choice xmlns:v="urn:schemas-microsoft-com:vml" Requires="v">
                <p:oleObj spid="_x0000_s4112" name="Ecuación" r:id="rId3" imgW="1396800" imgH="393480" progId="Equation.3">
                  <p:embed/>
                </p:oleObj>
              </mc:Choice>
              <mc:Fallback>
                <p:oleObj name="Ecuación" r:id="rId3" imgW="139680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53335" y="2132856"/>
                        <a:ext cx="3832684" cy="1080120"/>
                      </a:xfrm>
                      <a:prstGeom prst="rect">
                        <a:avLst/>
                      </a:prstGeom>
                      <a:solidFill>
                        <a:srgbClr val="FFF2C9"/>
                      </a:solidFill>
                      <a:ln>
                        <a:noFill/>
                      </a:ln>
                      <a:effectLst/>
                      <a:extLst/>
                    </p:spPr>
                  </p:pic>
                </p:oleObj>
              </mc:Fallback>
            </mc:AlternateContent>
          </a:graphicData>
        </a:graphic>
      </p:graphicFrame>
    </p:spTree>
    <p:extLst>
      <p:ext uri="{BB962C8B-B14F-4D97-AF65-F5344CB8AC3E}">
        <p14:creationId xmlns:p14="http://schemas.microsoft.com/office/powerpoint/2010/main" val="33879652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404664"/>
            <a:ext cx="8686800" cy="576064"/>
          </a:xfrm>
        </p:spPr>
        <p:txBody>
          <a:bodyPr>
            <a:normAutofit/>
          </a:bodyPr>
          <a:lstStyle/>
          <a:p>
            <a:pPr marL="538163" indent="-538163">
              <a:buNone/>
            </a:pPr>
            <a:r>
              <a:rPr lang="es-ES_tradnl" sz="2800" dirty="0" smtClean="0">
                <a:effectLst>
                  <a:outerShdw blurRad="38100" dist="38100" dir="2700000" algn="tl">
                    <a:srgbClr val="000000">
                      <a:alpha val="43137"/>
                    </a:srgbClr>
                  </a:outerShdw>
                </a:effectLst>
                <a:latin typeface="Gill Sans MT" panose="020B0502020104020203" pitchFamily="34" charset="0"/>
              </a:rPr>
              <a:t>10. Construir la tabla de Análisis de Varianza</a:t>
            </a:r>
          </a:p>
          <a:p>
            <a:pPr marL="449263" indent="-449263">
              <a:buNone/>
            </a:pPr>
            <a:endParaRPr lang="es-MX" dirty="0"/>
          </a:p>
        </p:txBody>
      </p:sp>
      <p:sp>
        <p:nvSpPr>
          <p:cNvPr id="2" name="1 Marcador de número de diapositiva"/>
          <p:cNvSpPr>
            <a:spLocks noGrp="1"/>
          </p:cNvSpPr>
          <p:nvPr>
            <p:ph type="sldNum" sz="quarter" idx="4294967295"/>
          </p:nvPr>
        </p:nvSpPr>
        <p:spPr>
          <a:xfrm>
            <a:off x="8129016" y="5734050"/>
            <a:ext cx="609600" cy="521208"/>
          </a:xfrm>
          <a:prstGeom prst="rect">
            <a:avLst/>
          </a:prstGeom>
        </p:spPr>
        <p:txBody>
          <a:bodyPr/>
          <a:lstStyle/>
          <a:p>
            <a:fld id="{F0891E8D-72AE-471D-9175-E237BF46159A}" type="slidenum">
              <a:rPr lang="es-MX" smtClean="0"/>
              <a:pPr/>
              <a:t>12</a:t>
            </a:fld>
            <a:endParaRPr lang="es-MX"/>
          </a:p>
        </p:txBody>
      </p:sp>
      <p:graphicFrame>
        <p:nvGraphicFramePr>
          <p:cNvPr id="6" name="5 Tabla"/>
          <p:cNvGraphicFramePr>
            <a:graphicFrameLocks noGrp="1"/>
          </p:cNvGraphicFramePr>
          <p:nvPr>
            <p:extLst>
              <p:ext uri="{D42A27DB-BD31-4B8C-83A1-F6EECF244321}">
                <p14:modId xmlns:p14="http://schemas.microsoft.com/office/powerpoint/2010/main" val="3922972994"/>
              </p:ext>
            </p:extLst>
          </p:nvPr>
        </p:nvGraphicFramePr>
        <p:xfrm>
          <a:off x="673720" y="1101869"/>
          <a:ext cx="8064896" cy="2255520"/>
        </p:xfrm>
        <a:graphic>
          <a:graphicData uri="http://schemas.openxmlformats.org/drawingml/2006/table">
            <a:tbl>
              <a:tblPr firstRow="1" firstCol="1" bandRow="1"/>
              <a:tblGrid>
                <a:gridCol w="1737360"/>
                <a:gridCol w="1737360"/>
                <a:gridCol w="1737360"/>
                <a:gridCol w="1737360"/>
                <a:gridCol w="1115456"/>
              </a:tblGrid>
              <a:tr h="0">
                <a:tc>
                  <a:txBody>
                    <a:bodyPr/>
                    <a:lstStyle/>
                    <a:p>
                      <a:pPr>
                        <a:lnSpc>
                          <a:spcPct val="100000"/>
                        </a:lnSpc>
                        <a:spcBef>
                          <a:spcPts val="1000"/>
                        </a:spcBef>
                        <a:spcAft>
                          <a:spcPts val="0"/>
                        </a:spcAft>
                      </a:pPr>
                      <a:r>
                        <a:rPr lang="es-MX" sz="2000" dirty="0">
                          <a:effectLst/>
                          <a:latin typeface="Calibri"/>
                          <a:ea typeface="Times New Roman"/>
                          <a:cs typeface="Times New Roman"/>
                        </a:rPr>
                        <a:t>Fuente de Variación</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nSpc>
                          <a:spcPct val="100000"/>
                        </a:lnSpc>
                        <a:spcBef>
                          <a:spcPts val="1000"/>
                        </a:spcBef>
                        <a:spcAft>
                          <a:spcPts val="0"/>
                        </a:spcAft>
                      </a:pPr>
                      <a:r>
                        <a:rPr lang="es-MX" sz="2000" dirty="0">
                          <a:effectLst/>
                          <a:latin typeface="Calibri"/>
                          <a:ea typeface="Times New Roman"/>
                          <a:cs typeface="Times New Roman"/>
                        </a:rPr>
                        <a:t>Grados de libertad</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nSpc>
                          <a:spcPct val="100000"/>
                        </a:lnSpc>
                        <a:spcBef>
                          <a:spcPts val="1000"/>
                        </a:spcBef>
                        <a:spcAft>
                          <a:spcPts val="0"/>
                        </a:spcAft>
                      </a:pPr>
                      <a:r>
                        <a:rPr lang="es-MX" sz="2000" dirty="0">
                          <a:effectLst/>
                          <a:latin typeface="Calibri"/>
                          <a:ea typeface="Times New Roman"/>
                          <a:cs typeface="Times New Roman"/>
                        </a:rPr>
                        <a:t>Suma de cuadrados</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nSpc>
                          <a:spcPct val="100000"/>
                        </a:lnSpc>
                        <a:spcBef>
                          <a:spcPts val="1000"/>
                        </a:spcBef>
                        <a:spcAft>
                          <a:spcPts val="0"/>
                        </a:spcAft>
                      </a:pPr>
                      <a:r>
                        <a:rPr lang="es-MX" sz="2000" dirty="0">
                          <a:effectLst/>
                          <a:latin typeface="Calibri"/>
                          <a:ea typeface="Times New Roman"/>
                          <a:cs typeface="Times New Roman"/>
                        </a:rPr>
                        <a:t>Cuadrados medios</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nSpc>
                          <a:spcPct val="100000"/>
                        </a:lnSpc>
                        <a:spcBef>
                          <a:spcPts val="1000"/>
                        </a:spcBef>
                        <a:spcAft>
                          <a:spcPts val="0"/>
                        </a:spcAft>
                      </a:pPr>
                      <a:r>
                        <a:rPr lang="es-MX" sz="2000" dirty="0">
                          <a:effectLst/>
                          <a:latin typeface="Calibri"/>
                          <a:ea typeface="Times New Roman"/>
                          <a:cs typeface="Times New Roman"/>
                        </a:rPr>
                        <a:t>F</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0">
                <a:tc>
                  <a:txBody>
                    <a:bodyPr/>
                    <a:lstStyle/>
                    <a:p>
                      <a:pPr>
                        <a:lnSpc>
                          <a:spcPct val="200000"/>
                        </a:lnSpc>
                        <a:spcBef>
                          <a:spcPts val="1000"/>
                        </a:spcBef>
                        <a:spcAft>
                          <a:spcPts val="0"/>
                        </a:spcAft>
                      </a:pPr>
                      <a:r>
                        <a:rPr lang="es-MX" sz="1800" dirty="0">
                          <a:effectLst/>
                          <a:latin typeface="Calibri"/>
                          <a:ea typeface="Times New Roman"/>
                          <a:cs typeface="Times New Roman"/>
                        </a:rPr>
                        <a:t>Tratamientos</a:t>
                      </a: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nSpc>
                          <a:spcPct val="200000"/>
                        </a:lnSpc>
                        <a:spcBef>
                          <a:spcPts val="1000"/>
                        </a:spcBef>
                        <a:spcAft>
                          <a:spcPts val="0"/>
                        </a:spcAft>
                      </a:pPr>
                      <a:r>
                        <a:rPr lang="es-MX" sz="1800" dirty="0" err="1">
                          <a:effectLst/>
                          <a:latin typeface="Calibri"/>
                          <a:ea typeface="Times New Roman"/>
                          <a:cs typeface="Times New Roman"/>
                        </a:rPr>
                        <a:t>g.l</a:t>
                      </a:r>
                      <a:r>
                        <a:rPr lang="es-MX" sz="1800" dirty="0">
                          <a:effectLst/>
                          <a:latin typeface="Calibri"/>
                          <a:ea typeface="Times New Roman"/>
                          <a:cs typeface="Times New Roman"/>
                        </a:rPr>
                        <a:t>. </a:t>
                      </a:r>
                      <a:r>
                        <a:rPr lang="es-MX" sz="1800" dirty="0" smtClean="0">
                          <a:effectLst/>
                          <a:latin typeface="Calibri"/>
                          <a:ea typeface="Times New Roman"/>
                          <a:cs typeface="Times New Roman"/>
                        </a:rPr>
                        <a:t>tratamientos</a:t>
                      </a:r>
                      <a:endParaRPr lang="es-MX" sz="1800" dirty="0">
                        <a:effectLst/>
                        <a:latin typeface="Calibri"/>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nSpc>
                          <a:spcPct val="200000"/>
                        </a:lnSpc>
                        <a:spcBef>
                          <a:spcPts val="1000"/>
                        </a:spcBef>
                        <a:spcAft>
                          <a:spcPts val="0"/>
                        </a:spcAft>
                      </a:pPr>
                      <a:r>
                        <a:rPr lang="es-MX" sz="1800" dirty="0">
                          <a:effectLst/>
                          <a:latin typeface="Calibri"/>
                          <a:ea typeface="Times New Roman"/>
                          <a:cs typeface="Times New Roman"/>
                        </a:rPr>
                        <a:t>SC </a:t>
                      </a:r>
                      <a:r>
                        <a:rPr lang="es-MX" sz="1800" dirty="0" smtClean="0">
                          <a:effectLst/>
                          <a:latin typeface="Calibri"/>
                          <a:ea typeface="Times New Roman"/>
                          <a:cs typeface="Times New Roman"/>
                        </a:rPr>
                        <a:t>Tratamientos</a:t>
                      </a:r>
                      <a:endParaRPr lang="es-MX" sz="1800" dirty="0">
                        <a:effectLst/>
                        <a:latin typeface="Calibri"/>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nSpc>
                          <a:spcPct val="200000"/>
                        </a:lnSpc>
                        <a:spcBef>
                          <a:spcPts val="1000"/>
                        </a:spcBef>
                        <a:spcAft>
                          <a:spcPts val="0"/>
                        </a:spcAft>
                      </a:pPr>
                      <a:r>
                        <a:rPr lang="es-MX" sz="1800" dirty="0">
                          <a:effectLst/>
                          <a:latin typeface="Calibri"/>
                          <a:ea typeface="Times New Roman"/>
                          <a:cs typeface="Times New Roman"/>
                        </a:rPr>
                        <a:t>CM </a:t>
                      </a:r>
                      <a:r>
                        <a:rPr lang="es-MX" sz="1800" dirty="0" smtClean="0">
                          <a:effectLst/>
                          <a:latin typeface="Calibri"/>
                          <a:ea typeface="Times New Roman"/>
                          <a:cs typeface="Times New Roman"/>
                        </a:rPr>
                        <a:t>Tratamientos</a:t>
                      </a:r>
                      <a:endParaRPr lang="es-MX" sz="1800" dirty="0">
                        <a:effectLst/>
                        <a:latin typeface="Calibri"/>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nSpc>
                          <a:spcPct val="200000"/>
                        </a:lnSpc>
                        <a:spcBef>
                          <a:spcPts val="1000"/>
                        </a:spcBef>
                        <a:spcAft>
                          <a:spcPts val="0"/>
                        </a:spcAft>
                      </a:pPr>
                      <a:r>
                        <a:rPr lang="es-MX" sz="1800" dirty="0">
                          <a:effectLst/>
                          <a:latin typeface="Calibri"/>
                          <a:ea typeface="Times New Roman"/>
                          <a:cs typeface="Times New Roman"/>
                        </a:rPr>
                        <a:t>F </a:t>
                      </a:r>
                      <a:r>
                        <a:rPr lang="es-MX" sz="1800" dirty="0" err="1">
                          <a:effectLst/>
                          <a:latin typeface="Calibri"/>
                          <a:ea typeface="Times New Roman"/>
                          <a:cs typeface="Times New Roman"/>
                        </a:rPr>
                        <a:t>trat</a:t>
                      </a:r>
                      <a:endParaRPr lang="es-MX" sz="1800" dirty="0">
                        <a:effectLst/>
                        <a:latin typeface="Calibri"/>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r>
              <a:tr h="0">
                <a:tc>
                  <a:txBody>
                    <a:bodyPr/>
                    <a:lstStyle/>
                    <a:p>
                      <a:pPr>
                        <a:lnSpc>
                          <a:spcPct val="200000"/>
                        </a:lnSpc>
                        <a:spcBef>
                          <a:spcPts val="1000"/>
                        </a:spcBef>
                        <a:spcAft>
                          <a:spcPts val="0"/>
                        </a:spcAft>
                      </a:pPr>
                      <a:r>
                        <a:rPr lang="es-MX" sz="1800" dirty="0">
                          <a:effectLst/>
                          <a:latin typeface="Calibri"/>
                          <a:ea typeface="Times New Roman"/>
                          <a:cs typeface="Times New Roman"/>
                        </a:rPr>
                        <a:t>Error</a:t>
                      </a:r>
                    </a:p>
                  </a:txBody>
                  <a:tcPr marL="68580" marR="68580" marT="0" marB="0">
                    <a:lnL>
                      <a:noFill/>
                    </a:lnL>
                    <a:lnR>
                      <a:noFill/>
                    </a:lnR>
                    <a:lnT>
                      <a:noFill/>
                    </a:lnT>
                    <a:lnB>
                      <a:noFill/>
                    </a:lnB>
                    <a:solidFill>
                      <a:schemeClr val="accent1">
                        <a:lumMod val="20000"/>
                        <a:lumOff val="80000"/>
                      </a:schemeClr>
                    </a:solidFill>
                  </a:tcPr>
                </a:tc>
                <a:tc>
                  <a:txBody>
                    <a:bodyPr/>
                    <a:lstStyle/>
                    <a:p>
                      <a:pPr>
                        <a:lnSpc>
                          <a:spcPct val="200000"/>
                        </a:lnSpc>
                        <a:spcBef>
                          <a:spcPts val="1000"/>
                        </a:spcBef>
                        <a:spcAft>
                          <a:spcPts val="0"/>
                        </a:spcAft>
                      </a:pPr>
                      <a:r>
                        <a:rPr lang="es-MX" sz="1800" dirty="0" err="1">
                          <a:effectLst/>
                          <a:latin typeface="Calibri"/>
                          <a:ea typeface="Times New Roman"/>
                          <a:cs typeface="Times New Roman"/>
                        </a:rPr>
                        <a:t>g.l</a:t>
                      </a:r>
                      <a:r>
                        <a:rPr lang="es-MX" sz="1800" dirty="0">
                          <a:effectLst/>
                          <a:latin typeface="Calibri"/>
                          <a:ea typeface="Times New Roman"/>
                          <a:cs typeface="Times New Roman"/>
                        </a:rPr>
                        <a:t>. Error</a:t>
                      </a:r>
                    </a:p>
                  </a:txBody>
                  <a:tcPr marL="68580" marR="68580" marT="0" marB="0">
                    <a:lnL>
                      <a:noFill/>
                    </a:lnL>
                    <a:lnR>
                      <a:noFill/>
                    </a:lnR>
                    <a:lnT>
                      <a:noFill/>
                    </a:lnT>
                    <a:lnB>
                      <a:noFill/>
                    </a:lnB>
                    <a:solidFill>
                      <a:schemeClr val="accent1">
                        <a:lumMod val="20000"/>
                        <a:lumOff val="80000"/>
                      </a:schemeClr>
                    </a:solidFill>
                  </a:tcPr>
                </a:tc>
                <a:tc>
                  <a:txBody>
                    <a:bodyPr/>
                    <a:lstStyle/>
                    <a:p>
                      <a:pPr>
                        <a:lnSpc>
                          <a:spcPct val="200000"/>
                        </a:lnSpc>
                        <a:spcBef>
                          <a:spcPts val="1000"/>
                        </a:spcBef>
                        <a:spcAft>
                          <a:spcPts val="0"/>
                        </a:spcAft>
                      </a:pPr>
                      <a:r>
                        <a:rPr lang="es-MX" sz="1800" dirty="0">
                          <a:effectLst/>
                          <a:latin typeface="Calibri"/>
                          <a:ea typeface="Times New Roman"/>
                          <a:cs typeface="Times New Roman"/>
                        </a:rPr>
                        <a:t>SC Error</a:t>
                      </a:r>
                    </a:p>
                  </a:txBody>
                  <a:tcPr marL="68580" marR="68580" marT="0" marB="0">
                    <a:lnL>
                      <a:noFill/>
                    </a:lnL>
                    <a:lnR>
                      <a:noFill/>
                    </a:lnR>
                    <a:lnT>
                      <a:noFill/>
                    </a:lnT>
                    <a:lnB>
                      <a:noFill/>
                    </a:lnB>
                    <a:solidFill>
                      <a:schemeClr val="accent1">
                        <a:lumMod val="20000"/>
                        <a:lumOff val="80000"/>
                      </a:schemeClr>
                    </a:solidFill>
                  </a:tcPr>
                </a:tc>
                <a:tc>
                  <a:txBody>
                    <a:bodyPr/>
                    <a:lstStyle/>
                    <a:p>
                      <a:pPr>
                        <a:lnSpc>
                          <a:spcPct val="200000"/>
                        </a:lnSpc>
                        <a:spcBef>
                          <a:spcPts val="1000"/>
                        </a:spcBef>
                        <a:spcAft>
                          <a:spcPts val="0"/>
                        </a:spcAft>
                      </a:pPr>
                      <a:r>
                        <a:rPr lang="es-MX" sz="1800" dirty="0">
                          <a:effectLst/>
                          <a:latin typeface="Calibri"/>
                          <a:ea typeface="Times New Roman"/>
                          <a:cs typeface="Times New Roman"/>
                        </a:rPr>
                        <a:t>CM Error</a:t>
                      </a:r>
                    </a:p>
                  </a:txBody>
                  <a:tcPr marL="68580" marR="68580" marT="0" marB="0">
                    <a:lnL>
                      <a:noFill/>
                    </a:lnL>
                    <a:lnR>
                      <a:noFill/>
                    </a:lnR>
                    <a:lnT>
                      <a:noFill/>
                    </a:lnT>
                    <a:lnB>
                      <a:noFill/>
                    </a:lnB>
                    <a:solidFill>
                      <a:schemeClr val="accent1">
                        <a:lumMod val="20000"/>
                        <a:lumOff val="80000"/>
                      </a:schemeClr>
                    </a:solidFill>
                  </a:tcPr>
                </a:tc>
                <a:tc>
                  <a:txBody>
                    <a:bodyPr/>
                    <a:lstStyle/>
                    <a:p>
                      <a:pPr>
                        <a:lnSpc>
                          <a:spcPct val="200000"/>
                        </a:lnSpc>
                        <a:spcBef>
                          <a:spcPts val="1000"/>
                        </a:spcBef>
                        <a:spcAft>
                          <a:spcPts val="0"/>
                        </a:spcAft>
                      </a:pPr>
                      <a:r>
                        <a:rPr lang="es-MX" sz="1800" dirty="0">
                          <a:effectLst/>
                          <a:latin typeface="Calibri"/>
                          <a:ea typeface="Times New Roman"/>
                          <a:cs typeface="Times New Roman"/>
                        </a:rPr>
                        <a:t> </a:t>
                      </a:r>
                    </a:p>
                  </a:txBody>
                  <a:tcPr marL="68580" marR="68580" marT="0" marB="0">
                    <a:lnL>
                      <a:noFill/>
                    </a:lnL>
                    <a:lnR>
                      <a:noFill/>
                    </a:lnR>
                    <a:lnT>
                      <a:noFill/>
                    </a:lnT>
                    <a:lnB>
                      <a:noFill/>
                    </a:lnB>
                    <a:solidFill>
                      <a:schemeClr val="accent1">
                        <a:lumMod val="20000"/>
                        <a:lumOff val="80000"/>
                      </a:schemeClr>
                    </a:solidFill>
                  </a:tcPr>
                </a:tc>
              </a:tr>
              <a:tr h="0">
                <a:tc>
                  <a:txBody>
                    <a:bodyPr/>
                    <a:lstStyle/>
                    <a:p>
                      <a:pPr>
                        <a:lnSpc>
                          <a:spcPct val="200000"/>
                        </a:lnSpc>
                        <a:spcBef>
                          <a:spcPts val="1000"/>
                        </a:spcBef>
                        <a:spcAft>
                          <a:spcPts val="0"/>
                        </a:spcAft>
                      </a:pPr>
                      <a:r>
                        <a:rPr lang="es-MX" sz="1800">
                          <a:effectLst/>
                          <a:latin typeface="Calibri"/>
                          <a:ea typeface="Times New Roman"/>
                          <a:cs typeface="Times New Roman"/>
                        </a:rPr>
                        <a:t>Total</a:t>
                      </a: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200000"/>
                        </a:lnSpc>
                        <a:spcBef>
                          <a:spcPts val="1000"/>
                        </a:spcBef>
                        <a:spcAft>
                          <a:spcPts val="0"/>
                        </a:spcAft>
                      </a:pPr>
                      <a:r>
                        <a:rPr lang="es-MX" sz="1800">
                          <a:effectLst/>
                          <a:latin typeface="Calibri"/>
                          <a:ea typeface="Times New Roman"/>
                          <a:cs typeface="Times New Roman"/>
                        </a:rPr>
                        <a:t>g.l. Total</a:t>
                      </a: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200000"/>
                        </a:lnSpc>
                        <a:spcBef>
                          <a:spcPts val="1000"/>
                        </a:spcBef>
                        <a:spcAft>
                          <a:spcPts val="0"/>
                        </a:spcAft>
                      </a:pPr>
                      <a:r>
                        <a:rPr lang="es-MX" sz="1800" dirty="0">
                          <a:effectLst/>
                          <a:latin typeface="Calibri"/>
                          <a:ea typeface="Times New Roman"/>
                          <a:cs typeface="Times New Roman"/>
                        </a:rPr>
                        <a:t> </a:t>
                      </a: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200000"/>
                        </a:lnSpc>
                        <a:spcBef>
                          <a:spcPts val="1000"/>
                        </a:spcBef>
                        <a:spcAft>
                          <a:spcPts val="0"/>
                        </a:spcAft>
                      </a:pPr>
                      <a:r>
                        <a:rPr lang="es-MX" sz="1800">
                          <a:effectLst/>
                          <a:latin typeface="Calibri"/>
                          <a:ea typeface="Times New Roman"/>
                          <a:cs typeface="Times New Roman"/>
                        </a:rPr>
                        <a:t> </a:t>
                      </a: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200000"/>
                        </a:lnSpc>
                        <a:spcBef>
                          <a:spcPts val="1000"/>
                        </a:spcBef>
                        <a:spcAft>
                          <a:spcPts val="0"/>
                        </a:spcAft>
                      </a:pPr>
                      <a:r>
                        <a:rPr lang="es-MX" sz="1800" dirty="0">
                          <a:effectLst/>
                          <a:latin typeface="Calibri"/>
                          <a:ea typeface="Times New Roman"/>
                          <a:cs typeface="Times New Roman"/>
                        </a:rPr>
                        <a:t> </a:t>
                      </a: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r>
            </a:tbl>
          </a:graphicData>
        </a:graphic>
      </p:graphicFrame>
      <p:sp>
        <p:nvSpPr>
          <p:cNvPr id="5" name="1 Título"/>
          <p:cNvSpPr>
            <a:spLocks noGrp="1"/>
          </p:cNvSpPr>
          <p:nvPr>
            <p:ph type="title"/>
          </p:nvPr>
        </p:nvSpPr>
        <p:spPr>
          <a:xfrm>
            <a:off x="584944" y="3357389"/>
            <a:ext cx="7848872" cy="1143000"/>
          </a:xfrm>
        </p:spPr>
        <p:txBody>
          <a:bodyPr>
            <a:normAutofit fontScale="90000"/>
          </a:bodyPr>
          <a:lstStyle/>
          <a:p>
            <a:r>
              <a:rPr lang="es-ES_tradnl" sz="2800" cap="none" dirty="0" smtClean="0">
                <a:solidFill>
                  <a:srgbClr val="4E3B30"/>
                </a:solidFill>
                <a:effectLst/>
                <a:latin typeface="Gill Sans MT" panose="020B0502020104020203" pitchFamily="34" charset="0"/>
                <a:ea typeface="+mn-ea"/>
                <a:cs typeface="+mn-cs"/>
              </a:rPr>
              <a:t/>
            </a:r>
            <a:br>
              <a:rPr lang="es-ES_tradnl" sz="2800" cap="none" dirty="0" smtClean="0">
                <a:solidFill>
                  <a:srgbClr val="4E3B30"/>
                </a:solidFill>
                <a:effectLst/>
                <a:latin typeface="Gill Sans MT" panose="020B0502020104020203" pitchFamily="34" charset="0"/>
                <a:ea typeface="+mn-ea"/>
                <a:cs typeface="+mn-cs"/>
              </a:rPr>
            </a:br>
            <a:r>
              <a:rPr lang="es-ES_tradnl" sz="2800" cap="none" dirty="0" smtClean="0">
                <a:solidFill>
                  <a:srgbClr val="4E3B30"/>
                </a:solidFill>
                <a:latin typeface="Gill Sans MT" panose="020B0502020104020203" pitchFamily="34" charset="0"/>
                <a:ea typeface="+mn-ea"/>
                <a:cs typeface="+mn-cs"/>
              </a:rPr>
              <a:t/>
            </a:r>
            <a:br>
              <a:rPr lang="es-ES_tradnl" sz="2800" cap="none" dirty="0" smtClean="0">
                <a:solidFill>
                  <a:srgbClr val="4E3B30"/>
                </a:solidFill>
                <a:latin typeface="Gill Sans MT" panose="020B0502020104020203" pitchFamily="34" charset="0"/>
                <a:ea typeface="+mn-ea"/>
                <a:cs typeface="+mn-cs"/>
              </a:rPr>
            </a:br>
            <a:r>
              <a:rPr lang="es-ES_tradnl" sz="2800" dirty="0">
                <a:solidFill>
                  <a:srgbClr val="4E3B30"/>
                </a:solidFill>
                <a:latin typeface="Gill Sans MT" panose="020B0502020104020203" pitchFamily="34" charset="0"/>
                <a:ea typeface="+mn-ea"/>
                <a:cs typeface="+mn-cs"/>
              </a:rPr>
              <a:t>1</a:t>
            </a:r>
            <a:r>
              <a:rPr lang="es-ES_tradnl" sz="2700" cap="none" dirty="0" smtClean="0">
                <a:solidFill>
                  <a:srgbClr val="4E3B30"/>
                </a:solidFill>
                <a:effectLst/>
                <a:latin typeface="Gill Sans MT" panose="020B0502020104020203" pitchFamily="34" charset="0"/>
                <a:ea typeface="+mn-ea"/>
                <a:cs typeface="+mn-cs"/>
              </a:rPr>
              <a:t>1.  Determinar la significancia estadística de los valores de F</a:t>
            </a:r>
            <a:br>
              <a:rPr lang="es-ES_tradnl" sz="2700" cap="none" dirty="0" smtClean="0">
                <a:solidFill>
                  <a:srgbClr val="4E3B30"/>
                </a:solidFill>
                <a:effectLst/>
                <a:latin typeface="Gill Sans MT" panose="020B0502020104020203" pitchFamily="34" charset="0"/>
                <a:ea typeface="+mn-ea"/>
                <a:cs typeface="+mn-cs"/>
              </a:rPr>
            </a:br>
            <a:endParaRPr lang="es-MX" dirty="0"/>
          </a:p>
        </p:txBody>
      </p:sp>
      <p:sp>
        <p:nvSpPr>
          <p:cNvPr id="7" name="5 CuadroTexto"/>
          <p:cNvSpPr txBox="1"/>
          <p:nvPr/>
        </p:nvSpPr>
        <p:spPr>
          <a:xfrm>
            <a:off x="745728" y="4349055"/>
            <a:ext cx="7920880" cy="2492990"/>
          </a:xfrm>
          <a:prstGeom prst="rect">
            <a:avLst/>
          </a:prstGeom>
          <a:solidFill>
            <a:srgbClr val="F4FABC"/>
          </a:solidFill>
        </p:spPr>
        <p:txBody>
          <a:bodyPr wrap="square" rtlCol="0">
            <a:spAutoFit/>
          </a:bodyPr>
          <a:lstStyle/>
          <a:p>
            <a:pPr algn="ctr"/>
            <a:r>
              <a:rPr lang="es-ES_tradnl" b="1" dirty="0" smtClean="0"/>
              <a:t>Prueba de hipótesis para Tratamientos</a:t>
            </a:r>
          </a:p>
          <a:p>
            <a:pPr algn="ctr"/>
            <a:endParaRPr lang="es-ES_tradnl" b="1" dirty="0" smtClean="0"/>
          </a:p>
          <a:p>
            <a:r>
              <a:rPr lang="es-ES_tradnl" dirty="0" smtClean="0"/>
              <a:t>Hipótesis nula </a:t>
            </a:r>
            <a:r>
              <a:rPr lang="es-ES_tradnl" sz="2400" dirty="0" smtClean="0"/>
              <a:t>: </a:t>
            </a:r>
            <a:r>
              <a:rPr lang="es-ES_tradnl" sz="2400" dirty="0">
                <a:latin typeface="Symbol" panose="05050102010706020507" pitchFamily="18" charset="2"/>
              </a:rPr>
              <a:t>t</a:t>
            </a:r>
            <a:r>
              <a:rPr lang="es-ES_tradnl" sz="2400" baseline="-25000" dirty="0" smtClean="0"/>
              <a:t>i</a:t>
            </a:r>
            <a:r>
              <a:rPr lang="es-ES_tradnl" sz="2400" dirty="0" smtClean="0"/>
              <a:t>=</a:t>
            </a:r>
            <a:r>
              <a:rPr lang="es-ES_tradnl" sz="2400" dirty="0" err="1" smtClean="0">
                <a:latin typeface="Symbol" panose="05050102010706020507" pitchFamily="18" charset="2"/>
              </a:rPr>
              <a:t>t</a:t>
            </a:r>
            <a:r>
              <a:rPr lang="es-ES_tradnl" sz="2400" baseline="-25000" dirty="0" err="1" smtClean="0"/>
              <a:t>j</a:t>
            </a:r>
            <a:r>
              <a:rPr lang="es-ES_tradnl" sz="2400" baseline="-25000" dirty="0" smtClean="0"/>
              <a:t> </a:t>
            </a:r>
            <a:r>
              <a:rPr lang="es-ES_tradnl" i="1" dirty="0" smtClean="0"/>
              <a:t>“No hay diferencias entre las medias de los tratamientos”</a:t>
            </a:r>
          </a:p>
          <a:p>
            <a:endParaRPr lang="es-ES_tradnl" i="1" dirty="0" smtClean="0"/>
          </a:p>
          <a:p>
            <a:r>
              <a:rPr lang="es-ES_tradnl" dirty="0" smtClean="0"/>
              <a:t>Hipótesis alternativa: </a:t>
            </a:r>
            <a:r>
              <a:rPr lang="es-ES_tradnl" sz="2400" dirty="0" smtClean="0">
                <a:latin typeface="Symbol" panose="05050102010706020507" pitchFamily="18" charset="2"/>
              </a:rPr>
              <a:t>t</a:t>
            </a:r>
            <a:r>
              <a:rPr lang="es-ES_tradnl" sz="2400" baseline="-25000" dirty="0" smtClean="0"/>
              <a:t>i</a:t>
            </a:r>
            <a:r>
              <a:rPr lang="es-ES_tradnl" sz="2400" dirty="0" smtClean="0"/>
              <a:t> </a:t>
            </a:r>
            <a:r>
              <a:rPr lang="es-ES_tradnl" sz="2400" dirty="0"/>
              <a:t>≠ </a:t>
            </a:r>
            <a:r>
              <a:rPr lang="es-ES_tradnl" sz="2400" dirty="0" err="1" smtClean="0">
                <a:latin typeface="Symbol" panose="05050102010706020507" pitchFamily="18" charset="2"/>
              </a:rPr>
              <a:t>t</a:t>
            </a:r>
            <a:r>
              <a:rPr lang="es-ES_tradnl" sz="2400" baseline="-25000" dirty="0" err="1" smtClean="0"/>
              <a:t>j</a:t>
            </a:r>
            <a:r>
              <a:rPr lang="es-ES_tradnl" sz="2400" baseline="-25000" dirty="0" smtClean="0"/>
              <a:t> </a:t>
            </a:r>
            <a:r>
              <a:rPr lang="es-ES_tradnl" i="1" dirty="0" smtClean="0"/>
              <a:t>“Existen diferencias al menos para un par de tratamientos”</a:t>
            </a:r>
            <a:endParaRPr lang="es-ES_tradnl" sz="2400" i="1" dirty="0" smtClean="0"/>
          </a:p>
          <a:p>
            <a:endParaRPr lang="es-ES_tradnl" dirty="0" smtClean="0"/>
          </a:p>
          <a:p>
            <a:r>
              <a:rPr lang="es-ES_tradnl" dirty="0" smtClean="0"/>
              <a:t>Rechazar la hipótesis nula, si F Tratamientos &gt; F [</a:t>
            </a:r>
            <a:r>
              <a:rPr lang="es-ES_tradnl" dirty="0" smtClean="0">
                <a:latin typeface="Symbol" panose="05050102010706020507" pitchFamily="18" charset="2"/>
              </a:rPr>
              <a:t>a</a:t>
            </a:r>
            <a:r>
              <a:rPr lang="es-ES_tradnl" dirty="0" smtClean="0"/>
              <a:t>; (t-1), (t)(r-1) </a:t>
            </a:r>
            <a:r>
              <a:rPr lang="es-ES_tradnl" dirty="0" err="1" smtClean="0"/>
              <a:t>g.l</a:t>
            </a:r>
            <a:r>
              <a:rPr lang="es-ES_tradnl" dirty="0" smtClean="0"/>
              <a:t>.]</a:t>
            </a:r>
            <a:endParaRPr lang="es-MX" dirty="0"/>
          </a:p>
        </p:txBody>
      </p:sp>
    </p:spTree>
    <p:extLst>
      <p:ext uri="{BB962C8B-B14F-4D97-AF65-F5344CB8AC3E}">
        <p14:creationId xmlns:p14="http://schemas.microsoft.com/office/powerpoint/2010/main" val="40969563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600" b="1" dirty="0" smtClean="0">
                <a:solidFill>
                  <a:schemeClr val="accent4">
                    <a:lumMod val="50000"/>
                  </a:schemeClr>
                </a:solidFill>
                <a:effectLst>
                  <a:outerShdw blurRad="38100" dist="38100" dir="2700000" algn="tl">
                    <a:srgbClr val="000000">
                      <a:alpha val="43137"/>
                    </a:srgbClr>
                  </a:outerShdw>
                </a:effectLst>
              </a:rPr>
              <a:t>3.2. Diseño de Bloques Completos al Azar</a:t>
            </a:r>
            <a:endParaRPr lang="es-MX" sz="3600" b="1" cap="none" dirty="0">
              <a:solidFill>
                <a:schemeClr val="accent4">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304800" y="1554163"/>
            <a:ext cx="8686800" cy="1363849"/>
          </a:xfrm>
        </p:spPr>
        <p:txBody>
          <a:bodyPr>
            <a:normAutofit/>
          </a:bodyPr>
          <a:lstStyle/>
          <a:p>
            <a:pPr>
              <a:buFont typeface="Wingdings" pitchFamily="2" charset="2"/>
              <a:buChar char="§"/>
            </a:pPr>
            <a:endParaRPr lang="es-ES_tradnl" dirty="0" smtClean="0"/>
          </a:p>
          <a:p>
            <a:pPr lvl="1"/>
            <a:endParaRPr lang="es-MX" dirty="0"/>
          </a:p>
        </p:txBody>
      </p:sp>
      <p:sp>
        <p:nvSpPr>
          <p:cNvPr id="7" name="6 CuadroTexto"/>
          <p:cNvSpPr txBox="1"/>
          <p:nvPr/>
        </p:nvSpPr>
        <p:spPr>
          <a:xfrm>
            <a:off x="152400" y="1554163"/>
            <a:ext cx="4177553" cy="4093428"/>
          </a:xfrm>
          <a:prstGeom prst="rect">
            <a:avLst/>
          </a:prstGeom>
          <a:noFill/>
        </p:spPr>
        <p:txBody>
          <a:bodyPr wrap="square" rtlCol="0">
            <a:spAutoFit/>
          </a:bodyPr>
          <a:lstStyle/>
          <a:p>
            <a:pPr marL="177800" lvl="1" indent="-177800">
              <a:buFont typeface="Arial" pitchFamily="34" charset="0"/>
              <a:buChar char="•"/>
            </a:pPr>
            <a:r>
              <a:rPr lang="es-ES_tradnl" sz="2000" dirty="0" smtClean="0">
                <a:latin typeface="Arial" panose="020B0604020202020204" pitchFamily="34" charset="0"/>
                <a:cs typeface="Arial" panose="020B0604020202020204" pitchFamily="34" charset="0"/>
              </a:rPr>
              <a:t>El diseño de Bloques Completos al Azar (DBCA) es un de los diseños experimentales que tienen mayores aplicaciones en la investigación agronómica.</a:t>
            </a:r>
          </a:p>
          <a:p>
            <a:pPr marL="177800" lvl="1" indent="-177800">
              <a:buFont typeface="Arial" pitchFamily="34" charset="0"/>
              <a:buChar char="•"/>
            </a:pPr>
            <a:endParaRPr lang="es-MX" sz="2000" dirty="0" smtClean="0">
              <a:latin typeface="Arial" panose="020B0604020202020204" pitchFamily="34" charset="0"/>
              <a:cs typeface="Arial" panose="020B0604020202020204" pitchFamily="34" charset="0"/>
            </a:endParaRPr>
          </a:p>
          <a:p>
            <a:pPr marL="177800" lvl="1" indent="-177800">
              <a:buFont typeface="Arial" pitchFamily="34" charset="0"/>
              <a:buChar char="•"/>
            </a:pPr>
            <a:r>
              <a:rPr lang="es-MX" sz="2000" dirty="0" smtClean="0">
                <a:latin typeface="Arial" panose="020B0604020202020204" pitchFamily="34" charset="0"/>
                <a:cs typeface="Arial" panose="020B0604020202020204" pitchFamily="34" charset="0"/>
              </a:rPr>
              <a:t>Este diseño es especialmente útil, para experimentos de campo en donde no es muy alto el numero de tratamientos que se evalúan y el área experimental sigue un gradiente de productividad predecible</a:t>
            </a:r>
            <a:endParaRPr lang="es-MX" sz="2000" dirty="0">
              <a:latin typeface="Arial" panose="020B0604020202020204" pitchFamily="34" charset="0"/>
              <a:cs typeface="Arial" panose="020B0604020202020204" pitchFamily="34" charset="0"/>
            </a:endParaRPr>
          </a:p>
        </p:txBody>
      </p:sp>
      <p:sp>
        <p:nvSpPr>
          <p:cNvPr id="4" name="3 Marcador de número de diapositiva"/>
          <p:cNvSpPr>
            <a:spLocks noGrp="1"/>
          </p:cNvSpPr>
          <p:nvPr>
            <p:ph type="sldNum" sz="quarter" idx="12"/>
          </p:nvPr>
        </p:nvSpPr>
        <p:spPr/>
        <p:txBody>
          <a:bodyPr/>
          <a:lstStyle/>
          <a:p>
            <a:fld id="{F0891E8D-72AE-471D-9175-E237BF46159A}" type="slidenum">
              <a:rPr lang="es-MX" smtClean="0"/>
              <a:pPr/>
              <a:t>13</a:t>
            </a:fld>
            <a:endParaRPr lang="es-MX"/>
          </a:p>
        </p:txBody>
      </p:sp>
      <p:pic>
        <p:nvPicPr>
          <p:cNvPr id="14338" name="Picture 2" descr="http://4.bp.blogspot.com/-aSmRzKzxVXI/U-ktFduM-qI/AAAAAAAAIKQ/WF2xCHLjwDY/s1600/Wisley+IMpatiens+trial.jpg"/>
          <p:cNvPicPr>
            <a:picLocks noChangeAspect="1" noChangeArrowheads="1"/>
          </p:cNvPicPr>
          <p:nvPr/>
        </p:nvPicPr>
        <p:blipFill rotWithShape="1">
          <a:blip r:embed="rId2">
            <a:extLst>
              <a:ext uri="{28A0092B-C50C-407E-A947-70E740481C1C}">
                <a14:useLocalDpi xmlns:a14="http://schemas.microsoft.com/office/drawing/2010/main" val="0"/>
              </a:ext>
            </a:extLst>
          </a:blip>
          <a:srcRect l="5562" r="4923"/>
          <a:stretch/>
        </p:blipFill>
        <p:spPr bwMode="auto">
          <a:xfrm>
            <a:off x="4262601" y="1669502"/>
            <a:ext cx="4867951" cy="4058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78292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404664"/>
            <a:ext cx="8686800" cy="838200"/>
          </a:xfrm>
        </p:spPr>
        <p:txBody>
          <a:bodyPr>
            <a:normAutofit/>
          </a:bodyPr>
          <a:lstStyle/>
          <a:p>
            <a:r>
              <a:rPr lang="es-MX" sz="3200" b="1" cap="none" dirty="0" smtClean="0">
                <a:solidFill>
                  <a:schemeClr val="accent4">
                    <a:lumMod val="50000"/>
                  </a:schemeClr>
                </a:solidFill>
                <a:effectLst>
                  <a:outerShdw blurRad="38100" dist="38100" dir="2700000" algn="tl">
                    <a:srgbClr val="000000">
                      <a:alpha val="43137"/>
                    </a:srgbClr>
                  </a:outerShdw>
                </a:effectLst>
              </a:rPr>
              <a:t>3.2.1 Características generales</a:t>
            </a:r>
            <a:endParaRPr lang="es-MX" sz="3200" b="1" cap="none" dirty="0">
              <a:solidFill>
                <a:schemeClr val="accent4">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304800" y="1554162"/>
            <a:ext cx="4240306" cy="5115197"/>
          </a:xfrm>
        </p:spPr>
        <p:txBody>
          <a:bodyPr>
            <a:normAutofit fontScale="55000" lnSpcReduction="20000"/>
          </a:bodyPr>
          <a:lstStyle/>
          <a:p>
            <a:pPr>
              <a:lnSpc>
                <a:spcPct val="120000"/>
              </a:lnSpc>
              <a:buFont typeface="Wingdings" pitchFamily="2" charset="2"/>
              <a:buChar char="§"/>
            </a:pPr>
            <a:r>
              <a:rPr lang="es-MX" sz="2900" dirty="0" smtClean="0">
                <a:latin typeface="Arial" panose="020B0604020202020204" pitchFamily="34" charset="0"/>
                <a:cs typeface="Arial" panose="020B0604020202020204" pitchFamily="34" charset="0"/>
              </a:rPr>
              <a:t>La principal característica que distingue a este diseño es la presencia de bloques o franjas de igual tamaño, conteniendo a cada uno de los tratamientos que se ensayan</a:t>
            </a:r>
          </a:p>
          <a:p>
            <a:pPr>
              <a:lnSpc>
                <a:spcPct val="120000"/>
              </a:lnSpc>
              <a:buFont typeface="Wingdings" pitchFamily="2" charset="2"/>
              <a:buChar char="§"/>
            </a:pPr>
            <a:endParaRPr lang="es-MX" sz="2900" dirty="0" smtClean="0">
              <a:latin typeface="Arial" panose="020B0604020202020204" pitchFamily="34" charset="0"/>
              <a:cs typeface="Arial" panose="020B0604020202020204" pitchFamily="34" charset="0"/>
            </a:endParaRPr>
          </a:p>
          <a:p>
            <a:pPr>
              <a:lnSpc>
                <a:spcPct val="120000"/>
              </a:lnSpc>
              <a:buFont typeface="Wingdings" pitchFamily="2" charset="2"/>
              <a:buChar char="§"/>
            </a:pPr>
            <a:r>
              <a:rPr lang="es-MX" sz="2900" dirty="0" smtClean="0">
                <a:latin typeface="Arial" panose="020B0604020202020204" pitchFamily="34" charset="0"/>
                <a:cs typeface="Arial" panose="020B0604020202020204" pitchFamily="34" charset="0"/>
              </a:rPr>
              <a:t>La formación de bloques reduce el error experimental  eliminando la contribución de fuentes de variación conocidas sobre las unidades experimentales.</a:t>
            </a:r>
          </a:p>
          <a:p>
            <a:pPr>
              <a:lnSpc>
                <a:spcPct val="120000"/>
              </a:lnSpc>
              <a:buFont typeface="Wingdings" pitchFamily="2" charset="2"/>
              <a:buChar char="§"/>
            </a:pPr>
            <a:endParaRPr lang="es-MX" sz="2900" dirty="0" smtClean="0">
              <a:latin typeface="Arial" panose="020B0604020202020204" pitchFamily="34" charset="0"/>
              <a:cs typeface="Arial" panose="020B0604020202020204" pitchFamily="34" charset="0"/>
            </a:endParaRPr>
          </a:p>
          <a:p>
            <a:pPr>
              <a:lnSpc>
                <a:spcPct val="120000"/>
              </a:lnSpc>
              <a:buFont typeface="Wingdings" pitchFamily="2" charset="2"/>
              <a:buChar char="§"/>
            </a:pPr>
            <a:r>
              <a:rPr lang="es-MX" sz="2900" dirty="0" smtClean="0">
                <a:latin typeface="Arial" panose="020B0604020202020204" pitchFamily="34" charset="0"/>
                <a:cs typeface="Arial" panose="020B0604020202020204" pitchFamily="34" charset="0"/>
              </a:rPr>
              <a:t>Debido a que solo la variación dentro de bloques  resulta parte del error experimental la conformación de los bloques es más efectiva cuando el área experimental tiene un gradiente de productividad predecible</a:t>
            </a:r>
            <a:r>
              <a:rPr lang="es-MX" sz="2200" dirty="0" smtClean="0">
                <a:latin typeface="Arial" panose="020B0604020202020204" pitchFamily="34" charset="0"/>
                <a:cs typeface="Arial" panose="020B0604020202020204" pitchFamily="34" charset="0"/>
              </a:rPr>
              <a:t>.</a:t>
            </a:r>
          </a:p>
          <a:p>
            <a:pPr>
              <a:buFont typeface="Wingdings" pitchFamily="2" charset="2"/>
              <a:buChar char="§"/>
            </a:pPr>
            <a:endParaRPr lang="es-MX" sz="2000" dirty="0" smtClean="0"/>
          </a:p>
          <a:p>
            <a:pPr>
              <a:buFont typeface="Wingdings" pitchFamily="2" charset="2"/>
              <a:buChar char="§"/>
            </a:pPr>
            <a:endParaRPr lang="es-MX" sz="2000" dirty="0" smtClean="0"/>
          </a:p>
          <a:p>
            <a:pPr>
              <a:buFont typeface="Wingdings" pitchFamily="2" charset="2"/>
              <a:buChar char="§"/>
            </a:pPr>
            <a:endParaRPr lang="es-MX" sz="2000" dirty="0"/>
          </a:p>
        </p:txBody>
      </p:sp>
      <p:sp>
        <p:nvSpPr>
          <p:cNvPr id="4" name="3 Marcador de número de diapositiva"/>
          <p:cNvSpPr>
            <a:spLocks noGrp="1"/>
          </p:cNvSpPr>
          <p:nvPr>
            <p:ph type="sldNum" sz="quarter" idx="12"/>
          </p:nvPr>
        </p:nvSpPr>
        <p:spPr/>
        <p:txBody>
          <a:bodyPr/>
          <a:lstStyle/>
          <a:p>
            <a:fld id="{F0891E8D-72AE-471D-9175-E237BF46159A}" type="slidenum">
              <a:rPr lang="es-MX" smtClean="0"/>
              <a:pPr/>
              <a:t>14</a:t>
            </a:fld>
            <a:endParaRPr lang="es-MX"/>
          </a:p>
        </p:txBody>
      </p:sp>
      <p:graphicFrame>
        <p:nvGraphicFramePr>
          <p:cNvPr id="6" name="4 Tabla"/>
          <p:cNvGraphicFramePr>
            <a:graphicFrameLocks noGrp="1"/>
          </p:cNvGraphicFramePr>
          <p:nvPr>
            <p:extLst>
              <p:ext uri="{D42A27DB-BD31-4B8C-83A1-F6EECF244321}">
                <p14:modId xmlns:p14="http://schemas.microsoft.com/office/powerpoint/2010/main" val="1765573506"/>
              </p:ext>
            </p:extLst>
          </p:nvPr>
        </p:nvGraphicFramePr>
        <p:xfrm>
          <a:off x="4674193" y="1749071"/>
          <a:ext cx="4392486" cy="237744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627498"/>
                <a:gridCol w="627498"/>
                <a:gridCol w="627498"/>
                <a:gridCol w="627498"/>
                <a:gridCol w="627498"/>
                <a:gridCol w="627498"/>
                <a:gridCol w="627498"/>
              </a:tblGrid>
              <a:tr h="768085">
                <a:tc>
                  <a:txBody>
                    <a:bodyPr/>
                    <a:lstStyle/>
                    <a:p>
                      <a:endParaRPr lang="es-ES_tradnl" b="1" dirty="0" smtClean="0">
                        <a:solidFill>
                          <a:schemeClr val="tx1"/>
                        </a:solidFill>
                      </a:endParaRPr>
                    </a:p>
                    <a:p>
                      <a:r>
                        <a:rPr lang="es-ES_tradnl" b="1" dirty="0" smtClean="0">
                          <a:solidFill>
                            <a:schemeClr val="tx1"/>
                          </a:solidFill>
                        </a:rPr>
                        <a:t>B1</a:t>
                      </a:r>
                      <a:endParaRPr lang="es-MX" b="1" dirty="0">
                        <a:solidFill>
                          <a:schemeClr val="tx1"/>
                        </a:solidFill>
                      </a:endParaRPr>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noFill/>
                  </a:tcPr>
                </a:tc>
                <a:tc>
                  <a:txBody>
                    <a:bodyPr/>
                    <a:lstStyle/>
                    <a:p>
                      <a:r>
                        <a:rPr lang="es-ES_tradnl" sz="1400" b="1" dirty="0" smtClean="0"/>
                        <a:t>1</a:t>
                      </a:r>
                    </a:p>
                    <a:p>
                      <a:endParaRPr lang="es-ES_tradnl" sz="1400" b="1" dirty="0" smtClean="0"/>
                    </a:p>
                    <a:p>
                      <a:pPr algn="ctr"/>
                      <a:r>
                        <a:rPr lang="es-ES_tradnl" sz="1800" b="1" dirty="0" smtClean="0"/>
                        <a:t>T5</a:t>
                      </a:r>
                      <a:endParaRPr lang="es-MX" sz="1800" b="1" dirty="0"/>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tcPr>
                </a:tc>
                <a:tc>
                  <a:txBody>
                    <a:bodyPr/>
                    <a:lstStyle/>
                    <a:p>
                      <a:r>
                        <a:rPr lang="es-ES_tradnl" sz="1400" b="1" dirty="0" smtClean="0"/>
                        <a:t>2</a:t>
                      </a:r>
                    </a:p>
                    <a:p>
                      <a:endParaRPr lang="es-ES_tradnl" sz="1400" b="1" dirty="0" smtClean="0"/>
                    </a:p>
                    <a:p>
                      <a:pPr algn="ctr"/>
                      <a:r>
                        <a:rPr lang="es-ES_tradnl" sz="1800" b="1" dirty="0" smtClean="0"/>
                        <a:t>T1</a:t>
                      </a:r>
                      <a:endParaRPr lang="es-MX" sz="1800" b="1" dirty="0"/>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tcPr>
                </a:tc>
                <a:tc>
                  <a:txBody>
                    <a:bodyPr/>
                    <a:lstStyle/>
                    <a:p>
                      <a:r>
                        <a:rPr lang="es-ES_tradnl" sz="1400" b="1" dirty="0" smtClean="0"/>
                        <a:t>3</a:t>
                      </a:r>
                    </a:p>
                    <a:p>
                      <a:endParaRPr lang="es-ES_tradnl" sz="1400" b="1" dirty="0" smtClean="0"/>
                    </a:p>
                    <a:p>
                      <a:pPr algn="ctr"/>
                      <a:r>
                        <a:rPr lang="es-ES_tradnl" sz="1800" b="1" dirty="0" smtClean="0"/>
                        <a:t>T6</a:t>
                      </a:r>
                      <a:endParaRPr lang="es-MX" sz="1800" b="1" dirty="0"/>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tcPr>
                </a:tc>
                <a:tc>
                  <a:txBody>
                    <a:bodyPr/>
                    <a:lstStyle/>
                    <a:p>
                      <a:r>
                        <a:rPr lang="es-ES_tradnl" sz="1400" b="1" dirty="0" smtClean="0"/>
                        <a:t>4</a:t>
                      </a:r>
                    </a:p>
                    <a:p>
                      <a:endParaRPr lang="es-ES_tradnl" sz="1400" b="1" dirty="0" smtClean="0"/>
                    </a:p>
                    <a:p>
                      <a:pPr algn="ctr"/>
                      <a:r>
                        <a:rPr lang="es-ES_tradnl" sz="1800" b="1" dirty="0" smtClean="0"/>
                        <a:t>T4</a:t>
                      </a:r>
                      <a:endParaRPr lang="es-MX" sz="1800" b="1" dirty="0"/>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tcPr>
                </a:tc>
                <a:tc>
                  <a:txBody>
                    <a:bodyPr/>
                    <a:lstStyle/>
                    <a:p>
                      <a:r>
                        <a:rPr lang="es-ES_tradnl" sz="1400" b="1" dirty="0" smtClean="0"/>
                        <a:t>5</a:t>
                      </a:r>
                    </a:p>
                    <a:p>
                      <a:endParaRPr lang="es-ES_tradnl" sz="1400" b="1" dirty="0" smtClean="0"/>
                    </a:p>
                    <a:p>
                      <a:pPr algn="ctr"/>
                      <a:r>
                        <a:rPr lang="es-ES_tradnl" sz="1800" b="1" dirty="0" smtClean="0"/>
                        <a:t>T3</a:t>
                      </a:r>
                      <a:endParaRPr lang="es-MX" sz="1800" b="1" dirty="0"/>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tcPr>
                </a:tc>
                <a:tc>
                  <a:txBody>
                    <a:bodyPr/>
                    <a:lstStyle/>
                    <a:p>
                      <a:r>
                        <a:rPr lang="es-ES_tradnl" sz="1400" b="1" dirty="0" smtClean="0"/>
                        <a:t>6</a:t>
                      </a:r>
                    </a:p>
                    <a:p>
                      <a:endParaRPr lang="es-ES_tradnl" sz="1400" b="1" dirty="0" smtClean="0"/>
                    </a:p>
                    <a:p>
                      <a:pPr algn="ctr"/>
                      <a:r>
                        <a:rPr lang="es-ES_tradnl" sz="1800" b="1" dirty="0" smtClean="0"/>
                        <a:t>T2</a:t>
                      </a:r>
                      <a:endParaRPr lang="es-MX" sz="1800" b="1" dirty="0"/>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tcPr>
                </a:tc>
              </a:tr>
              <a:tr h="768085">
                <a:tc>
                  <a:txBody>
                    <a:bodyPr/>
                    <a:lstStyle/>
                    <a:p>
                      <a:endParaRPr lang="es-ES_tradnl" b="1" dirty="0" smtClean="0">
                        <a:solidFill>
                          <a:schemeClr val="tx1"/>
                        </a:solidFill>
                      </a:endParaRPr>
                    </a:p>
                    <a:p>
                      <a:r>
                        <a:rPr lang="es-ES_tradnl" b="1" dirty="0" smtClean="0">
                          <a:solidFill>
                            <a:schemeClr val="tx1"/>
                          </a:solidFill>
                        </a:rPr>
                        <a:t>B2</a:t>
                      </a:r>
                      <a:endParaRPr lang="es-MX" b="1" dirty="0">
                        <a:solidFill>
                          <a:schemeClr val="tx1"/>
                        </a:solidFill>
                      </a:endParaRPr>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noFill/>
                  </a:tcPr>
                </a:tc>
                <a:tc>
                  <a:txBody>
                    <a:bodyPr/>
                    <a:lstStyle/>
                    <a:p>
                      <a:r>
                        <a:rPr lang="es-ES_tradnl" sz="1400" b="1" dirty="0" smtClean="0"/>
                        <a:t>7</a:t>
                      </a:r>
                    </a:p>
                    <a:p>
                      <a:endParaRPr lang="es-ES_tradnl" sz="1400" b="1" dirty="0" smtClean="0"/>
                    </a:p>
                    <a:p>
                      <a:r>
                        <a:rPr lang="es-ES_tradnl" sz="1800" b="1" dirty="0" smtClean="0"/>
                        <a:t>T2</a:t>
                      </a:r>
                      <a:endParaRPr lang="es-MX" sz="1400" b="1" dirty="0"/>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tcPr>
                </a:tc>
                <a:tc>
                  <a:txBody>
                    <a:bodyPr/>
                    <a:lstStyle/>
                    <a:p>
                      <a:r>
                        <a:rPr lang="es-ES_tradnl" sz="1400" b="1" dirty="0" smtClean="0"/>
                        <a:t>8</a:t>
                      </a:r>
                    </a:p>
                    <a:p>
                      <a:endParaRPr lang="es-ES_tradnl" sz="1400" b="1" dirty="0" smtClean="0"/>
                    </a:p>
                    <a:p>
                      <a:r>
                        <a:rPr lang="es-ES_tradnl" sz="1800" b="1" dirty="0" smtClean="0"/>
                        <a:t>T1</a:t>
                      </a:r>
                      <a:endParaRPr lang="es-MX" sz="1800" b="1" dirty="0"/>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tcPr>
                </a:tc>
                <a:tc>
                  <a:txBody>
                    <a:bodyPr/>
                    <a:lstStyle/>
                    <a:p>
                      <a:r>
                        <a:rPr lang="es-ES_tradnl" sz="1400" b="1" dirty="0" smtClean="0"/>
                        <a:t>9</a:t>
                      </a:r>
                    </a:p>
                    <a:p>
                      <a:endParaRPr lang="es-ES_tradnl" sz="1400" b="1" dirty="0" smtClean="0"/>
                    </a:p>
                    <a:p>
                      <a:pPr algn="ctr"/>
                      <a:r>
                        <a:rPr lang="es-ES_tradnl" sz="1800" b="1" dirty="0" smtClean="0"/>
                        <a:t>T4</a:t>
                      </a:r>
                      <a:endParaRPr lang="es-MX" sz="1400" b="1" dirty="0"/>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tcPr>
                </a:tc>
                <a:tc>
                  <a:txBody>
                    <a:bodyPr/>
                    <a:lstStyle/>
                    <a:p>
                      <a:r>
                        <a:rPr lang="es-ES_tradnl" sz="1400" b="1" dirty="0" smtClean="0"/>
                        <a:t>10</a:t>
                      </a:r>
                    </a:p>
                    <a:p>
                      <a:endParaRPr lang="es-ES_tradnl" sz="1400" b="1" dirty="0" smtClean="0"/>
                    </a:p>
                    <a:p>
                      <a:pPr algn="ctr"/>
                      <a:r>
                        <a:rPr lang="es-ES_tradnl" sz="1800" b="1" dirty="0" smtClean="0"/>
                        <a:t>T5</a:t>
                      </a:r>
                      <a:endParaRPr lang="es-MX" sz="1800" b="1" dirty="0"/>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tcPr>
                </a:tc>
                <a:tc>
                  <a:txBody>
                    <a:bodyPr/>
                    <a:lstStyle/>
                    <a:p>
                      <a:r>
                        <a:rPr lang="es-ES_tradnl" sz="1400" b="1" dirty="0" smtClean="0"/>
                        <a:t>11</a:t>
                      </a:r>
                    </a:p>
                    <a:p>
                      <a:endParaRPr lang="es-ES_tradnl" sz="1400" b="1" dirty="0" smtClean="0"/>
                    </a:p>
                    <a:p>
                      <a:pPr algn="ctr"/>
                      <a:r>
                        <a:rPr lang="es-ES_tradnl" sz="1800" b="1" dirty="0" smtClean="0"/>
                        <a:t>T6</a:t>
                      </a:r>
                      <a:endParaRPr lang="es-MX" sz="1400" b="1" dirty="0"/>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tcPr>
                </a:tc>
                <a:tc>
                  <a:txBody>
                    <a:bodyPr/>
                    <a:lstStyle/>
                    <a:p>
                      <a:r>
                        <a:rPr lang="es-ES_tradnl" sz="1400" b="1" dirty="0" smtClean="0"/>
                        <a:t>12</a:t>
                      </a:r>
                    </a:p>
                    <a:p>
                      <a:endParaRPr lang="es-ES_tradnl" sz="1400" b="1" dirty="0" smtClean="0"/>
                    </a:p>
                    <a:p>
                      <a:pPr algn="ctr"/>
                      <a:r>
                        <a:rPr lang="es-ES_tradnl" sz="1800" b="1" dirty="0" smtClean="0"/>
                        <a:t>T3</a:t>
                      </a:r>
                      <a:endParaRPr lang="es-MX" sz="1400" b="1" dirty="0"/>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tcPr>
                </a:tc>
              </a:tr>
              <a:tr h="768085">
                <a:tc>
                  <a:txBody>
                    <a:bodyPr/>
                    <a:lstStyle/>
                    <a:p>
                      <a:endParaRPr lang="es-ES_tradnl" b="1" dirty="0" smtClean="0">
                        <a:solidFill>
                          <a:schemeClr val="tx1"/>
                        </a:solidFill>
                      </a:endParaRPr>
                    </a:p>
                    <a:p>
                      <a:r>
                        <a:rPr lang="es-ES_tradnl" b="1" dirty="0" smtClean="0">
                          <a:solidFill>
                            <a:schemeClr val="tx1"/>
                          </a:solidFill>
                        </a:rPr>
                        <a:t>B3</a:t>
                      </a:r>
                      <a:endParaRPr lang="es-MX" b="1" dirty="0">
                        <a:solidFill>
                          <a:schemeClr val="tx1"/>
                        </a:solidFill>
                      </a:endParaRPr>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noFill/>
                  </a:tcPr>
                </a:tc>
                <a:tc>
                  <a:txBody>
                    <a:bodyPr/>
                    <a:lstStyle/>
                    <a:p>
                      <a:r>
                        <a:rPr lang="es-ES_tradnl" sz="1400" b="1" dirty="0" smtClean="0"/>
                        <a:t>13</a:t>
                      </a:r>
                    </a:p>
                    <a:p>
                      <a:endParaRPr lang="es-ES_tradnl" sz="1400" b="1" dirty="0" smtClean="0"/>
                    </a:p>
                    <a:p>
                      <a:pPr algn="ctr"/>
                      <a:r>
                        <a:rPr lang="es-ES_tradnl" sz="1800" b="1" dirty="0" smtClean="0"/>
                        <a:t>T1</a:t>
                      </a:r>
                      <a:endParaRPr lang="es-MX" sz="1800" b="1" dirty="0"/>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tcPr>
                </a:tc>
                <a:tc>
                  <a:txBody>
                    <a:bodyPr/>
                    <a:lstStyle/>
                    <a:p>
                      <a:r>
                        <a:rPr lang="es-ES_tradnl" sz="1400" b="1" dirty="0" smtClean="0"/>
                        <a:t>14</a:t>
                      </a:r>
                    </a:p>
                    <a:p>
                      <a:endParaRPr lang="es-ES_tradnl" sz="1400" b="1" dirty="0" smtClean="0"/>
                    </a:p>
                    <a:p>
                      <a:pPr algn="ctr"/>
                      <a:r>
                        <a:rPr lang="es-ES_tradnl" sz="1800" b="1" dirty="0" smtClean="0"/>
                        <a:t>T6</a:t>
                      </a:r>
                      <a:endParaRPr lang="es-MX" sz="1800" b="1" dirty="0"/>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tcPr>
                </a:tc>
                <a:tc>
                  <a:txBody>
                    <a:bodyPr/>
                    <a:lstStyle/>
                    <a:p>
                      <a:r>
                        <a:rPr lang="es-ES_tradnl" sz="1400" b="1" dirty="0" smtClean="0"/>
                        <a:t>15</a:t>
                      </a:r>
                    </a:p>
                    <a:p>
                      <a:endParaRPr lang="es-ES_tradnl" sz="1400" b="1" dirty="0" smtClean="0"/>
                    </a:p>
                    <a:p>
                      <a:pPr algn="ctr"/>
                      <a:r>
                        <a:rPr lang="es-ES_tradnl" sz="1800" b="1" dirty="0" smtClean="0"/>
                        <a:t>T3</a:t>
                      </a:r>
                      <a:endParaRPr lang="es-MX" sz="1400" b="1" dirty="0"/>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tcPr>
                </a:tc>
                <a:tc>
                  <a:txBody>
                    <a:bodyPr/>
                    <a:lstStyle/>
                    <a:p>
                      <a:r>
                        <a:rPr lang="es-ES_tradnl" sz="1400" b="1" dirty="0" smtClean="0"/>
                        <a:t>16</a:t>
                      </a:r>
                    </a:p>
                    <a:p>
                      <a:endParaRPr lang="es-ES_tradnl" sz="1400" b="1" dirty="0" smtClean="0"/>
                    </a:p>
                    <a:p>
                      <a:pPr algn="ctr"/>
                      <a:r>
                        <a:rPr lang="es-ES_tradnl" sz="1800" b="1" dirty="0" smtClean="0"/>
                        <a:t>T2</a:t>
                      </a:r>
                      <a:endParaRPr lang="es-MX" sz="1400" b="1" dirty="0"/>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tcPr>
                </a:tc>
                <a:tc>
                  <a:txBody>
                    <a:bodyPr/>
                    <a:lstStyle/>
                    <a:p>
                      <a:r>
                        <a:rPr lang="es-ES_tradnl" sz="1400" b="1" dirty="0" smtClean="0"/>
                        <a:t>17</a:t>
                      </a:r>
                    </a:p>
                    <a:p>
                      <a:endParaRPr lang="es-ES_tradnl" sz="1400" b="1" dirty="0" smtClean="0"/>
                    </a:p>
                    <a:p>
                      <a:pPr algn="ctr"/>
                      <a:r>
                        <a:rPr lang="es-ES_tradnl" sz="1800" b="1" dirty="0" smtClean="0"/>
                        <a:t>T4</a:t>
                      </a:r>
                      <a:endParaRPr lang="es-MX" sz="1400" b="1" dirty="0"/>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tcPr>
                </a:tc>
                <a:tc>
                  <a:txBody>
                    <a:bodyPr/>
                    <a:lstStyle/>
                    <a:p>
                      <a:r>
                        <a:rPr lang="es-ES_tradnl" sz="1400" b="1" dirty="0" smtClean="0"/>
                        <a:t>18</a:t>
                      </a:r>
                    </a:p>
                    <a:p>
                      <a:endParaRPr lang="es-ES_tradnl" sz="1400" b="1" dirty="0" smtClean="0"/>
                    </a:p>
                    <a:p>
                      <a:pPr algn="ctr"/>
                      <a:r>
                        <a:rPr lang="es-ES_tradnl" sz="1800" b="1" dirty="0" smtClean="0"/>
                        <a:t>T5</a:t>
                      </a:r>
                      <a:endParaRPr lang="es-MX" sz="1400" b="1" dirty="0"/>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tcPr>
                </a:tc>
              </a:tr>
            </a:tbl>
          </a:graphicData>
        </a:graphic>
      </p:graphicFrame>
      <p:sp>
        <p:nvSpPr>
          <p:cNvPr id="7" name="19 CuadroTexto"/>
          <p:cNvSpPr txBox="1"/>
          <p:nvPr/>
        </p:nvSpPr>
        <p:spPr>
          <a:xfrm>
            <a:off x="4710196" y="4575325"/>
            <a:ext cx="4320480" cy="923330"/>
          </a:xfrm>
          <a:prstGeom prst="rect">
            <a:avLst/>
          </a:prstGeom>
          <a:solidFill>
            <a:srgbClr val="CCFFCC"/>
          </a:solidFill>
          <a:effectLst>
            <a:outerShdw blurRad="50800" dist="38100" dir="2700000" algn="tl" rotWithShape="0">
              <a:prstClr val="black">
                <a:alpha val="40000"/>
              </a:prstClr>
            </a:outerShdw>
          </a:effectLst>
        </p:spPr>
        <p:txBody>
          <a:bodyPr wrap="square" rtlCol="0">
            <a:spAutoFit/>
          </a:bodyPr>
          <a:lstStyle/>
          <a:p>
            <a:r>
              <a:rPr lang="es-ES_tradnl" dirty="0" smtClean="0"/>
              <a:t>Esquema de aleatorización en donde cada tratamiento (Ti) ocurre una sola vez en cada bloque.</a:t>
            </a:r>
            <a:endParaRPr lang="es-MX" dirty="0"/>
          </a:p>
        </p:txBody>
      </p:sp>
    </p:spTree>
    <p:extLst>
      <p:ext uri="{BB962C8B-B14F-4D97-AF65-F5344CB8AC3E}">
        <p14:creationId xmlns:p14="http://schemas.microsoft.com/office/powerpoint/2010/main" val="1074014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24508" y="188640"/>
            <a:ext cx="7239000" cy="1143000"/>
          </a:xfrm>
        </p:spPr>
        <p:txBody>
          <a:bodyPr>
            <a:normAutofit/>
          </a:bodyPr>
          <a:lstStyle/>
          <a:p>
            <a:r>
              <a:rPr lang="es-ES_tradnl" sz="3200" dirty="0" smtClean="0">
                <a:solidFill>
                  <a:schemeClr val="accent4">
                    <a:lumMod val="50000"/>
                  </a:schemeClr>
                </a:solidFill>
                <a:effectLst>
                  <a:outerShdw blurRad="38100" dist="38100" dir="2700000" algn="tl">
                    <a:srgbClr val="000000">
                      <a:alpha val="43137"/>
                    </a:srgbClr>
                  </a:outerShdw>
                </a:effectLst>
              </a:rPr>
              <a:t>3.2.2. </a:t>
            </a:r>
            <a:r>
              <a:rPr lang="es-ES_tradnl" sz="3200" cap="none" dirty="0" smtClean="0">
                <a:solidFill>
                  <a:schemeClr val="accent4">
                    <a:lumMod val="50000"/>
                  </a:schemeClr>
                </a:solidFill>
                <a:effectLst>
                  <a:outerShdw blurRad="38100" dist="38100" dir="2700000" algn="tl">
                    <a:srgbClr val="000000">
                      <a:alpha val="43137"/>
                    </a:srgbClr>
                  </a:outerShdw>
                </a:effectLst>
              </a:rPr>
              <a:t>Modelo Lineal</a:t>
            </a:r>
            <a:endParaRPr lang="es-MX" sz="3200" dirty="0">
              <a:solidFill>
                <a:schemeClr val="accent4">
                  <a:lumMod val="50000"/>
                </a:schemeClr>
              </a:solidFill>
              <a:effectLst>
                <a:outerShdw blurRad="38100" dist="38100" dir="2700000" algn="tl">
                  <a:srgbClr val="000000">
                    <a:alpha val="43137"/>
                  </a:srgbClr>
                </a:outerShdw>
              </a:effectLst>
            </a:endParaRPr>
          </a:p>
        </p:txBody>
      </p:sp>
      <p:sp>
        <p:nvSpPr>
          <p:cNvPr id="4" name="3 Rectángulo"/>
          <p:cNvSpPr/>
          <p:nvPr/>
        </p:nvSpPr>
        <p:spPr>
          <a:xfrm>
            <a:off x="683568" y="1412776"/>
            <a:ext cx="7920880" cy="4914166"/>
          </a:xfrm>
          <a:prstGeom prst="rect">
            <a:avLst/>
          </a:prstGeom>
        </p:spPr>
        <p:txBody>
          <a:bodyPr wrap="square">
            <a:spAutoFit/>
          </a:bodyPr>
          <a:lstStyle/>
          <a:p>
            <a:pPr marL="449263" indent="-449263"/>
            <a:r>
              <a:rPr lang="es-MX" b="1" dirty="0" smtClean="0"/>
              <a:t>				</a:t>
            </a:r>
          </a:p>
          <a:p>
            <a:r>
              <a:rPr lang="es-ES_tradnl" sz="2000" b="1" i="1" dirty="0" smtClean="0"/>
              <a:t>El modelo lineal que define a un diseño de bloques completos al azar es el siguiente:</a:t>
            </a:r>
          </a:p>
          <a:p>
            <a:pPr marL="449263" indent="-449263"/>
            <a:endParaRPr lang="es-MX" sz="3200" b="1" i="1" dirty="0"/>
          </a:p>
          <a:p>
            <a:pPr marL="449263" indent="-449263" algn="ctr"/>
            <a:r>
              <a:rPr lang="es-MX" sz="3200" i="1" dirty="0" err="1" smtClean="0"/>
              <a:t>y</a:t>
            </a:r>
            <a:r>
              <a:rPr lang="es-MX" sz="3200" i="1" baseline="-25000" dirty="0" err="1" smtClean="0"/>
              <a:t>ij</a:t>
            </a:r>
            <a:r>
              <a:rPr lang="es-MX" sz="3200" i="1" dirty="0" smtClean="0"/>
              <a:t>=</a:t>
            </a:r>
            <a:r>
              <a:rPr lang="es-MX" sz="3200" i="1" dirty="0" err="1" smtClean="0">
                <a:latin typeface="Symbol" panose="05050102010706020507" pitchFamily="18" charset="2"/>
              </a:rPr>
              <a:t>m</a:t>
            </a:r>
            <a:r>
              <a:rPr lang="es-MX" sz="3200" i="1" dirty="0" err="1" smtClean="0"/>
              <a:t>+</a:t>
            </a:r>
            <a:r>
              <a:rPr lang="es-MX" sz="3200" i="1" dirty="0" err="1" smtClean="0">
                <a:latin typeface="Symbol" panose="05050102010706020507" pitchFamily="18" charset="2"/>
              </a:rPr>
              <a:t>t</a:t>
            </a:r>
            <a:r>
              <a:rPr lang="es-MX" sz="3200" i="1" baseline="-25000" dirty="0" err="1" smtClean="0"/>
              <a:t>i</a:t>
            </a:r>
            <a:r>
              <a:rPr lang="es-MX" sz="3200" i="1" dirty="0" err="1" smtClean="0"/>
              <a:t>+</a:t>
            </a:r>
            <a:r>
              <a:rPr lang="es-MX" sz="3200" i="1" dirty="0" err="1" smtClean="0">
                <a:latin typeface="Symbol" panose="05050102010706020507" pitchFamily="18" charset="2"/>
              </a:rPr>
              <a:t>b</a:t>
            </a:r>
            <a:r>
              <a:rPr lang="es-MX" sz="3200" i="1" baseline="-25000" dirty="0" err="1" smtClean="0"/>
              <a:t>j</a:t>
            </a:r>
            <a:r>
              <a:rPr lang="es-MX" sz="3200" i="1" dirty="0" err="1" smtClean="0"/>
              <a:t>+</a:t>
            </a:r>
            <a:r>
              <a:rPr lang="es-MX" sz="3200" i="1" dirty="0" err="1" smtClean="0">
                <a:latin typeface="Symbol" panose="05050102010706020507" pitchFamily="18" charset="2"/>
              </a:rPr>
              <a:t>e</a:t>
            </a:r>
            <a:r>
              <a:rPr lang="es-MX" sz="3200" i="1" baseline="-25000" dirty="0" err="1" smtClean="0"/>
              <a:t>ij</a:t>
            </a:r>
            <a:endParaRPr lang="es-MX" sz="3200" i="1" baseline="-25000" dirty="0" smtClean="0"/>
          </a:p>
          <a:p>
            <a:pPr marL="449263" indent="-449263"/>
            <a:endParaRPr lang="es-MX" sz="3200" b="1" baseline="-25000" dirty="0"/>
          </a:p>
          <a:p>
            <a:pPr marL="719138" indent="-719138"/>
            <a:r>
              <a:rPr lang="es-MX" dirty="0" smtClean="0"/>
              <a:t/>
            </a:r>
            <a:br>
              <a:rPr lang="es-MX" dirty="0" smtClean="0"/>
            </a:br>
            <a:r>
              <a:rPr lang="es-MX" sz="2000" dirty="0" smtClean="0"/>
              <a:t>Donde:   </a:t>
            </a:r>
          </a:p>
          <a:p>
            <a:pPr marL="719138" indent="-719138"/>
            <a:r>
              <a:rPr lang="es-MX" sz="2000" b="1" dirty="0"/>
              <a:t>	</a:t>
            </a:r>
            <a:r>
              <a:rPr lang="es-MX" sz="2000" b="1" i="1" dirty="0" smtClean="0"/>
              <a:t>	</a:t>
            </a:r>
            <a:r>
              <a:rPr lang="es-MX" sz="2000" b="1" i="1" dirty="0" err="1" smtClean="0"/>
              <a:t>y</a:t>
            </a:r>
            <a:r>
              <a:rPr lang="es-MX" sz="2000" b="1" i="1" baseline="-25000" dirty="0" err="1" smtClean="0"/>
              <a:t>ij</a:t>
            </a:r>
            <a:r>
              <a:rPr lang="es-MX" sz="2000" i="1" baseline="-25000" dirty="0" smtClean="0"/>
              <a:t> </a:t>
            </a:r>
            <a:r>
              <a:rPr lang="es-MX" sz="2000" i="1" dirty="0" smtClean="0"/>
              <a:t>= respuesta observada con el tratamiento </a:t>
            </a:r>
            <a:r>
              <a:rPr lang="es-MX" sz="2000" b="1" i="1" dirty="0" smtClean="0"/>
              <a:t>i</a:t>
            </a:r>
            <a:r>
              <a:rPr lang="es-MX" sz="2000" i="1" dirty="0" smtClean="0"/>
              <a:t> en el bloque </a:t>
            </a:r>
            <a:r>
              <a:rPr lang="es-MX" sz="2000" b="1" i="1" dirty="0" smtClean="0"/>
              <a:t>j</a:t>
            </a:r>
            <a:r>
              <a:rPr lang="es-MX" sz="2000" i="1" dirty="0" smtClean="0"/>
              <a:t/>
            </a:r>
            <a:br>
              <a:rPr lang="es-MX" sz="2000" i="1" dirty="0" smtClean="0"/>
            </a:br>
            <a:r>
              <a:rPr lang="es-MX" sz="2000" i="1" dirty="0" smtClean="0"/>
              <a:t>	</a:t>
            </a:r>
            <a:r>
              <a:rPr lang="es-MX" sz="2000" b="1" i="1" dirty="0" smtClean="0">
                <a:latin typeface="Symbol" panose="05050102010706020507" pitchFamily="18" charset="2"/>
              </a:rPr>
              <a:t>m</a:t>
            </a:r>
            <a:r>
              <a:rPr lang="es-MX" sz="2000" i="1" dirty="0" smtClean="0"/>
              <a:t> = media general</a:t>
            </a:r>
            <a:br>
              <a:rPr lang="es-MX" sz="2000" i="1" dirty="0" smtClean="0"/>
            </a:br>
            <a:r>
              <a:rPr lang="es-MX" sz="2000" i="1" dirty="0" smtClean="0"/>
              <a:t>	</a:t>
            </a:r>
            <a:r>
              <a:rPr lang="es-MX" sz="2000" b="1" i="1" dirty="0" smtClean="0">
                <a:latin typeface="Symbol" panose="05050102010706020507" pitchFamily="18" charset="2"/>
              </a:rPr>
              <a:t>t</a:t>
            </a:r>
            <a:r>
              <a:rPr lang="es-MX" sz="2000" b="1" i="1" baseline="-25000" dirty="0" smtClean="0"/>
              <a:t>i</a:t>
            </a:r>
            <a:r>
              <a:rPr lang="es-MX" sz="2000" i="1" baseline="-25000" dirty="0" smtClean="0"/>
              <a:t> </a:t>
            </a:r>
            <a:r>
              <a:rPr lang="es-MX" sz="2000" i="1" dirty="0" smtClean="0"/>
              <a:t>= efecto del tratamiento </a:t>
            </a:r>
            <a:r>
              <a:rPr lang="es-MX" sz="2000" b="1" i="1" dirty="0" smtClean="0"/>
              <a:t>i</a:t>
            </a:r>
            <a:r>
              <a:rPr lang="es-MX" sz="2000" i="1" dirty="0" smtClean="0"/>
              <a:t>;  </a:t>
            </a:r>
            <a:r>
              <a:rPr lang="es-MX" sz="2000" b="1" i="1" dirty="0" smtClean="0"/>
              <a:t>i=1,2,…,t</a:t>
            </a:r>
            <a:r>
              <a:rPr lang="es-MX" sz="2000" i="1" dirty="0" smtClean="0"/>
              <a:t/>
            </a:r>
            <a:br>
              <a:rPr lang="es-MX" sz="2000" i="1" dirty="0" smtClean="0"/>
            </a:br>
            <a:r>
              <a:rPr lang="es-MX" sz="2000" b="1" i="1" dirty="0" smtClean="0"/>
              <a:t>	</a:t>
            </a:r>
            <a:r>
              <a:rPr lang="es-MX" sz="2000" b="1" i="1" dirty="0" err="1" smtClean="0">
                <a:latin typeface="Symbol" panose="05050102010706020507" pitchFamily="18" charset="2"/>
              </a:rPr>
              <a:t>b</a:t>
            </a:r>
            <a:r>
              <a:rPr lang="es-MX" sz="2000" b="1" i="1" baseline="-25000" dirty="0" err="1" smtClean="0"/>
              <a:t>j</a:t>
            </a:r>
            <a:r>
              <a:rPr lang="es-MX" sz="2000" b="1" i="1" baseline="-25000" dirty="0" smtClean="0"/>
              <a:t> </a:t>
            </a:r>
            <a:r>
              <a:rPr lang="es-MX" sz="2000" i="1" dirty="0" smtClean="0"/>
              <a:t>=</a:t>
            </a:r>
            <a:r>
              <a:rPr lang="es-MX" sz="2000" b="1" i="1" dirty="0" smtClean="0"/>
              <a:t> </a:t>
            </a:r>
            <a:r>
              <a:rPr lang="es-MX" sz="2000" i="1" dirty="0" smtClean="0"/>
              <a:t>efecto del bloque</a:t>
            </a:r>
            <a:r>
              <a:rPr lang="es-MX" sz="2000" b="1" i="1" dirty="0" smtClean="0"/>
              <a:t> j; j=1,2,…,r</a:t>
            </a:r>
            <a:r>
              <a:rPr lang="es-MX" sz="2000" i="1" dirty="0" smtClean="0"/>
              <a:t/>
            </a:r>
            <a:br>
              <a:rPr lang="es-MX" sz="2000" i="1" dirty="0" smtClean="0"/>
            </a:br>
            <a:r>
              <a:rPr lang="es-MX" sz="2000" i="1" dirty="0" smtClean="0"/>
              <a:t>	</a:t>
            </a:r>
            <a:r>
              <a:rPr lang="es-MX" sz="2000" b="1" i="1" dirty="0" err="1" smtClean="0">
                <a:latin typeface="Symbol" panose="05050102010706020507" pitchFamily="18" charset="2"/>
              </a:rPr>
              <a:t>e</a:t>
            </a:r>
            <a:r>
              <a:rPr lang="es-MX" sz="2000" b="1" i="1" baseline="-25000" dirty="0" err="1" smtClean="0"/>
              <a:t>ij</a:t>
            </a:r>
            <a:r>
              <a:rPr lang="es-MX" sz="2000" i="1" dirty="0" smtClean="0"/>
              <a:t> = termino de error asociado al tratamiento </a:t>
            </a:r>
            <a:r>
              <a:rPr lang="es-MX" sz="2000" b="1" i="1" dirty="0" smtClean="0"/>
              <a:t>i </a:t>
            </a:r>
            <a:r>
              <a:rPr lang="es-MX" sz="2000" i="1" dirty="0" smtClean="0"/>
              <a:t>en el bloque </a:t>
            </a:r>
            <a:r>
              <a:rPr lang="es-MX" sz="2000" b="1" i="1" dirty="0" smtClean="0"/>
              <a:t>j</a:t>
            </a:r>
            <a:r>
              <a:rPr lang="es-MX" sz="2000" i="1" dirty="0" smtClean="0"/>
              <a:t> </a:t>
            </a:r>
            <a:br>
              <a:rPr lang="es-MX" sz="2000" i="1" dirty="0" smtClean="0"/>
            </a:br>
            <a:endParaRPr lang="es-MX" sz="2400" i="1" dirty="0"/>
          </a:p>
        </p:txBody>
      </p:sp>
      <p:sp>
        <p:nvSpPr>
          <p:cNvPr id="3" name="2 Marcador de número de diapositiva"/>
          <p:cNvSpPr>
            <a:spLocks noGrp="1"/>
          </p:cNvSpPr>
          <p:nvPr>
            <p:ph type="sldNum" sz="quarter" idx="12"/>
          </p:nvPr>
        </p:nvSpPr>
        <p:spPr/>
        <p:txBody>
          <a:bodyPr/>
          <a:lstStyle/>
          <a:p>
            <a:fld id="{F0891E8D-72AE-471D-9175-E237BF46159A}" type="slidenum">
              <a:rPr lang="es-MX" smtClean="0"/>
              <a:pPr/>
              <a:t>15</a:t>
            </a:fld>
            <a:endParaRPr lang="es-MX"/>
          </a:p>
        </p:txBody>
      </p:sp>
    </p:spTree>
    <p:extLst>
      <p:ext uri="{BB962C8B-B14F-4D97-AF65-F5344CB8AC3E}">
        <p14:creationId xmlns:p14="http://schemas.microsoft.com/office/powerpoint/2010/main" val="15057950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116632"/>
            <a:ext cx="8686800" cy="1027584"/>
          </a:xfrm>
        </p:spPr>
        <p:txBody>
          <a:bodyPr>
            <a:noAutofit/>
          </a:bodyPr>
          <a:lstStyle/>
          <a:p>
            <a:pPr marL="1076325" indent="-1076325">
              <a:tabLst>
                <a:tab pos="901700" algn="l"/>
              </a:tabLst>
            </a:pPr>
            <a:r>
              <a:rPr lang="es-ES_tradnl" sz="3200" cap="none" dirty="0" smtClean="0">
                <a:solidFill>
                  <a:schemeClr val="accent4">
                    <a:lumMod val="50000"/>
                  </a:schemeClr>
                </a:solidFill>
                <a:effectLst>
                  <a:outerShdw blurRad="38100" dist="38100" dir="2700000" algn="tl">
                    <a:srgbClr val="000000">
                      <a:alpha val="43137"/>
                    </a:srgbClr>
                  </a:outerShdw>
                </a:effectLst>
              </a:rPr>
              <a:t>3.2.3 	Pasos para la realización del análisis de varianza</a:t>
            </a:r>
            <a:endParaRPr lang="es-MX" sz="3200" cap="none" dirty="0">
              <a:solidFill>
                <a:schemeClr val="accent4">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304800" y="1772816"/>
            <a:ext cx="8686800" cy="4307309"/>
          </a:xfrm>
        </p:spPr>
        <p:txBody>
          <a:bodyPr/>
          <a:lstStyle/>
          <a:p>
            <a:pPr marL="0" indent="0">
              <a:buNone/>
            </a:pPr>
            <a:r>
              <a:rPr lang="es-ES_tradnl" sz="2800" dirty="0" smtClean="0">
                <a:effectLst>
                  <a:outerShdw blurRad="38100" dist="38100" dir="2700000" algn="tl">
                    <a:srgbClr val="000000">
                      <a:alpha val="43137"/>
                    </a:srgbClr>
                  </a:outerShdw>
                </a:effectLst>
              </a:rPr>
              <a:t>1. Obtener el Factor de Corrección (F.C)</a:t>
            </a:r>
          </a:p>
          <a:p>
            <a:pPr marL="514350" indent="-514350">
              <a:buAutoNum type="arabicPeriod"/>
            </a:pPr>
            <a:endParaRPr lang="es-ES_tradnl" dirty="0"/>
          </a:p>
          <a:p>
            <a:pPr marL="514350" indent="-514350">
              <a:buAutoNum type="arabicPeriod"/>
            </a:pPr>
            <a:endParaRPr lang="es-ES_tradnl" dirty="0" smtClean="0"/>
          </a:p>
          <a:p>
            <a:pPr marL="514350" indent="-514350">
              <a:buAutoNum type="arabicPeriod"/>
            </a:pPr>
            <a:endParaRPr lang="es-ES_tradnl" dirty="0"/>
          </a:p>
          <a:p>
            <a:pPr marL="0" indent="0">
              <a:buNone/>
            </a:pPr>
            <a:r>
              <a:rPr lang="es-ES_tradnl" dirty="0" smtClean="0">
                <a:effectLst>
                  <a:outerShdw blurRad="38100" dist="38100" dir="2700000" algn="tl">
                    <a:srgbClr val="000000">
                      <a:alpha val="43137"/>
                    </a:srgbClr>
                  </a:outerShdw>
                </a:effectLst>
              </a:rPr>
              <a:t>2. Obtener la Suma de Cuadrados Total SC Total</a:t>
            </a:r>
          </a:p>
          <a:p>
            <a:pPr marL="0" indent="0">
              <a:buNone/>
            </a:pPr>
            <a:endParaRPr lang="es-ES_tradnl" dirty="0" smtClean="0"/>
          </a:p>
          <a:p>
            <a:pPr marL="514350" indent="-514350">
              <a:buAutoNum type="arabicPeriod"/>
            </a:pPr>
            <a:endParaRPr lang="es-MX" dirty="0"/>
          </a:p>
        </p:txBody>
      </p:sp>
      <mc:AlternateContent xmlns:mc="http://schemas.openxmlformats.org/markup-compatibility/2006" xmlns:a14="http://schemas.microsoft.com/office/drawing/2010/main">
        <mc:Choice Requires="a14">
          <p:sp>
            <p:nvSpPr>
              <p:cNvPr id="4" name="3 Rectángulo"/>
              <p:cNvSpPr/>
              <p:nvPr/>
            </p:nvSpPr>
            <p:spPr>
              <a:xfrm>
                <a:off x="2206242" y="2477460"/>
                <a:ext cx="4536504" cy="1167564"/>
              </a:xfrm>
              <a:prstGeom prst="rect">
                <a:avLst/>
              </a:prstGeom>
              <a:solidFill>
                <a:srgbClr val="FFF2C9"/>
              </a:solidFill>
            </p:spPr>
            <p:txBody>
              <a:bodyPr wrap="square">
                <a:spAutoFit/>
              </a:bodyPr>
              <a:lstStyle/>
              <a:p>
                <a:pPr/>
                <a14:m>
                  <m:oMathPara xmlns:m="http://schemas.openxmlformats.org/officeDocument/2006/math">
                    <m:oMathParaPr>
                      <m:jc m:val="centerGroup"/>
                    </m:oMathParaPr>
                    <m:oMath xmlns:m="http://schemas.openxmlformats.org/officeDocument/2006/math">
                      <m:r>
                        <a:rPr lang="es-MX" sz="2400" i="1">
                          <a:latin typeface="Cambria Math"/>
                        </a:rPr>
                        <m:t>𝐹</m:t>
                      </m:r>
                      <m:r>
                        <a:rPr lang="es-MX" sz="2400" i="1">
                          <a:latin typeface="Cambria Math"/>
                        </a:rPr>
                        <m:t>.</m:t>
                      </m:r>
                      <m:r>
                        <a:rPr lang="es-MX" sz="2400" i="1">
                          <a:latin typeface="Cambria Math"/>
                        </a:rPr>
                        <m:t>𝐶</m:t>
                      </m:r>
                      <m:r>
                        <a:rPr lang="es-MX" sz="2400" i="1">
                          <a:latin typeface="Cambria Math"/>
                        </a:rPr>
                        <m:t>.=</m:t>
                      </m:r>
                      <m:f>
                        <m:fPr>
                          <m:ctrlPr>
                            <a:rPr lang="es-MX" sz="2400" i="1">
                              <a:latin typeface="Cambria Math" panose="02040503050406030204" pitchFamily="18" charset="0"/>
                            </a:rPr>
                          </m:ctrlPr>
                        </m:fPr>
                        <m:num>
                          <m:sSup>
                            <m:sSupPr>
                              <m:ctrlPr>
                                <a:rPr lang="es-MX" sz="2400" i="1">
                                  <a:latin typeface="Cambria Math" panose="02040503050406030204" pitchFamily="18" charset="0"/>
                                </a:rPr>
                              </m:ctrlPr>
                            </m:sSupPr>
                            <m:e>
                              <m:d>
                                <m:dPr>
                                  <m:ctrlPr>
                                    <a:rPr lang="es-MX" sz="2400" i="1">
                                      <a:latin typeface="Cambria Math" panose="02040503050406030204" pitchFamily="18" charset="0"/>
                                    </a:rPr>
                                  </m:ctrlPr>
                                </m:dPr>
                                <m:e>
                                  <m:sSub>
                                    <m:sSubPr>
                                      <m:ctrlPr>
                                        <a:rPr lang="es-MX" sz="2400" i="1">
                                          <a:latin typeface="Cambria Math" panose="02040503050406030204" pitchFamily="18" charset="0"/>
                                        </a:rPr>
                                      </m:ctrlPr>
                                    </m:sSubPr>
                                    <m:e>
                                      <m:r>
                                        <a:rPr lang="es-MX" sz="2400" i="1">
                                          <a:latin typeface="Cambria Math"/>
                                        </a:rPr>
                                        <m:t>𝑌</m:t>
                                      </m:r>
                                    </m:e>
                                    <m:sub>
                                      <m:r>
                                        <a:rPr lang="es-MX" sz="2400" i="1">
                                          <a:latin typeface="Cambria Math"/>
                                        </a:rPr>
                                        <m:t>..</m:t>
                                      </m:r>
                                    </m:sub>
                                  </m:sSub>
                                </m:e>
                              </m:d>
                            </m:e>
                            <m:sup>
                              <m:r>
                                <a:rPr lang="es-MX" sz="2400" i="1">
                                  <a:latin typeface="Cambria Math"/>
                                </a:rPr>
                                <m:t>2</m:t>
                              </m:r>
                            </m:sup>
                          </m:sSup>
                        </m:num>
                        <m:den>
                          <m:r>
                            <a:rPr lang="es-MX" sz="2400" i="1">
                              <a:latin typeface="Cambria Math"/>
                            </a:rPr>
                            <m:t>𝑟</m:t>
                          </m:r>
                          <m:r>
                            <a:rPr lang="es-MX" sz="2400" i="1">
                              <a:latin typeface="Cambria Math"/>
                            </a:rPr>
                            <m:t>×</m:t>
                          </m:r>
                          <m:r>
                            <a:rPr lang="es-MX" sz="2400" i="1">
                              <a:latin typeface="Cambria Math"/>
                            </a:rPr>
                            <m:t>𝑡</m:t>
                          </m:r>
                          <m:r>
                            <a:rPr lang="es-MX" sz="2400" i="1">
                              <a:latin typeface="Cambria Math"/>
                            </a:rPr>
                            <m:t> </m:t>
                          </m:r>
                        </m:den>
                      </m:f>
                      <m:r>
                        <a:rPr lang="es-MX" sz="2400" i="1">
                          <a:latin typeface="Cambria Math"/>
                        </a:rPr>
                        <m:t>; </m:t>
                      </m:r>
                      <m:sSub>
                        <m:sSubPr>
                          <m:ctrlPr>
                            <a:rPr lang="es-MX" sz="2400" i="1">
                              <a:latin typeface="Cambria Math" panose="02040503050406030204" pitchFamily="18" charset="0"/>
                            </a:rPr>
                          </m:ctrlPr>
                        </m:sSubPr>
                        <m:e>
                          <m:r>
                            <a:rPr lang="es-MX" sz="2400" i="1">
                              <a:latin typeface="Cambria Math"/>
                            </a:rPr>
                            <m:t>𝑌</m:t>
                          </m:r>
                        </m:e>
                        <m:sub>
                          <m:r>
                            <a:rPr lang="es-MX" sz="2400" i="1">
                              <a:latin typeface="Cambria Math"/>
                            </a:rPr>
                            <m:t>..</m:t>
                          </m:r>
                        </m:sub>
                      </m:sSub>
                      <m:r>
                        <a:rPr lang="es-MX" sz="2400" i="1">
                          <a:latin typeface="Cambria Math"/>
                        </a:rPr>
                        <m:t>=</m:t>
                      </m:r>
                      <m:nary>
                        <m:naryPr>
                          <m:chr m:val="∑"/>
                          <m:limLoc m:val="undOvr"/>
                          <m:ctrlPr>
                            <a:rPr lang="es-MX" sz="2400" i="1">
                              <a:latin typeface="Cambria Math" panose="02040503050406030204" pitchFamily="18" charset="0"/>
                            </a:rPr>
                          </m:ctrlPr>
                        </m:naryPr>
                        <m:sub>
                          <m:r>
                            <a:rPr lang="es-MX" sz="2400" i="1">
                              <a:latin typeface="Cambria Math"/>
                            </a:rPr>
                            <m:t>𝑖</m:t>
                          </m:r>
                          <m:r>
                            <a:rPr lang="es-MX" sz="2400" i="1">
                              <a:latin typeface="Cambria Math"/>
                            </a:rPr>
                            <m:t>=1</m:t>
                          </m:r>
                        </m:sub>
                        <m:sup>
                          <m:r>
                            <a:rPr lang="es-MX" sz="2400" i="1">
                              <a:latin typeface="Cambria Math"/>
                            </a:rPr>
                            <m:t>𝑡</m:t>
                          </m:r>
                        </m:sup>
                        <m:e>
                          <m:nary>
                            <m:naryPr>
                              <m:chr m:val="∑"/>
                              <m:limLoc m:val="undOvr"/>
                              <m:ctrlPr>
                                <a:rPr lang="es-MX" sz="2400" i="1">
                                  <a:latin typeface="Cambria Math" panose="02040503050406030204" pitchFamily="18" charset="0"/>
                                </a:rPr>
                              </m:ctrlPr>
                            </m:naryPr>
                            <m:sub>
                              <m:r>
                                <a:rPr lang="es-MX" sz="2400" i="1">
                                  <a:latin typeface="Cambria Math"/>
                                </a:rPr>
                                <m:t>𝑗</m:t>
                              </m:r>
                              <m:r>
                                <a:rPr lang="es-MX" sz="2400" i="1">
                                  <a:latin typeface="Cambria Math"/>
                                </a:rPr>
                                <m:t>=1</m:t>
                              </m:r>
                            </m:sub>
                            <m:sup>
                              <m:r>
                                <a:rPr lang="es-MX" sz="2400" i="1">
                                  <a:latin typeface="Cambria Math"/>
                                </a:rPr>
                                <m:t>𝑟</m:t>
                              </m:r>
                            </m:sup>
                            <m:e>
                              <m:sSubSup>
                                <m:sSubSupPr>
                                  <m:ctrlPr>
                                    <a:rPr lang="es-MX" sz="2400" i="1">
                                      <a:latin typeface="Cambria Math" panose="02040503050406030204" pitchFamily="18" charset="0"/>
                                    </a:rPr>
                                  </m:ctrlPr>
                                </m:sSubSupPr>
                                <m:e>
                                  <m:r>
                                    <a:rPr lang="es-MX" sz="2400" i="1">
                                      <a:latin typeface="Cambria Math"/>
                                    </a:rPr>
                                    <m:t>𝑌</m:t>
                                  </m:r>
                                </m:e>
                                <m:sub>
                                  <m:r>
                                    <a:rPr lang="es-MX" sz="2400" i="1">
                                      <a:latin typeface="Cambria Math"/>
                                    </a:rPr>
                                    <m:t>𝑖𝑗</m:t>
                                  </m:r>
                                </m:sub>
                                <m:sup/>
                              </m:sSubSup>
                            </m:e>
                          </m:nary>
                        </m:e>
                      </m:nary>
                    </m:oMath>
                  </m:oMathPara>
                </a14:m>
                <a:endParaRPr lang="es-MX" dirty="0"/>
              </a:p>
            </p:txBody>
          </p:sp>
        </mc:Choice>
        <mc:Fallback xmlns="">
          <p:sp>
            <p:nvSpPr>
              <p:cNvPr id="4" name="3 Rectángulo"/>
              <p:cNvSpPr>
                <a:spLocks noRot="1" noChangeAspect="1" noMove="1" noResize="1" noEditPoints="1" noAdjustHandles="1" noChangeArrowheads="1" noChangeShapeType="1" noTextEdit="1"/>
              </p:cNvSpPr>
              <p:nvPr/>
            </p:nvSpPr>
            <p:spPr>
              <a:xfrm>
                <a:off x="2206242" y="2477460"/>
                <a:ext cx="4536504" cy="1167564"/>
              </a:xfrm>
              <a:prstGeom prst="rect">
                <a:avLst/>
              </a:prstGeom>
              <a:blipFill rotWithShape="0">
                <a:blip r:embed="rId2"/>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 name="4 Rectángulo"/>
              <p:cNvSpPr/>
              <p:nvPr/>
            </p:nvSpPr>
            <p:spPr>
              <a:xfrm>
                <a:off x="2407262" y="4834484"/>
                <a:ext cx="4134465" cy="1167564"/>
              </a:xfrm>
              <a:prstGeom prst="rect">
                <a:avLst/>
              </a:prstGeom>
              <a:solidFill>
                <a:srgbClr val="FFF2C9"/>
              </a:solidFill>
            </p:spPr>
            <p:txBody>
              <a:bodyPr wrap="none">
                <a:spAutoFit/>
              </a:bodyPr>
              <a:lstStyle/>
              <a:p>
                <a:pPr/>
                <a14:m>
                  <m:oMathPara xmlns:m="http://schemas.openxmlformats.org/officeDocument/2006/math">
                    <m:oMathParaPr>
                      <m:jc m:val="centerGroup"/>
                    </m:oMathParaPr>
                    <m:oMath xmlns:m="http://schemas.openxmlformats.org/officeDocument/2006/math">
                      <m:r>
                        <a:rPr lang="es-MX" sz="2400" i="1">
                          <a:latin typeface="Cambria Math"/>
                        </a:rPr>
                        <m:t>𝑆</m:t>
                      </m:r>
                      <m:r>
                        <a:rPr lang="es-MX" sz="2400" i="1">
                          <a:latin typeface="Cambria Math"/>
                        </a:rPr>
                        <m:t>.</m:t>
                      </m:r>
                      <m:r>
                        <a:rPr lang="es-MX" sz="2400" i="1">
                          <a:latin typeface="Cambria Math"/>
                        </a:rPr>
                        <m:t>𝐶</m:t>
                      </m:r>
                      <m:r>
                        <a:rPr lang="es-MX" sz="2400" i="1">
                          <a:latin typeface="Cambria Math"/>
                        </a:rPr>
                        <m:t>.</m:t>
                      </m:r>
                      <m:r>
                        <a:rPr lang="es-MX" sz="2400" i="1">
                          <a:latin typeface="Cambria Math"/>
                        </a:rPr>
                        <m:t>𝑇𝑜𝑡𝑎𝑙</m:t>
                      </m:r>
                      <m:r>
                        <a:rPr lang="es-MX" sz="2400" i="1">
                          <a:latin typeface="Cambria Math"/>
                        </a:rPr>
                        <m:t>=</m:t>
                      </m:r>
                      <m:nary>
                        <m:naryPr>
                          <m:chr m:val="∑"/>
                          <m:limLoc m:val="undOvr"/>
                          <m:ctrlPr>
                            <a:rPr lang="es-MX" sz="2400" i="1">
                              <a:latin typeface="Cambria Math" panose="02040503050406030204" pitchFamily="18" charset="0"/>
                            </a:rPr>
                          </m:ctrlPr>
                        </m:naryPr>
                        <m:sub>
                          <m:r>
                            <a:rPr lang="es-MX" sz="2400" i="1">
                              <a:latin typeface="Cambria Math"/>
                            </a:rPr>
                            <m:t>𝑖</m:t>
                          </m:r>
                          <m:r>
                            <a:rPr lang="es-MX" sz="2400" i="1">
                              <a:latin typeface="Cambria Math"/>
                            </a:rPr>
                            <m:t>=1</m:t>
                          </m:r>
                        </m:sub>
                        <m:sup>
                          <m:r>
                            <a:rPr lang="es-MX" sz="2400" i="1">
                              <a:latin typeface="Cambria Math"/>
                            </a:rPr>
                            <m:t>𝑡</m:t>
                          </m:r>
                        </m:sup>
                        <m:e>
                          <m:nary>
                            <m:naryPr>
                              <m:chr m:val="∑"/>
                              <m:limLoc m:val="undOvr"/>
                              <m:ctrlPr>
                                <a:rPr lang="es-MX" sz="2400" i="1">
                                  <a:latin typeface="Cambria Math" panose="02040503050406030204" pitchFamily="18" charset="0"/>
                                </a:rPr>
                              </m:ctrlPr>
                            </m:naryPr>
                            <m:sub>
                              <m:r>
                                <a:rPr lang="es-MX" sz="2400" i="1">
                                  <a:latin typeface="Cambria Math"/>
                                </a:rPr>
                                <m:t>𝑗</m:t>
                              </m:r>
                              <m:r>
                                <a:rPr lang="es-MX" sz="2400" i="1">
                                  <a:latin typeface="Cambria Math"/>
                                </a:rPr>
                                <m:t>=1</m:t>
                              </m:r>
                            </m:sub>
                            <m:sup>
                              <m:r>
                                <a:rPr lang="es-MX" sz="2400" i="1">
                                  <a:latin typeface="Cambria Math"/>
                                </a:rPr>
                                <m:t>𝑟</m:t>
                              </m:r>
                            </m:sup>
                            <m:e>
                              <m:sSubSup>
                                <m:sSubSupPr>
                                  <m:ctrlPr>
                                    <a:rPr lang="es-MX" sz="2400" i="1">
                                      <a:latin typeface="Cambria Math" panose="02040503050406030204" pitchFamily="18" charset="0"/>
                                    </a:rPr>
                                  </m:ctrlPr>
                                </m:sSubSupPr>
                                <m:e>
                                  <m:r>
                                    <a:rPr lang="es-MX" sz="2400" i="1">
                                      <a:latin typeface="Cambria Math"/>
                                    </a:rPr>
                                    <m:t>𝑦</m:t>
                                  </m:r>
                                </m:e>
                                <m:sub>
                                  <m:r>
                                    <a:rPr lang="es-MX" sz="2400" i="1">
                                      <a:latin typeface="Cambria Math"/>
                                    </a:rPr>
                                    <m:t>𝑖𝑗</m:t>
                                  </m:r>
                                </m:sub>
                                <m:sup>
                                  <m:r>
                                    <a:rPr lang="es-MX" sz="2400" i="1">
                                      <a:latin typeface="Cambria Math"/>
                                    </a:rPr>
                                    <m:t>2</m:t>
                                  </m:r>
                                </m:sup>
                              </m:sSubSup>
                            </m:e>
                          </m:nary>
                        </m:e>
                      </m:nary>
                      <m:r>
                        <a:rPr lang="es-MX" sz="2400" i="1">
                          <a:latin typeface="Cambria Math"/>
                        </a:rPr>
                        <m:t>−</m:t>
                      </m:r>
                      <m:r>
                        <a:rPr lang="es-MX" sz="2400" i="1">
                          <a:latin typeface="Cambria Math"/>
                        </a:rPr>
                        <m:t>𝐹</m:t>
                      </m:r>
                      <m:r>
                        <a:rPr lang="es-MX" sz="2400" i="1">
                          <a:latin typeface="Cambria Math"/>
                        </a:rPr>
                        <m:t>.</m:t>
                      </m:r>
                      <m:r>
                        <a:rPr lang="es-MX" sz="2400" i="1">
                          <a:latin typeface="Cambria Math"/>
                        </a:rPr>
                        <m:t>𝐶</m:t>
                      </m:r>
                      <m:r>
                        <a:rPr lang="es-MX" sz="2400" i="1">
                          <a:latin typeface="Cambria Math"/>
                        </a:rPr>
                        <m:t>.</m:t>
                      </m:r>
                    </m:oMath>
                  </m:oMathPara>
                </a14:m>
                <a:endParaRPr lang="es-MX" dirty="0"/>
              </a:p>
            </p:txBody>
          </p:sp>
        </mc:Choice>
        <mc:Fallback xmlns="">
          <p:sp>
            <p:nvSpPr>
              <p:cNvPr id="5" name="4 Rectángulo"/>
              <p:cNvSpPr>
                <a:spLocks noRot="1" noChangeAspect="1" noMove="1" noResize="1" noEditPoints="1" noAdjustHandles="1" noChangeArrowheads="1" noChangeShapeType="1" noTextEdit="1"/>
              </p:cNvSpPr>
              <p:nvPr/>
            </p:nvSpPr>
            <p:spPr>
              <a:xfrm>
                <a:off x="2407262" y="4834484"/>
                <a:ext cx="4134465" cy="1167564"/>
              </a:xfrm>
              <a:prstGeom prst="rect">
                <a:avLst/>
              </a:prstGeom>
              <a:blipFill rotWithShape="0">
                <a:blip r:embed="rId3"/>
                <a:stretch>
                  <a:fillRect/>
                </a:stretch>
              </a:blipFill>
            </p:spPr>
            <p:txBody>
              <a:bodyPr/>
              <a:lstStyle/>
              <a:p>
                <a:r>
                  <a:rPr lang="es-MX">
                    <a:noFill/>
                  </a:rPr>
                  <a:t> </a:t>
                </a:r>
              </a:p>
            </p:txBody>
          </p:sp>
        </mc:Fallback>
      </mc:AlternateContent>
      <p:sp>
        <p:nvSpPr>
          <p:cNvPr id="6" name="5 Marcador de número de diapositiva"/>
          <p:cNvSpPr>
            <a:spLocks noGrp="1"/>
          </p:cNvSpPr>
          <p:nvPr>
            <p:ph type="sldNum" sz="quarter" idx="12"/>
          </p:nvPr>
        </p:nvSpPr>
        <p:spPr/>
        <p:txBody>
          <a:bodyPr/>
          <a:lstStyle/>
          <a:p>
            <a:fld id="{F0891E8D-72AE-471D-9175-E237BF46159A}" type="slidenum">
              <a:rPr lang="es-MX" smtClean="0"/>
              <a:pPr/>
              <a:t>16</a:t>
            </a:fld>
            <a:endParaRPr lang="es-MX"/>
          </a:p>
        </p:txBody>
      </p:sp>
    </p:spTree>
    <p:extLst>
      <p:ext uri="{BB962C8B-B14F-4D97-AF65-F5344CB8AC3E}">
        <p14:creationId xmlns:p14="http://schemas.microsoft.com/office/powerpoint/2010/main" val="39587372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81222" y="340042"/>
            <a:ext cx="8229600" cy="3620144"/>
          </a:xfrm>
        </p:spPr>
        <p:txBody>
          <a:bodyPr/>
          <a:lstStyle/>
          <a:p>
            <a:pPr marL="0" indent="0">
              <a:buNone/>
            </a:pPr>
            <a:r>
              <a:rPr lang="es-ES_tradnl" dirty="0" smtClean="0">
                <a:effectLst>
                  <a:outerShdw blurRad="38100" dist="38100" dir="2700000" algn="tl">
                    <a:srgbClr val="000000">
                      <a:alpha val="43137"/>
                    </a:srgbClr>
                  </a:outerShdw>
                </a:effectLst>
              </a:rPr>
              <a:t>3. </a:t>
            </a:r>
            <a:r>
              <a:rPr lang="es-ES_tradnl" sz="2800" dirty="0">
                <a:effectLst>
                  <a:outerShdw blurRad="38100" dist="38100" dir="2700000" algn="tl">
                    <a:srgbClr val="000000">
                      <a:alpha val="43137"/>
                    </a:srgbClr>
                  </a:outerShdw>
                </a:effectLst>
              </a:rPr>
              <a:t>Obtener Suma de Cuadrados </a:t>
            </a:r>
            <a:r>
              <a:rPr lang="es-ES_tradnl" sz="2800" dirty="0" smtClean="0">
                <a:effectLst>
                  <a:outerShdw blurRad="38100" dist="38100" dir="2700000" algn="tl">
                    <a:srgbClr val="000000">
                      <a:alpha val="43137"/>
                    </a:srgbClr>
                  </a:outerShdw>
                </a:effectLst>
              </a:rPr>
              <a:t>de Bloques</a:t>
            </a:r>
            <a:endParaRPr lang="es-ES_tradnl" sz="2800" dirty="0">
              <a:effectLst>
                <a:outerShdw blurRad="38100" dist="38100" dir="2700000" algn="tl">
                  <a:srgbClr val="000000">
                    <a:alpha val="43137"/>
                  </a:srgbClr>
                </a:outerShdw>
              </a:effectLst>
            </a:endParaRPr>
          </a:p>
          <a:p>
            <a:pPr marL="0" indent="0">
              <a:buNone/>
            </a:pPr>
            <a:endParaRPr lang="es-ES_tradnl" sz="2800" dirty="0" smtClean="0"/>
          </a:p>
          <a:p>
            <a:pPr marL="0" indent="0">
              <a:buNone/>
            </a:pPr>
            <a:endParaRPr lang="es-ES_tradnl" sz="2800" dirty="0"/>
          </a:p>
          <a:p>
            <a:pPr marL="0" indent="0">
              <a:buNone/>
            </a:pPr>
            <a:endParaRPr lang="es-ES_tradnl" sz="1200" dirty="0" smtClean="0">
              <a:effectLst>
                <a:outerShdw blurRad="38100" dist="38100" dir="2700000" algn="tl">
                  <a:srgbClr val="000000">
                    <a:alpha val="43137"/>
                  </a:srgbClr>
                </a:outerShdw>
              </a:effectLst>
            </a:endParaRPr>
          </a:p>
          <a:p>
            <a:pPr marL="0" indent="0">
              <a:buNone/>
            </a:pPr>
            <a:r>
              <a:rPr lang="es-ES_tradnl" sz="2800" dirty="0" smtClean="0">
                <a:effectLst>
                  <a:outerShdw blurRad="38100" dist="38100" dir="2700000" algn="tl">
                    <a:srgbClr val="000000">
                      <a:alpha val="43137"/>
                    </a:srgbClr>
                  </a:outerShdw>
                </a:effectLst>
              </a:rPr>
              <a:t>4. Obtener Suma de Cuadrados de Tratamientos</a:t>
            </a:r>
            <a:endParaRPr lang="es-MX" sz="2800" dirty="0">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5" name="4 Rectángulo"/>
              <p:cNvSpPr/>
              <p:nvPr/>
            </p:nvSpPr>
            <p:spPr>
              <a:xfrm>
                <a:off x="1051379" y="826750"/>
                <a:ext cx="6761362" cy="1167564"/>
              </a:xfrm>
              <a:prstGeom prst="rect">
                <a:avLst/>
              </a:prstGeom>
              <a:solidFill>
                <a:srgbClr val="FFF2C9"/>
              </a:solidFill>
            </p:spPr>
            <p:txBody>
              <a:bodyPr wrap="square">
                <a:spAutoFit/>
              </a:bodyPr>
              <a:lstStyle/>
              <a:p>
                <a:pPr/>
                <a14:m>
                  <m:oMathPara xmlns:m="http://schemas.openxmlformats.org/officeDocument/2006/math">
                    <m:oMathParaPr>
                      <m:jc m:val="centerGroup"/>
                    </m:oMathParaPr>
                    <m:oMath xmlns:m="http://schemas.openxmlformats.org/officeDocument/2006/math">
                      <m:r>
                        <a:rPr lang="es-MX" sz="2400" i="1" smtClean="0">
                          <a:latin typeface="Cambria Math"/>
                        </a:rPr>
                        <m:t>𝑆𝐶</m:t>
                      </m:r>
                      <m:r>
                        <a:rPr lang="es-MX" sz="2400" i="1" smtClean="0">
                          <a:latin typeface="Cambria Math"/>
                        </a:rPr>
                        <m:t> </m:t>
                      </m:r>
                      <m:r>
                        <a:rPr lang="es-MX" sz="2400" i="1" smtClean="0">
                          <a:latin typeface="Cambria Math"/>
                        </a:rPr>
                        <m:t>𝐵𝑙𝑜𝑞𝑢𝑒𝑠</m:t>
                      </m:r>
                      <m:r>
                        <a:rPr lang="es-MX" sz="2400" i="1" smtClean="0">
                          <a:latin typeface="Cambria Math"/>
                        </a:rPr>
                        <m:t>=</m:t>
                      </m:r>
                      <m:nary>
                        <m:naryPr>
                          <m:chr m:val="∑"/>
                          <m:limLoc m:val="undOvr"/>
                          <m:ctrlPr>
                            <a:rPr lang="es-MX" sz="2400" i="1" smtClean="0">
                              <a:latin typeface="Cambria Math" panose="02040503050406030204" pitchFamily="18" charset="0"/>
                            </a:rPr>
                          </m:ctrlPr>
                        </m:naryPr>
                        <m:sub>
                          <m:r>
                            <a:rPr lang="es-MX" sz="2400" i="1">
                              <a:latin typeface="Cambria Math"/>
                            </a:rPr>
                            <m:t>𝑗</m:t>
                          </m:r>
                          <m:r>
                            <a:rPr lang="es-MX" sz="2400" i="1">
                              <a:latin typeface="Cambria Math"/>
                            </a:rPr>
                            <m:t>=1</m:t>
                          </m:r>
                        </m:sub>
                        <m:sup>
                          <m:r>
                            <a:rPr lang="es-MX" sz="2400" i="1">
                              <a:latin typeface="Cambria Math"/>
                            </a:rPr>
                            <m:t>𝑟</m:t>
                          </m:r>
                        </m:sup>
                        <m:e>
                          <m:sSubSup>
                            <m:sSubSupPr>
                              <m:ctrlPr>
                                <a:rPr lang="es-MX" sz="2400" i="1">
                                  <a:latin typeface="Cambria Math" panose="02040503050406030204" pitchFamily="18" charset="0"/>
                                </a:rPr>
                              </m:ctrlPr>
                            </m:sSubSupPr>
                            <m:e>
                              <m:r>
                                <a:rPr lang="es-MX" sz="2400" i="1">
                                  <a:latin typeface="Cambria Math"/>
                                </a:rPr>
                                <m:t>𝑌</m:t>
                              </m:r>
                            </m:e>
                            <m:sub>
                              <m:r>
                                <a:rPr lang="es-MX" sz="2400" i="1">
                                  <a:latin typeface="Cambria Math"/>
                                </a:rPr>
                                <m:t>.</m:t>
                              </m:r>
                              <m:r>
                                <a:rPr lang="es-MX" sz="2400" i="1">
                                  <a:latin typeface="Cambria Math"/>
                                </a:rPr>
                                <m:t>𝑗</m:t>
                              </m:r>
                            </m:sub>
                            <m:sup>
                              <m:r>
                                <a:rPr lang="es-MX" sz="2400" i="1">
                                  <a:latin typeface="Cambria Math"/>
                                </a:rPr>
                                <m:t>2</m:t>
                              </m:r>
                            </m:sup>
                          </m:sSubSup>
                        </m:e>
                      </m:nary>
                      <m:r>
                        <a:rPr lang="es-ES_tradnl" sz="2400" b="0" i="1" smtClean="0">
                          <a:latin typeface="Cambria Math"/>
                        </a:rPr>
                        <m:t>/</m:t>
                      </m:r>
                      <m:r>
                        <a:rPr lang="es-ES_tradnl" sz="2400" b="0" i="1" smtClean="0">
                          <a:latin typeface="Cambria Math"/>
                        </a:rPr>
                        <m:t>𝑡</m:t>
                      </m:r>
                      <m:r>
                        <a:rPr lang="es-MX" sz="2400" i="1">
                          <a:latin typeface="Cambria Math"/>
                        </a:rPr>
                        <m:t>−</m:t>
                      </m:r>
                      <m:r>
                        <a:rPr lang="es-MX" sz="2400" i="1">
                          <a:latin typeface="Cambria Math"/>
                        </a:rPr>
                        <m:t>𝐹</m:t>
                      </m:r>
                      <m:r>
                        <a:rPr lang="es-MX" sz="2400" i="1">
                          <a:latin typeface="Cambria Math"/>
                        </a:rPr>
                        <m:t>.</m:t>
                      </m:r>
                      <m:r>
                        <a:rPr lang="es-MX" sz="2400" i="1">
                          <a:latin typeface="Cambria Math"/>
                        </a:rPr>
                        <m:t>𝐶</m:t>
                      </m:r>
                      <m:r>
                        <a:rPr lang="es-MX" sz="2400" i="1">
                          <a:latin typeface="Cambria Math"/>
                        </a:rPr>
                        <m:t>.            </m:t>
                      </m:r>
                      <m:sSub>
                        <m:sSubPr>
                          <m:ctrlPr>
                            <a:rPr lang="es-MX" sz="2400" i="1">
                              <a:latin typeface="Cambria Math" panose="02040503050406030204" pitchFamily="18" charset="0"/>
                            </a:rPr>
                          </m:ctrlPr>
                        </m:sSubPr>
                        <m:e>
                          <m:r>
                            <a:rPr lang="es-MX" sz="2400" i="1">
                              <a:latin typeface="Cambria Math"/>
                            </a:rPr>
                            <m:t>𝑌</m:t>
                          </m:r>
                        </m:e>
                        <m:sub>
                          <m:r>
                            <a:rPr lang="es-MX" sz="2400" i="1">
                              <a:latin typeface="Cambria Math"/>
                            </a:rPr>
                            <m:t>.</m:t>
                          </m:r>
                          <m:r>
                            <a:rPr lang="es-MX" sz="2400" i="1">
                              <a:latin typeface="Cambria Math"/>
                            </a:rPr>
                            <m:t>𝑗</m:t>
                          </m:r>
                        </m:sub>
                      </m:sSub>
                      <m:r>
                        <a:rPr lang="es-MX" sz="2400" i="1">
                          <a:latin typeface="Cambria Math"/>
                        </a:rPr>
                        <m:t>=</m:t>
                      </m:r>
                      <m:nary>
                        <m:naryPr>
                          <m:chr m:val="∑"/>
                          <m:limLoc m:val="undOvr"/>
                          <m:ctrlPr>
                            <a:rPr lang="es-MX" sz="2400" i="1">
                              <a:latin typeface="Cambria Math" panose="02040503050406030204" pitchFamily="18" charset="0"/>
                            </a:rPr>
                          </m:ctrlPr>
                        </m:naryPr>
                        <m:sub>
                          <m:r>
                            <a:rPr lang="es-MX" sz="2400" i="1">
                              <a:latin typeface="Cambria Math"/>
                            </a:rPr>
                            <m:t>𝑖</m:t>
                          </m:r>
                          <m:r>
                            <a:rPr lang="es-MX" sz="2400" i="1">
                              <a:latin typeface="Cambria Math"/>
                            </a:rPr>
                            <m:t>=1</m:t>
                          </m:r>
                        </m:sub>
                        <m:sup>
                          <m:r>
                            <a:rPr lang="es-MX" sz="2400" i="1">
                              <a:latin typeface="Cambria Math"/>
                            </a:rPr>
                            <m:t>𝑡</m:t>
                          </m:r>
                        </m:sup>
                        <m:e>
                          <m:sSub>
                            <m:sSubPr>
                              <m:ctrlPr>
                                <a:rPr lang="es-MX" sz="2400" i="1">
                                  <a:latin typeface="Cambria Math" panose="02040503050406030204" pitchFamily="18" charset="0"/>
                                </a:rPr>
                              </m:ctrlPr>
                            </m:sSubPr>
                            <m:e>
                              <m:r>
                                <a:rPr lang="es-MX" sz="2400" i="1">
                                  <a:latin typeface="Cambria Math"/>
                                </a:rPr>
                                <m:t>𝑦</m:t>
                              </m:r>
                            </m:e>
                            <m:sub>
                              <m:r>
                                <a:rPr lang="es-MX" sz="2400" i="1">
                                  <a:latin typeface="Cambria Math"/>
                                </a:rPr>
                                <m:t>𝑖𝑗</m:t>
                              </m:r>
                            </m:sub>
                          </m:sSub>
                        </m:e>
                      </m:nary>
                    </m:oMath>
                  </m:oMathPara>
                </a14:m>
                <a:endParaRPr lang="es-MX" dirty="0"/>
              </a:p>
            </p:txBody>
          </p:sp>
        </mc:Choice>
        <mc:Fallback xmlns="">
          <p:sp>
            <p:nvSpPr>
              <p:cNvPr id="5" name="4 Rectángulo"/>
              <p:cNvSpPr>
                <a:spLocks noRot="1" noChangeAspect="1" noMove="1" noResize="1" noEditPoints="1" noAdjustHandles="1" noChangeArrowheads="1" noChangeShapeType="1" noTextEdit="1"/>
              </p:cNvSpPr>
              <p:nvPr/>
            </p:nvSpPr>
            <p:spPr>
              <a:xfrm>
                <a:off x="1051379" y="826750"/>
                <a:ext cx="6761362" cy="1167564"/>
              </a:xfrm>
              <a:prstGeom prst="rect">
                <a:avLst/>
              </a:prstGeom>
              <a:blipFill rotWithShape="0">
                <a:blip r:embed="rId2"/>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 name="5 Rectángulo"/>
              <p:cNvSpPr/>
              <p:nvPr/>
            </p:nvSpPr>
            <p:spPr>
              <a:xfrm>
                <a:off x="1051379" y="2817821"/>
                <a:ext cx="6761362" cy="1142364"/>
              </a:xfrm>
              <a:prstGeom prst="rect">
                <a:avLst/>
              </a:prstGeom>
              <a:solidFill>
                <a:srgbClr val="FFF2C9"/>
              </a:solidFill>
            </p:spPr>
            <p:txBody>
              <a:bodyPr wrap="square">
                <a:spAutoFit/>
              </a:bodyPr>
              <a:lstStyle/>
              <a:p>
                <a:pPr/>
                <a14:m>
                  <m:oMathPara xmlns:m="http://schemas.openxmlformats.org/officeDocument/2006/math">
                    <m:oMathParaPr>
                      <m:jc m:val="centerGroup"/>
                    </m:oMathParaPr>
                    <m:oMath xmlns:m="http://schemas.openxmlformats.org/officeDocument/2006/math">
                      <m:r>
                        <a:rPr lang="es-MX" sz="2400" i="1" smtClean="0">
                          <a:latin typeface="Cambria Math"/>
                        </a:rPr>
                        <m:t>𝑆𝐶</m:t>
                      </m:r>
                      <m:r>
                        <a:rPr lang="es-MX" sz="2400" i="1" smtClean="0">
                          <a:latin typeface="Cambria Math"/>
                        </a:rPr>
                        <m:t> </m:t>
                      </m:r>
                      <m:r>
                        <a:rPr lang="es-MX" sz="2400" i="1" smtClean="0">
                          <a:latin typeface="Cambria Math"/>
                        </a:rPr>
                        <m:t>𝑇𝑟𝑎𝑡</m:t>
                      </m:r>
                      <m:r>
                        <a:rPr lang="es-MX" sz="2400" i="1" smtClean="0">
                          <a:latin typeface="Cambria Math"/>
                        </a:rPr>
                        <m:t>=</m:t>
                      </m:r>
                      <m:f>
                        <m:fPr>
                          <m:ctrlPr>
                            <a:rPr lang="es-MX" sz="2400" i="1" smtClean="0">
                              <a:latin typeface="Cambria Math" panose="02040503050406030204" pitchFamily="18" charset="0"/>
                            </a:rPr>
                          </m:ctrlPr>
                        </m:fPr>
                        <m:num>
                          <m:nary>
                            <m:naryPr>
                              <m:chr m:val="∑"/>
                              <m:limLoc m:val="undOvr"/>
                              <m:ctrlPr>
                                <a:rPr lang="es-MX" sz="2400" i="1" smtClean="0">
                                  <a:latin typeface="Cambria Math" panose="02040503050406030204" pitchFamily="18" charset="0"/>
                                </a:rPr>
                              </m:ctrlPr>
                            </m:naryPr>
                            <m:sub>
                              <m:r>
                                <a:rPr lang="es-MX" sz="2400" i="1">
                                  <a:latin typeface="Cambria Math"/>
                                </a:rPr>
                                <m:t>𝑖</m:t>
                              </m:r>
                              <m:r>
                                <a:rPr lang="es-MX" sz="2400" i="1">
                                  <a:latin typeface="Cambria Math"/>
                                </a:rPr>
                                <m:t>=1</m:t>
                              </m:r>
                            </m:sub>
                            <m:sup>
                              <m:r>
                                <a:rPr lang="es-MX" sz="2400" i="1">
                                  <a:latin typeface="Cambria Math"/>
                                </a:rPr>
                                <m:t>𝑡</m:t>
                              </m:r>
                            </m:sup>
                            <m:e>
                              <m:sSubSup>
                                <m:sSubSupPr>
                                  <m:ctrlPr>
                                    <a:rPr lang="es-MX" sz="2400" i="1">
                                      <a:latin typeface="Cambria Math" panose="02040503050406030204" pitchFamily="18" charset="0"/>
                                    </a:rPr>
                                  </m:ctrlPr>
                                </m:sSubSupPr>
                                <m:e>
                                  <m:r>
                                    <a:rPr lang="es-MX" sz="2400" i="1">
                                      <a:latin typeface="Cambria Math"/>
                                    </a:rPr>
                                    <m:t>𝑌</m:t>
                                  </m:r>
                                </m:e>
                                <m:sub>
                                  <m:r>
                                    <a:rPr lang="es-MX" sz="2400" i="1">
                                      <a:latin typeface="Cambria Math"/>
                                    </a:rPr>
                                    <m:t>𝑖</m:t>
                                  </m:r>
                                  <m:r>
                                    <a:rPr lang="es-MX" sz="2400" i="1">
                                      <a:latin typeface="Cambria Math"/>
                                    </a:rPr>
                                    <m:t>.</m:t>
                                  </m:r>
                                </m:sub>
                                <m:sup>
                                  <m:r>
                                    <a:rPr lang="es-MX" sz="2400" i="1">
                                      <a:latin typeface="Cambria Math"/>
                                    </a:rPr>
                                    <m:t>2</m:t>
                                  </m:r>
                                </m:sup>
                              </m:sSubSup>
                            </m:e>
                          </m:nary>
                        </m:num>
                        <m:den>
                          <m:r>
                            <a:rPr lang="es-MX" sz="2400" i="1">
                              <a:latin typeface="Cambria Math"/>
                            </a:rPr>
                            <m:t>𝑟</m:t>
                          </m:r>
                        </m:den>
                      </m:f>
                      <m:r>
                        <a:rPr lang="es-MX" sz="2400" i="1">
                          <a:latin typeface="Cambria Math"/>
                        </a:rPr>
                        <m:t>−</m:t>
                      </m:r>
                      <m:r>
                        <a:rPr lang="es-MX" sz="2400" i="1">
                          <a:latin typeface="Cambria Math"/>
                        </a:rPr>
                        <m:t>𝐹</m:t>
                      </m:r>
                      <m:r>
                        <a:rPr lang="es-MX" sz="2400" i="1">
                          <a:latin typeface="Cambria Math"/>
                        </a:rPr>
                        <m:t>.</m:t>
                      </m:r>
                      <m:r>
                        <a:rPr lang="es-MX" sz="2400" i="1">
                          <a:latin typeface="Cambria Math"/>
                        </a:rPr>
                        <m:t>𝐶</m:t>
                      </m:r>
                      <m:r>
                        <a:rPr lang="es-MX" sz="2400" i="1">
                          <a:latin typeface="Cambria Math"/>
                        </a:rPr>
                        <m:t>.               </m:t>
                      </m:r>
                      <m:sSub>
                        <m:sSubPr>
                          <m:ctrlPr>
                            <a:rPr lang="es-MX" sz="2400" i="1">
                              <a:latin typeface="Cambria Math" panose="02040503050406030204" pitchFamily="18" charset="0"/>
                            </a:rPr>
                          </m:ctrlPr>
                        </m:sSubPr>
                        <m:e>
                          <m:r>
                            <a:rPr lang="es-MX" sz="2400" i="1">
                              <a:latin typeface="Cambria Math"/>
                            </a:rPr>
                            <m:t>𝑌</m:t>
                          </m:r>
                        </m:e>
                        <m:sub>
                          <m:r>
                            <a:rPr lang="es-MX" sz="2400" i="1">
                              <a:latin typeface="Cambria Math"/>
                            </a:rPr>
                            <m:t>𝑖</m:t>
                          </m:r>
                          <m:r>
                            <a:rPr lang="es-MX" sz="2400" i="1">
                              <a:latin typeface="Cambria Math"/>
                            </a:rPr>
                            <m:t>.</m:t>
                          </m:r>
                        </m:sub>
                      </m:sSub>
                      <m:r>
                        <a:rPr lang="es-MX" sz="2400" i="1">
                          <a:latin typeface="Cambria Math"/>
                        </a:rPr>
                        <m:t>=</m:t>
                      </m:r>
                      <m:nary>
                        <m:naryPr>
                          <m:chr m:val="∑"/>
                          <m:limLoc m:val="undOvr"/>
                          <m:ctrlPr>
                            <a:rPr lang="es-MX" sz="2400" i="1">
                              <a:latin typeface="Cambria Math" panose="02040503050406030204" pitchFamily="18" charset="0"/>
                            </a:rPr>
                          </m:ctrlPr>
                        </m:naryPr>
                        <m:sub>
                          <m:r>
                            <a:rPr lang="es-MX" sz="2400" i="1">
                              <a:latin typeface="Cambria Math"/>
                            </a:rPr>
                            <m:t>𝑗</m:t>
                          </m:r>
                          <m:r>
                            <a:rPr lang="es-MX" sz="2400" i="1">
                              <a:latin typeface="Cambria Math"/>
                            </a:rPr>
                            <m:t>=1</m:t>
                          </m:r>
                        </m:sub>
                        <m:sup>
                          <m:r>
                            <a:rPr lang="es-MX" sz="2400" i="1">
                              <a:latin typeface="Cambria Math"/>
                            </a:rPr>
                            <m:t>𝑟</m:t>
                          </m:r>
                        </m:sup>
                        <m:e>
                          <m:sSub>
                            <m:sSubPr>
                              <m:ctrlPr>
                                <a:rPr lang="es-MX" sz="2400" i="1">
                                  <a:latin typeface="Cambria Math" panose="02040503050406030204" pitchFamily="18" charset="0"/>
                                </a:rPr>
                              </m:ctrlPr>
                            </m:sSubPr>
                            <m:e>
                              <m:r>
                                <a:rPr lang="es-MX" sz="2400" i="1">
                                  <a:latin typeface="Cambria Math"/>
                                </a:rPr>
                                <m:t>𝑦</m:t>
                              </m:r>
                            </m:e>
                            <m:sub>
                              <m:r>
                                <a:rPr lang="es-MX" sz="2400" i="1">
                                  <a:latin typeface="Cambria Math"/>
                                </a:rPr>
                                <m:t>𝑖𝑗</m:t>
                              </m:r>
                            </m:sub>
                          </m:sSub>
                        </m:e>
                      </m:nary>
                    </m:oMath>
                  </m:oMathPara>
                </a14:m>
                <a:endParaRPr lang="es-MX" dirty="0"/>
              </a:p>
            </p:txBody>
          </p:sp>
        </mc:Choice>
        <mc:Fallback xmlns="">
          <p:sp>
            <p:nvSpPr>
              <p:cNvPr id="6" name="5 Rectángulo"/>
              <p:cNvSpPr>
                <a:spLocks noRot="1" noChangeAspect="1" noMove="1" noResize="1" noEditPoints="1" noAdjustHandles="1" noChangeArrowheads="1" noChangeShapeType="1" noTextEdit="1"/>
              </p:cNvSpPr>
              <p:nvPr/>
            </p:nvSpPr>
            <p:spPr>
              <a:xfrm>
                <a:off x="1051379" y="2817821"/>
                <a:ext cx="6761362" cy="1142364"/>
              </a:xfrm>
              <a:prstGeom prst="rect">
                <a:avLst/>
              </a:prstGeom>
              <a:blipFill rotWithShape="0">
                <a:blip r:embed="rId3"/>
                <a:stretch>
                  <a:fillRect/>
                </a:stretch>
              </a:blipFill>
            </p:spPr>
            <p:txBody>
              <a:bodyPr/>
              <a:lstStyle/>
              <a:p>
                <a:r>
                  <a:rPr lang="es-MX">
                    <a:noFill/>
                  </a:rPr>
                  <a:t> </a:t>
                </a:r>
              </a:p>
            </p:txBody>
          </p:sp>
        </mc:Fallback>
      </mc:AlternateContent>
      <p:sp>
        <p:nvSpPr>
          <p:cNvPr id="2" name="1 Marcador de número de diapositiva"/>
          <p:cNvSpPr>
            <a:spLocks noGrp="1"/>
          </p:cNvSpPr>
          <p:nvPr>
            <p:ph type="sldNum" sz="quarter" idx="12"/>
          </p:nvPr>
        </p:nvSpPr>
        <p:spPr/>
        <p:txBody>
          <a:bodyPr/>
          <a:lstStyle/>
          <a:p>
            <a:fld id="{F0891E8D-72AE-471D-9175-E237BF46159A}" type="slidenum">
              <a:rPr lang="es-MX" smtClean="0"/>
              <a:pPr/>
              <a:t>17</a:t>
            </a:fld>
            <a:endParaRPr lang="es-MX"/>
          </a:p>
        </p:txBody>
      </p:sp>
      <p:sp>
        <p:nvSpPr>
          <p:cNvPr id="7" name="6 CuadroTexto"/>
          <p:cNvSpPr txBox="1"/>
          <p:nvPr/>
        </p:nvSpPr>
        <p:spPr>
          <a:xfrm>
            <a:off x="594470" y="3960185"/>
            <a:ext cx="7920880" cy="2985433"/>
          </a:xfrm>
          <a:prstGeom prst="rect">
            <a:avLst/>
          </a:prstGeom>
          <a:noFill/>
        </p:spPr>
        <p:txBody>
          <a:bodyPr wrap="square" rtlCol="0">
            <a:spAutoFit/>
          </a:bodyPr>
          <a:lstStyle/>
          <a:p>
            <a:r>
              <a:rPr lang="es-ES_tradnl" sz="2800" dirty="0" smtClean="0">
                <a:effectLst>
                  <a:outerShdw blurRad="38100" dist="38100" dir="2700000" algn="tl">
                    <a:srgbClr val="000000">
                      <a:alpha val="43137"/>
                    </a:srgbClr>
                  </a:outerShdw>
                </a:effectLst>
              </a:rPr>
              <a:t>5. Obtener Suma de Cuadrados del Error</a:t>
            </a:r>
          </a:p>
          <a:p>
            <a:endParaRPr lang="es-ES_tradnl" sz="2800" dirty="0"/>
          </a:p>
          <a:p>
            <a:endParaRPr lang="es-ES_tradnl" sz="1000" dirty="0" smtClean="0">
              <a:effectLst>
                <a:outerShdw blurRad="38100" dist="38100" dir="2700000" algn="tl">
                  <a:srgbClr val="000000">
                    <a:alpha val="43137"/>
                  </a:srgbClr>
                </a:outerShdw>
              </a:effectLst>
            </a:endParaRPr>
          </a:p>
          <a:p>
            <a:r>
              <a:rPr lang="es-ES_tradnl" sz="2800" dirty="0" smtClean="0">
                <a:effectLst>
                  <a:outerShdw blurRad="38100" dist="38100" dir="2700000" algn="tl">
                    <a:srgbClr val="000000">
                      <a:alpha val="43137"/>
                    </a:srgbClr>
                  </a:outerShdw>
                </a:effectLst>
              </a:rPr>
              <a:t>6. Obtener Grados de Libertad</a:t>
            </a:r>
          </a:p>
          <a:p>
            <a:endParaRPr lang="es-ES_tradnl" sz="2800" dirty="0" smtClean="0"/>
          </a:p>
          <a:p>
            <a:endParaRPr lang="es-ES_tradnl" dirty="0" smtClean="0"/>
          </a:p>
          <a:p>
            <a:endParaRPr lang="es-ES_tradnl" sz="2400" dirty="0"/>
          </a:p>
          <a:p>
            <a:endParaRPr lang="es-MX" sz="2400" dirty="0"/>
          </a:p>
        </p:txBody>
      </p:sp>
      <p:sp>
        <p:nvSpPr>
          <p:cNvPr id="8" name="9 CuadroTexto"/>
          <p:cNvSpPr txBox="1"/>
          <p:nvPr/>
        </p:nvSpPr>
        <p:spPr>
          <a:xfrm>
            <a:off x="1051379" y="4485031"/>
            <a:ext cx="6761362" cy="461665"/>
          </a:xfrm>
          <a:prstGeom prst="rect">
            <a:avLst/>
          </a:prstGeom>
          <a:solidFill>
            <a:srgbClr val="FFF2C9"/>
          </a:solidFill>
        </p:spPr>
        <p:txBody>
          <a:bodyPr wrap="square" rtlCol="0">
            <a:spAutoFit/>
          </a:bodyPr>
          <a:lstStyle/>
          <a:p>
            <a:pPr>
              <a:spcBef>
                <a:spcPts val="600"/>
              </a:spcBef>
              <a:spcAft>
                <a:spcPts val="600"/>
              </a:spcAft>
            </a:pPr>
            <a:r>
              <a:rPr lang="es-MX" sz="2400" dirty="0" smtClean="0">
                <a:latin typeface="Cambria Math" panose="02040503050406030204" pitchFamily="18" charset="0"/>
                <a:ea typeface="Cambria Math" panose="02040503050406030204" pitchFamily="18" charset="0"/>
              </a:rPr>
              <a:t>SC Error=SC Total- SC Bloques- SC Tratamientos</a:t>
            </a:r>
            <a:endParaRPr lang="es-MX" dirty="0">
              <a:latin typeface="Cambria Math" panose="02040503050406030204" pitchFamily="18" charset="0"/>
              <a:ea typeface="Cambria Math" panose="02040503050406030204" pitchFamily="18" charset="0"/>
            </a:endParaRPr>
          </a:p>
        </p:txBody>
      </p:sp>
      <p:sp>
        <p:nvSpPr>
          <p:cNvPr id="9" name="10 CuadroTexto"/>
          <p:cNvSpPr txBox="1"/>
          <p:nvPr/>
        </p:nvSpPr>
        <p:spPr>
          <a:xfrm>
            <a:off x="1051379" y="5452901"/>
            <a:ext cx="6761362" cy="1107996"/>
          </a:xfrm>
          <a:prstGeom prst="rect">
            <a:avLst/>
          </a:prstGeom>
          <a:solidFill>
            <a:srgbClr val="FFF2C9"/>
          </a:solidFill>
        </p:spPr>
        <p:txBody>
          <a:bodyPr wrap="square" rtlCol="0">
            <a:spAutoFit/>
          </a:bodyPr>
          <a:lstStyle/>
          <a:p>
            <a:pPr marL="538163"/>
            <a:r>
              <a:rPr lang="es-MX" sz="2400" dirty="0" err="1" smtClean="0">
                <a:latin typeface="Cambria Math" panose="02040503050406030204" pitchFamily="18" charset="0"/>
                <a:ea typeface="Cambria Math" panose="02040503050406030204" pitchFamily="18" charset="0"/>
              </a:rPr>
              <a:t>g.l</a:t>
            </a:r>
            <a:r>
              <a:rPr lang="es-MX" sz="2400" dirty="0">
                <a:latin typeface="Cambria Math" panose="02040503050406030204" pitchFamily="18" charset="0"/>
                <a:ea typeface="Cambria Math" panose="02040503050406030204" pitchFamily="18" charset="0"/>
              </a:rPr>
              <a:t>. </a:t>
            </a:r>
            <a:r>
              <a:rPr lang="es-MX" sz="2400" dirty="0" smtClean="0">
                <a:latin typeface="Cambria Math" panose="02040503050406030204" pitchFamily="18" charset="0"/>
                <a:ea typeface="Cambria Math" panose="02040503050406030204" pitchFamily="18" charset="0"/>
              </a:rPr>
              <a:t>Tratamientos </a:t>
            </a:r>
            <a:r>
              <a:rPr lang="es-MX" sz="2400" dirty="0">
                <a:latin typeface="Cambria Math" panose="02040503050406030204" pitchFamily="18" charset="0"/>
                <a:ea typeface="Cambria Math" panose="02040503050406030204" pitchFamily="18" charset="0"/>
              </a:rPr>
              <a:t>= </a:t>
            </a:r>
            <a:r>
              <a:rPr lang="es-MX" sz="2400" dirty="0" smtClean="0">
                <a:latin typeface="Cambria Math" panose="02040503050406030204" pitchFamily="18" charset="0"/>
                <a:ea typeface="Cambria Math" panose="02040503050406030204" pitchFamily="18" charset="0"/>
              </a:rPr>
              <a:t>t-1      </a:t>
            </a:r>
            <a:r>
              <a:rPr lang="es-MX" sz="2400" dirty="0" err="1" smtClean="0">
                <a:latin typeface="Cambria Math" panose="02040503050406030204" pitchFamily="18" charset="0"/>
                <a:ea typeface="Cambria Math" panose="02040503050406030204" pitchFamily="18" charset="0"/>
              </a:rPr>
              <a:t>g.l</a:t>
            </a:r>
            <a:r>
              <a:rPr lang="es-MX" sz="2400" dirty="0">
                <a:latin typeface="Cambria Math" panose="02040503050406030204" pitchFamily="18" charset="0"/>
                <a:ea typeface="Cambria Math" panose="02040503050406030204" pitchFamily="18" charset="0"/>
              </a:rPr>
              <a:t>. Bloques = r-1</a:t>
            </a:r>
          </a:p>
          <a:p>
            <a:pPr marL="538163"/>
            <a:r>
              <a:rPr lang="es-MX" sz="2400" dirty="0" err="1">
                <a:latin typeface="Cambria Math" panose="02040503050406030204" pitchFamily="18" charset="0"/>
                <a:ea typeface="Cambria Math" panose="02040503050406030204" pitchFamily="18" charset="0"/>
              </a:rPr>
              <a:t>g.l</a:t>
            </a:r>
            <a:r>
              <a:rPr lang="es-MX" sz="2400" dirty="0">
                <a:latin typeface="Cambria Math" panose="02040503050406030204" pitchFamily="18" charset="0"/>
                <a:ea typeface="Cambria Math" panose="02040503050406030204" pitchFamily="18" charset="0"/>
              </a:rPr>
              <a:t>. Error = (t-1) x (</a:t>
            </a:r>
            <a:r>
              <a:rPr lang="es-MX" sz="2400" dirty="0" smtClean="0">
                <a:latin typeface="Cambria Math" panose="02040503050406030204" pitchFamily="18" charset="0"/>
                <a:ea typeface="Cambria Math" panose="02040503050406030204" pitchFamily="18" charset="0"/>
              </a:rPr>
              <a:t>r-1)      </a:t>
            </a:r>
            <a:r>
              <a:rPr lang="es-MX" sz="2400" dirty="0" err="1" smtClean="0">
                <a:latin typeface="Cambria Math" panose="02040503050406030204" pitchFamily="18" charset="0"/>
                <a:ea typeface="Cambria Math" panose="02040503050406030204" pitchFamily="18" charset="0"/>
              </a:rPr>
              <a:t>g.l</a:t>
            </a:r>
            <a:r>
              <a:rPr lang="es-MX" sz="2400" dirty="0">
                <a:latin typeface="Cambria Math" panose="02040503050406030204" pitchFamily="18" charset="0"/>
                <a:ea typeface="Cambria Math" panose="02040503050406030204" pitchFamily="18" charset="0"/>
              </a:rPr>
              <a:t>. Total = (t x r)-1</a:t>
            </a:r>
          </a:p>
          <a:p>
            <a:endParaRPr lang="es-MX" dirty="0"/>
          </a:p>
        </p:txBody>
      </p:sp>
    </p:spTree>
    <p:extLst>
      <p:ext uri="{BB962C8B-B14F-4D97-AF65-F5344CB8AC3E}">
        <p14:creationId xmlns:p14="http://schemas.microsoft.com/office/powerpoint/2010/main" val="9244111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043608" y="1124744"/>
            <a:ext cx="7200800" cy="800219"/>
          </a:xfrm>
          <a:prstGeom prst="rect">
            <a:avLst/>
          </a:prstGeom>
          <a:noFill/>
        </p:spPr>
        <p:txBody>
          <a:bodyPr wrap="square" rtlCol="0">
            <a:spAutoFit/>
          </a:bodyPr>
          <a:lstStyle/>
          <a:p>
            <a:r>
              <a:rPr lang="es-ES_tradnl" sz="2800" dirty="0" smtClean="0">
                <a:effectLst>
                  <a:outerShdw blurRad="38100" dist="38100" dir="2700000" algn="tl">
                    <a:srgbClr val="000000">
                      <a:alpha val="43137"/>
                    </a:srgbClr>
                  </a:outerShdw>
                </a:effectLst>
              </a:rPr>
              <a:t>7. Obtener Cuadrados Medios</a:t>
            </a:r>
          </a:p>
          <a:p>
            <a:pPr algn="ctr"/>
            <a:endParaRPr lang="es-MX" dirty="0"/>
          </a:p>
        </p:txBody>
      </p:sp>
      <mc:AlternateContent xmlns:mc="http://schemas.openxmlformats.org/markup-compatibility/2006" xmlns:a14="http://schemas.microsoft.com/office/drawing/2010/main">
        <mc:Choice Requires="a14">
          <p:sp>
            <p:nvSpPr>
              <p:cNvPr id="7" name="6 Rectángulo"/>
              <p:cNvSpPr/>
              <p:nvPr/>
            </p:nvSpPr>
            <p:spPr>
              <a:xfrm>
                <a:off x="2555776" y="2161849"/>
                <a:ext cx="3776418" cy="858377"/>
              </a:xfrm>
              <a:prstGeom prst="rect">
                <a:avLst/>
              </a:prstGeom>
              <a:solidFill>
                <a:srgbClr val="F8ECEC"/>
              </a:solidFill>
            </p:spPr>
            <p:txBody>
              <a:bodyPr wrap="none">
                <a:spAutoFit/>
              </a:bodyPr>
              <a:lstStyle/>
              <a:p>
                <a:pPr/>
                <a14:m>
                  <m:oMathPara xmlns:m="http://schemas.openxmlformats.org/officeDocument/2006/math">
                    <m:oMathParaPr>
                      <m:jc m:val="centerGroup"/>
                    </m:oMathParaPr>
                    <m:oMath xmlns:m="http://schemas.openxmlformats.org/officeDocument/2006/math">
                      <m:r>
                        <a:rPr lang="es-MX" sz="2400" i="1">
                          <a:latin typeface="Cambria Math"/>
                        </a:rPr>
                        <m:t>𝐶𝑀𝐵𝑙𝑜𝑞𝑢𝑒𝑠</m:t>
                      </m:r>
                      <m:r>
                        <a:rPr lang="es-MX" sz="2400" i="1">
                          <a:latin typeface="Cambria Math"/>
                        </a:rPr>
                        <m:t>=</m:t>
                      </m:r>
                      <m:f>
                        <m:fPr>
                          <m:ctrlPr>
                            <a:rPr lang="es-MX" sz="2400" i="1">
                              <a:latin typeface="Cambria Math" panose="02040503050406030204" pitchFamily="18" charset="0"/>
                            </a:rPr>
                          </m:ctrlPr>
                        </m:fPr>
                        <m:num>
                          <m:r>
                            <a:rPr lang="es-MX" sz="2400" i="1">
                              <a:latin typeface="Cambria Math"/>
                            </a:rPr>
                            <m:t>𝑆𝐶𝐵𝑙𝑜𝑞𝑢𝑒𝑠</m:t>
                          </m:r>
                        </m:num>
                        <m:den>
                          <m:r>
                            <a:rPr lang="es-MX" sz="2400" i="1">
                              <a:latin typeface="Cambria Math"/>
                            </a:rPr>
                            <m:t>𝑔</m:t>
                          </m:r>
                          <m:r>
                            <a:rPr lang="es-MX" sz="2400" i="1">
                              <a:latin typeface="Cambria Math"/>
                            </a:rPr>
                            <m:t>.</m:t>
                          </m:r>
                          <m:r>
                            <a:rPr lang="es-MX" sz="2400" i="1">
                              <a:latin typeface="Cambria Math"/>
                            </a:rPr>
                            <m:t>𝑙</m:t>
                          </m:r>
                          <m:r>
                            <a:rPr lang="es-MX" sz="2400" i="1">
                              <a:latin typeface="Cambria Math"/>
                            </a:rPr>
                            <m:t>.</m:t>
                          </m:r>
                          <m:r>
                            <a:rPr lang="es-MX" sz="2400" i="1">
                              <a:latin typeface="Cambria Math"/>
                            </a:rPr>
                            <m:t>𝑏𝑙𝑜𝑞𝑢𝑒𝑠</m:t>
                          </m:r>
                        </m:den>
                      </m:f>
                    </m:oMath>
                  </m:oMathPara>
                </a14:m>
                <a:endParaRPr lang="es-MX" sz="2400" dirty="0"/>
              </a:p>
            </p:txBody>
          </p:sp>
        </mc:Choice>
        <mc:Fallback xmlns="">
          <p:sp>
            <p:nvSpPr>
              <p:cNvPr id="7" name="6 Rectángulo"/>
              <p:cNvSpPr>
                <a:spLocks noRot="1" noChangeAspect="1" noMove="1" noResize="1" noEditPoints="1" noAdjustHandles="1" noChangeArrowheads="1" noChangeShapeType="1" noTextEdit="1"/>
              </p:cNvSpPr>
              <p:nvPr/>
            </p:nvSpPr>
            <p:spPr>
              <a:xfrm>
                <a:off x="2555776" y="2161849"/>
                <a:ext cx="3776418" cy="858377"/>
              </a:xfrm>
              <a:prstGeom prst="rect">
                <a:avLst/>
              </a:prstGeom>
              <a:blipFill rotWithShape="1">
                <a:blip r:embed="rId2" cstate="print"/>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 name="7 Rectángulo"/>
              <p:cNvSpPr/>
              <p:nvPr/>
            </p:nvSpPr>
            <p:spPr>
              <a:xfrm>
                <a:off x="2555776" y="3471467"/>
                <a:ext cx="2856295" cy="851002"/>
              </a:xfrm>
              <a:prstGeom prst="rect">
                <a:avLst/>
              </a:prstGeom>
              <a:solidFill>
                <a:srgbClr val="CCFFCC"/>
              </a:solidFill>
            </p:spPr>
            <p:txBody>
              <a:bodyPr wrap="none">
                <a:spAutoFit/>
              </a:bodyPr>
              <a:lstStyle/>
              <a:p>
                <a:pPr/>
                <a14:m>
                  <m:oMathPara xmlns:m="http://schemas.openxmlformats.org/officeDocument/2006/math">
                    <m:oMathParaPr>
                      <m:jc m:val="centerGroup"/>
                    </m:oMathParaPr>
                    <m:oMath xmlns:m="http://schemas.openxmlformats.org/officeDocument/2006/math">
                      <m:r>
                        <a:rPr lang="es-MX" sz="2400" i="1">
                          <a:latin typeface="Cambria Math"/>
                        </a:rPr>
                        <m:t>𝐶𝑀𝑇𝑟𝑎𝑡</m:t>
                      </m:r>
                      <m:r>
                        <a:rPr lang="es-MX" sz="2400" i="1">
                          <a:latin typeface="Cambria Math"/>
                        </a:rPr>
                        <m:t>=</m:t>
                      </m:r>
                      <m:f>
                        <m:fPr>
                          <m:ctrlPr>
                            <a:rPr lang="es-MX" sz="2400" i="1">
                              <a:latin typeface="Cambria Math" panose="02040503050406030204" pitchFamily="18" charset="0"/>
                            </a:rPr>
                          </m:ctrlPr>
                        </m:fPr>
                        <m:num>
                          <m:r>
                            <a:rPr lang="es-MX" sz="2400" i="1">
                              <a:latin typeface="Cambria Math"/>
                            </a:rPr>
                            <m:t>𝑆𝐶𝑇𝑟𝑎𝑡</m:t>
                          </m:r>
                        </m:num>
                        <m:den>
                          <m:r>
                            <a:rPr lang="es-MX" sz="2400" i="1">
                              <a:latin typeface="Cambria Math"/>
                            </a:rPr>
                            <m:t>𝑔</m:t>
                          </m:r>
                          <m:r>
                            <a:rPr lang="es-MX" sz="2400" i="1">
                              <a:latin typeface="Cambria Math"/>
                            </a:rPr>
                            <m:t>.</m:t>
                          </m:r>
                          <m:r>
                            <a:rPr lang="es-MX" sz="2400" i="1">
                              <a:latin typeface="Cambria Math"/>
                            </a:rPr>
                            <m:t>𝑙</m:t>
                          </m:r>
                          <m:r>
                            <a:rPr lang="es-MX" sz="2400" i="1">
                              <a:latin typeface="Cambria Math"/>
                            </a:rPr>
                            <m:t>.</m:t>
                          </m:r>
                          <m:r>
                            <a:rPr lang="es-MX" sz="2400" i="1">
                              <a:latin typeface="Cambria Math"/>
                            </a:rPr>
                            <m:t>𝑇𝑟𝑎𝑡</m:t>
                          </m:r>
                        </m:den>
                      </m:f>
                    </m:oMath>
                  </m:oMathPara>
                </a14:m>
                <a:endParaRPr lang="es-MX" sz="2400" dirty="0"/>
              </a:p>
            </p:txBody>
          </p:sp>
        </mc:Choice>
        <mc:Fallback xmlns="">
          <p:sp>
            <p:nvSpPr>
              <p:cNvPr id="8" name="7 Rectángulo"/>
              <p:cNvSpPr>
                <a:spLocks noRot="1" noChangeAspect="1" noMove="1" noResize="1" noEditPoints="1" noAdjustHandles="1" noChangeArrowheads="1" noChangeShapeType="1" noTextEdit="1"/>
              </p:cNvSpPr>
              <p:nvPr/>
            </p:nvSpPr>
            <p:spPr>
              <a:xfrm>
                <a:off x="2555776" y="3471467"/>
                <a:ext cx="2856295" cy="851002"/>
              </a:xfrm>
              <a:prstGeom prst="rect">
                <a:avLst/>
              </a:prstGeom>
              <a:blipFill rotWithShape="1">
                <a:blip r:embed="rId3" cstate="print"/>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1" name="10 Rectángulo"/>
              <p:cNvSpPr/>
              <p:nvPr/>
            </p:nvSpPr>
            <p:spPr>
              <a:xfrm>
                <a:off x="2555776" y="4882254"/>
                <a:ext cx="3266663" cy="851002"/>
              </a:xfrm>
              <a:prstGeom prst="rect">
                <a:avLst/>
              </a:prstGeom>
              <a:solidFill>
                <a:srgbClr val="F4FABC"/>
              </a:solidFill>
            </p:spPr>
            <p:txBody>
              <a:bodyPr wrap="none">
                <a:spAutoFit/>
              </a:bodyPr>
              <a:lstStyle/>
              <a:p>
                <a:pPr/>
                <a14:m>
                  <m:oMathPara xmlns:m="http://schemas.openxmlformats.org/officeDocument/2006/math">
                    <m:oMathParaPr>
                      <m:jc m:val="centerGroup"/>
                    </m:oMathParaPr>
                    <m:oMath xmlns:m="http://schemas.openxmlformats.org/officeDocument/2006/math">
                      <m:r>
                        <a:rPr lang="es-MX" sz="2400" i="1">
                          <a:latin typeface="Cambria Math"/>
                        </a:rPr>
                        <m:t>𝐶𝑀𝐸𝑟𝑟𝑜𝑟</m:t>
                      </m:r>
                      <m:r>
                        <a:rPr lang="es-MX" sz="2400" i="1">
                          <a:latin typeface="Cambria Math"/>
                        </a:rPr>
                        <m:t>=</m:t>
                      </m:r>
                      <m:f>
                        <m:fPr>
                          <m:ctrlPr>
                            <a:rPr lang="es-MX" sz="2400" i="1">
                              <a:latin typeface="Cambria Math" panose="02040503050406030204" pitchFamily="18" charset="0"/>
                            </a:rPr>
                          </m:ctrlPr>
                        </m:fPr>
                        <m:num>
                          <m:r>
                            <a:rPr lang="es-MX" sz="2400" i="1">
                              <a:latin typeface="Cambria Math"/>
                            </a:rPr>
                            <m:t>𝑆𝐶</m:t>
                          </m:r>
                          <m:r>
                            <a:rPr lang="es-MX" sz="2400" i="1">
                              <a:latin typeface="Cambria Math"/>
                            </a:rPr>
                            <m:t> </m:t>
                          </m:r>
                          <m:r>
                            <a:rPr lang="es-MX" sz="2400" i="1">
                              <a:latin typeface="Cambria Math"/>
                            </a:rPr>
                            <m:t>𝐸𝑟𝑟𝑜𝑟</m:t>
                          </m:r>
                        </m:num>
                        <m:den>
                          <m:r>
                            <a:rPr lang="es-MX" sz="2400" i="1">
                              <a:latin typeface="Cambria Math"/>
                            </a:rPr>
                            <m:t>𝑔</m:t>
                          </m:r>
                          <m:r>
                            <a:rPr lang="es-MX" sz="2400" i="1">
                              <a:latin typeface="Cambria Math"/>
                            </a:rPr>
                            <m:t>.</m:t>
                          </m:r>
                          <m:r>
                            <a:rPr lang="es-MX" sz="2400" i="1">
                              <a:latin typeface="Cambria Math"/>
                            </a:rPr>
                            <m:t>𝑙</m:t>
                          </m:r>
                          <m:r>
                            <a:rPr lang="es-MX" sz="2400" i="1">
                              <a:latin typeface="Cambria Math"/>
                            </a:rPr>
                            <m:t>.  </m:t>
                          </m:r>
                          <m:r>
                            <a:rPr lang="es-MX" sz="2400" i="1">
                              <a:latin typeface="Cambria Math"/>
                            </a:rPr>
                            <m:t>𝐸𝑟𝑟𝑜𝑟</m:t>
                          </m:r>
                        </m:den>
                      </m:f>
                    </m:oMath>
                  </m:oMathPara>
                </a14:m>
                <a:endParaRPr lang="es-MX" sz="2400" dirty="0"/>
              </a:p>
            </p:txBody>
          </p:sp>
        </mc:Choice>
        <mc:Fallback xmlns="">
          <p:sp>
            <p:nvSpPr>
              <p:cNvPr id="11" name="10 Rectángulo"/>
              <p:cNvSpPr>
                <a:spLocks noRot="1" noChangeAspect="1" noMove="1" noResize="1" noEditPoints="1" noAdjustHandles="1" noChangeArrowheads="1" noChangeShapeType="1" noTextEdit="1"/>
              </p:cNvSpPr>
              <p:nvPr/>
            </p:nvSpPr>
            <p:spPr>
              <a:xfrm>
                <a:off x="2555776" y="4882254"/>
                <a:ext cx="3266663" cy="851002"/>
              </a:xfrm>
              <a:prstGeom prst="rect">
                <a:avLst/>
              </a:prstGeom>
              <a:blipFill rotWithShape="1">
                <a:blip r:embed="rId4" cstate="print"/>
                <a:stretch>
                  <a:fillRect/>
                </a:stretch>
              </a:blipFill>
            </p:spPr>
            <p:txBody>
              <a:bodyPr/>
              <a:lstStyle/>
              <a:p>
                <a:r>
                  <a:rPr lang="es-MX">
                    <a:noFill/>
                  </a:rPr>
                  <a:t> </a:t>
                </a:r>
              </a:p>
            </p:txBody>
          </p:sp>
        </mc:Fallback>
      </mc:AlternateContent>
      <p:sp>
        <p:nvSpPr>
          <p:cNvPr id="2" name="1 Marcador de número de diapositiva"/>
          <p:cNvSpPr>
            <a:spLocks noGrp="1"/>
          </p:cNvSpPr>
          <p:nvPr>
            <p:ph type="sldNum" sz="quarter" idx="12"/>
          </p:nvPr>
        </p:nvSpPr>
        <p:spPr/>
        <p:txBody>
          <a:bodyPr/>
          <a:lstStyle/>
          <a:p>
            <a:fld id="{F0891E8D-72AE-471D-9175-E237BF46159A}" type="slidenum">
              <a:rPr lang="es-MX" smtClean="0"/>
              <a:pPr/>
              <a:t>18</a:t>
            </a:fld>
            <a:endParaRPr lang="es-MX"/>
          </a:p>
        </p:txBody>
      </p:sp>
    </p:spTree>
    <p:extLst>
      <p:ext uri="{BB962C8B-B14F-4D97-AF65-F5344CB8AC3E}">
        <p14:creationId xmlns:p14="http://schemas.microsoft.com/office/powerpoint/2010/main" val="23985413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971600" y="1844824"/>
            <a:ext cx="7488832" cy="4647426"/>
          </a:xfrm>
          <a:prstGeom prst="rect">
            <a:avLst/>
          </a:prstGeom>
          <a:noFill/>
        </p:spPr>
        <p:txBody>
          <a:bodyPr wrap="square" rtlCol="0">
            <a:spAutoFit/>
          </a:bodyPr>
          <a:lstStyle/>
          <a:p>
            <a:r>
              <a:rPr lang="es-ES_tradnl" sz="2800" dirty="0" smtClean="0"/>
              <a:t>8</a:t>
            </a:r>
            <a:r>
              <a:rPr lang="es-ES_tradnl" sz="2800" dirty="0" smtClean="0">
                <a:effectLst>
                  <a:outerShdw blurRad="38100" dist="38100" dir="2700000" algn="tl">
                    <a:srgbClr val="000000">
                      <a:alpha val="43137"/>
                    </a:srgbClr>
                  </a:outerShdw>
                </a:effectLst>
              </a:rPr>
              <a:t>. Obtener Valores de F</a:t>
            </a:r>
          </a:p>
          <a:p>
            <a:endParaRPr lang="es-ES_tradnl" sz="2800" dirty="0"/>
          </a:p>
          <a:p>
            <a:endParaRPr lang="es-ES_tradnl" sz="2800" dirty="0" smtClean="0"/>
          </a:p>
          <a:p>
            <a:endParaRPr lang="es-ES_tradnl" sz="2800" dirty="0"/>
          </a:p>
          <a:p>
            <a:endParaRPr lang="es-ES_tradnl" sz="2800" dirty="0" smtClean="0"/>
          </a:p>
          <a:p>
            <a:endParaRPr lang="es-ES_tradnl" sz="2800" dirty="0"/>
          </a:p>
          <a:p>
            <a:r>
              <a:rPr lang="es-ES_tradnl" sz="2800" dirty="0" smtClean="0"/>
              <a:t>9. </a:t>
            </a:r>
            <a:r>
              <a:rPr lang="es-ES_tradnl" sz="2800" dirty="0" smtClean="0">
                <a:effectLst>
                  <a:outerShdw blurRad="38100" dist="38100" dir="2700000" algn="tl">
                    <a:srgbClr val="000000">
                      <a:alpha val="43137"/>
                    </a:srgbClr>
                  </a:outerShdw>
                </a:effectLst>
              </a:rPr>
              <a:t>Obtener el Coeficiente de Variación</a:t>
            </a:r>
          </a:p>
          <a:p>
            <a:endParaRPr lang="es-ES_tradnl" sz="2800" dirty="0" smtClean="0"/>
          </a:p>
          <a:p>
            <a:endParaRPr lang="es-ES_tradnl" dirty="0" smtClean="0"/>
          </a:p>
          <a:p>
            <a:endParaRPr lang="es-ES_tradnl" dirty="0" smtClean="0"/>
          </a:p>
          <a:p>
            <a:endParaRPr lang="es-ES_tradnl" dirty="0"/>
          </a:p>
          <a:p>
            <a:endParaRPr lang="es-ES_tradnl" dirty="0"/>
          </a:p>
        </p:txBody>
      </p:sp>
      <mc:AlternateContent xmlns:mc="http://schemas.openxmlformats.org/markup-compatibility/2006" xmlns:a14="http://schemas.microsoft.com/office/drawing/2010/main">
        <mc:Choice Requires="a14">
          <p:sp>
            <p:nvSpPr>
              <p:cNvPr id="6" name="5 Rectángulo"/>
              <p:cNvSpPr/>
              <p:nvPr/>
            </p:nvSpPr>
            <p:spPr>
              <a:xfrm>
                <a:off x="1475656" y="2492896"/>
                <a:ext cx="3561616" cy="793743"/>
              </a:xfrm>
              <a:prstGeom prst="rect">
                <a:avLst/>
              </a:prstGeom>
              <a:solidFill>
                <a:srgbClr val="F4FABC"/>
              </a:solidFill>
            </p:spPr>
            <p:txBody>
              <a:bodyPr wrap="none">
                <a:spAutoFit/>
              </a:bodyPr>
              <a:lstStyle/>
              <a:p>
                <a:pPr/>
                <a14:m>
                  <m:oMathPara xmlns:m="http://schemas.openxmlformats.org/officeDocument/2006/math">
                    <m:oMathParaPr>
                      <m:jc m:val="centerGroup"/>
                    </m:oMathParaPr>
                    <m:oMath xmlns:m="http://schemas.openxmlformats.org/officeDocument/2006/math">
                      <m:r>
                        <a:rPr lang="es-MX" sz="2400" i="1">
                          <a:latin typeface="Cambria Math"/>
                        </a:rPr>
                        <m:t>𝐹𝐵𝑙𝑜𝑞𝑢𝑒𝑠</m:t>
                      </m:r>
                      <m:r>
                        <a:rPr lang="es-MX" sz="2400" i="1">
                          <a:latin typeface="Cambria Math"/>
                        </a:rPr>
                        <m:t>=</m:t>
                      </m:r>
                      <m:f>
                        <m:fPr>
                          <m:ctrlPr>
                            <a:rPr lang="es-MX" sz="2400" i="1">
                              <a:latin typeface="Cambria Math" panose="02040503050406030204" pitchFamily="18" charset="0"/>
                            </a:rPr>
                          </m:ctrlPr>
                        </m:fPr>
                        <m:num>
                          <m:r>
                            <a:rPr lang="es-MX" sz="2400" i="1">
                              <a:latin typeface="Cambria Math"/>
                            </a:rPr>
                            <m:t>𝐶𝑀</m:t>
                          </m:r>
                          <m:r>
                            <a:rPr lang="es-MX" sz="2400" i="1">
                              <a:latin typeface="Cambria Math"/>
                            </a:rPr>
                            <m:t> </m:t>
                          </m:r>
                          <m:r>
                            <a:rPr lang="es-MX" sz="2400" i="1">
                              <a:latin typeface="Cambria Math"/>
                            </a:rPr>
                            <m:t>𝐵𝑙𝑜𝑞𝑢𝑒𝑠</m:t>
                          </m:r>
                        </m:num>
                        <m:den>
                          <m:r>
                            <a:rPr lang="es-MX" sz="2400" i="1">
                              <a:latin typeface="Cambria Math"/>
                            </a:rPr>
                            <m:t>𝐶𝑀</m:t>
                          </m:r>
                          <m:r>
                            <a:rPr lang="es-MX" sz="2400" i="1">
                              <a:latin typeface="Cambria Math"/>
                            </a:rPr>
                            <m:t> </m:t>
                          </m:r>
                          <m:r>
                            <a:rPr lang="es-MX" sz="2400" i="1">
                              <a:latin typeface="Cambria Math"/>
                            </a:rPr>
                            <m:t>𝐸𝑟𝑟𝑜𝑟</m:t>
                          </m:r>
                        </m:den>
                      </m:f>
                    </m:oMath>
                  </m:oMathPara>
                </a14:m>
                <a:endParaRPr lang="es-MX" dirty="0"/>
              </a:p>
            </p:txBody>
          </p:sp>
        </mc:Choice>
        <mc:Fallback xmlns="">
          <p:sp>
            <p:nvSpPr>
              <p:cNvPr id="6" name="5 Rectángulo"/>
              <p:cNvSpPr>
                <a:spLocks noRot="1" noChangeAspect="1" noMove="1" noResize="1" noEditPoints="1" noAdjustHandles="1" noChangeArrowheads="1" noChangeShapeType="1" noTextEdit="1"/>
              </p:cNvSpPr>
              <p:nvPr/>
            </p:nvSpPr>
            <p:spPr>
              <a:xfrm>
                <a:off x="1475656" y="2492896"/>
                <a:ext cx="3561616" cy="793743"/>
              </a:xfrm>
              <a:prstGeom prst="rect">
                <a:avLst/>
              </a:prstGeom>
              <a:blipFill rotWithShape="1">
                <a:blip r:embed="rId2" cstate="print"/>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7" name="6 Rectángulo"/>
              <p:cNvSpPr/>
              <p:nvPr/>
            </p:nvSpPr>
            <p:spPr>
              <a:xfrm>
                <a:off x="1475656" y="3429000"/>
                <a:ext cx="2716833" cy="786369"/>
              </a:xfrm>
              <a:prstGeom prst="rect">
                <a:avLst/>
              </a:prstGeom>
              <a:solidFill>
                <a:srgbClr val="F8ECEC"/>
              </a:solidFill>
            </p:spPr>
            <p:txBody>
              <a:bodyPr wrap="none">
                <a:spAutoFit/>
              </a:bodyPr>
              <a:lstStyle/>
              <a:p>
                <a:pPr/>
                <a14:m>
                  <m:oMathPara xmlns:m="http://schemas.openxmlformats.org/officeDocument/2006/math">
                    <m:oMathParaPr>
                      <m:jc m:val="centerGroup"/>
                    </m:oMathParaPr>
                    <m:oMath xmlns:m="http://schemas.openxmlformats.org/officeDocument/2006/math">
                      <m:r>
                        <a:rPr lang="es-MX" sz="2400" i="1">
                          <a:latin typeface="Cambria Math"/>
                        </a:rPr>
                        <m:t>𝐹𝑡𝑟𝑎𝑡</m:t>
                      </m:r>
                      <m:r>
                        <a:rPr lang="es-MX" sz="2400" i="1">
                          <a:latin typeface="Cambria Math"/>
                        </a:rPr>
                        <m:t>=</m:t>
                      </m:r>
                      <m:f>
                        <m:fPr>
                          <m:ctrlPr>
                            <a:rPr lang="es-MX" sz="2400" i="1">
                              <a:latin typeface="Cambria Math" panose="02040503050406030204" pitchFamily="18" charset="0"/>
                            </a:rPr>
                          </m:ctrlPr>
                        </m:fPr>
                        <m:num>
                          <m:r>
                            <a:rPr lang="es-MX" sz="2400" i="1">
                              <a:latin typeface="Cambria Math"/>
                            </a:rPr>
                            <m:t>𝐶𝑀</m:t>
                          </m:r>
                          <m:r>
                            <a:rPr lang="es-MX" sz="2400" i="1">
                              <a:latin typeface="Cambria Math"/>
                            </a:rPr>
                            <m:t> </m:t>
                          </m:r>
                          <m:r>
                            <a:rPr lang="es-MX" sz="2400" i="1">
                              <a:latin typeface="Cambria Math"/>
                            </a:rPr>
                            <m:t>𝑡𝑟𝑎𝑡</m:t>
                          </m:r>
                        </m:num>
                        <m:den>
                          <m:r>
                            <a:rPr lang="es-MX" sz="2400" i="1">
                              <a:latin typeface="Cambria Math"/>
                            </a:rPr>
                            <m:t>𝐶𝑀</m:t>
                          </m:r>
                          <m:r>
                            <a:rPr lang="es-MX" sz="2400" i="1">
                              <a:latin typeface="Cambria Math"/>
                            </a:rPr>
                            <m:t> </m:t>
                          </m:r>
                          <m:r>
                            <a:rPr lang="es-MX" sz="2400" i="1">
                              <a:latin typeface="Cambria Math"/>
                            </a:rPr>
                            <m:t>𝐸𝑟𝑟𝑜𝑟</m:t>
                          </m:r>
                        </m:den>
                      </m:f>
                    </m:oMath>
                  </m:oMathPara>
                </a14:m>
                <a:endParaRPr lang="es-MX" sz="2400" dirty="0"/>
              </a:p>
            </p:txBody>
          </p:sp>
        </mc:Choice>
        <mc:Fallback xmlns="">
          <p:sp>
            <p:nvSpPr>
              <p:cNvPr id="7" name="6 Rectángulo"/>
              <p:cNvSpPr>
                <a:spLocks noRot="1" noChangeAspect="1" noMove="1" noResize="1" noEditPoints="1" noAdjustHandles="1" noChangeArrowheads="1" noChangeShapeType="1" noTextEdit="1"/>
              </p:cNvSpPr>
              <p:nvPr/>
            </p:nvSpPr>
            <p:spPr>
              <a:xfrm>
                <a:off x="1475656" y="3429000"/>
                <a:ext cx="2716833" cy="786369"/>
              </a:xfrm>
              <a:prstGeom prst="rect">
                <a:avLst/>
              </a:prstGeom>
              <a:blipFill rotWithShape="1">
                <a:blip r:embed="rId3" cstate="print"/>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 name="7 Rectángulo"/>
              <p:cNvSpPr/>
              <p:nvPr/>
            </p:nvSpPr>
            <p:spPr>
              <a:xfrm>
                <a:off x="1475656" y="5157192"/>
                <a:ext cx="7128792" cy="965457"/>
              </a:xfrm>
              <a:prstGeom prst="rect">
                <a:avLst/>
              </a:prstGeom>
              <a:solidFill>
                <a:srgbClr val="CCFFCC"/>
              </a:solidFill>
            </p:spPr>
            <p:txBody>
              <a:bodyPr wrap="square">
                <a:spAutoFit/>
              </a:bodyPr>
              <a:lstStyle/>
              <a:p>
                <a:pPr/>
                <a14:m>
                  <m:oMathPara xmlns:m="http://schemas.openxmlformats.org/officeDocument/2006/math">
                    <m:oMathParaPr>
                      <m:jc m:val="centerGroup"/>
                    </m:oMathParaPr>
                    <m:oMath xmlns:m="http://schemas.openxmlformats.org/officeDocument/2006/math">
                      <m:r>
                        <a:rPr lang="es-MX" sz="2400" i="1">
                          <a:latin typeface="Cambria Math"/>
                        </a:rPr>
                        <m:t>𝐶𝑉</m:t>
                      </m:r>
                      <m:r>
                        <a:rPr lang="es-MX" sz="2400" i="1">
                          <a:latin typeface="Cambria Math"/>
                        </a:rPr>
                        <m:t>(%)</m:t>
                      </m:r>
                      <m:r>
                        <a:rPr lang="es-MX" sz="2400">
                          <a:latin typeface="Cambria Math"/>
                        </a:rPr>
                        <m:t>=</m:t>
                      </m:r>
                      <m:d>
                        <m:dPr>
                          <m:ctrlPr>
                            <a:rPr lang="es-MX" sz="2400" i="1">
                              <a:latin typeface="Cambria Math" panose="02040503050406030204" pitchFamily="18" charset="0"/>
                            </a:rPr>
                          </m:ctrlPr>
                        </m:dPr>
                        <m:e>
                          <m:f>
                            <m:fPr>
                              <m:ctrlPr>
                                <a:rPr lang="es-MX" sz="2400" i="1">
                                  <a:latin typeface="Cambria Math" panose="02040503050406030204" pitchFamily="18" charset="0"/>
                                </a:rPr>
                              </m:ctrlPr>
                            </m:fPr>
                            <m:num>
                              <m:rad>
                                <m:radPr>
                                  <m:degHide m:val="on"/>
                                  <m:ctrlPr>
                                    <a:rPr lang="es-MX" sz="2400" i="1">
                                      <a:latin typeface="Cambria Math" panose="02040503050406030204" pitchFamily="18" charset="0"/>
                                    </a:rPr>
                                  </m:ctrlPr>
                                </m:radPr>
                                <m:deg/>
                                <m:e>
                                  <m:r>
                                    <a:rPr lang="es-MX" sz="2400" i="1">
                                      <a:latin typeface="Cambria Math"/>
                                    </a:rPr>
                                    <m:t>𝐶𝑀</m:t>
                                  </m:r>
                                  <m:r>
                                    <a:rPr lang="es-MX" sz="2400">
                                      <a:latin typeface="Cambria Math"/>
                                    </a:rPr>
                                    <m:t> </m:t>
                                  </m:r>
                                  <m:r>
                                    <a:rPr lang="es-MX" sz="2400" i="1">
                                      <a:latin typeface="Cambria Math"/>
                                    </a:rPr>
                                    <m:t>𝐸𝑟𝑟𝑜𝑟</m:t>
                                  </m:r>
                                </m:e>
                              </m:rad>
                            </m:num>
                            <m:den>
                              <m:acc>
                                <m:accPr>
                                  <m:chr m:val="̅"/>
                                  <m:ctrlPr>
                                    <a:rPr lang="es-MX" sz="2400" i="1">
                                      <a:latin typeface="Cambria Math" panose="02040503050406030204" pitchFamily="18" charset="0"/>
                                    </a:rPr>
                                  </m:ctrlPr>
                                </m:accPr>
                                <m:e>
                                  <m:sSub>
                                    <m:sSubPr>
                                      <m:ctrlPr>
                                        <a:rPr lang="es-MX" sz="2400" i="1">
                                          <a:latin typeface="Cambria Math" panose="02040503050406030204" pitchFamily="18" charset="0"/>
                                        </a:rPr>
                                      </m:ctrlPr>
                                    </m:sSubPr>
                                    <m:e>
                                      <m:r>
                                        <a:rPr lang="es-MX" sz="2400" i="1">
                                          <a:latin typeface="Cambria Math"/>
                                        </a:rPr>
                                        <m:t>𝑌</m:t>
                                      </m:r>
                                    </m:e>
                                    <m:sub>
                                      <m:r>
                                        <a:rPr lang="es-MX" sz="2400" i="1">
                                          <a:latin typeface="Cambria Math"/>
                                        </a:rPr>
                                        <m:t>..</m:t>
                                      </m:r>
                                    </m:sub>
                                  </m:sSub>
                                </m:e>
                              </m:acc>
                            </m:den>
                          </m:f>
                        </m:e>
                      </m:d>
                      <m:r>
                        <a:rPr lang="es-MX" sz="2400">
                          <a:latin typeface="Cambria Math"/>
                        </a:rPr>
                        <m:t>×100   </m:t>
                      </m:r>
                      <m:sSub>
                        <m:sSubPr>
                          <m:ctrlPr>
                            <a:rPr lang="es-MX" sz="2400" i="1">
                              <a:latin typeface="Cambria Math" panose="02040503050406030204" pitchFamily="18" charset="0"/>
                            </a:rPr>
                          </m:ctrlPr>
                        </m:sSubPr>
                        <m:e>
                          <m:acc>
                            <m:accPr>
                              <m:chr m:val="̅"/>
                              <m:ctrlPr>
                                <a:rPr lang="es-MX" sz="2400" i="1">
                                  <a:latin typeface="Cambria Math" panose="02040503050406030204" pitchFamily="18" charset="0"/>
                                </a:rPr>
                              </m:ctrlPr>
                            </m:accPr>
                            <m:e>
                              <m:r>
                                <a:rPr lang="es-MX" sz="2400" i="1">
                                  <a:latin typeface="Cambria Math"/>
                                </a:rPr>
                                <m:t>𝑌</m:t>
                              </m:r>
                            </m:e>
                          </m:acc>
                        </m:e>
                        <m:sub>
                          <m:r>
                            <a:rPr lang="es-MX" sz="2400" i="1">
                              <a:latin typeface="Cambria Math"/>
                            </a:rPr>
                            <m:t>..</m:t>
                          </m:r>
                        </m:sub>
                      </m:sSub>
                      <m:r>
                        <a:rPr lang="es-MX" sz="2400" i="1">
                          <a:latin typeface="Cambria Math"/>
                        </a:rPr>
                        <m:t>=</m:t>
                      </m:r>
                      <m:r>
                        <a:rPr lang="es-MX" sz="2400" i="1">
                          <a:latin typeface="Cambria Math"/>
                        </a:rPr>
                        <m:t>𝑀𝑒𝑑𝑖𝑎</m:t>
                      </m:r>
                      <m:r>
                        <a:rPr lang="es-MX" sz="2400" i="1">
                          <a:latin typeface="Cambria Math"/>
                        </a:rPr>
                        <m:t> </m:t>
                      </m:r>
                      <m:r>
                        <a:rPr lang="es-MX" sz="2400" i="1">
                          <a:latin typeface="Cambria Math"/>
                        </a:rPr>
                        <m:t>𝑔𝑒𝑛𝑒𝑟𝑎𝑙</m:t>
                      </m:r>
                    </m:oMath>
                  </m:oMathPara>
                </a14:m>
                <a:endParaRPr lang="es-MX" dirty="0"/>
              </a:p>
            </p:txBody>
          </p:sp>
        </mc:Choice>
        <mc:Fallback xmlns="">
          <p:sp>
            <p:nvSpPr>
              <p:cNvPr id="8" name="7 Rectángulo"/>
              <p:cNvSpPr>
                <a:spLocks noRot="1" noChangeAspect="1" noMove="1" noResize="1" noEditPoints="1" noAdjustHandles="1" noChangeArrowheads="1" noChangeShapeType="1" noTextEdit="1"/>
              </p:cNvSpPr>
              <p:nvPr/>
            </p:nvSpPr>
            <p:spPr>
              <a:xfrm>
                <a:off x="1475656" y="5157192"/>
                <a:ext cx="7128792" cy="965457"/>
              </a:xfrm>
              <a:prstGeom prst="rect">
                <a:avLst/>
              </a:prstGeom>
              <a:blipFill rotWithShape="1">
                <a:blip r:embed="rId4" cstate="print"/>
                <a:stretch>
                  <a:fillRect/>
                </a:stretch>
              </a:blipFill>
            </p:spPr>
            <p:txBody>
              <a:bodyPr/>
              <a:lstStyle/>
              <a:p>
                <a:r>
                  <a:rPr lang="es-MX">
                    <a:noFill/>
                  </a:rPr>
                  <a:t> </a:t>
                </a:r>
              </a:p>
            </p:txBody>
          </p:sp>
        </mc:Fallback>
      </mc:AlternateContent>
      <p:sp>
        <p:nvSpPr>
          <p:cNvPr id="2" name="1 Marcador de número de diapositiva"/>
          <p:cNvSpPr>
            <a:spLocks noGrp="1"/>
          </p:cNvSpPr>
          <p:nvPr>
            <p:ph type="sldNum" sz="quarter" idx="12"/>
          </p:nvPr>
        </p:nvSpPr>
        <p:spPr/>
        <p:txBody>
          <a:bodyPr/>
          <a:lstStyle/>
          <a:p>
            <a:fld id="{F0891E8D-72AE-471D-9175-E237BF46159A}" type="slidenum">
              <a:rPr lang="es-MX" smtClean="0"/>
              <a:pPr/>
              <a:t>19</a:t>
            </a:fld>
            <a:endParaRPr lang="es-MX"/>
          </a:p>
        </p:txBody>
      </p:sp>
    </p:spTree>
    <p:extLst>
      <p:ext uri="{BB962C8B-B14F-4D97-AF65-F5344CB8AC3E}">
        <p14:creationId xmlns:p14="http://schemas.microsoft.com/office/powerpoint/2010/main" val="13346000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MX" b="1" dirty="0" smtClean="0">
                <a:solidFill>
                  <a:schemeClr val="accent4">
                    <a:lumMod val="50000"/>
                  </a:schemeClr>
                </a:solidFill>
                <a:effectLst>
                  <a:outerShdw blurRad="38100" dist="38100" dir="2700000" algn="tl">
                    <a:srgbClr val="000000">
                      <a:alpha val="43137"/>
                    </a:srgbClr>
                  </a:outerShdw>
                </a:effectLst>
              </a:rPr>
              <a:t>Presentación.</a:t>
            </a:r>
            <a:endParaRPr lang="es-MX" b="1" dirty="0">
              <a:solidFill>
                <a:schemeClr val="accent4">
                  <a:lumMod val="50000"/>
                </a:schemeClr>
              </a:solidFill>
              <a:effectLst>
                <a:outerShdw blurRad="38100" dist="38100" dir="2700000" algn="tl">
                  <a:srgbClr val="000000">
                    <a:alpha val="43137"/>
                  </a:srgbClr>
                </a:outerShdw>
              </a:effectLst>
            </a:endParaRPr>
          </a:p>
        </p:txBody>
      </p:sp>
      <p:sp>
        <p:nvSpPr>
          <p:cNvPr id="4" name="Marcador de contenido 3"/>
          <p:cNvSpPr>
            <a:spLocks noGrp="1"/>
          </p:cNvSpPr>
          <p:nvPr>
            <p:ph idx="1"/>
          </p:nvPr>
        </p:nvSpPr>
        <p:spPr/>
        <p:txBody>
          <a:bodyPr>
            <a:normAutofit fontScale="70000" lnSpcReduction="20000"/>
          </a:bodyPr>
          <a:lstStyle/>
          <a:p>
            <a:pPr marL="363538" indent="-363538" algn="just">
              <a:lnSpc>
                <a:spcPct val="120000"/>
              </a:lnSpc>
              <a:buFont typeface="Wingdings" panose="05000000000000000000" pitchFamily="2" charset="2"/>
              <a:buChar char="q"/>
            </a:pPr>
            <a:r>
              <a:rPr lang="es-MX" dirty="0">
                <a:latin typeface="Arial" pitchFamily="34" charset="0"/>
                <a:cs typeface="Arial" pitchFamily="34" charset="0"/>
              </a:rPr>
              <a:t>El presente material didáctico tiene como objetivo principal revisar los contenidos de la unidad de competencia </a:t>
            </a:r>
            <a:r>
              <a:rPr lang="es-MX" dirty="0" smtClean="0">
                <a:latin typeface="Arial" pitchFamily="34" charset="0"/>
                <a:cs typeface="Arial" pitchFamily="34" charset="0"/>
              </a:rPr>
              <a:t>III </a:t>
            </a:r>
            <a:r>
              <a:rPr lang="es-MX" dirty="0">
                <a:latin typeface="Arial" pitchFamily="34" charset="0"/>
                <a:cs typeface="Arial" pitchFamily="34" charset="0"/>
              </a:rPr>
              <a:t>del Curso de la Unidad de </a:t>
            </a:r>
            <a:r>
              <a:rPr lang="es-MX" dirty="0" smtClean="0">
                <a:latin typeface="Arial" pitchFamily="34" charset="0"/>
                <a:cs typeface="Arial" pitchFamily="34" charset="0"/>
              </a:rPr>
              <a:t>Aprendizaje de  Análisis y Diseño de Experimentos que se imparte en el 5° semestre de la licenciatura de Ingeniero Agrónomo en Floricultura en la Facultad de Ciencias Agrícolas de la U.A.E.M.</a:t>
            </a:r>
            <a:endParaRPr lang="es-MX" dirty="0">
              <a:latin typeface="Arial" pitchFamily="34" charset="0"/>
              <a:cs typeface="Arial" pitchFamily="34" charset="0"/>
            </a:endParaRPr>
          </a:p>
          <a:p>
            <a:pPr algn="just">
              <a:lnSpc>
                <a:spcPct val="120000"/>
              </a:lnSpc>
            </a:pPr>
            <a:endParaRPr lang="es-ES_tradnl" dirty="0">
              <a:latin typeface="Arial" pitchFamily="34" charset="0"/>
              <a:cs typeface="Arial" pitchFamily="34" charset="0"/>
            </a:endParaRPr>
          </a:p>
          <a:p>
            <a:pPr marL="363538" indent="-363538" algn="just">
              <a:lnSpc>
                <a:spcPct val="120000"/>
              </a:lnSpc>
              <a:buFont typeface="Wingdings" panose="05000000000000000000" pitchFamily="2" charset="2"/>
              <a:buChar char="q"/>
            </a:pPr>
            <a:r>
              <a:rPr lang="es-ES_tradnl" dirty="0" smtClean="0">
                <a:latin typeface="Arial" pitchFamily="34" charset="0"/>
                <a:cs typeface="Arial" pitchFamily="34" charset="0"/>
              </a:rPr>
              <a:t>En </a:t>
            </a:r>
            <a:r>
              <a:rPr lang="es-ES_tradnl" dirty="0">
                <a:latin typeface="Arial" pitchFamily="34" charset="0"/>
                <a:cs typeface="Arial" pitchFamily="34" charset="0"/>
              </a:rPr>
              <a:t>esta presentación de diapositivas se describen </a:t>
            </a:r>
            <a:r>
              <a:rPr lang="es-ES_tradnl" dirty="0" smtClean="0">
                <a:latin typeface="Arial" pitchFamily="34" charset="0"/>
                <a:cs typeface="Arial" pitchFamily="34" charset="0"/>
              </a:rPr>
              <a:t>las principales característica de los diseños experimentales relacionados con un solo factor de estudio que se emplean regularmente en trabajos de investigación relacionados con la floricultura y la horticultura ornamental</a:t>
            </a:r>
          </a:p>
          <a:p>
            <a:pPr algn="just">
              <a:lnSpc>
                <a:spcPct val="120000"/>
              </a:lnSpc>
              <a:buFont typeface="Wingdings" panose="05000000000000000000" pitchFamily="2" charset="2"/>
              <a:buChar char="q"/>
            </a:pPr>
            <a:endParaRPr lang="es-MX" dirty="0"/>
          </a:p>
        </p:txBody>
      </p:sp>
    </p:spTree>
    <p:extLst>
      <p:ext uri="{BB962C8B-B14F-4D97-AF65-F5344CB8AC3E}">
        <p14:creationId xmlns:p14="http://schemas.microsoft.com/office/powerpoint/2010/main" val="41803364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476672"/>
            <a:ext cx="8686800" cy="5603453"/>
          </a:xfrm>
        </p:spPr>
        <p:txBody>
          <a:bodyPr/>
          <a:lstStyle/>
          <a:p>
            <a:pPr marL="0" indent="0">
              <a:buNone/>
            </a:pPr>
            <a:r>
              <a:rPr lang="es-ES_tradnl" dirty="0" smtClean="0">
                <a:effectLst>
                  <a:outerShdw blurRad="38100" dist="38100" dir="2700000" algn="tl">
                    <a:srgbClr val="000000">
                      <a:alpha val="43137"/>
                    </a:srgbClr>
                  </a:outerShdw>
                </a:effectLst>
                <a:latin typeface="Gill Sans MT" panose="020B0502020104020203" pitchFamily="34" charset="0"/>
              </a:rPr>
              <a:t>10. Obtener el coeficiente de determinación R</a:t>
            </a:r>
            <a:r>
              <a:rPr lang="es-ES_tradnl" baseline="30000" dirty="0" smtClean="0">
                <a:effectLst>
                  <a:outerShdw blurRad="38100" dist="38100" dir="2700000" algn="tl">
                    <a:srgbClr val="000000">
                      <a:alpha val="43137"/>
                    </a:srgbClr>
                  </a:outerShdw>
                </a:effectLst>
                <a:latin typeface="Gill Sans MT" panose="020B0502020104020203" pitchFamily="34" charset="0"/>
              </a:rPr>
              <a:t>2</a:t>
            </a:r>
          </a:p>
          <a:p>
            <a:pPr marL="0" indent="0">
              <a:buNone/>
            </a:pPr>
            <a:endParaRPr lang="es-ES_tradnl" baseline="30000" dirty="0"/>
          </a:p>
          <a:p>
            <a:pPr marL="0" indent="0">
              <a:buNone/>
            </a:pPr>
            <a:endParaRPr lang="es-ES_tradnl" baseline="30000" dirty="0" smtClean="0"/>
          </a:p>
          <a:p>
            <a:pPr marL="0" indent="0">
              <a:buNone/>
            </a:pPr>
            <a:endParaRPr lang="es-ES_tradnl" baseline="30000" dirty="0"/>
          </a:p>
          <a:p>
            <a:pPr marL="0" indent="0">
              <a:buNone/>
            </a:pPr>
            <a:endParaRPr lang="es-ES_tradnl" baseline="30000" dirty="0" smtClean="0"/>
          </a:p>
          <a:p>
            <a:pPr marL="0" indent="0">
              <a:buNone/>
            </a:pPr>
            <a:endParaRPr lang="es-ES_tradnl" sz="2400" dirty="0" smtClean="0"/>
          </a:p>
          <a:p>
            <a:pPr>
              <a:buFont typeface="Wingdings" panose="05000000000000000000" pitchFamily="2" charset="2"/>
              <a:buChar char="§"/>
            </a:pPr>
            <a:endParaRPr lang="es-ES_tradnl" sz="2000" dirty="0" smtClean="0">
              <a:effectLst>
                <a:outerShdw blurRad="38100" dist="38100" dir="2700000" algn="tl">
                  <a:srgbClr val="000000">
                    <a:alpha val="43137"/>
                  </a:srgbClr>
                </a:outerShdw>
              </a:effectLst>
            </a:endParaRPr>
          </a:p>
          <a:p>
            <a:pPr>
              <a:buFont typeface="Wingdings" panose="05000000000000000000" pitchFamily="2" charset="2"/>
              <a:buChar char="§"/>
            </a:pPr>
            <a:r>
              <a:rPr lang="es-ES_tradnl" sz="2000" dirty="0" smtClean="0">
                <a:effectLst>
                  <a:outerShdw blurRad="38100" dist="38100" dir="2700000" algn="tl">
                    <a:srgbClr val="000000">
                      <a:alpha val="43137"/>
                    </a:srgbClr>
                  </a:outerShdw>
                </a:effectLst>
              </a:rPr>
              <a:t>R</a:t>
            </a:r>
            <a:r>
              <a:rPr lang="es-ES_tradnl" sz="2000" baseline="30000" dirty="0" smtClean="0">
                <a:effectLst>
                  <a:outerShdw blurRad="38100" dist="38100" dir="2700000" algn="tl">
                    <a:srgbClr val="000000">
                      <a:alpha val="43137"/>
                    </a:srgbClr>
                  </a:outerShdw>
                </a:effectLst>
              </a:rPr>
              <a:t>2  </a:t>
            </a:r>
            <a:r>
              <a:rPr lang="es-ES_tradnl" sz="2000" dirty="0" smtClean="0">
                <a:effectLst>
                  <a:outerShdw blurRad="38100" dist="38100" dir="2700000" algn="tl">
                    <a:srgbClr val="000000">
                      <a:alpha val="43137"/>
                    </a:srgbClr>
                  </a:outerShdw>
                </a:effectLst>
              </a:rPr>
              <a:t>indica la proporción de la suma de cuadrados total que es explicada por la variación entre bloques y entre tratamientos. </a:t>
            </a:r>
          </a:p>
          <a:p>
            <a:pPr>
              <a:buFont typeface="Wingdings" panose="05000000000000000000" pitchFamily="2" charset="2"/>
              <a:buChar char="§"/>
            </a:pPr>
            <a:endParaRPr lang="es-ES_tradnl" sz="2000" dirty="0" smtClean="0">
              <a:effectLst>
                <a:outerShdw blurRad="38100" dist="38100" dir="2700000" algn="tl">
                  <a:srgbClr val="000000">
                    <a:alpha val="43137"/>
                  </a:srgbClr>
                </a:outerShdw>
              </a:effectLst>
            </a:endParaRPr>
          </a:p>
          <a:p>
            <a:pPr>
              <a:buFont typeface="Wingdings" panose="05000000000000000000" pitchFamily="2" charset="2"/>
              <a:buChar char="§"/>
            </a:pPr>
            <a:r>
              <a:rPr lang="es-ES_tradnl" sz="2000" dirty="0" smtClean="0">
                <a:effectLst>
                  <a:outerShdw blurRad="38100" dist="38100" dir="2700000" algn="tl">
                    <a:srgbClr val="000000">
                      <a:alpha val="43137"/>
                    </a:srgbClr>
                  </a:outerShdw>
                </a:effectLst>
              </a:rPr>
              <a:t>Conforme el valor de R</a:t>
            </a:r>
            <a:r>
              <a:rPr lang="es-ES_tradnl" sz="2000" baseline="30000" dirty="0" smtClean="0">
                <a:effectLst>
                  <a:outerShdw blurRad="38100" dist="38100" dir="2700000" algn="tl">
                    <a:srgbClr val="000000">
                      <a:alpha val="43137"/>
                    </a:srgbClr>
                  </a:outerShdw>
                </a:effectLst>
              </a:rPr>
              <a:t>2</a:t>
            </a:r>
            <a:r>
              <a:rPr lang="es-ES_tradnl" sz="2000" dirty="0" smtClean="0">
                <a:effectLst>
                  <a:outerShdw blurRad="38100" dist="38100" dir="2700000" algn="tl">
                    <a:srgbClr val="000000">
                      <a:alpha val="43137"/>
                    </a:srgbClr>
                  </a:outerShdw>
                </a:effectLst>
              </a:rPr>
              <a:t> se aproxima a 1.0 esto indicará que los datos analizados tuvieron un mejor ajuste del modelo lineal.</a:t>
            </a:r>
          </a:p>
        </p:txBody>
      </p:sp>
      <p:sp>
        <p:nvSpPr>
          <p:cNvPr id="4" name="3 Marcador de número de diapositiva"/>
          <p:cNvSpPr>
            <a:spLocks noGrp="1"/>
          </p:cNvSpPr>
          <p:nvPr>
            <p:ph type="sldNum" sz="quarter" idx="12"/>
          </p:nvPr>
        </p:nvSpPr>
        <p:spPr/>
        <p:txBody>
          <a:bodyPr/>
          <a:lstStyle/>
          <a:p>
            <a:fld id="{F0891E8D-72AE-471D-9175-E237BF46159A}" type="slidenum">
              <a:rPr lang="es-MX" smtClean="0"/>
              <a:pPr/>
              <a:t>20</a:t>
            </a:fld>
            <a:endParaRPr lang="es-MX"/>
          </a:p>
        </p:txBody>
      </p:sp>
      <mc:AlternateContent xmlns:mc="http://schemas.openxmlformats.org/markup-compatibility/2006" xmlns:a14="http://schemas.microsoft.com/office/drawing/2010/main">
        <mc:Choice Requires="a14">
          <p:sp>
            <p:nvSpPr>
              <p:cNvPr id="6" name="5 CuadroTexto"/>
              <p:cNvSpPr txBox="1"/>
              <p:nvPr/>
            </p:nvSpPr>
            <p:spPr>
              <a:xfrm>
                <a:off x="2195736" y="1949074"/>
                <a:ext cx="5317994" cy="793743"/>
              </a:xfrm>
              <a:prstGeom prst="rect">
                <a:avLst/>
              </a:prstGeom>
              <a:solidFill>
                <a:srgbClr val="F8ECEC"/>
              </a:solidFill>
              <a:effectLst>
                <a:outerShdw blurRad="50800" dist="38100" dir="2700000" algn="tl" rotWithShape="0">
                  <a:prstClr val="black">
                    <a:alpha val="40000"/>
                  </a:prstClr>
                </a:outerShdw>
              </a:effectLst>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s-MX" sz="2400" i="1" smtClean="0">
                              <a:latin typeface="Cambria Math" panose="02040503050406030204" pitchFamily="18" charset="0"/>
                            </a:rPr>
                          </m:ctrlPr>
                        </m:sSupPr>
                        <m:e>
                          <m:r>
                            <a:rPr lang="es-ES_tradnl" sz="2400" b="0" i="1" smtClean="0">
                              <a:latin typeface="Cambria Math"/>
                            </a:rPr>
                            <m:t>𝑅</m:t>
                          </m:r>
                        </m:e>
                        <m:sup>
                          <m:r>
                            <a:rPr lang="es-ES_tradnl" sz="2400" b="0" i="1" smtClean="0">
                              <a:latin typeface="Cambria Math"/>
                            </a:rPr>
                            <m:t>2</m:t>
                          </m:r>
                        </m:sup>
                      </m:sSup>
                      <m:r>
                        <a:rPr lang="es-MX" sz="2400" i="1" smtClean="0">
                          <a:latin typeface="Cambria Math"/>
                        </a:rPr>
                        <m:t>=</m:t>
                      </m:r>
                      <m:f>
                        <m:fPr>
                          <m:ctrlPr>
                            <a:rPr lang="es-MX" sz="2400" i="1" smtClean="0">
                              <a:latin typeface="Cambria Math" panose="02040503050406030204" pitchFamily="18" charset="0"/>
                            </a:rPr>
                          </m:ctrlPr>
                        </m:fPr>
                        <m:num>
                          <m:r>
                            <a:rPr lang="es-ES_tradnl" sz="2400" b="0" i="1" smtClean="0">
                              <a:latin typeface="Cambria Math"/>
                            </a:rPr>
                            <m:t>𝑆𝐶</m:t>
                          </m:r>
                          <m:r>
                            <a:rPr lang="es-ES_tradnl" sz="2400" b="0" i="1" smtClean="0">
                              <a:latin typeface="Cambria Math"/>
                            </a:rPr>
                            <m:t> </m:t>
                          </m:r>
                          <m:r>
                            <a:rPr lang="es-ES_tradnl" sz="2400" b="0" i="1" smtClean="0">
                              <a:latin typeface="Cambria Math"/>
                            </a:rPr>
                            <m:t>𝐵𝑙𝑜𝑞𝑢𝑒𝑠</m:t>
                          </m:r>
                          <m:r>
                            <a:rPr lang="es-ES_tradnl" sz="2400" b="0" i="1" smtClean="0">
                              <a:latin typeface="Cambria Math"/>
                            </a:rPr>
                            <m:t> +</m:t>
                          </m:r>
                          <m:r>
                            <a:rPr lang="es-ES_tradnl" sz="2400" b="0" i="1" smtClean="0">
                              <a:latin typeface="Cambria Math"/>
                              <a:ea typeface="Cambria Math"/>
                            </a:rPr>
                            <m:t>𝑆𝐶</m:t>
                          </m:r>
                          <m:r>
                            <a:rPr lang="es-ES_tradnl" sz="2400" b="0" i="1" smtClean="0">
                              <a:latin typeface="Cambria Math"/>
                              <a:ea typeface="Cambria Math"/>
                            </a:rPr>
                            <m:t> </m:t>
                          </m:r>
                          <m:r>
                            <a:rPr lang="es-ES_tradnl" sz="2400" b="0" i="1" smtClean="0">
                              <a:latin typeface="Cambria Math"/>
                              <a:ea typeface="Cambria Math"/>
                            </a:rPr>
                            <m:t>𝑇𝑟𝑎𝑡𝑎𝑚𝑖𝑒𝑛𝑡𝑜𝑠</m:t>
                          </m:r>
                        </m:num>
                        <m:den>
                          <m:r>
                            <a:rPr lang="es-ES_tradnl" sz="2400" b="0" i="1" smtClean="0">
                              <a:latin typeface="Cambria Math"/>
                            </a:rPr>
                            <m:t>𝑆𝐶</m:t>
                          </m:r>
                          <m:r>
                            <a:rPr lang="es-ES_tradnl" sz="2400" b="0" i="1" smtClean="0">
                              <a:latin typeface="Cambria Math"/>
                            </a:rPr>
                            <m:t> </m:t>
                          </m:r>
                          <m:r>
                            <a:rPr lang="es-ES_tradnl" sz="2400" b="0" i="1" smtClean="0">
                              <a:latin typeface="Cambria Math"/>
                            </a:rPr>
                            <m:t>𝑇𝑜𝑡𝑎𝑙</m:t>
                          </m:r>
                        </m:den>
                      </m:f>
                    </m:oMath>
                  </m:oMathPara>
                </a14:m>
                <a:endParaRPr lang="es-MX" sz="2400" dirty="0"/>
              </a:p>
            </p:txBody>
          </p:sp>
        </mc:Choice>
        <mc:Fallback xmlns="">
          <p:sp>
            <p:nvSpPr>
              <p:cNvPr id="6" name="5 CuadroTexto"/>
              <p:cNvSpPr txBox="1">
                <a:spLocks noRot="1" noChangeAspect="1" noMove="1" noResize="1" noEditPoints="1" noAdjustHandles="1" noChangeArrowheads="1" noChangeShapeType="1" noTextEdit="1"/>
              </p:cNvSpPr>
              <p:nvPr/>
            </p:nvSpPr>
            <p:spPr>
              <a:xfrm>
                <a:off x="2195736" y="1949074"/>
                <a:ext cx="5317994" cy="793743"/>
              </a:xfrm>
              <a:prstGeom prst="rect">
                <a:avLst/>
              </a:prstGeom>
              <a:blipFill rotWithShape="1">
                <a:blip r:embed="rId2" cstate="print"/>
                <a:stretch>
                  <a:fillRect/>
                </a:stretch>
              </a:blipFill>
              <a:effectLst>
                <a:outerShdw blurRad="50800" dist="38100" dir="2700000" algn="tl" rotWithShape="0">
                  <a:prstClr val="black">
                    <a:alpha val="40000"/>
                  </a:prstClr>
                </a:outerShdw>
              </a:effectLst>
            </p:spPr>
            <p:txBody>
              <a:bodyPr/>
              <a:lstStyle/>
              <a:p>
                <a:r>
                  <a:rPr lang="es-MX">
                    <a:noFill/>
                  </a:rPr>
                  <a:t> </a:t>
                </a:r>
              </a:p>
            </p:txBody>
          </p:sp>
        </mc:Fallback>
      </mc:AlternateContent>
    </p:spTree>
    <p:extLst>
      <p:ext uri="{BB962C8B-B14F-4D97-AF65-F5344CB8AC3E}">
        <p14:creationId xmlns:p14="http://schemas.microsoft.com/office/powerpoint/2010/main" val="31859497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323528" y="1772816"/>
                <a:ext cx="8208912" cy="1224136"/>
              </a:xfrm>
              <a:solidFill>
                <a:srgbClr val="F4FABC"/>
              </a:solidFill>
              <a:effectLst>
                <a:outerShdw blurRad="50800" dist="38100" dir="2700000" algn="tl" rotWithShape="0">
                  <a:prstClr val="black">
                    <a:alpha val="40000"/>
                  </a:prstClr>
                </a:outerShdw>
              </a:effectLst>
            </p:spPr>
            <p:txBody>
              <a:bodyPr>
                <a:normAutofit fontScale="55000" lnSpcReduction="20000"/>
              </a:bodyPr>
              <a:lstStyle/>
              <a:p>
                <a:pPr marL="0" indent="0">
                  <a:buNone/>
                </a:pPr>
                <a:endParaRPr lang="es-ES_tradnl" dirty="0" smtClean="0"/>
              </a:p>
              <a:p>
                <a:pPr marL="0" indent="0">
                  <a:buNone/>
                </a:pPr>
                <a14:m>
                  <m:oMathPara xmlns:m="http://schemas.openxmlformats.org/officeDocument/2006/math">
                    <m:oMathParaPr>
                      <m:jc m:val="centerGroup"/>
                    </m:oMathParaPr>
                    <m:oMath xmlns:m="http://schemas.openxmlformats.org/officeDocument/2006/math">
                      <m:r>
                        <a:rPr lang="es-ES_tradnl" sz="5100" b="0" i="1" smtClean="0">
                          <a:latin typeface="Cambria Math"/>
                        </a:rPr>
                        <m:t>𝐸𝑅𝐵</m:t>
                      </m:r>
                      <m:r>
                        <a:rPr lang="es-MX" sz="5100" i="1" smtClean="0">
                          <a:latin typeface="Cambria Math"/>
                        </a:rPr>
                        <m:t>=</m:t>
                      </m:r>
                      <m:f>
                        <m:fPr>
                          <m:ctrlPr>
                            <a:rPr lang="es-MX" sz="5100" i="1" smtClean="0">
                              <a:latin typeface="Cambria Math" panose="02040503050406030204" pitchFamily="18" charset="0"/>
                            </a:rPr>
                          </m:ctrlPr>
                        </m:fPr>
                        <m:num>
                          <m:d>
                            <m:dPr>
                              <m:ctrlPr>
                                <a:rPr lang="es-ES_tradnl" sz="5100" b="0" i="1" smtClean="0">
                                  <a:latin typeface="Cambria Math" panose="02040503050406030204" pitchFamily="18" charset="0"/>
                                </a:rPr>
                              </m:ctrlPr>
                            </m:dPr>
                            <m:e>
                              <m:r>
                                <a:rPr lang="es-ES_tradnl" sz="5100" b="0" i="1" smtClean="0">
                                  <a:latin typeface="Cambria Math"/>
                                </a:rPr>
                                <m:t>𝑟</m:t>
                              </m:r>
                              <m:r>
                                <a:rPr lang="es-ES_tradnl" sz="5100" b="0" i="1" smtClean="0">
                                  <a:latin typeface="Cambria Math"/>
                                </a:rPr>
                                <m:t>−1</m:t>
                              </m:r>
                            </m:e>
                          </m:d>
                          <m:r>
                            <a:rPr lang="es-ES_tradnl" sz="5100" b="0" i="1" smtClean="0">
                              <a:latin typeface="Cambria Math"/>
                            </a:rPr>
                            <m:t>𝐶𝑀𝐵𝑙𝑜𝑞𝑢𝑒𝑠</m:t>
                          </m:r>
                          <m:r>
                            <a:rPr lang="es-ES_tradnl" sz="5100" b="0" i="1" smtClean="0">
                              <a:latin typeface="Cambria Math"/>
                            </a:rPr>
                            <m:t> +</m:t>
                          </m:r>
                          <m:r>
                            <a:rPr lang="es-ES_tradnl" sz="5100" b="0" i="1" smtClean="0">
                              <a:latin typeface="Cambria Math"/>
                              <a:ea typeface="Cambria Math"/>
                            </a:rPr>
                            <m:t>𝑟</m:t>
                          </m:r>
                          <m:d>
                            <m:dPr>
                              <m:ctrlPr>
                                <a:rPr lang="es-ES_tradnl" sz="5100" b="0" i="1" smtClean="0">
                                  <a:latin typeface="Cambria Math" panose="02040503050406030204" pitchFamily="18" charset="0"/>
                                  <a:ea typeface="Cambria Math"/>
                                </a:rPr>
                              </m:ctrlPr>
                            </m:dPr>
                            <m:e>
                              <m:r>
                                <a:rPr lang="es-ES_tradnl" sz="5100" b="0" i="1" smtClean="0">
                                  <a:latin typeface="Cambria Math"/>
                                  <a:ea typeface="Cambria Math"/>
                                </a:rPr>
                                <m:t>𝑡</m:t>
                              </m:r>
                              <m:r>
                                <a:rPr lang="es-ES_tradnl" sz="5100" b="0" i="1" smtClean="0">
                                  <a:latin typeface="Cambria Math"/>
                                  <a:ea typeface="Cambria Math"/>
                                </a:rPr>
                                <m:t>−1</m:t>
                              </m:r>
                            </m:e>
                          </m:d>
                          <m:r>
                            <a:rPr lang="es-ES_tradnl" sz="5100" b="0" i="1" smtClean="0">
                              <a:latin typeface="Cambria Math"/>
                              <a:ea typeface="Cambria Math"/>
                            </a:rPr>
                            <m:t>𝐶𝑀𝐸𝑟𝑟𝑜𝑟</m:t>
                          </m:r>
                        </m:num>
                        <m:den>
                          <m:d>
                            <m:dPr>
                              <m:ctrlPr>
                                <a:rPr lang="es-ES_tradnl" sz="5100" b="0" i="1" smtClean="0">
                                  <a:latin typeface="Cambria Math" panose="02040503050406030204" pitchFamily="18" charset="0"/>
                                </a:rPr>
                              </m:ctrlPr>
                            </m:dPr>
                            <m:e>
                              <m:r>
                                <a:rPr lang="es-ES_tradnl" sz="5100" b="0" i="1" smtClean="0">
                                  <a:latin typeface="Cambria Math"/>
                                </a:rPr>
                                <m:t>𝑟𝑡</m:t>
                              </m:r>
                              <m:r>
                                <a:rPr lang="es-ES_tradnl" sz="5100" b="0" i="1" smtClean="0">
                                  <a:latin typeface="Cambria Math"/>
                                </a:rPr>
                                <m:t>−1</m:t>
                              </m:r>
                            </m:e>
                          </m:d>
                          <m:r>
                            <a:rPr lang="es-ES_tradnl" sz="5100" b="0" i="1" smtClean="0">
                              <a:latin typeface="Cambria Math"/>
                            </a:rPr>
                            <m:t>𝐶𝑀𝐸𝑟𝑟𝑜𝑟</m:t>
                          </m:r>
                        </m:den>
                      </m:f>
                    </m:oMath>
                  </m:oMathPara>
                </a14:m>
                <a:endParaRPr lang="es-MX" sz="51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323528" y="1772816"/>
                <a:ext cx="8208912" cy="1224136"/>
              </a:xfrm>
              <a:blipFill rotWithShape="1">
                <a:blip r:embed="rId2" cstate="print"/>
                <a:stretch>
                  <a:fillRect/>
                </a:stretch>
              </a:blipFill>
              <a:effectLst>
                <a:outerShdw blurRad="50800" dist="38100" dir="2700000" algn="tl" rotWithShape="0">
                  <a:prstClr val="black">
                    <a:alpha val="40000"/>
                  </a:prstClr>
                </a:outerShdw>
              </a:effectLst>
            </p:spPr>
            <p:txBody>
              <a:bodyPr/>
              <a:lstStyle/>
              <a:p>
                <a:r>
                  <a:rPr lang="es-MX">
                    <a:noFill/>
                  </a:rPr>
                  <a:t> </a:t>
                </a:r>
              </a:p>
            </p:txBody>
          </p:sp>
        </mc:Fallback>
      </mc:AlternateContent>
      <p:sp>
        <p:nvSpPr>
          <p:cNvPr id="4" name="3 Marcador de número de diapositiva"/>
          <p:cNvSpPr>
            <a:spLocks noGrp="1"/>
          </p:cNvSpPr>
          <p:nvPr>
            <p:ph type="sldNum" sz="quarter" idx="12"/>
          </p:nvPr>
        </p:nvSpPr>
        <p:spPr/>
        <p:txBody>
          <a:bodyPr/>
          <a:lstStyle/>
          <a:p>
            <a:fld id="{F0891E8D-72AE-471D-9175-E237BF46159A}" type="slidenum">
              <a:rPr lang="es-MX" smtClean="0"/>
              <a:pPr/>
              <a:t>21</a:t>
            </a:fld>
            <a:endParaRPr lang="es-MX"/>
          </a:p>
        </p:txBody>
      </p:sp>
      <p:sp>
        <p:nvSpPr>
          <p:cNvPr id="5" name="4 Rectángulo"/>
          <p:cNvSpPr/>
          <p:nvPr/>
        </p:nvSpPr>
        <p:spPr>
          <a:xfrm>
            <a:off x="683568" y="404664"/>
            <a:ext cx="7560840" cy="523220"/>
          </a:xfrm>
          <a:prstGeom prst="rect">
            <a:avLst/>
          </a:prstGeom>
        </p:spPr>
        <p:txBody>
          <a:bodyPr wrap="square">
            <a:spAutoFit/>
          </a:bodyPr>
          <a:lstStyle/>
          <a:p>
            <a:pPr lvl="0">
              <a:spcBef>
                <a:spcPct val="20000"/>
              </a:spcBef>
              <a:buClr>
                <a:srgbClr val="F0A22E"/>
              </a:buClr>
              <a:buSzPct val="70000"/>
            </a:pPr>
            <a:r>
              <a:rPr lang="es-ES_tradnl" sz="2800" dirty="0">
                <a:solidFill>
                  <a:srgbClr val="4E3B30"/>
                </a:solidFill>
                <a:effectLst>
                  <a:outerShdw blurRad="38100" dist="38100" dir="2700000" algn="tl">
                    <a:srgbClr val="000000">
                      <a:alpha val="43137"/>
                    </a:srgbClr>
                  </a:outerShdw>
                </a:effectLst>
              </a:rPr>
              <a:t>11. Calcular la Eficiencia Relativa del Bloqueo</a:t>
            </a:r>
          </a:p>
        </p:txBody>
      </p:sp>
      <p:sp>
        <p:nvSpPr>
          <p:cNvPr id="6" name="5 CuadroTexto"/>
          <p:cNvSpPr txBox="1"/>
          <p:nvPr/>
        </p:nvSpPr>
        <p:spPr>
          <a:xfrm>
            <a:off x="683568" y="3717032"/>
            <a:ext cx="7920880" cy="2031325"/>
          </a:xfrm>
          <a:prstGeom prst="rect">
            <a:avLst/>
          </a:prstGeom>
          <a:noFill/>
        </p:spPr>
        <p:txBody>
          <a:bodyPr wrap="square" rtlCol="0">
            <a:spAutoFit/>
          </a:bodyPr>
          <a:lstStyle/>
          <a:p>
            <a:pPr marL="285750" indent="-285750">
              <a:buFont typeface="Arial" panose="020B0604020202020204" pitchFamily="34" charset="0"/>
              <a:buChar char="•"/>
            </a:pPr>
            <a:r>
              <a:rPr lang="es-ES_tradnl" dirty="0" smtClean="0">
                <a:effectLst>
                  <a:outerShdw blurRad="38100" dist="38100" dir="2700000" algn="tl">
                    <a:srgbClr val="000000">
                      <a:alpha val="43137"/>
                    </a:srgbClr>
                  </a:outerShdw>
                </a:effectLst>
              </a:rPr>
              <a:t>Si ERB &gt; 1.0 esto indicará que con la formación de bloques se redujo el error experimental con relación al diseño completamente aleatorizado, y por lo tanto el diseño de bloques completos al azar resulto eficiente.</a:t>
            </a:r>
          </a:p>
          <a:p>
            <a:pPr marL="285750" indent="-285750">
              <a:buFont typeface="Arial" panose="020B0604020202020204" pitchFamily="34" charset="0"/>
              <a:buChar char="•"/>
            </a:pPr>
            <a:endParaRPr lang="es-ES_tradnl" dirty="0" smtClean="0">
              <a:effectLst>
                <a:outerShdw blurRad="38100" dist="38100" dir="2700000" algn="tl">
                  <a:srgbClr val="000000">
                    <a:alpha val="43137"/>
                  </a:srgbClr>
                </a:outerShdw>
              </a:effectLst>
            </a:endParaRPr>
          </a:p>
          <a:p>
            <a:pPr marL="285750" indent="-285750">
              <a:buFont typeface="Arial" panose="020B0604020202020204" pitchFamily="34" charset="0"/>
              <a:buChar char="•"/>
            </a:pPr>
            <a:r>
              <a:rPr lang="es-ES_tradnl" dirty="0" smtClean="0">
                <a:effectLst>
                  <a:outerShdw blurRad="38100" dist="38100" dir="2700000" algn="tl">
                    <a:srgbClr val="000000">
                      <a:alpha val="43137"/>
                    </a:srgbClr>
                  </a:outerShdw>
                </a:effectLst>
              </a:rPr>
              <a:t>Si ERB &lt; 1.0 esto indicará que con la formación de bloques no se redujo el error experimental y por lo tanto el diseño completamente aleatorizado hubiera sido más eficiente</a:t>
            </a:r>
            <a:endParaRPr lang="es-MX"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600330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686800" cy="576064"/>
          </a:xfrm>
        </p:spPr>
        <p:txBody>
          <a:bodyPr>
            <a:normAutofit/>
          </a:bodyPr>
          <a:lstStyle/>
          <a:p>
            <a:pPr marL="538163" indent="-538163">
              <a:buNone/>
            </a:pPr>
            <a:r>
              <a:rPr lang="es-ES_tradnl" sz="2800" dirty="0" smtClean="0">
                <a:effectLst>
                  <a:outerShdw blurRad="38100" dist="38100" dir="2700000" algn="tl">
                    <a:srgbClr val="000000">
                      <a:alpha val="43137"/>
                    </a:srgbClr>
                  </a:outerShdw>
                </a:effectLst>
                <a:latin typeface="Gill Sans MT" panose="020B0502020104020203" pitchFamily="34" charset="0"/>
              </a:rPr>
              <a:t>12. Construir la tabla de Análisis de Varianza</a:t>
            </a:r>
          </a:p>
          <a:p>
            <a:pPr marL="449263" indent="-449263">
              <a:buNone/>
            </a:pPr>
            <a:endParaRPr lang="es-MX" dirty="0"/>
          </a:p>
        </p:txBody>
      </p:sp>
      <p:graphicFrame>
        <p:nvGraphicFramePr>
          <p:cNvPr id="6" name="5 Tabla"/>
          <p:cNvGraphicFramePr>
            <a:graphicFrameLocks noGrp="1"/>
          </p:cNvGraphicFramePr>
          <p:nvPr>
            <p:extLst/>
          </p:nvPr>
        </p:nvGraphicFramePr>
        <p:xfrm>
          <a:off x="539552" y="2026920"/>
          <a:ext cx="8064896" cy="2804160"/>
        </p:xfrm>
        <a:graphic>
          <a:graphicData uri="http://schemas.openxmlformats.org/drawingml/2006/table">
            <a:tbl>
              <a:tblPr firstRow="1" firstCol="1" bandRow="1"/>
              <a:tblGrid>
                <a:gridCol w="1737360"/>
                <a:gridCol w="1737360"/>
                <a:gridCol w="1737360"/>
                <a:gridCol w="1737360"/>
                <a:gridCol w="1115456"/>
              </a:tblGrid>
              <a:tr h="0">
                <a:tc>
                  <a:txBody>
                    <a:bodyPr/>
                    <a:lstStyle/>
                    <a:p>
                      <a:pPr>
                        <a:lnSpc>
                          <a:spcPct val="100000"/>
                        </a:lnSpc>
                        <a:spcBef>
                          <a:spcPts val="1000"/>
                        </a:spcBef>
                        <a:spcAft>
                          <a:spcPts val="0"/>
                        </a:spcAft>
                      </a:pPr>
                      <a:r>
                        <a:rPr lang="es-MX" sz="2000" dirty="0">
                          <a:effectLst/>
                          <a:latin typeface="Calibri"/>
                          <a:ea typeface="Times New Roman"/>
                          <a:cs typeface="Times New Roman"/>
                        </a:rPr>
                        <a:t>Fuente de Variación</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nSpc>
                          <a:spcPct val="100000"/>
                        </a:lnSpc>
                        <a:spcBef>
                          <a:spcPts val="1000"/>
                        </a:spcBef>
                        <a:spcAft>
                          <a:spcPts val="0"/>
                        </a:spcAft>
                      </a:pPr>
                      <a:r>
                        <a:rPr lang="es-MX" sz="2000" dirty="0">
                          <a:effectLst/>
                          <a:latin typeface="Calibri"/>
                          <a:ea typeface="Times New Roman"/>
                          <a:cs typeface="Times New Roman"/>
                        </a:rPr>
                        <a:t>Grados de libertad</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nSpc>
                          <a:spcPct val="100000"/>
                        </a:lnSpc>
                        <a:spcBef>
                          <a:spcPts val="1000"/>
                        </a:spcBef>
                        <a:spcAft>
                          <a:spcPts val="0"/>
                        </a:spcAft>
                      </a:pPr>
                      <a:r>
                        <a:rPr lang="es-MX" sz="2000" dirty="0">
                          <a:effectLst/>
                          <a:latin typeface="Calibri"/>
                          <a:ea typeface="Times New Roman"/>
                          <a:cs typeface="Times New Roman"/>
                        </a:rPr>
                        <a:t>Suma de cuadrados</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nSpc>
                          <a:spcPct val="100000"/>
                        </a:lnSpc>
                        <a:spcBef>
                          <a:spcPts val="1000"/>
                        </a:spcBef>
                        <a:spcAft>
                          <a:spcPts val="0"/>
                        </a:spcAft>
                      </a:pPr>
                      <a:r>
                        <a:rPr lang="es-MX" sz="2000" dirty="0">
                          <a:effectLst/>
                          <a:latin typeface="Calibri"/>
                          <a:ea typeface="Times New Roman"/>
                          <a:cs typeface="Times New Roman"/>
                        </a:rPr>
                        <a:t>Cuadrados medios</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nSpc>
                          <a:spcPct val="100000"/>
                        </a:lnSpc>
                        <a:spcBef>
                          <a:spcPts val="1000"/>
                        </a:spcBef>
                        <a:spcAft>
                          <a:spcPts val="0"/>
                        </a:spcAft>
                      </a:pPr>
                      <a:r>
                        <a:rPr lang="es-MX" sz="2000" dirty="0">
                          <a:effectLst/>
                          <a:latin typeface="Calibri"/>
                          <a:ea typeface="Times New Roman"/>
                          <a:cs typeface="Times New Roman"/>
                        </a:rPr>
                        <a:t>F</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0">
                <a:tc>
                  <a:txBody>
                    <a:bodyPr/>
                    <a:lstStyle/>
                    <a:p>
                      <a:pPr>
                        <a:lnSpc>
                          <a:spcPct val="200000"/>
                        </a:lnSpc>
                        <a:spcBef>
                          <a:spcPts val="1000"/>
                        </a:spcBef>
                        <a:spcAft>
                          <a:spcPts val="0"/>
                        </a:spcAft>
                      </a:pPr>
                      <a:r>
                        <a:rPr lang="es-MX" sz="1800" dirty="0">
                          <a:effectLst/>
                          <a:latin typeface="Calibri"/>
                          <a:ea typeface="Times New Roman"/>
                          <a:cs typeface="Times New Roman"/>
                        </a:rPr>
                        <a:t>Bloques </a:t>
                      </a: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nSpc>
                          <a:spcPct val="200000"/>
                        </a:lnSpc>
                        <a:spcBef>
                          <a:spcPts val="1000"/>
                        </a:spcBef>
                        <a:spcAft>
                          <a:spcPts val="0"/>
                        </a:spcAft>
                      </a:pPr>
                      <a:r>
                        <a:rPr lang="es-MX" sz="1800" dirty="0" err="1">
                          <a:effectLst/>
                          <a:latin typeface="Calibri"/>
                          <a:ea typeface="Times New Roman"/>
                          <a:cs typeface="Times New Roman"/>
                        </a:rPr>
                        <a:t>g.l</a:t>
                      </a:r>
                      <a:r>
                        <a:rPr lang="es-MX" sz="1800" dirty="0">
                          <a:effectLst/>
                          <a:latin typeface="Calibri"/>
                          <a:ea typeface="Times New Roman"/>
                          <a:cs typeface="Times New Roman"/>
                        </a:rPr>
                        <a:t>. Bloques</a:t>
                      </a: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nSpc>
                          <a:spcPct val="200000"/>
                        </a:lnSpc>
                        <a:spcBef>
                          <a:spcPts val="1000"/>
                        </a:spcBef>
                        <a:spcAft>
                          <a:spcPts val="0"/>
                        </a:spcAft>
                      </a:pPr>
                      <a:r>
                        <a:rPr lang="es-MX" sz="1800" dirty="0">
                          <a:effectLst/>
                          <a:latin typeface="Calibri"/>
                          <a:ea typeface="Times New Roman"/>
                          <a:cs typeface="Times New Roman"/>
                        </a:rPr>
                        <a:t>SC Bloques</a:t>
                      </a: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nSpc>
                          <a:spcPct val="200000"/>
                        </a:lnSpc>
                        <a:spcBef>
                          <a:spcPts val="1000"/>
                        </a:spcBef>
                        <a:spcAft>
                          <a:spcPts val="0"/>
                        </a:spcAft>
                      </a:pPr>
                      <a:r>
                        <a:rPr lang="es-MX" sz="1800" dirty="0">
                          <a:effectLst/>
                          <a:latin typeface="Calibri"/>
                          <a:ea typeface="Times New Roman"/>
                          <a:cs typeface="Times New Roman"/>
                        </a:rPr>
                        <a:t>CM Bloques</a:t>
                      </a: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nSpc>
                          <a:spcPct val="200000"/>
                        </a:lnSpc>
                        <a:spcBef>
                          <a:spcPts val="1000"/>
                        </a:spcBef>
                        <a:spcAft>
                          <a:spcPts val="0"/>
                        </a:spcAft>
                      </a:pPr>
                      <a:r>
                        <a:rPr lang="es-MX" sz="1800" dirty="0">
                          <a:effectLst/>
                          <a:latin typeface="Calibri"/>
                          <a:ea typeface="Times New Roman"/>
                          <a:cs typeface="Times New Roman"/>
                        </a:rPr>
                        <a:t>F Bloques</a:t>
                      </a: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r>
              <a:tr h="0">
                <a:tc>
                  <a:txBody>
                    <a:bodyPr/>
                    <a:lstStyle/>
                    <a:p>
                      <a:pPr>
                        <a:lnSpc>
                          <a:spcPct val="200000"/>
                        </a:lnSpc>
                        <a:spcBef>
                          <a:spcPts val="1000"/>
                        </a:spcBef>
                        <a:spcAft>
                          <a:spcPts val="0"/>
                        </a:spcAft>
                      </a:pPr>
                      <a:r>
                        <a:rPr lang="es-MX" sz="1800">
                          <a:effectLst/>
                          <a:latin typeface="Calibri"/>
                          <a:ea typeface="Times New Roman"/>
                          <a:cs typeface="Times New Roman"/>
                        </a:rPr>
                        <a:t>Tratamientos</a:t>
                      </a:r>
                    </a:p>
                  </a:txBody>
                  <a:tcPr marL="68580" marR="68580" marT="0" marB="0">
                    <a:lnL>
                      <a:noFill/>
                    </a:lnL>
                    <a:lnR>
                      <a:noFill/>
                    </a:lnR>
                    <a:lnT>
                      <a:noFill/>
                    </a:lnT>
                    <a:lnB>
                      <a:noFill/>
                    </a:lnB>
                    <a:solidFill>
                      <a:schemeClr val="accent1">
                        <a:lumMod val="20000"/>
                        <a:lumOff val="80000"/>
                      </a:schemeClr>
                    </a:solidFill>
                  </a:tcPr>
                </a:tc>
                <a:tc>
                  <a:txBody>
                    <a:bodyPr/>
                    <a:lstStyle/>
                    <a:p>
                      <a:pPr>
                        <a:lnSpc>
                          <a:spcPct val="200000"/>
                        </a:lnSpc>
                        <a:spcBef>
                          <a:spcPts val="1000"/>
                        </a:spcBef>
                        <a:spcAft>
                          <a:spcPts val="0"/>
                        </a:spcAft>
                      </a:pPr>
                      <a:r>
                        <a:rPr lang="es-MX" sz="1800" dirty="0" err="1">
                          <a:effectLst/>
                          <a:latin typeface="Calibri"/>
                          <a:ea typeface="Times New Roman"/>
                          <a:cs typeface="Times New Roman"/>
                        </a:rPr>
                        <a:t>g.l</a:t>
                      </a:r>
                      <a:r>
                        <a:rPr lang="es-MX" sz="1800" dirty="0">
                          <a:effectLst/>
                          <a:latin typeface="Calibri"/>
                          <a:ea typeface="Times New Roman"/>
                          <a:cs typeface="Times New Roman"/>
                        </a:rPr>
                        <a:t>. </a:t>
                      </a:r>
                      <a:r>
                        <a:rPr lang="es-MX" sz="1800" dirty="0" smtClean="0">
                          <a:effectLst/>
                          <a:latin typeface="Calibri"/>
                          <a:ea typeface="Times New Roman"/>
                          <a:cs typeface="Times New Roman"/>
                        </a:rPr>
                        <a:t>tratamientos</a:t>
                      </a:r>
                      <a:endParaRPr lang="es-MX" sz="1800" dirty="0">
                        <a:effectLst/>
                        <a:latin typeface="Calibri"/>
                        <a:ea typeface="Times New Roman"/>
                        <a:cs typeface="Times New Roman"/>
                      </a:endParaRPr>
                    </a:p>
                  </a:txBody>
                  <a:tcPr marL="68580" marR="68580" marT="0" marB="0">
                    <a:lnL>
                      <a:noFill/>
                    </a:lnL>
                    <a:lnR>
                      <a:noFill/>
                    </a:lnR>
                    <a:lnT>
                      <a:noFill/>
                    </a:lnT>
                    <a:lnB>
                      <a:noFill/>
                    </a:lnB>
                    <a:solidFill>
                      <a:schemeClr val="accent1">
                        <a:lumMod val="20000"/>
                        <a:lumOff val="80000"/>
                      </a:schemeClr>
                    </a:solidFill>
                  </a:tcPr>
                </a:tc>
                <a:tc>
                  <a:txBody>
                    <a:bodyPr/>
                    <a:lstStyle/>
                    <a:p>
                      <a:pPr>
                        <a:lnSpc>
                          <a:spcPct val="200000"/>
                        </a:lnSpc>
                        <a:spcBef>
                          <a:spcPts val="1000"/>
                        </a:spcBef>
                        <a:spcAft>
                          <a:spcPts val="0"/>
                        </a:spcAft>
                      </a:pPr>
                      <a:r>
                        <a:rPr lang="es-MX" sz="1800" dirty="0">
                          <a:effectLst/>
                          <a:latin typeface="Calibri"/>
                          <a:ea typeface="Times New Roman"/>
                          <a:cs typeface="Times New Roman"/>
                        </a:rPr>
                        <a:t>SC </a:t>
                      </a:r>
                      <a:r>
                        <a:rPr lang="es-MX" sz="1800" dirty="0" smtClean="0">
                          <a:effectLst/>
                          <a:latin typeface="Calibri"/>
                          <a:ea typeface="Times New Roman"/>
                          <a:cs typeface="Times New Roman"/>
                        </a:rPr>
                        <a:t>Tratamientos</a:t>
                      </a:r>
                      <a:endParaRPr lang="es-MX" sz="1800" dirty="0">
                        <a:effectLst/>
                        <a:latin typeface="Calibri"/>
                        <a:ea typeface="Times New Roman"/>
                        <a:cs typeface="Times New Roman"/>
                      </a:endParaRPr>
                    </a:p>
                  </a:txBody>
                  <a:tcPr marL="68580" marR="68580" marT="0" marB="0">
                    <a:lnL>
                      <a:noFill/>
                    </a:lnL>
                    <a:lnR>
                      <a:noFill/>
                    </a:lnR>
                    <a:lnT>
                      <a:noFill/>
                    </a:lnT>
                    <a:lnB>
                      <a:noFill/>
                    </a:lnB>
                    <a:solidFill>
                      <a:schemeClr val="accent1">
                        <a:lumMod val="20000"/>
                        <a:lumOff val="80000"/>
                      </a:schemeClr>
                    </a:solidFill>
                  </a:tcPr>
                </a:tc>
                <a:tc>
                  <a:txBody>
                    <a:bodyPr/>
                    <a:lstStyle/>
                    <a:p>
                      <a:pPr>
                        <a:lnSpc>
                          <a:spcPct val="200000"/>
                        </a:lnSpc>
                        <a:spcBef>
                          <a:spcPts val="1000"/>
                        </a:spcBef>
                        <a:spcAft>
                          <a:spcPts val="0"/>
                        </a:spcAft>
                      </a:pPr>
                      <a:r>
                        <a:rPr lang="es-MX" sz="1800" dirty="0">
                          <a:effectLst/>
                          <a:latin typeface="Calibri"/>
                          <a:ea typeface="Times New Roman"/>
                          <a:cs typeface="Times New Roman"/>
                        </a:rPr>
                        <a:t>CM </a:t>
                      </a:r>
                      <a:r>
                        <a:rPr lang="es-MX" sz="1800" dirty="0" smtClean="0">
                          <a:effectLst/>
                          <a:latin typeface="Calibri"/>
                          <a:ea typeface="Times New Roman"/>
                          <a:cs typeface="Times New Roman"/>
                        </a:rPr>
                        <a:t>Tratamientos</a:t>
                      </a:r>
                      <a:endParaRPr lang="es-MX" sz="1800" dirty="0">
                        <a:effectLst/>
                        <a:latin typeface="Calibri"/>
                        <a:ea typeface="Times New Roman"/>
                        <a:cs typeface="Times New Roman"/>
                      </a:endParaRPr>
                    </a:p>
                  </a:txBody>
                  <a:tcPr marL="68580" marR="68580" marT="0" marB="0">
                    <a:lnL>
                      <a:noFill/>
                    </a:lnL>
                    <a:lnR>
                      <a:noFill/>
                    </a:lnR>
                    <a:lnT>
                      <a:noFill/>
                    </a:lnT>
                    <a:lnB>
                      <a:noFill/>
                    </a:lnB>
                    <a:solidFill>
                      <a:schemeClr val="accent1">
                        <a:lumMod val="20000"/>
                        <a:lumOff val="80000"/>
                      </a:schemeClr>
                    </a:solidFill>
                  </a:tcPr>
                </a:tc>
                <a:tc>
                  <a:txBody>
                    <a:bodyPr/>
                    <a:lstStyle/>
                    <a:p>
                      <a:pPr>
                        <a:lnSpc>
                          <a:spcPct val="200000"/>
                        </a:lnSpc>
                        <a:spcBef>
                          <a:spcPts val="1000"/>
                        </a:spcBef>
                        <a:spcAft>
                          <a:spcPts val="0"/>
                        </a:spcAft>
                      </a:pPr>
                      <a:r>
                        <a:rPr lang="es-MX" sz="1800" dirty="0">
                          <a:effectLst/>
                          <a:latin typeface="Calibri"/>
                          <a:ea typeface="Times New Roman"/>
                          <a:cs typeface="Times New Roman"/>
                        </a:rPr>
                        <a:t>F </a:t>
                      </a:r>
                      <a:r>
                        <a:rPr lang="es-MX" sz="1800" dirty="0" err="1">
                          <a:effectLst/>
                          <a:latin typeface="Calibri"/>
                          <a:ea typeface="Times New Roman"/>
                          <a:cs typeface="Times New Roman"/>
                        </a:rPr>
                        <a:t>trat</a:t>
                      </a:r>
                      <a:endParaRPr lang="es-MX" sz="1800" dirty="0">
                        <a:effectLst/>
                        <a:latin typeface="Calibri"/>
                        <a:ea typeface="Times New Roman"/>
                        <a:cs typeface="Times New Roman"/>
                      </a:endParaRPr>
                    </a:p>
                  </a:txBody>
                  <a:tcPr marL="68580" marR="68580" marT="0" marB="0">
                    <a:lnL>
                      <a:noFill/>
                    </a:lnL>
                    <a:lnR>
                      <a:noFill/>
                    </a:lnR>
                    <a:lnT>
                      <a:noFill/>
                    </a:lnT>
                    <a:lnB>
                      <a:noFill/>
                    </a:lnB>
                    <a:solidFill>
                      <a:schemeClr val="accent1">
                        <a:lumMod val="20000"/>
                        <a:lumOff val="80000"/>
                      </a:schemeClr>
                    </a:solidFill>
                  </a:tcPr>
                </a:tc>
              </a:tr>
              <a:tr h="0">
                <a:tc>
                  <a:txBody>
                    <a:bodyPr/>
                    <a:lstStyle/>
                    <a:p>
                      <a:pPr>
                        <a:lnSpc>
                          <a:spcPct val="200000"/>
                        </a:lnSpc>
                        <a:spcBef>
                          <a:spcPts val="1000"/>
                        </a:spcBef>
                        <a:spcAft>
                          <a:spcPts val="0"/>
                        </a:spcAft>
                      </a:pPr>
                      <a:r>
                        <a:rPr lang="es-MX" sz="1800">
                          <a:effectLst/>
                          <a:latin typeface="Calibri"/>
                          <a:ea typeface="Times New Roman"/>
                          <a:cs typeface="Times New Roman"/>
                        </a:rPr>
                        <a:t>Error</a:t>
                      </a:r>
                    </a:p>
                  </a:txBody>
                  <a:tcPr marL="68580" marR="68580" marT="0" marB="0">
                    <a:lnL>
                      <a:noFill/>
                    </a:lnL>
                    <a:lnR>
                      <a:noFill/>
                    </a:lnR>
                    <a:lnT>
                      <a:noFill/>
                    </a:lnT>
                    <a:lnB>
                      <a:noFill/>
                    </a:lnB>
                    <a:solidFill>
                      <a:schemeClr val="accent1">
                        <a:lumMod val="20000"/>
                        <a:lumOff val="80000"/>
                      </a:schemeClr>
                    </a:solidFill>
                  </a:tcPr>
                </a:tc>
                <a:tc>
                  <a:txBody>
                    <a:bodyPr/>
                    <a:lstStyle/>
                    <a:p>
                      <a:pPr>
                        <a:lnSpc>
                          <a:spcPct val="200000"/>
                        </a:lnSpc>
                        <a:spcBef>
                          <a:spcPts val="1000"/>
                        </a:spcBef>
                        <a:spcAft>
                          <a:spcPts val="0"/>
                        </a:spcAft>
                      </a:pPr>
                      <a:r>
                        <a:rPr lang="es-MX" sz="1800" dirty="0" err="1">
                          <a:effectLst/>
                          <a:latin typeface="Calibri"/>
                          <a:ea typeface="Times New Roman"/>
                          <a:cs typeface="Times New Roman"/>
                        </a:rPr>
                        <a:t>g.l</a:t>
                      </a:r>
                      <a:r>
                        <a:rPr lang="es-MX" sz="1800" dirty="0">
                          <a:effectLst/>
                          <a:latin typeface="Calibri"/>
                          <a:ea typeface="Times New Roman"/>
                          <a:cs typeface="Times New Roman"/>
                        </a:rPr>
                        <a:t>. Error</a:t>
                      </a:r>
                    </a:p>
                  </a:txBody>
                  <a:tcPr marL="68580" marR="68580" marT="0" marB="0">
                    <a:lnL>
                      <a:noFill/>
                    </a:lnL>
                    <a:lnR>
                      <a:noFill/>
                    </a:lnR>
                    <a:lnT>
                      <a:noFill/>
                    </a:lnT>
                    <a:lnB>
                      <a:noFill/>
                    </a:lnB>
                    <a:solidFill>
                      <a:schemeClr val="accent1">
                        <a:lumMod val="20000"/>
                        <a:lumOff val="80000"/>
                      </a:schemeClr>
                    </a:solidFill>
                  </a:tcPr>
                </a:tc>
                <a:tc>
                  <a:txBody>
                    <a:bodyPr/>
                    <a:lstStyle/>
                    <a:p>
                      <a:pPr>
                        <a:lnSpc>
                          <a:spcPct val="200000"/>
                        </a:lnSpc>
                        <a:spcBef>
                          <a:spcPts val="1000"/>
                        </a:spcBef>
                        <a:spcAft>
                          <a:spcPts val="0"/>
                        </a:spcAft>
                      </a:pPr>
                      <a:r>
                        <a:rPr lang="es-MX" sz="1800" dirty="0">
                          <a:effectLst/>
                          <a:latin typeface="Calibri"/>
                          <a:ea typeface="Times New Roman"/>
                          <a:cs typeface="Times New Roman"/>
                        </a:rPr>
                        <a:t>SC Error</a:t>
                      </a:r>
                    </a:p>
                  </a:txBody>
                  <a:tcPr marL="68580" marR="68580" marT="0" marB="0">
                    <a:lnL>
                      <a:noFill/>
                    </a:lnL>
                    <a:lnR>
                      <a:noFill/>
                    </a:lnR>
                    <a:lnT>
                      <a:noFill/>
                    </a:lnT>
                    <a:lnB>
                      <a:noFill/>
                    </a:lnB>
                    <a:solidFill>
                      <a:schemeClr val="accent1">
                        <a:lumMod val="20000"/>
                        <a:lumOff val="80000"/>
                      </a:schemeClr>
                    </a:solidFill>
                  </a:tcPr>
                </a:tc>
                <a:tc>
                  <a:txBody>
                    <a:bodyPr/>
                    <a:lstStyle/>
                    <a:p>
                      <a:pPr>
                        <a:lnSpc>
                          <a:spcPct val="200000"/>
                        </a:lnSpc>
                        <a:spcBef>
                          <a:spcPts val="1000"/>
                        </a:spcBef>
                        <a:spcAft>
                          <a:spcPts val="0"/>
                        </a:spcAft>
                      </a:pPr>
                      <a:r>
                        <a:rPr lang="es-MX" sz="1800" dirty="0">
                          <a:effectLst/>
                          <a:latin typeface="Calibri"/>
                          <a:ea typeface="Times New Roman"/>
                          <a:cs typeface="Times New Roman"/>
                        </a:rPr>
                        <a:t>CM Error</a:t>
                      </a:r>
                    </a:p>
                  </a:txBody>
                  <a:tcPr marL="68580" marR="68580" marT="0" marB="0">
                    <a:lnL>
                      <a:noFill/>
                    </a:lnL>
                    <a:lnR>
                      <a:noFill/>
                    </a:lnR>
                    <a:lnT>
                      <a:noFill/>
                    </a:lnT>
                    <a:lnB>
                      <a:noFill/>
                    </a:lnB>
                    <a:solidFill>
                      <a:schemeClr val="accent1">
                        <a:lumMod val="20000"/>
                        <a:lumOff val="80000"/>
                      </a:schemeClr>
                    </a:solidFill>
                  </a:tcPr>
                </a:tc>
                <a:tc>
                  <a:txBody>
                    <a:bodyPr/>
                    <a:lstStyle/>
                    <a:p>
                      <a:pPr>
                        <a:lnSpc>
                          <a:spcPct val="200000"/>
                        </a:lnSpc>
                        <a:spcBef>
                          <a:spcPts val="1000"/>
                        </a:spcBef>
                        <a:spcAft>
                          <a:spcPts val="0"/>
                        </a:spcAft>
                      </a:pPr>
                      <a:r>
                        <a:rPr lang="es-MX" sz="1800" dirty="0">
                          <a:effectLst/>
                          <a:latin typeface="Calibri"/>
                          <a:ea typeface="Times New Roman"/>
                          <a:cs typeface="Times New Roman"/>
                        </a:rPr>
                        <a:t> </a:t>
                      </a:r>
                    </a:p>
                  </a:txBody>
                  <a:tcPr marL="68580" marR="68580" marT="0" marB="0">
                    <a:lnL>
                      <a:noFill/>
                    </a:lnL>
                    <a:lnR>
                      <a:noFill/>
                    </a:lnR>
                    <a:lnT>
                      <a:noFill/>
                    </a:lnT>
                    <a:lnB>
                      <a:noFill/>
                    </a:lnB>
                    <a:solidFill>
                      <a:schemeClr val="accent1">
                        <a:lumMod val="20000"/>
                        <a:lumOff val="80000"/>
                      </a:schemeClr>
                    </a:solidFill>
                  </a:tcPr>
                </a:tc>
              </a:tr>
              <a:tr h="0">
                <a:tc>
                  <a:txBody>
                    <a:bodyPr/>
                    <a:lstStyle/>
                    <a:p>
                      <a:pPr>
                        <a:lnSpc>
                          <a:spcPct val="200000"/>
                        </a:lnSpc>
                        <a:spcBef>
                          <a:spcPts val="1000"/>
                        </a:spcBef>
                        <a:spcAft>
                          <a:spcPts val="0"/>
                        </a:spcAft>
                      </a:pPr>
                      <a:r>
                        <a:rPr lang="es-MX" sz="1800">
                          <a:effectLst/>
                          <a:latin typeface="Calibri"/>
                          <a:ea typeface="Times New Roman"/>
                          <a:cs typeface="Times New Roman"/>
                        </a:rPr>
                        <a:t>Total</a:t>
                      </a: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200000"/>
                        </a:lnSpc>
                        <a:spcBef>
                          <a:spcPts val="1000"/>
                        </a:spcBef>
                        <a:spcAft>
                          <a:spcPts val="0"/>
                        </a:spcAft>
                      </a:pPr>
                      <a:r>
                        <a:rPr lang="es-MX" sz="1800">
                          <a:effectLst/>
                          <a:latin typeface="Calibri"/>
                          <a:ea typeface="Times New Roman"/>
                          <a:cs typeface="Times New Roman"/>
                        </a:rPr>
                        <a:t>g.l. Total</a:t>
                      </a: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200000"/>
                        </a:lnSpc>
                        <a:spcBef>
                          <a:spcPts val="1000"/>
                        </a:spcBef>
                        <a:spcAft>
                          <a:spcPts val="0"/>
                        </a:spcAft>
                      </a:pPr>
                      <a:r>
                        <a:rPr lang="es-MX" sz="1800" dirty="0">
                          <a:effectLst/>
                          <a:latin typeface="Calibri"/>
                          <a:ea typeface="Times New Roman"/>
                          <a:cs typeface="Times New Roman"/>
                        </a:rPr>
                        <a:t> </a:t>
                      </a: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200000"/>
                        </a:lnSpc>
                        <a:spcBef>
                          <a:spcPts val="1000"/>
                        </a:spcBef>
                        <a:spcAft>
                          <a:spcPts val="0"/>
                        </a:spcAft>
                      </a:pPr>
                      <a:r>
                        <a:rPr lang="es-MX" sz="1800">
                          <a:effectLst/>
                          <a:latin typeface="Calibri"/>
                          <a:ea typeface="Times New Roman"/>
                          <a:cs typeface="Times New Roman"/>
                        </a:rPr>
                        <a:t> </a:t>
                      </a: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200000"/>
                        </a:lnSpc>
                        <a:spcBef>
                          <a:spcPts val="1000"/>
                        </a:spcBef>
                        <a:spcAft>
                          <a:spcPts val="0"/>
                        </a:spcAft>
                      </a:pPr>
                      <a:r>
                        <a:rPr lang="es-MX" sz="1800" dirty="0">
                          <a:effectLst/>
                          <a:latin typeface="Calibri"/>
                          <a:ea typeface="Times New Roman"/>
                          <a:cs typeface="Times New Roman"/>
                        </a:rPr>
                        <a:t> </a:t>
                      </a: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r>
            </a:tbl>
          </a:graphicData>
        </a:graphic>
      </p:graphicFrame>
      <p:sp>
        <p:nvSpPr>
          <p:cNvPr id="2" name="1 Marcador de número de diapositiva"/>
          <p:cNvSpPr>
            <a:spLocks noGrp="1"/>
          </p:cNvSpPr>
          <p:nvPr>
            <p:ph type="sldNum" sz="quarter" idx="12"/>
          </p:nvPr>
        </p:nvSpPr>
        <p:spPr/>
        <p:txBody>
          <a:bodyPr/>
          <a:lstStyle/>
          <a:p>
            <a:fld id="{F0891E8D-72AE-471D-9175-E237BF46159A}" type="slidenum">
              <a:rPr lang="es-MX" smtClean="0"/>
              <a:pPr/>
              <a:t>22</a:t>
            </a:fld>
            <a:endParaRPr lang="es-MX"/>
          </a:p>
        </p:txBody>
      </p:sp>
    </p:spTree>
    <p:extLst>
      <p:ext uri="{BB962C8B-B14F-4D97-AF65-F5344CB8AC3E}">
        <p14:creationId xmlns:p14="http://schemas.microsoft.com/office/powerpoint/2010/main" val="31882189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2400" cap="none" dirty="0" smtClean="0">
                <a:solidFill>
                  <a:srgbClr val="4E3B30"/>
                </a:solidFill>
                <a:effectLst/>
                <a:latin typeface="Gill Sans MT" panose="020B0502020104020203" pitchFamily="34" charset="0"/>
                <a:ea typeface="+mn-ea"/>
                <a:cs typeface="+mn-cs"/>
              </a:rPr>
              <a:t>11.  Determinar la significancia estadística de los valores de F</a:t>
            </a:r>
            <a:endParaRPr lang="es-MX" sz="4000" dirty="0"/>
          </a:p>
        </p:txBody>
      </p:sp>
      <p:sp>
        <p:nvSpPr>
          <p:cNvPr id="5" name="4 CuadroTexto"/>
          <p:cNvSpPr txBox="1"/>
          <p:nvPr/>
        </p:nvSpPr>
        <p:spPr>
          <a:xfrm>
            <a:off x="1331640" y="1484784"/>
            <a:ext cx="7056784" cy="1938992"/>
          </a:xfrm>
          <a:prstGeom prst="rect">
            <a:avLst/>
          </a:prstGeom>
          <a:solidFill>
            <a:schemeClr val="accent4">
              <a:lumMod val="60000"/>
              <a:lumOff val="40000"/>
            </a:schemeClr>
          </a:solidFill>
        </p:spPr>
        <p:txBody>
          <a:bodyPr wrap="square" rtlCol="0">
            <a:spAutoFit/>
          </a:bodyPr>
          <a:lstStyle/>
          <a:p>
            <a:pPr algn="ctr"/>
            <a:r>
              <a:rPr lang="es-ES_tradnl" b="1" dirty="0" smtClean="0"/>
              <a:t>Prueba de hipótesis para Bloques</a:t>
            </a:r>
          </a:p>
          <a:p>
            <a:pPr algn="ctr"/>
            <a:endParaRPr lang="es-ES_tradnl" dirty="0" smtClean="0"/>
          </a:p>
          <a:p>
            <a:pPr algn="ctr"/>
            <a:r>
              <a:rPr lang="es-ES_tradnl" dirty="0" smtClean="0"/>
              <a:t>Hipótesis nula : </a:t>
            </a:r>
            <a:r>
              <a:rPr lang="es-ES_tradnl" dirty="0" err="1" smtClean="0">
                <a:latin typeface="Symbol" panose="05050102010706020507" pitchFamily="18" charset="2"/>
              </a:rPr>
              <a:t>b</a:t>
            </a:r>
            <a:r>
              <a:rPr lang="es-ES_tradnl" baseline="-25000" dirty="0" err="1" smtClean="0"/>
              <a:t>i</a:t>
            </a:r>
            <a:r>
              <a:rPr lang="es-ES_tradnl" dirty="0" smtClean="0"/>
              <a:t>=</a:t>
            </a:r>
            <a:r>
              <a:rPr lang="es-ES_tradnl" dirty="0" err="1" smtClean="0">
                <a:latin typeface="Symbol" panose="05050102010706020507" pitchFamily="18" charset="2"/>
              </a:rPr>
              <a:t>b</a:t>
            </a:r>
            <a:r>
              <a:rPr lang="es-ES_tradnl" baseline="-25000" dirty="0" err="1" smtClean="0"/>
              <a:t>j</a:t>
            </a:r>
            <a:r>
              <a:rPr lang="es-ES_tradnl" dirty="0" smtClean="0"/>
              <a:t>  “</a:t>
            </a:r>
            <a:r>
              <a:rPr lang="es-ES_tradnl" i="1" dirty="0" smtClean="0"/>
              <a:t>No hay diferencias entre bloques</a:t>
            </a:r>
            <a:r>
              <a:rPr lang="es-ES_tradnl" dirty="0" smtClean="0"/>
              <a:t>”</a:t>
            </a:r>
          </a:p>
          <a:p>
            <a:pPr algn="ctr"/>
            <a:r>
              <a:rPr lang="es-ES_tradnl" dirty="0" smtClean="0"/>
              <a:t>Hipótesis alternativa: </a:t>
            </a:r>
            <a:r>
              <a:rPr lang="es-ES_tradnl" dirty="0" err="1" smtClean="0">
                <a:latin typeface="Symbol" panose="05050102010706020507" pitchFamily="18" charset="2"/>
              </a:rPr>
              <a:t>b</a:t>
            </a:r>
            <a:r>
              <a:rPr lang="es-ES_tradnl" baseline="-25000" dirty="0" err="1" smtClean="0"/>
              <a:t>i</a:t>
            </a:r>
            <a:r>
              <a:rPr lang="es-ES_tradnl" dirty="0"/>
              <a:t> ≠ </a:t>
            </a:r>
            <a:r>
              <a:rPr lang="es-ES_tradnl" dirty="0" err="1" smtClean="0">
                <a:latin typeface="Symbol" panose="05050102010706020507" pitchFamily="18" charset="2"/>
              </a:rPr>
              <a:t>b</a:t>
            </a:r>
            <a:r>
              <a:rPr lang="es-ES_tradnl" baseline="-25000" dirty="0" err="1" smtClean="0"/>
              <a:t>j</a:t>
            </a:r>
            <a:r>
              <a:rPr lang="es-ES_tradnl" baseline="-25000" dirty="0" smtClean="0"/>
              <a:t> </a:t>
            </a:r>
            <a:r>
              <a:rPr lang="es-ES_tradnl" dirty="0" smtClean="0"/>
              <a:t>“</a:t>
            </a:r>
            <a:r>
              <a:rPr lang="es-ES_tradnl" i="1" dirty="0" smtClean="0"/>
              <a:t>Si hay diferencias entre bloques</a:t>
            </a:r>
            <a:r>
              <a:rPr lang="es-ES_tradnl" dirty="0" smtClean="0"/>
              <a:t>”</a:t>
            </a:r>
          </a:p>
          <a:p>
            <a:endParaRPr lang="es-ES_tradnl" baseline="-25000" dirty="0" smtClean="0"/>
          </a:p>
          <a:p>
            <a:pPr algn="ctr"/>
            <a:r>
              <a:rPr lang="es-ES_tradnl" dirty="0" smtClean="0"/>
              <a:t>Regla de decisión:</a:t>
            </a:r>
          </a:p>
          <a:p>
            <a:r>
              <a:rPr lang="es-ES_tradnl" dirty="0" smtClean="0"/>
              <a:t>Rechazar la hipótesis nula, si F Bloques &gt; F [</a:t>
            </a:r>
            <a:r>
              <a:rPr lang="es-ES_tradnl" dirty="0" smtClean="0">
                <a:latin typeface="Symbol" panose="05050102010706020507" pitchFamily="18" charset="2"/>
              </a:rPr>
              <a:t>a</a:t>
            </a:r>
            <a:r>
              <a:rPr lang="es-ES_tradnl" dirty="0" smtClean="0"/>
              <a:t>; (r-1), (r-1)(t-1) </a:t>
            </a:r>
            <a:r>
              <a:rPr lang="es-ES_tradnl" dirty="0" err="1" smtClean="0"/>
              <a:t>g.l</a:t>
            </a:r>
            <a:r>
              <a:rPr lang="es-ES_tradnl" dirty="0" smtClean="0"/>
              <a:t>.]</a:t>
            </a:r>
            <a:endParaRPr lang="es-MX" dirty="0"/>
          </a:p>
        </p:txBody>
      </p:sp>
      <p:sp>
        <p:nvSpPr>
          <p:cNvPr id="6" name="5 CuadroTexto"/>
          <p:cNvSpPr txBox="1"/>
          <p:nvPr/>
        </p:nvSpPr>
        <p:spPr>
          <a:xfrm>
            <a:off x="899592" y="4005064"/>
            <a:ext cx="7920880" cy="1661993"/>
          </a:xfrm>
          <a:prstGeom prst="rect">
            <a:avLst/>
          </a:prstGeom>
          <a:solidFill>
            <a:schemeClr val="accent4">
              <a:lumMod val="60000"/>
              <a:lumOff val="40000"/>
            </a:schemeClr>
          </a:solidFill>
        </p:spPr>
        <p:txBody>
          <a:bodyPr wrap="square" rtlCol="0">
            <a:spAutoFit/>
          </a:bodyPr>
          <a:lstStyle/>
          <a:p>
            <a:pPr algn="ctr"/>
            <a:r>
              <a:rPr lang="es-ES_tradnl" b="1" dirty="0" smtClean="0"/>
              <a:t>Prueba de hipótesis para Tratamientos</a:t>
            </a:r>
          </a:p>
          <a:p>
            <a:pPr algn="ctr"/>
            <a:r>
              <a:rPr lang="es-ES_tradnl" dirty="0" smtClean="0"/>
              <a:t>Hipótesis nula </a:t>
            </a:r>
            <a:r>
              <a:rPr lang="es-ES_tradnl" sz="2400" dirty="0" smtClean="0"/>
              <a:t>: </a:t>
            </a:r>
            <a:r>
              <a:rPr lang="es-ES_tradnl" sz="2400" dirty="0">
                <a:latin typeface="Symbol" panose="05050102010706020507" pitchFamily="18" charset="2"/>
              </a:rPr>
              <a:t>t</a:t>
            </a:r>
            <a:r>
              <a:rPr lang="es-ES_tradnl" sz="2400" baseline="-25000" dirty="0" smtClean="0"/>
              <a:t>i</a:t>
            </a:r>
            <a:r>
              <a:rPr lang="es-ES_tradnl" sz="2400" dirty="0" smtClean="0"/>
              <a:t>=</a:t>
            </a:r>
            <a:r>
              <a:rPr lang="es-ES_tradnl" sz="2400" dirty="0" err="1" smtClean="0">
                <a:latin typeface="Symbol" panose="05050102010706020507" pitchFamily="18" charset="2"/>
              </a:rPr>
              <a:t>t</a:t>
            </a:r>
            <a:r>
              <a:rPr lang="es-ES_tradnl" sz="2400" baseline="-25000" dirty="0" err="1" smtClean="0"/>
              <a:t>j</a:t>
            </a:r>
            <a:r>
              <a:rPr lang="es-ES_tradnl" sz="2400" baseline="-25000" dirty="0" smtClean="0"/>
              <a:t> </a:t>
            </a:r>
            <a:r>
              <a:rPr lang="es-ES_tradnl" i="1" dirty="0" smtClean="0"/>
              <a:t>“No hay diferencias entre las medias de los tratamientos”</a:t>
            </a:r>
          </a:p>
          <a:p>
            <a:pPr algn="ctr"/>
            <a:r>
              <a:rPr lang="es-ES_tradnl" dirty="0" smtClean="0"/>
              <a:t>Hipótesis alternativa: </a:t>
            </a:r>
            <a:r>
              <a:rPr lang="es-ES_tradnl" sz="2400" dirty="0" smtClean="0">
                <a:latin typeface="Symbol" panose="05050102010706020507" pitchFamily="18" charset="2"/>
              </a:rPr>
              <a:t>t</a:t>
            </a:r>
            <a:r>
              <a:rPr lang="es-ES_tradnl" sz="2400" baseline="-25000" dirty="0" smtClean="0"/>
              <a:t>i</a:t>
            </a:r>
            <a:r>
              <a:rPr lang="es-ES_tradnl" sz="2400" dirty="0" smtClean="0"/>
              <a:t> </a:t>
            </a:r>
            <a:r>
              <a:rPr lang="es-ES_tradnl" sz="2400" dirty="0"/>
              <a:t>≠ </a:t>
            </a:r>
            <a:r>
              <a:rPr lang="es-ES_tradnl" sz="2400" dirty="0" err="1" smtClean="0">
                <a:latin typeface="Symbol" panose="05050102010706020507" pitchFamily="18" charset="2"/>
              </a:rPr>
              <a:t>t</a:t>
            </a:r>
            <a:r>
              <a:rPr lang="es-ES_tradnl" sz="2400" baseline="-25000" dirty="0" err="1" smtClean="0"/>
              <a:t>j</a:t>
            </a:r>
            <a:r>
              <a:rPr lang="es-ES_tradnl" sz="2400" baseline="-25000" dirty="0" smtClean="0"/>
              <a:t> </a:t>
            </a:r>
            <a:r>
              <a:rPr lang="es-ES_tradnl" i="1" dirty="0" smtClean="0"/>
              <a:t>“Existen diferencias para al menos un par de tratamientos”</a:t>
            </a:r>
            <a:endParaRPr lang="es-ES_tradnl" sz="2400" i="1" dirty="0" smtClean="0"/>
          </a:p>
          <a:p>
            <a:pPr algn="ctr"/>
            <a:r>
              <a:rPr lang="es-ES_tradnl" dirty="0" smtClean="0"/>
              <a:t>Rechazar la hipótesis nula, si F Tratamientos &gt; F [</a:t>
            </a:r>
            <a:r>
              <a:rPr lang="es-ES_tradnl" dirty="0" smtClean="0">
                <a:latin typeface="Symbol" panose="05050102010706020507" pitchFamily="18" charset="2"/>
              </a:rPr>
              <a:t>a</a:t>
            </a:r>
            <a:r>
              <a:rPr lang="es-ES_tradnl" dirty="0" smtClean="0"/>
              <a:t>; (t-1), (r-1)(t-1) </a:t>
            </a:r>
            <a:r>
              <a:rPr lang="es-ES_tradnl" dirty="0" err="1" smtClean="0"/>
              <a:t>g.l.</a:t>
            </a:r>
            <a:r>
              <a:rPr lang="es-ES_tradnl" dirty="0" smtClean="0"/>
              <a:t>]</a:t>
            </a:r>
            <a:endParaRPr lang="es-MX" dirty="0"/>
          </a:p>
        </p:txBody>
      </p:sp>
      <p:sp>
        <p:nvSpPr>
          <p:cNvPr id="3" name="2 Marcador de número de diapositiva"/>
          <p:cNvSpPr>
            <a:spLocks noGrp="1"/>
          </p:cNvSpPr>
          <p:nvPr>
            <p:ph type="sldNum" sz="quarter" idx="12"/>
          </p:nvPr>
        </p:nvSpPr>
        <p:spPr/>
        <p:txBody>
          <a:bodyPr/>
          <a:lstStyle/>
          <a:p>
            <a:fld id="{F0891E8D-72AE-471D-9175-E237BF46159A}" type="slidenum">
              <a:rPr lang="es-MX" smtClean="0"/>
              <a:pPr/>
              <a:t>23</a:t>
            </a:fld>
            <a:endParaRPr lang="es-MX"/>
          </a:p>
        </p:txBody>
      </p:sp>
    </p:spTree>
    <p:extLst>
      <p:ext uri="{BB962C8B-B14F-4D97-AF65-F5344CB8AC3E}">
        <p14:creationId xmlns:p14="http://schemas.microsoft.com/office/powerpoint/2010/main" val="41178613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600" dirty="0" smtClean="0">
                <a:solidFill>
                  <a:schemeClr val="accent4">
                    <a:lumMod val="50000"/>
                  </a:schemeClr>
                </a:solidFill>
                <a:effectLst>
                  <a:outerShdw blurRad="38100" dist="38100" dir="2700000" algn="tl">
                    <a:srgbClr val="000000">
                      <a:alpha val="43137"/>
                    </a:srgbClr>
                  </a:outerShdw>
                </a:effectLst>
              </a:rPr>
              <a:t>3.3 Diseño de Cuadro Latino</a:t>
            </a:r>
            <a:endParaRPr lang="es-MX" sz="3600" dirty="0">
              <a:solidFill>
                <a:schemeClr val="accent4">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981636" y="1828960"/>
            <a:ext cx="4222376" cy="2258946"/>
          </a:xfrm>
          <a:noFill/>
          <a:effectLst>
            <a:outerShdw blurRad="50800" dist="38100" dir="2700000" algn="tl" rotWithShape="0">
              <a:prstClr val="black">
                <a:alpha val="40000"/>
              </a:prstClr>
            </a:outerShdw>
          </a:effectLst>
        </p:spPr>
        <p:txBody>
          <a:bodyPr>
            <a:normAutofit lnSpcReduction="10000"/>
          </a:bodyPr>
          <a:lstStyle/>
          <a:p>
            <a:r>
              <a:rPr lang="es-MX" sz="2000" dirty="0" smtClean="0">
                <a:latin typeface="Arial" panose="020B0604020202020204" pitchFamily="34" charset="0"/>
                <a:cs typeface="Arial" panose="020B0604020202020204" pitchFamily="34" charset="0"/>
              </a:rPr>
              <a:t>El Diseño de Cuadro Latino (DCL) es un diseño experimental que se emplea en la investigación agronómica, sobre todo en experimentos de campo en donde se tiene un solo factor de estudio y se ensaya un número reducido de tratamientos.</a:t>
            </a:r>
          </a:p>
          <a:p>
            <a:endParaRPr lang="es-MX" sz="2000" dirty="0" smtClean="0">
              <a:latin typeface="Arial" panose="020B0604020202020204" pitchFamily="34" charset="0"/>
              <a:cs typeface="Arial" panose="020B0604020202020204" pitchFamily="34" charset="0"/>
            </a:endParaRPr>
          </a:p>
        </p:txBody>
      </p:sp>
      <p:sp>
        <p:nvSpPr>
          <p:cNvPr id="4" name="3 Marcador de número de diapositiva"/>
          <p:cNvSpPr>
            <a:spLocks noGrp="1"/>
          </p:cNvSpPr>
          <p:nvPr>
            <p:ph type="sldNum" sz="quarter" idx="12"/>
          </p:nvPr>
        </p:nvSpPr>
        <p:spPr/>
        <p:txBody>
          <a:bodyPr/>
          <a:lstStyle/>
          <a:p>
            <a:fld id="{A1AD8946-BE59-4A29-B4AD-C33656BD118C}" type="slidenum">
              <a:rPr lang="es-MX" smtClean="0"/>
              <a:pPr/>
              <a:t>24</a:t>
            </a:fld>
            <a:endParaRPr lang="es-MX"/>
          </a:p>
        </p:txBody>
      </p:sp>
      <p:pic>
        <p:nvPicPr>
          <p:cNvPr id="15362" name="Picture 2" descr="https://encrypted-tbn1.gstatic.com/images?q=tbn:ANd9GcTChF1jk07A35jnx0AELEcz_54ObyY8oMpjV1ubtb--sQAnhG7Lv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5682" y="1828960"/>
            <a:ext cx="3000655" cy="4495528"/>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descr="http://image.slidesharecdn.com/snehallatinsquaredesignrmseminaar-141120000412-conversion-gate01/95/snehal-latin-square-design-rm-seminaar-4-638.jpg?cb=1422846599"/>
          <p:cNvPicPr>
            <a:picLocks noChangeAspect="1" noChangeArrowheads="1"/>
          </p:cNvPicPr>
          <p:nvPr/>
        </p:nvPicPr>
        <p:blipFill rotWithShape="1">
          <a:blip r:embed="rId3">
            <a:extLst>
              <a:ext uri="{28A0092B-C50C-407E-A947-70E740481C1C}">
                <a14:useLocalDpi xmlns:a14="http://schemas.microsoft.com/office/drawing/2010/main" val="0"/>
              </a:ext>
            </a:extLst>
          </a:blip>
          <a:srcRect l="12343" t="57098" r="15912" b="2345"/>
          <a:stretch/>
        </p:blipFill>
        <p:spPr bwMode="auto">
          <a:xfrm>
            <a:off x="1156447" y="4607425"/>
            <a:ext cx="4047565" cy="17170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59434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smtClean="0">
                <a:effectLst>
                  <a:outerShdw blurRad="38100" dist="38100" dir="2700000" algn="tl">
                    <a:srgbClr val="000000">
                      <a:alpha val="43137"/>
                    </a:srgbClr>
                  </a:outerShdw>
                </a:effectLst>
              </a:rPr>
              <a:t>3.3.1 Características generales </a:t>
            </a:r>
            <a:endParaRPr lang="es-MX" sz="3600"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628650" y="1825625"/>
            <a:ext cx="4064374" cy="4351338"/>
          </a:xfrm>
        </p:spPr>
        <p:txBody>
          <a:bodyPr>
            <a:normAutofit lnSpcReduction="10000"/>
          </a:bodyPr>
          <a:lstStyle/>
          <a:p>
            <a:r>
              <a:rPr lang="es-MX" sz="2000" dirty="0">
                <a:latin typeface="Arial" panose="020B0604020202020204" pitchFamily="34" charset="0"/>
                <a:cs typeface="Arial" panose="020B0604020202020204" pitchFamily="34" charset="0"/>
              </a:rPr>
              <a:t>La principal característica que distingue a este diseño experimental es su capacidad para manejar simultáneamente dos criterios de bloqueo, designados como “hileras y columnas</a:t>
            </a:r>
            <a:r>
              <a:rPr lang="es-MX" sz="2000" dirty="0" smtClean="0">
                <a:latin typeface="Arial" panose="020B0604020202020204" pitchFamily="34" charset="0"/>
                <a:cs typeface="Arial" panose="020B0604020202020204" pitchFamily="34" charset="0"/>
              </a:rPr>
              <a:t>”,</a:t>
            </a:r>
          </a:p>
          <a:p>
            <a:pPr marL="0" indent="0">
              <a:buNone/>
            </a:pPr>
            <a:endParaRPr lang="es-MX" sz="2000" dirty="0" smtClean="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Los tratamientos ocurren una sola vez en cada hilera y cada columna, de tal forma que se pueda eliminar la variación entre hileras y columnas del error experimental y con esto se logra una mayor precisión</a:t>
            </a:r>
          </a:p>
          <a:p>
            <a:endParaRPr lang="es-MX" sz="2000" dirty="0">
              <a:latin typeface="Arial" panose="020B0604020202020204" pitchFamily="34" charset="0"/>
              <a:cs typeface="Arial" panose="020B0604020202020204" pitchFamily="34" charset="0"/>
            </a:endParaRPr>
          </a:p>
          <a:p>
            <a:endParaRPr lang="es-MX" dirty="0"/>
          </a:p>
        </p:txBody>
      </p:sp>
      <p:pic>
        <p:nvPicPr>
          <p:cNvPr id="18434" name="Picture 2" descr="http://www.forestry.gov.uk/images/mltexp_teindland.jpg/$FILE/mltexp_teindla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9178" y="3857700"/>
            <a:ext cx="3279705" cy="2440102"/>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4" descr="data:image/jpeg;base64,/9j/4AAQSkZJRgABAQAAAQABAAD/2wCEAAkGBxQSEhUUExMUFhUWGBgaGBgYGB0fHRobGhgcHBcXHBgZHCggGBwnHBccIjEhJSorLi4uHB8zODMsNygtLiwBCgoKDg0OGxAQGzAmICQvLDI0NywsLCwvLCwsNCwsLDAsLCwsLy0sLCwsLywsLCwsLCwsLywsLCw0LCwsLCwsLP/AABEIALcBEwMBIgACEQEDEQH/xAAcAAACAgMBAQAAAAAAAAAAAAAEBQMGAAECBwj/xABCEAACAQIEAwYEBAUDAwIHAQABAhEDIQAEEjEFQVEGEyJhcYEykaGxQsHR8BQjUnLhB2LxM4KSFVMkQ1RjorLSFv/EABoBAAIDAQEAAAAAAAAAAAAAAAIDAQQFAAb/xAAzEQABAwIEAwcDBAIDAAAAAAABAAIRAyEEEjFBE1FhBSJxgZGh8LHB0RQyQvEj4RVSov/aAAwDAQACEQMRAD8A4zlFSNSGDAvJvHI85wHSzjaydZA5DWR+e3+MGq6MZPqQJHlvhfmEB+E+l+WALgjhHNm3ExUfYEfzD5efScSZbPVWMGo8f3dR64Fy1YaYcXsAQeQPiH/ix+WGmV4K2qwYCxBLiDzH4cQohT9lsujCoKiB2UDSCbwsiJF+l8SU87l2ZVOXA1ECRVO55WxWchx6rl81XU92AD+LowBBncCRGG7tShHki4NkBH/7fXEZ7wjyGJRP8RlWOk5epMgWdrSY/qwFx7IJSrlFBAsQS02I2giTfzwZxDLojay0K5JXwA+e82x32ufx0qigQ6A3UTvPPyOJKgIbJZGmwk1qjGL6VUD1Gvl6xzxHxLh6d2HVzUUuoIkGJDAzFgQQLf8AOFuVrlWB0qCDYkRHU28sO04wVovUUKmjRMgGxJWwteSPngcwRZZSLKZqtTIVTpB5A8+VuV8RZ3iFc3cz1tJ/c4n/AIpKlQMunqQBESAZibDE9WyknkD9BgtkBsYK3w/tHX0No0aVBnVTA5SJtJ3mcC0O0r1BpcXWbpbfpEThVlePFqTaiPWIMRbbyjEVIUtM0z3b9d1P9y8x5iCPpgWknVG5o2VnymeBUFpIiwk9SL33thnwzMxTZlWRqY7xz2gg/fFaoMCiEG0GCOfiOHHB6k0iswPHhpHJKB5qF+Jpl5NWlOp25KSJExfDShTSompUQawCNQWb3F9Jjflik9rakZggkxFoPPrscWjg+ruKUBCPDuTN1npgEYIQNXIL3pbVp7pWbwm5IFwZ3B/TDfhWeRkU6vpiJssxWu8eLQ0gGwA1TE+3LEXZegpy6E73xCkEJq2dQcyfbHNTPoREte04ir0VAHmwH1x1/BqMTBRyxJ2zHcOgBZ1cwZ5cwcM14iP6R88LeKUf51FfNj8lOGHD8kHqIp2LAH0m+OhcHNChqcXAcCFBPXb0md8TrxM//b/fvgztfwajRod5TBWoGUKZndoaQwIPhnFPrZ6qoXTUYeIDZf8A+Mdohz3sFZKmf1CD3ZHMW/M4S8TCrSdkAUzYgCbH/BxpM5W51qn0/JcF8TpA0aCgCalRRPkx/wA44CVJqbQjMpWIUAkzGGCvIQRO5+v+MQGjoMGMNsjTUeI8hjsqPitUXD1kVGCfijboBjKyktGk/LEvDOJKlFTzbU3zYn7YmTiKu84IJBKHXKajcWxxmKIUWGGRzQO2E3Fs0VRr72HqbYJQhMtQ1KGaZMn5m30xmDqbQAJ2AGMxChVXJ0mkAgc/xDYjpOOa+TqKJK2IBkXsdpjbfFcp8YruCR3hg8hJHqRJHvbfBOcq5lmqGktZqZKtKKxiVDEGOmxHlilLoVjhNmJRD5qFfUrAoQ3O4mDBiOYw8TtvopEinq0qYM9BYkYpvCc41eqUlm1I4YwbeEkEn+4DfA1HMsyxUp6xcFlkGI8rHDm7KXkAGAPET+UgrcTqNUNUsTUJnV1MyfKPLbHpuT41TzdJar1URmXxpD2ZbNGlCACVJ3Njjyuvk3RQxHhJImRO5Fxuu3PFq7B01qShqUaegydbFSytAMGIMbR5jFquQ5ubkqrO7ZXbiWeplUH8QsGmpVYeDEqSP5cXK84wx4nRbMZXLvpPhBUaZMiBeALfDhbR7CvVSkoq02NMMLE3V3LLBjkWPLphzxLs3mGySZdKxWoriCZAI1TDEAHa1rYomq0ggOCe2xBISMcIYGStQgkzANj5yNvPCXtZwpv4BKw1oaWYZWmV8LaQpI8miP7jiz0uE8TRkV1oMu2tKg+zgQBB6nbzw2p8ErMKtOvUpVkaRohjaBGoiyE9esRthdLENa7vkQn1mUyzuTK827FVBV4spC+ErUWoVupXuyuoAjwqTpseZ3vAs2aVtDB1KmGkTMWIN+eFGc4RmckjrlMpWDVCNbFTVbST4aYqIdIUc9zMTyxt86UQ66VVF+Es6MACQTpLEbxfzxaNZhAgquKLiSq9xVglMoLQoH0ucLstmTptgvtXkKoIraKncPp0uR4TIkQw3nCqjmgOQ+f5RiGA5VLiJVz7O1dVBZIszj6gx9cWTgZ8xEsPtgLguSVcsqo9IagpMgmC+kwDeCSPyxzlMjVqWpllILSWGkTMEAgnV8AMjkTiHYhgEJjMI9zr2lLu1tGa8iP3GLJwloo0trBftGB6FLNUmDIEdh+IkRLeGDPMRz9R5YubzBMmkCqmSFILRHIapaZsY+xwH6lpTP0LwdR6pnXqlVqx+Km4OAey1SKCeh/PANTj+rWjUXRpKkGJF4+dtsa4RnTTpaCl0FjPxdQAAb+W+C4zdlDcDWd/H6J7VYnT/cPscTQ33wFw7hubroKq9zoLHQJYMYBBOkiYHMmNtjhpw7heYZYqBA1roWKkNaZKiOfXbAmuAYJQ1MOWEg7ckk4gCcwnkpP0I/PDTs9SP8TTnYEn5KcbfgWZGYV2ovoC3IZQTcWG8H2wPXp1CzBVMA/CbkSAQGsLwRyG4xJrtG4Scqa/6jvFGkP6qn2Un7gY88rm6D/dPyBw47SZXuhTqs4OoHUgV5VrABpXSDAiJn6nFebPoWUlogHfflyBwecG6JtF5EtEhNFa37/XDnOr/Nyaf0kt/wCKf4who5hCVGtfEQBJ6mOeH+br0xmkLuqhUe5IF2KgC/lODa4QgdSfMQfRd5jOk1DbnGJczxOEcAciPywXl6uUqf8ASqa2F32t7gm3ngXOtRZVCMG1MosZ5yfoMBxAi4DggTmoUCDYAYNyFdRcmMGPkkPTA1ThkizDl+f64kVGrjSKaLn6YG/vhXxLO03qUlG2vU3/AGi31xr/ANJeNx8sBrkSarAR4FE+9/tguIEPCITz+MpHl9DjeFQyp6jGY7ihdwivN8vlXJZ6TIjE3QOEIvP4iJE7QTjWfzjnSGP4bwTOoWlhNrLyA588CVyzGzGJM/naMd02kAEXA3O3l/xirbVb3ABcIMRppB9z9kWvE6ndmnyJuxsdtp98B03ZCRqiCNp/TfHGpoufDsYj7YccA7L180000CKIBqP4RvvB+I+mBJDZJXZKbDy57JLVy7PeN73v77YZcASnSJLUwSeZJt0KkfCb7g4stLsKx7w/xSO6CwgwfIsfhO+F1bslnEpd6KR0zBCHUw8iqyfviaWKbNjKRUwuGqtMOg/PBOK/bj+F/mUVXxEF0JEtCkTq0zyAt0xcG4+2la0BjZHpo5bxNACgGJ3F4v74894H2WOZRi+XcoLMSSpVl+KCSL32+lsazvY3MUQe4q1fFELUJG17OLNsDsNhiKuHpVP2GFlHPTJa5eoZTi6s6U9MMD+Jp+EgMCFJANzHLlY2wwzfE6c6td/hChpkyRsJAIJ2x88HMZjKsVqo6DUrlCSFfSZN7gyDBInFwyva+o2eVaOgUWZaaggaAijZQIjqPO3PFd+Ec0QEbKwOq9ey1Zu7W1+bVJ584EdecbzjMzlVqJpdZ1bowLIbgjUtxMjfHmfDu3NGnVrLmFY6CR4fEHGsROokKFuZ3MD0Nn4Pxuo+YRCtRqj09R7t9VOmsyhYuBII59SuFGk4ASE0OaVrM9lKApPl1aqlNwS2XDKVBJ1MU1hjTuLAEC8i98L8h/pTkU7titWqwuQ7gK0iwKqNpi0/PDvi3aHLUISvVZajmAqgmfFESB19MZnOI1wafcUgyQddN6ulgOTKSDEAWk3v0wQqVRvr81U5GnbRJe1HYem9NBTC0PEupjrIVQI0CmG0X6WvOKxxjslxKnW7yiatWmfgaiQCBsZUEKnMC9h749DzvFKJ0CrmKmpTqVVfzAhtJC1InYzzxG/aju6qd5WREURo0kE2gEkzBG+kXMYJr3t1EjwTDhah2I9VSu1tPNZWilZ3pUxUKrpRtTd5oJOqUhhAMnqcVjO9o3qACodRCwWAF7zciwFpkWETj2XN5rI8QpMpBrAgtoupYrsApYGbWiOeFeRo5KmTmP4QU8wgZFWTADExpnwjw2kC0lR0wwFu4upZx6dQwL8iPsvLcznTqmoW16QLiTBEi7CbqQZ6EdcCHiF/CpE2mL+9tr7emPRzxKjmagNbJ0qwAZGdkBI0zpAazNzAvacVbjPZzLU3bumddYV6asD4eqS12uOsxA9TZlIuIWpmxYcGtaI1t9/gQFLiTqgiqRGrc7gwXBj4gTFjOCqPamuz02BlaQsmohRIK2UWgzERG1ueIDwRVp6zpbUDKjcRFyDJO/p54YngtDuQy1YqlbKSPFHICPADjuG0prsOHnvtEb2vP1+eCZr/AKhMpBWjSEWJG+mIAJtN72/zhif9QaVTRroB3CkEEmARYXZSTPO88seeV8nmKXicSt5jkBzI3HvhdU4gigAC53A/fXAnDA6BUqlPCts7u+Mz916dn87w7OIlOrUqUiCsoLhgJIQM0ldzfwzIk2sLluE8LKNV8YooP+mWMkgCSNE1GJMc4ttGPNqOZchRJblB3H+4HDCmw0jUb+2/QTviTScywKChhqNYdwkRz0V1HD+HZohqXfZeFJ8MsDAuSHJiADYGTI9+qvYWkVJo13KggavAwNiSO7DDSbAXbcHFKzNYqATcAewE/wBPPG+H51lYlB1GoqNjYgA+uIh8SCrP6Ut/xGp3vnzkrvQ/08BpakzTM5BFtPdkkwskamAFgd5ItiOn/ppxCmorUmosQCwBchh7MunbqRir5fNvSYtSqulgGVWZFYEEQwQibflhmO2OZ0aFq1FBLavGSCsyBoaY9t8G13/a6U7DYthhpHrP1TThC8RbTXek1Smu9IMqs1wD8Pi5ibSIOM7R9os1SrORk+6ogXHjcLv4zU+H25Yq2V47XSp4czVJB1XcwT6H4thviy5bt1mBYiiy2EEXjnck39cCS4WhA6g4jM0TtYaeQshKH+oI7sl6ctyhgAfXc/fA3Du2VQFyaSlneTciBtEQTaMNM32wVlKplaQ8esMVUnVAGo/7otM7AYr9LOIah7ynTVGMkU0KFSbgADcE8r4NpBRswLiQ54ACsI7Wztl6h81Ej2PPGsJV4w8fy3qKmyqHmALc1xmDtzTP0FLr881cl7C5YrpNKv3gjVUBKieehbyDztb1nHfGeyOVCBmpGjIC6qTklYsGKPdwTud9sTLneIhqAVEqMdffA/DA0xpZAsNGqxEHbpNl4nmdFEmqKRMfDJEmLDUZCmYE+RxRzO/dmWQKz26EheJZHss2YrtSpVZIJ1K66CsGNVtQ0+hm4tfHpXDcqvCsoKVXMU+8rVVlgPEdQsoJ2UAXc3EnYwcLOLZjM0g1akKCKQICg1KjgbSyALG9+U4Y5GsczWpVHp0O+NJvAQ5IpyLkGFBk7gnfzMG6s546dFzqktyj+01yPCxRYhatdHku6waimZ3LK0e0HzxPkuHmlUqVWmp0FtTaVv4YUKSY68sa4lkUaojVMzUonTAWkY1EGZOoEkmeQws7SNnwkZUJmKQmfDFVWU7/ABxUm9goPliuG5jAi3VBMBMOz2barR73NIRLnTTAGm2zAkBouRJwdScghkULGwkyPIr/AIx5zlO3Lsxyz0tDwgQtK6WYxULc1ImVtuIOL1wPg9HMaMzUD1a4DIGLMulVaNJFgxlZ1RvzMTiTQM94QuFS1kVn+C08yjHQJafAyQreqsI94vjzfivYamzfyWOXdCYEEgGZsCZW/Qx5Y9VGYWoDoqykkMVaZIEEAxPuDgLjHCA702pMoJgPqLFiv9YN5I6GAeoi9yhXA7rilPZNwvBOK8BzOWcVKtLvEBlmF0YAzDRdQYvMY1wftLmKdfvy5qHvNdQGwqTuGjlBMDYchj2bMZZqfxxeYjmBufS+K/xHsnla4Y92KbtPjQRc8yux38j54u91zeiVcFUGhx+c13+YTXqYsyiLDkEHLkAMWKvnKuYormHamFUrpCMIAU2Vm3qOZ0gG8kYU5rsTXpFzKVUAPjWdQnaUO3tI88VsZxmRaeogU5ZRNtesSY6hSfkcBwm8lawmI4TiXXt7r0PKZynWFMtOvW6Ax+HUTq2vYfPHXaOomU0ktUYPtTtJA/ETACiT6z74X5bOJSylCqpUVTM3JvrMgJteIkxA9cVXjfEKxrM1Qy5AEG/n7C+2BDZK2KuONOkHNNzCumS4ii01ZEqI1iNQHxfhuGi8/XEOc7Q5kOWdCykxeRpA5DoOhOKvU4wGoohJDIbx9Da//GLflKPf0lmqSI8ekiCAb+LTO3OcDkvJTKOLFUwDeNYCG4ZmmdzpKIWEjUACwm8kSCQJIO5v6Yc5LitAU2/iDrOowI8PICLAtzvFr+6bs3xKnmaxSnSQBJKs0kqoJ0aSTvcRacTZ6jTWsVq1zKnZtlJEhEHWCCTyBAF7icsK0MQyo2zpCny9Sg9U93SqKTZQhgf7mAJjlfywVxKhTYFGZ6jmD3YB8I5amJO08vlhL3IclUqgRfWuoACY8TTY/peMP/8A08lCFzCvWUAXItzCt+K88yd+lsRBTHtbMbKv0C1Lwwn+23wHmDzGDa3BxWV3FWanhJ0oqh7GzRvYEDyHviEcRC1NGao/GI1qbqQNgIvf8t98FNmlf/pBkJKhEKmTe/iIGoxNgbR744SFz+FVGRw9vnslKcCSnpDd53jsNLaZAHQgCDafkOQnBFfguWQNpLGqxHiP4QLaVWTYk7zbDHuKyrPdqkwxeSOclTYwTtG+GGWz8K3fKheSBG2kgQJIkGRPyxOq5lCmIytsDtz/ACqVm8jUplgwp6QoMB1Laf7ImI64Qo4aD/SbmTefL0GLutSgWZazEsfCw1ciObbmxF/LEecpZfLgigtoAiSZ3JB1yY/7Tzx1gLKnXwtaq7vO7onx89rFUuhmm1eGSL2JN+WwNht+uJaBMzqUQPES1ufsD0xY5SoYGUUDSALLEC5JPqeg5YAzHBe+ps1GnDECECm/iBJESDbBd0mFQq4LEMZna+YvF/uh6dZSpLb9ekeYG0SccUxTkEOJ5jefmMS0OCvTVg8D4dUshKqLGUkkWPTDDJVqa2p01YbElRPsTcHC3NA0V3CcSqQ5zACBqZBPh86JZmQY1DluL7e19sCvXLR4QRzv9QcXTJ9n6NQTrcSDEwAsiw8/mMUjKZUqaqsp7xCR5agYO/vf0wTGWQ9ovex4Ew12s30/KseX4pV0qBoIAAGqmhMCwkxfGYrbxN3APTXjMRwyhHaVICOH/wCgvfaL1K9Ja1ONDQVixIJtuNsB0sjUzDS+VpVO7YwzOVEiJEgeIeUEW6gjHKceY0u8yimqqmCqiAIMEAHff5YF4HnKlRqlKsxKOrFqLUrCSSbkbG4g4yy0NdN1j62TPi/BqQpBDIsStQsWFNt4VyQzC0xsQL4qPZTM1qWcZmCnwRBYaYRQlOaiyAokkDckn1Ho+Q4jTrJo+GGiDIIK7Rz/AMY8v7U9qHqVDURQ1EN3QLMTTcK5IaVCzI89vfDmS6cqB8DVOM3lcwWrVszT1MviVkkWvpWmIJO3wgn64l7lKalXesKtUqyqL91JBKEK2ksRYGTv82zZ2pUyiBKSrXdQWXUVCz0Yz06jEnCuymZamf4uuomIWjyEbliI1TeQPfCsmYlRCVdsOBCvTps3eL3QGnTUmQAJDEywNo1C43viycJzIzi+KiyppAIckyw38JiViIY7ztY4IyvBlChO8qSNnnxTyPQ+hkeWIu0dPMilURSslYFTWqkyCDKvCgi2xv5Ya3MW94qdCq/xbtTRo5ikgUGlqVHqCdIWYJVAPF+4nDXK1Kj16Zy9CcuwvWqVFDHclTTHjER8JEyeV8U7heafJTWPjZyB3jVVZdjCoKLkKPRpP0x6BxjiyZfL1K9SyoASRdixIACkmZJPXAhgHdyyZUh03lRdqeEUa+ktmGpVEBKFCuq8AQpvpEbCJvhPleFVVQa6lNzeWXw2EaZX+o3JjbzwDl+3aCn3zJ4aim2tGfUBKhosk9CAed74H4T/AKg0UprUrEmt4vDTQmBJjxuQCfoJwwVKzbNCNlE1NASmIcgsCD4TBMGJsbGL2PLA2Z4Ll6pJakmo/iUAN84v7ziGr/qiilEo0y5d9JLytj+MmSCL3BiMbftBl++ZNYAtDAgpcAxqG17Yu0qpcO8IKQ+i5hNtFSeK9hMzRYtl2WqhmVNmAJmNOzeov5Yq/H0q94O+EMBEbEQTvzm+PcWa3UYF4pwqhmVivTV4Fm2Zf7XFx6bYsJeYxC8S4bRBDMTeYj5Xw1yvGHpUKtEbkQpGwDQDfrBJ9cWvNf6eok9y5Yb6XIB9mFj7xil9ocm1BtBUoSNmEe46+oxBElEx5Zdpupuy/GVyiVyp/mOFCnkoEksetyIHUeWA/wCLcsGuxDCoS12YzeT1xBwho1CJJjl++uJ6tQgkDSNXl5dcc4XRCo4AAmAFaONcapCklGmZ72NZ5hTaN+v2OFC8MNasrU2FyApSbR5rc85InFfDLNxaYnym9sWPhWZQI9KkSARJa8kGxE20bbAX6nEZYuFcGMFR81BZWn+ApPlqqZqrpqI38qsTe4MEAEaudvriDh2Sya0gwqF2QCWamyzA3mSBcbk4Jy/D2NCkzlHXQGYuoA0xMDTEAC0npOB+DcXpBop0YpupBYsCbRp3uEifnhRkLZz0mRUGpAtr+UwzfEe+K06A1mAWJZfEZB0ryNvfCvjNNTVFINVpVo1FWEBhzgkQ3tOx6YA7T8Ro6lo0k0spGqBEWsB5/rgqlxJq1NEqFaukymsxVQjYq+/LY6geeOA5qXYrMcjCJGyXZekdbhn1sjR4uY3/AFxZK+YoNSp6axCsD4V3B6EDn5HfFEpZ0LWY1HfS7sGI3WSbiZgflh01MZZdFJ4tM+EkySZmL74kthKwNZ1Wek7+nzomNerTF1YWBGk/pAAG+CWQ9zqjpEkAAct8APxHMtCpU8KqGIFNG3t/TJBHXBH8dWqUqneNQFIWsNJMEcxb7YDVXW4lufJFyi+GZZbalUW2ixOokE9Y5YE47ntMopFQz8AWRP8AdaD6Gcd8KqqpYLKk7gmI84Np/LAAzNOpUCJmB4zoNZgWCk2EhYJF/i2GJAspxNThjMD+fJGcGq03guXpkxYgkA+RE/X64n4maRb4W1dbENFhbpbFz7E9lalGnVy2dSk8FTTqIZMbWMBkIgW2PnfBtXsLTNQMW1AHpHhHI3+KTy6cpss1Wieiz3Y9tWmWOMeX9LwXOUwHYAW/d98Zj3qr2IyDnVVohnPxEqRJ9BbGYj9ZT+QsE0DK1k8/lqlJdNFqQI8Oimvhnbwry9RGFFXMZmk4/mkoDbwwp8ipMr7HG+G5jKLmjS0tRegxTVqhKhH9S8pkET8+WBe1naRznRlaVNKyaAKgVyGDEknxcoXSfeLYpGk433RlwAQXE81UrVFV3VGrFVdaQiYRlBYMxlfFBuZhbWOLl2X7HUKNE03PfzZ9d0M8gh8JHmZPptir8K7OUe7rJUDKTqcBjKjclgNXg8yPnil5TjdejU/kVHgGxWVB9UJI9jOHMlys4fCtraEg+Ej1/wBL3VskiJ3a01FMAADoBEKAdlgcsIuJ5V1Rlp1qlER4NDssMLjYwRMDTG3XlQM7/qBniSRUCgqAfAtjNytrH5/aIP8A/e1nAWoVaIuUEyNja0+2BdScbjVO/wCOqgQSPVeo5J66017wjMPYkrKCRfSCv5i/kLYHzXa2jUrjLvUSjWC3VmBBm+ktsG8jBvij8FzeZzupUzLgAgNSasR4WIllhbgTsb7i1sFccoZLKKy5uj3gBAGkDVDA6X0lliSpUlSbx7c2mc0HflCoulpII05oTtbQprWD0mp1WooNKGrKKgPiCqrRTYQOUERivdpe0tbPVDqUhFJ7tCbARAMDdjeT5wMd8XqcNKq2TNcH/wBtl8I8tTNqHzYemAKIgXN/3bFgNyf7VrA4NuJcc+nRD0tKA94dzMXKi3IRv8/XBC1laLyNh6chflgWpUBcKYI53/L1xzxHSqFpvsPXEluaOq2aNVlNjgyMrPI/PqiQVBa07COVx9/0xtdHNo9pws4fSZk3N2t7SPuTjoZVw5OomD+xgsl4lQcSTTDgyQfnmrdwrjT0QO7OpB+Eg6fafhPpi2cL43SrCAdD/wBLHf0Ox+/ljzXL5kjV8Q0iTIt5RODcvVFVSAQJEGfuB1thgfFisWpgnP71ISD6+i9Nqn2x1msrTrJoqolRP6WEj1E7HzF8UfI8dekFRpqIOp8Uf3Hf3wXW7YsGhKQifxEkke2x+eJFZhRO7HxQdlA97e6lznZKiCf4cKnVW6/7WNv/AC+eKl2n4W1JRrBVuQO5HO8QRi98N4mK5JFNlPOdr9Dz+WDqlMMpR1V0O6MAQf8AtP3F8MaZEqhWpvpOLHiCvD6guB54Y5JChbR+I/sdOZxes92Gy7tqpM1I/wBBOqnPqQXX/wDLCPivZ+rQ+NSFOzCCp9GBg4JLaEDn+NOcn3GsjTZhtqBJ0qD0AifTDqsUp0FrGFCUxo02MlfCAR64qHEKcMI5DHNfMVKvdo7SqAKo5AAb+ZjniC2Vcp41zZkXiAiuIUabZfvSx7zTSkf1MwuSTvbpzjHWb4sjIEp2LFWJjbTBAvzkDA+cpsyaBcDYYAyuScuAVtImdom+ODeaQ6qbwNU/4PlkpslSp4gilo5lj8Iv0n6fNvl86c5TP8paagwJ8XQk3FpnpPngTRSPxBkPzGBONN3VGEIhjaCRE3LEdbYgiVaw2LNARteeq3xmuKTgBRKzEHVE8uRi2x/PDDJcdyoorTcMxUSwVbSTJNz1OKfl64VCCZM294x3kgTUWeokgcuc+2IyIG4+oxxc0a87p5QIqVh3Lmmp2SoYBN5g3VfcgYt/AOwmsmpmNFOoT4aZkh5Nmbu2h1O8A+pws7J9uMplI/8AhP5umDVZ4E81UaToHnz5xsIuK9t3zIilQXLAEwUdiSeekgKFF94wioKn8RCl2JJbJOv1+y9izXD3UKRVIdRYkwCeduh6YFo8WNOuorQrspkAgyOomLA/nj54zweSzMzf3En7nBuWzIXTVd2dBa51WJEqA9pt9Bis7BD9wKQMRaIX0keK5f8A+op/+a/rjMeeUOF5fMKtaiymm4BWWg7QQRFiCCCOs4zCTI1CbbmvOP46v3lR3chqhdmnYs8zY+Zx1wrMml4omp+GoSZEW25iMR5niC1ET+WA4nWAPiNoI/Q7Y4qTsBfp06T0xeItdPwlFr4yiepuB0hH5/jdWoxL1CdY0sJ5CIAXpOBxWVRE+w39+nviBa3dxqG5gQJI6n0xxSYPVIiFFhy253x2Wy1Dim4eziJsLDTy225qY1pEtYfv5nAmUJYkkWJtO49euNrSbUZvBMAG1vLniY1tIJ0zHscG1o0WViu0nuqDh7c90Tw7P1KFXVS1KwtqgbH1BBFueO+2fEjnKqFtZ0r8TAAlmjVAWwUQAB64S5jPamBWY0jnBFzicHxAmTIvJ/zvghTggwq1aq6sMznCeUQjsjw8KoljcAlehj92xLmQALyZ9h89/bHFBy1hgrM04WNzffry9MDUI31Wj2XRrGS2zd7a9Aq/WyussxMaYAA9J/PHOdTUACZKCD6/mcMKFHTJJmd/XywC9MpLEgjnbef84lr5OqRXwuIZncRY328fZcHM1FSxgAAWF+gvjvgdYgsDMG8k/wCN8B1a5a7bTsNv+cF0KIIkXw0tEKkzE1Gva6SY6p9k6pBDEioqklQFGnewZm+IA8trYifNATNIATbTH+IxFw5mU6TpKGSBaQ0C45iYjE2ZzFNPjMEg6bTfkT5YrOBLoF16LBVA3DuqvGWOY5+PMqJs6GOktoIMajsfLyP09MNsvQYL4mBtvH1xUszTY25TJO8/LBmSr1VGgMdJBEdPMdPtgjStZKZ2s1jyHAnqD9vv9U2ynF69IytQ6TuIEfKMXLhPaBXWKhCt15Hz8sUXLZMFAVaIH23BxJlc2yBWpMSyn4gLW6TuN8AHFpsrNbDUqzO+3vG4IN/WLjxC9PKg7Y2jkW5HcG4PqDYjFT4J2tLvprxDbOBEHoR08xi1qwYSCCDsRi21wcvM18O+g6HJDxrsnl8wZUmhU6qNVM+qEyv/AGn2xWH7EV6RLVNLINmpklfnAKnyIH6ehMMdUq5UypIPl+74lJVCocEIExA6tYfI3xP/AOk+RPoLX9f84vFU03MukN/Wm/uux9owmz3CKhDGmRVXnomQPNPiHO99jeTjkcqsZmgFFjtyH5sfQn2wpzaKUeU6x1ttPXlh5VpMBMAi/qI6gbenkoxElCTty2+n3t66sculUOotsMuG0vDN5P2w/r8IpuRYSf8APT3PoMT0sgFWCo0j6fsffElCAl+R4SBDimjmdmEg+3P2w47R5s08v3dOjRot/wDMFPxQLQF/pnmL+pmcRfw+k+Fip+Y5/mfpjjiXip/zWAAMakYA3Fiflsd8JfTzEdEWyRVOyuYZO8VSyjoZi0ix5EcxbEdPg9XSAyt/UFgyLTJtAMYdcJ7X1KGnL0+7NKNIaqp1En/crWEmwNhhxku3dKixp1qJ2EssNBi4jwxHkThT3VQcoEqA1h3VNp61EKzgdAxA+QOMxuq2S1NNTMnxNdVWCNRgiSDcXjGYbB+BBl6qPhrM1yZME36De/Prg+cL6EIw0m6yTce4x2mdJ2gnrhbwSbL0eCe2iMh9ue6aU4FyYwMMxTBfQZZZt1iduuOctUJMsZ/e2C3iDpAUnciAfngAQLFW8Xhf1bGmYj1Vdrao1OTI2tBn2xI2YqAC8jz3wTXyAVdQDE8l3+cDbA2Wy513RoPkbfTFkEELzmJoPY+958/dSUcu2+i3UH6dcFUKJ1Dwkz9PywXl0AEWP7n2wS1aEMQDFvPpzv8AljnGyDCsmq2efKfZRpRCmcdVEZ4AsOf6YXJnitQalsQAxkm/9UbAeQ88H1XqG1OFXmx5+QH54qlhC9bQxdOsw5QbGIGv9LYVbgcjF8RNQ1MCDdZgDYyIM433xUXQeoJH3nEDZgxq0sBJBO+1zt5YgAzZHWfSgCpb2QWY4cajtBVRa0eVziTgeWFOtLEEKGJ6G0RfzIxPTzEk+EARG1z+mN6ADqa4A+G52Fha5+fvh4e4WKxHYSi9vEbrMmPn2XL1oJ0iR+4gb742x1ElhB6fbElJxpUKpmJJ5z08gMcVBfxSPSMKJ2WhQZDS4bmb/X8BC1VafA0dRuMd1K4IAaJ++JQg5iCLTMzvvjRp6hBCiOmCnmlso3c9ognn8shPFBWTDXN9+V+uOVQr4ZZZ3vEHlb0wdWkFRANv2fqMR5ypCgwpjfmQD+nL1wQcZVevhw0E8vKPBEUaw0hWQeTCx9xzxYeD8RdBZr/RvUYr9MaoIGlhzmf2MMctUkHkRMjzjETeQkV6NRlBrXX/AD5/OituU7RUmMVGFNj1+E+h5e+GpGPPgoJAYBh0m/6HBNPNvTVkpsQhEROw8p+HpbzwzigBIpdl16joiPGyt1HOo7MiMGK7gfu+JKbEGRYjYjf5483o5o0qoYEjlI5A+mHNXjlSPjMeo/TA8aNQrR7GLj/jePP/AErxWZKv/VWW/wDcWA/OCeTxPMe+E/EOz5IJpHvFF4W1RQAfw/ihQFETdicKchxsqpLanBPhvzG9z6jBtDtCpPiUr5gz+QPywYrNIVep2TiWk5RIG4j6apTVSCQw2nUsdI1CNxyQEeeIjWKTc7n5g3vsZcgf9uLk2Yp5hQairVAIh7hwRcQ4vY8iDhXmuzRicvU1wLU3gPYeEA/juZ3w0GVmuaWmCkf8QNo9COcHSD1gmTzxVeKrNR4JjUSOk7Az6YeZ2g1JirKyFeVx8IhfDyBYk4r+Y3PXHIXGFDmAugzJYxA6dTOBiWY7Enc8yepxM7YacEoqBqJ8TSI6DHAQoF11lOBZQopq8Rp06hALIKLtpm4GoWJiJ6GRjMMWoDy2HPyxmBg8/p+EUBLUyyL+GcazBQiytPt98dgk7g+uOGXFWSvYFjcsNEDwUL5ltIAGgdBc+5O+O1rPFwft9sYpvsY5GLGN74mWiTuYxJI3CrCian7XnyMaey0Kl8TJWG2ofPHBoEeeB66Lz35dcBAJVsl1Jth6ovWk2N8cjrc/vrgQFuVz6Y4o5pnYg7Abee17YPKTuqbq1CiS5zYLuQ+ey3miQQZ9gNzjv+KqWGpj5T+YwLUkEu1yOW3tgmnm6ZAOoec74MgwN1RoVmEPNLu8hOqjWuS0FRJMSSTyJ/LBihhvtEbfv0wDxAlXR0uAJHTBlLiKMPECp9JHzGIe0xLQnYHEhwPGdB22H4UyAgGwIAnz+eNZHNq7BSraWtuA0naB1/flgU5hlc31U2FvLkYP5Y4oHQQwYqRswi3scc0c0VepmBNK0TPXwPIprxlP4WAAzSB8ZuI+I2UAg2jnhO/EPCWKjVO354nz/eO+oiVIUKQIkkSd7kyTjec4ZpouSYa1vQ3W4+LyF+uG5GzosluPxDRlzW6rKHEUE94CJ57/AG2OO6WZpmdLSACeYNt7EdMA5d1qAAkBh15+YxxmqehSRvb74g0myns7XrCA4A/X55KEV27zWDMH6dPlhzls3T+KJAuVO46kDnG+FnDW7xwpG/MT06YaZnhkfCA0hucaTeGG0gHntgnMBIVeni6jQ5puHTPnyUuoAnQbTb7j6EYa5nIrUg5cNcKKiE6m1jdgoE6Sehb22wp4GpKMhHwEGOd5+dxhgtYIdQYqRcEGCD7bYW5gAKvUse95YI015ePRR1Uan4Sp1DfVaD00m+F9VmYhvqMM8zmlzFTvalXvXgQWPTaBbGqkARAxXMDRbzGVqrTxCI2yoRKOkBiZPp9YwRk6QKyfikg+x/TEdd8QU3IG5uSfniAZF0eUU3iNPl0VUUC2ph6XA84nfzxpahGx+WIO8nHaTiEym3vlwR+W4tVpAlNJG5DA/OxGHvBe0KVzpYaH5CbN6Hr5YrukxM264tOWydKqis1FJKgzpG/lAw+i4myye2aFJoFQi7txz28U2quHGmqi1F6MLj+1t1+eKpxbsOjktlasHfuqxj2WqBHoGHviyoABHTzJ++MOLS8wbryfiHCK1J9FWk6Ef1Wt1BmG35HBTUyvKLvFiNlgXEjHqIqypRgHQ7o4lf8AHthNxHszRq3ot3LnV4XkoSw5OsMt+s44rhAVCq12n4zsv4l/pHUTjMPsz2Rzeq1EsIF1cEGwuDzxmIR2SCtxG8KMSrSJucC0sqsHqMT5bMNBBEryPP8AyMVnNH8V6SniTnisdeWy60E/CbCQBy8/rgijTbnhQajIfCYm5tvg2hxUmxUT6x+uOcwxZFh8VSzQ4EH2TEDCNaRV2G9z98Ml4gT+D6/4wszTa6hIBHUTI9Yi2JpCJBSO16rSxj2G4PVH6TjKPCqjHWgkMYgBt+lhEm0Xwtrl4BDN4RETaPIbYO4dx2oqimdOmZmJIkcpMLPMjDGsgys2rjW1qIa79wQmfBEJzJJIO9jsZ9DbywNUy0XNsSJNRmc8zjviNLwhpOon2G/y2wc3hVHUjwxU5oY0z1MDa/2xJlkg3PlHXHCV4ABvG2IzU1EXjp+uJglLa6HXuE2KgDV03Ht/jE9BA6grsZEH6z+uIi9MjSWk89P2k4ky7lB4LSegk/niub6rdpRTOSm5uXebn0n7o7KUyoA6bSLg+U7eu+JakFSp2IggSBHzMD6nAbVX5nHYDGxHzGIFVwKceyqTmnKTm9kDmOB28B9jz9/nhhQ4LT0aXZmPkYA9LbY0+Ygx+KcTvmABOB4lQ2Vg4TA0Q6q4WHO4HlzUXDOFLScnVIIgT57zy2wc1KDbboeXn5KOmAaWcnce/wDxg1M0GRp30mDy+eGy4fuWI9lGtUH6dpje2nuVEKgUsVJGqzEW1CZvG+BMxUtbGqsmw98ctlmItOEESZK9GAGNLKYsOVvohqENIiCPLEndkYmpcP0tLTy+fXEtdJ9OeJJE2Q0KD20++LjTqOqEudUnYWHU+vLEtKmYvY9MaZDpiP8AHXGVs4lPSHm8wQNo6/PEQTYKWgUiX1XW66BFU6YGOqxCiZ/5xDRrq3wureU3+WBq+eCag4JkiPT8sCGOJVl+IpsZmBEc9vZS0BpNiRJw7yfFKiABWkDkdsVig5eIMDcfvywYWqAb/b7xgiC063Vdj2VWQWy3wlXrh2daoCxSAOc7nBkzij8PZwZRyCd7n69ffFkyWeeYqaZ5G/15Ys06nNefx2FY1xdTIA5XkeqZNjROOtWI2GHLLXYf1xrEV8ZjoXLzLKBVUEtv1336fLHWazCgeHYczt8sBUqe0+uIM5W1GBhOSXK5RxIYwnfZE0fEs8yTiVaeIMgpv054OpjbAvsVqYYB7ATqgMzmGQiDy2xBUzDTqHhbqOftjVRyWM9f2MH8OynehrCAd4v7YaIaJKynvq16hYyTJsPmi6ytTWJ2iZi1hz/5nGmoA7W584+oEDDVKCouldjvjdDLILaRbrf74XxgtD/hakNEid0spraBy6feCbdZicbzGXOkSDzIt87AWF9yZNsPUAwFxKWYIvK5JEj03xAqSUdfss06EZiTsANzCrGZB1QccKMOs5wcm4YT0iPtzwNkcshbS4YN0O3zGHCo2LLMdgazHBrxlnnp6rXDMqTc/D98N6dMCI5bYlXLkY7CAfEcVHvLivSYXAsoNsL7lQus4iBYDwt+mCXrp+xgOrJPg3MQMCE6tDWkz6I2pUAX25/M45pLIvges51Q1jzGC6DrAE4HZMpOY89ENUEW2xoEC/TBGby4aLx54GWiujxaiwMgja+4P64KZFyq76YouORmvLyRuVbw47FTEOXXzjyjHY8yBgCCn0qtJp4YMO+eqlDziOrTMgiInxDy8j9cEJSx0ExAVpzcwULraMIuJ0y7D/b+eJuJ8X0sFpwY+InY+Q/XAdTig1agN1+H/d69MWaVNwusHtLG0arTSDtDfr4eBWZbL3vgh6JbcyOU4kqV10gyB1uDHUSN9+WODxOn/u+WDOYmwVXDii1kPeI+qLyqDRYXH7nG69cxAF/PDPh2fpCg9JqYOvxpVX4lYDwg9UOxA2km5wuqrfCXtLTda2FxLK9MtpmIt5bFay2YmxscMqGcizfPC0U/niZ1sOuCprL7VEOE6/NU6yueZfgMjocN8pxBXsfC3Q/kcVCk+nBf8SIBmPXDgYWORKtxxmKvTzxAH81vp+eMwWdDkVMqSzaF9ziWlw9VInxH5DGYzC6jiLBa3Z+Fpuph7hJlN0WBH2wDmKU1FM2HLz64zGYSCtrEU2kAHmFDVywZpP05nmcH5IhQFGw2xmMxziTZLw1JjHlzRcqQtfEvPGsZhRV+VKrRjSoJkjG8ZgtlC7KqeWIHyfMEzffp0xmMwIcRomVKLKghwQr5p1MCCB1/wcA1s8xYggA/vrjMZiwwB2qw8VUfTAAcdUVlaUkT0xJUIFovNv8AnGYzC91fgCkOpQtVJecShMZjMcSlU2iSulJFpOJKJFxNxv5dMZjMSBMoi8tewDcx7EqarZCegnHFKpcc/Ii3pjMZiaeiye2yRVbHL7lcdoa5RECkhmMki0CNoHzwiXP1SCpqMR6/nvjMZi00DKso1qmmY+pUZXHDJjMZiZSFKiyBjYpY3jMQVMpnwzMfgPLb9MMFE4zGYFzQ4XVzB4h9GoC3eyY8E4Q+YNTQQCiFoPO8QOm++A/8jG8ZhLbNWl2gM9Z8/wAQI81Axx3mGIYLaAo+Z3xrGYJ2ipYRjX1QHC11BOMxmMx0qqv/2Q=="/>
          <p:cNvSpPr>
            <a:spLocks noChangeAspect="1" noChangeArrowheads="1"/>
          </p:cNvSpPr>
          <p:nvPr/>
        </p:nvSpPr>
        <p:spPr bwMode="auto">
          <a:xfrm>
            <a:off x="155575" y="-1881188"/>
            <a:ext cx="5886450" cy="39243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8438" name="Picture 6" descr="http://aesop.rutgers.edu/~rabin/Ag_Research_Extension/Plants_or_Fungi/Poinsettia_Trial/PoinsettiaTrial_08.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336" t="15263" r="9908"/>
          <a:stretch/>
        </p:blipFill>
        <p:spPr bwMode="auto">
          <a:xfrm>
            <a:off x="5235645" y="1331258"/>
            <a:ext cx="3303238" cy="2432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94434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84094" y="544778"/>
            <a:ext cx="4988859" cy="6176698"/>
          </a:xfrm>
          <a:noFill/>
          <a:effectLst>
            <a:outerShdw blurRad="50800" dist="38100" dir="2700000" algn="tl" rotWithShape="0">
              <a:prstClr val="black">
                <a:alpha val="40000"/>
              </a:prstClr>
            </a:outerShdw>
          </a:effectLst>
        </p:spPr>
        <p:txBody>
          <a:bodyPr>
            <a:normAutofit fontScale="25000" lnSpcReduction="20000"/>
          </a:bodyPr>
          <a:lstStyle/>
          <a:p>
            <a:endParaRPr lang="es-MX" sz="7200" dirty="0" smtClean="0">
              <a:latin typeface="Arial" panose="020B0604020202020204" pitchFamily="34" charset="0"/>
              <a:cs typeface="Arial" panose="020B0604020202020204" pitchFamily="34" charset="0"/>
            </a:endParaRPr>
          </a:p>
          <a:p>
            <a:pPr marL="0" indent="0">
              <a:buNone/>
            </a:pPr>
            <a:r>
              <a:rPr lang="es-MX" sz="8000" dirty="0" smtClean="0">
                <a:latin typeface="Arial" panose="020B0604020202020204" pitchFamily="34" charset="0"/>
                <a:cs typeface="Arial" panose="020B0604020202020204" pitchFamily="34" charset="0"/>
              </a:rPr>
              <a:t>Algunos ejemplos en donde se puede aplicar este diseño son los siguientes:</a:t>
            </a:r>
          </a:p>
          <a:p>
            <a:endParaRPr lang="es-MX" sz="8000" dirty="0" smtClean="0">
              <a:latin typeface="Arial" panose="020B0604020202020204" pitchFamily="34" charset="0"/>
              <a:cs typeface="Arial" panose="020B0604020202020204" pitchFamily="34" charset="0"/>
            </a:endParaRPr>
          </a:p>
          <a:p>
            <a:r>
              <a:rPr lang="es-MX" sz="8000" dirty="0" smtClean="0">
                <a:latin typeface="Arial" panose="020B0604020202020204" pitchFamily="34" charset="0"/>
                <a:cs typeface="Arial" panose="020B0604020202020204" pitchFamily="34" charset="0"/>
              </a:rPr>
              <a:t>1) En experimentos en donde el área experimental tiene dos gradientes de productividad orientados en forma perpendicular uno con respecto al otro.</a:t>
            </a:r>
          </a:p>
          <a:p>
            <a:endParaRPr lang="es-MX" sz="8000" dirty="0" smtClean="0">
              <a:latin typeface="Arial" panose="020B0604020202020204" pitchFamily="34" charset="0"/>
              <a:cs typeface="Arial" panose="020B0604020202020204" pitchFamily="34" charset="0"/>
            </a:endParaRPr>
          </a:p>
          <a:p>
            <a:r>
              <a:rPr lang="es-MX" sz="8000" dirty="0" smtClean="0">
                <a:latin typeface="Arial" panose="020B0604020202020204" pitchFamily="34" charset="0"/>
                <a:cs typeface="Arial" panose="020B0604020202020204" pitchFamily="34" charset="0"/>
              </a:rPr>
              <a:t>2) Experimentos en donde se evalúa la aplicación de insecticidas y los insectos plaga siguen una dirección perpendicular a la dirección que tiene el gradiente de productividad en el suelo.</a:t>
            </a:r>
          </a:p>
          <a:p>
            <a:endParaRPr lang="es-MX" sz="8000" dirty="0" smtClean="0">
              <a:latin typeface="Arial" panose="020B0604020202020204" pitchFamily="34" charset="0"/>
              <a:cs typeface="Arial" panose="020B0604020202020204" pitchFamily="34" charset="0"/>
            </a:endParaRPr>
          </a:p>
          <a:p>
            <a:r>
              <a:rPr lang="es-MX" sz="8000" dirty="0" smtClean="0">
                <a:latin typeface="Arial" panose="020B0604020202020204" pitchFamily="34" charset="0"/>
                <a:cs typeface="Arial" panose="020B0604020202020204" pitchFamily="34" charset="0"/>
              </a:rPr>
              <a:t>3) Experimentos de invernadero en donde la cercanía de las unidades experimentales a las paredes frontales o laterales impone cierto gradiente de luminosidad, temperatura o humedad ambiental.</a:t>
            </a:r>
          </a:p>
          <a:p>
            <a:endParaRPr lang="es-MX" sz="4900" dirty="0" smtClean="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p:txBody>
      </p:sp>
      <p:sp>
        <p:nvSpPr>
          <p:cNvPr id="4" name="3 Marcador de número de diapositiva"/>
          <p:cNvSpPr>
            <a:spLocks noGrp="1"/>
          </p:cNvSpPr>
          <p:nvPr>
            <p:ph type="sldNum" sz="quarter" idx="12"/>
          </p:nvPr>
        </p:nvSpPr>
        <p:spPr/>
        <p:txBody>
          <a:bodyPr/>
          <a:lstStyle/>
          <a:p>
            <a:fld id="{A1AD8946-BE59-4A29-B4AD-C33656BD118C}" type="slidenum">
              <a:rPr lang="es-MX" sz="2000" smtClean="0"/>
              <a:pPr/>
              <a:t>26</a:t>
            </a:fld>
            <a:endParaRPr lang="es-MX" sz="2000" dirty="0"/>
          </a:p>
        </p:txBody>
      </p:sp>
      <p:pic>
        <p:nvPicPr>
          <p:cNvPr id="16386" name="Picture 2" descr="http://youreasygarden.com/wp-content/uploads/2013/01/FCCutBack1.jpg"/>
          <p:cNvPicPr>
            <a:picLocks noChangeAspect="1" noChangeArrowheads="1"/>
          </p:cNvPicPr>
          <p:nvPr/>
        </p:nvPicPr>
        <p:blipFill rotWithShape="1">
          <a:blip r:embed="rId2">
            <a:extLst>
              <a:ext uri="{28A0092B-C50C-407E-A947-70E740481C1C}">
                <a14:useLocalDpi xmlns:a14="http://schemas.microsoft.com/office/drawing/2010/main" val="0"/>
              </a:ext>
            </a:extLst>
          </a:blip>
          <a:srcRect b="15699"/>
          <a:stretch/>
        </p:blipFill>
        <p:spPr bwMode="auto">
          <a:xfrm>
            <a:off x="5741894" y="544779"/>
            <a:ext cx="3227294" cy="1364704"/>
          </a:xfrm>
          <a:prstGeom prst="rect">
            <a:avLst/>
          </a:prstGeom>
          <a:noFill/>
          <a:extLst>
            <a:ext uri="{909E8E84-426E-40DD-AFC4-6F175D3DCCD1}">
              <a14:hiddenFill xmlns:a14="http://schemas.microsoft.com/office/drawing/2010/main">
                <a:solidFill>
                  <a:srgbClr val="FFFFFF"/>
                </a:solidFill>
              </a14:hiddenFill>
            </a:ext>
          </a:extLst>
        </p:spPr>
      </p:pic>
      <p:pic>
        <p:nvPicPr>
          <p:cNvPr id="16388" name="Picture 4" descr="http://www.floritec.eu/_images/news_201405/opendays.jpg"/>
          <p:cNvPicPr>
            <a:picLocks noChangeAspect="1" noChangeArrowheads="1"/>
          </p:cNvPicPr>
          <p:nvPr/>
        </p:nvPicPr>
        <p:blipFill rotWithShape="1">
          <a:blip r:embed="rId3">
            <a:extLst>
              <a:ext uri="{28A0092B-C50C-407E-A947-70E740481C1C}">
                <a14:useLocalDpi xmlns:a14="http://schemas.microsoft.com/office/drawing/2010/main" val="0"/>
              </a:ext>
            </a:extLst>
          </a:blip>
          <a:srcRect l="1646"/>
          <a:stretch/>
        </p:blipFill>
        <p:spPr bwMode="auto">
          <a:xfrm>
            <a:off x="5755341" y="2115392"/>
            <a:ext cx="3213847" cy="2196913"/>
          </a:xfrm>
          <a:prstGeom prst="rect">
            <a:avLst/>
          </a:prstGeom>
          <a:noFill/>
          <a:extLst>
            <a:ext uri="{909E8E84-426E-40DD-AFC4-6F175D3DCCD1}">
              <a14:hiddenFill xmlns:a14="http://schemas.microsoft.com/office/drawing/2010/main">
                <a:solidFill>
                  <a:srgbClr val="FFFFFF"/>
                </a:solidFill>
              </a14:hiddenFill>
            </a:ext>
          </a:extLst>
        </p:spPr>
      </p:pic>
      <p:pic>
        <p:nvPicPr>
          <p:cNvPr id="16392" name="Picture 8" descr="http://3.bp.blogspot.com/-_bJ4b8Fkkl4/Vcp-1CK55KI/AAAAAAAAATA/UzR_F5Jaemw/s1600/jazzy-mix-7-28-15.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55727"/>
          <a:stretch/>
        </p:blipFill>
        <p:spPr bwMode="auto">
          <a:xfrm>
            <a:off x="5755342" y="4518214"/>
            <a:ext cx="3213846" cy="21473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92594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4034118" cy="5631904"/>
          </a:xfrm>
          <a:noFill/>
          <a:effectLst>
            <a:outerShdw blurRad="50800" dist="38100" dir="2700000" algn="tl" rotWithShape="0">
              <a:prstClr val="black">
                <a:alpha val="40000"/>
              </a:prstClr>
            </a:outerShdw>
          </a:effectLst>
        </p:spPr>
        <p:txBody>
          <a:bodyPr>
            <a:normAutofit/>
          </a:bodyPr>
          <a:lstStyle/>
          <a:p>
            <a:r>
              <a:rPr lang="es-MX" sz="2000" dirty="0" smtClean="0"/>
              <a:t>Las restricciones en la aleatorización hacen que este diseño se aplique únicamente  en casos en donde el número de tratamientos no sea demasiado grande, ya que el número de tratamientos t es igual al número de repeticiones (r),  igual al numero de hileras (h) e igual al número de columnas (c). </a:t>
            </a:r>
          </a:p>
          <a:p>
            <a:endParaRPr lang="es-MX" sz="2000" dirty="0" smtClean="0"/>
          </a:p>
          <a:p>
            <a:r>
              <a:rPr lang="es-MX" sz="2000" dirty="0" smtClean="0"/>
              <a:t>Por esta razón  el DCL se recomienda para aquellos casos en donde el número de tratamientos no sea menor a cuatro y mayor a ocho.</a:t>
            </a:r>
            <a:endParaRPr lang="es-MX" sz="2000" dirty="0"/>
          </a:p>
        </p:txBody>
      </p:sp>
      <p:sp>
        <p:nvSpPr>
          <p:cNvPr id="4" name="3 Marcador de número de diapositiva"/>
          <p:cNvSpPr>
            <a:spLocks noGrp="1"/>
          </p:cNvSpPr>
          <p:nvPr>
            <p:ph type="sldNum" sz="quarter" idx="12"/>
          </p:nvPr>
        </p:nvSpPr>
        <p:spPr/>
        <p:txBody>
          <a:bodyPr/>
          <a:lstStyle/>
          <a:p>
            <a:fld id="{A1AD8946-BE59-4A29-B4AD-C33656BD118C}" type="slidenum">
              <a:rPr lang="es-MX" smtClean="0"/>
              <a:pPr/>
              <a:t>27</a:t>
            </a:fld>
            <a:endParaRPr lang="es-MX"/>
          </a:p>
        </p:txBody>
      </p:sp>
      <p:graphicFrame>
        <p:nvGraphicFramePr>
          <p:cNvPr id="5" name="5 Tabla"/>
          <p:cNvGraphicFramePr>
            <a:graphicFrameLocks noGrp="1"/>
          </p:cNvGraphicFramePr>
          <p:nvPr>
            <p:extLst>
              <p:ext uri="{D42A27DB-BD31-4B8C-83A1-F6EECF244321}">
                <p14:modId xmlns:p14="http://schemas.microsoft.com/office/powerpoint/2010/main" val="4147264652"/>
              </p:ext>
            </p:extLst>
          </p:nvPr>
        </p:nvGraphicFramePr>
        <p:xfrm>
          <a:off x="5130975" y="2716307"/>
          <a:ext cx="3456384" cy="2884185"/>
        </p:xfrm>
        <a:graphic>
          <a:graphicData uri="http://schemas.openxmlformats.org/drawingml/2006/table">
            <a:tbl>
              <a:tblPr firstRow="1" bandRow="1">
                <a:tableStyleId>{2D5ABB26-0587-4C30-8999-92F81FD0307C}</a:tableStyleId>
              </a:tblPr>
              <a:tblGrid>
                <a:gridCol w="576064"/>
                <a:gridCol w="576064"/>
                <a:gridCol w="576064"/>
                <a:gridCol w="576064"/>
                <a:gridCol w="576064"/>
                <a:gridCol w="576064"/>
              </a:tblGrid>
              <a:tr h="540855">
                <a:tc>
                  <a:txBody>
                    <a:bodyPr/>
                    <a:lstStyle/>
                    <a:p>
                      <a:pPr algn="ct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sz="1400" dirty="0" smtClean="0"/>
                        <a:t>Col</a:t>
                      </a:r>
                      <a:r>
                        <a:rPr lang="es-MX" sz="1400" baseline="0" dirty="0" smtClean="0"/>
                        <a:t> 1</a:t>
                      </a:r>
                      <a:endParaRPr lang="es-MX"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sz="1400" dirty="0" smtClean="0"/>
                        <a:t>Col 2</a:t>
                      </a:r>
                      <a:endParaRPr lang="es-MX"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sz="1400" dirty="0" smtClean="0"/>
                        <a:t>Col 3</a:t>
                      </a:r>
                      <a:endParaRPr lang="es-MX"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sz="1400" dirty="0" smtClean="0"/>
                        <a:t>Col 4</a:t>
                      </a:r>
                      <a:endParaRPr lang="es-MX"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sz="1400" dirty="0" smtClean="0"/>
                        <a:t>Col 5</a:t>
                      </a:r>
                      <a:endParaRPr lang="es-MX"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r>
              <a:tr h="468666">
                <a:tc>
                  <a:txBody>
                    <a:bodyPr/>
                    <a:lstStyle/>
                    <a:p>
                      <a:pPr algn="ctr"/>
                      <a:r>
                        <a:rPr lang="es-MX" sz="1600" dirty="0" err="1" smtClean="0"/>
                        <a:t>Hil</a:t>
                      </a:r>
                      <a:r>
                        <a:rPr lang="es-MX" sz="1600" dirty="0" smtClean="0"/>
                        <a:t> 1</a:t>
                      </a:r>
                      <a:endParaRPr lang="es-MX"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C</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A</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E</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B</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D</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r>
              <a:tr h="468666">
                <a:tc>
                  <a:txBody>
                    <a:bodyPr/>
                    <a:lstStyle/>
                    <a:p>
                      <a:pPr marL="0" algn="ctr" defTabSz="914400" rtl="0" eaLnBrk="1" latinLnBrk="0" hangingPunct="1"/>
                      <a:r>
                        <a:rPr lang="es-MX" sz="1600" kern="1200" dirty="0" err="1" smtClean="0">
                          <a:solidFill>
                            <a:schemeClr val="tx1"/>
                          </a:solidFill>
                          <a:latin typeface="+mn-lt"/>
                          <a:ea typeface="+mn-ea"/>
                          <a:cs typeface="+mn-cs"/>
                        </a:rPr>
                        <a:t>Hil</a:t>
                      </a:r>
                      <a:r>
                        <a:rPr lang="es-MX" sz="1600" kern="1200" dirty="0" smtClean="0">
                          <a:solidFill>
                            <a:schemeClr val="tx1"/>
                          </a:solidFill>
                          <a:latin typeface="+mn-lt"/>
                          <a:ea typeface="+mn-ea"/>
                          <a:cs typeface="+mn-cs"/>
                        </a:rPr>
                        <a:t> 2</a:t>
                      </a:r>
                      <a:endParaRPr lang="es-MX" sz="16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E</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C</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B</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D</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A</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r>
              <a:tr h="468666">
                <a:tc>
                  <a:txBody>
                    <a:bodyPr/>
                    <a:lstStyle/>
                    <a:p>
                      <a:pPr marL="0" algn="ctr" defTabSz="914400" rtl="0" eaLnBrk="1" latinLnBrk="0" hangingPunct="1"/>
                      <a:r>
                        <a:rPr lang="es-MX" sz="1600" kern="1200" dirty="0" err="1" smtClean="0">
                          <a:solidFill>
                            <a:schemeClr val="tx1"/>
                          </a:solidFill>
                          <a:latin typeface="+mn-lt"/>
                          <a:ea typeface="+mn-ea"/>
                          <a:cs typeface="+mn-cs"/>
                        </a:rPr>
                        <a:t>Hil</a:t>
                      </a:r>
                      <a:r>
                        <a:rPr lang="es-MX" sz="1600" kern="1200" dirty="0" smtClean="0">
                          <a:solidFill>
                            <a:schemeClr val="tx1"/>
                          </a:solidFill>
                          <a:latin typeface="+mn-lt"/>
                          <a:ea typeface="+mn-ea"/>
                          <a:cs typeface="+mn-cs"/>
                        </a:rPr>
                        <a:t> 3</a:t>
                      </a:r>
                      <a:endParaRPr lang="es-MX" sz="16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B</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E</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D</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A</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C</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r>
              <a:tr h="468666">
                <a:tc>
                  <a:txBody>
                    <a:bodyPr/>
                    <a:lstStyle/>
                    <a:p>
                      <a:pPr marL="0" algn="ctr" defTabSz="914400" rtl="0" eaLnBrk="1" latinLnBrk="0" hangingPunct="1"/>
                      <a:r>
                        <a:rPr lang="es-MX" sz="1600" kern="1200" dirty="0" err="1" smtClean="0">
                          <a:solidFill>
                            <a:schemeClr val="tx1"/>
                          </a:solidFill>
                          <a:latin typeface="+mn-lt"/>
                          <a:ea typeface="+mn-ea"/>
                          <a:cs typeface="+mn-cs"/>
                        </a:rPr>
                        <a:t>Hil</a:t>
                      </a:r>
                      <a:r>
                        <a:rPr lang="es-MX" sz="1600" kern="1200" dirty="0" smtClean="0">
                          <a:solidFill>
                            <a:schemeClr val="tx1"/>
                          </a:solidFill>
                          <a:latin typeface="+mn-lt"/>
                          <a:ea typeface="+mn-ea"/>
                          <a:cs typeface="+mn-cs"/>
                        </a:rPr>
                        <a:t> 4</a:t>
                      </a:r>
                      <a:endParaRPr lang="es-MX" sz="16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A</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D</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C</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E</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B</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r>
              <a:tr h="468666">
                <a:tc>
                  <a:txBody>
                    <a:bodyPr/>
                    <a:lstStyle/>
                    <a:p>
                      <a:pPr algn="ctr"/>
                      <a:r>
                        <a:rPr lang="es-MX" sz="1600" dirty="0" err="1" smtClean="0"/>
                        <a:t>Hil</a:t>
                      </a:r>
                      <a:r>
                        <a:rPr lang="es-MX" sz="1600" dirty="0" smtClean="0"/>
                        <a:t> 5 </a:t>
                      </a:r>
                      <a:endParaRPr lang="es-MX"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D</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B</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A</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C</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c>
                  <a:txBody>
                    <a:bodyPr/>
                    <a:lstStyle/>
                    <a:p>
                      <a:pPr algn="ctr"/>
                      <a:r>
                        <a:rPr lang="es-MX" b="1" dirty="0" smtClean="0">
                          <a:effectLst>
                            <a:outerShdw blurRad="38100" dist="38100" dir="2700000" algn="tl">
                              <a:srgbClr val="000000">
                                <a:alpha val="43137"/>
                              </a:srgbClr>
                            </a:outerShdw>
                          </a:effectLst>
                        </a:rPr>
                        <a:t>E</a:t>
                      </a:r>
                      <a:endParaRPr lang="es-MX" b="1"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25">
                      <a:fgClr>
                        <a:schemeClr val="accent6">
                          <a:lumMod val="40000"/>
                          <a:lumOff val="60000"/>
                        </a:schemeClr>
                      </a:fgClr>
                      <a:bgClr>
                        <a:schemeClr val="bg1"/>
                      </a:bgClr>
                    </a:pattFill>
                  </a:tcPr>
                </a:tc>
              </a:tr>
            </a:tbl>
          </a:graphicData>
        </a:graphic>
      </p:graphicFrame>
      <p:sp>
        <p:nvSpPr>
          <p:cNvPr id="6" name="15 CuadroTexto"/>
          <p:cNvSpPr txBox="1"/>
          <p:nvPr/>
        </p:nvSpPr>
        <p:spPr>
          <a:xfrm>
            <a:off x="5130974" y="5746738"/>
            <a:ext cx="3456384" cy="584775"/>
          </a:xfrm>
          <a:prstGeom prst="rect">
            <a:avLst/>
          </a:prstGeom>
          <a:noFill/>
        </p:spPr>
        <p:txBody>
          <a:bodyPr wrap="square" rtlCol="0">
            <a:spAutoFit/>
          </a:bodyPr>
          <a:lstStyle/>
          <a:p>
            <a:pPr algn="ctr"/>
            <a:r>
              <a:rPr lang="es-MX" sz="1600" dirty="0" smtClean="0"/>
              <a:t>Esquema de aleatorización  de un diseño de cuadro latino 5 X </a:t>
            </a:r>
            <a:r>
              <a:rPr lang="es-MX" sz="1600" dirty="0"/>
              <a:t>5</a:t>
            </a:r>
            <a:r>
              <a:rPr lang="es-MX" sz="1600" dirty="0" smtClean="0"/>
              <a:t> </a:t>
            </a:r>
            <a:endParaRPr lang="es-MX" sz="1600" dirty="0"/>
          </a:p>
        </p:txBody>
      </p:sp>
      <p:grpSp>
        <p:nvGrpSpPr>
          <p:cNvPr id="28" name="Grupo 27"/>
          <p:cNvGrpSpPr/>
          <p:nvPr/>
        </p:nvGrpSpPr>
        <p:grpSpPr>
          <a:xfrm>
            <a:off x="6427693" y="712701"/>
            <a:ext cx="1462458" cy="657982"/>
            <a:chOff x="5634318" y="1707777"/>
            <a:chExt cx="1462458" cy="657982"/>
          </a:xfrm>
        </p:grpSpPr>
        <p:grpSp>
          <p:nvGrpSpPr>
            <p:cNvPr id="29" name="Grupo 28"/>
            <p:cNvGrpSpPr/>
            <p:nvPr/>
          </p:nvGrpSpPr>
          <p:grpSpPr>
            <a:xfrm>
              <a:off x="5634318" y="1707777"/>
              <a:ext cx="1136467" cy="607892"/>
              <a:chOff x="5634318" y="1707777"/>
              <a:chExt cx="1136467" cy="607892"/>
            </a:xfrm>
          </p:grpSpPr>
          <p:sp>
            <p:nvSpPr>
              <p:cNvPr id="31" name="CuadroTexto 30"/>
              <p:cNvSpPr txBox="1"/>
              <p:nvPr/>
            </p:nvSpPr>
            <p:spPr>
              <a:xfrm>
                <a:off x="5634318" y="1707777"/>
                <a:ext cx="188259" cy="369332"/>
              </a:xfrm>
              <a:prstGeom prst="rect">
                <a:avLst/>
              </a:prstGeom>
              <a:noFill/>
            </p:spPr>
            <p:txBody>
              <a:bodyPr wrap="square" rtlCol="0">
                <a:spAutoFit/>
              </a:bodyPr>
              <a:lstStyle/>
              <a:p>
                <a:r>
                  <a:rPr lang="es-MX" dirty="0" smtClean="0"/>
                  <a:t>E</a:t>
                </a:r>
                <a:endParaRPr lang="es-MX" dirty="0"/>
              </a:p>
            </p:txBody>
          </p:sp>
          <p:sp>
            <p:nvSpPr>
              <p:cNvPr id="32" name="CuadroTexto 31"/>
              <p:cNvSpPr txBox="1"/>
              <p:nvPr/>
            </p:nvSpPr>
            <p:spPr>
              <a:xfrm>
                <a:off x="5983846" y="1758753"/>
                <a:ext cx="188259" cy="369332"/>
              </a:xfrm>
              <a:prstGeom prst="rect">
                <a:avLst/>
              </a:prstGeom>
              <a:noFill/>
            </p:spPr>
            <p:txBody>
              <a:bodyPr wrap="square" rtlCol="0">
                <a:spAutoFit/>
              </a:bodyPr>
              <a:lstStyle/>
              <a:p>
                <a:r>
                  <a:rPr lang="es-MX" dirty="0" smtClean="0"/>
                  <a:t>C</a:t>
                </a:r>
                <a:endParaRPr lang="es-MX" dirty="0"/>
              </a:p>
            </p:txBody>
          </p:sp>
          <p:sp>
            <p:nvSpPr>
              <p:cNvPr id="33" name="CuadroTexto 32"/>
              <p:cNvSpPr txBox="1"/>
              <p:nvPr/>
            </p:nvSpPr>
            <p:spPr>
              <a:xfrm>
                <a:off x="6203624" y="1860928"/>
                <a:ext cx="188259" cy="369332"/>
              </a:xfrm>
              <a:prstGeom prst="rect">
                <a:avLst/>
              </a:prstGeom>
              <a:noFill/>
            </p:spPr>
            <p:txBody>
              <a:bodyPr wrap="square" rtlCol="0">
                <a:spAutoFit/>
              </a:bodyPr>
              <a:lstStyle/>
              <a:p>
                <a:r>
                  <a:rPr lang="es-MX" dirty="0" smtClean="0"/>
                  <a:t>B</a:t>
                </a:r>
                <a:endParaRPr lang="es-MX" dirty="0"/>
              </a:p>
            </p:txBody>
          </p:sp>
          <p:sp>
            <p:nvSpPr>
              <p:cNvPr id="34" name="CuadroTexto 33"/>
              <p:cNvSpPr txBox="1"/>
              <p:nvPr/>
            </p:nvSpPr>
            <p:spPr>
              <a:xfrm>
                <a:off x="6582526" y="1946337"/>
                <a:ext cx="188259" cy="369332"/>
              </a:xfrm>
              <a:prstGeom prst="rect">
                <a:avLst/>
              </a:prstGeom>
              <a:noFill/>
            </p:spPr>
            <p:txBody>
              <a:bodyPr wrap="square" rtlCol="0">
                <a:spAutoFit/>
              </a:bodyPr>
              <a:lstStyle/>
              <a:p>
                <a:r>
                  <a:rPr lang="es-MX" dirty="0" smtClean="0"/>
                  <a:t>D</a:t>
                </a:r>
                <a:endParaRPr lang="es-MX" dirty="0"/>
              </a:p>
            </p:txBody>
          </p:sp>
        </p:grpSp>
        <p:sp>
          <p:nvSpPr>
            <p:cNvPr id="30" name="CuadroTexto 29"/>
            <p:cNvSpPr txBox="1"/>
            <p:nvPr/>
          </p:nvSpPr>
          <p:spPr>
            <a:xfrm>
              <a:off x="6908517" y="1996427"/>
              <a:ext cx="188259" cy="369332"/>
            </a:xfrm>
            <a:prstGeom prst="rect">
              <a:avLst/>
            </a:prstGeom>
            <a:noFill/>
          </p:spPr>
          <p:txBody>
            <a:bodyPr wrap="square" rtlCol="0">
              <a:spAutoFit/>
            </a:bodyPr>
            <a:lstStyle/>
            <a:p>
              <a:r>
                <a:rPr lang="es-MX" dirty="0" smtClean="0"/>
                <a:t>A</a:t>
              </a:r>
              <a:endParaRPr lang="es-MX" dirty="0"/>
            </a:p>
          </p:txBody>
        </p:sp>
      </p:grpSp>
      <p:grpSp>
        <p:nvGrpSpPr>
          <p:cNvPr id="13" name="Grupo 12"/>
          <p:cNvGrpSpPr/>
          <p:nvPr/>
        </p:nvGrpSpPr>
        <p:grpSpPr>
          <a:xfrm>
            <a:off x="5486352" y="69089"/>
            <a:ext cx="2745627" cy="2224473"/>
            <a:chOff x="5486352" y="418711"/>
            <a:chExt cx="2745627" cy="2224473"/>
          </a:xfrm>
        </p:grpSpPr>
        <p:pic>
          <p:nvPicPr>
            <p:cNvPr id="17410" name="Picture 2" descr="http://www.ams.org/featurecolumn/images/latin-fiel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352" y="453419"/>
              <a:ext cx="2745627" cy="2189765"/>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upo 11"/>
            <p:cNvGrpSpPr/>
            <p:nvPr/>
          </p:nvGrpSpPr>
          <p:grpSpPr>
            <a:xfrm>
              <a:off x="5634318" y="1707777"/>
              <a:ext cx="1643435" cy="811445"/>
              <a:chOff x="5634318" y="1707777"/>
              <a:chExt cx="1643435" cy="811445"/>
            </a:xfrm>
          </p:grpSpPr>
          <p:grpSp>
            <p:nvGrpSpPr>
              <p:cNvPr id="7" name="Grupo 6"/>
              <p:cNvGrpSpPr/>
              <p:nvPr/>
            </p:nvGrpSpPr>
            <p:grpSpPr>
              <a:xfrm>
                <a:off x="5634318" y="1707777"/>
                <a:ext cx="1324725" cy="785267"/>
                <a:chOff x="5634318" y="1707777"/>
                <a:chExt cx="1324725" cy="785267"/>
              </a:xfrm>
            </p:grpSpPr>
            <p:sp>
              <p:nvSpPr>
                <p:cNvPr id="2" name="CuadroTexto 1"/>
                <p:cNvSpPr txBox="1"/>
                <p:nvPr/>
              </p:nvSpPr>
              <p:spPr>
                <a:xfrm>
                  <a:off x="5634318" y="1707777"/>
                  <a:ext cx="188259" cy="369332"/>
                </a:xfrm>
                <a:prstGeom prst="rect">
                  <a:avLst/>
                </a:prstGeom>
                <a:noFill/>
              </p:spPr>
              <p:txBody>
                <a:bodyPr wrap="square" rtlCol="0">
                  <a:spAutoFit/>
                </a:bodyPr>
                <a:lstStyle/>
                <a:p>
                  <a:r>
                    <a:rPr lang="es-MX" dirty="0" smtClean="0"/>
                    <a:t>D</a:t>
                  </a:r>
                  <a:endParaRPr lang="es-MX" dirty="0"/>
                </a:p>
              </p:txBody>
            </p:sp>
            <p:sp>
              <p:nvSpPr>
                <p:cNvPr id="8" name="CuadroTexto 7"/>
                <p:cNvSpPr txBox="1"/>
                <p:nvPr/>
              </p:nvSpPr>
              <p:spPr>
                <a:xfrm>
                  <a:off x="6064671" y="1825208"/>
                  <a:ext cx="188259" cy="369332"/>
                </a:xfrm>
                <a:prstGeom prst="rect">
                  <a:avLst/>
                </a:prstGeom>
                <a:noFill/>
              </p:spPr>
              <p:txBody>
                <a:bodyPr wrap="square" rtlCol="0">
                  <a:spAutoFit/>
                </a:bodyPr>
                <a:lstStyle/>
                <a:p>
                  <a:r>
                    <a:rPr lang="es-MX" dirty="0" smtClean="0"/>
                    <a:t>B</a:t>
                  </a:r>
                  <a:endParaRPr lang="es-MX" dirty="0"/>
                </a:p>
              </p:txBody>
            </p:sp>
            <p:sp>
              <p:nvSpPr>
                <p:cNvPr id="9" name="CuadroTexto 8"/>
                <p:cNvSpPr txBox="1"/>
                <p:nvPr/>
              </p:nvSpPr>
              <p:spPr>
                <a:xfrm>
                  <a:off x="6377315" y="2000019"/>
                  <a:ext cx="188259" cy="369332"/>
                </a:xfrm>
                <a:prstGeom prst="rect">
                  <a:avLst/>
                </a:prstGeom>
                <a:noFill/>
              </p:spPr>
              <p:txBody>
                <a:bodyPr wrap="square" rtlCol="0">
                  <a:spAutoFit/>
                </a:bodyPr>
                <a:lstStyle/>
                <a:p>
                  <a:r>
                    <a:rPr lang="es-MX" dirty="0"/>
                    <a:t>A</a:t>
                  </a:r>
                </a:p>
              </p:txBody>
            </p:sp>
            <p:sp>
              <p:nvSpPr>
                <p:cNvPr id="10" name="CuadroTexto 9"/>
                <p:cNvSpPr txBox="1"/>
                <p:nvPr/>
              </p:nvSpPr>
              <p:spPr>
                <a:xfrm>
                  <a:off x="6770784" y="2123712"/>
                  <a:ext cx="188259" cy="369332"/>
                </a:xfrm>
                <a:prstGeom prst="rect">
                  <a:avLst/>
                </a:prstGeom>
                <a:noFill/>
              </p:spPr>
              <p:txBody>
                <a:bodyPr wrap="square" rtlCol="0">
                  <a:spAutoFit/>
                </a:bodyPr>
                <a:lstStyle/>
                <a:p>
                  <a:r>
                    <a:rPr lang="es-MX" dirty="0"/>
                    <a:t>C</a:t>
                  </a:r>
                </a:p>
              </p:txBody>
            </p:sp>
          </p:grpSp>
          <p:sp>
            <p:nvSpPr>
              <p:cNvPr id="11" name="CuadroTexto 10"/>
              <p:cNvSpPr txBox="1"/>
              <p:nvPr/>
            </p:nvSpPr>
            <p:spPr>
              <a:xfrm>
                <a:off x="7089494" y="2149890"/>
                <a:ext cx="188259" cy="369332"/>
              </a:xfrm>
              <a:prstGeom prst="rect">
                <a:avLst/>
              </a:prstGeom>
              <a:noFill/>
            </p:spPr>
            <p:txBody>
              <a:bodyPr wrap="square" rtlCol="0">
                <a:spAutoFit/>
              </a:bodyPr>
              <a:lstStyle/>
              <a:p>
                <a:r>
                  <a:rPr lang="es-MX" dirty="0"/>
                  <a:t>E</a:t>
                </a:r>
              </a:p>
            </p:txBody>
          </p:sp>
        </p:grpSp>
        <p:grpSp>
          <p:nvGrpSpPr>
            <p:cNvPr id="14" name="Grupo 13"/>
            <p:cNvGrpSpPr/>
            <p:nvPr/>
          </p:nvGrpSpPr>
          <p:grpSpPr>
            <a:xfrm>
              <a:off x="5853953" y="1335744"/>
              <a:ext cx="1758168" cy="814146"/>
              <a:chOff x="5634318" y="1707777"/>
              <a:chExt cx="1758168" cy="814146"/>
            </a:xfrm>
          </p:grpSpPr>
          <p:grpSp>
            <p:nvGrpSpPr>
              <p:cNvPr id="15" name="Grupo 14"/>
              <p:cNvGrpSpPr/>
              <p:nvPr/>
            </p:nvGrpSpPr>
            <p:grpSpPr>
              <a:xfrm>
                <a:off x="5634318" y="1707777"/>
                <a:ext cx="1324725" cy="785267"/>
                <a:chOff x="5634318" y="1707777"/>
                <a:chExt cx="1324725" cy="785267"/>
              </a:xfrm>
            </p:grpSpPr>
            <p:sp>
              <p:nvSpPr>
                <p:cNvPr id="17" name="CuadroTexto 16"/>
                <p:cNvSpPr txBox="1"/>
                <p:nvPr/>
              </p:nvSpPr>
              <p:spPr>
                <a:xfrm>
                  <a:off x="5634318" y="1707777"/>
                  <a:ext cx="188259" cy="369332"/>
                </a:xfrm>
                <a:prstGeom prst="rect">
                  <a:avLst/>
                </a:prstGeom>
                <a:noFill/>
              </p:spPr>
              <p:txBody>
                <a:bodyPr wrap="square" rtlCol="0">
                  <a:spAutoFit/>
                </a:bodyPr>
                <a:lstStyle/>
                <a:p>
                  <a:r>
                    <a:rPr lang="es-MX" dirty="0" smtClean="0"/>
                    <a:t>A</a:t>
                  </a:r>
                  <a:endParaRPr lang="es-MX" dirty="0"/>
                </a:p>
              </p:txBody>
            </p:sp>
            <p:sp>
              <p:nvSpPr>
                <p:cNvPr id="18" name="CuadroTexto 17"/>
                <p:cNvSpPr txBox="1"/>
                <p:nvPr/>
              </p:nvSpPr>
              <p:spPr>
                <a:xfrm>
                  <a:off x="6064671" y="1825208"/>
                  <a:ext cx="188259" cy="369332"/>
                </a:xfrm>
                <a:prstGeom prst="rect">
                  <a:avLst/>
                </a:prstGeom>
                <a:noFill/>
              </p:spPr>
              <p:txBody>
                <a:bodyPr wrap="square" rtlCol="0">
                  <a:spAutoFit/>
                </a:bodyPr>
                <a:lstStyle/>
                <a:p>
                  <a:r>
                    <a:rPr lang="es-MX" dirty="0" smtClean="0"/>
                    <a:t>D</a:t>
                  </a:r>
                  <a:endParaRPr lang="es-MX" dirty="0"/>
                </a:p>
              </p:txBody>
            </p:sp>
            <p:sp>
              <p:nvSpPr>
                <p:cNvPr id="19" name="CuadroTexto 18"/>
                <p:cNvSpPr txBox="1"/>
                <p:nvPr/>
              </p:nvSpPr>
              <p:spPr>
                <a:xfrm>
                  <a:off x="6377315" y="2000019"/>
                  <a:ext cx="188259" cy="369332"/>
                </a:xfrm>
                <a:prstGeom prst="rect">
                  <a:avLst/>
                </a:prstGeom>
                <a:noFill/>
              </p:spPr>
              <p:txBody>
                <a:bodyPr wrap="square" rtlCol="0">
                  <a:spAutoFit/>
                </a:bodyPr>
                <a:lstStyle/>
                <a:p>
                  <a:r>
                    <a:rPr lang="es-MX" dirty="0" smtClean="0"/>
                    <a:t>C</a:t>
                  </a:r>
                  <a:endParaRPr lang="es-MX" dirty="0"/>
                </a:p>
              </p:txBody>
            </p:sp>
            <p:sp>
              <p:nvSpPr>
                <p:cNvPr id="20" name="CuadroTexto 19"/>
                <p:cNvSpPr txBox="1"/>
                <p:nvPr/>
              </p:nvSpPr>
              <p:spPr>
                <a:xfrm>
                  <a:off x="6770784" y="2123712"/>
                  <a:ext cx="188259" cy="369332"/>
                </a:xfrm>
                <a:prstGeom prst="rect">
                  <a:avLst/>
                </a:prstGeom>
                <a:noFill/>
              </p:spPr>
              <p:txBody>
                <a:bodyPr wrap="square" rtlCol="0">
                  <a:spAutoFit/>
                </a:bodyPr>
                <a:lstStyle/>
                <a:p>
                  <a:r>
                    <a:rPr lang="es-MX" dirty="0" smtClean="0"/>
                    <a:t>E</a:t>
                  </a:r>
                  <a:endParaRPr lang="es-MX" dirty="0"/>
                </a:p>
              </p:txBody>
            </p:sp>
          </p:grpSp>
          <p:sp>
            <p:nvSpPr>
              <p:cNvPr id="16" name="CuadroTexto 15"/>
              <p:cNvSpPr txBox="1"/>
              <p:nvPr/>
            </p:nvSpPr>
            <p:spPr>
              <a:xfrm>
                <a:off x="7164253" y="2152591"/>
                <a:ext cx="228233" cy="369332"/>
              </a:xfrm>
              <a:prstGeom prst="rect">
                <a:avLst/>
              </a:prstGeom>
              <a:noFill/>
            </p:spPr>
            <p:txBody>
              <a:bodyPr wrap="square" rtlCol="0">
                <a:spAutoFit/>
              </a:bodyPr>
              <a:lstStyle/>
              <a:p>
                <a:r>
                  <a:rPr lang="es-MX" dirty="0" smtClean="0"/>
                  <a:t>B</a:t>
                </a:r>
                <a:endParaRPr lang="es-MX" dirty="0"/>
              </a:p>
            </p:txBody>
          </p:sp>
        </p:grpSp>
        <p:grpSp>
          <p:nvGrpSpPr>
            <p:cNvPr id="21" name="Grupo 20"/>
            <p:cNvGrpSpPr/>
            <p:nvPr/>
          </p:nvGrpSpPr>
          <p:grpSpPr>
            <a:xfrm>
              <a:off x="6100482" y="1017499"/>
              <a:ext cx="1650716" cy="738664"/>
              <a:chOff x="5634318" y="1707777"/>
              <a:chExt cx="1650716" cy="738664"/>
            </a:xfrm>
          </p:grpSpPr>
          <p:grpSp>
            <p:nvGrpSpPr>
              <p:cNvPr id="22" name="Grupo 21"/>
              <p:cNvGrpSpPr/>
              <p:nvPr/>
            </p:nvGrpSpPr>
            <p:grpSpPr>
              <a:xfrm>
                <a:off x="5634318" y="1707777"/>
                <a:ext cx="1324725" cy="715468"/>
                <a:chOff x="5634318" y="1707777"/>
                <a:chExt cx="1324725" cy="715468"/>
              </a:xfrm>
            </p:grpSpPr>
            <p:sp>
              <p:nvSpPr>
                <p:cNvPr id="24" name="CuadroTexto 23"/>
                <p:cNvSpPr txBox="1"/>
                <p:nvPr/>
              </p:nvSpPr>
              <p:spPr>
                <a:xfrm>
                  <a:off x="5634318" y="1707777"/>
                  <a:ext cx="188259" cy="369332"/>
                </a:xfrm>
                <a:prstGeom prst="rect">
                  <a:avLst/>
                </a:prstGeom>
                <a:noFill/>
              </p:spPr>
              <p:txBody>
                <a:bodyPr wrap="square" rtlCol="0">
                  <a:spAutoFit/>
                </a:bodyPr>
                <a:lstStyle/>
                <a:p>
                  <a:r>
                    <a:rPr lang="es-MX" dirty="0"/>
                    <a:t>B</a:t>
                  </a:r>
                </a:p>
              </p:txBody>
            </p:sp>
            <p:sp>
              <p:nvSpPr>
                <p:cNvPr id="25" name="CuadroTexto 24"/>
                <p:cNvSpPr txBox="1"/>
                <p:nvPr/>
              </p:nvSpPr>
              <p:spPr>
                <a:xfrm>
                  <a:off x="5983846" y="1812541"/>
                  <a:ext cx="188259" cy="369332"/>
                </a:xfrm>
                <a:prstGeom prst="rect">
                  <a:avLst/>
                </a:prstGeom>
                <a:noFill/>
              </p:spPr>
              <p:txBody>
                <a:bodyPr wrap="square" rtlCol="0">
                  <a:spAutoFit/>
                </a:bodyPr>
                <a:lstStyle/>
                <a:p>
                  <a:r>
                    <a:rPr lang="es-MX" dirty="0" smtClean="0"/>
                    <a:t>E</a:t>
                  </a:r>
                  <a:endParaRPr lang="es-MX" dirty="0"/>
                </a:p>
              </p:txBody>
            </p:sp>
            <p:sp>
              <p:nvSpPr>
                <p:cNvPr id="26" name="CuadroTexto 25"/>
                <p:cNvSpPr txBox="1"/>
                <p:nvPr/>
              </p:nvSpPr>
              <p:spPr>
                <a:xfrm>
                  <a:off x="6378435" y="1928163"/>
                  <a:ext cx="188259" cy="369332"/>
                </a:xfrm>
                <a:prstGeom prst="rect">
                  <a:avLst/>
                </a:prstGeom>
                <a:noFill/>
              </p:spPr>
              <p:txBody>
                <a:bodyPr wrap="square" rtlCol="0">
                  <a:spAutoFit/>
                </a:bodyPr>
                <a:lstStyle/>
                <a:p>
                  <a:r>
                    <a:rPr lang="es-MX" dirty="0" smtClean="0"/>
                    <a:t>D</a:t>
                  </a:r>
                  <a:endParaRPr lang="es-MX" dirty="0"/>
                </a:p>
              </p:txBody>
            </p:sp>
            <p:sp>
              <p:nvSpPr>
                <p:cNvPr id="27" name="CuadroTexto 26"/>
                <p:cNvSpPr txBox="1"/>
                <p:nvPr/>
              </p:nvSpPr>
              <p:spPr>
                <a:xfrm>
                  <a:off x="6770784" y="2053913"/>
                  <a:ext cx="188259" cy="369332"/>
                </a:xfrm>
                <a:prstGeom prst="rect">
                  <a:avLst/>
                </a:prstGeom>
                <a:noFill/>
              </p:spPr>
              <p:txBody>
                <a:bodyPr wrap="square" rtlCol="0">
                  <a:spAutoFit/>
                </a:bodyPr>
                <a:lstStyle/>
                <a:p>
                  <a:r>
                    <a:rPr lang="es-MX" dirty="0"/>
                    <a:t>A</a:t>
                  </a:r>
                </a:p>
              </p:txBody>
            </p:sp>
          </p:grpSp>
          <p:sp>
            <p:nvSpPr>
              <p:cNvPr id="23" name="CuadroTexto 22"/>
              <p:cNvSpPr txBox="1"/>
              <p:nvPr/>
            </p:nvSpPr>
            <p:spPr>
              <a:xfrm>
                <a:off x="7096775" y="2077109"/>
                <a:ext cx="188259" cy="369332"/>
              </a:xfrm>
              <a:prstGeom prst="rect">
                <a:avLst/>
              </a:prstGeom>
              <a:noFill/>
            </p:spPr>
            <p:txBody>
              <a:bodyPr wrap="square" rtlCol="0">
                <a:spAutoFit/>
              </a:bodyPr>
              <a:lstStyle/>
              <a:p>
                <a:r>
                  <a:rPr lang="es-MX" dirty="0"/>
                  <a:t>C</a:t>
                </a:r>
              </a:p>
            </p:txBody>
          </p:sp>
        </p:grpSp>
        <p:grpSp>
          <p:nvGrpSpPr>
            <p:cNvPr id="35" name="Grupo 34"/>
            <p:cNvGrpSpPr/>
            <p:nvPr/>
          </p:nvGrpSpPr>
          <p:grpSpPr>
            <a:xfrm>
              <a:off x="6424713" y="713084"/>
              <a:ext cx="1462458" cy="657982"/>
              <a:chOff x="5634318" y="1707777"/>
              <a:chExt cx="1462458" cy="657982"/>
            </a:xfrm>
          </p:grpSpPr>
          <p:grpSp>
            <p:nvGrpSpPr>
              <p:cNvPr id="36" name="Grupo 35"/>
              <p:cNvGrpSpPr/>
              <p:nvPr/>
            </p:nvGrpSpPr>
            <p:grpSpPr>
              <a:xfrm>
                <a:off x="5634318" y="1707777"/>
                <a:ext cx="1136467" cy="607892"/>
                <a:chOff x="5634318" y="1707777"/>
                <a:chExt cx="1136467" cy="607892"/>
              </a:xfrm>
            </p:grpSpPr>
            <p:sp>
              <p:nvSpPr>
                <p:cNvPr id="38" name="CuadroTexto 37"/>
                <p:cNvSpPr txBox="1"/>
                <p:nvPr/>
              </p:nvSpPr>
              <p:spPr>
                <a:xfrm>
                  <a:off x="5634318" y="1707777"/>
                  <a:ext cx="188259" cy="369332"/>
                </a:xfrm>
                <a:prstGeom prst="rect">
                  <a:avLst/>
                </a:prstGeom>
                <a:noFill/>
              </p:spPr>
              <p:txBody>
                <a:bodyPr wrap="square" rtlCol="0">
                  <a:spAutoFit/>
                </a:bodyPr>
                <a:lstStyle/>
                <a:p>
                  <a:r>
                    <a:rPr lang="es-MX" dirty="0" smtClean="0"/>
                    <a:t>E</a:t>
                  </a:r>
                  <a:endParaRPr lang="es-MX" dirty="0"/>
                </a:p>
              </p:txBody>
            </p:sp>
            <p:sp>
              <p:nvSpPr>
                <p:cNvPr id="39" name="CuadroTexto 38"/>
                <p:cNvSpPr txBox="1"/>
                <p:nvPr/>
              </p:nvSpPr>
              <p:spPr>
                <a:xfrm>
                  <a:off x="5983846" y="1758753"/>
                  <a:ext cx="188259" cy="369332"/>
                </a:xfrm>
                <a:prstGeom prst="rect">
                  <a:avLst/>
                </a:prstGeom>
                <a:noFill/>
              </p:spPr>
              <p:txBody>
                <a:bodyPr wrap="square" rtlCol="0">
                  <a:spAutoFit/>
                </a:bodyPr>
                <a:lstStyle/>
                <a:p>
                  <a:r>
                    <a:rPr lang="es-MX" dirty="0" smtClean="0"/>
                    <a:t>C</a:t>
                  </a:r>
                  <a:endParaRPr lang="es-MX" dirty="0"/>
                </a:p>
              </p:txBody>
            </p:sp>
            <p:sp>
              <p:nvSpPr>
                <p:cNvPr id="40" name="CuadroTexto 39"/>
                <p:cNvSpPr txBox="1"/>
                <p:nvPr/>
              </p:nvSpPr>
              <p:spPr>
                <a:xfrm>
                  <a:off x="6203624" y="1860928"/>
                  <a:ext cx="188259" cy="369332"/>
                </a:xfrm>
                <a:prstGeom prst="rect">
                  <a:avLst/>
                </a:prstGeom>
                <a:noFill/>
              </p:spPr>
              <p:txBody>
                <a:bodyPr wrap="square" rtlCol="0">
                  <a:spAutoFit/>
                </a:bodyPr>
                <a:lstStyle/>
                <a:p>
                  <a:r>
                    <a:rPr lang="es-MX" dirty="0" smtClean="0"/>
                    <a:t>B</a:t>
                  </a:r>
                  <a:endParaRPr lang="es-MX" dirty="0"/>
                </a:p>
              </p:txBody>
            </p:sp>
            <p:sp>
              <p:nvSpPr>
                <p:cNvPr id="41" name="CuadroTexto 40"/>
                <p:cNvSpPr txBox="1"/>
                <p:nvPr/>
              </p:nvSpPr>
              <p:spPr>
                <a:xfrm>
                  <a:off x="6582526" y="1946337"/>
                  <a:ext cx="188259" cy="369332"/>
                </a:xfrm>
                <a:prstGeom prst="rect">
                  <a:avLst/>
                </a:prstGeom>
                <a:noFill/>
              </p:spPr>
              <p:txBody>
                <a:bodyPr wrap="square" rtlCol="0">
                  <a:spAutoFit/>
                </a:bodyPr>
                <a:lstStyle/>
                <a:p>
                  <a:r>
                    <a:rPr lang="es-MX" dirty="0" smtClean="0"/>
                    <a:t>D</a:t>
                  </a:r>
                  <a:endParaRPr lang="es-MX" dirty="0"/>
                </a:p>
              </p:txBody>
            </p:sp>
          </p:grpSp>
          <p:sp>
            <p:nvSpPr>
              <p:cNvPr id="37" name="CuadroTexto 36"/>
              <p:cNvSpPr txBox="1"/>
              <p:nvPr/>
            </p:nvSpPr>
            <p:spPr>
              <a:xfrm>
                <a:off x="6908517" y="1996427"/>
                <a:ext cx="188259" cy="369332"/>
              </a:xfrm>
              <a:prstGeom prst="rect">
                <a:avLst/>
              </a:prstGeom>
              <a:noFill/>
            </p:spPr>
            <p:txBody>
              <a:bodyPr wrap="square" rtlCol="0">
                <a:spAutoFit/>
              </a:bodyPr>
              <a:lstStyle/>
              <a:p>
                <a:r>
                  <a:rPr lang="es-MX" dirty="0" smtClean="0"/>
                  <a:t>A</a:t>
                </a:r>
                <a:endParaRPr lang="es-MX" dirty="0"/>
              </a:p>
            </p:txBody>
          </p:sp>
        </p:grpSp>
        <p:grpSp>
          <p:nvGrpSpPr>
            <p:cNvPr id="42" name="Grupo 41"/>
            <p:cNvGrpSpPr/>
            <p:nvPr/>
          </p:nvGrpSpPr>
          <p:grpSpPr>
            <a:xfrm>
              <a:off x="6623247" y="418711"/>
              <a:ext cx="1379449" cy="574566"/>
              <a:chOff x="5726874" y="1816238"/>
              <a:chExt cx="1379449" cy="574566"/>
            </a:xfrm>
          </p:grpSpPr>
          <p:grpSp>
            <p:nvGrpSpPr>
              <p:cNvPr id="43" name="Grupo 42"/>
              <p:cNvGrpSpPr/>
              <p:nvPr/>
            </p:nvGrpSpPr>
            <p:grpSpPr>
              <a:xfrm>
                <a:off x="5726874" y="1816238"/>
                <a:ext cx="1094677" cy="566875"/>
                <a:chOff x="5726874" y="1816238"/>
                <a:chExt cx="1094677" cy="566875"/>
              </a:xfrm>
            </p:grpSpPr>
            <p:sp>
              <p:nvSpPr>
                <p:cNvPr id="45" name="CuadroTexto 44"/>
                <p:cNvSpPr txBox="1"/>
                <p:nvPr/>
              </p:nvSpPr>
              <p:spPr>
                <a:xfrm>
                  <a:off x="5726874" y="1816238"/>
                  <a:ext cx="188259" cy="369332"/>
                </a:xfrm>
                <a:prstGeom prst="rect">
                  <a:avLst/>
                </a:prstGeom>
                <a:noFill/>
              </p:spPr>
              <p:txBody>
                <a:bodyPr wrap="square" rtlCol="0">
                  <a:spAutoFit/>
                </a:bodyPr>
                <a:lstStyle/>
                <a:p>
                  <a:r>
                    <a:rPr lang="es-MX" dirty="0" smtClean="0"/>
                    <a:t>C</a:t>
                  </a:r>
                  <a:endParaRPr lang="es-MX" dirty="0"/>
                </a:p>
              </p:txBody>
            </p:sp>
            <p:sp>
              <p:nvSpPr>
                <p:cNvPr id="46" name="CuadroTexto 45"/>
                <p:cNvSpPr txBox="1"/>
                <p:nvPr/>
              </p:nvSpPr>
              <p:spPr>
                <a:xfrm>
                  <a:off x="6036809" y="1865168"/>
                  <a:ext cx="188259" cy="369332"/>
                </a:xfrm>
                <a:prstGeom prst="rect">
                  <a:avLst/>
                </a:prstGeom>
                <a:noFill/>
              </p:spPr>
              <p:txBody>
                <a:bodyPr wrap="square" rtlCol="0">
                  <a:spAutoFit/>
                </a:bodyPr>
                <a:lstStyle/>
                <a:p>
                  <a:r>
                    <a:rPr lang="es-MX" dirty="0"/>
                    <a:t>A</a:t>
                  </a:r>
                </a:p>
              </p:txBody>
            </p:sp>
            <p:sp>
              <p:nvSpPr>
                <p:cNvPr id="47" name="CuadroTexto 46"/>
                <p:cNvSpPr txBox="1"/>
                <p:nvPr/>
              </p:nvSpPr>
              <p:spPr>
                <a:xfrm>
                  <a:off x="6324517" y="1942895"/>
                  <a:ext cx="188259" cy="369332"/>
                </a:xfrm>
                <a:prstGeom prst="rect">
                  <a:avLst/>
                </a:prstGeom>
                <a:noFill/>
              </p:spPr>
              <p:txBody>
                <a:bodyPr wrap="square" rtlCol="0">
                  <a:spAutoFit/>
                </a:bodyPr>
                <a:lstStyle/>
                <a:p>
                  <a:r>
                    <a:rPr lang="es-MX" dirty="0" smtClean="0"/>
                    <a:t>E</a:t>
                  </a:r>
                  <a:endParaRPr lang="es-MX" dirty="0"/>
                </a:p>
              </p:txBody>
            </p:sp>
            <p:sp>
              <p:nvSpPr>
                <p:cNvPr id="48" name="CuadroTexto 47"/>
                <p:cNvSpPr txBox="1"/>
                <p:nvPr/>
              </p:nvSpPr>
              <p:spPr>
                <a:xfrm>
                  <a:off x="6633292" y="2013781"/>
                  <a:ext cx="188259" cy="369332"/>
                </a:xfrm>
                <a:prstGeom prst="rect">
                  <a:avLst/>
                </a:prstGeom>
                <a:noFill/>
              </p:spPr>
              <p:txBody>
                <a:bodyPr wrap="square" rtlCol="0">
                  <a:spAutoFit/>
                </a:bodyPr>
                <a:lstStyle/>
                <a:p>
                  <a:r>
                    <a:rPr lang="es-MX" dirty="0" smtClean="0"/>
                    <a:t>B</a:t>
                  </a:r>
                  <a:endParaRPr lang="es-MX" dirty="0"/>
                </a:p>
              </p:txBody>
            </p:sp>
          </p:grpSp>
          <p:sp>
            <p:nvSpPr>
              <p:cNvPr id="44" name="CuadroTexto 43"/>
              <p:cNvSpPr txBox="1"/>
              <p:nvPr/>
            </p:nvSpPr>
            <p:spPr>
              <a:xfrm>
                <a:off x="6918064" y="2021472"/>
                <a:ext cx="188259" cy="369332"/>
              </a:xfrm>
              <a:prstGeom prst="rect">
                <a:avLst/>
              </a:prstGeom>
              <a:noFill/>
            </p:spPr>
            <p:txBody>
              <a:bodyPr wrap="square" rtlCol="0">
                <a:spAutoFit/>
              </a:bodyPr>
              <a:lstStyle/>
              <a:p>
                <a:r>
                  <a:rPr lang="es-MX" dirty="0" smtClean="0"/>
                  <a:t>D</a:t>
                </a:r>
                <a:endParaRPr lang="es-MX" dirty="0"/>
              </a:p>
            </p:txBody>
          </p:sp>
        </p:grpSp>
      </p:grpSp>
    </p:spTree>
    <p:extLst>
      <p:ext uri="{BB962C8B-B14F-4D97-AF65-F5344CB8AC3E}">
        <p14:creationId xmlns:p14="http://schemas.microsoft.com/office/powerpoint/2010/main" val="22685342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45459" y="1628800"/>
            <a:ext cx="8404411" cy="3293209"/>
          </a:xfrm>
          <a:prstGeom prst="rect">
            <a:avLst/>
          </a:prstGeom>
        </p:spPr>
        <p:txBody>
          <a:bodyPr wrap="square">
            <a:spAutoFit/>
          </a:bodyPr>
          <a:lstStyle/>
          <a:p>
            <a:pPr algn="ctr"/>
            <a:endParaRPr lang="es-MX" b="1" i="1" dirty="0" smtClean="0">
              <a:solidFill>
                <a:schemeClr val="bg1"/>
              </a:solidFill>
              <a:latin typeface="Times New Roman" panose="02020603050405020304" pitchFamily="18" charset="0"/>
              <a:cs typeface="Times New Roman" panose="02020603050405020304" pitchFamily="18" charset="0"/>
            </a:endParaRPr>
          </a:p>
          <a:p>
            <a:pPr algn="ctr"/>
            <a:endParaRPr lang="es-MX" b="1" i="1" dirty="0" smtClean="0">
              <a:solidFill>
                <a:schemeClr val="bg1"/>
              </a:solidFill>
              <a:latin typeface="Times New Roman" panose="02020603050405020304" pitchFamily="18" charset="0"/>
              <a:cs typeface="Times New Roman" panose="02020603050405020304" pitchFamily="18" charset="0"/>
            </a:endParaRPr>
          </a:p>
          <a:p>
            <a:pPr algn="ctr"/>
            <a:endParaRPr lang="es-MX" b="1" i="1" dirty="0" smtClean="0">
              <a:solidFill>
                <a:schemeClr val="bg1"/>
              </a:solidFill>
              <a:latin typeface="Times New Roman" panose="02020603050405020304" pitchFamily="18" charset="0"/>
              <a:cs typeface="Times New Roman" panose="02020603050405020304" pitchFamily="18" charset="0"/>
            </a:endParaRPr>
          </a:p>
          <a:p>
            <a:pPr algn="ctr"/>
            <a:r>
              <a:rPr lang="es-MX" sz="2800" b="1" i="1" dirty="0" err="1" smtClean="0">
                <a:latin typeface="Times New Roman" panose="02020603050405020304" pitchFamily="18" charset="0"/>
                <a:cs typeface="Times New Roman" panose="02020603050405020304" pitchFamily="18" charset="0"/>
              </a:rPr>
              <a:t>y</a:t>
            </a:r>
            <a:r>
              <a:rPr lang="es-MX" sz="2800" b="1" i="1" baseline="-25000" dirty="0" err="1" smtClean="0">
                <a:latin typeface="Times New Roman" panose="02020603050405020304" pitchFamily="18" charset="0"/>
                <a:cs typeface="Times New Roman" panose="02020603050405020304" pitchFamily="18" charset="0"/>
              </a:rPr>
              <a:t>ijk</a:t>
            </a:r>
            <a:r>
              <a:rPr lang="es-MX" sz="2800" b="1" i="1" dirty="0" smtClean="0">
                <a:latin typeface="Times New Roman" panose="02020603050405020304" pitchFamily="18" charset="0"/>
                <a:cs typeface="Times New Roman" panose="02020603050405020304" pitchFamily="18" charset="0"/>
              </a:rPr>
              <a:t>=</a:t>
            </a:r>
            <a:r>
              <a:rPr lang="es-MX" sz="2800" b="1" i="1" dirty="0" err="1" smtClean="0">
                <a:latin typeface="Symbol" panose="05050102010706020507" pitchFamily="18" charset="2"/>
                <a:cs typeface="Times New Roman" panose="02020603050405020304" pitchFamily="18" charset="0"/>
              </a:rPr>
              <a:t>m</a:t>
            </a:r>
            <a:r>
              <a:rPr lang="es-MX" sz="2800" b="1" i="1" dirty="0" err="1" smtClean="0">
                <a:latin typeface="Times New Roman" panose="02020603050405020304" pitchFamily="18" charset="0"/>
                <a:cs typeface="Times New Roman" panose="02020603050405020304" pitchFamily="18" charset="0"/>
              </a:rPr>
              <a:t>+</a:t>
            </a:r>
            <a:r>
              <a:rPr lang="es-MX" sz="2800" b="1" i="1" dirty="0" err="1" smtClean="0">
                <a:latin typeface="Symbol" panose="05050102010706020507" pitchFamily="18" charset="2"/>
                <a:cs typeface="Times New Roman" panose="02020603050405020304" pitchFamily="18" charset="0"/>
              </a:rPr>
              <a:t>t</a:t>
            </a:r>
            <a:r>
              <a:rPr lang="es-MX" sz="2800" b="1" i="1" baseline="-25000" dirty="0" err="1" smtClean="0">
                <a:latin typeface="Times New Roman" panose="02020603050405020304" pitchFamily="18" charset="0"/>
                <a:cs typeface="Times New Roman" panose="02020603050405020304" pitchFamily="18" charset="0"/>
              </a:rPr>
              <a:t>i</a:t>
            </a:r>
            <a:r>
              <a:rPr lang="es-MX" sz="2800" b="1" i="1" dirty="0" err="1" smtClean="0">
                <a:latin typeface="Times New Roman" panose="02020603050405020304" pitchFamily="18" charset="0"/>
                <a:cs typeface="Times New Roman" panose="02020603050405020304" pitchFamily="18" charset="0"/>
              </a:rPr>
              <a:t>+</a:t>
            </a:r>
            <a:r>
              <a:rPr lang="es-MX" sz="2800" b="1" i="1" dirty="0" err="1" smtClean="0">
                <a:latin typeface="Symbol" panose="05050102010706020507" pitchFamily="18" charset="2"/>
                <a:cs typeface="Times New Roman" panose="02020603050405020304" pitchFamily="18" charset="0"/>
              </a:rPr>
              <a:t>a</a:t>
            </a:r>
            <a:r>
              <a:rPr lang="es-MX" sz="2800" b="1" i="1" baseline="-25000" dirty="0" err="1" smtClean="0">
                <a:latin typeface="Times New Roman" panose="02020603050405020304" pitchFamily="18" charset="0"/>
                <a:cs typeface="Times New Roman" panose="02020603050405020304" pitchFamily="18" charset="0"/>
              </a:rPr>
              <a:t>j</a:t>
            </a:r>
            <a:r>
              <a:rPr lang="es-MX" sz="2800" b="1" i="1" dirty="0" smtClean="0">
                <a:latin typeface="Times New Roman" panose="02020603050405020304" pitchFamily="18" charset="0"/>
                <a:cs typeface="Times New Roman" panose="02020603050405020304" pitchFamily="18" charset="0"/>
              </a:rPr>
              <a:t> +</a:t>
            </a:r>
            <a:r>
              <a:rPr lang="es-MX" sz="2800" b="1" i="1" dirty="0" err="1" smtClean="0">
                <a:latin typeface="Symbol" panose="05050102010706020507" pitchFamily="18" charset="2"/>
                <a:cs typeface="Times New Roman" panose="02020603050405020304" pitchFamily="18" charset="0"/>
              </a:rPr>
              <a:t>b</a:t>
            </a:r>
            <a:r>
              <a:rPr lang="es-MX" sz="2800" b="1" i="1" baseline="-25000" dirty="0" err="1" smtClean="0">
                <a:latin typeface="Times New Roman" panose="02020603050405020304" pitchFamily="18" charset="0"/>
                <a:cs typeface="Times New Roman" panose="02020603050405020304" pitchFamily="18" charset="0"/>
              </a:rPr>
              <a:t>k</a:t>
            </a:r>
            <a:r>
              <a:rPr lang="es-MX" sz="2800" b="1" i="1" dirty="0" err="1" smtClean="0">
                <a:latin typeface="Times New Roman" panose="02020603050405020304" pitchFamily="18" charset="0"/>
                <a:cs typeface="Times New Roman" panose="02020603050405020304" pitchFamily="18" charset="0"/>
              </a:rPr>
              <a:t>+</a:t>
            </a:r>
            <a:r>
              <a:rPr lang="es-MX" sz="2800" b="1" i="1" dirty="0" err="1" smtClean="0">
                <a:latin typeface="Symbol" panose="05050102010706020507" pitchFamily="18" charset="2"/>
                <a:cs typeface="Times New Roman" panose="02020603050405020304" pitchFamily="18" charset="0"/>
              </a:rPr>
              <a:t>e</a:t>
            </a:r>
            <a:r>
              <a:rPr lang="es-MX" sz="2800" b="1" i="1" baseline="-25000" dirty="0" err="1" smtClean="0">
                <a:latin typeface="Times New Roman" panose="02020603050405020304" pitchFamily="18" charset="0"/>
                <a:cs typeface="Times New Roman" panose="02020603050405020304" pitchFamily="18" charset="0"/>
              </a:rPr>
              <a:t>ijk</a:t>
            </a:r>
            <a:endParaRPr lang="es-MX" sz="2800" b="1" i="1" baseline="-25000" dirty="0" smtClean="0">
              <a:latin typeface="Times New Roman" panose="02020603050405020304" pitchFamily="18" charset="0"/>
              <a:cs typeface="Times New Roman" panose="02020603050405020304" pitchFamily="18" charset="0"/>
            </a:endParaRPr>
          </a:p>
          <a:p>
            <a:endParaRPr lang="es-MX" i="1" dirty="0">
              <a:latin typeface="Times New Roman" panose="02020603050405020304" pitchFamily="18" charset="0"/>
              <a:cs typeface="Times New Roman" panose="02020603050405020304" pitchFamily="18" charset="0"/>
            </a:endParaRPr>
          </a:p>
          <a:p>
            <a:r>
              <a:rPr lang="es-MX" sz="1600" dirty="0">
                <a:latin typeface="Times New Roman" panose="02020603050405020304" pitchFamily="18" charset="0"/>
                <a:cs typeface="Times New Roman" panose="02020603050405020304" pitchFamily="18" charset="0"/>
              </a:rPr>
              <a:t>Donde: 	</a:t>
            </a:r>
            <a:r>
              <a:rPr lang="es-MX" b="1" dirty="0" err="1" smtClean="0">
                <a:latin typeface="Times New Roman" panose="02020603050405020304" pitchFamily="18" charset="0"/>
                <a:cs typeface="Times New Roman" panose="02020603050405020304" pitchFamily="18" charset="0"/>
              </a:rPr>
              <a:t>y</a:t>
            </a:r>
            <a:r>
              <a:rPr lang="es-MX" b="1" baseline="-25000" dirty="0" err="1" smtClean="0">
                <a:latin typeface="Times New Roman" panose="02020603050405020304" pitchFamily="18" charset="0"/>
                <a:cs typeface="Times New Roman" panose="02020603050405020304" pitchFamily="18" charset="0"/>
              </a:rPr>
              <a:t>ijk</a:t>
            </a:r>
            <a:r>
              <a:rPr lang="es-MX" baseline="-25000" dirty="0" smtClean="0">
                <a:latin typeface="Times New Roman" panose="02020603050405020304" pitchFamily="18" charset="0"/>
                <a:cs typeface="Times New Roman" panose="02020603050405020304" pitchFamily="18" charset="0"/>
              </a:rPr>
              <a:t> </a:t>
            </a:r>
            <a:r>
              <a:rPr lang="es-MX" dirty="0">
                <a:latin typeface="Times New Roman" panose="02020603050405020304" pitchFamily="18" charset="0"/>
                <a:cs typeface="Times New Roman" panose="02020603050405020304" pitchFamily="18" charset="0"/>
              </a:rPr>
              <a:t>= respuesta observada con el tratamiento </a:t>
            </a:r>
            <a:r>
              <a:rPr lang="es-MX" b="1" dirty="0">
                <a:latin typeface="Times New Roman" panose="02020603050405020304" pitchFamily="18" charset="0"/>
                <a:cs typeface="Times New Roman" panose="02020603050405020304" pitchFamily="18" charset="0"/>
              </a:rPr>
              <a:t>i</a:t>
            </a:r>
            <a:r>
              <a:rPr lang="es-MX" dirty="0">
                <a:latin typeface="Times New Roman" panose="02020603050405020304" pitchFamily="18" charset="0"/>
                <a:cs typeface="Times New Roman" panose="02020603050405020304" pitchFamily="18" charset="0"/>
              </a:rPr>
              <a:t> </a:t>
            </a:r>
            <a:r>
              <a:rPr lang="es-MX" dirty="0" smtClean="0">
                <a:latin typeface="Times New Roman" panose="02020603050405020304" pitchFamily="18" charset="0"/>
                <a:cs typeface="Times New Roman" panose="02020603050405020304" pitchFamily="18" charset="0"/>
              </a:rPr>
              <a:t>en la hilera </a:t>
            </a:r>
            <a:r>
              <a:rPr lang="es-MX" b="1" dirty="0" smtClean="0">
                <a:latin typeface="Times New Roman" panose="02020603050405020304" pitchFamily="18" charset="0"/>
                <a:cs typeface="Times New Roman" panose="02020603050405020304" pitchFamily="18" charset="0"/>
              </a:rPr>
              <a:t>j, columna k</a:t>
            </a:r>
            <a:endParaRPr lang="es-MX" dirty="0">
              <a:latin typeface="Times New Roman" panose="02020603050405020304" pitchFamily="18" charset="0"/>
              <a:cs typeface="Times New Roman" panose="02020603050405020304" pitchFamily="18" charset="0"/>
            </a:endParaRPr>
          </a:p>
          <a:p>
            <a:r>
              <a:rPr lang="es-MX" dirty="0">
                <a:latin typeface="Times New Roman" panose="02020603050405020304" pitchFamily="18" charset="0"/>
                <a:cs typeface="Times New Roman" panose="02020603050405020304" pitchFamily="18" charset="0"/>
              </a:rPr>
              <a:t>	</a:t>
            </a:r>
            <a:r>
              <a:rPr lang="es-MX" b="1" dirty="0" smtClean="0">
                <a:latin typeface="Times New Roman" panose="02020603050405020304" pitchFamily="18" charset="0"/>
                <a:cs typeface="Times New Roman" panose="02020603050405020304" pitchFamily="18" charset="0"/>
              </a:rPr>
              <a:t>m</a:t>
            </a:r>
            <a:r>
              <a:rPr lang="es-MX" dirty="0" smtClean="0">
                <a:latin typeface="Times New Roman" panose="02020603050405020304" pitchFamily="18" charset="0"/>
                <a:cs typeface="Times New Roman" panose="02020603050405020304" pitchFamily="18" charset="0"/>
              </a:rPr>
              <a:t> </a:t>
            </a:r>
            <a:r>
              <a:rPr lang="es-MX" dirty="0">
                <a:latin typeface="Times New Roman" panose="02020603050405020304" pitchFamily="18" charset="0"/>
                <a:cs typeface="Times New Roman" panose="02020603050405020304" pitchFamily="18" charset="0"/>
              </a:rPr>
              <a:t>= efecto o promedio general</a:t>
            </a:r>
          </a:p>
          <a:p>
            <a:r>
              <a:rPr lang="es-MX" dirty="0">
                <a:latin typeface="Times New Roman" panose="02020603050405020304" pitchFamily="18" charset="0"/>
                <a:cs typeface="Times New Roman" panose="02020603050405020304" pitchFamily="18" charset="0"/>
              </a:rPr>
              <a:t>	</a:t>
            </a:r>
            <a:r>
              <a:rPr lang="es-MX" b="1" dirty="0" smtClean="0">
                <a:latin typeface="Times New Roman" panose="02020603050405020304" pitchFamily="18" charset="0"/>
                <a:cs typeface="Times New Roman" panose="02020603050405020304" pitchFamily="18" charset="0"/>
              </a:rPr>
              <a:t>t</a:t>
            </a:r>
            <a:r>
              <a:rPr lang="es-MX" b="1" baseline="-25000" dirty="0" smtClean="0">
                <a:latin typeface="Times New Roman" panose="02020603050405020304" pitchFamily="18" charset="0"/>
                <a:cs typeface="Times New Roman" panose="02020603050405020304" pitchFamily="18" charset="0"/>
              </a:rPr>
              <a:t>i</a:t>
            </a:r>
            <a:r>
              <a:rPr lang="es-MX" baseline="-25000" dirty="0" smtClean="0">
                <a:latin typeface="Times New Roman" panose="02020603050405020304" pitchFamily="18" charset="0"/>
                <a:cs typeface="Times New Roman" panose="02020603050405020304" pitchFamily="18" charset="0"/>
              </a:rPr>
              <a:t> </a:t>
            </a:r>
            <a:r>
              <a:rPr lang="es-MX" dirty="0">
                <a:latin typeface="Times New Roman" panose="02020603050405020304" pitchFamily="18" charset="0"/>
                <a:cs typeface="Times New Roman" panose="02020603050405020304" pitchFamily="18" charset="0"/>
              </a:rPr>
              <a:t>= efecto del tratamiento </a:t>
            </a:r>
            <a:r>
              <a:rPr lang="es-MX" b="1" dirty="0">
                <a:latin typeface="Times New Roman" panose="02020603050405020304" pitchFamily="18" charset="0"/>
                <a:cs typeface="Times New Roman" panose="02020603050405020304" pitchFamily="18" charset="0"/>
              </a:rPr>
              <a:t>i</a:t>
            </a:r>
            <a:r>
              <a:rPr lang="es-MX" dirty="0">
                <a:latin typeface="Times New Roman" panose="02020603050405020304" pitchFamily="18" charset="0"/>
                <a:cs typeface="Times New Roman" panose="02020603050405020304" pitchFamily="18" charset="0"/>
              </a:rPr>
              <a:t>;  </a:t>
            </a:r>
            <a:r>
              <a:rPr lang="es-MX" b="1" dirty="0">
                <a:latin typeface="Times New Roman" panose="02020603050405020304" pitchFamily="18" charset="0"/>
                <a:cs typeface="Times New Roman" panose="02020603050405020304" pitchFamily="18" charset="0"/>
              </a:rPr>
              <a:t>i=1,2,…,t</a:t>
            </a:r>
            <a:endParaRPr lang="es-MX" dirty="0">
              <a:latin typeface="Times New Roman" panose="02020603050405020304" pitchFamily="18" charset="0"/>
              <a:cs typeface="Times New Roman" panose="02020603050405020304" pitchFamily="18" charset="0"/>
            </a:endParaRPr>
          </a:p>
          <a:p>
            <a:r>
              <a:rPr lang="es-MX" b="1" dirty="0">
                <a:latin typeface="Times New Roman" panose="02020603050405020304" pitchFamily="18" charset="0"/>
                <a:cs typeface="Times New Roman" panose="02020603050405020304" pitchFamily="18" charset="0"/>
              </a:rPr>
              <a:t>	</a:t>
            </a:r>
            <a:r>
              <a:rPr lang="es-MX" b="1" dirty="0" smtClean="0">
                <a:latin typeface="Symbol" panose="05050102010706020507" pitchFamily="18" charset="2"/>
                <a:cs typeface="Times New Roman" panose="02020603050405020304" pitchFamily="18" charset="0"/>
              </a:rPr>
              <a:t>a</a:t>
            </a:r>
            <a:r>
              <a:rPr lang="es-MX" b="1" baseline="-25000" dirty="0" smtClean="0">
                <a:latin typeface="Times New Roman" panose="02020603050405020304" pitchFamily="18" charset="0"/>
                <a:cs typeface="Times New Roman" panose="02020603050405020304" pitchFamily="18" charset="0"/>
              </a:rPr>
              <a:t>j</a:t>
            </a:r>
            <a:r>
              <a:rPr lang="es-MX" b="1" dirty="0">
                <a:latin typeface="Times New Roman" panose="02020603050405020304" pitchFamily="18" charset="0"/>
                <a:cs typeface="Times New Roman" panose="02020603050405020304" pitchFamily="18" charset="0"/>
              </a:rPr>
              <a:t>= </a:t>
            </a:r>
            <a:r>
              <a:rPr lang="es-MX" dirty="0">
                <a:latin typeface="Times New Roman" panose="02020603050405020304" pitchFamily="18" charset="0"/>
                <a:cs typeface="Times New Roman" panose="02020603050405020304" pitchFamily="18" charset="0"/>
              </a:rPr>
              <a:t>efecto de la hilera </a:t>
            </a:r>
            <a:r>
              <a:rPr lang="es-MX" b="1" dirty="0">
                <a:latin typeface="Times New Roman" panose="02020603050405020304" pitchFamily="18" charset="0"/>
                <a:cs typeface="Times New Roman" panose="02020603050405020304" pitchFamily="18" charset="0"/>
              </a:rPr>
              <a:t>j;  j=1,2,…,h</a:t>
            </a:r>
            <a:endParaRPr lang="es-MX" dirty="0">
              <a:latin typeface="Times New Roman" panose="02020603050405020304" pitchFamily="18" charset="0"/>
              <a:cs typeface="Times New Roman" panose="02020603050405020304" pitchFamily="18" charset="0"/>
            </a:endParaRPr>
          </a:p>
          <a:p>
            <a:r>
              <a:rPr lang="es-MX" b="1" dirty="0">
                <a:latin typeface="Times New Roman" panose="02020603050405020304" pitchFamily="18" charset="0"/>
                <a:cs typeface="Times New Roman" panose="02020603050405020304" pitchFamily="18" charset="0"/>
              </a:rPr>
              <a:t>	</a:t>
            </a:r>
            <a:r>
              <a:rPr lang="es-MX" b="1" dirty="0" err="1" smtClean="0">
                <a:latin typeface="Symbol" panose="05050102010706020507" pitchFamily="18" charset="2"/>
                <a:cs typeface="Times New Roman" panose="02020603050405020304" pitchFamily="18" charset="0"/>
              </a:rPr>
              <a:t>b</a:t>
            </a:r>
            <a:r>
              <a:rPr lang="es-MX" b="1" baseline="-25000" dirty="0" err="1" smtClean="0">
                <a:latin typeface="Times New Roman" panose="02020603050405020304" pitchFamily="18" charset="0"/>
                <a:cs typeface="Times New Roman" panose="02020603050405020304" pitchFamily="18" charset="0"/>
              </a:rPr>
              <a:t>k</a:t>
            </a:r>
            <a:r>
              <a:rPr lang="es-MX" b="1" dirty="0" smtClean="0">
                <a:latin typeface="Times New Roman" panose="02020603050405020304" pitchFamily="18" charset="0"/>
                <a:cs typeface="Times New Roman" panose="02020603050405020304" pitchFamily="18" charset="0"/>
              </a:rPr>
              <a:t>=</a:t>
            </a:r>
            <a:r>
              <a:rPr lang="es-MX" dirty="0" smtClean="0">
                <a:latin typeface="Times New Roman" panose="02020603050405020304" pitchFamily="18" charset="0"/>
                <a:cs typeface="Times New Roman" panose="02020603050405020304" pitchFamily="18" charset="0"/>
              </a:rPr>
              <a:t>efecto </a:t>
            </a:r>
            <a:r>
              <a:rPr lang="es-MX" dirty="0">
                <a:latin typeface="Times New Roman" panose="02020603050405020304" pitchFamily="18" charset="0"/>
                <a:cs typeface="Times New Roman" panose="02020603050405020304" pitchFamily="18" charset="0"/>
              </a:rPr>
              <a:t>de la columna</a:t>
            </a:r>
            <a:r>
              <a:rPr lang="es-MX" b="1" dirty="0">
                <a:latin typeface="Times New Roman" panose="02020603050405020304" pitchFamily="18" charset="0"/>
                <a:cs typeface="Times New Roman" panose="02020603050405020304" pitchFamily="18" charset="0"/>
              </a:rPr>
              <a:t> k; k=1,2,…,c</a:t>
            </a:r>
            <a:endParaRPr lang="es-MX" dirty="0">
              <a:latin typeface="Times New Roman" panose="02020603050405020304" pitchFamily="18" charset="0"/>
              <a:cs typeface="Times New Roman" panose="02020603050405020304" pitchFamily="18" charset="0"/>
            </a:endParaRPr>
          </a:p>
          <a:p>
            <a:r>
              <a:rPr lang="es-MX" dirty="0">
                <a:latin typeface="Times New Roman" panose="02020603050405020304" pitchFamily="18" charset="0"/>
                <a:cs typeface="Times New Roman" panose="02020603050405020304" pitchFamily="18" charset="0"/>
              </a:rPr>
              <a:t>	</a:t>
            </a:r>
            <a:r>
              <a:rPr lang="es-MX" b="1" dirty="0" err="1" smtClean="0">
                <a:latin typeface="Symbol" panose="05050102010706020507" pitchFamily="18" charset="2"/>
                <a:cs typeface="Times New Roman" panose="02020603050405020304" pitchFamily="18" charset="0"/>
              </a:rPr>
              <a:t>e</a:t>
            </a:r>
            <a:r>
              <a:rPr lang="es-MX" b="1" baseline="-25000" dirty="0" err="1" smtClean="0">
                <a:latin typeface="Times New Roman" panose="02020603050405020304" pitchFamily="18" charset="0"/>
                <a:cs typeface="Times New Roman" panose="02020603050405020304" pitchFamily="18" charset="0"/>
              </a:rPr>
              <a:t>ijk</a:t>
            </a:r>
            <a:r>
              <a:rPr lang="es-MX" dirty="0" smtClean="0">
                <a:latin typeface="Times New Roman" panose="02020603050405020304" pitchFamily="18" charset="0"/>
                <a:cs typeface="Times New Roman" panose="02020603050405020304" pitchFamily="18" charset="0"/>
              </a:rPr>
              <a:t> </a:t>
            </a:r>
            <a:r>
              <a:rPr lang="es-MX" dirty="0">
                <a:latin typeface="Times New Roman" panose="02020603050405020304" pitchFamily="18" charset="0"/>
                <a:cs typeface="Times New Roman" panose="02020603050405020304" pitchFamily="18" charset="0"/>
              </a:rPr>
              <a:t>= termino de error asociado al tratamiento </a:t>
            </a:r>
            <a:r>
              <a:rPr lang="es-MX" b="1" dirty="0">
                <a:latin typeface="Times New Roman" panose="02020603050405020304" pitchFamily="18" charset="0"/>
                <a:cs typeface="Times New Roman" panose="02020603050405020304" pitchFamily="18" charset="0"/>
              </a:rPr>
              <a:t>i </a:t>
            </a:r>
            <a:r>
              <a:rPr lang="es-MX" dirty="0">
                <a:latin typeface="Times New Roman" panose="02020603050405020304" pitchFamily="18" charset="0"/>
                <a:cs typeface="Times New Roman" panose="02020603050405020304" pitchFamily="18" charset="0"/>
              </a:rPr>
              <a:t>en la hilera </a:t>
            </a:r>
            <a:r>
              <a:rPr lang="es-MX" b="1" dirty="0">
                <a:latin typeface="Times New Roman" panose="02020603050405020304" pitchFamily="18" charset="0"/>
                <a:cs typeface="Times New Roman" panose="02020603050405020304" pitchFamily="18" charset="0"/>
              </a:rPr>
              <a:t>j</a:t>
            </a:r>
            <a:r>
              <a:rPr lang="es-MX" dirty="0">
                <a:latin typeface="Times New Roman" panose="02020603050405020304" pitchFamily="18" charset="0"/>
                <a:cs typeface="Times New Roman" panose="02020603050405020304" pitchFamily="18" charset="0"/>
              </a:rPr>
              <a:t>, columna </a:t>
            </a:r>
            <a:r>
              <a:rPr lang="es-MX" b="1" dirty="0">
                <a:latin typeface="Times New Roman" panose="02020603050405020304" pitchFamily="18" charset="0"/>
                <a:cs typeface="Times New Roman" panose="02020603050405020304" pitchFamily="18" charset="0"/>
              </a:rPr>
              <a:t>k</a:t>
            </a:r>
            <a:r>
              <a:rPr lang="es-MX" dirty="0">
                <a:latin typeface="Times New Roman" panose="02020603050405020304" pitchFamily="18" charset="0"/>
                <a:cs typeface="Times New Roman" panose="02020603050405020304" pitchFamily="18" charset="0"/>
              </a:rPr>
              <a:t> </a:t>
            </a:r>
          </a:p>
        </p:txBody>
      </p:sp>
      <p:sp>
        <p:nvSpPr>
          <p:cNvPr id="3" name="2 Marcador de número de diapositiva"/>
          <p:cNvSpPr>
            <a:spLocks noGrp="1"/>
          </p:cNvSpPr>
          <p:nvPr>
            <p:ph type="sldNum" sz="quarter" idx="12"/>
          </p:nvPr>
        </p:nvSpPr>
        <p:spPr/>
        <p:txBody>
          <a:bodyPr/>
          <a:lstStyle/>
          <a:p>
            <a:fld id="{A1AD8946-BE59-4A29-B4AD-C33656BD118C}" type="slidenum">
              <a:rPr lang="es-MX" smtClean="0"/>
              <a:pPr/>
              <a:t>28</a:t>
            </a:fld>
            <a:endParaRPr lang="es-MX"/>
          </a:p>
        </p:txBody>
      </p:sp>
      <p:sp>
        <p:nvSpPr>
          <p:cNvPr id="5" name="4 Rectángulo"/>
          <p:cNvSpPr/>
          <p:nvPr/>
        </p:nvSpPr>
        <p:spPr>
          <a:xfrm>
            <a:off x="2233475" y="789937"/>
            <a:ext cx="4677051" cy="584775"/>
          </a:xfrm>
          <a:prstGeom prst="rect">
            <a:avLst/>
          </a:prstGeom>
        </p:spPr>
        <p:txBody>
          <a:bodyPr wrap="none">
            <a:spAutoFit/>
          </a:bodyPr>
          <a:lstStyle/>
          <a:p>
            <a:pPr algn="ctr"/>
            <a:r>
              <a:rPr lang="es-MX" sz="3200" dirty="0" smtClean="0">
                <a:solidFill>
                  <a:schemeClr val="accent4">
                    <a:lumMod val="50000"/>
                  </a:schemeClr>
                </a:solidFill>
                <a:effectLst>
                  <a:outerShdw blurRad="38100" dist="38100" dir="2700000" algn="tl">
                    <a:srgbClr val="000000">
                      <a:alpha val="43137"/>
                    </a:srgbClr>
                  </a:outerShdw>
                </a:effectLst>
                <a:latin typeface="+mj-lt"/>
              </a:rPr>
              <a:t>3.3.2. Modelo lineal aditivo</a:t>
            </a:r>
            <a:endParaRPr lang="es-MX" sz="3200" dirty="0">
              <a:solidFill>
                <a:schemeClr val="accent4">
                  <a:lumMod val="50000"/>
                </a:schemeClr>
              </a:solidFill>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7956935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1 Rectángulo"/>
              <p:cNvSpPr/>
              <p:nvPr/>
            </p:nvSpPr>
            <p:spPr>
              <a:xfrm>
                <a:off x="628650" y="2021679"/>
                <a:ext cx="7708526" cy="3390800"/>
              </a:xfrm>
              <a:prstGeom prst="rect">
                <a:avLst/>
              </a:prstGeom>
              <a:solidFill>
                <a:schemeClr val="accent4">
                  <a:lumMod val="60000"/>
                  <a:lumOff val="40000"/>
                </a:schemeClr>
              </a:solidFill>
            </p:spPr>
            <p:txBody>
              <a:bodyPr wrap="square">
                <a:spAutoFit/>
              </a:bodyPr>
              <a:lstStyle/>
              <a:p>
                <a:endParaRPr lang="es-MX" b="1" cap="all" dirty="0"/>
              </a:p>
              <a:p>
                <a:r>
                  <a:rPr lang="es-MX" b="1" cap="all" dirty="0" smtClean="0"/>
                  <a:t>1</a:t>
                </a:r>
                <a:r>
                  <a:rPr lang="es-MX" b="1" cap="all" dirty="0"/>
                  <a:t>. Factor de corrección (F.C.)</a:t>
                </a:r>
              </a:p>
              <a:p>
                <a:pPr/>
                <a14:m>
                  <m:oMathPara xmlns:m="http://schemas.openxmlformats.org/officeDocument/2006/math">
                    <m:oMathParaPr>
                      <m:jc m:val="centerGroup"/>
                    </m:oMathParaPr>
                    <m:oMath xmlns:m="http://schemas.openxmlformats.org/officeDocument/2006/math">
                      <m:r>
                        <a:rPr lang="es-MX" i="1">
                          <a:latin typeface="Cambria Math"/>
                        </a:rPr>
                        <m:t>𝐹</m:t>
                      </m:r>
                      <m:r>
                        <a:rPr lang="es-MX" i="1">
                          <a:latin typeface="Cambria Math"/>
                        </a:rPr>
                        <m:t>.</m:t>
                      </m:r>
                      <m:r>
                        <a:rPr lang="es-MX" i="1">
                          <a:latin typeface="Cambria Math"/>
                        </a:rPr>
                        <m:t>𝐶</m:t>
                      </m:r>
                      <m:r>
                        <a:rPr lang="es-MX" i="1">
                          <a:latin typeface="Cambria Math"/>
                        </a:rPr>
                        <m:t>.=</m:t>
                      </m:r>
                      <m:f>
                        <m:fPr>
                          <m:ctrlPr>
                            <a:rPr lang="es-MX" i="1">
                              <a:latin typeface="Cambria Math" panose="02040503050406030204" pitchFamily="18" charset="0"/>
                            </a:rPr>
                          </m:ctrlPr>
                        </m:fPr>
                        <m:num>
                          <m:sSup>
                            <m:sSupPr>
                              <m:ctrlPr>
                                <a:rPr lang="es-MX" i="1">
                                  <a:latin typeface="Cambria Math" panose="02040503050406030204" pitchFamily="18" charset="0"/>
                                </a:rPr>
                              </m:ctrlPr>
                            </m:sSupPr>
                            <m:e>
                              <m:d>
                                <m:dPr>
                                  <m:ctrlPr>
                                    <a:rPr lang="es-MX" i="1">
                                      <a:latin typeface="Cambria Math" panose="02040503050406030204" pitchFamily="18" charset="0"/>
                                    </a:rPr>
                                  </m:ctrlPr>
                                </m:dPr>
                                <m:e>
                                  <m:sSub>
                                    <m:sSubPr>
                                      <m:ctrlPr>
                                        <a:rPr lang="es-MX" i="1">
                                          <a:latin typeface="Cambria Math" panose="02040503050406030204" pitchFamily="18" charset="0"/>
                                        </a:rPr>
                                      </m:ctrlPr>
                                    </m:sSubPr>
                                    <m:e>
                                      <m:r>
                                        <a:rPr lang="es-MX" i="1">
                                          <a:latin typeface="Cambria Math"/>
                                        </a:rPr>
                                        <m:t>𝑌</m:t>
                                      </m:r>
                                    </m:e>
                                    <m:sub>
                                      <m:r>
                                        <a:rPr lang="es-MX" i="1">
                                          <a:latin typeface="Cambria Math"/>
                                        </a:rPr>
                                        <m:t>...</m:t>
                                      </m:r>
                                    </m:sub>
                                  </m:sSub>
                                </m:e>
                              </m:d>
                            </m:e>
                            <m:sup>
                              <m:r>
                                <a:rPr lang="es-MX" i="1">
                                  <a:latin typeface="Cambria Math"/>
                                </a:rPr>
                                <m:t>2</m:t>
                              </m:r>
                            </m:sup>
                          </m:sSup>
                        </m:num>
                        <m:den>
                          <m:r>
                            <a:rPr lang="es-MX" i="1">
                              <a:latin typeface="Cambria Math"/>
                            </a:rPr>
                            <m:t>(</m:t>
                          </m:r>
                          <m:sSup>
                            <m:sSupPr>
                              <m:ctrlPr>
                                <a:rPr lang="es-MX" i="1">
                                  <a:latin typeface="Cambria Math" panose="02040503050406030204" pitchFamily="18" charset="0"/>
                                </a:rPr>
                              </m:ctrlPr>
                            </m:sSupPr>
                            <m:e>
                              <m:r>
                                <a:rPr lang="es-MX" i="1">
                                  <a:latin typeface="Cambria Math"/>
                                </a:rPr>
                                <m:t>𝑡</m:t>
                              </m:r>
                            </m:e>
                            <m:sup>
                              <m:r>
                                <a:rPr lang="es-MX" i="1">
                                  <a:latin typeface="Cambria Math"/>
                                </a:rPr>
                                <m:t>2</m:t>
                              </m:r>
                            </m:sup>
                          </m:sSup>
                          <m:r>
                            <a:rPr lang="es-MX" i="1">
                              <a:latin typeface="Cambria Math"/>
                            </a:rPr>
                            <m:t>)</m:t>
                          </m:r>
                        </m:den>
                      </m:f>
                      <m:r>
                        <a:rPr lang="es-MX" i="1">
                          <a:latin typeface="Cambria Math"/>
                        </a:rPr>
                        <m:t>       </m:t>
                      </m:r>
                      <m:sSub>
                        <m:sSubPr>
                          <m:ctrlPr>
                            <a:rPr lang="es-MX" i="1">
                              <a:latin typeface="Cambria Math" panose="02040503050406030204" pitchFamily="18" charset="0"/>
                            </a:rPr>
                          </m:ctrlPr>
                        </m:sSubPr>
                        <m:e>
                          <m:r>
                            <a:rPr lang="es-MX" i="1">
                              <a:latin typeface="Cambria Math"/>
                            </a:rPr>
                            <m:t>𝑌</m:t>
                          </m:r>
                        </m:e>
                        <m:sub>
                          <m:r>
                            <a:rPr lang="es-MX" i="1">
                              <a:latin typeface="Cambria Math"/>
                            </a:rPr>
                            <m:t>..</m:t>
                          </m:r>
                        </m:sub>
                      </m:sSub>
                      <m:r>
                        <a:rPr lang="es-MX" i="1">
                          <a:latin typeface="Cambria Math"/>
                        </a:rPr>
                        <m:t>=</m:t>
                      </m:r>
                      <m:nary>
                        <m:naryPr>
                          <m:chr m:val="∑"/>
                          <m:limLoc m:val="undOvr"/>
                          <m:ctrlPr>
                            <a:rPr lang="es-MX" i="1">
                              <a:latin typeface="Cambria Math" panose="02040503050406030204" pitchFamily="18" charset="0"/>
                            </a:rPr>
                          </m:ctrlPr>
                        </m:naryPr>
                        <m:sub>
                          <m:r>
                            <a:rPr lang="es-MX" i="1">
                              <a:latin typeface="Cambria Math"/>
                            </a:rPr>
                            <m:t>𝑖</m:t>
                          </m:r>
                          <m:r>
                            <a:rPr lang="es-MX" i="1">
                              <a:latin typeface="Cambria Math"/>
                            </a:rPr>
                            <m:t>=1</m:t>
                          </m:r>
                        </m:sub>
                        <m:sup>
                          <m:r>
                            <a:rPr lang="es-MX" i="1">
                              <a:latin typeface="Cambria Math"/>
                            </a:rPr>
                            <m:t>𝑡</m:t>
                          </m:r>
                        </m:sup>
                        <m:e>
                          <m:nary>
                            <m:naryPr>
                              <m:chr m:val="∑"/>
                              <m:limLoc m:val="undOvr"/>
                              <m:ctrlPr>
                                <a:rPr lang="es-MX" i="1">
                                  <a:latin typeface="Cambria Math" panose="02040503050406030204" pitchFamily="18" charset="0"/>
                                </a:rPr>
                              </m:ctrlPr>
                            </m:naryPr>
                            <m:sub>
                              <m:r>
                                <a:rPr lang="es-MX" i="1">
                                  <a:latin typeface="Cambria Math"/>
                                </a:rPr>
                                <m:t>𝑗</m:t>
                              </m:r>
                              <m:r>
                                <a:rPr lang="es-MX" i="1">
                                  <a:latin typeface="Cambria Math"/>
                                </a:rPr>
                                <m:t>=1</m:t>
                              </m:r>
                            </m:sub>
                            <m:sup>
                              <m:r>
                                <a:rPr lang="es-MX" i="1">
                                  <a:latin typeface="Cambria Math"/>
                                </a:rPr>
                                <m:t>h</m:t>
                              </m:r>
                            </m:sup>
                            <m:e>
                              <m:sSub>
                                <m:sSubPr>
                                  <m:ctrlPr>
                                    <a:rPr lang="es-MX" i="1">
                                      <a:latin typeface="Cambria Math" panose="02040503050406030204" pitchFamily="18" charset="0"/>
                                    </a:rPr>
                                  </m:ctrlPr>
                                </m:sSubPr>
                                <m:e>
                                  <m:nary>
                                    <m:naryPr>
                                      <m:chr m:val="∑"/>
                                      <m:limLoc m:val="undOvr"/>
                                      <m:ctrlPr>
                                        <a:rPr lang="es-MX" i="1">
                                          <a:latin typeface="Cambria Math" panose="02040503050406030204" pitchFamily="18" charset="0"/>
                                        </a:rPr>
                                      </m:ctrlPr>
                                    </m:naryPr>
                                    <m:sub>
                                      <m:r>
                                        <a:rPr lang="es-MX" i="1">
                                          <a:latin typeface="Cambria Math"/>
                                        </a:rPr>
                                        <m:t>𝑘</m:t>
                                      </m:r>
                                      <m:r>
                                        <a:rPr lang="es-MX" i="1">
                                          <a:latin typeface="Cambria Math"/>
                                        </a:rPr>
                                        <m:t>=1</m:t>
                                      </m:r>
                                    </m:sub>
                                    <m:sup>
                                      <m:r>
                                        <a:rPr lang="es-MX" i="1">
                                          <a:latin typeface="Cambria Math"/>
                                        </a:rPr>
                                        <m:t>𝑐</m:t>
                                      </m:r>
                                    </m:sup>
                                    <m:e>
                                      <m:sSub>
                                        <m:sSubPr>
                                          <m:ctrlPr>
                                            <a:rPr lang="es-MX" i="1">
                                              <a:latin typeface="Cambria Math" panose="02040503050406030204" pitchFamily="18" charset="0"/>
                                            </a:rPr>
                                          </m:ctrlPr>
                                        </m:sSubPr>
                                        <m:e>
                                          <m:r>
                                            <a:rPr lang="es-MX" i="1">
                                              <a:latin typeface="Cambria Math"/>
                                            </a:rPr>
                                            <m:t>𝑦</m:t>
                                          </m:r>
                                        </m:e>
                                        <m:sub>
                                          <m:r>
                                            <a:rPr lang="es-MX" i="1">
                                              <a:latin typeface="Cambria Math"/>
                                            </a:rPr>
                                            <m:t>𝑖𝑗𝑘</m:t>
                                          </m:r>
                                        </m:sub>
                                      </m:sSub>
                                    </m:e>
                                  </m:nary>
                                </m:e>
                                <m:sub/>
                              </m:sSub>
                            </m:e>
                          </m:nary>
                        </m:e>
                      </m:nary>
                    </m:oMath>
                  </m:oMathPara>
                </a14:m>
                <a:endParaRPr lang="es-MX" dirty="0"/>
              </a:p>
              <a:p>
                <a:endParaRPr lang="es-MX" b="1" cap="all" dirty="0"/>
              </a:p>
              <a:p>
                <a:endParaRPr lang="es-MX" b="1" cap="all" dirty="0" smtClean="0"/>
              </a:p>
              <a:p>
                <a:endParaRPr lang="es-MX" b="1" cap="all" dirty="0"/>
              </a:p>
              <a:p>
                <a:r>
                  <a:rPr lang="es-MX" b="1" cap="all" dirty="0" smtClean="0"/>
                  <a:t>2</a:t>
                </a:r>
                <a:r>
                  <a:rPr lang="es-MX" b="1" cap="all" dirty="0"/>
                  <a:t>. Suma de cuadrados total (SC Total)</a:t>
                </a:r>
              </a:p>
              <a:p>
                <a:pPr/>
                <a14:m>
                  <m:oMathPara xmlns:m="http://schemas.openxmlformats.org/officeDocument/2006/math">
                    <m:oMathParaPr>
                      <m:jc m:val="centerGroup"/>
                    </m:oMathParaPr>
                    <m:oMath xmlns:m="http://schemas.openxmlformats.org/officeDocument/2006/math">
                      <m:r>
                        <a:rPr lang="es-MX" i="1">
                          <a:latin typeface="Cambria Math"/>
                        </a:rPr>
                        <m:t>𝑆𝐶</m:t>
                      </m:r>
                      <m:r>
                        <a:rPr lang="es-MX" i="1">
                          <a:latin typeface="Cambria Math"/>
                        </a:rPr>
                        <m:t> </m:t>
                      </m:r>
                      <m:r>
                        <a:rPr lang="es-MX" i="1">
                          <a:latin typeface="Cambria Math"/>
                        </a:rPr>
                        <m:t>𝑇𝑜𝑡𝑎𝑙</m:t>
                      </m:r>
                      <m:r>
                        <a:rPr lang="es-MX" i="1">
                          <a:latin typeface="Cambria Math"/>
                        </a:rPr>
                        <m:t>= </m:t>
                      </m:r>
                      <m:nary>
                        <m:naryPr>
                          <m:chr m:val="∑"/>
                          <m:limLoc m:val="undOvr"/>
                          <m:ctrlPr>
                            <a:rPr lang="es-MX" i="1">
                              <a:latin typeface="Cambria Math" panose="02040503050406030204" pitchFamily="18" charset="0"/>
                            </a:rPr>
                          </m:ctrlPr>
                        </m:naryPr>
                        <m:sub>
                          <m:r>
                            <a:rPr lang="es-MX" i="1">
                              <a:latin typeface="Cambria Math"/>
                            </a:rPr>
                            <m:t>𝑖</m:t>
                          </m:r>
                          <m:r>
                            <a:rPr lang="es-MX" i="1">
                              <a:latin typeface="Cambria Math"/>
                            </a:rPr>
                            <m:t>=1</m:t>
                          </m:r>
                        </m:sub>
                        <m:sup>
                          <m:r>
                            <a:rPr lang="es-MX" i="1">
                              <a:latin typeface="Cambria Math"/>
                            </a:rPr>
                            <m:t>𝑡</m:t>
                          </m:r>
                        </m:sup>
                        <m:e>
                          <m:nary>
                            <m:naryPr>
                              <m:chr m:val="∑"/>
                              <m:limLoc m:val="undOvr"/>
                              <m:ctrlPr>
                                <a:rPr lang="es-MX" i="1">
                                  <a:latin typeface="Cambria Math" panose="02040503050406030204" pitchFamily="18" charset="0"/>
                                </a:rPr>
                              </m:ctrlPr>
                            </m:naryPr>
                            <m:sub>
                              <m:r>
                                <a:rPr lang="es-MX" i="1">
                                  <a:latin typeface="Cambria Math"/>
                                </a:rPr>
                                <m:t>𝑗</m:t>
                              </m:r>
                              <m:r>
                                <a:rPr lang="es-MX" i="1">
                                  <a:latin typeface="Cambria Math"/>
                                </a:rPr>
                                <m:t>=1</m:t>
                              </m:r>
                            </m:sub>
                            <m:sup>
                              <m:r>
                                <a:rPr lang="es-MX" i="1">
                                  <a:latin typeface="Cambria Math"/>
                                </a:rPr>
                                <m:t>h</m:t>
                              </m:r>
                            </m:sup>
                            <m:e>
                              <m:nary>
                                <m:naryPr>
                                  <m:chr m:val="∑"/>
                                  <m:limLoc m:val="undOvr"/>
                                  <m:ctrlPr>
                                    <a:rPr lang="es-MX" i="1">
                                      <a:latin typeface="Cambria Math" panose="02040503050406030204" pitchFamily="18" charset="0"/>
                                    </a:rPr>
                                  </m:ctrlPr>
                                </m:naryPr>
                                <m:sub>
                                  <m:r>
                                    <a:rPr lang="es-MX" i="1">
                                      <a:latin typeface="Cambria Math"/>
                                    </a:rPr>
                                    <m:t>𝑘</m:t>
                                  </m:r>
                                  <m:r>
                                    <a:rPr lang="es-MX" i="1">
                                      <a:latin typeface="Cambria Math"/>
                                    </a:rPr>
                                    <m:t>=1</m:t>
                                  </m:r>
                                </m:sub>
                                <m:sup>
                                  <m:r>
                                    <a:rPr lang="es-MX" i="1">
                                      <a:latin typeface="Cambria Math"/>
                                    </a:rPr>
                                    <m:t>𝑐</m:t>
                                  </m:r>
                                </m:sup>
                                <m:e>
                                  <m:sSubSup>
                                    <m:sSubSupPr>
                                      <m:ctrlPr>
                                        <a:rPr lang="es-MX" i="1">
                                          <a:latin typeface="Cambria Math" panose="02040503050406030204" pitchFamily="18" charset="0"/>
                                        </a:rPr>
                                      </m:ctrlPr>
                                    </m:sSubSupPr>
                                    <m:e>
                                      <m:r>
                                        <a:rPr lang="es-MX" i="1">
                                          <a:latin typeface="Cambria Math"/>
                                        </a:rPr>
                                        <m:t>𝑦</m:t>
                                      </m:r>
                                    </m:e>
                                    <m:sub>
                                      <m:r>
                                        <a:rPr lang="es-MX" i="1">
                                          <a:latin typeface="Cambria Math"/>
                                        </a:rPr>
                                        <m:t>𝑖𝑗𝑘</m:t>
                                      </m:r>
                                    </m:sub>
                                    <m:sup>
                                      <m:r>
                                        <a:rPr lang="es-MX" i="1">
                                          <a:latin typeface="Cambria Math"/>
                                        </a:rPr>
                                        <m:t>2</m:t>
                                      </m:r>
                                    </m:sup>
                                  </m:sSubSup>
                                </m:e>
                              </m:nary>
                            </m:e>
                          </m:nary>
                        </m:e>
                      </m:nary>
                      <m:r>
                        <a:rPr lang="es-MX" i="1">
                          <a:latin typeface="Cambria Math"/>
                        </a:rPr>
                        <m:t>−</m:t>
                      </m:r>
                      <m:r>
                        <a:rPr lang="es-MX" i="1">
                          <a:latin typeface="Cambria Math"/>
                        </a:rPr>
                        <m:t>𝐹</m:t>
                      </m:r>
                      <m:r>
                        <a:rPr lang="es-MX" i="1">
                          <a:latin typeface="Cambria Math"/>
                        </a:rPr>
                        <m:t>.</m:t>
                      </m:r>
                      <m:r>
                        <a:rPr lang="es-MX" i="1">
                          <a:latin typeface="Cambria Math"/>
                        </a:rPr>
                        <m:t>𝐶</m:t>
                      </m:r>
                      <m:r>
                        <a:rPr lang="es-MX" i="1">
                          <a:latin typeface="Cambria Math"/>
                        </a:rPr>
                        <m:t>.</m:t>
                      </m:r>
                    </m:oMath>
                  </m:oMathPara>
                </a14:m>
                <a:endParaRPr lang="es-MX" dirty="0"/>
              </a:p>
            </p:txBody>
          </p:sp>
        </mc:Choice>
        <mc:Fallback xmlns="">
          <p:sp>
            <p:nvSpPr>
              <p:cNvPr id="2" name="1 Rectángulo"/>
              <p:cNvSpPr>
                <a:spLocks noRot="1" noChangeAspect="1" noMove="1" noResize="1" noEditPoints="1" noAdjustHandles="1" noChangeArrowheads="1" noChangeShapeType="1" noTextEdit="1"/>
              </p:cNvSpPr>
              <p:nvPr/>
            </p:nvSpPr>
            <p:spPr>
              <a:xfrm>
                <a:off x="628650" y="2021679"/>
                <a:ext cx="7708526" cy="3390800"/>
              </a:xfrm>
              <a:prstGeom prst="rect">
                <a:avLst/>
              </a:prstGeom>
              <a:blipFill rotWithShape="0">
                <a:blip r:embed="rId2"/>
                <a:stretch>
                  <a:fillRect l="-632"/>
                </a:stretch>
              </a:blipFill>
            </p:spPr>
            <p:txBody>
              <a:bodyPr/>
              <a:lstStyle/>
              <a:p>
                <a:r>
                  <a:rPr lang="es-MX">
                    <a:noFill/>
                  </a:rPr>
                  <a:t> </a:t>
                </a:r>
              </a:p>
            </p:txBody>
          </p:sp>
        </mc:Fallback>
      </mc:AlternateContent>
      <p:sp>
        <p:nvSpPr>
          <p:cNvPr id="4" name="Título 3"/>
          <p:cNvSpPr>
            <a:spLocks noGrp="1"/>
          </p:cNvSpPr>
          <p:nvPr>
            <p:ph type="title"/>
          </p:nvPr>
        </p:nvSpPr>
        <p:spPr>
          <a:xfrm>
            <a:off x="628650" y="365126"/>
            <a:ext cx="8138832" cy="1325563"/>
          </a:xfrm>
        </p:spPr>
        <p:txBody>
          <a:bodyPr>
            <a:normAutofit/>
          </a:bodyPr>
          <a:lstStyle/>
          <a:p>
            <a:r>
              <a:rPr lang="es-MX" sz="2800" b="1" dirty="0" smtClean="0">
                <a:solidFill>
                  <a:schemeClr val="accent4">
                    <a:lumMod val="50000"/>
                  </a:schemeClr>
                </a:solidFill>
              </a:rPr>
              <a:t>3.3.3. </a:t>
            </a:r>
            <a:r>
              <a:rPr lang="es-ES_tradnl" sz="2800" b="1" dirty="0">
                <a:solidFill>
                  <a:schemeClr val="accent4">
                    <a:lumMod val="50000"/>
                  </a:schemeClr>
                </a:solidFill>
              </a:rPr>
              <a:t>Pasos para la realización del análisis de varianza</a:t>
            </a:r>
            <a:endParaRPr lang="es-MX" sz="2800" b="1" dirty="0">
              <a:solidFill>
                <a:schemeClr val="accent4">
                  <a:lumMod val="50000"/>
                </a:schemeClr>
              </a:solidFill>
            </a:endParaRPr>
          </a:p>
        </p:txBody>
      </p:sp>
      <p:sp>
        <p:nvSpPr>
          <p:cNvPr id="3" name="2 Marcador de número de diapositiva"/>
          <p:cNvSpPr>
            <a:spLocks noGrp="1"/>
          </p:cNvSpPr>
          <p:nvPr>
            <p:ph type="sldNum" sz="quarter" idx="12"/>
          </p:nvPr>
        </p:nvSpPr>
        <p:spPr/>
        <p:txBody>
          <a:bodyPr/>
          <a:lstStyle/>
          <a:p>
            <a:fld id="{A1AD8946-BE59-4A29-B4AD-C33656BD118C}" type="slidenum">
              <a:rPr lang="es-MX" smtClean="0"/>
              <a:pPr/>
              <a:t>29</a:t>
            </a:fld>
            <a:endParaRPr lang="es-MX"/>
          </a:p>
        </p:txBody>
      </p:sp>
    </p:spTree>
    <p:extLst>
      <p:ext uri="{BB962C8B-B14F-4D97-AF65-F5344CB8AC3E}">
        <p14:creationId xmlns:p14="http://schemas.microsoft.com/office/powerpoint/2010/main" val="34168098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600" b="1" dirty="0" smtClean="0">
                <a:solidFill>
                  <a:schemeClr val="accent4">
                    <a:lumMod val="50000"/>
                  </a:schemeClr>
                </a:solidFill>
                <a:effectLst>
                  <a:outerShdw blurRad="38100" dist="38100" dir="2700000" algn="tl">
                    <a:srgbClr val="000000">
                      <a:alpha val="43137"/>
                    </a:srgbClr>
                  </a:outerShdw>
                </a:effectLst>
              </a:rPr>
              <a:t>Objetivos de la unidad de competencia</a:t>
            </a:r>
            <a:endParaRPr lang="es-MX" b="1" dirty="0">
              <a:solidFill>
                <a:schemeClr val="accent4">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628650" y="2807260"/>
            <a:ext cx="7886700" cy="1912657"/>
          </a:xfrm>
        </p:spPr>
        <p:txBody>
          <a:bodyPr>
            <a:normAutofit fontScale="92500"/>
          </a:bodyPr>
          <a:lstStyle/>
          <a:p>
            <a:pPr marL="0" indent="0">
              <a:buNone/>
            </a:pPr>
            <a:r>
              <a:rPr lang="es-MX" dirty="0" smtClean="0"/>
              <a:t>El  Alumno:</a:t>
            </a:r>
            <a:endParaRPr lang="es-MX" dirty="0"/>
          </a:p>
          <a:p>
            <a:r>
              <a:rPr lang="es-MX" dirty="0" smtClean="0"/>
              <a:t>Aplicará </a:t>
            </a:r>
            <a:r>
              <a:rPr lang="es-MX" dirty="0"/>
              <a:t>adecuadamente los diseños experimentales relacionados con un solo factor de estudio de uso común en la investigación agrícola y florícola. </a:t>
            </a:r>
          </a:p>
        </p:txBody>
      </p:sp>
    </p:spTree>
    <p:extLst>
      <p:ext uri="{BB962C8B-B14F-4D97-AF65-F5344CB8AC3E}">
        <p14:creationId xmlns:p14="http://schemas.microsoft.com/office/powerpoint/2010/main" val="34647381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1 Rectángulo"/>
              <p:cNvSpPr/>
              <p:nvPr/>
            </p:nvSpPr>
            <p:spPr>
              <a:xfrm>
                <a:off x="1115616" y="925718"/>
                <a:ext cx="6912767" cy="5006563"/>
              </a:xfrm>
              <a:prstGeom prst="rect">
                <a:avLst/>
              </a:prstGeom>
              <a:solidFill>
                <a:schemeClr val="accent4">
                  <a:lumMod val="60000"/>
                  <a:lumOff val="40000"/>
                </a:schemeClr>
              </a:solidFill>
            </p:spPr>
            <p:txBody>
              <a:bodyPr wrap="square">
                <a:spAutoFit/>
              </a:bodyPr>
              <a:lstStyle/>
              <a:p>
                <a:r>
                  <a:rPr lang="es-MX" b="1" cap="all" dirty="0" smtClean="0"/>
                  <a:t>3</a:t>
                </a:r>
                <a:r>
                  <a:rPr lang="es-MX" b="1" cap="all" dirty="0"/>
                  <a:t>. Suma de cuadrados de hileras (SC </a:t>
                </a:r>
                <a:r>
                  <a:rPr lang="es-MX" b="1" cap="all" dirty="0" err="1"/>
                  <a:t>Hil</a:t>
                </a:r>
                <a:r>
                  <a:rPr lang="es-MX" b="1" cap="all" dirty="0"/>
                  <a:t>)</a:t>
                </a:r>
              </a:p>
              <a:p>
                <a:r>
                  <a:rPr lang="es-MX" dirty="0"/>
                  <a:t> </a:t>
                </a:r>
              </a:p>
              <a:p>
                <a:pPr/>
                <a14:m>
                  <m:oMathPara xmlns:m="http://schemas.openxmlformats.org/officeDocument/2006/math">
                    <m:oMathParaPr>
                      <m:jc m:val="centerGroup"/>
                    </m:oMathParaPr>
                    <m:oMath xmlns:m="http://schemas.openxmlformats.org/officeDocument/2006/math">
                      <m:r>
                        <a:rPr lang="es-MX" i="1">
                          <a:latin typeface="Cambria Math"/>
                        </a:rPr>
                        <m:t>𝑆𝐶</m:t>
                      </m:r>
                      <m:r>
                        <a:rPr lang="es-MX" i="1">
                          <a:latin typeface="Cambria Math"/>
                        </a:rPr>
                        <m:t> </m:t>
                      </m:r>
                      <m:r>
                        <a:rPr lang="es-MX" i="1">
                          <a:latin typeface="Cambria Math"/>
                        </a:rPr>
                        <m:t>𝐻𝑖𝑙</m:t>
                      </m:r>
                      <m:r>
                        <a:rPr lang="es-MX" i="1">
                          <a:latin typeface="Cambria Math"/>
                        </a:rPr>
                        <m:t>=</m:t>
                      </m:r>
                      <m:f>
                        <m:fPr>
                          <m:ctrlPr>
                            <a:rPr lang="es-MX" i="1">
                              <a:latin typeface="Cambria Math" panose="02040503050406030204" pitchFamily="18" charset="0"/>
                            </a:rPr>
                          </m:ctrlPr>
                        </m:fPr>
                        <m:num>
                          <m:nary>
                            <m:naryPr>
                              <m:chr m:val="∑"/>
                              <m:limLoc m:val="undOvr"/>
                              <m:ctrlPr>
                                <a:rPr lang="es-MX" i="1">
                                  <a:latin typeface="Cambria Math" panose="02040503050406030204" pitchFamily="18" charset="0"/>
                                </a:rPr>
                              </m:ctrlPr>
                            </m:naryPr>
                            <m:sub>
                              <m:r>
                                <a:rPr lang="es-MX" i="1">
                                  <a:latin typeface="Cambria Math"/>
                                </a:rPr>
                                <m:t>𝑗</m:t>
                              </m:r>
                              <m:r>
                                <a:rPr lang="es-MX" i="1">
                                  <a:latin typeface="Cambria Math"/>
                                </a:rPr>
                                <m:t>=1</m:t>
                              </m:r>
                            </m:sub>
                            <m:sup>
                              <m:r>
                                <a:rPr lang="es-MX" i="1">
                                  <a:latin typeface="Cambria Math"/>
                                </a:rPr>
                                <m:t>h</m:t>
                              </m:r>
                            </m:sup>
                            <m:e>
                              <m:sSubSup>
                                <m:sSubSupPr>
                                  <m:ctrlPr>
                                    <a:rPr lang="es-MX" i="1">
                                      <a:latin typeface="Cambria Math" panose="02040503050406030204" pitchFamily="18" charset="0"/>
                                    </a:rPr>
                                  </m:ctrlPr>
                                </m:sSubSupPr>
                                <m:e>
                                  <m:r>
                                    <a:rPr lang="es-MX" i="1">
                                      <a:latin typeface="Cambria Math"/>
                                    </a:rPr>
                                    <m:t>𝑌</m:t>
                                  </m:r>
                                </m:e>
                                <m:sub>
                                  <m:r>
                                    <a:rPr lang="es-MX" i="1">
                                      <a:latin typeface="Cambria Math"/>
                                    </a:rPr>
                                    <m:t>.</m:t>
                                  </m:r>
                                  <m:r>
                                    <a:rPr lang="es-MX" i="1">
                                      <a:latin typeface="Cambria Math"/>
                                    </a:rPr>
                                    <m:t>𝑗</m:t>
                                  </m:r>
                                  <m:r>
                                    <a:rPr lang="es-MX" i="1">
                                      <a:latin typeface="Cambria Math"/>
                                    </a:rPr>
                                    <m:t>.</m:t>
                                  </m:r>
                                </m:sub>
                                <m:sup>
                                  <m:r>
                                    <a:rPr lang="es-MX" i="1">
                                      <a:latin typeface="Cambria Math"/>
                                    </a:rPr>
                                    <m:t>2</m:t>
                                  </m:r>
                                </m:sup>
                              </m:sSubSup>
                            </m:e>
                          </m:nary>
                        </m:num>
                        <m:den>
                          <m:r>
                            <a:rPr lang="es-MX" i="1">
                              <a:latin typeface="Cambria Math"/>
                            </a:rPr>
                            <m:t>𝑡</m:t>
                          </m:r>
                        </m:den>
                      </m:f>
                      <m:r>
                        <a:rPr lang="es-MX" i="1">
                          <a:latin typeface="Cambria Math"/>
                        </a:rPr>
                        <m:t>−</m:t>
                      </m:r>
                      <m:r>
                        <a:rPr lang="es-MX" i="1">
                          <a:latin typeface="Cambria Math"/>
                        </a:rPr>
                        <m:t>𝐹</m:t>
                      </m:r>
                      <m:r>
                        <a:rPr lang="es-MX" i="1">
                          <a:latin typeface="Cambria Math"/>
                        </a:rPr>
                        <m:t>.</m:t>
                      </m:r>
                      <m:r>
                        <a:rPr lang="es-MX" i="1">
                          <a:latin typeface="Cambria Math"/>
                        </a:rPr>
                        <m:t>𝐶</m:t>
                      </m:r>
                      <m:r>
                        <a:rPr lang="es-MX" i="1">
                          <a:latin typeface="Cambria Math"/>
                        </a:rPr>
                        <m:t>.;               </m:t>
                      </m:r>
                      <m:sSub>
                        <m:sSubPr>
                          <m:ctrlPr>
                            <a:rPr lang="es-MX" i="1">
                              <a:latin typeface="Cambria Math" panose="02040503050406030204" pitchFamily="18" charset="0"/>
                            </a:rPr>
                          </m:ctrlPr>
                        </m:sSubPr>
                        <m:e>
                          <m:r>
                            <a:rPr lang="es-MX" i="1">
                              <a:latin typeface="Cambria Math"/>
                            </a:rPr>
                            <m:t>𝑌</m:t>
                          </m:r>
                        </m:e>
                        <m:sub>
                          <m:r>
                            <a:rPr lang="es-MX" i="1">
                              <a:latin typeface="Cambria Math"/>
                            </a:rPr>
                            <m:t>.</m:t>
                          </m:r>
                          <m:r>
                            <a:rPr lang="es-MX" i="1">
                              <a:latin typeface="Cambria Math"/>
                            </a:rPr>
                            <m:t>𝑗</m:t>
                          </m:r>
                          <m:r>
                            <a:rPr lang="es-MX" i="1">
                              <a:latin typeface="Cambria Math"/>
                            </a:rPr>
                            <m:t>.=</m:t>
                          </m:r>
                        </m:sub>
                      </m:sSub>
                      <m:nary>
                        <m:naryPr>
                          <m:chr m:val="∑"/>
                          <m:limLoc m:val="undOvr"/>
                          <m:ctrlPr>
                            <a:rPr lang="es-MX" i="1">
                              <a:latin typeface="Cambria Math" panose="02040503050406030204" pitchFamily="18" charset="0"/>
                            </a:rPr>
                          </m:ctrlPr>
                        </m:naryPr>
                        <m:sub>
                          <m:r>
                            <a:rPr lang="es-MX" i="1">
                              <a:latin typeface="Cambria Math"/>
                            </a:rPr>
                            <m:t>𝑖</m:t>
                          </m:r>
                          <m:r>
                            <a:rPr lang="es-MX" i="1">
                              <a:latin typeface="Cambria Math"/>
                            </a:rPr>
                            <m:t>=1</m:t>
                          </m:r>
                        </m:sub>
                        <m:sup>
                          <m:r>
                            <a:rPr lang="es-MX" i="1">
                              <a:latin typeface="Cambria Math"/>
                            </a:rPr>
                            <m:t>𝑡</m:t>
                          </m:r>
                        </m:sup>
                        <m:e>
                          <m:nary>
                            <m:naryPr>
                              <m:chr m:val="∑"/>
                              <m:limLoc m:val="undOvr"/>
                              <m:ctrlPr>
                                <a:rPr lang="es-MX" i="1">
                                  <a:latin typeface="Cambria Math" panose="02040503050406030204" pitchFamily="18" charset="0"/>
                                </a:rPr>
                              </m:ctrlPr>
                            </m:naryPr>
                            <m:sub>
                              <m:r>
                                <a:rPr lang="es-MX" i="1">
                                  <a:latin typeface="Cambria Math"/>
                                </a:rPr>
                                <m:t>𝑘</m:t>
                              </m:r>
                              <m:r>
                                <a:rPr lang="es-MX" i="1">
                                  <a:latin typeface="Cambria Math"/>
                                </a:rPr>
                                <m:t>=1</m:t>
                              </m:r>
                            </m:sub>
                            <m:sup>
                              <m:r>
                                <a:rPr lang="es-MX" i="1">
                                  <a:latin typeface="Cambria Math"/>
                                </a:rPr>
                                <m:t>𝑐</m:t>
                              </m:r>
                            </m:sup>
                            <m:e>
                              <m:sSub>
                                <m:sSubPr>
                                  <m:ctrlPr>
                                    <a:rPr lang="es-MX" i="1">
                                      <a:latin typeface="Cambria Math" panose="02040503050406030204" pitchFamily="18" charset="0"/>
                                    </a:rPr>
                                  </m:ctrlPr>
                                </m:sSubPr>
                                <m:e>
                                  <m:r>
                                    <a:rPr lang="es-MX" i="1">
                                      <a:latin typeface="Cambria Math"/>
                                    </a:rPr>
                                    <m:t>𝑦</m:t>
                                  </m:r>
                                </m:e>
                                <m:sub>
                                  <m:r>
                                    <a:rPr lang="es-MX" i="1">
                                      <a:latin typeface="Cambria Math"/>
                                    </a:rPr>
                                    <m:t>𝑖𝑗𝑘</m:t>
                                  </m:r>
                                </m:sub>
                              </m:sSub>
                            </m:e>
                          </m:nary>
                        </m:e>
                      </m:nary>
                    </m:oMath>
                  </m:oMathPara>
                </a14:m>
                <a:endParaRPr lang="es-MX" dirty="0"/>
              </a:p>
              <a:p>
                <a:r>
                  <a:rPr lang="es-MX" dirty="0"/>
                  <a:t> </a:t>
                </a:r>
              </a:p>
              <a:p>
                <a:endParaRPr lang="es-MX" b="1" cap="all" dirty="0" smtClean="0"/>
              </a:p>
              <a:p>
                <a:r>
                  <a:rPr lang="es-MX" b="1" cap="all" dirty="0" smtClean="0"/>
                  <a:t>4</a:t>
                </a:r>
                <a:r>
                  <a:rPr lang="es-MX" b="1" cap="all" dirty="0"/>
                  <a:t>. Suma de cuadrados de columnas (SC col)</a:t>
                </a:r>
              </a:p>
              <a:p>
                <a:r>
                  <a:rPr lang="es-MX" dirty="0"/>
                  <a:t> </a:t>
                </a:r>
              </a:p>
              <a:p>
                <a:pPr/>
                <a14:m>
                  <m:oMathPara xmlns:m="http://schemas.openxmlformats.org/officeDocument/2006/math">
                    <m:oMathParaPr>
                      <m:jc m:val="centerGroup"/>
                    </m:oMathParaPr>
                    <m:oMath xmlns:m="http://schemas.openxmlformats.org/officeDocument/2006/math">
                      <m:r>
                        <a:rPr lang="es-MX" i="1">
                          <a:latin typeface="Cambria Math"/>
                        </a:rPr>
                        <m:t>𝑆𝐶</m:t>
                      </m:r>
                      <m:r>
                        <a:rPr lang="es-MX" i="1">
                          <a:latin typeface="Cambria Math"/>
                        </a:rPr>
                        <m:t> </m:t>
                      </m:r>
                      <m:r>
                        <a:rPr lang="es-MX" i="1">
                          <a:latin typeface="Cambria Math"/>
                        </a:rPr>
                        <m:t>𝐶𝑜𝑙</m:t>
                      </m:r>
                      <m:r>
                        <a:rPr lang="es-MX" i="1">
                          <a:latin typeface="Cambria Math"/>
                        </a:rPr>
                        <m:t>=</m:t>
                      </m:r>
                      <m:f>
                        <m:fPr>
                          <m:ctrlPr>
                            <a:rPr lang="es-MX" i="1">
                              <a:latin typeface="Cambria Math" panose="02040503050406030204" pitchFamily="18" charset="0"/>
                            </a:rPr>
                          </m:ctrlPr>
                        </m:fPr>
                        <m:num>
                          <m:nary>
                            <m:naryPr>
                              <m:chr m:val="∑"/>
                              <m:limLoc m:val="undOvr"/>
                              <m:ctrlPr>
                                <a:rPr lang="es-MX" i="1">
                                  <a:latin typeface="Cambria Math" panose="02040503050406030204" pitchFamily="18" charset="0"/>
                                </a:rPr>
                              </m:ctrlPr>
                            </m:naryPr>
                            <m:sub>
                              <m:r>
                                <a:rPr lang="es-MX" i="1">
                                  <a:latin typeface="Cambria Math"/>
                                </a:rPr>
                                <m:t>𝑘</m:t>
                              </m:r>
                              <m:r>
                                <a:rPr lang="es-MX" i="1">
                                  <a:latin typeface="Cambria Math"/>
                                </a:rPr>
                                <m:t>=1</m:t>
                              </m:r>
                            </m:sub>
                            <m:sup>
                              <m:r>
                                <a:rPr lang="es-MX" i="1">
                                  <a:latin typeface="Cambria Math"/>
                                </a:rPr>
                                <m:t>𝑐</m:t>
                              </m:r>
                            </m:sup>
                            <m:e>
                              <m:sSubSup>
                                <m:sSubSupPr>
                                  <m:ctrlPr>
                                    <a:rPr lang="es-MX" i="1">
                                      <a:latin typeface="Cambria Math" panose="02040503050406030204" pitchFamily="18" charset="0"/>
                                    </a:rPr>
                                  </m:ctrlPr>
                                </m:sSubSupPr>
                                <m:e>
                                  <m:r>
                                    <a:rPr lang="es-MX" i="1">
                                      <a:latin typeface="Cambria Math"/>
                                    </a:rPr>
                                    <m:t>𝑌</m:t>
                                  </m:r>
                                </m:e>
                                <m:sub>
                                  <m:r>
                                    <a:rPr lang="es-MX" i="1">
                                      <a:latin typeface="Cambria Math"/>
                                    </a:rPr>
                                    <m:t>..</m:t>
                                  </m:r>
                                  <m:r>
                                    <a:rPr lang="es-MX" i="1">
                                      <a:latin typeface="Cambria Math"/>
                                    </a:rPr>
                                    <m:t>𝑘</m:t>
                                  </m:r>
                                </m:sub>
                                <m:sup>
                                  <m:r>
                                    <a:rPr lang="es-MX" i="1">
                                      <a:latin typeface="Cambria Math"/>
                                    </a:rPr>
                                    <m:t>2</m:t>
                                  </m:r>
                                </m:sup>
                              </m:sSubSup>
                            </m:e>
                          </m:nary>
                        </m:num>
                        <m:den>
                          <m:r>
                            <a:rPr lang="es-MX" i="1">
                              <a:latin typeface="Cambria Math"/>
                            </a:rPr>
                            <m:t>𝑡</m:t>
                          </m:r>
                        </m:den>
                      </m:f>
                      <m:r>
                        <a:rPr lang="es-MX" i="1">
                          <a:latin typeface="Cambria Math"/>
                        </a:rPr>
                        <m:t>−</m:t>
                      </m:r>
                      <m:r>
                        <a:rPr lang="es-MX" i="1">
                          <a:latin typeface="Cambria Math"/>
                        </a:rPr>
                        <m:t>𝐹</m:t>
                      </m:r>
                      <m:r>
                        <a:rPr lang="es-MX" i="1">
                          <a:latin typeface="Cambria Math"/>
                        </a:rPr>
                        <m:t>.</m:t>
                      </m:r>
                      <m:r>
                        <a:rPr lang="es-MX" i="1">
                          <a:latin typeface="Cambria Math"/>
                        </a:rPr>
                        <m:t>𝐶</m:t>
                      </m:r>
                      <m:r>
                        <a:rPr lang="es-MX" i="1">
                          <a:latin typeface="Cambria Math"/>
                        </a:rPr>
                        <m:t>.;               </m:t>
                      </m:r>
                      <m:sSub>
                        <m:sSubPr>
                          <m:ctrlPr>
                            <a:rPr lang="es-MX" i="1">
                              <a:latin typeface="Cambria Math" panose="02040503050406030204" pitchFamily="18" charset="0"/>
                            </a:rPr>
                          </m:ctrlPr>
                        </m:sSubPr>
                        <m:e>
                          <m:r>
                            <a:rPr lang="es-MX" i="1">
                              <a:latin typeface="Cambria Math"/>
                            </a:rPr>
                            <m:t>𝑌</m:t>
                          </m:r>
                        </m:e>
                        <m:sub>
                          <m:r>
                            <a:rPr lang="es-MX" i="1">
                              <a:latin typeface="Cambria Math"/>
                            </a:rPr>
                            <m:t>..</m:t>
                          </m:r>
                          <m:r>
                            <a:rPr lang="es-MX" i="1">
                              <a:latin typeface="Cambria Math"/>
                            </a:rPr>
                            <m:t>𝑘</m:t>
                          </m:r>
                          <m:r>
                            <a:rPr lang="es-MX" i="1">
                              <a:latin typeface="Cambria Math"/>
                            </a:rPr>
                            <m:t>=</m:t>
                          </m:r>
                        </m:sub>
                      </m:sSub>
                      <m:nary>
                        <m:naryPr>
                          <m:chr m:val="∑"/>
                          <m:limLoc m:val="undOvr"/>
                          <m:ctrlPr>
                            <a:rPr lang="es-MX" i="1">
                              <a:latin typeface="Cambria Math" panose="02040503050406030204" pitchFamily="18" charset="0"/>
                            </a:rPr>
                          </m:ctrlPr>
                        </m:naryPr>
                        <m:sub>
                          <m:r>
                            <a:rPr lang="es-MX" i="1">
                              <a:latin typeface="Cambria Math"/>
                            </a:rPr>
                            <m:t>𝑖</m:t>
                          </m:r>
                          <m:r>
                            <a:rPr lang="es-MX" i="1">
                              <a:latin typeface="Cambria Math"/>
                            </a:rPr>
                            <m:t>=1</m:t>
                          </m:r>
                        </m:sub>
                        <m:sup>
                          <m:r>
                            <a:rPr lang="es-MX" i="1">
                              <a:latin typeface="Cambria Math"/>
                            </a:rPr>
                            <m:t>𝑡</m:t>
                          </m:r>
                        </m:sup>
                        <m:e>
                          <m:nary>
                            <m:naryPr>
                              <m:chr m:val="∑"/>
                              <m:limLoc m:val="undOvr"/>
                              <m:ctrlPr>
                                <a:rPr lang="es-MX" i="1">
                                  <a:latin typeface="Cambria Math" panose="02040503050406030204" pitchFamily="18" charset="0"/>
                                </a:rPr>
                              </m:ctrlPr>
                            </m:naryPr>
                            <m:sub>
                              <m:r>
                                <a:rPr lang="es-MX" i="1">
                                  <a:latin typeface="Cambria Math"/>
                                </a:rPr>
                                <m:t>𝑗</m:t>
                              </m:r>
                              <m:r>
                                <a:rPr lang="es-MX" i="1">
                                  <a:latin typeface="Cambria Math"/>
                                </a:rPr>
                                <m:t>=1</m:t>
                              </m:r>
                            </m:sub>
                            <m:sup>
                              <m:r>
                                <a:rPr lang="es-MX" i="1">
                                  <a:latin typeface="Cambria Math"/>
                                </a:rPr>
                                <m:t>h</m:t>
                              </m:r>
                            </m:sup>
                            <m:e>
                              <m:sSub>
                                <m:sSubPr>
                                  <m:ctrlPr>
                                    <a:rPr lang="es-MX" i="1">
                                      <a:latin typeface="Cambria Math" panose="02040503050406030204" pitchFamily="18" charset="0"/>
                                    </a:rPr>
                                  </m:ctrlPr>
                                </m:sSubPr>
                                <m:e>
                                  <m:r>
                                    <a:rPr lang="es-MX" i="1">
                                      <a:latin typeface="Cambria Math"/>
                                    </a:rPr>
                                    <m:t>𝑦</m:t>
                                  </m:r>
                                </m:e>
                                <m:sub>
                                  <m:r>
                                    <a:rPr lang="es-MX" i="1">
                                      <a:latin typeface="Cambria Math"/>
                                    </a:rPr>
                                    <m:t>𝑖𝑗𝑘</m:t>
                                  </m:r>
                                </m:sub>
                              </m:sSub>
                            </m:e>
                          </m:nary>
                        </m:e>
                      </m:nary>
                    </m:oMath>
                  </m:oMathPara>
                </a14:m>
                <a:endParaRPr lang="es-MX" dirty="0"/>
              </a:p>
              <a:p>
                <a:endParaRPr lang="es-MX" b="1" cap="all" dirty="0" smtClean="0"/>
              </a:p>
              <a:p>
                <a:r>
                  <a:rPr lang="es-MX" b="1" cap="all" dirty="0" smtClean="0"/>
                  <a:t>5. </a:t>
                </a:r>
                <a:r>
                  <a:rPr lang="es-MX" b="1" cap="all" dirty="0"/>
                  <a:t>Suma de cuadrados de tratamientos (SC </a:t>
                </a:r>
                <a:r>
                  <a:rPr lang="es-MX" b="1" cap="all" dirty="0" err="1"/>
                  <a:t>trat</a:t>
                </a:r>
                <a:r>
                  <a:rPr lang="es-MX" b="1" cap="all" dirty="0"/>
                  <a:t>)</a:t>
                </a:r>
              </a:p>
              <a:p>
                <a:r>
                  <a:rPr lang="es-MX" dirty="0"/>
                  <a:t> </a:t>
                </a:r>
              </a:p>
              <a:p>
                <a:pPr/>
                <a14:m>
                  <m:oMathPara xmlns:m="http://schemas.openxmlformats.org/officeDocument/2006/math">
                    <m:oMathParaPr>
                      <m:jc m:val="centerGroup"/>
                    </m:oMathParaPr>
                    <m:oMath xmlns:m="http://schemas.openxmlformats.org/officeDocument/2006/math">
                      <m:r>
                        <a:rPr lang="es-MX" i="1">
                          <a:latin typeface="Cambria Math"/>
                        </a:rPr>
                        <m:t>𝑆𝐶</m:t>
                      </m:r>
                      <m:r>
                        <a:rPr lang="es-MX" i="1">
                          <a:latin typeface="Cambria Math"/>
                        </a:rPr>
                        <m:t> </m:t>
                      </m:r>
                      <m:r>
                        <a:rPr lang="es-MX" i="1">
                          <a:latin typeface="Cambria Math"/>
                        </a:rPr>
                        <m:t>𝑇𝑟𝑎𝑡</m:t>
                      </m:r>
                      <m:r>
                        <a:rPr lang="es-MX" i="1">
                          <a:latin typeface="Cambria Math"/>
                        </a:rPr>
                        <m:t>=</m:t>
                      </m:r>
                      <m:f>
                        <m:fPr>
                          <m:ctrlPr>
                            <a:rPr lang="es-MX" i="1">
                              <a:latin typeface="Cambria Math" panose="02040503050406030204" pitchFamily="18" charset="0"/>
                            </a:rPr>
                          </m:ctrlPr>
                        </m:fPr>
                        <m:num>
                          <m:nary>
                            <m:naryPr>
                              <m:chr m:val="∑"/>
                              <m:limLoc m:val="undOvr"/>
                              <m:ctrlPr>
                                <a:rPr lang="es-MX" i="1">
                                  <a:latin typeface="Cambria Math" panose="02040503050406030204" pitchFamily="18" charset="0"/>
                                </a:rPr>
                              </m:ctrlPr>
                            </m:naryPr>
                            <m:sub>
                              <m:r>
                                <a:rPr lang="es-MX" i="1">
                                  <a:latin typeface="Cambria Math"/>
                                </a:rPr>
                                <m:t>𝑖</m:t>
                              </m:r>
                              <m:r>
                                <a:rPr lang="es-MX" i="1">
                                  <a:latin typeface="Cambria Math"/>
                                </a:rPr>
                                <m:t>=1</m:t>
                              </m:r>
                            </m:sub>
                            <m:sup>
                              <m:r>
                                <a:rPr lang="es-MX" i="1">
                                  <a:latin typeface="Cambria Math"/>
                                </a:rPr>
                                <m:t>𝑡</m:t>
                              </m:r>
                            </m:sup>
                            <m:e>
                              <m:sSubSup>
                                <m:sSubSupPr>
                                  <m:ctrlPr>
                                    <a:rPr lang="es-MX" i="1">
                                      <a:latin typeface="Cambria Math" panose="02040503050406030204" pitchFamily="18" charset="0"/>
                                    </a:rPr>
                                  </m:ctrlPr>
                                </m:sSubSupPr>
                                <m:e>
                                  <m:r>
                                    <a:rPr lang="es-MX" i="1">
                                      <a:latin typeface="Cambria Math"/>
                                    </a:rPr>
                                    <m:t>𝑌</m:t>
                                  </m:r>
                                </m:e>
                                <m:sub>
                                  <m:r>
                                    <a:rPr lang="es-MX" i="1">
                                      <a:latin typeface="Cambria Math"/>
                                    </a:rPr>
                                    <m:t>𝑖</m:t>
                                  </m:r>
                                  <m:r>
                                    <a:rPr lang="es-MX" i="1">
                                      <a:latin typeface="Cambria Math"/>
                                    </a:rPr>
                                    <m:t>..</m:t>
                                  </m:r>
                                </m:sub>
                                <m:sup>
                                  <m:r>
                                    <a:rPr lang="es-MX" i="1">
                                      <a:latin typeface="Cambria Math"/>
                                    </a:rPr>
                                    <m:t>2</m:t>
                                  </m:r>
                                </m:sup>
                              </m:sSubSup>
                            </m:e>
                          </m:nary>
                        </m:num>
                        <m:den>
                          <m:r>
                            <a:rPr lang="es-MX" i="1">
                              <a:latin typeface="Cambria Math"/>
                            </a:rPr>
                            <m:t>𝑡</m:t>
                          </m:r>
                        </m:den>
                      </m:f>
                      <m:r>
                        <a:rPr lang="es-MX" i="1">
                          <a:latin typeface="Cambria Math"/>
                        </a:rPr>
                        <m:t>−</m:t>
                      </m:r>
                      <m:r>
                        <a:rPr lang="es-MX" i="1">
                          <a:latin typeface="Cambria Math"/>
                        </a:rPr>
                        <m:t>𝐹</m:t>
                      </m:r>
                      <m:r>
                        <a:rPr lang="es-MX" i="1">
                          <a:latin typeface="Cambria Math"/>
                        </a:rPr>
                        <m:t>.</m:t>
                      </m:r>
                      <m:r>
                        <a:rPr lang="es-MX" i="1">
                          <a:latin typeface="Cambria Math"/>
                        </a:rPr>
                        <m:t>𝐶</m:t>
                      </m:r>
                      <m:r>
                        <a:rPr lang="es-MX" i="1">
                          <a:latin typeface="Cambria Math"/>
                        </a:rPr>
                        <m:t>.;               </m:t>
                      </m:r>
                      <m:sSub>
                        <m:sSubPr>
                          <m:ctrlPr>
                            <a:rPr lang="es-MX" i="1">
                              <a:latin typeface="Cambria Math" panose="02040503050406030204" pitchFamily="18" charset="0"/>
                            </a:rPr>
                          </m:ctrlPr>
                        </m:sSubPr>
                        <m:e>
                          <m:r>
                            <a:rPr lang="es-MX" i="1">
                              <a:latin typeface="Cambria Math"/>
                            </a:rPr>
                            <m:t>𝑌</m:t>
                          </m:r>
                        </m:e>
                        <m:sub>
                          <m:r>
                            <a:rPr lang="es-MX" i="1">
                              <a:latin typeface="Cambria Math"/>
                            </a:rPr>
                            <m:t>𝑖</m:t>
                          </m:r>
                          <m:r>
                            <a:rPr lang="es-MX" i="1">
                              <a:latin typeface="Cambria Math"/>
                            </a:rPr>
                            <m:t>..=</m:t>
                          </m:r>
                        </m:sub>
                      </m:sSub>
                      <m:nary>
                        <m:naryPr>
                          <m:chr m:val="∑"/>
                          <m:limLoc m:val="undOvr"/>
                          <m:ctrlPr>
                            <a:rPr lang="es-MX" i="1">
                              <a:latin typeface="Cambria Math" panose="02040503050406030204" pitchFamily="18" charset="0"/>
                            </a:rPr>
                          </m:ctrlPr>
                        </m:naryPr>
                        <m:sub>
                          <m:r>
                            <a:rPr lang="es-MX" i="1">
                              <a:latin typeface="Cambria Math"/>
                            </a:rPr>
                            <m:t>𝑗</m:t>
                          </m:r>
                          <m:r>
                            <a:rPr lang="es-MX" i="1">
                              <a:latin typeface="Cambria Math"/>
                            </a:rPr>
                            <m:t>=1</m:t>
                          </m:r>
                        </m:sub>
                        <m:sup>
                          <m:r>
                            <a:rPr lang="es-MX" i="1">
                              <a:latin typeface="Cambria Math"/>
                            </a:rPr>
                            <m:t>h</m:t>
                          </m:r>
                        </m:sup>
                        <m:e>
                          <m:nary>
                            <m:naryPr>
                              <m:chr m:val="∑"/>
                              <m:limLoc m:val="undOvr"/>
                              <m:ctrlPr>
                                <a:rPr lang="es-MX" i="1">
                                  <a:latin typeface="Cambria Math" panose="02040503050406030204" pitchFamily="18" charset="0"/>
                                </a:rPr>
                              </m:ctrlPr>
                            </m:naryPr>
                            <m:sub>
                              <m:r>
                                <a:rPr lang="es-MX" i="1">
                                  <a:latin typeface="Cambria Math"/>
                                </a:rPr>
                                <m:t>𝑘</m:t>
                              </m:r>
                              <m:r>
                                <a:rPr lang="es-MX" i="1">
                                  <a:latin typeface="Cambria Math"/>
                                </a:rPr>
                                <m:t>=1</m:t>
                              </m:r>
                            </m:sub>
                            <m:sup>
                              <m:r>
                                <a:rPr lang="es-MX" i="1">
                                  <a:latin typeface="Cambria Math"/>
                                </a:rPr>
                                <m:t>𝑐</m:t>
                              </m:r>
                            </m:sup>
                            <m:e>
                              <m:sSub>
                                <m:sSubPr>
                                  <m:ctrlPr>
                                    <a:rPr lang="es-MX" i="1">
                                      <a:latin typeface="Cambria Math" panose="02040503050406030204" pitchFamily="18" charset="0"/>
                                    </a:rPr>
                                  </m:ctrlPr>
                                </m:sSubPr>
                                <m:e>
                                  <m:r>
                                    <a:rPr lang="es-MX" i="1">
                                      <a:latin typeface="Cambria Math"/>
                                    </a:rPr>
                                    <m:t>𝑦</m:t>
                                  </m:r>
                                </m:e>
                                <m:sub>
                                  <m:r>
                                    <a:rPr lang="es-MX" i="1">
                                      <a:latin typeface="Cambria Math"/>
                                    </a:rPr>
                                    <m:t>𝑖𝑗𝑘</m:t>
                                  </m:r>
                                </m:sub>
                              </m:sSub>
                            </m:e>
                          </m:nary>
                        </m:e>
                      </m:nary>
                    </m:oMath>
                  </m:oMathPara>
                </a14:m>
                <a:endParaRPr lang="es-MX" dirty="0"/>
              </a:p>
            </p:txBody>
          </p:sp>
        </mc:Choice>
        <mc:Fallback xmlns="">
          <p:sp>
            <p:nvSpPr>
              <p:cNvPr id="2" name="1 Rectángulo"/>
              <p:cNvSpPr>
                <a:spLocks noRot="1" noChangeAspect="1" noMove="1" noResize="1" noEditPoints="1" noAdjustHandles="1" noChangeArrowheads="1" noChangeShapeType="1" noTextEdit="1"/>
              </p:cNvSpPr>
              <p:nvPr/>
            </p:nvSpPr>
            <p:spPr>
              <a:xfrm>
                <a:off x="1115616" y="925718"/>
                <a:ext cx="6912767" cy="5006563"/>
              </a:xfrm>
              <a:prstGeom prst="rect">
                <a:avLst/>
              </a:prstGeom>
              <a:blipFill rotWithShape="0">
                <a:blip r:embed="rId2"/>
                <a:stretch>
                  <a:fillRect l="-705" t="-731"/>
                </a:stretch>
              </a:blipFill>
            </p:spPr>
            <p:txBody>
              <a:bodyPr/>
              <a:lstStyle/>
              <a:p>
                <a:r>
                  <a:rPr lang="es-MX">
                    <a:noFill/>
                  </a:rPr>
                  <a:t> </a:t>
                </a:r>
              </a:p>
            </p:txBody>
          </p:sp>
        </mc:Fallback>
      </mc:AlternateContent>
      <p:sp>
        <p:nvSpPr>
          <p:cNvPr id="3" name="2 Marcador de número de diapositiva"/>
          <p:cNvSpPr>
            <a:spLocks noGrp="1"/>
          </p:cNvSpPr>
          <p:nvPr>
            <p:ph type="sldNum" sz="quarter" idx="12"/>
          </p:nvPr>
        </p:nvSpPr>
        <p:spPr/>
        <p:txBody>
          <a:bodyPr/>
          <a:lstStyle/>
          <a:p>
            <a:fld id="{A1AD8946-BE59-4A29-B4AD-C33656BD118C}" type="slidenum">
              <a:rPr lang="es-MX" smtClean="0"/>
              <a:pPr/>
              <a:t>30</a:t>
            </a:fld>
            <a:endParaRPr lang="es-MX"/>
          </a:p>
        </p:txBody>
      </p:sp>
    </p:spTree>
    <p:extLst>
      <p:ext uri="{BB962C8B-B14F-4D97-AF65-F5344CB8AC3E}">
        <p14:creationId xmlns:p14="http://schemas.microsoft.com/office/powerpoint/2010/main" val="38719934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1 Rectángulo"/>
              <p:cNvSpPr/>
              <p:nvPr/>
            </p:nvSpPr>
            <p:spPr>
              <a:xfrm>
                <a:off x="827584" y="1268760"/>
                <a:ext cx="7488832" cy="5411481"/>
              </a:xfrm>
              <a:prstGeom prst="rect">
                <a:avLst/>
              </a:prstGeom>
              <a:solidFill>
                <a:schemeClr val="accent4">
                  <a:lumMod val="60000"/>
                  <a:lumOff val="40000"/>
                </a:schemeClr>
              </a:solidFill>
            </p:spPr>
            <p:txBody>
              <a:bodyPr wrap="square">
                <a:spAutoFit/>
              </a:bodyPr>
              <a:lstStyle/>
              <a:p>
                <a:r>
                  <a:rPr lang="es-MX" b="1" cap="all" dirty="0" smtClean="0"/>
                  <a:t>6. Suma de Cuadrados del Error</a:t>
                </a:r>
              </a:p>
              <a:p>
                <a:pPr algn="ctr"/>
                <a:endParaRPr lang="es-MX" b="1" dirty="0" smtClean="0">
                  <a:latin typeface="+mj-lt"/>
                </a:endParaRPr>
              </a:p>
              <a:p>
                <a:pPr algn="ctr"/>
                <a:r>
                  <a:rPr lang="es-MX" b="1" dirty="0" smtClean="0">
                    <a:latin typeface="+mj-lt"/>
                  </a:rPr>
                  <a:t>SC Error = SC Total – SC </a:t>
                </a:r>
                <a:r>
                  <a:rPr lang="es-MX" b="1" dirty="0" err="1" smtClean="0">
                    <a:latin typeface="+mj-lt"/>
                  </a:rPr>
                  <a:t>Hil</a:t>
                </a:r>
                <a:r>
                  <a:rPr lang="es-MX" b="1" dirty="0" smtClean="0">
                    <a:latin typeface="+mj-lt"/>
                  </a:rPr>
                  <a:t> – SC Col – SC </a:t>
                </a:r>
                <a:r>
                  <a:rPr lang="es-MX" b="1" dirty="0" err="1" smtClean="0">
                    <a:latin typeface="+mj-lt"/>
                  </a:rPr>
                  <a:t>Trat</a:t>
                </a:r>
                <a:r>
                  <a:rPr lang="es-MX" b="1" dirty="0" smtClean="0">
                    <a:latin typeface="+mj-lt"/>
                  </a:rPr>
                  <a:t> </a:t>
                </a:r>
              </a:p>
              <a:p>
                <a:endParaRPr lang="es-MX" b="1" cap="all" dirty="0"/>
              </a:p>
              <a:p>
                <a:r>
                  <a:rPr lang="es-MX" b="1" cap="all" dirty="0" smtClean="0"/>
                  <a:t>7. Grados de libertad</a:t>
                </a:r>
              </a:p>
              <a:p>
                <a:endParaRPr lang="es-MX" dirty="0" smtClean="0"/>
              </a:p>
              <a:p>
                <a:r>
                  <a:rPr lang="es-MX" dirty="0"/>
                  <a:t>	</a:t>
                </a:r>
                <a:r>
                  <a:rPr lang="es-MX" dirty="0" smtClean="0"/>
                  <a:t>	</a:t>
                </a:r>
                <a:r>
                  <a:rPr lang="es-MX" dirty="0" err="1" smtClean="0"/>
                  <a:t>g.l</a:t>
                </a:r>
                <a:r>
                  <a:rPr lang="es-MX" dirty="0"/>
                  <a:t>. Hileras = h-1 </a:t>
                </a:r>
              </a:p>
              <a:p>
                <a:r>
                  <a:rPr lang="es-MX" dirty="0" smtClean="0"/>
                  <a:t>		</a:t>
                </a:r>
                <a:r>
                  <a:rPr lang="es-MX" dirty="0" err="1" smtClean="0"/>
                  <a:t>g.l</a:t>
                </a:r>
                <a:r>
                  <a:rPr lang="es-MX" dirty="0"/>
                  <a:t>. Columnas = c-1</a:t>
                </a:r>
              </a:p>
              <a:p>
                <a:r>
                  <a:rPr lang="es-MX" dirty="0" smtClean="0"/>
                  <a:t>		</a:t>
                </a:r>
                <a:r>
                  <a:rPr lang="es-MX" dirty="0" err="1" smtClean="0"/>
                  <a:t>g.l</a:t>
                </a:r>
                <a:r>
                  <a:rPr lang="es-MX" dirty="0"/>
                  <a:t>. </a:t>
                </a:r>
                <a:r>
                  <a:rPr lang="es-MX" dirty="0" err="1"/>
                  <a:t>Trat</a:t>
                </a:r>
                <a:r>
                  <a:rPr lang="es-MX" dirty="0"/>
                  <a:t> = t-1</a:t>
                </a:r>
              </a:p>
              <a:p>
                <a:r>
                  <a:rPr lang="es-MX" dirty="0" smtClean="0"/>
                  <a:t>		</a:t>
                </a:r>
                <a:r>
                  <a:rPr lang="es-MX" dirty="0" err="1" smtClean="0"/>
                  <a:t>g.l</a:t>
                </a:r>
                <a:r>
                  <a:rPr lang="es-MX" dirty="0"/>
                  <a:t>. Error = (t-1) (t-2)</a:t>
                </a:r>
              </a:p>
              <a:p>
                <a:r>
                  <a:rPr lang="es-MX" dirty="0" smtClean="0"/>
                  <a:t>		</a:t>
                </a:r>
                <a:r>
                  <a:rPr lang="es-MX" dirty="0" err="1" smtClean="0"/>
                  <a:t>g.l</a:t>
                </a:r>
                <a:r>
                  <a:rPr lang="es-MX" dirty="0"/>
                  <a:t>. Total = (t</a:t>
                </a:r>
                <a:r>
                  <a:rPr lang="es-MX" baseline="30000" dirty="0"/>
                  <a:t>2</a:t>
                </a:r>
                <a:r>
                  <a:rPr lang="es-MX" dirty="0"/>
                  <a:t>)-1</a:t>
                </a:r>
              </a:p>
              <a:p>
                <a:r>
                  <a:rPr lang="es-MX" dirty="0"/>
                  <a:t> </a:t>
                </a:r>
              </a:p>
              <a:p>
                <a:r>
                  <a:rPr lang="es-MX" b="1" cap="all" dirty="0" smtClean="0"/>
                  <a:t>8. </a:t>
                </a:r>
                <a:r>
                  <a:rPr lang="es-MX" b="1" cap="all" dirty="0"/>
                  <a:t>Cuadrados medios</a:t>
                </a:r>
              </a:p>
              <a:p>
                <a:r>
                  <a:rPr lang="es-MX" dirty="0"/>
                  <a:t>		</a:t>
                </a:r>
                <a14:m>
                  <m:oMath xmlns:m="http://schemas.openxmlformats.org/officeDocument/2006/math">
                    <m:r>
                      <a:rPr lang="es-MX" i="1">
                        <a:latin typeface="Cambria Math"/>
                      </a:rPr>
                      <m:t>𝐶𝑀</m:t>
                    </m:r>
                    <m:r>
                      <a:rPr lang="es-MX" i="1">
                        <a:latin typeface="Cambria Math"/>
                      </a:rPr>
                      <m:t> </m:t>
                    </m:r>
                    <m:r>
                      <a:rPr lang="es-MX" i="1">
                        <a:latin typeface="Cambria Math"/>
                      </a:rPr>
                      <m:t>𝐻𝑖𝑙𝑒𝑟𝑎𝑠</m:t>
                    </m:r>
                    <m:r>
                      <a:rPr lang="es-MX" i="1">
                        <a:latin typeface="Cambria Math"/>
                      </a:rPr>
                      <m:t>=</m:t>
                    </m:r>
                    <m:f>
                      <m:fPr>
                        <m:ctrlPr>
                          <a:rPr lang="es-MX" i="1">
                            <a:latin typeface="Cambria Math" panose="02040503050406030204" pitchFamily="18" charset="0"/>
                          </a:rPr>
                        </m:ctrlPr>
                      </m:fPr>
                      <m:num>
                        <m:r>
                          <a:rPr lang="es-MX" i="1">
                            <a:latin typeface="Cambria Math"/>
                          </a:rPr>
                          <m:t>𝑆𝐶</m:t>
                        </m:r>
                        <m:r>
                          <a:rPr lang="es-MX" i="1">
                            <a:latin typeface="Cambria Math"/>
                          </a:rPr>
                          <m:t> </m:t>
                        </m:r>
                        <m:r>
                          <a:rPr lang="es-MX" i="1">
                            <a:latin typeface="Cambria Math"/>
                          </a:rPr>
                          <m:t>𝐻𝑖𝑙</m:t>
                        </m:r>
                      </m:num>
                      <m:den>
                        <m:r>
                          <a:rPr lang="es-MX" i="1">
                            <a:latin typeface="Cambria Math"/>
                          </a:rPr>
                          <m:t>𝑔</m:t>
                        </m:r>
                        <m:r>
                          <a:rPr lang="es-MX" i="1">
                            <a:latin typeface="Cambria Math"/>
                          </a:rPr>
                          <m:t>.</m:t>
                        </m:r>
                        <m:r>
                          <a:rPr lang="es-MX" i="1">
                            <a:latin typeface="Cambria Math"/>
                          </a:rPr>
                          <m:t>𝑙</m:t>
                        </m:r>
                        <m:r>
                          <a:rPr lang="es-MX" i="1">
                            <a:latin typeface="Cambria Math"/>
                          </a:rPr>
                          <m:t>. </m:t>
                        </m:r>
                        <m:r>
                          <a:rPr lang="es-MX" i="1">
                            <a:latin typeface="Cambria Math"/>
                          </a:rPr>
                          <m:t>h𝑖𝑙</m:t>
                        </m:r>
                      </m:den>
                    </m:f>
                  </m:oMath>
                </a14:m>
                <a:endParaRPr lang="es-MX" dirty="0"/>
              </a:p>
              <a:p>
                <a:r>
                  <a:rPr lang="es-MX" dirty="0"/>
                  <a:t>		</a:t>
                </a:r>
                <a14:m>
                  <m:oMath xmlns:m="http://schemas.openxmlformats.org/officeDocument/2006/math">
                    <m:r>
                      <a:rPr lang="es-MX" i="1">
                        <a:latin typeface="Cambria Math"/>
                      </a:rPr>
                      <m:t>𝐶𝑀</m:t>
                    </m:r>
                    <m:r>
                      <a:rPr lang="es-MX" i="1">
                        <a:latin typeface="Cambria Math"/>
                      </a:rPr>
                      <m:t> </m:t>
                    </m:r>
                    <m:r>
                      <a:rPr lang="es-MX" i="1">
                        <a:latin typeface="Cambria Math"/>
                      </a:rPr>
                      <m:t>𝐶𝑜𝑙𝑢𝑚𝑛𝑎𝑠</m:t>
                    </m:r>
                    <m:r>
                      <a:rPr lang="es-MX" i="1">
                        <a:latin typeface="Cambria Math"/>
                      </a:rPr>
                      <m:t>=</m:t>
                    </m:r>
                    <m:f>
                      <m:fPr>
                        <m:ctrlPr>
                          <a:rPr lang="es-MX" i="1">
                            <a:latin typeface="Cambria Math" panose="02040503050406030204" pitchFamily="18" charset="0"/>
                          </a:rPr>
                        </m:ctrlPr>
                      </m:fPr>
                      <m:num>
                        <m:r>
                          <a:rPr lang="es-MX" i="1">
                            <a:latin typeface="Cambria Math"/>
                          </a:rPr>
                          <m:t>𝑆𝐶</m:t>
                        </m:r>
                        <m:r>
                          <a:rPr lang="es-MX" i="1">
                            <a:latin typeface="Cambria Math"/>
                          </a:rPr>
                          <m:t> </m:t>
                        </m:r>
                        <m:r>
                          <a:rPr lang="es-MX" i="1">
                            <a:latin typeface="Cambria Math"/>
                          </a:rPr>
                          <m:t>𝐶𝑜𝑙</m:t>
                        </m:r>
                      </m:num>
                      <m:den>
                        <m:r>
                          <a:rPr lang="es-MX" i="1">
                            <a:latin typeface="Cambria Math"/>
                          </a:rPr>
                          <m:t>𝑔</m:t>
                        </m:r>
                        <m:r>
                          <a:rPr lang="es-MX" i="1">
                            <a:latin typeface="Cambria Math"/>
                          </a:rPr>
                          <m:t>.</m:t>
                        </m:r>
                        <m:r>
                          <a:rPr lang="es-MX" i="1">
                            <a:latin typeface="Cambria Math"/>
                          </a:rPr>
                          <m:t>𝑙</m:t>
                        </m:r>
                        <m:r>
                          <a:rPr lang="es-MX" i="1">
                            <a:latin typeface="Cambria Math"/>
                          </a:rPr>
                          <m:t>.  </m:t>
                        </m:r>
                        <m:r>
                          <a:rPr lang="es-MX" i="1">
                            <a:latin typeface="Cambria Math"/>
                          </a:rPr>
                          <m:t>𝐶𝑜𝑙</m:t>
                        </m:r>
                      </m:den>
                    </m:f>
                  </m:oMath>
                </a14:m>
                <a:endParaRPr lang="es-MX" dirty="0"/>
              </a:p>
              <a:p>
                <a:r>
                  <a:rPr lang="es-MX" dirty="0"/>
                  <a:t>		</a:t>
                </a:r>
                <a14:m>
                  <m:oMath xmlns:m="http://schemas.openxmlformats.org/officeDocument/2006/math">
                    <m:r>
                      <m:rPr>
                        <m:sty m:val="p"/>
                      </m:rPr>
                      <a:rPr lang="es-ES_tradnl" b="0" i="0" smtClean="0">
                        <a:latin typeface="Cambria Math"/>
                      </a:rPr>
                      <m:t>C</m:t>
                    </m:r>
                    <m:r>
                      <a:rPr lang="es-MX" i="1">
                        <a:latin typeface="Cambria Math"/>
                      </a:rPr>
                      <m:t>𝑀</m:t>
                    </m:r>
                    <m:r>
                      <a:rPr lang="es-MX" i="1">
                        <a:latin typeface="Cambria Math"/>
                      </a:rPr>
                      <m:t> </m:t>
                    </m:r>
                    <m:r>
                      <a:rPr lang="es-MX" i="1">
                        <a:latin typeface="Cambria Math"/>
                      </a:rPr>
                      <m:t>𝑇𝑟𝑎𝑡𝑎𝑚𝑖𝑒𝑛𝑡𝑜𝑠</m:t>
                    </m:r>
                    <m:r>
                      <a:rPr lang="es-MX" i="1">
                        <a:latin typeface="Cambria Math"/>
                      </a:rPr>
                      <m:t>=</m:t>
                    </m:r>
                    <m:f>
                      <m:fPr>
                        <m:ctrlPr>
                          <a:rPr lang="es-MX" i="1">
                            <a:latin typeface="Cambria Math" panose="02040503050406030204" pitchFamily="18" charset="0"/>
                          </a:rPr>
                        </m:ctrlPr>
                      </m:fPr>
                      <m:num>
                        <m:r>
                          <a:rPr lang="es-MX" i="1">
                            <a:latin typeface="Cambria Math"/>
                          </a:rPr>
                          <m:t>𝑆𝐶</m:t>
                        </m:r>
                        <m:r>
                          <a:rPr lang="es-MX" i="1">
                            <a:latin typeface="Cambria Math"/>
                          </a:rPr>
                          <m:t> </m:t>
                        </m:r>
                        <m:r>
                          <a:rPr lang="es-MX" i="1">
                            <a:latin typeface="Cambria Math"/>
                          </a:rPr>
                          <m:t>𝑇𝑟𝑎𝑡</m:t>
                        </m:r>
                      </m:num>
                      <m:den>
                        <m:r>
                          <a:rPr lang="es-MX" i="1">
                            <a:latin typeface="Cambria Math"/>
                          </a:rPr>
                          <m:t>𝑔𝑙</m:t>
                        </m:r>
                        <m:r>
                          <a:rPr lang="es-MX" i="1">
                            <a:latin typeface="Cambria Math"/>
                          </a:rPr>
                          <m:t> </m:t>
                        </m:r>
                        <m:r>
                          <a:rPr lang="es-MX" i="1">
                            <a:latin typeface="Cambria Math"/>
                          </a:rPr>
                          <m:t>𝑇𝑟𝑎𝑡</m:t>
                        </m:r>
                      </m:den>
                    </m:f>
                  </m:oMath>
                </a14:m>
                <a:endParaRPr lang="es-MX" dirty="0"/>
              </a:p>
              <a:p>
                <a:r>
                  <a:rPr lang="es-MX" dirty="0"/>
                  <a:t>		</a:t>
                </a:r>
                <a14:m>
                  <m:oMath xmlns:m="http://schemas.openxmlformats.org/officeDocument/2006/math">
                    <m:r>
                      <a:rPr lang="es-MX" i="1">
                        <a:latin typeface="Cambria Math"/>
                      </a:rPr>
                      <m:t>𝐶𝑀</m:t>
                    </m:r>
                    <m:r>
                      <a:rPr lang="es-MX" i="1">
                        <a:latin typeface="Cambria Math"/>
                      </a:rPr>
                      <m:t> </m:t>
                    </m:r>
                    <m:r>
                      <a:rPr lang="es-MX" i="1">
                        <a:latin typeface="Cambria Math"/>
                      </a:rPr>
                      <m:t>𝐸𝑟𝑟𝑜𝑟</m:t>
                    </m:r>
                    <m:r>
                      <a:rPr lang="es-MX" i="1">
                        <a:latin typeface="Cambria Math"/>
                      </a:rPr>
                      <m:t>=</m:t>
                    </m:r>
                    <m:f>
                      <m:fPr>
                        <m:ctrlPr>
                          <a:rPr lang="es-MX" i="1">
                            <a:latin typeface="Cambria Math" panose="02040503050406030204" pitchFamily="18" charset="0"/>
                          </a:rPr>
                        </m:ctrlPr>
                      </m:fPr>
                      <m:num>
                        <m:r>
                          <a:rPr lang="es-MX" i="1">
                            <a:latin typeface="Cambria Math"/>
                          </a:rPr>
                          <m:t>𝑆𝐶</m:t>
                        </m:r>
                        <m:r>
                          <a:rPr lang="es-MX" i="1">
                            <a:latin typeface="Cambria Math"/>
                          </a:rPr>
                          <m:t> </m:t>
                        </m:r>
                        <m:r>
                          <a:rPr lang="es-MX" i="1">
                            <a:latin typeface="Cambria Math"/>
                          </a:rPr>
                          <m:t>𝐸𝑟𝑟𝑜𝑟</m:t>
                        </m:r>
                      </m:num>
                      <m:den>
                        <m:r>
                          <a:rPr lang="es-MX" i="1">
                            <a:latin typeface="Cambria Math"/>
                          </a:rPr>
                          <m:t>𝑔𝑙</m:t>
                        </m:r>
                        <m:r>
                          <a:rPr lang="es-MX" i="1">
                            <a:latin typeface="Cambria Math"/>
                          </a:rPr>
                          <m:t> </m:t>
                        </m:r>
                        <m:r>
                          <a:rPr lang="es-MX" i="1">
                            <a:latin typeface="Cambria Math"/>
                          </a:rPr>
                          <m:t>𝐸𝑟𝑟𝑜𝑟</m:t>
                        </m:r>
                      </m:den>
                    </m:f>
                  </m:oMath>
                </a14:m>
                <a:endParaRPr lang="es-MX" dirty="0"/>
              </a:p>
            </p:txBody>
          </p:sp>
        </mc:Choice>
        <mc:Fallback xmlns="">
          <p:sp>
            <p:nvSpPr>
              <p:cNvPr id="2" name="1 Rectángulo"/>
              <p:cNvSpPr>
                <a:spLocks noRot="1" noChangeAspect="1" noMove="1" noResize="1" noEditPoints="1" noAdjustHandles="1" noChangeArrowheads="1" noChangeShapeType="1" noTextEdit="1"/>
              </p:cNvSpPr>
              <p:nvPr/>
            </p:nvSpPr>
            <p:spPr>
              <a:xfrm>
                <a:off x="827584" y="1268760"/>
                <a:ext cx="7488832" cy="5411481"/>
              </a:xfrm>
              <a:prstGeom prst="rect">
                <a:avLst/>
              </a:prstGeom>
              <a:blipFill rotWithShape="0">
                <a:blip r:embed="rId2"/>
                <a:stretch>
                  <a:fillRect l="-733" t="-563"/>
                </a:stretch>
              </a:blipFill>
            </p:spPr>
            <p:txBody>
              <a:bodyPr/>
              <a:lstStyle/>
              <a:p>
                <a:r>
                  <a:rPr lang="es-MX">
                    <a:noFill/>
                  </a:rPr>
                  <a:t> </a:t>
                </a:r>
              </a:p>
            </p:txBody>
          </p:sp>
        </mc:Fallback>
      </mc:AlternateContent>
      <p:sp>
        <p:nvSpPr>
          <p:cNvPr id="3" name="2 Marcador de número de diapositiva"/>
          <p:cNvSpPr>
            <a:spLocks noGrp="1"/>
          </p:cNvSpPr>
          <p:nvPr>
            <p:ph type="sldNum" sz="quarter" idx="12"/>
          </p:nvPr>
        </p:nvSpPr>
        <p:spPr/>
        <p:txBody>
          <a:bodyPr/>
          <a:lstStyle/>
          <a:p>
            <a:fld id="{A1AD8946-BE59-4A29-B4AD-C33656BD118C}" type="slidenum">
              <a:rPr lang="es-MX" smtClean="0"/>
              <a:pPr/>
              <a:t>31</a:t>
            </a:fld>
            <a:endParaRPr lang="es-MX"/>
          </a:p>
        </p:txBody>
      </p:sp>
    </p:spTree>
    <p:extLst>
      <p:ext uri="{BB962C8B-B14F-4D97-AF65-F5344CB8AC3E}">
        <p14:creationId xmlns:p14="http://schemas.microsoft.com/office/powerpoint/2010/main" val="30535182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1 Rectángulo"/>
              <p:cNvSpPr/>
              <p:nvPr/>
            </p:nvSpPr>
            <p:spPr>
              <a:xfrm>
                <a:off x="922170" y="404664"/>
                <a:ext cx="7272808" cy="4161011"/>
              </a:xfrm>
              <a:prstGeom prst="rect">
                <a:avLst/>
              </a:prstGeom>
              <a:solidFill>
                <a:schemeClr val="bg1"/>
              </a:solidFill>
            </p:spPr>
            <p:txBody>
              <a:bodyPr wrap="square">
                <a:spAutoFit/>
              </a:bodyPr>
              <a:lstStyle/>
              <a:p>
                <a:r>
                  <a:rPr lang="es-MX" b="1" cap="all" dirty="0" smtClean="0"/>
                  <a:t>9.  </a:t>
                </a:r>
                <a:r>
                  <a:rPr lang="es-MX" b="1" cap="all" dirty="0"/>
                  <a:t>Valores F para Hileras, columnas y Tratamientos</a:t>
                </a:r>
              </a:p>
              <a:p>
                <a:r>
                  <a:rPr lang="es-MX" dirty="0"/>
                  <a:t>			</a:t>
                </a:r>
                <a:endParaRPr lang="es-MX" dirty="0" smtClean="0"/>
              </a:p>
              <a:p>
                <a:r>
                  <a:rPr lang="es-MX" dirty="0"/>
                  <a:t>		</a:t>
                </a:r>
                <a14:m>
                  <m:oMath xmlns:m="http://schemas.openxmlformats.org/officeDocument/2006/math">
                    <m:r>
                      <a:rPr lang="es-MX" i="1">
                        <a:latin typeface="Cambria Math"/>
                      </a:rPr>
                      <m:t>𝐹</m:t>
                    </m:r>
                    <m:r>
                      <a:rPr lang="es-MX" i="1">
                        <a:latin typeface="Cambria Math"/>
                      </a:rPr>
                      <m:t> </m:t>
                    </m:r>
                    <m:r>
                      <a:rPr lang="es-MX" i="1">
                        <a:latin typeface="Cambria Math"/>
                      </a:rPr>
                      <m:t>𝐻𝑖𝑙𝑒𝑟𝑎𝑠</m:t>
                    </m:r>
                    <m:r>
                      <a:rPr lang="es-MX" i="1">
                        <a:latin typeface="Cambria Math"/>
                      </a:rPr>
                      <m:t>=</m:t>
                    </m:r>
                    <m:f>
                      <m:fPr>
                        <m:ctrlPr>
                          <a:rPr lang="es-MX" i="1">
                            <a:latin typeface="Cambria Math" panose="02040503050406030204" pitchFamily="18" charset="0"/>
                          </a:rPr>
                        </m:ctrlPr>
                      </m:fPr>
                      <m:num>
                        <m:r>
                          <a:rPr lang="es-MX" i="1">
                            <a:latin typeface="Cambria Math"/>
                          </a:rPr>
                          <m:t>𝐶𝑀</m:t>
                        </m:r>
                        <m:r>
                          <a:rPr lang="es-MX" i="1">
                            <a:latin typeface="Cambria Math"/>
                          </a:rPr>
                          <m:t> </m:t>
                        </m:r>
                        <m:r>
                          <a:rPr lang="es-MX" i="1">
                            <a:latin typeface="Cambria Math"/>
                          </a:rPr>
                          <m:t>𝐻𝑖𝑙</m:t>
                        </m:r>
                      </m:num>
                      <m:den>
                        <m:r>
                          <a:rPr lang="es-MX" i="1">
                            <a:latin typeface="Cambria Math"/>
                          </a:rPr>
                          <m:t>𝐶𝑀</m:t>
                        </m:r>
                        <m:r>
                          <a:rPr lang="es-MX" i="1">
                            <a:latin typeface="Cambria Math"/>
                          </a:rPr>
                          <m:t> </m:t>
                        </m:r>
                        <m:r>
                          <a:rPr lang="es-MX" i="1">
                            <a:latin typeface="Cambria Math"/>
                          </a:rPr>
                          <m:t>𝐸𝑟𝑟𝑜𝑟</m:t>
                        </m:r>
                      </m:den>
                    </m:f>
                  </m:oMath>
                </a14:m>
                <a:endParaRPr lang="es-MX" dirty="0" smtClean="0"/>
              </a:p>
              <a:p>
                <a:endParaRPr lang="es-MX" dirty="0"/>
              </a:p>
              <a:p>
                <a:r>
                  <a:rPr lang="es-MX" dirty="0"/>
                  <a:t>		</a:t>
                </a:r>
                <a14:m>
                  <m:oMath xmlns:m="http://schemas.openxmlformats.org/officeDocument/2006/math">
                    <m:r>
                      <a:rPr lang="es-MX" i="1">
                        <a:latin typeface="Cambria Math"/>
                      </a:rPr>
                      <m:t>𝐹</m:t>
                    </m:r>
                    <m:r>
                      <a:rPr lang="es-MX" i="1">
                        <a:latin typeface="Cambria Math"/>
                      </a:rPr>
                      <m:t> </m:t>
                    </m:r>
                    <m:r>
                      <a:rPr lang="es-MX" i="1">
                        <a:latin typeface="Cambria Math"/>
                      </a:rPr>
                      <m:t>𝐶𝑜𝑙𝑢𝑚𝑛𝑎𝑠</m:t>
                    </m:r>
                    <m:r>
                      <a:rPr lang="es-MX" i="1">
                        <a:latin typeface="Cambria Math"/>
                      </a:rPr>
                      <m:t>=</m:t>
                    </m:r>
                    <m:f>
                      <m:fPr>
                        <m:ctrlPr>
                          <a:rPr lang="es-MX" i="1">
                            <a:latin typeface="Cambria Math" panose="02040503050406030204" pitchFamily="18" charset="0"/>
                          </a:rPr>
                        </m:ctrlPr>
                      </m:fPr>
                      <m:num>
                        <m:r>
                          <a:rPr lang="es-MX" i="1">
                            <a:latin typeface="Cambria Math"/>
                          </a:rPr>
                          <m:t>𝐶𝑀</m:t>
                        </m:r>
                        <m:r>
                          <a:rPr lang="es-MX" i="1">
                            <a:latin typeface="Cambria Math"/>
                          </a:rPr>
                          <m:t> </m:t>
                        </m:r>
                        <m:r>
                          <a:rPr lang="es-MX" i="1">
                            <a:latin typeface="Cambria Math"/>
                          </a:rPr>
                          <m:t>𝐶𝑜𝑙</m:t>
                        </m:r>
                      </m:num>
                      <m:den>
                        <m:r>
                          <a:rPr lang="es-MX" i="1">
                            <a:latin typeface="Cambria Math"/>
                          </a:rPr>
                          <m:t>𝐶𝑀</m:t>
                        </m:r>
                        <m:r>
                          <a:rPr lang="es-MX" i="1">
                            <a:latin typeface="Cambria Math"/>
                          </a:rPr>
                          <m:t> </m:t>
                        </m:r>
                        <m:r>
                          <a:rPr lang="es-MX" i="1">
                            <a:latin typeface="Cambria Math"/>
                          </a:rPr>
                          <m:t>𝐸𝑟𝑟𝑜𝑟</m:t>
                        </m:r>
                      </m:den>
                    </m:f>
                  </m:oMath>
                </a14:m>
                <a:endParaRPr lang="es-MX" dirty="0" smtClean="0"/>
              </a:p>
              <a:p>
                <a:endParaRPr lang="es-MX" dirty="0"/>
              </a:p>
              <a:p>
                <a:r>
                  <a:rPr lang="es-MX" dirty="0"/>
                  <a:t>		</a:t>
                </a:r>
                <a14:m>
                  <m:oMath xmlns:m="http://schemas.openxmlformats.org/officeDocument/2006/math">
                    <m:r>
                      <a:rPr lang="es-MX" i="1">
                        <a:latin typeface="Cambria Math"/>
                      </a:rPr>
                      <m:t>𝐹</m:t>
                    </m:r>
                    <m:r>
                      <a:rPr lang="es-MX" i="1">
                        <a:latin typeface="Cambria Math"/>
                      </a:rPr>
                      <m:t> </m:t>
                    </m:r>
                    <m:r>
                      <a:rPr lang="es-MX" i="1">
                        <a:latin typeface="Cambria Math"/>
                      </a:rPr>
                      <m:t>𝑡𝑟𝑎𝑡</m:t>
                    </m:r>
                    <m:r>
                      <a:rPr lang="es-MX" i="1">
                        <a:latin typeface="Cambria Math"/>
                      </a:rPr>
                      <m:t>=</m:t>
                    </m:r>
                    <m:f>
                      <m:fPr>
                        <m:ctrlPr>
                          <a:rPr lang="es-MX" i="1">
                            <a:latin typeface="Cambria Math" panose="02040503050406030204" pitchFamily="18" charset="0"/>
                          </a:rPr>
                        </m:ctrlPr>
                      </m:fPr>
                      <m:num>
                        <m:r>
                          <a:rPr lang="es-MX" i="1">
                            <a:latin typeface="Cambria Math"/>
                          </a:rPr>
                          <m:t>𝐶𝑀</m:t>
                        </m:r>
                        <m:r>
                          <a:rPr lang="es-MX" i="1">
                            <a:latin typeface="Cambria Math"/>
                          </a:rPr>
                          <m:t> </m:t>
                        </m:r>
                        <m:r>
                          <a:rPr lang="es-MX" i="1">
                            <a:latin typeface="Cambria Math"/>
                          </a:rPr>
                          <m:t>𝑇𝑟𝑎𝑡</m:t>
                        </m:r>
                      </m:num>
                      <m:den>
                        <m:r>
                          <a:rPr lang="es-MX" i="1">
                            <a:latin typeface="Cambria Math"/>
                          </a:rPr>
                          <m:t>𝐶𝑀</m:t>
                        </m:r>
                        <m:r>
                          <a:rPr lang="es-MX" i="1">
                            <a:latin typeface="Cambria Math"/>
                          </a:rPr>
                          <m:t> </m:t>
                        </m:r>
                        <m:r>
                          <a:rPr lang="es-MX" i="1">
                            <a:latin typeface="Cambria Math"/>
                          </a:rPr>
                          <m:t>𝐸𝑟𝑟𝑜𝑟</m:t>
                        </m:r>
                      </m:den>
                    </m:f>
                  </m:oMath>
                </a14:m>
                <a:endParaRPr lang="es-MX" dirty="0"/>
              </a:p>
              <a:p>
                <a:endParaRPr lang="es-MX" b="1" cap="all" dirty="0" smtClean="0"/>
              </a:p>
              <a:p>
                <a:r>
                  <a:rPr lang="es-MX" b="1" cap="all" dirty="0" smtClean="0"/>
                  <a:t>10. </a:t>
                </a:r>
                <a:r>
                  <a:rPr lang="es-MX" b="1" cap="all" dirty="0"/>
                  <a:t>Coeficiente de variación (CV)</a:t>
                </a:r>
              </a:p>
              <a:p>
                <a:endParaRPr lang="es-MX" i="1" dirty="0" smtClean="0"/>
              </a:p>
              <a:p>
                <a:endParaRPr lang="es-MX" i="1" dirty="0"/>
              </a:p>
              <a:p>
                <a:pPr/>
                <a14:m>
                  <m:oMathPara xmlns:m="http://schemas.openxmlformats.org/officeDocument/2006/math">
                    <m:oMathParaPr>
                      <m:jc m:val="centerGroup"/>
                    </m:oMathParaPr>
                    <m:oMath xmlns:m="http://schemas.openxmlformats.org/officeDocument/2006/math">
                      <m:r>
                        <a:rPr lang="es-MX" i="1">
                          <a:latin typeface="Cambria Math"/>
                        </a:rPr>
                        <m:t>𝐶𝑉</m:t>
                      </m:r>
                      <m:r>
                        <a:rPr lang="es-MX" i="1">
                          <a:latin typeface="Cambria Math"/>
                        </a:rPr>
                        <m:t>(%)</m:t>
                      </m:r>
                      <m:r>
                        <a:rPr lang="es-MX">
                          <a:latin typeface="Cambria Math"/>
                        </a:rPr>
                        <m:t>=</m:t>
                      </m:r>
                      <m:d>
                        <m:dPr>
                          <m:ctrlPr>
                            <a:rPr lang="es-MX" i="1">
                              <a:latin typeface="Cambria Math" panose="02040503050406030204" pitchFamily="18" charset="0"/>
                            </a:rPr>
                          </m:ctrlPr>
                        </m:dPr>
                        <m:e>
                          <m:f>
                            <m:fPr>
                              <m:ctrlPr>
                                <a:rPr lang="es-MX" i="1">
                                  <a:latin typeface="Cambria Math" panose="02040503050406030204" pitchFamily="18" charset="0"/>
                                </a:rPr>
                              </m:ctrlPr>
                            </m:fPr>
                            <m:num>
                              <m:rad>
                                <m:radPr>
                                  <m:degHide m:val="on"/>
                                  <m:ctrlPr>
                                    <a:rPr lang="es-MX" i="1">
                                      <a:latin typeface="Cambria Math" panose="02040503050406030204" pitchFamily="18" charset="0"/>
                                    </a:rPr>
                                  </m:ctrlPr>
                                </m:radPr>
                                <m:deg/>
                                <m:e>
                                  <m:r>
                                    <a:rPr lang="es-MX" i="1">
                                      <a:latin typeface="Cambria Math"/>
                                    </a:rPr>
                                    <m:t>𝐶𝑀</m:t>
                                  </m:r>
                                  <m:r>
                                    <a:rPr lang="es-MX">
                                      <a:latin typeface="Cambria Math"/>
                                    </a:rPr>
                                    <m:t> </m:t>
                                  </m:r>
                                  <m:r>
                                    <a:rPr lang="es-MX" i="1">
                                      <a:latin typeface="Cambria Math"/>
                                    </a:rPr>
                                    <m:t>𝐸𝑟𝑟𝑜𝑟</m:t>
                                  </m:r>
                                </m:e>
                              </m:rad>
                            </m:num>
                            <m:den>
                              <m:acc>
                                <m:accPr>
                                  <m:chr m:val="̅"/>
                                  <m:ctrlPr>
                                    <a:rPr lang="es-MX" i="1">
                                      <a:latin typeface="Cambria Math" panose="02040503050406030204" pitchFamily="18" charset="0"/>
                                    </a:rPr>
                                  </m:ctrlPr>
                                </m:accPr>
                                <m:e>
                                  <m:sSub>
                                    <m:sSubPr>
                                      <m:ctrlPr>
                                        <a:rPr lang="es-MX" i="1">
                                          <a:latin typeface="Cambria Math" panose="02040503050406030204" pitchFamily="18" charset="0"/>
                                        </a:rPr>
                                      </m:ctrlPr>
                                    </m:sSubPr>
                                    <m:e>
                                      <m:r>
                                        <a:rPr lang="es-MX" i="1">
                                          <a:latin typeface="Cambria Math"/>
                                        </a:rPr>
                                        <m:t>𝑌</m:t>
                                      </m:r>
                                    </m:e>
                                    <m:sub>
                                      <m:r>
                                        <a:rPr lang="es-MX" i="1">
                                          <a:latin typeface="Cambria Math"/>
                                        </a:rPr>
                                        <m:t>…</m:t>
                                      </m:r>
                                    </m:sub>
                                  </m:sSub>
                                </m:e>
                              </m:acc>
                            </m:den>
                          </m:f>
                        </m:e>
                      </m:d>
                      <m:r>
                        <a:rPr lang="es-MX">
                          <a:latin typeface="Cambria Math"/>
                        </a:rPr>
                        <m:t>×100              </m:t>
                      </m:r>
                      <m:sSub>
                        <m:sSubPr>
                          <m:ctrlPr>
                            <a:rPr lang="es-MX" i="1">
                              <a:latin typeface="Cambria Math" panose="02040503050406030204" pitchFamily="18" charset="0"/>
                            </a:rPr>
                          </m:ctrlPr>
                        </m:sSubPr>
                        <m:e>
                          <m:acc>
                            <m:accPr>
                              <m:chr m:val="̅"/>
                              <m:ctrlPr>
                                <a:rPr lang="es-MX" i="1">
                                  <a:latin typeface="Cambria Math" panose="02040503050406030204" pitchFamily="18" charset="0"/>
                                </a:rPr>
                              </m:ctrlPr>
                            </m:accPr>
                            <m:e>
                              <m:r>
                                <a:rPr lang="es-MX" i="1">
                                  <a:latin typeface="Cambria Math"/>
                                </a:rPr>
                                <m:t>𝑌</m:t>
                              </m:r>
                            </m:e>
                          </m:acc>
                        </m:e>
                        <m:sub>
                          <m:r>
                            <a:rPr lang="es-MX" i="1">
                              <a:latin typeface="Cambria Math"/>
                            </a:rPr>
                            <m:t>...</m:t>
                          </m:r>
                        </m:sub>
                      </m:sSub>
                      <m:r>
                        <a:rPr lang="es-MX" i="1">
                          <a:latin typeface="Cambria Math"/>
                        </a:rPr>
                        <m:t>=</m:t>
                      </m:r>
                      <m:r>
                        <a:rPr lang="es-MX" i="1">
                          <a:latin typeface="Cambria Math"/>
                        </a:rPr>
                        <m:t>𝑀𝑒𝑑𝑖𝑎</m:t>
                      </m:r>
                      <m:r>
                        <a:rPr lang="es-MX" i="1">
                          <a:latin typeface="Cambria Math"/>
                        </a:rPr>
                        <m:t> </m:t>
                      </m:r>
                      <m:r>
                        <a:rPr lang="es-MX" i="1">
                          <a:latin typeface="Cambria Math"/>
                        </a:rPr>
                        <m:t>𝑔𝑒𝑛𝑒𝑟𝑎𝑙</m:t>
                      </m:r>
                    </m:oMath>
                  </m:oMathPara>
                </a14:m>
                <a:endParaRPr lang="es-MX" dirty="0"/>
              </a:p>
            </p:txBody>
          </p:sp>
        </mc:Choice>
        <mc:Fallback xmlns="">
          <p:sp>
            <p:nvSpPr>
              <p:cNvPr id="2" name="1 Rectángulo"/>
              <p:cNvSpPr>
                <a:spLocks noRot="1" noChangeAspect="1" noMove="1" noResize="1" noEditPoints="1" noAdjustHandles="1" noChangeArrowheads="1" noChangeShapeType="1" noTextEdit="1"/>
              </p:cNvSpPr>
              <p:nvPr/>
            </p:nvSpPr>
            <p:spPr>
              <a:xfrm>
                <a:off x="922170" y="404664"/>
                <a:ext cx="7272808" cy="4161011"/>
              </a:xfrm>
              <a:prstGeom prst="rect">
                <a:avLst/>
              </a:prstGeom>
              <a:blipFill rotWithShape="0">
                <a:blip r:embed="rId2"/>
                <a:stretch>
                  <a:fillRect l="-671" t="-732"/>
                </a:stretch>
              </a:blipFill>
            </p:spPr>
            <p:txBody>
              <a:bodyPr/>
              <a:lstStyle/>
              <a:p>
                <a:r>
                  <a:rPr lang="es-MX">
                    <a:noFill/>
                  </a:rPr>
                  <a:t> </a:t>
                </a:r>
              </a:p>
            </p:txBody>
          </p:sp>
        </mc:Fallback>
      </mc:AlternateContent>
      <p:sp>
        <p:nvSpPr>
          <p:cNvPr id="3" name="2 Marcador de número de diapositiva"/>
          <p:cNvSpPr>
            <a:spLocks noGrp="1"/>
          </p:cNvSpPr>
          <p:nvPr>
            <p:ph type="sldNum" sz="quarter" idx="12"/>
          </p:nvPr>
        </p:nvSpPr>
        <p:spPr/>
        <p:txBody>
          <a:bodyPr/>
          <a:lstStyle/>
          <a:p>
            <a:fld id="{A1AD8946-BE59-4A29-B4AD-C33656BD118C}" type="slidenum">
              <a:rPr lang="es-MX" smtClean="0"/>
              <a:pPr/>
              <a:t>32</a:t>
            </a:fld>
            <a:endParaRPr lang="es-MX"/>
          </a:p>
        </p:txBody>
      </p:sp>
      <mc:AlternateContent xmlns:mc="http://schemas.openxmlformats.org/markup-compatibility/2006" xmlns:a14="http://schemas.microsoft.com/office/drawing/2010/main">
        <mc:Choice Requires="a14">
          <p:sp>
            <p:nvSpPr>
              <p:cNvPr id="4" name="3 Rectángulo"/>
              <p:cNvSpPr/>
              <p:nvPr/>
            </p:nvSpPr>
            <p:spPr>
              <a:xfrm>
                <a:off x="611560" y="4725144"/>
                <a:ext cx="7272808" cy="1449308"/>
              </a:xfrm>
              <a:prstGeom prst="rect">
                <a:avLst/>
              </a:prstGeom>
            </p:spPr>
            <p:txBody>
              <a:bodyPr wrap="square">
                <a:spAutoFit/>
              </a:bodyPr>
              <a:lstStyle/>
              <a:p>
                <a:pPr algn="ctr"/>
                <a:r>
                  <a:rPr lang="es-MX" b="1" cap="all" dirty="0" smtClean="0"/>
                  <a:t>11. Coeficiente de determinación (r</a:t>
                </a:r>
                <a:r>
                  <a:rPr lang="es-MX" b="1" cap="all" baseline="30000" dirty="0" smtClean="0"/>
                  <a:t>2</a:t>
                </a:r>
                <a:r>
                  <a:rPr lang="es-MX" b="1" cap="all" dirty="0" smtClean="0"/>
                  <a:t>)</a:t>
                </a:r>
                <a:r>
                  <a:rPr lang="es-MX" dirty="0"/>
                  <a:t>			</a:t>
                </a:r>
                <a:endParaRPr lang="es-MX" dirty="0" smtClean="0"/>
              </a:p>
              <a:p>
                <a:pPr algn="ctr"/>
                <a14:m>
                  <m:oMathPara xmlns:m="http://schemas.openxmlformats.org/officeDocument/2006/math">
                    <m:oMathParaPr>
                      <m:jc m:val="centerGroup"/>
                    </m:oMathParaPr>
                    <m:oMath xmlns:m="http://schemas.openxmlformats.org/officeDocument/2006/math">
                      <m:sSup>
                        <m:sSupPr>
                          <m:ctrlPr>
                            <a:rPr lang="es-MX" i="1" smtClean="0">
                              <a:latin typeface="Cambria Math" panose="02040503050406030204" pitchFamily="18" charset="0"/>
                            </a:rPr>
                          </m:ctrlPr>
                        </m:sSupPr>
                        <m:e>
                          <m:r>
                            <a:rPr lang="es-ES_tradnl" b="0" i="1" smtClean="0">
                              <a:latin typeface="Cambria Math"/>
                            </a:rPr>
                            <m:t>𝑅</m:t>
                          </m:r>
                        </m:e>
                        <m:sup>
                          <m:r>
                            <a:rPr lang="es-ES_tradnl" b="0" i="1" smtClean="0">
                              <a:latin typeface="Cambria Math"/>
                            </a:rPr>
                            <m:t>2</m:t>
                          </m:r>
                        </m:sup>
                      </m:sSup>
                      <m:r>
                        <a:rPr lang="es-MX" i="1" smtClean="0">
                          <a:latin typeface="Cambria Math"/>
                          <a:ea typeface="Cambria Math"/>
                        </a:rPr>
                        <m:t>=</m:t>
                      </m:r>
                      <m:f>
                        <m:fPr>
                          <m:ctrlPr>
                            <a:rPr lang="es-MX" i="1" smtClean="0">
                              <a:latin typeface="Cambria Math" panose="02040503050406030204" pitchFamily="18" charset="0"/>
                              <a:ea typeface="Cambria Math"/>
                            </a:rPr>
                          </m:ctrlPr>
                        </m:fPr>
                        <m:num>
                          <m:r>
                            <a:rPr lang="es-ES_tradnl" b="0" i="1" smtClean="0">
                              <a:latin typeface="Cambria Math"/>
                              <a:ea typeface="Cambria Math"/>
                            </a:rPr>
                            <m:t>𝑆𝐶</m:t>
                          </m:r>
                          <m:r>
                            <a:rPr lang="es-ES_tradnl" b="0" i="1" smtClean="0">
                              <a:latin typeface="Cambria Math"/>
                              <a:ea typeface="Cambria Math"/>
                            </a:rPr>
                            <m:t> </m:t>
                          </m:r>
                          <m:r>
                            <a:rPr lang="es-ES_tradnl" b="0" i="1" smtClean="0">
                              <a:latin typeface="Cambria Math"/>
                              <a:ea typeface="Cambria Math"/>
                            </a:rPr>
                            <m:t>h𝑖𝑙𝑒𝑟𝑎𝑠</m:t>
                          </m:r>
                          <m:r>
                            <a:rPr lang="es-ES_tradnl" b="0" i="1" smtClean="0">
                              <a:latin typeface="Cambria Math"/>
                              <a:ea typeface="Cambria Math"/>
                            </a:rPr>
                            <m:t>+</m:t>
                          </m:r>
                          <m:r>
                            <a:rPr lang="es-ES_tradnl" b="0" i="1" smtClean="0">
                              <a:latin typeface="Cambria Math"/>
                              <a:ea typeface="Cambria Math"/>
                            </a:rPr>
                            <m:t>𝑆𝐶</m:t>
                          </m:r>
                          <m:r>
                            <a:rPr lang="es-ES_tradnl" b="0" i="1" smtClean="0">
                              <a:latin typeface="Cambria Math"/>
                              <a:ea typeface="Cambria Math"/>
                            </a:rPr>
                            <m:t> </m:t>
                          </m:r>
                          <m:r>
                            <a:rPr lang="es-ES_tradnl" b="0" i="1" smtClean="0">
                              <a:latin typeface="Cambria Math"/>
                              <a:ea typeface="Cambria Math"/>
                            </a:rPr>
                            <m:t>𝐶𝑜𝑙𝑢𝑚𝑛𝑎𝑠</m:t>
                          </m:r>
                          <m:r>
                            <a:rPr lang="es-ES_tradnl" b="0" i="1" smtClean="0">
                              <a:latin typeface="Cambria Math"/>
                              <a:ea typeface="Cambria Math"/>
                            </a:rPr>
                            <m:t>+</m:t>
                          </m:r>
                          <m:r>
                            <a:rPr lang="es-ES_tradnl" b="0" i="1" smtClean="0">
                              <a:latin typeface="Cambria Math"/>
                              <a:ea typeface="Cambria Math"/>
                            </a:rPr>
                            <m:t>𝑆𝐶</m:t>
                          </m:r>
                          <m:r>
                            <a:rPr lang="es-ES_tradnl" b="0" i="1" smtClean="0">
                              <a:latin typeface="Cambria Math"/>
                              <a:ea typeface="Cambria Math"/>
                            </a:rPr>
                            <m:t> </m:t>
                          </m:r>
                          <m:r>
                            <a:rPr lang="es-ES_tradnl" b="0" i="1" smtClean="0">
                              <a:latin typeface="Cambria Math"/>
                              <a:ea typeface="Cambria Math"/>
                            </a:rPr>
                            <m:t>𝑇𝑟𝑎𝑡𝑎𝑚𝑖𝑒𝑛𝑡𝑜𝑠</m:t>
                          </m:r>
                        </m:num>
                        <m:den>
                          <m:r>
                            <a:rPr lang="es-ES_tradnl" b="0" i="1" smtClean="0">
                              <a:latin typeface="Cambria Math"/>
                              <a:ea typeface="Cambria Math"/>
                            </a:rPr>
                            <m:t>𝑆𝐶</m:t>
                          </m:r>
                          <m:r>
                            <a:rPr lang="es-ES_tradnl" b="0" i="1" smtClean="0">
                              <a:latin typeface="Cambria Math"/>
                              <a:ea typeface="Cambria Math"/>
                            </a:rPr>
                            <m:t> </m:t>
                          </m:r>
                          <m:r>
                            <a:rPr lang="es-ES_tradnl" b="0" i="1" smtClean="0">
                              <a:latin typeface="Cambria Math"/>
                              <a:ea typeface="Cambria Math"/>
                            </a:rPr>
                            <m:t>𝑇𝑜𝑡𝑎𝑙</m:t>
                          </m:r>
                        </m:den>
                      </m:f>
                    </m:oMath>
                  </m:oMathPara>
                </a14:m>
                <a:endParaRPr lang="es-MX" dirty="0"/>
              </a:p>
              <a:p>
                <a:pPr algn="ctr"/>
                <a:endParaRPr lang="es-MX" i="1" dirty="0"/>
              </a:p>
            </p:txBody>
          </p:sp>
        </mc:Choice>
        <mc:Fallback xmlns="">
          <p:sp>
            <p:nvSpPr>
              <p:cNvPr id="4" name="3 Rectángulo"/>
              <p:cNvSpPr>
                <a:spLocks noRot="1" noChangeAspect="1" noMove="1" noResize="1" noEditPoints="1" noAdjustHandles="1" noChangeArrowheads="1" noChangeShapeType="1" noTextEdit="1"/>
              </p:cNvSpPr>
              <p:nvPr/>
            </p:nvSpPr>
            <p:spPr>
              <a:xfrm>
                <a:off x="611560" y="4725144"/>
                <a:ext cx="7272808" cy="1449308"/>
              </a:xfrm>
              <a:prstGeom prst="rect">
                <a:avLst/>
              </a:prstGeom>
              <a:blipFill rotWithShape="1">
                <a:blip r:embed="rId6"/>
                <a:stretch>
                  <a:fillRect t="-2101"/>
                </a:stretch>
              </a:blipFill>
            </p:spPr>
            <p:txBody>
              <a:bodyPr/>
              <a:lstStyle/>
              <a:p>
                <a:r>
                  <a:rPr lang="es-MX">
                    <a:noFill/>
                  </a:rPr>
                  <a:t> </a:t>
                </a:r>
              </a:p>
            </p:txBody>
          </p:sp>
        </mc:Fallback>
      </mc:AlternateContent>
    </p:spTree>
    <p:extLst>
      <p:ext uri="{BB962C8B-B14F-4D97-AF65-F5344CB8AC3E}">
        <p14:creationId xmlns:p14="http://schemas.microsoft.com/office/powerpoint/2010/main" val="40743205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a:spLocks noRot="1" noChangeAspect="1" noMove="1" noResize="1" noEditPoints="1" noAdjustHandles="1" noChangeArrowheads="1" noChangeShapeType="1" noTextEdit="1"/>
          </p:cNvSpPr>
          <p:nvPr/>
        </p:nvSpPr>
        <p:spPr>
          <a:xfrm>
            <a:off x="1403648" y="1576552"/>
            <a:ext cx="6624736" cy="3866718"/>
          </a:xfrm>
          <a:prstGeom prst="rect">
            <a:avLst/>
          </a:prstGeom>
          <a:blipFill rotWithShape="1">
            <a:blip r:embed="rId2" cstate="print"/>
            <a:srcRect/>
            <a:stretch>
              <a:fillRect l="-736" t="-11809" b="-1"/>
            </a:stretch>
          </a:blipFill>
        </p:spPr>
        <p:txBody>
          <a:bodyPr/>
          <a:lstStyle/>
          <a:p>
            <a:pPr algn="ctr"/>
            <a:r>
              <a:rPr lang="es-MX">
                <a:noFill/>
              </a:rPr>
              <a:t> </a:t>
            </a:r>
          </a:p>
        </p:txBody>
      </p:sp>
      <p:sp>
        <p:nvSpPr>
          <p:cNvPr id="3" name="2 Rectángulo"/>
          <p:cNvSpPr>
            <a:spLocks noRot="1" noChangeAspect="1" noMove="1" noResize="1" noEditPoints="1" noAdjustHandles="1" noChangeArrowheads="1" noChangeShapeType="1" noTextEdit="1"/>
          </p:cNvSpPr>
          <p:nvPr/>
        </p:nvSpPr>
        <p:spPr>
          <a:xfrm>
            <a:off x="1763688" y="4437112"/>
            <a:ext cx="5904656" cy="669094"/>
          </a:xfrm>
          <a:prstGeom prst="rect">
            <a:avLst/>
          </a:prstGeom>
          <a:blipFill rotWithShape="1">
            <a:blip r:embed="rId3" cstate="print"/>
            <a:stretch>
              <a:fillRect/>
            </a:stretch>
          </a:blipFill>
        </p:spPr>
        <p:txBody>
          <a:bodyPr/>
          <a:lstStyle/>
          <a:p>
            <a:pPr algn="ctr"/>
            <a:r>
              <a:rPr lang="es-MX">
                <a:noFill/>
              </a:rPr>
              <a:t> </a:t>
            </a:r>
          </a:p>
        </p:txBody>
      </p:sp>
      <p:sp>
        <p:nvSpPr>
          <p:cNvPr id="4" name="3 Marcador de número de diapositiva"/>
          <p:cNvSpPr>
            <a:spLocks noGrp="1"/>
          </p:cNvSpPr>
          <p:nvPr>
            <p:ph type="sldNum" sz="quarter" idx="12"/>
          </p:nvPr>
        </p:nvSpPr>
        <p:spPr/>
        <p:txBody>
          <a:bodyPr/>
          <a:lstStyle/>
          <a:p>
            <a:fld id="{A1AD8946-BE59-4A29-B4AD-C33656BD118C}" type="slidenum">
              <a:rPr lang="es-MX" smtClean="0"/>
              <a:pPr/>
              <a:t>33</a:t>
            </a:fld>
            <a:endParaRPr lang="es-MX"/>
          </a:p>
        </p:txBody>
      </p:sp>
      <p:sp>
        <p:nvSpPr>
          <p:cNvPr id="5" name="4 CuadroTexto"/>
          <p:cNvSpPr txBox="1"/>
          <p:nvPr/>
        </p:nvSpPr>
        <p:spPr>
          <a:xfrm>
            <a:off x="1403648" y="940950"/>
            <a:ext cx="6768752" cy="369332"/>
          </a:xfrm>
          <a:prstGeom prst="rect">
            <a:avLst/>
          </a:prstGeom>
          <a:noFill/>
        </p:spPr>
        <p:txBody>
          <a:bodyPr wrap="square" rtlCol="0">
            <a:spAutoFit/>
          </a:bodyPr>
          <a:lstStyle/>
          <a:p>
            <a:r>
              <a:rPr lang="es-MX" dirty="0" smtClean="0">
                <a:effectLst>
                  <a:outerShdw blurRad="38100" dist="38100" dir="2700000" algn="tl">
                    <a:srgbClr val="000000">
                      <a:alpha val="43137"/>
                    </a:srgbClr>
                  </a:outerShdw>
                </a:effectLst>
              </a:rPr>
              <a:t>12 Eficiencia Relativa del Diseño</a:t>
            </a:r>
            <a:endParaRPr lang="es-MX"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1094590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441768079"/>
              </p:ext>
            </p:extLst>
          </p:nvPr>
        </p:nvGraphicFramePr>
        <p:xfrm>
          <a:off x="179512" y="2636912"/>
          <a:ext cx="8964489" cy="3131877"/>
        </p:xfrm>
        <a:graphic>
          <a:graphicData uri="http://schemas.openxmlformats.org/drawingml/2006/table">
            <a:tbl>
              <a:tblPr firstRow="1" firstCol="1" bandRow="1">
                <a:tableStyleId>{93296810-A885-4BE3-A3E7-6D5BEEA58F35}</a:tableStyleId>
              </a:tblPr>
              <a:tblGrid>
                <a:gridCol w="1418275"/>
                <a:gridCol w="1969855"/>
                <a:gridCol w="2100925"/>
                <a:gridCol w="1999859"/>
                <a:gridCol w="1475575"/>
              </a:tblGrid>
              <a:tr h="894822">
                <a:tc>
                  <a:txBody>
                    <a:bodyPr/>
                    <a:lstStyle/>
                    <a:p>
                      <a:pPr>
                        <a:lnSpc>
                          <a:spcPct val="150000"/>
                        </a:lnSpc>
                        <a:spcBef>
                          <a:spcPts val="600"/>
                        </a:spcBef>
                        <a:spcAft>
                          <a:spcPts val="600"/>
                        </a:spcAft>
                      </a:pPr>
                      <a:r>
                        <a:rPr lang="es-MX" sz="1800" dirty="0">
                          <a:effectLst/>
                        </a:rPr>
                        <a:t>Fuente de Variación</a:t>
                      </a:r>
                      <a:endParaRPr lang="es-MX" sz="1800" dirty="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800" dirty="0">
                          <a:effectLst/>
                        </a:rPr>
                        <a:t>Grados de libertad</a:t>
                      </a:r>
                      <a:endParaRPr lang="es-MX" sz="1800" dirty="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800" dirty="0">
                          <a:effectLst/>
                        </a:rPr>
                        <a:t>Suma de cuadrados</a:t>
                      </a:r>
                      <a:endParaRPr lang="es-MX" sz="1800" dirty="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800" dirty="0">
                          <a:effectLst/>
                        </a:rPr>
                        <a:t>Cuadrados medios</a:t>
                      </a:r>
                      <a:endParaRPr lang="es-MX" sz="1800" dirty="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800" dirty="0">
                          <a:effectLst/>
                        </a:rPr>
                        <a:t>F</a:t>
                      </a:r>
                      <a:endParaRPr lang="es-MX" sz="1800" dirty="0">
                        <a:effectLst/>
                        <a:latin typeface="Calibri"/>
                        <a:ea typeface="Times New Roman"/>
                        <a:cs typeface="Times New Roman"/>
                      </a:endParaRPr>
                    </a:p>
                  </a:txBody>
                  <a:tcPr marL="68580" marR="68580" marT="0" marB="0"/>
                </a:tc>
              </a:tr>
              <a:tr h="447411">
                <a:tc>
                  <a:txBody>
                    <a:bodyPr/>
                    <a:lstStyle/>
                    <a:p>
                      <a:pPr>
                        <a:lnSpc>
                          <a:spcPct val="150000"/>
                        </a:lnSpc>
                        <a:spcBef>
                          <a:spcPts val="600"/>
                        </a:spcBef>
                        <a:spcAft>
                          <a:spcPts val="600"/>
                        </a:spcAft>
                      </a:pPr>
                      <a:r>
                        <a:rPr lang="es-MX" sz="1800" dirty="0">
                          <a:effectLst/>
                        </a:rPr>
                        <a:t>Hileras </a:t>
                      </a:r>
                      <a:endParaRPr lang="es-MX" sz="1800" dirty="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600" dirty="0" err="1">
                          <a:effectLst/>
                        </a:rPr>
                        <a:t>g.l</a:t>
                      </a:r>
                      <a:r>
                        <a:rPr lang="es-MX" sz="1600" dirty="0">
                          <a:effectLst/>
                        </a:rPr>
                        <a:t>. Hileras</a:t>
                      </a:r>
                      <a:endParaRPr lang="es-MX" sz="1600" dirty="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600" dirty="0">
                          <a:effectLst/>
                        </a:rPr>
                        <a:t>SC Hileras</a:t>
                      </a:r>
                      <a:endParaRPr lang="es-MX" sz="1600" dirty="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600" dirty="0">
                          <a:effectLst/>
                        </a:rPr>
                        <a:t>CM Hileras</a:t>
                      </a:r>
                      <a:endParaRPr lang="es-MX" sz="1600" dirty="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600" dirty="0">
                          <a:effectLst/>
                        </a:rPr>
                        <a:t>F Columnas</a:t>
                      </a:r>
                      <a:endParaRPr lang="es-MX" sz="1600" dirty="0">
                        <a:effectLst/>
                        <a:latin typeface="Calibri"/>
                        <a:ea typeface="Times New Roman"/>
                        <a:cs typeface="Times New Roman"/>
                      </a:endParaRPr>
                    </a:p>
                  </a:txBody>
                  <a:tcPr marL="68580" marR="68580" marT="0" marB="0"/>
                </a:tc>
              </a:tr>
              <a:tr h="447411">
                <a:tc>
                  <a:txBody>
                    <a:bodyPr/>
                    <a:lstStyle/>
                    <a:p>
                      <a:pPr>
                        <a:lnSpc>
                          <a:spcPct val="150000"/>
                        </a:lnSpc>
                        <a:spcBef>
                          <a:spcPts val="600"/>
                        </a:spcBef>
                        <a:spcAft>
                          <a:spcPts val="600"/>
                        </a:spcAft>
                      </a:pPr>
                      <a:r>
                        <a:rPr lang="es-MX" sz="1800">
                          <a:effectLst/>
                        </a:rPr>
                        <a:t>Columnas</a:t>
                      </a:r>
                      <a:endParaRPr lang="es-MX" sz="180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600" dirty="0" err="1">
                          <a:effectLst/>
                        </a:rPr>
                        <a:t>g.l.</a:t>
                      </a:r>
                      <a:r>
                        <a:rPr lang="es-MX" sz="1600" dirty="0">
                          <a:effectLst/>
                        </a:rPr>
                        <a:t> Columnas</a:t>
                      </a:r>
                      <a:endParaRPr lang="es-MX" sz="1600" dirty="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600" dirty="0">
                          <a:effectLst/>
                        </a:rPr>
                        <a:t>SC Columnas</a:t>
                      </a:r>
                      <a:endParaRPr lang="es-MX" sz="1600" dirty="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600" dirty="0">
                          <a:effectLst/>
                        </a:rPr>
                        <a:t>CM Columnas</a:t>
                      </a:r>
                      <a:endParaRPr lang="es-MX" sz="1600" dirty="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600" dirty="0">
                          <a:effectLst/>
                        </a:rPr>
                        <a:t>F Hileras</a:t>
                      </a:r>
                      <a:endParaRPr lang="es-MX" sz="1600" dirty="0">
                        <a:effectLst/>
                        <a:latin typeface="Calibri"/>
                        <a:ea typeface="Times New Roman"/>
                        <a:cs typeface="Times New Roman"/>
                      </a:endParaRPr>
                    </a:p>
                  </a:txBody>
                  <a:tcPr marL="68580" marR="68580" marT="0" marB="0"/>
                </a:tc>
              </a:tr>
              <a:tr h="447411">
                <a:tc>
                  <a:txBody>
                    <a:bodyPr/>
                    <a:lstStyle/>
                    <a:p>
                      <a:pPr>
                        <a:lnSpc>
                          <a:spcPct val="150000"/>
                        </a:lnSpc>
                        <a:spcBef>
                          <a:spcPts val="600"/>
                        </a:spcBef>
                        <a:spcAft>
                          <a:spcPts val="600"/>
                        </a:spcAft>
                      </a:pPr>
                      <a:r>
                        <a:rPr lang="es-MX" sz="1800">
                          <a:effectLst/>
                        </a:rPr>
                        <a:t>Tratamientos</a:t>
                      </a:r>
                      <a:endParaRPr lang="es-MX" sz="180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600">
                          <a:effectLst/>
                        </a:rPr>
                        <a:t>g.l. tratamientos</a:t>
                      </a:r>
                      <a:endParaRPr lang="es-MX" sz="160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600" dirty="0">
                          <a:effectLst/>
                        </a:rPr>
                        <a:t>SC Tratamientos</a:t>
                      </a:r>
                      <a:endParaRPr lang="es-MX" sz="1600" dirty="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600" dirty="0">
                          <a:effectLst/>
                        </a:rPr>
                        <a:t>CM tratamientos</a:t>
                      </a:r>
                      <a:endParaRPr lang="es-MX" sz="1600" dirty="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600" dirty="0">
                          <a:effectLst/>
                        </a:rPr>
                        <a:t>F tratamientos</a:t>
                      </a:r>
                      <a:endParaRPr lang="es-MX" sz="1600" dirty="0">
                        <a:effectLst/>
                        <a:latin typeface="Calibri"/>
                        <a:ea typeface="Times New Roman"/>
                        <a:cs typeface="Times New Roman"/>
                      </a:endParaRPr>
                    </a:p>
                  </a:txBody>
                  <a:tcPr marL="68580" marR="68580" marT="0" marB="0"/>
                </a:tc>
              </a:tr>
              <a:tr h="447411">
                <a:tc>
                  <a:txBody>
                    <a:bodyPr/>
                    <a:lstStyle/>
                    <a:p>
                      <a:pPr>
                        <a:lnSpc>
                          <a:spcPct val="150000"/>
                        </a:lnSpc>
                        <a:spcBef>
                          <a:spcPts val="600"/>
                        </a:spcBef>
                        <a:spcAft>
                          <a:spcPts val="600"/>
                        </a:spcAft>
                      </a:pPr>
                      <a:r>
                        <a:rPr lang="es-MX" sz="1800">
                          <a:effectLst/>
                        </a:rPr>
                        <a:t>Error</a:t>
                      </a:r>
                      <a:endParaRPr lang="es-MX" sz="180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600">
                          <a:effectLst/>
                        </a:rPr>
                        <a:t>g.l. Error</a:t>
                      </a:r>
                      <a:endParaRPr lang="es-MX" sz="160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600">
                          <a:effectLst/>
                        </a:rPr>
                        <a:t>SC Error</a:t>
                      </a:r>
                      <a:endParaRPr lang="es-MX" sz="160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600" dirty="0">
                          <a:effectLst/>
                        </a:rPr>
                        <a:t>CM Error</a:t>
                      </a:r>
                      <a:endParaRPr lang="es-MX" sz="1600" dirty="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600" dirty="0">
                          <a:effectLst/>
                        </a:rPr>
                        <a:t> </a:t>
                      </a:r>
                      <a:endParaRPr lang="es-MX" sz="1600" dirty="0">
                        <a:effectLst/>
                        <a:latin typeface="Calibri"/>
                        <a:ea typeface="Times New Roman"/>
                        <a:cs typeface="Times New Roman"/>
                      </a:endParaRPr>
                    </a:p>
                  </a:txBody>
                  <a:tcPr marL="68580" marR="68580" marT="0" marB="0"/>
                </a:tc>
              </a:tr>
              <a:tr h="447411">
                <a:tc>
                  <a:txBody>
                    <a:bodyPr/>
                    <a:lstStyle/>
                    <a:p>
                      <a:pPr>
                        <a:lnSpc>
                          <a:spcPct val="150000"/>
                        </a:lnSpc>
                        <a:spcBef>
                          <a:spcPts val="600"/>
                        </a:spcBef>
                        <a:spcAft>
                          <a:spcPts val="600"/>
                        </a:spcAft>
                      </a:pPr>
                      <a:r>
                        <a:rPr lang="es-MX" sz="1800" dirty="0">
                          <a:effectLst/>
                        </a:rPr>
                        <a:t>Total</a:t>
                      </a:r>
                      <a:endParaRPr lang="es-MX" sz="1800" dirty="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600" dirty="0" err="1">
                          <a:effectLst/>
                        </a:rPr>
                        <a:t>g.l</a:t>
                      </a:r>
                      <a:r>
                        <a:rPr lang="es-MX" sz="1600" dirty="0">
                          <a:effectLst/>
                        </a:rPr>
                        <a:t>. Total</a:t>
                      </a:r>
                      <a:endParaRPr lang="es-MX" sz="1600" dirty="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600" dirty="0">
                          <a:effectLst/>
                        </a:rPr>
                        <a:t> </a:t>
                      </a:r>
                      <a:endParaRPr lang="es-MX" sz="1600" dirty="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600" dirty="0">
                          <a:effectLst/>
                        </a:rPr>
                        <a:t> </a:t>
                      </a:r>
                      <a:endParaRPr lang="es-MX" sz="1600" dirty="0">
                        <a:effectLst/>
                        <a:latin typeface="Calibri"/>
                        <a:ea typeface="Times New Roman"/>
                        <a:cs typeface="Times New Roman"/>
                      </a:endParaRPr>
                    </a:p>
                  </a:txBody>
                  <a:tcPr marL="68580" marR="68580" marT="0" marB="0"/>
                </a:tc>
                <a:tc>
                  <a:txBody>
                    <a:bodyPr/>
                    <a:lstStyle/>
                    <a:p>
                      <a:pPr>
                        <a:lnSpc>
                          <a:spcPct val="150000"/>
                        </a:lnSpc>
                        <a:spcBef>
                          <a:spcPts val="600"/>
                        </a:spcBef>
                        <a:spcAft>
                          <a:spcPts val="600"/>
                        </a:spcAft>
                      </a:pPr>
                      <a:r>
                        <a:rPr lang="es-MX" sz="1600" dirty="0">
                          <a:effectLst/>
                        </a:rPr>
                        <a:t> </a:t>
                      </a:r>
                      <a:endParaRPr lang="es-MX" sz="1600" dirty="0">
                        <a:effectLst/>
                        <a:latin typeface="Calibri"/>
                        <a:ea typeface="Times New Roman"/>
                        <a:cs typeface="Times New Roman"/>
                      </a:endParaRPr>
                    </a:p>
                  </a:txBody>
                  <a:tcPr marL="68580" marR="68580" marT="0" marB="0"/>
                </a:tc>
              </a:tr>
            </a:tbl>
          </a:graphicData>
        </a:graphic>
      </p:graphicFrame>
      <p:sp>
        <p:nvSpPr>
          <p:cNvPr id="3" name="Rectangle 1"/>
          <p:cNvSpPr>
            <a:spLocks noChangeArrowheads="1"/>
          </p:cNvSpPr>
          <p:nvPr/>
        </p:nvSpPr>
        <p:spPr bwMode="auto">
          <a:xfrm>
            <a:off x="2123728" y="1628800"/>
            <a:ext cx="5040560" cy="838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90440" rIns="9144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altLang="es-MX" sz="2400" b="0" i="0" u="none" strike="noStrike" cap="none" normalizeH="0" baseline="0" smtClean="0">
                <a:ln>
                  <a:noFill/>
                </a:ln>
                <a:effectLst/>
                <a:latin typeface="Calibri" pitchFamily="34" charset="0"/>
                <a:cs typeface="Arial" pitchFamily="34" charset="0"/>
              </a:rPr>
              <a:t>13. TABLA </a:t>
            </a:r>
            <a:r>
              <a:rPr kumimoji="0" lang="es-MX" altLang="es-MX" sz="2400" b="0" i="0" u="none" strike="noStrike" cap="none" normalizeH="0" baseline="0" dirty="0" smtClean="0">
                <a:ln>
                  <a:noFill/>
                </a:ln>
                <a:effectLst/>
                <a:latin typeface="Calibri" pitchFamily="34" charset="0"/>
                <a:cs typeface="Arial" pitchFamily="34" charset="0"/>
              </a:rPr>
              <a:t>DE ANÁLISIS DE VARIANZA</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effectLst/>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A1AD8946-BE59-4A29-B4AD-C33656BD118C}" type="slidenum">
              <a:rPr lang="es-MX" smtClean="0"/>
              <a:pPr/>
              <a:t>34</a:t>
            </a:fld>
            <a:endParaRPr lang="es-MX"/>
          </a:p>
        </p:txBody>
      </p:sp>
    </p:spTree>
    <p:extLst>
      <p:ext uri="{BB962C8B-B14F-4D97-AF65-F5344CB8AC3E}">
        <p14:creationId xmlns:p14="http://schemas.microsoft.com/office/powerpoint/2010/main" val="10653417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6226" y="201706"/>
            <a:ext cx="7886700" cy="497542"/>
          </a:xfrm>
        </p:spPr>
        <p:txBody>
          <a:bodyPr>
            <a:normAutofit/>
          </a:bodyPr>
          <a:lstStyle/>
          <a:p>
            <a:r>
              <a:rPr lang="es-ES_tradnl" sz="2400" cap="none" dirty="0" smtClean="0">
                <a:solidFill>
                  <a:srgbClr val="4E3B30"/>
                </a:solidFill>
                <a:effectLst/>
                <a:latin typeface="Gill Sans MT" panose="020B0502020104020203" pitchFamily="34" charset="0"/>
                <a:ea typeface="+mn-ea"/>
                <a:cs typeface="+mn-cs"/>
              </a:rPr>
              <a:t>14.  Determinar la significancia estadística de los valores de F</a:t>
            </a:r>
            <a:endParaRPr lang="es-MX" sz="4000" dirty="0"/>
          </a:p>
        </p:txBody>
      </p:sp>
      <p:sp>
        <p:nvSpPr>
          <p:cNvPr id="5" name="4 CuadroTexto"/>
          <p:cNvSpPr txBox="1"/>
          <p:nvPr/>
        </p:nvSpPr>
        <p:spPr>
          <a:xfrm>
            <a:off x="1560240" y="699248"/>
            <a:ext cx="6682807" cy="5909310"/>
          </a:xfrm>
          <a:prstGeom prst="rect">
            <a:avLst/>
          </a:prstGeom>
          <a:solidFill>
            <a:schemeClr val="accent4">
              <a:lumMod val="60000"/>
              <a:lumOff val="40000"/>
            </a:schemeClr>
          </a:solidFill>
        </p:spPr>
        <p:txBody>
          <a:bodyPr wrap="square" rtlCol="0">
            <a:spAutoFit/>
          </a:bodyPr>
          <a:lstStyle/>
          <a:p>
            <a:pPr algn="ctr"/>
            <a:r>
              <a:rPr lang="es-ES_tradnl" b="1" dirty="0" smtClean="0"/>
              <a:t>Prueba de hipótesis para Hileras</a:t>
            </a:r>
          </a:p>
          <a:p>
            <a:pPr algn="ctr"/>
            <a:endParaRPr lang="es-ES_tradnl" dirty="0" smtClean="0"/>
          </a:p>
          <a:p>
            <a:pPr algn="ctr"/>
            <a:r>
              <a:rPr lang="es-ES_tradnl" dirty="0" smtClean="0"/>
              <a:t>Hipótesis nula : </a:t>
            </a:r>
            <a:r>
              <a:rPr lang="es-ES_tradnl" dirty="0" err="1" smtClean="0">
                <a:latin typeface="Symbol" panose="05050102010706020507" pitchFamily="18" charset="2"/>
              </a:rPr>
              <a:t>a</a:t>
            </a:r>
            <a:r>
              <a:rPr lang="es-ES_tradnl" baseline="-25000" dirty="0" err="1" smtClean="0"/>
              <a:t>i</a:t>
            </a:r>
            <a:r>
              <a:rPr lang="es-ES_tradnl" dirty="0" smtClean="0"/>
              <a:t>=</a:t>
            </a:r>
            <a:r>
              <a:rPr lang="es-ES_tradnl" dirty="0" smtClean="0">
                <a:latin typeface="Symbol" panose="05050102010706020507" pitchFamily="18" charset="2"/>
              </a:rPr>
              <a:t>a</a:t>
            </a:r>
            <a:r>
              <a:rPr lang="es-ES_tradnl" baseline="-25000" dirty="0" smtClean="0"/>
              <a:t>j</a:t>
            </a:r>
            <a:r>
              <a:rPr lang="es-ES_tradnl" dirty="0" smtClean="0"/>
              <a:t>  “</a:t>
            </a:r>
            <a:r>
              <a:rPr lang="es-ES_tradnl" i="1" dirty="0" smtClean="0"/>
              <a:t>No hay diferencias entre bloques</a:t>
            </a:r>
            <a:r>
              <a:rPr lang="es-ES_tradnl" dirty="0" smtClean="0"/>
              <a:t>”</a:t>
            </a:r>
          </a:p>
          <a:p>
            <a:pPr algn="ctr"/>
            <a:r>
              <a:rPr lang="es-ES_tradnl" dirty="0" smtClean="0"/>
              <a:t>Hipótesis alternativa: </a:t>
            </a:r>
            <a:r>
              <a:rPr lang="es-ES_tradnl" dirty="0" err="1" smtClean="0">
                <a:latin typeface="Symbol" panose="05050102010706020507" pitchFamily="18" charset="2"/>
              </a:rPr>
              <a:t>a</a:t>
            </a:r>
            <a:r>
              <a:rPr lang="es-ES_tradnl" baseline="-25000" dirty="0" err="1" smtClean="0"/>
              <a:t>i</a:t>
            </a:r>
            <a:r>
              <a:rPr lang="es-ES_tradnl" dirty="0" smtClean="0"/>
              <a:t> </a:t>
            </a:r>
            <a:r>
              <a:rPr lang="es-ES_tradnl" dirty="0"/>
              <a:t>≠ </a:t>
            </a:r>
            <a:r>
              <a:rPr lang="es-ES_tradnl" dirty="0" smtClean="0">
                <a:latin typeface="Symbol" panose="05050102010706020507" pitchFamily="18" charset="2"/>
              </a:rPr>
              <a:t>a</a:t>
            </a:r>
            <a:r>
              <a:rPr lang="es-ES_tradnl" baseline="-25000" dirty="0" smtClean="0"/>
              <a:t>j </a:t>
            </a:r>
            <a:r>
              <a:rPr lang="es-ES_tradnl" dirty="0" smtClean="0"/>
              <a:t>“</a:t>
            </a:r>
            <a:r>
              <a:rPr lang="es-ES_tradnl" i="1" dirty="0" smtClean="0"/>
              <a:t>Si hay diferencias entre bloques</a:t>
            </a:r>
            <a:r>
              <a:rPr lang="es-ES_tradnl" dirty="0" smtClean="0"/>
              <a:t>”</a:t>
            </a:r>
          </a:p>
          <a:p>
            <a:endParaRPr lang="es-ES_tradnl" baseline="-25000" dirty="0" smtClean="0"/>
          </a:p>
          <a:p>
            <a:pPr algn="ctr"/>
            <a:r>
              <a:rPr lang="es-ES_tradnl" dirty="0" smtClean="0"/>
              <a:t>Regla de decisión:</a:t>
            </a:r>
          </a:p>
          <a:p>
            <a:r>
              <a:rPr lang="es-ES_tradnl" dirty="0" smtClean="0"/>
              <a:t>Rechazar la hipótesis nula, si F Hileras &gt; F [</a:t>
            </a:r>
            <a:r>
              <a:rPr lang="es-ES_tradnl" dirty="0" smtClean="0">
                <a:latin typeface="Symbol" panose="05050102010706020507" pitchFamily="18" charset="2"/>
              </a:rPr>
              <a:t>a</a:t>
            </a:r>
            <a:r>
              <a:rPr lang="es-ES_tradnl" dirty="0" smtClean="0"/>
              <a:t>; (t-1), (t-1)(t-2) </a:t>
            </a:r>
            <a:r>
              <a:rPr lang="es-ES_tradnl" dirty="0" err="1" smtClean="0"/>
              <a:t>g.l</a:t>
            </a:r>
            <a:r>
              <a:rPr lang="es-ES_tradnl" dirty="0" smtClean="0"/>
              <a:t>.]</a:t>
            </a:r>
          </a:p>
          <a:p>
            <a:pPr algn="ctr"/>
            <a:r>
              <a:rPr lang="es-ES_tradnl" b="1" dirty="0" smtClean="0"/>
              <a:t>Prueba de hipótesis para Hileras</a:t>
            </a:r>
          </a:p>
          <a:p>
            <a:pPr algn="ctr"/>
            <a:endParaRPr lang="es-ES_tradnl" dirty="0" smtClean="0"/>
          </a:p>
          <a:p>
            <a:pPr algn="ctr"/>
            <a:r>
              <a:rPr lang="es-ES_tradnl" dirty="0" smtClean="0"/>
              <a:t>Hipótesis nula : </a:t>
            </a:r>
            <a:r>
              <a:rPr lang="es-ES_tradnl" dirty="0" err="1" smtClean="0">
                <a:latin typeface="Symbol" panose="05050102010706020507" pitchFamily="18" charset="2"/>
              </a:rPr>
              <a:t>b</a:t>
            </a:r>
            <a:r>
              <a:rPr lang="es-ES_tradnl" baseline="-25000" dirty="0" err="1" smtClean="0"/>
              <a:t>i</a:t>
            </a:r>
            <a:r>
              <a:rPr lang="es-ES_tradnl" dirty="0" smtClean="0"/>
              <a:t>=</a:t>
            </a:r>
            <a:r>
              <a:rPr lang="es-ES_tradnl" dirty="0" err="1" smtClean="0">
                <a:latin typeface="Symbol" panose="05050102010706020507" pitchFamily="18" charset="2"/>
              </a:rPr>
              <a:t>b</a:t>
            </a:r>
            <a:r>
              <a:rPr lang="es-ES_tradnl" baseline="-25000" dirty="0" err="1" smtClean="0"/>
              <a:t>j</a:t>
            </a:r>
            <a:r>
              <a:rPr lang="es-ES_tradnl" dirty="0" smtClean="0"/>
              <a:t>  “</a:t>
            </a:r>
            <a:r>
              <a:rPr lang="es-ES_tradnl" i="1" dirty="0" smtClean="0"/>
              <a:t>No hay diferencias entre columnas</a:t>
            </a:r>
            <a:r>
              <a:rPr lang="es-ES_tradnl" dirty="0" smtClean="0"/>
              <a:t>”</a:t>
            </a:r>
          </a:p>
          <a:p>
            <a:pPr algn="ctr"/>
            <a:r>
              <a:rPr lang="es-ES_tradnl" dirty="0" smtClean="0"/>
              <a:t>Hipótesis alternativa: </a:t>
            </a:r>
            <a:r>
              <a:rPr lang="es-ES_tradnl" dirty="0" err="1" smtClean="0">
                <a:latin typeface="Symbol" panose="05050102010706020507" pitchFamily="18" charset="2"/>
              </a:rPr>
              <a:t>b</a:t>
            </a:r>
            <a:r>
              <a:rPr lang="es-ES_tradnl" baseline="-25000" dirty="0" err="1" smtClean="0"/>
              <a:t>i</a:t>
            </a:r>
            <a:r>
              <a:rPr lang="es-ES_tradnl" dirty="0" smtClean="0"/>
              <a:t> ≠ </a:t>
            </a:r>
            <a:r>
              <a:rPr lang="es-ES_tradnl" dirty="0" err="1" smtClean="0">
                <a:latin typeface="Symbol" panose="05050102010706020507" pitchFamily="18" charset="2"/>
              </a:rPr>
              <a:t>b</a:t>
            </a:r>
            <a:r>
              <a:rPr lang="es-ES_tradnl" baseline="-25000" dirty="0" err="1" smtClean="0"/>
              <a:t>j</a:t>
            </a:r>
            <a:r>
              <a:rPr lang="es-ES_tradnl" baseline="-25000" dirty="0" smtClean="0"/>
              <a:t> </a:t>
            </a:r>
            <a:r>
              <a:rPr lang="es-ES_tradnl" dirty="0" smtClean="0"/>
              <a:t>“</a:t>
            </a:r>
            <a:r>
              <a:rPr lang="es-ES_tradnl" i="1" dirty="0" smtClean="0"/>
              <a:t>Si hay diferencias entre columnas</a:t>
            </a:r>
            <a:r>
              <a:rPr lang="es-ES_tradnl" dirty="0" smtClean="0"/>
              <a:t>”</a:t>
            </a:r>
          </a:p>
          <a:p>
            <a:endParaRPr lang="es-ES_tradnl" baseline="-25000" dirty="0" smtClean="0"/>
          </a:p>
          <a:p>
            <a:pPr algn="ctr"/>
            <a:r>
              <a:rPr lang="es-ES_tradnl" dirty="0" smtClean="0"/>
              <a:t>Regla de decisión:</a:t>
            </a:r>
          </a:p>
          <a:p>
            <a:r>
              <a:rPr lang="es-ES_tradnl" dirty="0" smtClean="0"/>
              <a:t>Rechazar la hipótesis nula, si F Bloques &gt; F [</a:t>
            </a:r>
            <a:r>
              <a:rPr lang="es-ES_tradnl" dirty="0" smtClean="0">
                <a:latin typeface="Symbol" panose="05050102010706020507" pitchFamily="18" charset="2"/>
              </a:rPr>
              <a:t>a</a:t>
            </a:r>
            <a:r>
              <a:rPr lang="es-ES_tradnl" dirty="0" smtClean="0"/>
              <a:t>; (t-1), (t-1)(t-2) </a:t>
            </a:r>
            <a:r>
              <a:rPr lang="es-ES_tradnl" dirty="0" err="1" smtClean="0"/>
              <a:t>g.l</a:t>
            </a:r>
            <a:r>
              <a:rPr lang="es-ES_tradnl" dirty="0" smtClean="0"/>
              <a:t>.]</a:t>
            </a:r>
          </a:p>
          <a:p>
            <a:pPr algn="ctr"/>
            <a:r>
              <a:rPr lang="es-ES_tradnl" b="1" dirty="0" smtClean="0"/>
              <a:t>Prueba de hipótesis para Tratamientos</a:t>
            </a:r>
          </a:p>
          <a:p>
            <a:pPr algn="ctr"/>
            <a:r>
              <a:rPr lang="es-ES_tradnl" dirty="0" smtClean="0"/>
              <a:t>Hipótesis nula </a:t>
            </a:r>
            <a:r>
              <a:rPr lang="es-ES_tradnl" sz="2400" dirty="0" smtClean="0"/>
              <a:t>: </a:t>
            </a:r>
            <a:r>
              <a:rPr lang="es-ES_tradnl" sz="2400" dirty="0" smtClean="0">
                <a:latin typeface="Symbol" panose="05050102010706020507" pitchFamily="18" charset="2"/>
              </a:rPr>
              <a:t>t</a:t>
            </a:r>
            <a:r>
              <a:rPr lang="es-ES_tradnl" sz="2400" baseline="-25000" dirty="0" smtClean="0"/>
              <a:t>i</a:t>
            </a:r>
            <a:r>
              <a:rPr lang="es-ES_tradnl" sz="2400" dirty="0" smtClean="0"/>
              <a:t>=</a:t>
            </a:r>
            <a:r>
              <a:rPr lang="es-ES_tradnl" sz="2400" dirty="0" err="1" smtClean="0">
                <a:latin typeface="Symbol" panose="05050102010706020507" pitchFamily="18" charset="2"/>
              </a:rPr>
              <a:t>t</a:t>
            </a:r>
            <a:r>
              <a:rPr lang="es-ES_tradnl" sz="2400" baseline="-25000" dirty="0" err="1" smtClean="0"/>
              <a:t>j</a:t>
            </a:r>
            <a:r>
              <a:rPr lang="es-ES_tradnl" sz="2400" baseline="-25000" dirty="0" smtClean="0"/>
              <a:t> </a:t>
            </a:r>
            <a:r>
              <a:rPr lang="es-ES_tradnl" i="1" dirty="0" smtClean="0"/>
              <a:t>“No hay diferencias entre las medias de los tratamientos”</a:t>
            </a:r>
          </a:p>
          <a:p>
            <a:pPr algn="ctr"/>
            <a:r>
              <a:rPr lang="es-ES_tradnl" dirty="0" smtClean="0"/>
              <a:t>Hipótesis alternativa: </a:t>
            </a:r>
            <a:r>
              <a:rPr lang="es-ES_tradnl" sz="2400" dirty="0" smtClean="0">
                <a:latin typeface="Symbol" panose="05050102010706020507" pitchFamily="18" charset="2"/>
              </a:rPr>
              <a:t>t</a:t>
            </a:r>
            <a:r>
              <a:rPr lang="es-ES_tradnl" sz="2400" baseline="-25000" dirty="0" smtClean="0"/>
              <a:t>i</a:t>
            </a:r>
            <a:r>
              <a:rPr lang="es-ES_tradnl" sz="2400" dirty="0" smtClean="0"/>
              <a:t> ≠ </a:t>
            </a:r>
            <a:r>
              <a:rPr lang="es-ES_tradnl" sz="2400" dirty="0" err="1" smtClean="0">
                <a:latin typeface="Symbol" panose="05050102010706020507" pitchFamily="18" charset="2"/>
              </a:rPr>
              <a:t>t</a:t>
            </a:r>
            <a:r>
              <a:rPr lang="es-ES_tradnl" sz="2400" baseline="-25000" dirty="0" err="1" smtClean="0"/>
              <a:t>j</a:t>
            </a:r>
            <a:r>
              <a:rPr lang="es-ES_tradnl" sz="2400" baseline="-25000" dirty="0" smtClean="0"/>
              <a:t> </a:t>
            </a:r>
            <a:r>
              <a:rPr lang="es-ES_tradnl" i="1" dirty="0" smtClean="0"/>
              <a:t>“Existen diferencias para al menos un par de tratamientos”</a:t>
            </a:r>
            <a:endParaRPr lang="es-ES_tradnl" sz="2400" i="1" dirty="0" smtClean="0"/>
          </a:p>
          <a:p>
            <a:pPr algn="ctr"/>
            <a:r>
              <a:rPr lang="es-ES_tradnl" dirty="0" smtClean="0"/>
              <a:t>Rechazar la hipótesis nula, si F Tratamientos &gt; F [</a:t>
            </a:r>
            <a:r>
              <a:rPr lang="es-ES_tradnl" dirty="0" smtClean="0">
                <a:latin typeface="Symbol" panose="05050102010706020507" pitchFamily="18" charset="2"/>
              </a:rPr>
              <a:t>a</a:t>
            </a:r>
            <a:r>
              <a:rPr lang="es-ES_tradnl" dirty="0" smtClean="0"/>
              <a:t>; (t-1), (t-1)(t-2) </a:t>
            </a:r>
            <a:r>
              <a:rPr lang="es-ES_tradnl" dirty="0" err="1" smtClean="0"/>
              <a:t>g.l</a:t>
            </a:r>
            <a:r>
              <a:rPr lang="es-ES_tradnl" dirty="0" smtClean="0"/>
              <a:t>.]</a:t>
            </a:r>
            <a:endParaRPr lang="es-MX" dirty="0" smtClean="0"/>
          </a:p>
          <a:p>
            <a:endParaRPr lang="es-MX" dirty="0"/>
          </a:p>
        </p:txBody>
      </p:sp>
    </p:spTree>
    <p:extLst>
      <p:ext uri="{BB962C8B-B14F-4D97-AF65-F5344CB8AC3E}">
        <p14:creationId xmlns:p14="http://schemas.microsoft.com/office/powerpoint/2010/main" val="39681366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smtClean="0">
                <a:solidFill>
                  <a:schemeClr val="accent4">
                    <a:lumMod val="50000"/>
                  </a:schemeClr>
                </a:solidFill>
                <a:effectLst>
                  <a:outerShdw blurRad="38100" dist="38100" dir="2700000" algn="tl">
                    <a:srgbClr val="000000">
                      <a:alpha val="43137"/>
                    </a:srgbClr>
                  </a:outerShdw>
                </a:effectLst>
              </a:rPr>
              <a:t>4. Resumen</a:t>
            </a:r>
            <a:endParaRPr lang="es-MX" sz="3600" b="1" dirty="0">
              <a:solidFill>
                <a:schemeClr val="accent4">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628650" y="1825625"/>
            <a:ext cx="8165726" cy="4351338"/>
          </a:xfrm>
        </p:spPr>
        <p:txBody>
          <a:bodyPr>
            <a:normAutofit fontScale="85000" lnSpcReduction="20000"/>
          </a:bodyPr>
          <a:lstStyle/>
          <a:p>
            <a:r>
              <a:rPr lang="es-MX" dirty="0" smtClean="0"/>
              <a:t>Los experimentos </a:t>
            </a:r>
            <a:r>
              <a:rPr lang="es-MX" dirty="0" err="1" smtClean="0"/>
              <a:t>monofactoriales</a:t>
            </a:r>
            <a:r>
              <a:rPr lang="es-MX" dirty="0" smtClean="0"/>
              <a:t> o con un solo factor de estudio son aquellos en donde se mide la respuesta de cierto fenómeno al variar un solo factor y el resto se mantienen constantes.</a:t>
            </a:r>
          </a:p>
          <a:p>
            <a:endParaRPr lang="es-MX" dirty="0" smtClean="0"/>
          </a:p>
          <a:p>
            <a:r>
              <a:rPr lang="es-MX" dirty="0" smtClean="0"/>
              <a:t>Los principales diseños experimentales que se utilizan para evaluar experimentos factoriales son el Diseño Completamente Aleatorizado, el Diseño de Bloques Completos al Azar y el Diseño de Cuadro Latino</a:t>
            </a:r>
            <a:r>
              <a:rPr lang="es-MX" dirty="0" smtClean="0"/>
              <a:t>.</a:t>
            </a:r>
          </a:p>
          <a:p>
            <a:pPr marL="0" indent="0">
              <a:buNone/>
            </a:pPr>
            <a:endParaRPr lang="es-MX" dirty="0" smtClean="0"/>
          </a:p>
          <a:p>
            <a:r>
              <a:rPr lang="es-MX" dirty="0" smtClean="0"/>
              <a:t>La principal diferencia que existe entre los diseños experimentales aplicado a experimentos </a:t>
            </a:r>
            <a:r>
              <a:rPr lang="es-MX" dirty="0" err="1" smtClean="0"/>
              <a:t>monofactoriales</a:t>
            </a:r>
            <a:r>
              <a:rPr lang="es-MX" dirty="0" smtClean="0"/>
              <a:t> es la manera en que se </a:t>
            </a:r>
            <a:r>
              <a:rPr lang="es-MX" dirty="0" err="1" smtClean="0"/>
              <a:t>aleatorizan</a:t>
            </a:r>
            <a:r>
              <a:rPr lang="es-MX" dirty="0" smtClean="0"/>
              <a:t> los tratamientos. </a:t>
            </a:r>
          </a:p>
        </p:txBody>
      </p:sp>
    </p:spTree>
    <p:extLst>
      <p:ext uri="{BB962C8B-B14F-4D97-AF65-F5344CB8AC3E}">
        <p14:creationId xmlns:p14="http://schemas.microsoft.com/office/powerpoint/2010/main" val="64430373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628650" y="389965"/>
            <a:ext cx="7886700" cy="5786998"/>
          </a:xfrm>
        </p:spPr>
        <p:txBody>
          <a:bodyPr>
            <a:normAutofit fontScale="70000" lnSpcReduction="20000"/>
          </a:bodyPr>
          <a:lstStyle/>
          <a:p>
            <a:endParaRPr lang="es-MX" dirty="0" smtClean="0"/>
          </a:p>
          <a:p>
            <a:r>
              <a:rPr lang="es-MX" dirty="0"/>
              <a:t>El Diseño </a:t>
            </a:r>
            <a:r>
              <a:rPr lang="es-MX" dirty="0" smtClean="0"/>
              <a:t>Completamente Aleatorizado es el  </a:t>
            </a:r>
            <a:r>
              <a:rPr lang="es-MX" dirty="0"/>
              <a:t>diseño experimental de menor complejidad y se caracteriza por que los tratamientos se asignan en forma completamente al azar a las unidades experimentales, si recurrir a la formación de bloques.</a:t>
            </a:r>
          </a:p>
          <a:p>
            <a:endParaRPr lang="es-MX" dirty="0"/>
          </a:p>
          <a:p>
            <a:r>
              <a:rPr lang="es-MX" dirty="0" smtClean="0"/>
              <a:t>El diseño de Bloques Completos al Azar es el diseño experimental que más se utiliza en la investigación agronómica y se caracteriza por la formación de bloques que permiten eliminar del error experimental las variaciones atribuibles a cierto gradiente de productividad predecible.</a:t>
            </a:r>
          </a:p>
          <a:p>
            <a:endParaRPr lang="es-MX" dirty="0"/>
          </a:p>
          <a:p>
            <a:r>
              <a:rPr lang="es-MX" dirty="0" smtClean="0"/>
              <a:t>El diseño de Cuatro Latino se distingue por su capacidad de manejar simultáneamente dos criterios de bloqueo designados como hileras y columnas, cuando se presentan dos gradientes de productividad orientados de forma perpendicular uno respecto al otro. </a:t>
            </a:r>
          </a:p>
          <a:p>
            <a:endParaRPr lang="es-MX" dirty="0"/>
          </a:p>
          <a:p>
            <a:r>
              <a:rPr lang="es-MX" dirty="0" smtClean="0"/>
              <a:t>Las restricciones en la aleatorización que impone este diseño de Cuadro Latino (cada tratamiento aparece una sola vez en cada hilera y en cada columna) hacen que este diseño se utilice cuando el número de tratamientos no es demasiado elevado, ya que el número de repeticiones debe ser igual al número de tratamientos.</a:t>
            </a:r>
          </a:p>
        </p:txBody>
      </p:sp>
    </p:spTree>
    <p:extLst>
      <p:ext uri="{BB962C8B-B14F-4D97-AF65-F5344CB8AC3E}">
        <p14:creationId xmlns:p14="http://schemas.microsoft.com/office/powerpoint/2010/main" val="151191839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600" b="1" cap="none" dirty="0" smtClean="0">
                <a:solidFill>
                  <a:schemeClr val="accent4">
                    <a:lumMod val="50000"/>
                  </a:schemeClr>
                </a:solidFill>
                <a:effectLst>
                  <a:outerShdw blurRad="38100" dist="38100" dir="2700000" algn="tl">
                    <a:srgbClr val="000000">
                      <a:alpha val="43137"/>
                    </a:srgbClr>
                  </a:outerShdw>
                </a:effectLst>
              </a:rPr>
              <a:t>5. Bibliografía consultada</a:t>
            </a:r>
            <a:endParaRPr lang="es-MX" sz="3600" b="1" cap="none" dirty="0">
              <a:solidFill>
                <a:schemeClr val="accent4">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304800" y="1554163"/>
            <a:ext cx="8686800" cy="5008002"/>
          </a:xfrm>
        </p:spPr>
        <p:txBody>
          <a:bodyPr>
            <a:normAutofit fontScale="70000" lnSpcReduction="20000"/>
          </a:bodyPr>
          <a:lstStyle/>
          <a:p>
            <a:pPr marL="361950" indent="-361950">
              <a:buFont typeface="Wingdings" pitchFamily="2" charset="2"/>
              <a:buChar char="q"/>
            </a:pPr>
            <a:r>
              <a:rPr lang="es-MX" sz="2900" dirty="0" smtClean="0">
                <a:latin typeface="Arial Narrow" pitchFamily="34" charset="0"/>
              </a:rPr>
              <a:t>Fernández E., R. , A. Trapero, J. Domínguez (2010)  </a:t>
            </a:r>
            <a:r>
              <a:rPr lang="es-MX" sz="2900" b="1" dirty="0" smtClean="0">
                <a:latin typeface="Arial Narrow" pitchFamily="34" charset="0"/>
              </a:rPr>
              <a:t>Experimentación en Agricultura</a:t>
            </a:r>
            <a:r>
              <a:rPr lang="es-MX" sz="2900" dirty="0" smtClean="0">
                <a:latin typeface="Arial Narrow" pitchFamily="34" charset="0"/>
              </a:rPr>
              <a:t>. Junta de Andalucía, Consejería de Agricultura y Pesca, Sevilla, España. </a:t>
            </a:r>
          </a:p>
          <a:p>
            <a:pPr marL="361950" indent="-361950">
              <a:buFont typeface="Wingdings" pitchFamily="2" charset="2"/>
              <a:buChar char="q"/>
            </a:pPr>
            <a:endParaRPr lang="es-MX" sz="2900" dirty="0" smtClean="0">
              <a:latin typeface="Arial Narrow" pitchFamily="34" charset="0"/>
            </a:endParaRPr>
          </a:p>
          <a:p>
            <a:pPr marL="361950" indent="-361950">
              <a:buFont typeface="Wingdings" pitchFamily="2" charset="2"/>
              <a:buChar char="q"/>
            </a:pPr>
            <a:r>
              <a:rPr lang="es-MX" sz="2900" dirty="0" err="1" smtClean="0">
                <a:latin typeface="Arial Narrow" pitchFamily="34" charset="0"/>
              </a:rPr>
              <a:t>Gomez</a:t>
            </a:r>
            <a:r>
              <a:rPr lang="es-MX" sz="2900" dirty="0" smtClean="0">
                <a:latin typeface="Arial Narrow" pitchFamily="34" charset="0"/>
              </a:rPr>
              <a:t> K. A.  and A </a:t>
            </a:r>
            <a:r>
              <a:rPr lang="es-MX" sz="2900" dirty="0" err="1" smtClean="0">
                <a:latin typeface="Arial Narrow" pitchFamily="34" charset="0"/>
              </a:rPr>
              <a:t>Gomez</a:t>
            </a:r>
            <a:r>
              <a:rPr lang="es-MX" sz="2900" dirty="0" smtClean="0">
                <a:latin typeface="Arial Narrow" pitchFamily="34" charset="0"/>
              </a:rPr>
              <a:t>. (1984) </a:t>
            </a:r>
            <a:r>
              <a:rPr lang="es-MX" sz="2900" b="1" dirty="0" err="1" smtClean="0">
                <a:latin typeface="Arial Narrow" pitchFamily="34" charset="0"/>
              </a:rPr>
              <a:t>Statistical</a:t>
            </a:r>
            <a:r>
              <a:rPr lang="es-MX" sz="2900" b="1" dirty="0" smtClean="0">
                <a:latin typeface="Arial Narrow" pitchFamily="34" charset="0"/>
              </a:rPr>
              <a:t> </a:t>
            </a:r>
            <a:r>
              <a:rPr lang="es-MX" sz="2900" b="1" dirty="0" err="1" smtClean="0">
                <a:latin typeface="Arial Narrow" pitchFamily="34" charset="0"/>
              </a:rPr>
              <a:t>Procedures</a:t>
            </a:r>
            <a:r>
              <a:rPr lang="es-MX" sz="2900" b="1" dirty="0" smtClean="0">
                <a:latin typeface="Arial Narrow" pitchFamily="34" charset="0"/>
              </a:rPr>
              <a:t> </a:t>
            </a:r>
            <a:r>
              <a:rPr lang="es-MX" sz="2900" b="1" dirty="0" err="1" smtClean="0">
                <a:latin typeface="Arial Narrow" pitchFamily="34" charset="0"/>
              </a:rPr>
              <a:t>for</a:t>
            </a:r>
            <a:r>
              <a:rPr lang="es-MX" sz="2900" b="1" dirty="0" smtClean="0">
                <a:latin typeface="Arial Narrow" pitchFamily="34" charset="0"/>
              </a:rPr>
              <a:t> </a:t>
            </a:r>
            <a:r>
              <a:rPr lang="es-MX" sz="2900" b="1" dirty="0" err="1" smtClean="0">
                <a:latin typeface="Arial Narrow" pitchFamily="34" charset="0"/>
              </a:rPr>
              <a:t>Agricultural</a:t>
            </a:r>
            <a:r>
              <a:rPr lang="es-MX" sz="2900" b="1" dirty="0" smtClean="0">
                <a:latin typeface="Arial Narrow" pitchFamily="34" charset="0"/>
              </a:rPr>
              <a:t> </a:t>
            </a:r>
            <a:r>
              <a:rPr lang="es-MX" sz="2900" b="1" dirty="0" err="1" smtClean="0">
                <a:latin typeface="Arial Narrow" pitchFamily="34" charset="0"/>
              </a:rPr>
              <a:t>Research</a:t>
            </a:r>
            <a:r>
              <a:rPr lang="es-MX" sz="2900" dirty="0" smtClean="0">
                <a:latin typeface="Arial Narrow" pitchFamily="34" charset="0"/>
              </a:rPr>
              <a:t>. 2nd </a:t>
            </a:r>
            <a:r>
              <a:rPr lang="es-MX" sz="2900" dirty="0" err="1" smtClean="0">
                <a:latin typeface="Arial Narrow" pitchFamily="34" charset="0"/>
              </a:rPr>
              <a:t>Edition</a:t>
            </a:r>
            <a:r>
              <a:rPr lang="es-MX" sz="2900" dirty="0" smtClean="0">
                <a:latin typeface="Arial Narrow" pitchFamily="34" charset="0"/>
              </a:rPr>
              <a:t>. </a:t>
            </a:r>
            <a:r>
              <a:rPr lang="es-MX" sz="2900" dirty="0" err="1" smtClean="0">
                <a:latin typeface="Arial Narrow" pitchFamily="34" charset="0"/>
              </a:rPr>
              <a:t>Jhon</a:t>
            </a:r>
            <a:r>
              <a:rPr lang="es-MX" sz="2900" dirty="0" smtClean="0">
                <a:latin typeface="Arial Narrow" pitchFamily="34" charset="0"/>
              </a:rPr>
              <a:t> </a:t>
            </a:r>
            <a:r>
              <a:rPr lang="es-MX" sz="2900" dirty="0" err="1" smtClean="0">
                <a:latin typeface="Arial Narrow" pitchFamily="34" charset="0"/>
              </a:rPr>
              <a:t>Wiley</a:t>
            </a:r>
            <a:r>
              <a:rPr lang="es-MX" sz="2900" dirty="0" smtClean="0">
                <a:latin typeface="Arial Narrow" pitchFamily="34" charset="0"/>
              </a:rPr>
              <a:t> &amp; </a:t>
            </a:r>
            <a:r>
              <a:rPr lang="es-MX" sz="2900" dirty="0" err="1" smtClean="0">
                <a:latin typeface="Arial Narrow" pitchFamily="34" charset="0"/>
              </a:rPr>
              <a:t>Sons</a:t>
            </a:r>
            <a:r>
              <a:rPr lang="es-MX" sz="2900" dirty="0" smtClean="0">
                <a:latin typeface="Arial Narrow" pitchFamily="34" charset="0"/>
              </a:rPr>
              <a:t>, New York, USA</a:t>
            </a:r>
          </a:p>
          <a:p>
            <a:pPr marL="361950" indent="-361950">
              <a:buNone/>
            </a:pPr>
            <a:endParaRPr lang="es-MX" sz="2900" dirty="0" smtClean="0">
              <a:latin typeface="Arial Narrow" pitchFamily="34" charset="0"/>
            </a:endParaRPr>
          </a:p>
          <a:p>
            <a:pPr marL="361950" indent="-361950">
              <a:buFont typeface="Wingdings" pitchFamily="2" charset="2"/>
              <a:buChar char="q"/>
            </a:pPr>
            <a:r>
              <a:rPr lang="en-US" sz="2900" dirty="0" smtClean="0"/>
              <a:t>Little T.M. y F.L. Hills. (1976)  </a:t>
            </a:r>
            <a:r>
              <a:rPr lang="es-ES" sz="2900" b="1" dirty="0" smtClean="0"/>
              <a:t>Métodos Estadísticos para la investigación en la agricultura</a:t>
            </a:r>
            <a:r>
              <a:rPr lang="es-ES" sz="2900" dirty="0" smtClean="0"/>
              <a:t>. Editorial Trillas, México, D.F. </a:t>
            </a:r>
            <a:endParaRPr lang="es-MX" sz="2900" dirty="0" smtClean="0">
              <a:latin typeface="Arial Narrow" pitchFamily="34" charset="0"/>
            </a:endParaRPr>
          </a:p>
          <a:p>
            <a:pPr marL="361950" indent="-361950">
              <a:buFont typeface="Wingdings" pitchFamily="2" charset="2"/>
              <a:buChar char="q"/>
            </a:pPr>
            <a:endParaRPr lang="es-MX" sz="2900" dirty="0" smtClean="0">
              <a:latin typeface="Arial Narrow" pitchFamily="34" charset="0"/>
            </a:endParaRPr>
          </a:p>
          <a:p>
            <a:pPr marL="361950" indent="-361950">
              <a:buFont typeface="Wingdings" pitchFamily="2" charset="2"/>
              <a:buChar char="q"/>
            </a:pPr>
            <a:r>
              <a:rPr lang="es-ES" sz="2900" dirty="0" smtClean="0"/>
              <a:t>Martínez Garza. A.  (1988) </a:t>
            </a:r>
            <a:r>
              <a:rPr lang="es-ES" sz="2900" b="1" dirty="0" smtClean="0"/>
              <a:t>Diseños Experimentales. Métodos de teoría</a:t>
            </a:r>
            <a:r>
              <a:rPr lang="es-ES" sz="2900" dirty="0" smtClean="0"/>
              <a:t>. Editorial Trillas, México D.F.</a:t>
            </a:r>
          </a:p>
          <a:p>
            <a:pPr marL="361950" indent="-361950">
              <a:buFont typeface="Wingdings" pitchFamily="2" charset="2"/>
              <a:buChar char="q"/>
            </a:pPr>
            <a:endParaRPr lang="es-ES" sz="2900" dirty="0" smtClean="0"/>
          </a:p>
          <a:p>
            <a:pPr marL="361950" indent="-361950">
              <a:buFont typeface="Wingdings" pitchFamily="2" charset="2"/>
              <a:buChar char="q"/>
            </a:pPr>
            <a:r>
              <a:rPr lang="es-ES" sz="2900" dirty="0" smtClean="0"/>
              <a:t>Padrón Corral. (2008) </a:t>
            </a:r>
            <a:r>
              <a:rPr lang="es-ES" sz="2900" b="1" dirty="0" smtClean="0"/>
              <a:t>Diseños experimentales con aplicación a la agricultura y </a:t>
            </a:r>
            <a:r>
              <a:rPr lang="es-ES" sz="2900" b="1" dirty="0" err="1" smtClean="0"/>
              <a:t>ganadería</a:t>
            </a:r>
            <a:r>
              <a:rPr lang="es-ES" sz="2900" dirty="0" err="1" smtClean="0"/>
              <a:t>.Editorial</a:t>
            </a:r>
            <a:r>
              <a:rPr lang="es-ES" sz="2900" dirty="0" smtClean="0"/>
              <a:t> Trilla, México, D.F.</a:t>
            </a:r>
            <a:r>
              <a:rPr lang="es-ES" sz="2900" cap="small" dirty="0" smtClean="0"/>
              <a:t> </a:t>
            </a:r>
            <a:endParaRPr lang="es-MX" sz="2900" dirty="0" smtClean="0"/>
          </a:p>
          <a:p>
            <a:pPr marL="361950" lvl="0" indent="-361950">
              <a:buFont typeface="Wingdings" pitchFamily="2" charset="2"/>
              <a:buChar char="q"/>
            </a:pPr>
            <a:endParaRPr lang="es-ES" sz="1600" dirty="0" smtClean="0"/>
          </a:p>
          <a:p>
            <a:pPr>
              <a:buNone/>
            </a:pPr>
            <a:r>
              <a:rPr lang="es-ES" sz="1600" cap="small" dirty="0" smtClean="0"/>
              <a:t> </a:t>
            </a:r>
            <a:endParaRPr lang="es-MX" sz="1600" dirty="0" smtClean="0"/>
          </a:p>
          <a:p>
            <a:pPr marL="361950" indent="-361950">
              <a:buFont typeface="Wingdings" pitchFamily="2" charset="2"/>
              <a:buChar char="q"/>
            </a:pPr>
            <a:endParaRPr lang="es-ES" sz="1600" dirty="0" smtClean="0"/>
          </a:p>
          <a:p>
            <a:pPr marL="361950" indent="-361950">
              <a:buFont typeface="Wingdings" pitchFamily="2" charset="2"/>
              <a:buChar char="q"/>
            </a:pPr>
            <a:endParaRPr lang="es-MX" sz="1600" dirty="0" smtClean="0"/>
          </a:p>
          <a:p>
            <a:pPr marL="361950" indent="-361950">
              <a:buFont typeface="Wingdings" pitchFamily="2" charset="2"/>
              <a:buChar char="q"/>
            </a:pPr>
            <a:endParaRPr lang="es-MX" sz="1600" dirty="0" smtClean="0">
              <a:latin typeface="Arial Narrow" pitchFamily="34" charset="0"/>
            </a:endParaRPr>
          </a:p>
          <a:p>
            <a:pPr marL="361950" indent="-361950">
              <a:buFont typeface="Wingdings" pitchFamily="2" charset="2"/>
              <a:buChar char="q"/>
            </a:pPr>
            <a:endParaRPr lang="es-MX" sz="1600" dirty="0" smtClean="0">
              <a:latin typeface="Arial Narrow" pitchFamily="34" charset="0"/>
            </a:endParaRPr>
          </a:p>
          <a:p>
            <a:pPr marL="361950" indent="-361950">
              <a:buFont typeface="Wingdings" pitchFamily="2" charset="2"/>
              <a:buChar char="q"/>
            </a:pPr>
            <a:endParaRPr lang="es-MX" sz="1600" dirty="0" smtClean="0">
              <a:latin typeface="Arial Narrow" pitchFamily="34" charset="0"/>
            </a:endParaRPr>
          </a:p>
          <a:p>
            <a:pPr marL="361950" indent="-361950">
              <a:buFont typeface="Wingdings" pitchFamily="2" charset="2"/>
              <a:buChar char="q"/>
            </a:pPr>
            <a:endParaRPr lang="es-MX" sz="1600" dirty="0" smtClean="0">
              <a:latin typeface="Arial Narrow" pitchFamily="34" charset="0"/>
            </a:endParaRPr>
          </a:p>
          <a:p>
            <a:pPr marL="361950" indent="-361950">
              <a:buFont typeface="Wingdings" pitchFamily="2" charset="2"/>
              <a:buChar char="q"/>
            </a:pPr>
            <a:endParaRPr lang="es-MX" sz="1600" dirty="0">
              <a:latin typeface="Arial Narrow" pitchFamily="34" charset="0"/>
            </a:endParaRPr>
          </a:p>
        </p:txBody>
      </p:sp>
      <p:sp>
        <p:nvSpPr>
          <p:cNvPr id="4" name="3 Marcador de número de diapositiva"/>
          <p:cNvSpPr>
            <a:spLocks noGrp="1"/>
          </p:cNvSpPr>
          <p:nvPr>
            <p:ph type="sldNum" sz="quarter" idx="4294967295"/>
          </p:nvPr>
        </p:nvSpPr>
        <p:spPr>
          <a:xfrm>
            <a:off x="8129016" y="5734050"/>
            <a:ext cx="609600" cy="521208"/>
          </a:xfrm>
          <a:prstGeom prst="rect">
            <a:avLst/>
          </a:prstGeom>
        </p:spPr>
        <p:txBody>
          <a:bodyPr/>
          <a:lstStyle/>
          <a:p>
            <a:fld id="{F0891E8D-72AE-471D-9175-E237BF46159A}" type="slidenum">
              <a:rPr lang="es-MX" smtClean="0"/>
              <a:pPr/>
              <a:t>38</a:t>
            </a:fld>
            <a:endParaRPr lang="es-MX"/>
          </a:p>
        </p:txBody>
      </p:sp>
    </p:spTree>
    <p:extLst>
      <p:ext uri="{BB962C8B-B14F-4D97-AF65-F5344CB8AC3E}">
        <p14:creationId xmlns:p14="http://schemas.microsoft.com/office/powerpoint/2010/main" val="42875473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200" b="1" dirty="0" smtClean="0">
                <a:solidFill>
                  <a:schemeClr val="accent4">
                    <a:lumMod val="50000"/>
                  </a:schemeClr>
                </a:solidFill>
                <a:effectLst>
                  <a:outerShdw blurRad="38100" dist="38100" dir="2700000" algn="tl">
                    <a:srgbClr val="000000">
                      <a:alpha val="43137"/>
                    </a:srgbClr>
                  </a:outerShdw>
                </a:effectLst>
              </a:rPr>
              <a:t>¿Qué son los experimentos </a:t>
            </a:r>
            <a:r>
              <a:rPr lang="es-MX" sz="3200" b="1" dirty="0" err="1" smtClean="0">
                <a:solidFill>
                  <a:schemeClr val="accent4">
                    <a:lumMod val="50000"/>
                  </a:schemeClr>
                </a:solidFill>
                <a:effectLst>
                  <a:outerShdw blurRad="38100" dist="38100" dir="2700000" algn="tl">
                    <a:srgbClr val="000000">
                      <a:alpha val="43137"/>
                    </a:srgbClr>
                  </a:outerShdw>
                </a:effectLst>
              </a:rPr>
              <a:t>monofactoriales</a:t>
            </a:r>
            <a:r>
              <a:rPr lang="es-MX" sz="3200" b="1" dirty="0" smtClean="0">
                <a:solidFill>
                  <a:schemeClr val="accent4">
                    <a:lumMod val="50000"/>
                  </a:schemeClr>
                </a:solidFill>
                <a:effectLst>
                  <a:outerShdw blurRad="38100" dist="38100" dir="2700000" algn="tl">
                    <a:srgbClr val="000000">
                      <a:alpha val="43137"/>
                    </a:srgbClr>
                  </a:outerShdw>
                </a:effectLst>
              </a:rPr>
              <a:t>?</a:t>
            </a:r>
            <a:endParaRPr lang="es-MX" sz="3200" b="1" dirty="0">
              <a:solidFill>
                <a:schemeClr val="accent4">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628650" y="1825625"/>
            <a:ext cx="7886700" cy="4588622"/>
          </a:xfrm>
        </p:spPr>
        <p:txBody>
          <a:bodyPr>
            <a:normAutofit fontScale="77500" lnSpcReduction="20000"/>
          </a:bodyPr>
          <a:lstStyle/>
          <a:p>
            <a:r>
              <a:rPr lang="es-MX" dirty="0" smtClean="0"/>
              <a:t>Los experimentos en los que únicamente se ensayan diferentes modalidades o intensidades de un solo factor y el resto de factores se mantienen constantes se conocen como </a:t>
            </a:r>
            <a:r>
              <a:rPr lang="es-MX" b="1" dirty="0" smtClean="0"/>
              <a:t>experimentos con un solo factor de estudio o experimentos monofactoriales</a:t>
            </a:r>
          </a:p>
          <a:p>
            <a:endParaRPr lang="es-MX" dirty="0"/>
          </a:p>
          <a:p>
            <a:r>
              <a:rPr lang="es-MX" dirty="0" smtClean="0"/>
              <a:t>En este tipo de experimentos los tratamientos consisten solamente de los diferentes niveles de un solo factor  y todos los factores restantes se mantienen uniformes en las parcelas o unidades experimentales</a:t>
            </a:r>
          </a:p>
          <a:p>
            <a:endParaRPr lang="es-MX" dirty="0"/>
          </a:p>
          <a:p>
            <a:r>
              <a:rPr lang="es-MX" dirty="0" smtClean="0"/>
              <a:t>Un ejemplo de este tipo de factores son aquellos experimentos en donde se evalúan distintas variedades (tratamientos) y el resto de las practicas de manejo (fecha de siembra, densidad de población, fertilización, etc.) se mantienen constantes para todas las parcelas o unidades experimentales. (</a:t>
            </a:r>
            <a:r>
              <a:rPr lang="es-MX" dirty="0" err="1" smtClean="0"/>
              <a:t>Gomez</a:t>
            </a:r>
            <a:r>
              <a:rPr lang="es-MX" dirty="0" smtClean="0"/>
              <a:t> y </a:t>
            </a:r>
            <a:r>
              <a:rPr lang="es-MX" dirty="0" err="1" smtClean="0"/>
              <a:t>Gomez</a:t>
            </a:r>
            <a:r>
              <a:rPr lang="es-MX" dirty="0" smtClean="0"/>
              <a:t>, 1984)</a:t>
            </a:r>
            <a:endParaRPr lang="es-MX" dirty="0"/>
          </a:p>
        </p:txBody>
      </p:sp>
    </p:spTree>
    <p:extLst>
      <p:ext uri="{BB962C8B-B14F-4D97-AF65-F5344CB8AC3E}">
        <p14:creationId xmlns:p14="http://schemas.microsoft.com/office/powerpoint/2010/main" val="19742392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8650" y="365126"/>
            <a:ext cx="8313644" cy="1325563"/>
          </a:xfrm>
        </p:spPr>
        <p:txBody>
          <a:bodyPr>
            <a:normAutofit/>
          </a:bodyPr>
          <a:lstStyle/>
          <a:p>
            <a:r>
              <a:rPr lang="es-MX" sz="3600" b="1" cap="none" dirty="0" smtClean="0">
                <a:solidFill>
                  <a:schemeClr val="accent4">
                    <a:lumMod val="50000"/>
                  </a:schemeClr>
                </a:solidFill>
                <a:effectLst>
                  <a:outerShdw blurRad="38100" dist="38100" dir="2700000" algn="tl">
                    <a:srgbClr val="000000">
                      <a:alpha val="43137"/>
                    </a:srgbClr>
                  </a:outerShdw>
                </a:effectLst>
              </a:rPr>
              <a:t>3.1. Diseño Completamente Aleatorizado</a:t>
            </a:r>
            <a:endParaRPr lang="es-MX" sz="3600" b="1" cap="none" dirty="0">
              <a:solidFill>
                <a:schemeClr val="accent4">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304800" y="1554162"/>
            <a:ext cx="4339208" cy="4819744"/>
          </a:xfrm>
        </p:spPr>
        <p:txBody>
          <a:bodyPr>
            <a:normAutofit fontScale="85000" lnSpcReduction="20000"/>
          </a:bodyPr>
          <a:lstStyle/>
          <a:p>
            <a:pPr marL="177800" lvl="1" indent="-177800">
              <a:spcBef>
                <a:spcPts val="1200"/>
              </a:spcBef>
            </a:pPr>
            <a:r>
              <a:rPr lang="es-ES_tradnl" sz="2300" dirty="0" smtClean="0">
                <a:latin typeface="Arial" panose="020B0604020202020204" pitchFamily="34" charset="0"/>
                <a:cs typeface="Arial" panose="020B0604020202020204" pitchFamily="34" charset="0"/>
              </a:rPr>
              <a:t>El diseño Completamente Aleatorizado (DCA) tienen muchas aplicaciones en la investigación agronómica, sobre todo en experimentos de laboratorio e invernadero.</a:t>
            </a:r>
            <a:r>
              <a:rPr lang="es-MX" sz="2300" dirty="0" smtClean="0">
                <a:latin typeface="Arial" pitchFamily="34" charset="0"/>
                <a:cs typeface="Arial" pitchFamily="34" charset="0"/>
              </a:rPr>
              <a:t> </a:t>
            </a:r>
          </a:p>
          <a:p>
            <a:pPr marL="177800" lvl="1" indent="-177800">
              <a:spcBef>
                <a:spcPts val="1200"/>
              </a:spcBef>
            </a:pPr>
            <a:endParaRPr lang="es-MX" sz="2300" dirty="0" smtClean="0">
              <a:latin typeface="Arial" pitchFamily="34" charset="0"/>
              <a:cs typeface="Arial" pitchFamily="34" charset="0"/>
            </a:endParaRPr>
          </a:p>
          <a:p>
            <a:pPr marL="177800" lvl="1" indent="-177800">
              <a:spcBef>
                <a:spcPts val="1200"/>
              </a:spcBef>
            </a:pPr>
            <a:r>
              <a:rPr lang="es-MX" sz="2300" dirty="0" smtClean="0">
                <a:latin typeface="Arial" pitchFamily="34" charset="0"/>
                <a:cs typeface="Arial" pitchFamily="34" charset="0"/>
              </a:rPr>
              <a:t>Resulta especialmente </a:t>
            </a:r>
            <a:r>
              <a:rPr lang="es-MX" sz="2300" dirty="0">
                <a:latin typeface="Arial" pitchFamily="34" charset="0"/>
                <a:cs typeface="Arial" pitchFamily="34" charset="0"/>
              </a:rPr>
              <a:t>útil, para experimentos en donde se pueden controlar artificialmente las condiciones ambientales o bien se presenta muy poca variabilidad entre las unidades experimentales</a:t>
            </a:r>
          </a:p>
          <a:p>
            <a:pPr marL="177800" lvl="1" indent="-177800">
              <a:spcBef>
                <a:spcPts val="1200"/>
              </a:spcBef>
            </a:pPr>
            <a:endParaRPr lang="es-MX" sz="2300" dirty="0">
              <a:latin typeface="Arial" pitchFamily="34" charset="0"/>
              <a:cs typeface="Arial" pitchFamily="34" charset="0"/>
            </a:endParaRPr>
          </a:p>
          <a:p>
            <a:pPr marL="177800" lvl="1" indent="-177800">
              <a:spcBef>
                <a:spcPts val="1200"/>
              </a:spcBef>
            </a:pPr>
            <a:r>
              <a:rPr lang="es-MX" sz="2300" dirty="0">
                <a:latin typeface="Arial" pitchFamily="34" charset="0"/>
                <a:cs typeface="Arial" pitchFamily="34" charset="0"/>
              </a:rPr>
              <a:t>De esta forma, se puede manejar un gran numero de tratamientos y repeticiones, e inclusive se pueden manejar diferente numero de repeticiones entre tratamientos</a:t>
            </a:r>
            <a:r>
              <a:rPr lang="es-MX" sz="2600" dirty="0">
                <a:latin typeface="Arial" pitchFamily="34" charset="0"/>
                <a:cs typeface="Arial" pitchFamily="34" charset="0"/>
              </a:rPr>
              <a:t>.</a:t>
            </a:r>
          </a:p>
          <a:p>
            <a:pPr>
              <a:buFont typeface="Wingdings" pitchFamily="2" charset="2"/>
              <a:buChar char="§"/>
            </a:pPr>
            <a:endParaRPr lang="es-ES_tradnl" sz="2000" dirty="0" smtClean="0">
              <a:latin typeface="Gill Sans MT" pitchFamily="34" charset="0"/>
            </a:endParaRPr>
          </a:p>
          <a:p>
            <a:pPr>
              <a:buFont typeface="Wingdings" pitchFamily="2" charset="2"/>
              <a:buChar char="§"/>
            </a:pPr>
            <a:endParaRPr lang="es-ES_tradnl" dirty="0" smtClean="0"/>
          </a:p>
          <a:p>
            <a:pPr lvl="1"/>
            <a:endParaRPr lang="es-MX" dirty="0"/>
          </a:p>
        </p:txBody>
      </p:sp>
      <p:sp>
        <p:nvSpPr>
          <p:cNvPr id="4" name="3 Marcador de número de diapositiva"/>
          <p:cNvSpPr>
            <a:spLocks noGrp="1"/>
          </p:cNvSpPr>
          <p:nvPr>
            <p:ph type="sldNum" sz="quarter" idx="4294967295"/>
          </p:nvPr>
        </p:nvSpPr>
        <p:spPr>
          <a:xfrm>
            <a:off x="8129016" y="5734050"/>
            <a:ext cx="609600" cy="521208"/>
          </a:xfrm>
          <a:prstGeom prst="rect">
            <a:avLst/>
          </a:prstGeom>
        </p:spPr>
        <p:txBody>
          <a:bodyPr/>
          <a:lstStyle/>
          <a:p>
            <a:fld id="{F0891E8D-72AE-471D-9175-E237BF46159A}" type="slidenum">
              <a:rPr lang="es-MX" smtClean="0"/>
              <a:pPr/>
              <a:t>5</a:t>
            </a:fld>
            <a:endParaRPr lang="es-MX"/>
          </a:p>
        </p:txBody>
      </p:sp>
      <p:sp>
        <p:nvSpPr>
          <p:cNvPr id="24578" name="AutoShape 2" descr="data:image/jpeg;base64,/9j/4AAQSkZJRgABAQAAAQABAAD/2wCEAAkGBhQSERQUExMWFRUWGBsaGRgYGRsYGxoaHBsYIB0YGxgaHCcgIBojGRgYIC8gJSgqLCwsHB8xNTAqNyYrLCkBCQoKDgwOGg8PGiwkHyUuLCwtLCwsLCksLCwwLCosLCosLCwsLCwsLCwsLCwsLywsLCwsLCwsLCwsLCwsLCwsLP/AABEIAOAA4AMBIgACEQEDEQH/xAAbAAADAQEBAQEAAAAAAAAAAAADBAUCBgEAB//EAEYQAAIBAgQEAwUFBQYFAwUBAAECEQMhABIxQQQiUWEFE3EGMkKBkSNSobHRFCRiwfAVM0NTcuEHFmOS8TTC4nOCotLTJf/EABkBAAMBAQEAAAAAAAAAAAAAAAABAgMEBf/EAC8RAAICAQMDAQcDBQEAAAAAAAABAhEDEiExBEFREyJhcZGh4fAysdEFI4HB8RT/2gAMAwEAAhEDEQA/AP0E1Hhp8VpeipR6DqxwOhDVX/8A9Mmy8yClc3tZSLR+OLJ4Liob94QelPsP4sLJ4bxP7Q0cUASikkUVvd9p7G/ftiiKOaPCj+0HB4qsQaJ+1WM593lMJ7vy2GKfD+F0zTX9648XI5PMj4tMtPAqvA1v7TC+ec5ok+ZkXT7uXTbXFjw3wyuUH72453tkp7M/b+pwCSOc4Dw+kOGLPV4snIwCgVvLmWi6rG1wTFzOLSeDcMV9zijbc1/54x4d4XUbhXjiHAAqDKAsWZwdt9fnilw/g7+UD+1Vjy/wj8hgGkTPEfAeFCEjh60jcmp/N8ML7P8ACg24Kobfr1qYP4t4Kwouf2isYVjBYRZSemGR4AZ/9TxGn+Z/tgHRH8S8MoJSqkcC45WhoQ5Tl1MVCQBrOEOF8GotVA/ZHINBWy5kF8x+0nzNDYRM9sXvEfZ37Gr+8cQeRrGqYPLoR0wh4f4MDUpjzawzcPmkOQRDAZQfu30wgoQ8S4NBx/DAcIFUq00/s4ezXsxW3fpi3wHBr5a/uSG+v2XU4leL+DBeN4RfMqkMGuXJYQDodtcWOB9nU8sfaVveb/EMWcjAAyeGgiOEpi/VBsei4Wo5zxD/ALqikIti66S/MIU6/W2Gm9naduerr989DhQezlL9oImp7in3zuX/AEH44A3Pz7xkMOMc5YPmmQDYcx3gSPl8sdr7VpUIol6VJYqiCHLSYNjNMW+vpjkPHOHCcVVQTAbe5j1x1/tN4HSpohUGTUAMkmxnAJFxPPBAFKioAMAVGjb/AKQxpmryOWlv8Tf/AKYX/wCVuHBAyHT7x7d8fH2Y4eR9n+J/XAUDNSv+0AFaQOQxzMZE+gvhyoa3WlqNm6jviZU9mOH/AGhR5dshOp1kd8Ov7M8P/ljUbnr64BE32y839irZmpZYEwGn3l0lse+zPm+TyPTUT8aljML0cWwP2u8AopwdZkQBgBBk/eXv0xr2d8Fo1aWaomZpiZOgAMWPUnCAq0fPyr9rQFh/ht//AFxP8C83yeWrRUZnsyE3zHfzBae31w9S9m+HgHy9huf1wl4F4HReiGZJOZxqdAxA36DDCj7wupVJqTXoqc5kZCbybg+YLYddqkr+80tf8vsf+phTw32coZqvJ8Zi52t17YePgNGRynf4m/XAOgdc1MrfvNPQ/AOn+vC1Fn8+p+8pOVL5Vvd7e9t/PD1XwOkFNjp95v1wpQ8Ao+fV5TZU+Jv4u+ACr5p5uRvw6euFVqnz/ca9Mfd6t/F3wFPEKJJipQOn+KO+Fl4yn5yc1K9P/Mtr6a3wCsV4xj/atE5Tekwi3R+8Ys+G1Dk91v7yp9377/xY57xCqv8AaXDEFIysDDyPdfUxbFfw2oMp9z+8b/EO5PbvhsSPPCHPkVRlPv1R8P3374f4OqfJXkb3f4en+rErwW61xy/3tQe+R8R7ad8N+GCeHQwPcH+I3T0wgQx4s5NGpyt7jfd+63fDK1jblbT+Ht3wn4jRPlPb4W+Nuh7YJRpkhLfD/mN27YBmuMqHy6nK3ut0+764keF1ftaBym/DkbfeXvirWokq4ynT/MbpiD4MJbhTDXoP8Z6r3t6YAPfHqv77wRyn4+l7L374ucDW5Pdb332/6jd8c77RCOJ4GzXLfFJP93oc1te2LfAjkPLU/vX+P/qH+PACKLVtOVtenY4U8794Nm/u127vgrrpy1Nfv9j/AB4Uj9492p7g+IdW/i74Bn557UH98r/6v5DHc+1lYGklj/eKbgj+WOE9qh++V9dRr/pGuO29qT9il394ax+mAlcF/wDaBIs2h+Fu3bHzVxIs3/a36YDmuOapofh9P4cfM1xz1P8As/8AhgKA1OIH7Slm9xvhbqO2G6nEjo2o+BuvpidVb95Tmqe43wX1X+DTDlRre/U1Hwd/9GACb7Y8QDwVYQ2g1Vh8S7kY+9k6wFDf3tgT8K9Bgfte37lW52NhYqB8S/wjH3stUih7+W+lvur1wgLdLiRlHvaD4W/TE/2c4geQNfefY/fbthylWED7VdB0/XE72drRQH2iDmex/wBbfxDDAa8L4lZq/wD1G2PX0w23ErmF+v8ALE7wniP737Sn/ett3197TDvmnMPtE0O3p/HgAJW4lY94bfnhfh+JXzqvMNE37HBarNHvpqPhPUfx4Dwofza11+D4T93/AFYQH4hT4wgAZV+m1sDrVszq2VeUm0a2IxJ886imN9Qthfrgr1qgM5FEaHkix1UgaTF5xz6n5Itl1eKBvlAA1HX8MK0q8OWygqTodtNDH9ThGlUfK8KBPy66W+UjAyjxoB3zH8tdDrinJ0g3L549Yuk9LjTAOB4zIpDX1OvU9ScSXFSwLCRaQxI+o1vvN7Y9RKkDnif9R/niXNjs6AeIBlPK9heGsOm/XH3CcfCgMakgbMfwObEbheIdSftFIIuCoYW+t5AvihR8XAnNTpk/6BEdwCAOs4amwtD/APatjzVQf9TfybGOC8VZYlqgygAQTblE6G0sD64Anjpi1ClJiIBEfjj0ePkspFIcoNgxEz3PTB6iXcLG63ipcoc9Q5NCS0jT3d9tumDcJ49X5/t6wGYkRN950O+EOL8bzMjFYKkRzEzpA01nfDg9qkm9Npv8Y/C17Ta+L17chY+vtBxJ0r17dv8A4TjLeO8X5yEVKhtBYrtBjbrhZfaelImk/aCp2mf9v/GC/wDNFAa0322B/wDd6euEpodk/wAS4lnrMzkktEk2JsNvSMWvEPHqz0wHckA2BUC4Fu+uIPGcWKjs6ggNpIg7DT1GH+M9paBphc11IkZRse03tjRsSLfC+1XFFQTUEgXBQYOfaziBrUS38A/XEVfa7hI986/5b67HQ/11wx/zDRY2dB1JNRR2vlF+3Y4luuSg3Fe2HELWpGUJMr7ugMHr2GKX/N9f+D6f74kjxemf8SnImec6b3Ovp9e+6fHoZhqcwT767kxImYsL6H5XWtPhgH8e9qatXh6iMqQwuRM6g/ywXw72mqUFFNKaMCA0sxBuIiAD93EnxSrNByMrAzdSp3BFpnTDNOhmVZCwVAkxJNoF/X88O9gLlP21qQPsk+TH9MA8K9q2pUgvlg6mZ6kn+eJT+FLM5BM/cEx1B9BPz+gPC+EzU11IvsTv1/r8LGpgVvCfbkhqy+TJ8wsecfFtp2OKX/OwkE8O2h+Jd4/THMjwWkKhbIQdc0G8b620nTG6/hyEgtMqCQZYGImRHWPpOuDUB0lT2wQj/wBOdRuuxBwtw/tfR82pNA3ynRbWj+WIjJTmQ0EmCCxMCY0tF5HrAxn+y1LE8wLdDOk6d+kdMGoD89libMQBPKSDadDOpv8Aiba49ggRadSYPcTE/wBRgKKTqddPTe5HpfHtFZI0vtBi09P60xzUY2GokrbW2nSJkx6SdseKdbie3TfQfPA1obE3HXTXp+mPGpzpO3u6dJvP9bYbsLPS9hfNB1PX5CP6OPfOOZrLaYhj3+8CTc6XMfPH3kXGvXvfbX102xtaVoIAFzM3sfXp1wxWYFW+gHWSd9dus40as6kMYBOt+q7fX+hocNOwg/OPr8sEocEzcqgsTMBRLEjWAL6X7YXcdmVq210IBAmCOtzrpj4q2xjY6T/4/QY2aJ0gqeh16kEA9MEXgXyCoVIQnKCBMGNiJtb0m2HuFmOGcEuM4YgCYIJFtx/WmMZAQLk9e3SB21+Rw1/Zrz7pkwLxBEWMz/R74Lw/gbuDEAhmEHXMJ5dDeQfn9MVux2Jintud529PpfGhTtBC6X7g7/MDDI8OYJOjEwqBeYxOY2tAgjrJHWzH7LSVyHdoVrxBIU/GSqkakD8pwqAzQcwCbmMK1AxYgBiRNo9TpHS89MP1KQUwpldVPUGCNhf5YyaYm5HKJJOeWEMQqgAzF+nbFz4QxHM1veAuASCBI1vIEgEfUYwtZYG4gzHX+pxVdxURhTpBmvZSxIVYOYgywHY3aZMwMJ8RxFMl8yuugjNIDjKDZiJEBrm4tscRSQCpAg/OL7Dv6nbvhg0FJgMBcagKRprm66Wm3TA6YpgmHOb4cukEXzXGxgxtsZAx7QBZgUUlCIIDcztuI1ClSTpECCThP3AfFFjlJzROgI+KYvaBH1OKfj8hqZgx5agmDEybaa2O/wDPCHH1qSkLTTMpWczOS62uMsQRppOutrv8f4mHVR5LNygyxKXuApgGNDrB7WkVfsj7E9ag1DMoB0zCYgXEdJa8idMESo9o8yIsVJH5dwDbYbahvgvHKYOUUwoQLzNzgmcxETmQBpBXKQTF4wd/EaJphSxpA3MRYFgGUjK02tt7onQAr3ADUcQq/wCIHK6s5FgB8JgggHcxDdTc1JeJkzUcSSASzKCRAIMAEQcskkH56qU+Kpl/hCiBdo1Al2ISSAFI9SCCNqFULkNZllstiwJBYRlYcpMEvaLfQ4YGg/FIRNVlWATcsYIBJUEEkCY0+t8EXiuJXXiSfeuFVgMoEkmZibWkadcLvxlLNZ4cKFknUFQDLAZmGokkEEiCMFp+LU1UE1CBf7x6gBbWg5rQLC7G0TYzkqXCsxAEltxF4ic1hASQQSTNjbBq3BAAFSXzGAACLxYTeTcREmCNL4TpeLVWbMKuYkhi0E3iARroLRbU4K3EOajVAZIEMWQGZAUtLLAOg7A98VsjOhwcFTzgM/liJlgQCczAkiIiAJgmDPfDHCCjTBkrUaxgG4ixB5Yi+hJByx3xJrcSZYlzUB1yy2aJiBGhiIHQ+uGBxuUANSAOWLjLMlCzAHqBEiPlaXx2GNVeOpAgIA2pkUwgIc6C4sBpeRHocCbj6Fookk2Zg/uxGtsrT31nXCHE0aecMoGcAAnMCVE6BgRACtca21x7UqCCcjFpLFveIgRcbCSsEan54WoZTTxRMzfZqFvqAx0heYQV0U8uWDpjR8ZkE5QDrnZhmzWliY94mYGkRPaNQqKxJKmxvJNmOloiJnSZ0ts1wviVPI8IxcjKobI8SbsVy6G29hvhWwGeK8bqPJbNtl0GoIiDJJgwJG52wB+PbNEw3KZBsSBaQdwINouJtjKNJBOW0DKBObrptbSb42y5QwUre5ZLQZnkZAACYHu7MQNLFiGn4yo+r1GJmASFVmJUR93TU7zjfEUVRodqmYgzzKQSCDlBBMQCQdweumEuJcEqCKaqii9pNrHNcHQ9Lz6YHwleJIbKQAZmWIIAkQgi5btYX1wJsYSiIAZiWEAzoDBiAQI3K2G3XTfEcU6Et5ZUQByrPKwAjUkE3E2IB2wIrJ5lIhYgKRMSbRAJtqb+oFva/F88uqsoABUiJA+FsojQa6memJd8gO8IeUfMYFX4qGA1XOMwJlGCycrradgPW3b5uMhZMzJPM4IA7u0W2jawwJKcvMlcx5ovAm8kDQGRG/W2NJfpQxqiwIYLUddIBMh7g+9m5ROY5dI3JIwPzM63hcrSWABbmJzZiBJmRcgm/SZVQAEllDmJBPLBb4t9Fm0fgQcapt5XOhkU0uAIGYjS8AiJGwv6Tm062EHUq4DB9BbKRULGSGkzyg3aSItF4sPiKeZqflgjN7xykwxLZQGABOo/MdMB8s5yubmBIsQyllm2bNY200M/X0+5mM8rKCpAjS+txoBAjUaziqYDVao0FUkADmtqL5S46gm0jfAGql5JYnmJMCACIHQDLEa94EafOc45FgZSWZpibSbgazIvHoJx9TVUzMSozEZWECRM5YJIIm0WwaQPaVwSQIJ3ZjDG2lhHLqR+Qj6mwCNlUMADGpUQYzLpYm1yRzaaHGuEaFOYEesrAm42U2BBJvcxlOPnpZlBJWVkTf8A7lkE21tI0OHpSAGnCEsVuGMRG86yCQR21H54wtHKcoMnpMEWsOu2pk+uDDis88wYkQMuXXQ7jbp/K/y1FMSSLHvNrGZ0IProROBpAeZiVAz73WdxInlJExOuMUnynmI0tGlosQbwRbTcXvOCcPUDXCsZkXUKSR/ER7tyJ7xqMZ87YggES0yQDI5RAE6ajfD2A8rf8M3VvMSKiTZTUNORuM6qTO426zhV/wDhxVFSC1Ty75XDLmpyvxKRzwSQ2UpIkiJjBuAVkPEolQ0yFaaQBElSSWRw5JZcsFYEqSQTcA1XxHiG4Jya+cqyrCuWdQ9oYET7y8rAkAlrg6aXuVqRM4L2f4imxWqahCK7ZFpBkqhVLFFq/CWy2JQA9ZIBClfiGVmTy8yCMqeaDTiSpbzDdTlMOGPMRPvAm7W8YrqKVdmzFjDIIM1EMmQSYqNSanY6gFt5xqp45UoVz5oqhatIMUOaUJmPKzEgDMrEEyCCszEhPT3Qakcy/hfEeX5lQu5qn7JaMLJgF2q1GTkAzBSjAFj0Akg8RPF02Csr5jHKyy0i0WHNoCCLEMCNcduvtGwdqburc6KjqFgZ80VSu6QySJzRoZFy8L4+7LFRVeoDUCpkIkqFbJmBgMB5kAgBiIkGzTa4oeqJxz8a9MhGZfNFilPMPLbZM5GXzM1iBIBtM6boe0xb7L9mLVHfNKgvULx7tmAKxqYJ9cdkviQqHzv2YO6jNytFQhS0kErBITLylgSAYBx94fwvB1S7jhypqI4ZANVYw+UU2nmgnlgwdrjDtMdI5H+20oOGUFDmOkNzDXmWVtBmDPbSGeI9ouHdg5YIScxDOWzGZJYkAAmcuXpJBxd4D2T4CqWWmXZWVWALNMFc6uHIiQu5kCSCLxjfCexNDh3aOIYVWlUfMi1EHxZLWYixIhoEBlzEmaigqznaHGIzEH7UXkU3aBm7qdd/lrg/EMoJzE5BczJAJtOXmObfKNO9sF4n/hnUaA9XOQWl1EsQQCtnbmvm1YGG1EYBR9ha1JWXKpZngVcoqqlOAVqLTYiGcky12ULCjmOGox8i0HihCSuZVVZWJkdbQSbgRsb3gYYpVFKWImRPLJUwpmQSd7674k8d7K8czhBmEjmOYinqdG+62UNDRGYAxEBbhfBuIo+YeJSvlpwBTEk1HctAzFXXywA7M99Vj3pD0oWk6Ghw4blIBBkkQY2J12nAOKAaoVFmdmElTGWBeSGUCSdYmD3wXwLiy6BoAOZlIEWIi1o2M9vxxF8U9onp16iZJUNs0bakQZ1Ii2KrYKKzMQICERdYKkTZoKi2XfXp6AiVWCwQYYw0FTOWREgDvaetpxzFH2oZaikKQQNjM2IGYWkAHr66zg6e0lHKAyVToL5SouP4wY+eIaYqLh5SpsUEQAOZlNy0k2iwGsGPTGVKuujBZkMeXrck8xm21wcT28VomD5q+9Pva6XuTbQ2UXB6HDaV1shvOsPYTOs6KcpE6GNtCmKhilWAKkxcGLFVtGh7iQSZt3x8ahzHLBJg2JiL9yDsYA664CrA+6Q0i8nMR0GUEj0k49DBJzC4N7E3ItAiwKyfwxFiDftLE+9cgTBE2N5lSdrQbi2M0sxmVO/vEFiYiMwkdNASZExfA6YcE89gPdIggQR8vTbHoqxI0kmYWYiAdoOkbdIw29gCNxQmAT2mAZMQIO/r6YDQr5y2ZWWJ96VDfxyCQwIsPQ43SrZpyiGJuDmm8QTsAVW8ztbG6tS4OWdrSPlMjoLGPxwlbQGKqn3lYKMobQRJnWLm8CQNN+mXqjOodlDGIDGTIvYExIG+nrvovJJBkAWZiyj0sdjPb8sfVMysIOX7osY7xrpO+m18VXkZurxQXiKfEmmMrxUKy0quULUHUkMXExfcXx9w/lUajMajGhUWzKoJVHHKzDQsrqLAiShIwGnxjVKLJVLE0y7oWA5GDKTTBiQrKXBUk3UHbBqvHU6gaQrOiqc8shrKGJZCgaxAY5TfRpmRlhylded+/wDn8+gj7h+FCtxFB6oVMhYMFZv7th9qACeUoz6SSG0MRjyhQqlTw4y56br5bKy5QtQyxDkiQxKP3kR70D2jTp8QENNqlOstMBkMHMi2sUE/ECVkyt7FYOOIok01K1lL0VC1aZBUhUcjNac2WVUiQV5SYAOKrtYuA3i2aoJqUnFWgctVmVldlCHK8HUllZS2phb4FwfiC1amdlRGT7ZagGQwGDPTe3MMoLZrNKxJDGM1vFKlNKLUXYHIAGBM5cgym/TzHWP4QPhjG6tQKE4inlVqgY5RFiBkbyxsJOftIGgwklFbjs98O4xazg0vMp1FZXAJ5alNSuYgRysAAxEnMFbQi4anC55KVLooKoFgwgklGB99DmOXlMA5ZIjGKnEg+VWACZs61AoyjNlAzoimFzhxMAXVjAzYW8GeK1LLaHWTJNpGab7jBUVwhFnxBqlRzVR1DqgfLJDjLJZkERy3NjmABMQMEfiy1c5IVnVDl5fL5kUsHUgqViwBEaC2uIvCZ6dZDTBJWpJtaQ2hbS8Na3xYJX8Pqr5rLOSWQspzwiyAGZC0CBoxEaRhOMuw7KfHeO+S9OpTAVWpqVV9NDKTMggSsgyBvN8feJ+0ZpkCnVcJkQrcizcyyRY8hVdrg4k16av5UFsyIFIjlgEkNYk6k2gW1OCZKdRVDiCq5TI6ExlAUm0mwkQBhPZbjVlOr7V1clBlrNJzKw5TJBtmkED31PYdLxWpe1lSnTArItRkqGm5nVQBzAgCYkAmAN9IxzXC+EqOVZi9ysgrbQvIE25hGsWxlSAFBsVuZyAp0sxDXtYCLdYwtavkr2kdJ4j4rSqFSikRcgRuYm3YYDV4bgXEtwperoxChTMfekSYGOeDZAQCM1zERuZY5reggTqJscGeo9QjM7ZrXYwIYXbYZdgSLEDsS3Np+4akP1fCfD2hTTrKQMoyt5kLJaDzH4nOo/DCrewvBucqcW9+qKLDW/lgYWNOGiQ0mJAlSDezhbaCDJmO9s1OOIOUAyMrTcqxIB94WzNNtZg72xam2rQ9TsJW/wCG0yafE0WXYHl/EEjWdsT6/wDwz4pQWFNHsIyNmnqZYKNMUEqvYZJuZIiVHzGveR1trjVdgMjUywINmV4Hrmve+h1Nu+K1sNS7nPj2W4ynMUayd1jYkj3HOhwu1DikAB/aFy6WqjU9Y0nHccF4xVC3rGwHMHkNrZQZj89gehP+b6iKQcpCn3mgyBZrwNDAmevphesm67lVtbWxwT+M8QOVq23unKD8xEnTfDKeJcWFUrlJvGgNgusECIYRjuf+aMyjPRpOABJNpJ0J2APp0tjmn8OUE3UIJIEHQ6AtqTcLpsPTESzRXg6cGGGT9bowPFKjURUkZzJy3E3sQ0/dkXBvbfGX8VNMFstQldSKQC5dc0/ONTEDrjVWi1MGOYBzCgE8jKwgkX0i/XBm8Up5RKkkgW2BuIvvA+uMvWaeys2n0uNx9i7NVvEhTJLEAZrsQAwJC2iIEZu4x6nHoTlJy5SLCBcT0gzI02nCXFceGEPTUySea5BJEwdRcD6YVqlS3LS1iYk/Md/XthanKNPZkLo9rR0Q8TehUYBlfhy5R6d5ySwZSDMgATm1zZTsTiSV8h3EqxUVaZsBIuuYzvaYG3rhfjCS9ZwwhnJyggkMTMWNpk4dqZfMd6w5GY1Auc5uaYWAw7i5A2vIxq9lyeXuz3geNQ1k5yihSs5vd+zcRIi3Sw2ubYH4Og8yk2YmWhwTKlXUowg3JIcye+MeQjMStNgTcKVGltLkwY09ZwSkGMMFmSd88EG3ur6jp6YdeGOjPF0WDKqI6ggE2zXMSSTbqdtTjLligQhsqFvqxmRF5iLTGCDh2B5uVicwKpzcwm2Y3YX90bbYGlFFUFqjPJg/CotcGDlN+txm1tZRhSq7HQSsA1NgWZ8rFgSCSDlAywumhuTrjdHhywBGYQBBiRodQRKnvftj1Wz1CIUjWUGgiIgAqABAgzcg9YPwtXUkSRoGjXSCRywYgAAR0vhq+4ULmQx51LCCVDEbwW0GxO2ugwxwyFqjBQBN51AtMe8MpmObMNdsCFQUiyEMWiwJAFyLsshYMGJG3qMZHEswqZVAygQIy5b9EAJUsPS1icTJy3UV8/z+BqluwlcU1IWrTLMCRlUTDACGXQEgb31+nlaoXiBKBs4IiQe7KYi4gD6Tj2jxZgAxGhCRAEGcrFQSbjW4A1wvxCZHYPygKIyy5iZvYEG2gJMnDSb/AFBfgMwU3gT5Z5VJiI92YEgEkyY/TPC07IwCixJOYqZi/KdQR1kanBuEo5ULZXzOWMTmZSRrMmLRYHXAqXFuxAWmeW8k5CSNQGYzE/CReO2KWlCG1hADTVRUBOZiXAmDosZSI0kd7kYWMsoRmHIQcoAYkr70vBJXWBA9dMepxNwQyKCskSXfNsIEgLMdddAdU18XNOpUUKBm1naxmw+eMpJR4V9/y+DbHCWS67D9KkDkbIpKAX2UwbXgzc6jc/PbcYIJRlAJ1veBcAbkfdAwvnQQQWpiCZUwJOh0EwZmSZJF7W9p1Fac0Fj8X3Z3EmZset/lgllSVlR6ack2uEe06q6Vc9zZi7EEAwAkiNNfW/bzieHkF0YAEXLe80nlIbWCCNSRrbA6tNSuQc0TJUDqOwk9gOuuwuDrWOdiTcGIkADaRqObX/zGSXDXB0Y+jc1TW55xpkrkYx0JkkqbwPWT0vh+iqJSvlhj7pMlpvltedY1Bv0xEo0+YlCSCpERf1t+W/0w9w/ioQIgX3d9D0m28X9cEpNcHdkxSyw9OC2j9zziKbOGKg85LW00XoI/w49cY4xqlMAECGgK1jm69d9iMFoDLmQsyMskb9yDFzMACO/WyVas5GU6qDHWRFoAnbTERVuuxya541yr/bgcK1InNMKrTJGmguInNEjoD2nFDhkLIWYkWlSAJs3ToQPrrgw8RIESDBE9wY07i+N+GJyMrLmJ3IPWLdY1+eJb0xbqhShkX6v47ifFFSAURQFEx1mbzqbgb4NwmUQ1MTmzAk7Eesagxf8AXCniXEFSRlC2CmQLRab2313x74fWCKFJJAv8/T5mcXJPQqN8cIzi4xW658fuUnoU2XPUZ2Ue9DSUYhYhVAzazBJNtAbBfhK4RfOQo7kZQ7rCDT4VXQazNsfcSS3LUup1MA5o2IAN5i56aYwEa7nzX3y5Fsp2BVeg9DHrjoWPZqTuzyHLutjVOj9m+UkFjB96RmIkTElQdDpA9cEroVUZ6psYuhIMawREet4/HG6dOHRVYBiTmzE9JIOug627AYDU4oZop5wVkkKqsD0iCTOl8p3GpxpFIkapLUqMFVZzAWUqCxtynNoNpaNd9MDqKaROa+RiGfNMFZBQRrDRInaN8NVQpAAzkkDMSTYyL5bCAyzHUHpiR4sxOZMpJLEq0iDcEsB3EjXbYWxksinsjSEVqWrgdr8YmUsJDEAg2a+1jaOa4jQdhgNGhTYqRUGbWfey6mNZA92RthShw0qVYSIEEwoE/PqPnjVSsQ8ySCrKM1iJy3uSYlTr9MTUoRe5qowk6Xv+31H2oUozZlYFTMiQSOkk5QY0x5w/GAMAMmUiDlAsNJ5jJudABF8SxTJB/iaDuLGbd9DGHuD4JMiArTNU2CsASZO6k+gki2LxOSbt2LJGCXs8j68OHGghJ0BMW5SpYwLG+Ux8tAGgyEmm2e0ZdwSCSZ2N9tfngXDP5XLrLRl2RpbqSRbMIN7fLDaqRU5b8sgKdotPTmnrjGWWWvSQoOKUjnl4twCZMzO4gaybbk/1OLHCWOWWZsmYM68wjNC7wIBAFjc9cZq8Wji8wRa1rERrsCBbpgNbh8qqyuHJMHKAD7s3jWL/AO2ItSTXDO15HN1kj538FNmcSxytIUZhkBCxc85Fgf5WxP4hKaEMc2hB6kQR0y30+vbHtDgc13MSuZbxDAiAw0sJMdsC43h1BCTYr70iJtoI0+WNIbxrwcycVkTfD5HuHrq5YkSVAMiRmkDW+nb0xH4uqtN+ReQEjWRJB0PTpglPjAoeAAAuXYEyBqRrocBp1V8xWbZp/O/qDtvGIUXqbZ6Mci6dOcV4+dB+DUhQ5Vm3ABdfSIsRG19Nr4zxSDPchRMGLwfunNaf/OKZpFVySCEgkAEjKARAi4AJ+QxDr1ATmKjeB/MmLme+NYVNWYY/6hKF7K33GKPEgI/MxE8oGhH03lQNN8b4Wmq3cBm2hpA3uBqZ2wrxrSSbgHqF1GpEenXFGnwKoq3JmTPXlUjrABn1xOWor4l4+syTTjL+DXFccCwYMMwGugJ1jSdb3wq1Oo8tTE3AzA7sRbNyjVhqPpgVORlGQkNuRI12JWNMdDmy0mXMoCGUA6SDEk7c30GMZP0UkluYwetprtXz/ci8N4bUBBMqsmSCsjSI1v2jTDtbiiGVfeCqZZdzE5pI0vcdvnhbxHjXzKrGOWTpvofW2Pa/HGoIUS5aRF2gW110ETgdzptHc43G7vnb5gvEPEWUnlBnSZ+mYXIF7ThR6rVFkqWJtyqIAIvpr6n8ME8SFQo0o0AySwe3/tHrhThXBQjN6k5gAdhmAInHVCC0nHl6nLF6U6Xj85KniFUsxcMoz/AFkhbkSQC0CfS/ywThgWUlSCoUqVamFGhvnELHeCbeuCcZwb50Wibs2mVIIUWBdgAo1PbbHr0CkuHUiYKAOcrXMk0z6aiIg40g04rSeaz6tSBvlduULCtTSDqBDjpNwZvpgNap5ZzpdhoocOxYkiDNokyTOg0EYLwhKs+amS7xmKzptt0JvOM8TwwG40sArMSJ+J2YwO/44HNJ0NJt7CvD8W5lmIBYwV+swdIGHaHCiC0awOaOVREHWCfrrjHiEsoIWaa7K2sXutxltoL4HxjhJQX5lJgRAkHrNwfljGdRdrlm8E8st+O4fisjZGy2XlmTEidgbGSL4hvW5qkGQRlB1m+v1/PDnHcVnDBRBaIt6DKO2JNJSHAtJ+fyIEme2uFijselFYsVR7vyW+G4lVCqVzHedrQcuCUuMZneIUxGmyTGp1ubzviLw/FgysWmZ0/A4s+H1UzGAbzqdb2t2674JrR7RE1it6V2+PcFV4UUksSYNzO5n5zHXv1w9wvDlabl2iVU78mtiN+lsL8eVRwVAZSBaZuPy/lhSpxeYcze8ZgbdB6dMZyue53rp4yx+zsn2fIRSAOUjeJm2pAK6X+k4IZRBK3Jm4kNLaxtAB23xrhGycyLmveYi2kb9ZwDi+NkBCoAEC0aagDpaMUrbPO6nppY26e3O4xw/FOSRqBMRAF5/XA3b7SWk296SdY3A7aXHznDKcYq0xAAMroQbKZuRYmS1/0xL4ziGd2Gf0A+d7ajCxq26VGcMuNTua224Sfb3m63EfaEZgQTOpgGCBJjpb54c4HhiC2YBlykBhzKTIPL8xewxFqKbKQBl133w1wpdZ5MyHfKx0tYhoFt8auFrYvN1GKbvT+drLlLjMlISouCWkX00vsOmFP2cBwW5mWHEQBAK26aDS2u+AU6hNnDQbXUknW15G/4i+NcSWCkxZhlk2t3G3++OdY5Ruu5zepB3caM8a6kLUEgtIKz3O4vHXDPDVF8tY5mU/ESLdMsAETAgjCS1FVb5W6C9o77z+mM8NWUnLOWTrHbS3yxck3FI9HF0UMj13S8Aq9M+aSodVDbkATJMACOUHQXOHHYlFN9In6fjbAa1Bi/l8sncg7DURvEXO84reH8EqsmZBzCSY3GjL69gMGSSUbYljliv090m2/lx/gn8bRd2lk1TOCCDKdbXi4/DrhMVTIEnMosRadZJNtAbegxf4jjiFdnUHmFMkGJBBb5AiMRK8VC5gASNiYt7tiPpgwyclTRw5YSx+1ff6jnh3F/ZVM3ugARvrzG95IPphnjaKeXmWcqqECza2hJ6gEiewxCoMBmBZu8rE9pmdYtHzxSr1B5b2JViNSBFtTJ1FrDXBOEtSafc0hnUq9R3zd+Cj5CFYYnKxgmYhZBy2gi1sA8R4LKDUVoEEsNC0Xi20DTE2nVIB5hc5gpG/UWiLxjfEVEec7ACBKE5SO4JBvawH+2IhDIpVexzzxxi9xNPEXbKLSLjaInfpbT9cMU+IdlYZCQVYZuhOxnDNSjSqLTUE5kpqsgdM02i/NN++NU6TU8qkgJMMyhiTM2JA1vAjHRpUuUXPOntFfm5viEgAC4y3AkCesTcAnpfEtAbO4LACJvB21j5/L5YrcUpuFe0Es+WSBcaC866nEfguCqNTL06YIJbmkXAEkBdhFu5xc6q2Y4p6ZX8w1PjTFNCOVWNjvfX564FV4b3W0BMC9tBpr0iB2sMARiCexP47H0/THQcGQEaYmoo03InKTM33HrjKUvTVnROay1S45FK/hChmgZYJLAxabhQYMWOvfCJqgPpEWA9O+OkqIgdWcAvUIzC5BGQ2HpA/HETxjhUpMoWZiQTfrYj1GM8eVZKXc9GHUdPBakqdK/sfJWVbMv/wB0SAfU/WMY4jgyo8yk4dTYzGbpGU7aYK/E5wpi4+EyZt2A69MJ+WVQsAVVjGsKGGoM3kH+rY2SoxzdZFpLd13W30MUddDHU7H9PWMaSfei03m/9XOB076NA3PvAn1IjGXEANfS3+reANv1xpW55jySfcJVYnTbopX+hOGBV2Og6E6jqBr0vj7+yqmekjQpqzla1omZAO3TuMJVKhBZSBYle0gwfywk03sZ0EaJ0AI/H0BvpgtDibhuYZe0j1iJH1+umEErc2HqxEKSSNbAnSTFp7DYYoAiuCCTDZiO3zgL33/XDB4UFGE2kQTqB0WTfmG0DErzrm5BxVD/AGViOsSJk62NtZMDrhLYAVNCKUkydOpEfnhA1crgixG5/PDvh1YXXeekkfPpJwvxdiZIIJuIj6HYxgUTs/8AXPTpXz7j1DisxDEl3F+WAB6nc6/WMO0+OCujl4UNAkamwjtvftiJOXSQCZgTGtpNyddPwwz9nljzCxGuVWAE73A3Hzxlkx2aR6vTCq3f579xrxbj4JSRlLl779B+O3TE3h2LOQVD9okD03+WG6fGAKR5rrm0EDa2w/nhIUQsHMMx0gWB9dfywQioojEsmeVdu5U4akA3uISAZt1KkHQRGUDrr3wSuCQSFAkgn5iTAnX5RifU4u4Mx174c4ap5hEDlFjpvP8AM4jdPUezLoML2SEeEcZbAnuNu+G6NVgQxWZ0ZpJAvGWdsZ8JMlkBCgjlMG53mf5YI/E5VVWuFBWJIBkrfraDhuVS0o5v7efJGTTpdqr8+hjg+JY5muWA977oMDXbTH1d2AlmYnUtMyRcG+8xbHysKS1hfnAgE62PLInrrj6lSFUghDGjCWP+5g4cZ7vwbZcEcqk9KTX8d/gaHHkMuVUABDk2kiZJA+8dCddcMf2qCHEBei3iJg4AOFIoLHxMVAggiZykX33J0tGEOJV0qANrtuDobHfCnGM2eb00caUoT5s94mmTlOihQtrAwTG0TeMM5CVUgHlWTtYC8fTAf7VyQCoA6RrvOGeIrirTLqCWWJAmY9AbjriqbSs06nDjgm4y3rj/AH+cm38QYkC4JkQdiJDD6j+pwHy3di+Rm+GWW0CdDqbknphR/ESwiAATsSd76kxgnF1hYIeX/UWPzvA+gwoY1F2jgi9bUH5KPDKJEkMfKlDJtECY2PbvgnA8d5hpysZWNSdpyn8SXJ+uJXDU2YpkiVBjMYzX0HywStUeGQNkT4hc/gBJI+l5xnLG5cv7Gs5whGo/EUq1OYnrPQi/yEYJ4YoY5t1E2A1vBJIO/pvhWpcwDPyAH16YrcLwSon96DItAlZ23n546ZNJD6TDLJNSrZNWM1/FScpW2XQ731HpYYhPSBq1CGvmJva7XOkbnFinwmekrWDZwp6AE+96yR8sEprSTMKmVok5oBBk6ZTqdANcc2Jxhsj1p9PjyLTHty2c5QpkvAsZ6x+OGeIp2vBPpt9O2+KdNKS1JQETtzCO/Mba6QdiIx5x9QNcc5IjmBMDfQ7azjq1WeJkwyhfeu/bfgh57jedQf1w/Tb7LUAfjMWtc9cIMpMAAnpFzjof2Gl5KG4fLD/DeRAMix1FhN98KUlGrJhinkdQVkUJJgEjppc9Im99ANca4lYHvhtoMg/SI2wTiaAUU2k5iWBABECbFQYabEkE69MB46poAyvvI77GwuB0kd8WnZDTWzB0KgzCbag7fSQROKlPKgLKSpYQytzSD1sPrfEvg1M8q5jpBErB69MO1HVfgAMe6un5YUiWEQkA5coWLloJ+hEC/XA6fDQeUAHciCPSBI+mM0SM6kiCRAIAIA+ffDVKQxzENHS4j01BwkVGTi00B8Q4VUCnMWLC4AsO84AXEC0CRudevTBq3EZjAAP54F5ZiWuANJ0/H8r4lI7p9fNybjsvmFq1GL5wNCCbZRfvpe+HaobJmZYUjMptvsYwnwXhZfzgwdWQCNr3vf6W2nFbh+GL0DRqKabZFjNBiIvYwTp39MYZMii17ufgaYuoWKblFbP5EZq180jSYJj88M8HxILKc4Ugyo0DH1/DDfivCCrXoIpAARlNhZVA2PcxHfCy+G1SzoyiVTMAdGUEgZbnWDY/PDjOE47uvyi5/wBRbVaeebDvxpLm0gmYPUEH8xhFlLUzpINrXtNp6YFSc2bUTHKbRizwbKzUs1NbMZ5ToQ1jOw5df54VLGjk9TXFxivH0f3Oe4uqHILNHKABEmBvOk/njfDVQIKsVJOjaH0ymflh3xDhaaOfLJVRrAkySbC0/jtjXCcAzC4zKWCknUSN1/rUY6VOKjfY5pRlF00OeUTRZXpjNmXLadY3OljvgPHcGaZAREPLOYBfoAYG3Qm4xV4/L5TsASyL6zF9PliZ4llKIzj3AdQbTGwIG2OLDllN+77E1QhTVhzEqh9Qv8soxk8GIzOztBgBQJJ1nM1ojeNh1xTTgXVnC8rBA7AAABTMXuCdbSTY4TpMoe05jYC1ie82FtLHTHWmuxKEK6mNCATYGQfqR9f5YY4NyUUAggGQBrc6+mOgTw9UehIUsHh2NyVuwudYyiOgJx94yKfmMyKoaJIA31zfOdO2MfXjNqK951YZTxNyS+InVqWdcyiWmAdIy2i+vrtiV+zs9UovNckQLz2uJ3w9w9EcRUuApNpMwDG8A37xip4Zw6UjYAvSLDMNTmO83sbC1hPfCclitrd+CXlm4tWSuAoh2bUAdBcaXvcH0vj7hqEqeYKSYEga9520xTo0FUswUhZ5mDTc3Iv629RjL0+IBzU6LFGObkGbpYxfTr12xrCWveJ1epGVxm6TS+glW8NWmVBYwILQINrjKQbXn0x6/Frl5b5pkdJI3O+NeIcHxVVwF4dwkXOUoB3kxp07YXPAeWVVjzESTM7/AKg/7YTi6Vnc+pwwnoxrbhv4cUC8Vojy0II1uJHzg767YTfhlMnNYwFzchafimCMtj39MXPFOGAplrCViSSdL2g9cSqfEIKZWJfKQbEkTYQdAACDA/DGsFSo8XJJzlqE6XCqQC8wfdgWJ2F9/wCpwRmA0WIB+Rw5wrKFOUicozyBr6/hHfCtem1yRAy/hbfqTbDZkwatETdTt+eChso5QYItNpE/SJH4YXUwZAm1xggqyCCBpva8az/IyMAHxJLRfNcX7CIv2t8se5b2BHUXIjYgjbGFSZgZhaeu+Ni5ADSBOUGZExMbaQdsIRd4rxc6ARmBvF7kEesSfrgB8YOdiCZvAj10PacIVyWOaIAED+vr9Map0SGv8/Q98cyxRSPdSjGCdV+XRS/a4IqZVzA3n3iD07aE4bTxIQtSDIUhgOhvP1B+uIVdyH1ECD1EET+WGqPGU4ZTpGoPLGu+M54k0tv+HNljijG/O4CvRU5Mgy5Yte+mveZvg78UWRpu07/L574EtdFuAzLpLW31AG/rj2qlI+7VM63UxHyGNmr5PV6eGLS5QVWb4Ph2qAxABIEnQHX+hh2o3kBxqpIIMX0BJMWm34YTTjciNTMC4eVkg6CZJm5Efphih4gfLf4jBUD+L7vQYxkpN7q1/wAPJ6vLc3FraKpb/Dk1wnFyXZrCLnb/AMwMJ8NwZqKXzSFizRv94ki/e3phXPmMEwfnfQaDp/PFHhuJinVpEQpBykdY2Jv88XoeO3FeDznK9mUKzOaLSQpyAOZkBbydJOptiRw9DKZWDeZIuR9bf+dMNcDyUmUgnMIAJ1kEQI2wtQXMQgIXpJn5Tica06l7z1P6f08JtubX3+A1U8RzEBdCRPqDYXxpqOZ4DLNtZgmBaQOm/bCIApsQ18rQY7wRfrBxs8VkdQLjU67DcgxiljreIZ8qc/Th32+pT4Tw7J5zucrBhAUCLhbyRvYmN5+TFWgVquAZLqJjZobT6ThBeODVJbSRy7EAn66/gMb4vxQkrGpuTHYiJ+eMXGc3cvH8f7McOHdLvbTPqtMJSKTJzKSdPiWTf00x0XgNMESDPfY446nXZ3AqSZuCATYf1rjpfAq5AIk66Ktv/wAsd2GKizisp+J+BmpLLVdGOmUkAfIHHFVeCdapzHORuZP5+mOh8S8WdTAqOlvjAMnpaQB374g0+LbzGZgJaJk6nqIEROLnXYlvwWeC8NWujUqykDUFWg94sRsNQd4iTj1vYFAQUrMI6oG+ch1v8sE8Db7S4i3fHTMLY1huiuTjeJ9jqKSeZp1Uwq+pA5j/AN2Od8SW5knSANgJsOw7Y/QOPSQQP0+c44jxSgAxGdSY2Jk30FtoE+uJyCZL6yINhNxHWIsZHXrgdjPph2jBQ5mBAnlNizAbHURb1+WM06EloECAcuvKLnm/njMngwwgbgwt+psfzg4d8FoGo88wg5gVNhtde/UXtN8X/AfZ+m6kvTkyDJkg7FCpMZkZSNB8JwzSp00rZUAWLQOggfyxaiNKz//Z"/>
          <p:cNvSpPr>
            <a:spLocks noChangeAspect="1" noChangeArrowheads="1"/>
          </p:cNvSpPr>
          <p:nvPr/>
        </p:nvSpPr>
        <p:spPr bwMode="auto">
          <a:xfrm>
            <a:off x="155575" y="-2346325"/>
            <a:ext cx="4895850" cy="48958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4580" name="AutoShape 4" descr="http://www.oardc.ohio-state.edu/floriculture/images/ghflowers2new.jpg"/>
          <p:cNvSpPr>
            <a:spLocks noChangeAspect="1" noChangeArrowheads="1"/>
          </p:cNvSpPr>
          <p:nvPr/>
        </p:nvSpPr>
        <p:spPr bwMode="auto">
          <a:xfrm>
            <a:off x="155575" y="-2346325"/>
            <a:ext cx="4895850" cy="48958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1" name="Picture 8" descr="http://thepunekar.com/wp-content/uploads/2011/01/floriculture.jpg"/>
          <p:cNvPicPr>
            <a:picLocks noChangeAspect="1" noChangeArrowheads="1"/>
          </p:cNvPicPr>
          <p:nvPr/>
        </p:nvPicPr>
        <p:blipFill rotWithShape="1">
          <a:blip r:embed="rId2" cstate="print"/>
          <a:srcRect l="6253" t="30600" r="-6253" b="25048"/>
          <a:stretch/>
        </p:blipFill>
        <p:spPr bwMode="auto">
          <a:xfrm>
            <a:off x="4875969" y="1452282"/>
            <a:ext cx="3636019" cy="2096947"/>
          </a:xfrm>
          <a:prstGeom prst="rect">
            <a:avLst/>
          </a:prstGeom>
          <a:noFill/>
        </p:spPr>
      </p:pic>
      <p:pic>
        <p:nvPicPr>
          <p:cNvPr id="9" name="Picture 5"/>
          <p:cNvPicPr>
            <a:picLocks noChangeAspect="1" noChangeArrowheads="1"/>
          </p:cNvPicPr>
          <p:nvPr/>
        </p:nvPicPr>
        <p:blipFill rotWithShape="1">
          <a:blip r:embed="rId3" cstate="print"/>
          <a:srcRect l="10169" t="35535" r="-4958" b="-10792"/>
          <a:stretch/>
        </p:blipFill>
        <p:spPr bwMode="auto">
          <a:xfrm>
            <a:off x="4844747" y="3689674"/>
            <a:ext cx="3667241" cy="2911611"/>
          </a:xfrm>
          <a:prstGeom prst="rect">
            <a:avLst/>
          </a:prstGeom>
          <a:noFill/>
          <a:ln w="9525">
            <a:noFill/>
            <a:miter lim="800000"/>
            <a:headEnd/>
            <a:tailEnd/>
          </a:ln>
        </p:spPr>
      </p:pic>
    </p:spTree>
    <p:extLst>
      <p:ext uri="{BB962C8B-B14F-4D97-AF65-F5344CB8AC3E}">
        <p14:creationId xmlns:p14="http://schemas.microsoft.com/office/powerpoint/2010/main" val="21645985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404664"/>
            <a:ext cx="8686800" cy="838200"/>
          </a:xfrm>
        </p:spPr>
        <p:txBody>
          <a:bodyPr>
            <a:normAutofit/>
          </a:bodyPr>
          <a:lstStyle/>
          <a:p>
            <a:r>
              <a:rPr lang="es-MX" sz="3200" b="1" cap="none" dirty="0" smtClean="0">
                <a:solidFill>
                  <a:schemeClr val="accent4">
                    <a:lumMod val="50000"/>
                  </a:schemeClr>
                </a:solidFill>
                <a:effectLst>
                  <a:outerShdw blurRad="38100" dist="38100" dir="2700000" algn="tl">
                    <a:srgbClr val="000000">
                      <a:alpha val="43137"/>
                    </a:srgbClr>
                  </a:outerShdw>
                </a:effectLst>
              </a:rPr>
              <a:t>3.1.1 Características generales</a:t>
            </a:r>
            <a:endParaRPr lang="es-MX" sz="3200" b="1" cap="none" dirty="0">
              <a:solidFill>
                <a:schemeClr val="accent4">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285660" y="1432448"/>
            <a:ext cx="4843264" cy="5115197"/>
          </a:xfrm>
        </p:spPr>
        <p:txBody>
          <a:bodyPr>
            <a:normAutofit/>
          </a:bodyPr>
          <a:lstStyle/>
          <a:p>
            <a:pPr>
              <a:buFont typeface="Wingdings" pitchFamily="2" charset="2"/>
              <a:buChar char="§"/>
            </a:pPr>
            <a:r>
              <a:rPr lang="es-MX" sz="2000" dirty="0" smtClean="0">
                <a:latin typeface="Arial" panose="020B0604020202020204" pitchFamily="34" charset="0"/>
                <a:cs typeface="Arial" panose="020B0604020202020204" pitchFamily="34" charset="0"/>
              </a:rPr>
              <a:t>La principal característica que distingue al Diseño Completamente Aleatorizado (DCA) es que la asignación de los tratamientos a las unidades experimentales se hace sin ninguna restricción en la aleatorización. Es decir de forma “Completamente Aleatoria”.</a:t>
            </a:r>
          </a:p>
          <a:p>
            <a:pPr>
              <a:buFont typeface="Wingdings" pitchFamily="2" charset="2"/>
              <a:buChar char="§"/>
            </a:pPr>
            <a:r>
              <a:rPr lang="es-MX" sz="2000" dirty="0" smtClean="0">
                <a:latin typeface="Arial" panose="020B0604020202020204" pitchFamily="34" charset="0"/>
                <a:cs typeface="Arial" panose="020B0604020202020204" pitchFamily="34" charset="0"/>
              </a:rPr>
              <a:t>Debido a que no se forman bloques, la variación total de las observaciones o datos únicamente puede dividirse en dos partes: </a:t>
            </a:r>
          </a:p>
          <a:p>
            <a:pPr marL="363538" lvl="1" indent="-188913">
              <a:buFont typeface="Wingdings" pitchFamily="2" charset="2"/>
              <a:buChar char="§"/>
            </a:pPr>
            <a:r>
              <a:rPr lang="es-MX" sz="1700" i="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1</a:t>
            </a:r>
            <a:r>
              <a:rPr lang="es-MX" sz="1700" i="1" dirty="0" smtClean="0">
                <a:latin typeface="Arial" panose="020B0604020202020204" pitchFamily="34" charset="0"/>
                <a:cs typeface="Arial" panose="020B0604020202020204" pitchFamily="34" charset="0"/>
              </a:rPr>
              <a:t>) las diferencias entre las medias de los tratamientos </a:t>
            </a:r>
          </a:p>
          <a:p>
            <a:pPr marL="363538" lvl="1" indent="-188913">
              <a:buFont typeface="Wingdings" pitchFamily="2" charset="2"/>
              <a:buChar char="§"/>
            </a:pPr>
            <a:r>
              <a:rPr lang="es-MX" sz="1700" i="1" dirty="0" smtClean="0">
                <a:latin typeface="Arial" panose="020B0604020202020204" pitchFamily="34" charset="0"/>
                <a:cs typeface="Arial" panose="020B0604020202020204" pitchFamily="34" charset="0"/>
              </a:rPr>
              <a:t>2) las diferencias entre unidades experimentales que recibieron un mismo tratamiento (Error experimental)</a:t>
            </a:r>
          </a:p>
          <a:p>
            <a:pPr>
              <a:buFont typeface="Wingdings" pitchFamily="2" charset="2"/>
              <a:buChar char="§"/>
            </a:pPr>
            <a:endParaRPr lang="es-MX" sz="2000" dirty="0" smtClean="0">
              <a:latin typeface="Gill Sans MT" pitchFamily="34" charset="0"/>
            </a:endParaRPr>
          </a:p>
          <a:p>
            <a:pPr>
              <a:buFont typeface="Wingdings" pitchFamily="2" charset="2"/>
              <a:buChar char="§"/>
            </a:pPr>
            <a:endParaRPr lang="es-MX" sz="2000" dirty="0" smtClean="0">
              <a:latin typeface="Gill Sans MT" pitchFamily="34" charset="0"/>
            </a:endParaRPr>
          </a:p>
          <a:p>
            <a:pPr>
              <a:buFont typeface="Wingdings" pitchFamily="2" charset="2"/>
              <a:buChar char="§"/>
            </a:pPr>
            <a:endParaRPr lang="es-MX" sz="2000" dirty="0">
              <a:latin typeface="Gill Sans MT" pitchFamily="34" charset="0"/>
            </a:endParaRPr>
          </a:p>
        </p:txBody>
      </p:sp>
      <p:sp>
        <p:nvSpPr>
          <p:cNvPr id="4" name="3 Marcador de número de diapositiva"/>
          <p:cNvSpPr>
            <a:spLocks noGrp="1"/>
          </p:cNvSpPr>
          <p:nvPr>
            <p:ph type="sldNum" sz="quarter" idx="4294967295"/>
          </p:nvPr>
        </p:nvSpPr>
        <p:spPr>
          <a:xfrm>
            <a:off x="8129016" y="5734050"/>
            <a:ext cx="609600" cy="521208"/>
          </a:xfrm>
          <a:prstGeom prst="rect">
            <a:avLst/>
          </a:prstGeom>
        </p:spPr>
        <p:txBody>
          <a:bodyPr/>
          <a:lstStyle/>
          <a:p>
            <a:fld id="{F0891E8D-72AE-471D-9175-E237BF46159A}" type="slidenum">
              <a:rPr lang="es-MX" smtClean="0"/>
              <a:pPr/>
              <a:t>6</a:t>
            </a:fld>
            <a:endParaRPr lang="es-MX"/>
          </a:p>
        </p:txBody>
      </p:sp>
      <p:pic>
        <p:nvPicPr>
          <p:cNvPr id="8" name="Picture 2" descr="http://cmf-mm.meistermedia.net/30088/Philips-GreenPower-LED-lighting-in-action.jpg?width=400&amp;height=400"/>
          <p:cNvPicPr>
            <a:picLocks noChangeAspect="1" noChangeArrowheads="1"/>
          </p:cNvPicPr>
          <p:nvPr/>
        </p:nvPicPr>
        <p:blipFill rotWithShape="1">
          <a:blip r:embed="rId2" cstate="print"/>
          <a:srcRect b="46018"/>
          <a:stretch/>
        </p:blipFill>
        <p:spPr bwMode="auto">
          <a:xfrm>
            <a:off x="5806968" y="653619"/>
            <a:ext cx="3131351" cy="2600569"/>
          </a:xfrm>
          <a:prstGeom prst="rect">
            <a:avLst/>
          </a:prstGeom>
          <a:noFill/>
        </p:spPr>
      </p:pic>
      <p:graphicFrame>
        <p:nvGraphicFramePr>
          <p:cNvPr id="6" name="6 Tabla"/>
          <p:cNvGraphicFramePr>
            <a:graphicFrameLocks noGrp="1"/>
          </p:cNvGraphicFramePr>
          <p:nvPr>
            <p:extLst>
              <p:ext uri="{D42A27DB-BD31-4B8C-83A1-F6EECF244321}">
                <p14:modId xmlns:p14="http://schemas.microsoft.com/office/powerpoint/2010/main" val="3813934877"/>
              </p:ext>
            </p:extLst>
          </p:nvPr>
        </p:nvGraphicFramePr>
        <p:xfrm>
          <a:off x="5251599" y="3402014"/>
          <a:ext cx="3686720" cy="2316480"/>
        </p:xfrm>
        <a:graphic>
          <a:graphicData uri="http://schemas.openxmlformats.org/drawingml/2006/table">
            <a:tbl>
              <a:tblPr firstRow="1" bandRow="1">
                <a:tableStyleId>{2D5ABB26-0587-4C30-8999-92F81FD0307C}</a:tableStyleId>
              </a:tblPr>
              <a:tblGrid>
                <a:gridCol w="737344"/>
                <a:gridCol w="737344"/>
                <a:gridCol w="737344"/>
                <a:gridCol w="737344"/>
                <a:gridCol w="737344"/>
              </a:tblGrid>
              <a:tr h="554596">
                <a:tc>
                  <a:txBody>
                    <a:bodyPr/>
                    <a:lstStyle/>
                    <a:p>
                      <a:pPr algn="l"/>
                      <a:r>
                        <a:rPr lang="es-MX" sz="1400" dirty="0" smtClean="0"/>
                        <a:t>1</a:t>
                      </a:r>
                      <a:endParaRPr lang="es-MX" sz="1600" dirty="0" smtClean="0"/>
                    </a:p>
                    <a:p>
                      <a:pPr algn="ctr"/>
                      <a:r>
                        <a:rPr lang="es-MX" b="1" dirty="0" smtClean="0"/>
                        <a:t>T1</a:t>
                      </a:r>
                      <a:endParaRPr lang="es-MX"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a:r>
                        <a:rPr lang="es-MX" sz="1400" dirty="0" smtClean="0"/>
                        <a:t>2</a:t>
                      </a:r>
                      <a:endParaRPr lang="es-MX" sz="1600" dirty="0" smtClean="0"/>
                    </a:p>
                    <a:p>
                      <a:pPr algn="ctr"/>
                      <a:r>
                        <a:rPr lang="es-MX" sz="1800" b="1" dirty="0" smtClean="0"/>
                        <a:t>T4</a:t>
                      </a:r>
                      <a:endParaRPr lang="es-MX" sz="1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a:r>
                        <a:rPr lang="es-MX" sz="1400" dirty="0" smtClean="0"/>
                        <a:t>3</a:t>
                      </a:r>
                    </a:p>
                    <a:p>
                      <a:pPr algn="ctr"/>
                      <a:r>
                        <a:rPr lang="es-MX" sz="1800" b="1" dirty="0" smtClean="0"/>
                        <a:t>T3</a:t>
                      </a:r>
                      <a:endParaRPr lang="es-MX" sz="1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a:r>
                        <a:rPr lang="es-MX" sz="1200" dirty="0" smtClean="0"/>
                        <a:t>4</a:t>
                      </a:r>
                    </a:p>
                    <a:p>
                      <a:pPr algn="ctr"/>
                      <a:r>
                        <a:rPr lang="es-MX" sz="1800" b="1" dirty="0" smtClean="0"/>
                        <a:t>T3</a:t>
                      </a:r>
                      <a:endParaRPr lang="es-MX" sz="1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a:r>
                        <a:rPr lang="es-MX" sz="1100" dirty="0" smtClean="0"/>
                        <a:t>5</a:t>
                      </a:r>
                    </a:p>
                    <a:p>
                      <a:pPr algn="ctr"/>
                      <a:r>
                        <a:rPr lang="es-MX" sz="1800" b="1" dirty="0" smtClean="0"/>
                        <a:t>T2</a:t>
                      </a:r>
                      <a:endParaRPr lang="es-MX" sz="1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554596">
                <a:tc>
                  <a:txBody>
                    <a:bodyPr/>
                    <a:lstStyle/>
                    <a:p>
                      <a:pPr algn="l"/>
                      <a:r>
                        <a:rPr lang="es-MX" sz="1400" dirty="0" smtClean="0"/>
                        <a:t>6</a:t>
                      </a:r>
                      <a:endParaRPr lang="es-MX" sz="1600" dirty="0" smtClean="0"/>
                    </a:p>
                    <a:p>
                      <a:pPr algn="ctr"/>
                      <a:r>
                        <a:rPr lang="es-MX" b="1" dirty="0" smtClean="0"/>
                        <a:t>T3</a:t>
                      </a:r>
                      <a:endParaRPr lang="es-MX"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a:r>
                        <a:rPr lang="es-MX" sz="1400" dirty="0" smtClean="0"/>
                        <a:t>7</a:t>
                      </a:r>
                      <a:endParaRPr lang="es-MX" sz="1600" dirty="0" smtClean="0"/>
                    </a:p>
                    <a:p>
                      <a:pPr algn="ctr"/>
                      <a:r>
                        <a:rPr lang="es-MX" sz="1800" b="1" dirty="0" smtClean="0"/>
                        <a:t>T2</a:t>
                      </a:r>
                      <a:endParaRPr lang="es-MX" sz="1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a:r>
                        <a:rPr lang="es-MX" sz="1400" dirty="0" smtClean="0"/>
                        <a:t>8</a:t>
                      </a:r>
                    </a:p>
                    <a:p>
                      <a:pPr algn="ctr"/>
                      <a:r>
                        <a:rPr lang="es-MX" sz="1800" b="1" dirty="0" smtClean="0"/>
                        <a:t>T1</a:t>
                      </a:r>
                      <a:endParaRPr lang="es-MX" sz="1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a:r>
                        <a:rPr lang="es-MX" sz="1200" dirty="0" smtClean="0"/>
                        <a:t>9</a:t>
                      </a:r>
                    </a:p>
                    <a:p>
                      <a:pPr algn="ctr"/>
                      <a:r>
                        <a:rPr lang="es-MX" sz="1800" b="1" dirty="0" smtClean="0"/>
                        <a:t>T1</a:t>
                      </a:r>
                      <a:endParaRPr lang="es-MX" sz="1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a:r>
                        <a:rPr lang="es-MX" sz="1100" dirty="0" smtClean="0"/>
                        <a:t>10</a:t>
                      </a:r>
                    </a:p>
                    <a:p>
                      <a:pPr algn="ctr"/>
                      <a:r>
                        <a:rPr lang="es-MX" sz="1600" b="1" dirty="0" smtClean="0"/>
                        <a:t>T3</a:t>
                      </a:r>
                      <a:endParaRPr lang="es-MX"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554596">
                <a:tc>
                  <a:txBody>
                    <a:bodyPr/>
                    <a:lstStyle/>
                    <a:p>
                      <a:pPr algn="l"/>
                      <a:r>
                        <a:rPr lang="es-MX" sz="1400" dirty="0" smtClean="0"/>
                        <a:t>11</a:t>
                      </a:r>
                      <a:endParaRPr lang="es-MX" sz="1600" dirty="0" smtClean="0"/>
                    </a:p>
                    <a:p>
                      <a:pPr algn="ctr"/>
                      <a:r>
                        <a:rPr lang="es-MX" b="1" dirty="0" smtClean="0"/>
                        <a:t>T3</a:t>
                      </a:r>
                      <a:endParaRPr lang="es-MX"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a:r>
                        <a:rPr lang="es-MX" sz="1400" dirty="0" smtClean="0"/>
                        <a:t>12</a:t>
                      </a:r>
                      <a:endParaRPr lang="es-MX" sz="1600" dirty="0" smtClean="0"/>
                    </a:p>
                    <a:p>
                      <a:pPr algn="ctr"/>
                      <a:r>
                        <a:rPr lang="es-MX" sz="1800" b="1" dirty="0" smtClean="0"/>
                        <a:t>T4</a:t>
                      </a:r>
                      <a:endParaRPr lang="es-MX" sz="1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a:r>
                        <a:rPr lang="es-MX" sz="1400" dirty="0" smtClean="0"/>
                        <a:t>13</a:t>
                      </a:r>
                    </a:p>
                    <a:p>
                      <a:pPr algn="ctr"/>
                      <a:r>
                        <a:rPr lang="es-MX" sz="1800" b="1" dirty="0" smtClean="0"/>
                        <a:t>T1</a:t>
                      </a:r>
                      <a:endParaRPr lang="es-MX" sz="1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a:r>
                        <a:rPr lang="es-MX" sz="1200" dirty="0" smtClean="0"/>
                        <a:t>14</a:t>
                      </a:r>
                    </a:p>
                    <a:p>
                      <a:pPr algn="ctr"/>
                      <a:r>
                        <a:rPr lang="es-MX" sz="1600" b="1" dirty="0" smtClean="0"/>
                        <a:t>T2</a:t>
                      </a:r>
                      <a:endParaRPr lang="es-MX"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a:r>
                        <a:rPr lang="es-MX" sz="1100" dirty="0" smtClean="0"/>
                        <a:t>15</a:t>
                      </a:r>
                    </a:p>
                    <a:p>
                      <a:pPr algn="ctr"/>
                      <a:r>
                        <a:rPr lang="es-MX" sz="1400" b="1" dirty="0" smtClean="0"/>
                        <a:t>T1</a:t>
                      </a:r>
                      <a:endParaRPr lang="es-MX"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554596">
                <a:tc>
                  <a:txBody>
                    <a:bodyPr/>
                    <a:lstStyle/>
                    <a:p>
                      <a:pPr algn="l"/>
                      <a:r>
                        <a:rPr lang="es-MX" sz="1400" dirty="0" smtClean="0"/>
                        <a:t>16</a:t>
                      </a:r>
                      <a:endParaRPr lang="es-MX" sz="1600" dirty="0" smtClean="0"/>
                    </a:p>
                    <a:p>
                      <a:pPr algn="ctr"/>
                      <a:r>
                        <a:rPr lang="es-MX" b="1" dirty="0" smtClean="0"/>
                        <a:t>T3</a:t>
                      </a:r>
                      <a:endParaRPr lang="es-MX"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a:r>
                        <a:rPr lang="es-MX" sz="1400" dirty="0" smtClean="0"/>
                        <a:t>17</a:t>
                      </a:r>
                      <a:endParaRPr lang="es-MX" sz="1600" dirty="0" smtClean="0"/>
                    </a:p>
                    <a:p>
                      <a:pPr algn="ctr"/>
                      <a:r>
                        <a:rPr lang="es-MX" sz="1800" b="1" dirty="0" smtClean="0"/>
                        <a:t>T4</a:t>
                      </a:r>
                      <a:endParaRPr lang="es-MX" sz="1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a:r>
                        <a:rPr lang="es-MX" sz="1400" dirty="0" smtClean="0"/>
                        <a:t>18</a:t>
                      </a:r>
                    </a:p>
                    <a:p>
                      <a:pPr algn="ctr"/>
                      <a:r>
                        <a:rPr lang="es-MX" sz="1800" b="1" dirty="0" smtClean="0"/>
                        <a:t>T4</a:t>
                      </a:r>
                      <a:endParaRPr lang="es-MX" sz="1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a:r>
                        <a:rPr lang="es-MX" sz="1200" dirty="0" smtClean="0"/>
                        <a:t>19</a:t>
                      </a:r>
                    </a:p>
                    <a:p>
                      <a:pPr algn="ctr"/>
                      <a:r>
                        <a:rPr lang="es-MX" sz="1800" b="1" dirty="0" smtClean="0"/>
                        <a:t>T2</a:t>
                      </a:r>
                      <a:endParaRPr lang="es-MX" sz="1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a:r>
                        <a:rPr lang="es-MX" sz="1100" dirty="0" smtClean="0"/>
                        <a:t>20</a:t>
                      </a:r>
                    </a:p>
                    <a:p>
                      <a:pPr algn="ctr"/>
                      <a:r>
                        <a:rPr lang="es-MX" sz="1800" b="1" dirty="0" smtClean="0"/>
                        <a:t>T2</a:t>
                      </a:r>
                      <a:endParaRPr lang="es-MX" sz="1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bl>
          </a:graphicData>
        </a:graphic>
      </p:graphicFrame>
      <p:sp>
        <p:nvSpPr>
          <p:cNvPr id="5" name="CuadroTexto 4"/>
          <p:cNvSpPr txBox="1"/>
          <p:nvPr/>
        </p:nvSpPr>
        <p:spPr>
          <a:xfrm>
            <a:off x="5251599" y="5763320"/>
            <a:ext cx="3686720" cy="584775"/>
          </a:xfrm>
          <a:prstGeom prst="rect">
            <a:avLst/>
          </a:prstGeom>
          <a:solidFill>
            <a:schemeClr val="accent1">
              <a:lumMod val="60000"/>
              <a:lumOff val="40000"/>
            </a:schemeClr>
          </a:solidFill>
        </p:spPr>
        <p:txBody>
          <a:bodyPr wrap="square" rtlCol="0">
            <a:spAutoFit/>
          </a:bodyPr>
          <a:lstStyle/>
          <a:p>
            <a:r>
              <a:rPr lang="es-MX" sz="1600" dirty="0" smtClean="0"/>
              <a:t>Esquema de aleatorización de un DCA con cuatro tratamientos y cuatro repeticiones</a:t>
            </a:r>
            <a:endParaRPr lang="es-MX" sz="1600" dirty="0"/>
          </a:p>
        </p:txBody>
      </p:sp>
    </p:spTree>
    <p:extLst>
      <p:ext uri="{BB962C8B-B14F-4D97-AF65-F5344CB8AC3E}">
        <p14:creationId xmlns:p14="http://schemas.microsoft.com/office/powerpoint/2010/main" val="11950900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24508" y="188640"/>
            <a:ext cx="7239000" cy="1143000"/>
          </a:xfrm>
        </p:spPr>
        <p:txBody>
          <a:bodyPr>
            <a:normAutofit/>
          </a:bodyPr>
          <a:lstStyle/>
          <a:p>
            <a:r>
              <a:rPr lang="es-ES_tradnl" sz="3200" dirty="0" smtClean="0">
                <a:solidFill>
                  <a:schemeClr val="accent4">
                    <a:lumMod val="50000"/>
                  </a:schemeClr>
                </a:solidFill>
                <a:effectLst>
                  <a:outerShdw blurRad="38100" dist="38100" dir="2700000" algn="tl">
                    <a:srgbClr val="000000">
                      <a:alpha val="43137"/>
                    </a:srgbClr>
                  </a:outerShdw>
                </a:effectLst>
              </a:rPr>
              <a:t>3.1.2 </a:t>
            </a:r>
            <a:r>
              <a:rPr lang="es-ES_tradnl" sz="3200" cap="none" dirty="0" smtClean="0">
                <a:solidFill>
                  <a:schemeClr val="accent4">
                    <a:lumMod val="50000"/>
                  </a:schemeClr>
                </a:solidFill>
                <a:effectLst>
                  <a:outerShdw blurRad="38100" dist="38100" dir="2700000" algn="tl">
                    <a:srgbClr val="000000">
                      <a:alpha val="43137"/>
                    </a:srgbClr>
                  </a:outerShdw>
                </a:effectLst>
              </a:rPr>
              <a:t>Modelo Lineal</a:t>
            </a:r>
            <a:endParaRPr lang="es-MX" sz="3200" dirty="0">
              <a:solidFill>
                <a:schemeClr val="accent4">
                  <a:lumMod val="50000"/>
                </a:schemeClr>
              </a:solidFill>
              <a:effectLst>
                <a:outerShdw blurRad="38100" dist="38100" dir="2700000" algn="tl">
                  <a:srgbClr val="000000">
                    <a:alpha val="43137"/>
                  </a:srgbClr>
                </a:outerShdw>
              </a:effectLst>
            </a:endParaRPr>
          </a:p>
        </p:txBody>
      </p:sp>
      <p:sp>
        <p:nvSpPr>
          <p:cNvPr id="3" name="2 Marcador de número de diapositiva"/>
          <p:cNvSpPr>
            <a:spLocks noGrp="1"/>
          </p:cNvSpPr>
          <p:nvPr>
            <p:ph type="sldNum" sz="quarter" idx="4294967295"/>
          </p:nvPr>
        </p:nvSpPr>
        <p:spPr>
          <a:xfrm>
            <a:off x="8129016" y="5734050"/>
            <a:ext cx="609600" cy="521208"/>
          </a:xfrm>
          <a:prstGeom prst="rect">
            <a:avLst/>
          </a:prstGeom>
        </p:spPr>
        <p:txBody>
          <a:bodyPr/>
          <a:lstStyle/>
          <a:p>
            <a:fld id="{F0891E8D-72AE-471D-9175-E237BF46159A}" type="slidenum">
              <a:rPr lang="es-MX" smtClean="0"/>
              <a:pPr/>
              <a:t>7</a:t>
            </a:fld>
            <a:endParaRPr lang="es-MX"/>
          </a:p>
        </p:txBody>
      </p:sp>
      <p:sp>
        <p:nvSpPr>
          <p:cNvPr id="4" name="3 Rectángulo"/>
          <p:cNvSpPr/>
          <p:nvPr/>
        </p:nvSpPr>
        <p:spPr>
          <a:xfrm>
            <a:off x="683568" y="1412776"/>
            <a:ext cx="7920880" cy="4483279"/>
          </a:xfrm>
          <a:prstGeom prst="rect">
            <a:avLst/>
          </a:prstGeom>
        </p:spPr>
        <p:txBody>
          <a:bodyPr wrap="square">
            <a:spAutoFit/>
          </a:bodyPr>
          <a:lstStyle/>
          <a:p>
            <a:pPr marL="449263" indent="-449263"/>
            <a:r>
              <a:rPr lang="es-MX" b="1" dirty="0" smtClean="0"/>
              <a:t>				</a:t>
            </a:r>
          </a:p>
          <a:p>
            <a:r>
              <a:rPr lang="es-ES_tradnl" sz="2000" dirty="0" smtClean="0"/>
              <a:t>El modelo lineal aditivo que define a un diseño de completamente aleatorizado es el siguiente:</a:t>
            </a:r>
          </a:p>
          <a:p>
            <a:pPr marL="449263" indent="-449263"/>
            <a:endParaRPr lang="es-MX" sz="3200" b="1" i="1" dirty="0"/>
          </a:p>
          <a:p>
            <a:pPr marL="449263" indent="-449263" algn="ctr"/>
            <a:r>
              <a:rPr lang="es-MX" sz="3200" i="1" dirty="0" err="1" smtClean="0"/>
              <a:t>y</a:t>
            </a:r>
            <a:r>
              <a:rPr lang="es-MX" sz="3200" i="1" baseline="-25000" dirty="0" err="1" smtClean="0"/>
              <a:t>ij</a:t>
            </a:r>
            <a:r>
              <a:rPr lang="es-MX" sz="3200" i="1" dirty="0" smtClean="0"/>
              <a:t>=</a:t>
            </a:r>
            <a:r>
              <a:rPr lang="es-MX" sz="3200" i="1" dirty="0" err="1" smtClean="0">
                <a:latin typeface="Symbol" panose="05050102010706020507" pitchFamily="18" charset="2"/>
              </a:rPr>
              <a:t>m</a:t>
            </a:r>
            <a:r>
              <a:rPr lang="es-MX" sz="3200" i="1" dirty="0" err="1" smtClean="0"/>
              <a:t>+</a:t>
            </a:r>
            <a:r>
              <a:rPr lang="es-MX" sz="3200" i="1" dirty="0" err="1" smtClean="0">
                <a:latin typeface="Symbol" panose="05050102010706020507" pitchFamily="18" charset="2"/>
              </a:rPr>
              <a:t>t</a:t>
            </a:r>
            <a:r>
              <a:rPr lang="es-MX" sz="3200" i="1" baseline="-25000" dirty="0" err="1" smtClean="0"/>
              <a:t>i</a:t>
            </a:r>
            <a:r>
              <a:rPr lang="es-MX" sz="3200" i="1" dirty="0" err="1" smtClean="0"/>
              <a:t>+</a:t>
            </a:r>
            <a:r>
              <a:rPr lang="es-MX" sz="3200" i="1" dirty="0" err="1" smtClean="0">
                <a:latin typeface="Symbol" panose="05050102010706020507" pitchFamily="18" charset="2"/>
              </a:rPr>
              <a:t>e</a:t>
            </a:r>
            <a:r>
              <a:rPr lang="es-MX" sz="3200" i="1" baseline="-25000" dirty="0" err="1" smtClean="0"/>
              <a:t>ij</a:t>
            </a:r>
            <a:endParaRPr lang="es-MX" sz="3200" i="1" baseline="-25000" dirty="0" smtClean="0"/>
          </a:p>
          <a:p>
            <a:pPr marL="449263" indent="-449263"/>
            <a:endParaRPr lang="es-MX" sz="3200" b="1" baseline="-25000" dirty="0"/>
          </a:p>
          <a:p>
            <a:pPr marL="719138" indent="-719138"/>
            <a:r>
              <a:rPr lang="es-MX" dirty="0" smtClean="0"/>
              <a:t/>
            </a:r>
            <a:br>
              <a:rPr lang="es-MX" dirty="0" smtClean="0"/>
            </a:br>
            <a:r>
              <a:rPr lang="es-MX" sz="2000" dirty="0" smtClean="0"/>
              <a:t>Donde:   </a:t>
            </a:r>
          </a:p>
          <a:p>
            <a:pPr marL="719138" indent="-719138"/>
            <a:r>
              <a:rPr lang="es-MX" sz="2000" b="1" dirty="0"/>
              <a:t>	</a:t>
            </a:r>
            <a:r>
              <a:rPr lang="es-MX" sz="2000" b="1" i="1" dirty="0" smtClean="0"/>
              <a:t>	</a:t>
            </a:r>
            <a:r>
              <a:rPr lang="es-MX" b="1" i="1" dirty="0" err="1" smtClean="0"/>
              <a:t>y</a:t>
            </a:r>
            <a:r>
              <a:rPr lang="es-MX" b="1" i="1" baseline="-25000" dirty="0" err="1" smtClean="0"/>
              <a:t>ij</a:t>
            </a:r>
            <a:r>
              <a:rPr lang="es-MX" i="1" baseline="-25000" dirty="0" smtClean="0"/>
              <a:t> </a:t>
            </a:r>
            <a:r>
              <a:rPr lang="es-MX" i="1" dirty="0" smtClean="0"/>
              <a:t>= respuesta observada con el tratamiento </a:t>
            </a:r>
            <a:r>
              <a:rPr lang="es-MX" b="1" i="1" dirty="0" smtClean="0"/>
              <a:t>i</a:t>
            </a:r>
            <a:r>
              <a:rPr lang="es-MX" i="1" dirty="0" smtClean="0"/>
              <a:t> en la repetición </a:t>
            </a:r>
            <a:r>
              <a:rPr lang="es-MX" b="1" i="1" dirty="0" smtClean="0"/>
              <a:t>j</a:t>
            </a:r>
            <a:r>
              <a:rPr lang="es-MX" i="1" dirty="0" smtClean="0"/>
              <a:t/>
            </a:r>
            <a:br>
              <a:rPr lang="es-MX" i="1" dirty="0" smtClean="0"/>
            </a:br>
            <a:r>
              <a:rPr lang="es-MX" i="1" dirty="0" smtClean="0"/>
              <a:t>	</a:t>
            </a:r>
            <a:r>
              <a:rPr lang="es-MX" b="1" i="1" dirty="0" smtClean="0">
                <a:latin typeface="Symbol" panose="05050102010706020507" pitchFamily="18" charset="2"/>
              </a:rPr>
              <a:t>m</a:t>
            </a:r>
            <a:r>
              <a:rPr lang="es-MX" i="1" dirty="0" smtClean="0"/>
              <a:t> = media general</a:t>
            </a:r>
            <a:br>
              <a:rPr lang="es-MX" i="1" dirty="0" smtClean="0"/>
            </a:br>
            <a:r>
              <a:rPr lang="es-MX" i="1" dirty="0" smtClean="0"/>
              <a:t>	</a:t>
            </a:r>
            <a:r>
              <a:rPr lang="es-MX" b="1" i="1" dirty="0" smtClean="0">
                <a:latin typeface="Symbol" panose="05050102010706020507" pitchFamily="18" charset="2"/>
              </a:rPr>
              <a:t>t</a:t>
            </a:r>
            <a:r>
              <a:rPr lang="es-MX" b="1" i="1" baseline="-25000" dirty="0" smtClean="0"/>
              <a:t>i</a:t>
            </a:r>
            <a:r>
              <a:rPr lang="es-MX" i="1" baseline="-25000" dirty="0" smtClean="0"/>
              <a:t> </a:t>
            </a:r>
            <a:r>
              <a:rPr lang="es-MX" i="1" dirty="0" smtClean="0"/>
              <a:t>= efecto del tratamiento </a:t>
            </a:r>
            <a:r>
              <a:rPr lang="es-MX" b="1" i="1" dirty="0" smtClean="0"/>
              <a:t>i</a:t>
            </a:r>
            <a:r>
              <a:rPr lang="es-MX" i="1" dirty="0" smtClean="0"/>
              <a:t>;  </a:t>
            </a:r>
            <a:r>
              <a:rPr lang="es-MX" b="1" i="1" dirty="0" smtClean="0"/>
              <a:t>i=1,2,…,t</a:t>
            </a:r>
            <a:r>
              <a:rPr lang="es-MX" i="1" dirty="0" smtClean="0"/>
              <a:t/>
            </a:r>
            <a:br>
              <a:rPr lang="es-MX" i="1" dirty="0" smtClean="0"/>
            </a:br>
            <a:r>
              <a:rPr lang="es-MX" b="1" i="1" dirty="0" smtClean="0"/>
              <a:t>	</a:t>
            </a:r>
            <a:r>
              <a:rPr lang="es-MX" b="1" i="1" dirty="0" err="1" smtClean="0">
                <a:latin typeface="Symbol" panose="05050102010706020507" pitchFamily="18" charset="2"/>
              </a:rPr>
              <a:t>e</a:t>
            </a:r>
            <a:r>
              <a:rPr lang="es-MX" b="1" i="1" baseline="-25000" dirty="0" err="1" smtClean="0"/>
              <a:t>ij</a:t>
            </a:r>
            <a:r>
              <a:rPr lang="es-MX" i="1" dirty="0" smtClean="0"/>
              <a:t> = termino de error asociado al tratamiento </a:t>
            </a:r>
            <a:r>
              <a:rPr lang="es-MX" b="1" i="1" dirty="0" smtClean="0"/>
              <a:t>i </a:t>
            </a:r>
            <a:r>
              <a:rPr lang="es-MX" i="1" dirty="0" smtClean="0"/>
              <a:t>la repetición </a:t>
            </a:r>
            <a:r>
              <a:rPr lang="es-MX" b="1" i="1" dirty="0" smtClean="0"/>
              <a:t>j</a:t>
            </a:r>
            <a:r>
              <a:rPr lang="es-MX" i="1" dirty="0" smtClean="0"/>
              <a:t> </a:t>
            </a:r>
            <a:r>
              <a:rPr lang="es-MX" sz="2000" i="1" dirty="0" smtClean="0"/>
              <a:t/>
            </a:r>
            <a:br>
              <a:rPr lang="es-MX" sz="2000" i="1" dirty="0" smtClean="0"/>
            </a:br>
            <a:endParaRPr lang="es-MX" sz="2400" i="1" dirty="0"/>
          </a:p>
        </p:txBody>
      </p:sp>
    </p:spTree>
    <p:extLst>
      <p:ext uri="{BB962C8B-B14F-4D97-AF65-F5344CB8AC3E}">
        <p14:creationId xmlns:p14="http://schemas.microsoft.com/office/powerpoint/2010/main" val="10469899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918" y="116632"/>
            <a:ext cx="8996082" cy="1656184"/>
          </a:xfrm>
        </p:spPr>
        <p:txBody>
          <a:bodyPr>
            <a:noAutofit/>
          </a:bodyPr>
          <a:lstStyle/>
          <a:p>
            <a:pPr algn="ctr"/>
            <a:r>
              <a:rPr lang="es-ES_tradnl" sz="3200" dirty="0" smtClean="0">
                <a:solidFill>
                  <a:schemeClr val="accent4">
                    <a:lumMod val="50000"/>
                  </a:schemeClr>
                </a:solidFill>
                <a:effectLst>
                  <a:outerShdw blurRad="38100" dist="38100" dir="2700000" algn="tl">
                    <a:srgbClr val="000000">
                      <a:alpha val="43137"/>
                    </a:srgbClr>
                  </a:outerShdw>
                </a:effectLst>
              </a:rPr>
              <a:t>3.1.3</a:t>
            </a:r>
            <a:r>
              <a:rPr lang="es-ES_tradnl" sz="3200" cap="none" dirty="0" smtClean="0">
                <a:solidFill>
                  <a:schemeClr val="accent4">
                    <a:lumMod val="50000"/>
                  </a:schemeClr>
                </a:solidFill>
                <a:effectLst>
                  <a:outerShdw blurRad="38100" dist="38100" dir="2700000" algn="tl">
                    <a:srgbClr val="000000">
                      <a:alpha val="43137"/>
                    </a:srgbClr>
                  </a:outerShdw>
                </a:effectLst>
              </a:rPr>
              <a:t>. Pasos para la realización del análisis de varianza</a:t>
            </a:r>
            <a:r>
              <a:rPr lang="es-ES_tradnl" sz="3200" cap="none" dirty="0" smtClean="0">
                <a:effectLst>
                  <a:outerShdw blurRad="38100" dist="38100" dir="2700000" algn="tl">
                    <a:srgbClr val="000000">
                      <a:alpha val="43137"/>
                    </a:srgbClr>
                  </a:outerShdw>
                </a:effectLst>
                <a:latin typeface="Gill Sans MT" panose="020B0502020104020203" pitchFamily="34" charset="0"/>
              </a:rPr>
              <a:t/>
            </a:r>
            <a:br>
              <a:rPr lang="es-ES_tradnl" sz="3200" cap="none" dirty="0" smtClean="0">
                <a:effectLst>
                  <a:outerShdw blurRad="38100" dist="38100" dir="2700000" algn="tl">
                    <a:srgbClr val="000000">
                      <a:alpha val="43137"/>
                    </a:srgbClr>
                  </a:outerShdw>
                </a:effectLst>
                <a:latin typeface="Gill Sans MT" panose="020B0502020104020203" pitchFamily="34" charset="0"/>
              </a:rPr>
            </a:br>
            <a:endParaRPr lang="es-MX" sz="2800" cap="none" dirty="0">
              <a:effectLst>
                <a:outerShdw blurRad="38100" dist="38100" dir="2700000" algn="tl">
                  <a:srgbClr val="000000">
                    <a:alpha val="43137"/>
                  </a:srgbClr>
                </a:outerShdw>
              </a:effectLst>
              <a:latin typeface="Gill Sans MT" panose="020B0502020104020203" pitchFamily="34" charset="0"/>
            </a:endParaRPr>
          </a:p>
        </p:txBody>
      </p:sp>
      <p:sp>
        <p:nvSpPr>
          <p:cNvPr id="3" name="2 Marcador de contenido"/>
          <p:cNvSpPr>
            <a:spLocks noGrp="1"/>
          </p:cNvSpPr>
          <p:nvPr>
            <p:ph sz="quarter" idx="1"/>
          </p:nvPr>
        </p:nvSpPr>
        <p:spPr>
          <a:xfrm>
            <a:off x="304800" y="1844824"/>
            <a:ext cx="8515672" cy="4019277"/>
          </a:xfrm>
        </p:spPr>
        <p:txBody>
          <a:bodyPr/>
          <a:lstStyle/>
          <a:p>
            <a:pPr marL="0" indent="0">
              <a:buNone/>
            </a:pPr>
            <a:r>
              <a:rPr lang="es-ES_tradnl" dirty="0" smtClean="0">
                <a:effectLst>
                  <a:outerShdw blurRad="38100" dist="38100" dir="2700000" algn="tl">
                    <a:srgbClr val="000000">
                      <a:alpha val="43137"/>
                    </a:srgbClr>
                  </a:outerShdw>
                </a:effectLst>
              </a:rPr>
              <a:t>1. </a:t>
            </a:r>
            <a:r>
              <a:rPr lang="es-ES_tradnl" sz="2800" dirty="0" smtClean="0">
                <a:effectLst>
                  <a:outerShdw blurRad="38100" dist="38100" dir="2700000" algn="tl">
                    <a:srgbClr val="000000">
                      <a:alpha val="43137"/>
                    </a:srgbClr>
                  </a:outerShdw>
                </a:effectLst>
              </a:rPr>
              <a:t>Obtener el Factor de Corrección (F.C)</a:t>
            </a:r>
          </a:p>
          <a:p>
            <a:pPr marL="514350" indent="-514350">
              <a:buAutoNum type="arabicPeriod"/>
            </a:pPr>
            <a:endParaRPr lang="es-ES_tradnl" dirty="0"/>
          </a:p>
          <a:p>
            <a:pPr marL="514350" indent="-514350">
              <a:buAutoNum type="arabicPeriod"/>
            </a:pPr>
            <a:endParaRPr lang="es-ES_tradnl" dirty="0" smtClean="0"/>
          </a:p>
          <a:p>
            <a:pPr marL="514350" indent="-514350">
              <a:buAutoNum type="arabicPeriod"/>
            </a:pPr>
            <a:endParaRPr lang="es-ES_tradnl" dirty="0"/>
          </a:p>
          <a:p>
            <a:pPr marL="0" indent="0">
              <a:buNone/>
            </a:pPr>
            <a:endParaRPr lang="es-ES_tradnl" dirty="0" smtClean="0">
              <a:effectLst>
                <a:outerShdw blurRad="38100" dist="38100" dir="2700000" algn="tl">
                  <a:srgbClr val="000000">
                    <a:alpha val="43137"/>
                  </a:srgbClr>
                </a:outerShdw>
              </a:effectLst>
            </a:endParaRPr>
          </a:p>
          <a:p>
            <a:pPr marL="0" indent="0">
              <a:buNone/>
            </a:pPr>
            <a:r>
              <a:rPr lang="es-ES_tradnl" dirty="0" smtClean="0">
                <a:effectLst>
                  <a:outerShdw blurRad="38100" dist="38100" dir="2700000" algn="tl">
                    <a:srgbClr val="000000">
                      <a:alpha val="43137"/>
                    </a:srgbClr>
                  </a:outerShdw>
                </a:effectLst>
              </a:rPr>
              <a:t>2. Obtener la Suma de Cuadrados Total SC Total</a:t>
            </a:r>
          </a:p>
          <a:p>
            <a:pPr marL="0" indent="0">
              <a:buNone/>
            </a:pPr>
            <a:endParaRPr lang="es-ES_tradnl" dirty="0" smtClean="0"/>
          </a:p>
          <a:p>
            <a:pPr marL="514350" indent="-514350">
              <a:buAutoNum type="arabicPeriod"/>
            </a:pPr>
            <a:endParaRPr lang="es-MX" dirty="0"/>
          </a:p>
        </p:txBody>
      </p:sp>
      <p:sp>
        <p:nvSpPr>
          <p:cNvPr id="6" name="5 Marcador de número de diapositiva"/>
          <p:cNvSpPr>
            <a:spLocks noGrp="1"/>
          </p:cNvSpPr>
          <p:nvPr>
            <p:ph type="sldNum" sz="quarter" idx="4294967295"/>
          </p:nvPr>
        </p:nvSpPr>
        <p:spPr>
          <a:xfrm>
            <a:off x="8129016" y="5734050"/>
            <a:ext cx="609600" cy="521208"/>
          </a:xfrm>
          <a:prstGeom prst="rect">
            <a:avLst/>
          </a:prstGeom>
        </p:spPr>
        <p:txBody>
          <a:bodyPr/>
          <a:lstStyle/>
          <a:p>
            <a:fld id="{F0891E8D-72AE-471D-9175-E237BF46159A}" type="slidenum">
              <a:rPr lang="es-MX" smtClean="0"/>
              <a:pPr/>
              <a:t>8</a:t>
            </a:fld>
            <a:endParaRPr lang="es-MX"/>
          </a:p>
        </p:txBody>
      </p:sp>
      <mc:AlternateContent xmlns:mc="http://schemas.openxmlformats.org/markup-compatibility/2006" xmlns:a14="http://schemas.microsoft.com/office/drawing/2010/main">
        <mc:Choice Requires="a14">
          <p:sp>
            <p:nvSpPr>
              <p:cNvPr id="4" name="3 Rectángulo"/>
              <p:cNvSpPr/>
              <p:nvPr/>
            </p:nvSpPr>
            <p:spPr>
              <a:xfrm>
                <a:off x="2206242" y="2477460"/>
                <a:ext cx="4536504" cy="1167564"/>
              </a:xfrm>
              <a:prstGeom prst="rect">
                <a:avLst/>
              </a:prstGeom>
              <a:solidFill>
                <a:srgbClr val="FFF2C9"/>
              </a:solidFill>
            </p:spPr>
            <p:txBody>
              <a:bodyPr wrap="square">
                <a:spAutoFit/>
              </a:bodyPr>
              <a:lstStyle/>
              <a:p>
                <a:pPr/>
                <a14:m>
                  <m:oMathPara xmlns:m="http://schemas.openxmlformats.org/officeDocument/2006/math">
                    <m:oMathParaPr>
                      <m:jc m:val="centerGroup"/>
                    </m:oMathParaPr>
                    <m:oMath xmlns:m="http://schemas.openxmlformats.org/officeDocument/2006/math">
                      <m:r>
                        <a:rPr lang="es-MX" sz="2400" i="1">
                          <a:latin typeface="Cambria Math"/>
                        </a:rPr>
                        <m:t>𝐹</m:t>
                      </m:r>
                      <m:r>
                        <a:rPr lang="es-MX" sz="2400" i="1">
                          <a:latin typeface="Cambria Math"/>
                        </a:rPr>
                        <m:t>.</m:t>
                      </m:r>
                      <m:r>
                        <a:rPr lang="es-MX" sz="2400" i="1">
                          <a:latin typeface="Cambria Math"/>
                        </a:rPr>
                        <m:t>𝐶</m:t>
                      </m:r>
                      <m:r>
                        <a:rPr lang="es-MX" sz="2400" i="1">
                          <a:latin typeface="Cambria Math"/>
                        </a:rPr>
                        <m:t>.=</m:t>
                      </m:r>
                      <m:f>
                        <m:fPr>
                          <m:ctrlPr>
                            <a:rPr lang="es-MX" sz="2400" i="1">
                              <a:latin typeface="Cambria Math" panose="02040503050406030204" pitchFamily="18" charset="0"/>
                            </a:rPr>
                          </m:ctrlPr>
                        </m:fPr>
                        <m:num>
                          <m:sSup>
                            <m:sSupPr>
                              <m:ctrlPr>
                                <a:rPr lang="es-MX" sz="2400" i="1">
                                  <a:latin typeface="Cambria Math" panose="02040503050406030204" pitchFamily="18" charset="0"/>
                                </a:rPr>
                              </m:ctrlPr>
                            </m:sSupPr>
                            <m:e>
                              <m:d>
                                <m:dPr>
                                  <m:ctrlPr>
                                    <a:rPr lang="es-MX" sz="2400" i="1">
                                      <a:latin typeface="Cambria Math" panose="02040503050406030204" pitchFamily="18" charset="0"/>
                                    </a:rPr>
                                  </m:ctrlPr>
                                </m:dPr>
                                <m:e>
                                  <m:sSub>
                                    <m:sSubPr>
                                      <m:ctrlPr>
                                        <a:rPr lang="es-MX" sz="2400" i="1">
                                          <a:latin typeface="Cambria Math" panose="02040503050406030204" pitchFamily="18" charset="0"/>
                                        </a:rPr>
                                      </m:ctrlPr>
                                    </m:sSubPr>
                                    <m:e>
                                      <m:r>
                                        <a:rPr lang="es-MX" sz="2400" i="1">
                                          <a:latin typeface="Cambria Math"/>
                                        </a:rPr>
                                        <m:t>𝑌</m:t>
                                      </m:r>
                                    </m:e>
                                    <m:sub>
                                      <m:r>
                                        <a:rPr lang="es-MX" sz="2400" i="1">
                                          <a:latin typeface="Cambria Math"/>
                                        </a:rPr>
                                        <m:t>..</m:t>
                                      </m:r>
                                    </m:sub>
                                  </m:sSub>
                                </m:e>
                              </m:d>
                            </m:e>
                            <m:sup>
                              <m:r>
                                <a:rPr lang="es-MX" sz="2400" i="1">
                                  <a:latin typeface="Cambria Math"/>
                                </a:rPr>
                                <m:t>2</m:t>
                              </m:r>
                            </m:sup>
                          </m:sSup>
                        </m:num>
                        <m:den>
                          <m:r>
                            <a:rPr lang="es-MX" sz="2400" i="1">
                              <a:latin typeface="Cambria Math"/>
                            </a:rPr>
                            <m:t>𝑟</m:t>
                          </m:r>
                          <m:r>
                            <a:rPr lang="es-MX" sz="2400" i="1">
                              <a:latin typeface="Cambria Math"/>
                            </a:rPr>
                            <m:t>×</m:t>
                          </m:r>
                          <m:r>
                            <a:rPr lang="es-MX" sz="2400" i="1">
                              <a:latin typeface="Cambria Math"/>
                            </a:rPr>
                            <m:t>𝑡</m:t>
                          </m:r>
                          <m:r>
                            <a:rPr lang="es-MX" sz="2400" i="1">
                              <a:latin typeface="Cambria Math"/>
                            </a:rPr>
                            <m:t> </m:t>
                          </m:r>
                        </m:den>
                      </m:f>
                      <m:r>
                        <a:rPr lang="es-MX" sz="2400" i="1">
                          <a:latin typeface="Cambria Math"/>
                        </a:rPr>
                        <m:t>; </m:t>
                      </m:r>
                      <m:sSub>
                        <m:sSubPr>
                          <m:ctrlPr>
                            <a:rPr lang="es-MX" sz="2400" i="1">
                              <a:latin typeface="Cambria Math" panose="02040503050406030204" pitchFamily="18" charset="0"/>
                            </a:rPr>
                          </m:ctrlPr>
                        </m:sSubPr>
                        <m:e>
                          <m:r>
                            <a:rPr lang="es-MX" sz="2400" i="1">
                              <a:latin typeface="Cambria Math"/>
                            </a:rPr>
                            <m:t>𝑌</m:t>
                          </m:r>
                        </m:e>
                        <m:sub>
                          <m:r>
                            <a:rPr lang="es-MX" sz="2400" i="1">
                              <a:latin typeface="Cambria Math"/>
                            </a:rPr>
                            <m:t>..</m:t>
                          </m:r>
                        </m:sub>
                      </m:sSub>
                      <m:r>
                        <a:rPr lang="es-MX" sz="2400" i="1">
                          <a:latin typeface="Cambria Math"/>
                        </a:rPr>
                        <m:t>=</m:t>
                      </m:r>
                      <m:nary>
                        <m:naryPr>
                          <m:chr m:val="∑"/>
                          <m:limLoc m:val="undOvr"/>
                          <m:ctrlPr>
                            <a:rPr lang="es-MX" sz="2400" i="1">
                              <a:latin typeface="Cambria Math" panose="02040503050406030204" pitchFamily="18" charset="0"/>
                            </a:rPr>
                          </m:ctrlPr>
                        </m:naryPr>
                        <m:sub>
                          <m:r>
                            <a:rPr lang="es-MX" sz="2400" i="1">
                              <a:latin typeface="Cambria Math"/>
                            </a:rPr>
                            <m:t>𝑖</m:t>
                          </m:r>
                          <m:r>
                            <a:rPr lang="es-MX" sz="2400" i="1">
                              <a:latin typeface="Cambria Math"/>
                            </a:rPr>
                            <m:t>=1</m:t>
                          </m:r>
                        </m:sub>
                        <m:sup>
                          <m:r>
                            <a:rPr lang="es-MX" sz="2400" i="1">
                              <a:latin typeface="Cambria Math"/>
                            </a:rPr>
                            <m:t>𝑡</m:t>
                          </m:r>
                        </m:sup>
                        <m:e>
                          <m:nary>
                            <m:naryPr>
                              <m:chr m:val="∑"/>
                              <m:limLoc m:val="undOvr"/>
                              <m:ctrlPr>
                                <a:rPr lang="es-MX" sz="2400" i="1">
                                  <a:latin typeface="Cambria Math" panose="02040503050406030204" pitchFamily="18" charset="0"/>
                                </a:rPr>
                              </m:ctrlPr>
                            </m:naryPr>
                            <m:sub>
                              <m:r>
                                <a:rPr lang="es-MX" sz="2400" i="1">
                                  <a:latin typeface="Cambria Math"/>
                                </a:rPr>
                                <m:t>𝑗</m:t>
                              </m:r>
                              <m:r>
                                <a:rPr lang="es-MX" sz="2400" i="1">
                                  <a:latin typeface="Cambria Math"/>
                                </a:rPr>
                                <m:t>=1</m:t>
                              </m:r>
                            </m:sub>
                            <m:sup>
                              <m:r>
                                <a:rPr lang="es-MX" sz="2400" i="1">
                                  <a:latin typeface="Cambria Math"/>
                                </a:rPr>
                                <m:t>𝑟</m:t>
                              </m:r>
                            </m:sup>
                            <m:e>
                              <m:sSubSup>
                                <m:sSubSupPr>
                                  <m:ctrlPr>
                                    <a:rPr lang="es-MX" sz="2400" i="1">
                                      <a:latin typeface="Cambria Math" panose="02040503050406030204" pitchFamily="18" charset="0"/>
                                    </a:rPr>
                                  </m:ctrlPr>
                                </m:sSubSupPr>
                                <m:e>
                                  <m:r>
                                    <a:rPr lang="es-MX" sz="2400" i="1">
                                      <a:latin typeface="Cambria Math"/>
                                    </a:rPr>
                                    <m:t>𝑌</m:t>
                                  </m:r>
                                </m:e>
                                <m:sub>
                                  <m:r>
                                    <a:rPr lang="es-MX" sz="2400" i="1">
                                      <a:latin typeface="Cambria Math"/>
                                    </a:rPr>
                                    <m:t>𝑖𝑗</m:t>
                                  </m:r>
                                </m:sub>
                                <m:sup/>
                              </m:sSubSup>
                            </m:e>
                          </m:nary>
                        </m:e>
                      </m:nary>
                    </m:oMath>
                  </m:oMathPara>
                </a14:m>
                <a:endParaRPr lang="es-MX" dirty="0"/>
              </a:p>
            </p:txBody>
          </p:sp>
        </mc:Choice>
        <mc:Fallback xmlns="">
          <p:sp>
            <p:nvSpPr>
              <p:cNvPr id="4" name="3 Rectángulo"/>
              <p:cNvSpPr>
                <a:spLocks noRot="1" noChangeAspect="1" noMove="1" noResize="1" noEditPoints="1" noAdjustHandles="1" noChangeArrowheads="1" noChangeShapeType="1" noTextEdit="1"/>
              </p:cNvSpPr>
              <p:nvPr/>
            </p:nvSpPr>
            <p:spPr>
              <a:xfrm>
                <a:off x="2206242" y="2477460"/>
                <a:ext cx="4536504" cy="1167564"/>
              </a:xfrm>
              <a:prstGeom prst="rect">
                <a:avLst/>
              </a:prstGeom>
              <a:blipFill rotWithShape="0">
                <a:blip r:embed="rId3"/>
                <a:stretch>
                  <a:fillRect/>
                </a:stretch>
              </a:blipFill>
            </p:spPr>
            <p:txBody>
              <a:bodyPr/>
              <a:lstStyle/>
              <a:p>
                <a:r>
                  <a:rPr lang="es-MX">
                    <a:noFill/>
                  </a:rPr>
                  <a:t> </a:t>
                </a:r>
              </a:p>
            </p:txBody>
          </p:sp>
        </mc:Fallback>
      </mc:AlternateContent>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8" name="7 Objeto"/>
          <p:cNvGraphicFramePr>
            <a:graphicFrameLocks noChangeAspect="1"/>
          </p:cNvGraphicFramePr>
          <p:nvPr>
            <p:extLst>
              <p:ext uri="{D42A27DB-BD31-4B8C-83A1-F6EECF244321}">
                <p14:modId xmlns:p14="http://schemas.microsoft.com/office/powerpoint/2010/main" val="3552378492"/>
              </p:ext>
            </p:extLst>
          </p:nvPr>
        </p:nvGraphicFramePr>
        <p:xfrm>
          <a:off x="2267744" y="4797152"/>
          <a:ext cx="4530332" cy="1229160"/>
        </p:xfrm>
        <a:graphic>
          <a:graphicData uri="http://schemas.openxmlformats.org/presentationml/2006/ole">
            <mc:AlternateContent xmlns:mc="http://schemas.openxmlformats.org/markup-compatibility/2006">
              <mc:Choice xmlns:v="urn:schemas-microsoft-com:vml" Requires="v">
                <p:oleObj spid="_x0000_s1045" name="Ecuación" r:id="rId4" imgW="1638000" imgH="444240" progId="Equation.3">
                  <p:embed/>
                </p:oleObj>
              </mc:Choice>
              <mc:Fallback>
                <p:oleObj name="Ecuación" r:id="rId4" imgW="1638000" imgH="444240" progId="Equation.3">
                  <p:embed/>
                  <p:pic>
                    <p:nvPicPr>
                      <p:cNvPr id="0" name=""/>
                      <p:cNvPicPr>
                        <a:picLocks noChangeAspect="1" noChangeArrowheads="1"/>
                      </p:cNvPicPr>
                      <p:nvPr/>
                    </p:nvPicPr>
                    <p:blipFill>
                      <a:blip r:embed="rId5"/>
                      <a:srcRect/>
                      <a:stretch>
                        <a:fillRect/>
                      </a:stretch>
                    </p:blipFill>
                    <p:spPr bwMode="auto">
                      <a:xfrm>
                        <a:off x="2267744" y="4797152"/>
                        <a:ext cx="4530332" cy="1229160"/>
                      </a:xfrm>
                      <a:prstGeom prst="rect">
                        <a:avLst/>
                      </a:prstGeom>
                      <a:solidFill>
                        <a:srgbClr val="FFF2C9"/>
                      </a:solidFill>
                    </p:spPr>
                  </p:pic>
                </p:oleObj>
              </mc:Fallback>
            </mc:AlternateContent>
          </a:graphicData>
        </a:graphic>
      </p:graphicFrame>
    </p:spTree>
    <p:extLst>
      <p:ext uri="{BB962C8B-B14F-4D97-AF65-F5344CB8AC3E}">
        <p14:creationId xmlns:p14="http://schemas.microsoft.com/office/powerpoint/2010/main" val="21579933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509016" y="223219"/>
            <a:ext cx="8229600" cy="2535398"/>
          </a:xfrm>
        </p:spPr>
        <p:txBody>
          <a:bodyPr/>
          <a:lstStyle/>
          <a:p>
            <a:pPr marL="0" indent="0">
              <a:buNone/>
            </a:pPr>
            <a:r>
              <a:rPr lang="es-ES_tradnl" sz="2800" dirty="0" smtClean="0">
                <a:effectLst>
                  <a:outerShdw blurRad="38100" dist="38100" dir="2700000" algn="tl">
                    <a:srgbClr val="000000">
                      <a:alpha val="43137"/>
                    </a:srgbClr>
                  </a:outerShdw>
                </a:effectLst>
              </a:rPr>
              <a:t>3. Obtener Suma de Cuadrados de Tratamientos</a:t>
            </a:r>
          </a:p>
          <a:p>
            <a:pPr marL="0" indent="0">
              <a:buNone/>
            </a:pPr>
            <a:endParaRPr lang="es-ES_tradnl" sz="2800" dirty="0" smtClean="0">
              <a:effectLst>
                <a:outerShdw blurRad="38100" dist="38100" dir="2700000" algn="tl">
                  <a:srgbClr val="000000">
                    <a:alpha val="43137"/>
                  </a:srgbClr>
                </a:outerShdw>
              </a:effectLst>
            </a:endParaRPr>
          </a:p>
          <a:p>
            <a:pPr marL="0" indent="0">
              <a:buNone/>
            </a:pPr>
            <a:endParaRPr lang="es-ES_tradnl" sz="2800" dirty="0" smtClean="0">
              <a:effectLst>
                <a:outerShdw blurRad="38100" dist="38100" dir="2700000" algn="tl">
                  <a:srgbClr val="000000">
                    <a:alpha val="43137"/>
                  </a:srgbClr>
                </a:outerShdw>
              </a:effectLst>
            </a:endParaRPr>
          </a:p>
          <a:p>
            <a:pPr marL="0" indent="0">
              <a:buNone/>
            </a:pPr>
            <a:endParaRPr lang="es-ES_tradnl" sz="2800" dirty="0" smtClean="0">
              <a:effectLst>
                <a:outerShdw blurRad="38100" dist="38100" dir="2700000" algn="tl">
                  <a:srgbClr val="000000">
                    <a:alpha val="43137"/>
                  </a:srgbClr>
                </a:outerShdw>
              </a:effectLst>
            </a:endParaRPr>
          </a:p>
          <a:p>
            <a:pPr marL="0" indent="0">
              <a:buNone/>
            </a:pPr>
            <a:r>
              <a:rPr lang="es-ES_tradnl" sz="2800" dirty="0" smtClean="0">
                <a:effectLst>
                  <a:outerShdw blurRad="38100" dist="38100" dir="2700000" algn="tl">
                    <a:srgbClr val="000000">
                      <a:alpha val="43137"/>
                    </a:srgbClr>
                  </a:outerShdw>
                </a:effectLst>
              </a:rPr>
              <a:t>4. Obtener Suma de Cuadrados del Error</a:t>
            </a:r>
          </a:p>
          <a:p>
            <a:pPr marL="0" indent="0">
              <a:buNone/>
            </a:pPr>
            <a:endParaRPr lang="es-ES_tradnl" sz="2800" dirty="0" smtClean="0">
              <a:effectLst>
                <a:outerShdw blurRad="38100" dist="38100" dir="2700000" algn="tl">
                  <a:srgbClr val="000000">
                    <a:alpha val="43137"/>
                  </a:srgbClr>
                </a:outerShdw>
              </a:effectLst>
            </a:endParaRPr>
          </a:p>
          <a:p>
            <a:pPr marL="0" indent="0">
              <a:buNone/>
            </a:pPr>
            <a:endParaRPr lang="es-ES_tradnl" sz="2800" dirty="0" smtClean="0">
              <a:effectLst>
                <a:outerShdw blurRad="38100" dist="38100" dir="2700000" algn="tl">
                  <a:srgbClr val="000000">
                    <a:alpha val="43137"/>
                  </a:srgbClr>
                </a:outerShdw>
              </a:effectLst>
            </a:endParaRPr>
          </a:p>
          <a:p>
            <a:pPr marL="0" indent="0">
              <a:buNone/>
            </a:pPr>
            <a:endParaRPr lang="es-ES_tradnl" sz="2800" dirty="0" smtClean="0">
              <a:effectLst>
                <a:outerShdw blurRad="38100" dist="38100" dir="2700000" algn="tl">
                  <a:srgbClr val="000000">
                    <a:alpha val="43137"/>
                  </a:srgbClr>
                </a:outerShdw>
              </a:effectLst>
            </a:endParaRPr>
          </a:p>
          <a:p>
            <a:pPr marL="0" indent="0">
              <a:buNone/>
            </a:pPr>
            <a:endParaRPr lang="es-ES_tradnl" sz="2800" dirty="0" smtClean="0">
              <a:effectLst>
                <a:outerShdw blurRad="38100" dist="38100" dir="2700000" algn="tl">
                  <a:srgbClr val="000000">
                    <a:alpha val="43137"/>
                  </a:srgbClr>
                </a:outerShdw>
              </a:effectLst>
            </a:endParaRPr>
          </a:p>
          <a:p>
            <a:pPr marL="0" indent="0">
              <a:buNone/>
            </a:pPr>
            <a:endParaRPr lang="es-ES_tradnl" sz="2800" dirty="0" smtClean="0">
              <a:effectLst>
                <a:outerShdw blurRad="38100" dist="38100" dir="2700000" algn="tl">
                  <a:srgbClr val="000000">
                    <a:alpha val="43137"/>
                  </a:srgbClr>
                </a:outerShdw>
              </a:effectLst>
            </a:endParaRPr>
          </a:p>
          <a:p>
            <a:pPr marL="0" indent="0">
              <a:buNone/>
            </a:pPr>
            <a:endParaRPr lang="es-ES_tradnl" sz="2800" dirty="0" smtClean="0">
              <a:effectLst>
                <a:outerShdw blurRad="38100" dist="38100" dir="2700000" algn="tl">
                  <a:srgbClr val="000000">
                    <a:alpha val="43137"/>
                  </a:srgbClr>
                </a:outerShdw>
              </a:effectLst>
            </a:endParaRPr>
          </a:p>
          <a:p>
            <a:pPr marL="0" indent="0">
              <a:buNone/>
            </a:pPr>
            <a:endParaRPr lang="es-MX" sz="2800" dirty="0">
              <a:effectLst>
                <a:outerShdw blurRad="38100" dist="38100" dir="2700000" algn="tl">
                  <a:srgbClr val="000000">
                    <a:alpha val="43137"/>
                  </a:srgbClr>
                </a:outerShdw>
              </a:effectLst>
            </a:endParaRPr>
          </a:p>
        </p:txBody>
      </p:sp>
      <p:sp>
        <p:nvSpPr>
          <p:cNvPr id="2" name="1 Marcador de número de diapositiva"/>
          <p:cNvSpPr>
            <a:spLocks noGrp="1"/>
          </p:cNvSpPr>
          <p:nvPr>
            <p:ph type="sldNum" sz="quarter" idx="4294967295"/>
          </p:nvPr>
        </p:nvSpPr>
        <p:spPr>
          <a:xfrm>
            <a:off x="8129016" y="5734050"/>
            <a:ext cx="609600" cy="521208"/>
          </a:xfrm>
          <a:prstGeom prst="rect">
            <a:avLst/>
          </a:prstGeom>
        </p:spPr>
        <p:txBody>
          <a:bodyPr/>
          <a:lstStyle/>
          <a:p>
            <a:fld id="{F0891E8D-72AE-471D-9175-E237BF46159A}" type="slidenum">
              <a:rPr lang="es-MX" smtClean="0"/>
              <a:pPr/>
              <a:t>9</a:t>
            </a:fld>
            <a:endParaRPr lang="es-MX"/>
          </a:p>
        </p:txBody>
      </p:sp>
      <p:graphicFrame>
        <p:nvGraphicFramePr>
          <p:cNvPr id="11" name="10 Objeto"/>
          <p:cNvGraphicFramePr>
            <a:graphicFrameLocks noChangeAspect="1"/>
          </p:cNvGraphicFramePr>
          <p:nvPr/>
        </p:nvGraphicFramePr>
        <p:xfrm>
          <a:off x="4141788" y="4732338"/>
          <a:ext cx="114300" cy="215900"/>
        </p:xfrm>
        <a:graphic>
          <a:graphicData uri="http://schemas.openxmlformats.org/presentationml/2006/ole">
            <mc:AlternateContent xmlns:mc="http://schemas.openxmlformats.org/markup-compatibility/2006">
              <mc:Choice xmlns:v="urn:schemas-microsoft-com:vml" Requires="v">
                <p:oleObj spid="_x0000_s2088" name="Ecuación" r:id="rId3" imgW="114120" imgH="215640" progId="Equation.3">
                  <p:embed/>
                </p:oleObj>
              </mc:Choice>
              <mc:Fallback>
                <p:oleObj name="Ecuación" r:id="rId3" imgW="114120" imgH="215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41788" y="4732338"/>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12 CuadroTexto"/>
          <p:cNvSpPr txBox="1"/>
          <p:nvPr/>
        </p:nvSpPr>
        <p:spPr>
          <a:xfrm>
            <a:off x="889744" y="3052980"/>
            <a:ext cx="7848872" cy="461665"/>
          </a:xfrm>
          <a:prstGeom prst="rect">
            <a:avLst/>
          </a:prstGeom>
          <a:solidFill>
            <a:srgbClr val="FFF2C9"/>
          </a:solidFill>
        </p:spPr>
        <p:txBody>
          <a:bodyPr wrap="square" rtlCol="0">
            <a:spAutoFit/>
          </a:bodyPr>
          <a:lstStyle/>
          <a:p>
            <a:pPr algn="ctr"/>
            <a:r>
              <a:rPr lang="es-MX" sz="2400" i="1" dirty="0" smtClean="0"/>
              <a:t>SC Error= SC Total – SC Tratamientos</a:t>
            </a:r>
            <a:endParaRPr lang="es-MX" sz="2400" i="1" dirty="0"/>
          </a:p>
        </p:txBody>
      </p:sp>
      <p:sp>
        <p:nvSpPr>
          <p:cNvPr id="1536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7" name="6 Objeto"/>
          <p:cNvGraphicFramePr>
            <a:graphicFrameLocks noChangeAspect="1"/>
          </p:cNvGraphicFramePr>
          <p:nvPr>
            <p:extLst>
              <p:ext uri="{D42A27DB-BD31-4B8C-83A1-F6EECF244321}">
                <p14:modId xmlns:p14="http://schemas.microsoft.com/office/powerpoint/2010/main" val="2595672303"/>
              </p:ext>
            </p:extLst>
          </p:nvPr>
        </p:nvGraphicFramePr>
        <p:xfrm>
          <a:off x="2986977" y="742392"/>
          <a:ext cx="3654406" cy="1008112"/>
        </p:xfrm>
        <a:graphic>
          <a:graphicData uri="http://schemas.openxmlformats.org/presentationml/2006/ole">
            <mc:AlternateContent xmlns:mc="http://schemas.openxmlformats.org/markup-compatibility/2006">
              <mc:Choice xmlns:v="urn:schemas-microsoft-com:vml" Requires="v">
                <p:oleObj spid="_x0000_s2089" name="Ecuación" r:id="rId5" imgW="2209680" imgH="609480" progId="Equation.3">
                  <p:embed/>
                </p:oleObj>
              </mc:Choice>
              <mc:Fallback>
                <p:oleObj name="Ecuación" r:id="rId5" imgW="2209680" imgH="609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6977" y="742392"/>
                        <a:ext cx="3654406" cy="1008112"/>
                      </a:xfrm>
                      <a:prstGeom prst="rect">
                        <a:avLst/>
                      </a:prstGeom>
                      <a:solidFill>
                        <a:srgbClr val="FFF2C9"/>
                      </a:solidFill>
                    </p:spPr>
                  </p:pic>
                </p:oleObj>
              </mc:Fallback>
            </mc:AlternateContent>
          </a:graphicData>
        </a:graphic>
      </p:graphicFrame>
      <p:sp>
        <p:nvSpPr>
          <p:cNvPr id="8" name="6 CuadroTexto"/>
          <p:cNvSpPr txBox="1"/>
          <p:nvPr/>
        </p:nvSpPr>
        <p:spPr>
          <a:xfrm>
            <a:off x="611560" y="3514645"/>
            <a:ext cx="7920880" cy="1323439"/>
          </a:xfrm>
          <a:prstGeom prst="rect">
            <a:avLst/>
          </a:prstGeom>
          <a:noFill/>
        </p:spPr>
        <p:txBody>
          <a:bodyPr wrap="square" rtlCol="0">
            <a:spAutoFit/>
          </a:bodyPr>
          <a:lstStyle/>
          <a:p>
            <a:endParaRPr lang="es-ES_tradnl" sz="2800" dirty="0" smtClean="0"/>
          </a:p>
          <a:p>
            <a:r>
              <a:rPr lang="es-ES_tradnl" sz="2800" dirty="0" smtClean="0">
                <a:effectLst>
                  <a:outerShdw blurRad="38100" dist="38100" dir="2700000" algn="tl">
                    <a:srgbClr val="000000">
                      <a:alpha val="43137"/>
                    </a:srgbClr>
                  </a:outerShdw>
                </a:effectLst>
              </a:rPr>
              <a:t>5. Obtener Grados de Libertad</a:t>
            </a:r>
          </a:p>
          <a:p>
            <a:endParaRPr lang="es-MX" sz="2400" dirty="0"/>
          </a:p>
        </p:txBody>
      </p:sp>
      <p:graphicFrame>
        <p:nvGraphicFramePr>
          <p:cNvPr id="9" name="Object 3"/>
          <p:cNvGraphicFramePr>
            <a:graphicFrameLocks noChangeAspect="1"/>
          </p:cNvGraphicFramePr>
          <p:nvPr>
            <p:extLst>
              <p:ext uri="{D42A27DB-BD31-4B8C-83A1-F6EECF244321}">
                <p14:modId xmlns:p14="http://schemas.microsoft.com/office/powerpoint/2010/main" val="3359225217"/>
              </p:ext>
            </p:extLst>
          </p:nvPr>
        </p:nvGraphicFramePr>
        <p:xfrm>
          <a:off x="3483062" y="4838084"/>
          <a:ext cx="2662237" cy="1225550"/>
        </p:xfrm>
        <a:graphic>
          <a:graphicData uri="http://schemas.openxmlformats.org/presentationml/2006/ole">
            <mc:AlternateContent xmlns:mc="http://schemas.openxmlformats.org/markup-compatibility/2006">
              <mc:Choice xmlns:v="urn:schemas-microsoft-com:vml" Requires="v">
                <p:oleObj spid="_x0000_s2090" name="Ecuación" r:id="rId7" imgW="1434960" imgH="660240" progId="Equation.3">
                  <p:embed/>
                </p:oleObj>
              </mc:Choice>
              <mc:Fallback>
                <p:oleObj name="Ecuación" r:id="rId7" imgW="1434960" imgH="6602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83062" y="4838084"/>
                        <a:ext cx="2662237" cy="1225550"/>
                      </a:xfrm>
                      <a:prstGeom prst="rect">
                        <a:avLst/>
                      </a:prstGeom>
                      <a:solidFill>
                        <a:srgbClr val="FFF2C9"/>
                      </a:solidFill>
                      <a:ln>
                        <a:noFill/>
                      </a:ln>
                      <a:effectLst/>
                      <a:extLst/>
                    </p:spPr>
                  </p:pic>
                </p:oleObj>
              </mc:Fallback>
            </mc:AlternateContent>
          </a:graphicData>
        </a:graphic>
      </p:graphicFrame>
    </p:spTree>
    <p:extLst>
      <p:ext uri="{BB962C8B-B14F-4D97-AF65-F5344CB8AC3E}">
        <p14:creationId xmlns:p14="http://schemas.microsoft.com/office/powerpoint/2010/main" val="13314116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472</TotalTime>
  <Words>2634</Words>
  <Application>Microsoft Office PowerPoint</Application>
  <PresentationFormat>Presentación en pantalla (4:3)</PresentationFormat>
  <Paragraphs>596</Paragraphs>
  <Slides>38</Slides>
  <Notes>1</Notes>
  <HiddenSlides>0</HiddenSlides>
  <MMClips>0</MMClips>
  <ScaleCrop>false</ScaleCrop>
  <HeadingPairs>
    <vt:vector size="8" baseType="variant">
      <vt:variant>
        <vt:lpstr>Fuentes usadas</vt:lpstr>
      </vt:variant>
      <vt:variant>
        <vt:i4>13</vt:i4>
      </vt:variant>
      <vt:variant>
        <vt:lpstr>Tema</vt:lpstr>
      </vt:variant>
      <vt:variant>
        <vt:i4>1</vt:i4>
      </vt:variant>
      <vt:variant>
        <vt:lpstr>Servidores OLE incrustados</vt:lpstr>
      </vt:variant>
      <vt:variant>
        <vt:i4>1</vt:i4>
      </vt:variant>
      <vt:variant>
        <vt:lpstr>Títulos de diapositiva</vt:lpstr>
      </vt:variant>
      <vt:variant>
        <vt:i4>38</vt:i4>
      </vt:variant>
    </vt:vector>
  </HeadingPairs>
  <TitlesOfParts>
    <vt:vector size="53" baseType="lpstr">
      <vt:lpstr>SimHei</vt:lpstr>
      <vt:lpstr>Arial</vt:lpstr>
      <vt:lpstr>Arial Narrow</vt:lpstr>
      <vt:lpstr>Calibri</vt:lpstr>
      <vt:lpstr>Calibri Light</vt:lpstr>
      <vt:lpstr>Cambria Math</vt:lpstr>
      <vt:lpstr>Gill Sans MT</vt:lpstr>
      <vt:lpstr>Symbol</vt:lpstr>
      <vt:lpstr>Tahoma</vt:lpstr>
      <vt:lpstr>Times New Roman</vt:lpstr>
      <vt:lpstr>Traditional Arabic</vt:lpstr>
      <vt:lpstr>Verdana</vt:lpstr>
      <vt:lpstr>Wingdings</vt:lpstr>
      <vt:lpstr>Tema de Office</vt:lpstr>
      <vt:lpstr>Ecuación</vt:lpstr>
      <vt:lpstr>Presentación de PowerPoint</vt:lpstr>
      <vt:lpstr>Presentación.</vt:lpstr>
      <vt:lpstr>Objetivos de la unidad de competencia</vt:lpstr>
      <vt:lpstr>¿Qué son los experimentos monofactoriales?</vt:lpstr>
      <vt:lpstr>3.1. Diseño Completamente Aleatorizado</vt:lpstr>
      <vt:lpstr>3.1.1 Características generales</vt:lpstr>
      <vt:lpstr>3.1.2 Modelo Lineal</vt:lpstr>
      <vt:lpstr>3.1.3. Pasos para la realización del análisis de varianza </vt:lpstr>
      <vt:lpstr>Presentación de PowerPoint</vt:lpstr>
      <vt:lpstr>Presentación de PowerPoint</vt:lpstr>
      <vt:lpstr>Presentación de PowerPoint</vt:lpstr>
      <vt:lpstr>  11.  Determinar la significancia estadística de los valores de F </vt:lpstr>
      <vt:lpstr>3.2. Diseño de Bloques Completos al Azar</vt:lpstr>
      <vt:lpstr>3.2.1 Características generales</vt:lpstr>
      <vt:lpstr>3.2.2. Modelo Lineal</vt:lpstr>
      <vt:lpstr>3.2.3  Pasos para la realización del análisis de varianza</vt:lpstr>
      <vt:lpstr>Presentación de PowerPoint</vt:lpstr>
      <vt:lpstr>Presentación de PowerPoint</vt:lpstr>
      <vt:lpstr>Presentación de PowerPoint</vt:lpstr>
      <vt:lpstr>Presentación de PowerPoint</vt:lpstr>
      <vt:lpstr>Presentación de PowerPoint</vt:lpstr>
      <vt:lpstr>Presentación de PowerPoint</vt:lpstr>
      <vt:lpstr>11.  Determinar la significancia estadística de los valores de F</vt:lpstr>
      <vt:lpstr>3.3 Diseño de Cuadro Latino</vt:lpstr>
      <vt:lpstr>3.3.1 Características generales </vt:lpstr>
      <vt:lpstr>Presentación de PowerPoint</vt:lpstr>
      <vt:lpstr>Presentación de PowerPoint</vt:lpstr>
      <vt:lpstr>Presentación de PowerPoint</vt:lpstr>
      <vt:lpstr>3.3.3. Pasos para la realización del análisis de varianza</vt:lpstr>
      <vt:lpstr>Presentación de PowerPoint</vt:lpstr>
      <vt:lpstr>Presentación de PowerPoint</vt:lpstr>
      <vt:lpstr>Presentación de PowerPoint</vt:lpstr>
      <vt:lpstr>Presentación de PowerPoint</vt:lpstr>
      <vt:lpstr>Presentación de PowerPoint</vt:lpstr>
      <vt:lpstr>14.  Determinar la significancia estadística de los valores de F</vt:lpstr>
      <vt:lpstr>4. Resumen</vt:lpstr>
      <vt:lpstr>Presentación de PowerPoint</vt:lpstr>
      <vt:lpstr>5. Bibliografía consultada</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Martínez</dc:creator>
  <cp:lastModifiedBy>Carlos Martínez</cp:lastModifiedBy>
  <cp:revision>30</cp:revision>
  <dcterms:created xsi:type="dcterms:W3CDTF">2015-09-29T20:00:40Z</dcterms:created>
  <dcterms:modified xsi:type="dcterms:W3CDTF">2015-10-01T09:09:46Z</dcterms:modified>
</cp:coreProperties>
</file>