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34"/>
  </p:notesMasterIdLst>
  <p:sldIdLst>
    <p:sldId id="256" r:id="rId2"/>
    <p:sldId id="257" r:id="rId3"/>
    <p:sldId id="258" r:id="rId4"/>
    <p:sldId id="259" r:id="rId5"/>
    <p:sldId id="260" r:id="rId6"/>
    <p:sldId id="277" r:id="rId7"/>
    <p:sldId id="276" r:id="rId8"/>
    <p:sldId id="261" r:id="rId9"/>
    <p:sldId id="279" r:id="rId10"/>
    <p:sldId id="280" r:id="rId11"/>
    <p:sldId id="281" r:id="rId12"/>
    <p:sldId id="282" r:id="rId13"/>
    <p:sldId id="262" r:id="rId14"/>
    <p:sldId id="263" r:id="rId15"/>
    <p:sldId id="264" r:id="rId16"/>
    <p:sldId id="278" r:id="rId17"/>
    <p:sldId id="266" r:id="rId18"/>
    <p:sldId id="265" r:id="rId19"/>
    <p:sldId id="267" r:id="rId20"/>
    <p:sldId id="269" r:id="rId21"/>
    <p:sldId id="270" r:id="rId22"/>
    <p:sldId id="271" r:id="rId23"/>
    <p:sldId id="272" r:id="rId24"/>
    <p:sldId id="274" r:id="rId25"/>
    <p:sldId id="275" r:id="rId26"/>
    <p:sldId id="283" r:id="rId27"/>
    <p:sldId id="284" r:id="rId28"/>
    <p:sldId id="285" r:id="rId29"/>
    <p:sldId id="286" r:id="rId30"/>
    <p:sldId id="287" r:id="rId31"/>
    <p:sldId id="288" r:id="rId32"/>
    <p:sldId id="289"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137739"/>
    <a:srgbClr val="FFFFD5"/>
    <a:srgbClr val="F3FFF3"/>
    <a:srgbClr val="EFFECE"/>
    <a:srgbClr val="CAF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53" autoAdjust="0"/>
    <p:restoredTop sz="86355" autoAdjust="0"/>
  </p:normalViewPr>
  <p:slideViewPr>
    <p:cSldViewPr snapToGrid="0">
      <p:cViewPr varScale="1">
        <p:scale>
          <a:sx n="61" d="100"/>
          <a:sy n="61" d="100"/>
        </p:scale>
        <p:origin x="1908" y="60"/>
      </p:cViewPr>
      <p:guideLst/>
    </p:cSldViewPr>
  </p:slideViewPr>
  <p:outlineViewPr>
    <p:cViewPr>
      <p:scale>
        <a:sx n="33" d="100"/>
        <a:sy n="33" d="100"/>
      </p:scale>
      <p:origin x="0" y="-16536"/>
    </p:cViewPr>
  </p:outlin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image" Target="../media/image8.gif"/></Relationships>
</file>

<file path=ppt/diagrams/_rels/data4.xml.rels><?xml version="1.0" encoding="UTF-8" standalone="yes"?>
<Relationships xmlns="http://schemas.openxmlformats.org/package/2006/relationships"><Relationship Id="rId1" Type="http://schemas.openxmlformats.org/officeDocument/2006/relationships/image" Target="../media/image10.png"/></Relationships>
</file>

<file path=ppt/diagrams/_rels/data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g"/><Relationship Id="rId1" Type="http://schemas.openxmlformats.org/officeDocument/2006/relationships/image" Target="../media/image13.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A9A4F-414D-4DD2-A83A-A8E4E1B7ACF0}"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s-MX"/>
        </a:p>
      </dgm:t>
    </dgm:pt>
    <dgm:pt modelId="{CB1D92E7-DDD5-4A7F-B47D-30D9B135F59B}">
      <dgm:prSet phldrT="[Texto]" custT="1"/>
      <dgm:spPr/>
      <dgm:t>
        <a:bodyPr/>
        <a:lstStyle/>
        <a:p>
          <a:r>
            <a:rPr lang="es-MX" sz="2400" dirty="0" smtClean="0"/>
            <a:t>Cuantitativas  </a:t>
          </a:r>
          <a:r>
            <a:rPr lang="es-MX" sz="1800" dirty="0" smtClean="0"/>
            <a:t>Expresan cantidades en forma numérica </a:t>
          </a:r>
          <a:endParaRPr lang="es-MX" sz="1800" dirty="0"/>
        </a:p>
      </dgm:t>
    </dgm:pt>
    <dgm:pt modelId="{C9B5C28E-C2A4-4423-96F7-EDC8B02A601C}" type="parTrans" cxnId="{B0F10B53-471C-4520-BDF3-F7EA6FFC4752}">
      <dgm:prSet/>
      <dgm:spPr/>
      <dgm:t>
        <a:bodyPr/>
        <a:lstStyle/>
        <a:p>
          <a:endParaRPr lang="es-MX"/>
        </a:p>
      </dgm:t>
    </dgm:pt>
    <dgm:pt modelId="{FB39C24E-305B-4662-8550-7E54BE37641B}" type="sibTrans" cxnId="{B0F10B53-471C-4520-BDF3-F7EA6FFC4752}">
      <dgm:prSet/>
      <dgm:spPr/>
      <dgm:t>
        <a:bodyPr/>
        <a:lstStyle/>
        <a:p>
          <a:endParaRPr lang="es-MX"/>
        </a:p>
      </dgm:t>
    </dgm:pt>
    <dgm:pt modelId="{06F0F377-E3BC-43AB-9883-DFF5754F8B53}">
      <dgm:prSet phldrT="[Texto]" custT="1"/>
      <dgm:spPr/>
      <dgm:t>
        <a:bodyPr/>
        <a:lstStyle/>
        <a:p>
          <a:r>
            <a:rPr lang="es-MX" sz="2800" dirty="0" smtClean="0"/>
            <a:t>Discretas</a:t>
          </a:r>
          <a:r>
            <a:rPr lang="es-MX" sz="1700" dirty="0" smtClean="0"/>
            <a:t> </a:t>
          </a:r>
          <a:r>
            <a:rPr lang="es-MX" sz="1400" dirty="0" smtClean="0"/>
            <a:t>Aceptan únicamente valores enteros(</a:t>
          </a:r>
          <a:r>
            <a:rPr lang="es-MX" sz="1400" dirty="0" err="1" smtClean="0"/>
            <a:t>e.g</a:t>
          </a:r>
          <a:r>
            <a:rPr lang="es-MX" sz="1400" dirty="0" smtClean="0"/>
            <a:t>. conteos)</a:t>
          </a:r>
          <a:endParaRPr lang="es-MX" sz="1400" dirty="0"/>
        </a:p>
      </dgm:t>
    </dgm:pt>
    <dgm:pt modelId="{BABE6BDF-59D6-4FA2-909D-FFF1FB81E3A0}" type="parTrans" cxnId="{0F5CD13B-8D73-42EE-8A9E-3A61B0125116}">
      <dgm:prSet/>
      <dgm:spPr/>
      <dgm:t>
        <a:bodyPr/>
        <a:lstStyle/>
        <a:p>
          <a:endParaRPr lang="es-MX"/>
        </a:p>
      </dgm:t>
    </dgm:pt>
    <dgm:pt modelId="{9B5E2416-ADEF-47A5-AFD4-E7E86AC6EE2C}" type="sibTrans" cxnId="{0F5CD13B-8D73-42EE-8A9E-3A61B0125116}">
      <dgm:prSet/>
      <dgm:spPr/>
      <dgm:t>
        <a:bodyPr/>
        <a:lstStyle/>
        <a:p>
          <a:endParaRPr lang="es-MX"/>
        </a:p>
      </dgm:t>
    </dgm:pt>
    <dgm:pt modelId="{51C3A061-2AA1-46F2-A6A5-3515821FE184}">
      <dgm:prSet phldrT="[Texto]"/>
      <dgm:spPr/>
      <dgm:t>
        <a:bodyPr/>
        <a:lstStyle/>
        <a:p>
          <a:r>
            <a:rPr lang="es-MX" dirty="0" smtClean="0"/>
            <a:t>Continuas</a:t>
          </a:r>
        </a:p>
        <a:p>
          <a:r>
            <a:rPr lang="es-MX" dirty="0" smtClean="0"/>
            <a:t>Pueden tomar como valores cualquier número real </a:t>
          </a:r>
          <a:endParaRPr lang="es-MX" dirty="0"/>
        </a:p>
      </dgm:t>
    </dgm:pt>
    <dgm:pt modelId="{3B5623A6-25A2-4619-B1CB-312E74B22BE8}" type="parTrans" cxnId="{9CDF06F2-7F9A-436B-8251-A221BBC6CC4F}">
      <dgm:prSet/>
      <dgm:spPr/>
      <dgm:t>
        <a:bodyPr/>
        <a:lstStyle/>
        <a:p>
          <a:endParaRPr lang="es-MX"/>
        </a:p>
      </dgm:t>
    </dgm:pt>
    <dgm:pt modelId="{F4C90DE9-3716-471F-8D15-A65D3F7617FE}" type="sibTrans" cxnId="{9CDF06F2-7F9A-436B-8251-A221BBC6CC4F}">
      <dgm:prSet/>
      <dgm:spPr/>
      <dgm:t>
        <a:bodyPr/>
        <a:lstStyle/>
        <a:p>
          <a:endParaRPr lang="es-MX"/>
        </a:p>
      </dgm:t>
    </dgm:pt>
    <dgm:pt modelId="{5130AFEF-2BE0-4D24-95C6-580A158B7C03}">
      <dgm:prSet phldrT="[Texto]" custT="1"/>
      <dgm:spPr/>
      <dgm:t>
        <a:bodyPr/>
        <a:lstStyle/>
        <a:p>
          <a:r>
            <a:rPr lang="es-MX" sz="2400" dirty="0" smtClean="0"/>
            <a:t>Cualitativas </a:t>
          </a:r>
          <a:r>
            <a:rPr lang="es-MX" sz="1900" dirty="0" smtClean="0"/>
            <a:t>Representan categorías o atributos </a:t>
          </a:r>
          <a:endParaRPr lang="es-MX" sz="1900" dirty="0"/>
        </a:p>
      </dgm:t>
    </dgm:pt>
    <dgm:pt modelId="{94C87B91-C045-4950-803E-4CB93EFE4291}" type="parTrans" cxnId="{4BE08FA0-FCE2-4C24-A5DA-C816239BF9C0}">
      <dgm:prSet/>
      <dgm:spPr/>
      <dgm:t>
        <a:bodyPr/>
        <a:lstStyle/>
        <a:p>
          <a:endParaRPr lang="es-MX"/>
        </a:p>
      </dgm:t>
    </dgm:pt>
    <dgm:pt modelId="{C4A2FD9F-1889-4A08-A134-7306E90CF6D2}" type="sibTrans" cxnId="{4BE08FA0-FCE2-4C24-A5DA-C816239BF9C0}">
      <dgm:prSet/>
      <dgm:spPr/>
      <dgm:t>
        <a:bodyPr/>
        <a:lstStyle/>
        <a:p>
          <a:endParaRPr lang="es-MX"/>
        </a:p>
      </dgm:t>
    </dgm:pt>
    <dgm:pt modelId="{9D9B14DF-CB30-433C-9E47-E012153A762D}">
      <dgm:prSet phldrT="[Texto]" custT="1"/>
      <dgm:spPr/>
      <dgm:t>
        <a:bodyPr/>
        <a:lstStyle/>
        <a:p>
          <a:r>
            <a:rPr lang="es-MX" sz="2800" dirty="0" smtClean="0"/>
            <a:t>Nominales </a:t>
          </a:r>
          <a:r>
            <a:rPr lang="es-MX" sz="1500" dirty="0" smtClean="0"/>
            <a:t>Categorías específicas sin ninguna jerarquía u orden</a:t>
          </a:r>
          <a:endParaRPr lang="es-MX" sz="1500" dirty="0"/>
        </a:p>
      </dgm:t>
    </dgm:pt>
    <dgm:pt modelId="{A16BFCFD-AC79-47BF-BA55-F3DB04B45D10}" type="parTrans" cxnId="{43489C8E-A36F-441B-A7F2-77CD2A245F94}">
      <dgm:prSet/>
      <dgm:spPr/>
      <dgm:t>
        <a:bodyPr/>
        <a:lstStyle/>
        <a:p>
          <a:endParaRPr lang="es-MX"/>
        </a:p>
      </dgm:t>
    </dgm:pt>
    <dgm:pt modelId="{62163322-47AF-4AA4-B946-93BD0A5D11E1}" type="sibTrans" cxnId="{43489C8E-A36F-441B-A7F2-77CD2A245F94}">
      <dgm:prSet/>
      <dgm:spPr/>
      <dgm:t>
        <a:bodyPr/>
        <a:lstStyle/>
        <a:p>
          <a:endParaRPr lang="es-MX"/>
        </a:p>
      </dgm:t>
    </dgm:pt>
    <dgm:pt modelId="{D9B4599D-8B9A-4377-AF06-C18F5027C321}">
      <dgm:prSet phldrT="[Texto]" custT="1"/>
      <dgm:spPr/>
      <dgm:t>
        <a:bodyPr/>
        <a:lstStyle/>
        <a:p>
          <a:r>
            <a:rPr lang="es-MX" sz="2800" dirty="0" smtClean="0"/>
            <a:t>Ordinales </a:t>
          </a:r>
          <a:r>
            <a:rPr lang="es-MX" sz="1600" dirty="0" smtClean="0"/>
            <a:t>Categorías específicas sin ninguna jerarquía u orden</a:t>
          </a:r>
          <a:endParaRPr lang="es-MX" sz="1600" dirty="0"/>
        </a:p>
      </dgm:t>
    </dgm:pt>
    <dgm:pt modelId="{916BCAFC-0ADE-482F-8B29-947FB1BE474B}" type="parTrans" cxnId="{CC87A6CC-BD87-4C4E-A77C-4EB1CEAC5011}">
      <dgm:prSet/>
      <dgm:spPr/>
      <dgm:t>
        <a:bodyPr/>
        <a:lstStyle/>
        <a:p>
          <a:endParaRPr lang="es-MX"/>
        </a:p>
      </dgm:t>
    </dgm:pt>
    <dgm:pt modelId="{7007C6CD-825C-4D64-8C60-32043F69E273}" type="sibTrans" cxnId="{CC87A6CC-BD87-4C4E-A77C-4EB1CEAC5011}">
      <dgm:prSet/>
      <dgm:spPr/>
      <dgm:t>
        <a:bodyPr/>
        <a:lstStyle/>
        <a:p>
          <a:endParaRPr lang="es-MX"/>
        </a:p>
      </dgm:t>
    </dgm:pt>
    <dgm:pt modelId="{D45BF6D8-6B54-4CF2-9A3E-65D999348383}" type="pres">
      <dgm:prSet presAssocID="{4D4A9A4F-414D-4DD2-A83A-A8E4E1B7ACF0}" presName="diagram" presStyleCnt="0">
        <dgm:presLayoutVars>
          <dgm:chPref val="1"/>
          <dgm:dir/>
          <dgm:animOne val="branch"/>
          <dgm:animLvl val="lvl"/>
          <dgm:resizeHandles/>
        </dgm:presLayoutVars>
      </dgm:prSet>
      <dgm:spPr/>
      <dgm:t>
        <a:bodyPr/>
        <a:lstStyle/>
        <a:p>
          <a:endParaRPr lang="es-MX"/>
        </a:p>
      </dgm:t>
    </dgm:pt>
    <dgm:pt modelId="{5567780C-428B-4EEC-A289-FCBED0327F9C}" type="pres">
      <dgm:prSet presAssocID="{CB1D92E7-DDD5-4A7F-B47D-30D9B135F59B}" presName="root" presStyleCnt="0"/>
      <dgm:spPr/>
    </dgm:pt>
    <dgm:pt modelId="{8CD6BCD9-620B-4884-B0F7-902D5BAD3597}" type="pres">
      <dgm:prSet presAssocID="{CB1D92E7-DDD5-4A7F-B47D-30D9B135F59B}" presName="rootComposite" presStyleCnt="0"/>
      <dgm:spPr/>
    </dgm:pt>
    <dgm:pt modelId="{897ACDD7-A6E9-45AD-982B-1239F91DB713}" type="pres">
      <dgm:prSet presAssocID="{CB1D92E7-DDD5-4A7F-B47D-30D9B135F59B}" presName="rootText" presStyleLbl="node1" presStyleIdx="0" presStyleCnt="2"/>
      <dgm:spPr/>
      <dgm:t>
        <a:bodyPr/>
        <a:lstStyle/>
        <a:p>
          <a:endParaRPr lang="es-MX"/>
        </a:p>
      </dgm:t>
    </dgm:pt>
    <dgm:pt modelId="{A054D8BD-3CA4-465B-810F-A3C2240723BE}" type="pres">
      <dgm:prSet presAssocID="{CB1D92E7-DDD5-4A7F-B47D-30D9B135F59B}" presName="rootConnector" presStyleLbl="node1" presStyleIdx="0" presStyleCnt="2"/>
      <dgm:spPr/>
      <dgm:t>
        <a:bodyPr/>
        <a:lstStyle/>
        <a:p>
          <a:endParaRPr lang="es-MX"/>
        </a:p>
      </dgm:t>
    </dgm:pt>
    <dgm:pt modelId="{C2F6A3F0-71DF-4167-927C-54543424BF45}" type="pres">
      <dgm:prSet presAssocID="{CB1D92E7-DDD5-4A7F-B47D-30D9B135F59B}" presName="childShape" presStyleCnt="0"/>
      <dgm:spPr/>
    </dgm:pt>
    <dgm:pt modelId="{7A9C281F-27F1-4096-B8B3-381E129D0CF9}" type="pres">
      <dgm:prSet presAssocID="{BABE6BDF-59D6-4FA2-909D-FFF1FB81E3A0}" presName="Name13" presStyleLbl="parChTrans1D2" presStyleIdx="0" presStyleCnt="4"/>
      <dgm:spPr/>
      <dgm:t>
        <a:bodyPr/>
        <a:lstStyle/>
        <a:p>
          <a:endParaRPr lang="es-MX"/>
        </a:p>
      </dgm:t>
    </dgm:pt>
    <dgm:pt modelId="{371997B3-FF88-41A5-A391-FF565126B886}" type="pres">
      <dgm:prSet presAssocID="{06F0F377-E3BC-43AB-9883-DFF5754F8B53}" presName="childText" presStyleLbl="bgAcc1" presStyleIdx="0" presStyleCnt="4">
        <dgm:presLayoutVars>
          <dgm:bulletEnabled val="1"/>
        </dgm:presLayoutVars>
      </dgm:prSet>
      <dgm:spPr/>
      <dgm:t>
        <a:bodyPr/>
        <a:lstStyle/>
        <a:p>
          <a:endParaRPr lang="es-MX"/>
        </a:p>
      </dgm:t>
    </dgm:pt>
    <dgm:pt modelId="{A026834E-C66B-42D4-B021-B4FC861DA294}" type="pres">
      <dgm:prSet presAssocID="{3B5623A6-25A2-4619-B1CB-312E74B22BE8}" presName="Name13" presStyleLbl="parChTrans1D2" presStyleIdx="1" presStyleCnt="4"/>
      <dgm:spPr/>
      <dgm:t>
        <a:bodyPr/>
        <a:lstStyle/>
        <a:p>
          <a:endParaRPr lang="es-MX"/>
        </a:p>
      </dgm:t>
    </dgm:pt>
    <dgm:pt modelId="{9C8F649C-1C0F-4748-82E0-640BF3D24807}" type="pres">
      <dgm:prSet presAssocID="{51C3A061-2AA1-46F2-A6A5-3515821FE184}" presName="childText" presStyleLbl="bgAcc1" presStyleIdx="1" presStyleCnt="4">
        <dgm:presLayoutVars>
          <dgm:bulletEnabled val="1"/>
        </dgm:presLayoutVars>
      </dgm:prSet>
      <dgm:spPr/>
      <dgm:t>
        <a:bodyPr/>
        <a:lstStyle/>
        <a:p>
          <a:endParaRPr lang="es-MX"/>
        </a:p>
      </dgm:t>
    </dgm:pt>
    <dgm:pt modelId="{24B329D3-8F26-47D7-B9FE-68D2312DF506}" type="pres">
      <dgm:prSet presAssocID="{5130AFEF-2BE0-4D24-95C6-580A158B7C03}" presName="root" presStyleCnt="0"/>
      <dgm:spPr/>
    </dgm:pt>
    <dgm:pt modelId="{AC82614C-53B9-4A60-8915-F0AF9DF5C9ED}" type="pres">
      <dgm:prSet presAssocID="{5130AFEF-2BE0-4D24-95C6-580A158B7C03}" presName="rootComposite" presStyleCnt="0"/>
      <dgm:spPr/>
    </dgm:pt>
    <dgm:pt modelId="{DCF746B8-6BDA-4828-AA2E-AA664F756DBD}" type="pres">
      <dgm:prSet presAssocID="{5130AFEF-2BE0-4D24-95C6-580A158B7C03}" presName="rootText" presStyleLbl="node1" presStyleIdx="1" presStyleCnt="2" custLinFactNeighborY="-6214"/>
      <dgm:spPr/>
      <dgm:t>
        <a:bodyPr/>
        <a:lstStyle/>
        <a:p>
          <a:endParaRPr lang="es-MX"/>
        </a:p>
      </dgm:t>
    </dgm:pt>
    <dgm:pt modelId="{F174F72B-9507-4862-ACE3-D7A0824BA4F2}" type="pres">
      <dgm:prSet presAssocID="{5130AFEF-2BE0-4D24-95C6-580A158B7C03}" presName="rootConnector" presStyleLbl="node1" presStyleIdx="1" presStyleCnt="2"/>
      <dgm:spPr/>
      <dgm:t>
        <a:bodyPr/>
        <a:lstStyle/>
        <a:p>
          <a:endParaRPr lang="es-MX"/>
        </a:p>
      </dgm:t>
    </dgm:pt>
    <dgm:pt modelId="{C7717FA2-160D-41AB-873E-AA09A6C23D7D}" type="pres">
      <dgm:prSet presAssocID="{5130AFEF-2BE0-4D24-95C6-580A158B7C03}" presName="childShape" presStyleCnt="0"/>
      <dgm:spPr/>
    </dgm:pt>
    <dgm:pt modelId="{A28C55C9-1BC9-4F8A-9FC0-6AD35BF88FCB}" type="pres">
      <dgm:prSet presAssocID="{A16BFCFD-AC79-47BF-BA55-F3DB04B45D10}" presName="Name13" presStyleLbl="parChTrans1D2" presStyleIdx="2" presStyleCnt="4"/>
      <dgm:spPr/>
      <dgm:t>
        <a:bodyPr/>
        <a:lstStyle/>
        <a:p>
          <a:endParaRPr lang="es-MX"/>
        </a:p>
      </dgm:t>
    </dgm:pt>
    <dgm:pt modelId="{93CC56BE-9B4E-4F8F-AEA6-E92EE4D67CBE}" type="pres">
      <dgm:prSet presAssocID="{9D9B14DF-CB30-433C-9E47-E012153A762D}" presName="childText" presStyleLbl="bgAcc1" presStyleIdx="2" presStyleCnt="4">
        <dgm:presLayoutVars>
          <dgm:bulletEnabled val="1"/>
        </dgm:presLayoutVars>
      </dgm:prSet>
      <dgm:spPr/>
      <dgm:t>
        <a:bodyPr/>
        <a:lstStyle/>
        <a:p>
          <a:endParaRPr lang="es-MX"/>
        </a:p>
      </dgm:t>
    </dgm:pt>
    <dgm:pt modelId="{EBF2A22B-F8BF-4A61-878A-5576A770C2A1}" type="pres">
      <dgm:prSet presAssocID="{916BCAFC-0ADE-482F-8B29-947FB1BE474B}" presName="Name13" presStyleLbl="parChTrans1D2" presStyleIdx="3" presStyleCnt="4"/>
      <dgm:spPr/>
      <dgm:t>
        <a:bodyPr/>
        <a:lstStyle/>
        <a:p>
          <a:endParaRPr lang="es-MX"/>
        </a:p>
      </dgm:t>
    </dgm:pt>
    <dgm:pt modelId="{A5A12479-7008-4BA3-A806-C487D3FFC865}" type="pres">
      <dgm:prSet presAssocID="{D9B4599D-8B9A-4377-AF06-C18F5027C321}" presName="childText" presStyleLbl="bgAcc1" presStyleIdx="3" presStyleCnt="4">
        <dgm:presLayoutVars>
          <dgm:bulletEnabled val="1"/>
        </dgm:presLayoutVars>
      </dgm:prSet>
      <dgm:spPr/>
      <dgm:t>
        <a:bodyPr/>
        <a:lstStyle/>
        <a:p>
          <a:endParaRPr lang="es-MX"/>
        </a:p>
      </dgm:t>
    </dgm:pt>
  </dgm:ptLst>
  <dgm:cxnLst>
    <dgm:cxn modelId="{7E9A8D8F-7E1D-4D56-8F9A-62D9B668F193}" type="presOf" srcId="{51C3A061-2AA1-46F2-A6A5-3515821FE184}" destId="{9C8F649C-1C0F-4748-82E0-640BF3D24807}" srcOrd="0" destOrd="0" presId="urn:microsoft.com/office/officeart/2005/8/layout/hierarchy3"/>
    <dgm:cxn modelId="{CC87A6CC-BD87-4C4E-A77C-4EB1CEAC5011}" srcId="{5130AFEF-2BE0-4D24-95C6-580A158B7C03}" destId="{D9B4599D-8B9A-4377-AF06-C18F5027C321}" srcOrd="1" destOrd="0" parTransId="{916BCAFC-0ADE-482F-8B29-947FB1BE474B}" sibTransId="{7007C6CD-825C-4D64-8C60-32043F69E273}"/>
    <dgm:cxn modelId="{6F4B74D5-BE0B-439A-B40C-8181D7A4E26B}" type="presOf" srcId="{4D4A9A4F-414D-4DD2-A83A-A8E4E1B7ACF0}" destId="{D45BF6D8-6B54-4CF2-9A3E-65D999348383}" srcOrd="0" destOrd="0" presId="urn:microsoft.com/office/officeart/2005/8/layout/hierarchy3"/>
    <dgm:cxn modelId="{B0F10B53-471C-4520-BDF3-F7EA6FFC4752}" srcId="{4D4A9A4F-414D-4DD2-A83A-A8E4E1B7ACF0}" destId="{CB1D92E7-DDD5-4A7F-B47D-30D9B135F59B}" srcOrd="0" destOrd="0" parTransId="{C9B5C28E-C2A4-4423-96F7-EDC8B02A601C}" sibTransId="{FB39C24E-305B-4662-8550-7E54BE37641B}"/>
    <dgm:cxn modelId="{63741229-EC44-452C-8760-74C74E6D6D40}" type="presOf" srcId="{3B5623A6-25A2-4619-B1CB-312E74B22BE8}" destId="{A026834E-C66B-42D4-B021-B4FC861DA294}" srcOrd="0" destOrd="0" presId="urn:microsoft.com/office/officeart/2005/8/layout/hierarchy3"/>
    <dgm:cxn modelId="{6B592DC5-F43C-4215-B3AF-608F0A969C14}" type="presOf" srcId="{D9B4599D-8B9A-4377-AF06-C18F5027C321}" destId="{A5A12479-7008-4BA3-A806-C487D3FFC865}" srcOrd="0" destOrd="0" presId="urn:microsoft.com/office/officeart/2005/8/layout/hierarchy3"/>
    <dgm:cxn modelId="{52917C95-D36A-4F3C-A43C-130C4AA16097}" type="presOf" srcId="{5130AFEF-2BE0-4D24-95C6-580A158B7C03}" destId="{DCF746B8-6BDA-4828-AA2E-AA664F756DBD}" srcOrd="0" destOrd="0" presId="urn:microsoft.com/office/officeart/2005/8/layout/hierarchy3"/>
    <dgm:cxn modelId="{4BE08FA0-FCE2-4C24-A5DA-C816239BF9C0}" srcId="{4D4A9A4F-414D-4DD2-A83A-A8E4E1B7ACF0}" destId="{5130AFEF-2BE0-4D24-95C6-580A158B7C03}" srcOrd="1" destOrd="0" parTransId="{94C87B91-C045-4950-803E-4CB93EFE4291}" sibTransId="{C4A2FD9F-1889-4A08-A134-7306E90CF6D2}"/>
    <dgm:cxn modelId="{60E79F31-4DA1-4E51-8AA1-5C66ADBE832C}" type="presOf" srcId="{A16BFCFD-AC79-47BF-BA55-F3DB04B45D10}" destId="{A28C55C9-1BC9-4F8A-9FC0-6AD35BF88FCB}" srcOrd="0" destOrd="0" presId="urn:microsoft.com/office/officeart/2005/8/layout/hierarchy3"/>
    <dgm:cxn modelId="{9CDF06F2-7F9A-436B-8251-A221BBC6CC4F}" srcId="{CB1D92E7-DDD5-4A7F-B47D-30D9B135F59B}" destId="{51C3A061-2AA1-46F2-A6A5-3515821FE184}" srcOrd="1" destOrd="0" parTransId="{3B5623A6-25A2-4619-B1CB-312E74B22BE8}" sibTransId="{F4C90DE9-3716-471F-8D15-A65D3F7617FE}"/>
    <dgm:cxn modelId="{F52763FB-922A-4A16-B170-7072BC9A568D}" type="presOf" srcId="{916BCAFC-0ADE-482F-8B29-947FB1BE474B}" destId="{EBF2A22B-F8BF-4A61-878A-5576A770C2A1}" srcOrd="0" destOrd="0" presId="urn:microsoft.com/office/officeart/2005/8/layout/hierarchy3"/>
    <dgm:cxn modelId="{AEB55632-0C26-4990-B975-DB9E79D2C935}" type="presOf" srcId="{9D9B14DF-CB30-433C-9E47-E012153A762D}" destId="{93CC56BE-9B4E-4F8F-AEA6-E92EE4D67CBE}" srcOrd="0" destOrd="0" presId="urn:microsoft.com/office/officeart/2005/8/layout/hierarchy3"/>
    <dgm:cxn modelId="{43489C8E-A36F-441B-A7F2-77CD2A245F94}" srcId="{5130AFEF-2BE0-4D24-95C6-580A158B7C03}" destId="{9D9B14DF-CB30-433C-9E47-E012153A762D}" srcOrd="0" destOrd="0" parTransId="{A16BFCFD-AC79-47BF-BA55-F3DB04B45D10}" sibTransId="{62163322-47AF-4AA4-B946-93BD0A5D11E1}"/>
    <dgm:cxn modelId="{128E01B4-FA4B-48B5-A5B6-FE44E5450B76}" type="presOf" srcId="{BABE6BDF-59D6-4FA2-909D-FFF1FB81E3A0}" destId="{7A9C281F-27F1-4096-B8B3-381E129D0CF9}" srcOrd="0" destOrd="0" presId="urn:microsoft.com/office/officeart/2005/8/layout/hierarchy3"/>
    <dgm:cxn modelId="{53B05F18-37BE-446A-AB5C-9051AEC51901}" type="presOf" srcId="{5130AFEF-2BE0-4D24-95C6-580A158B7C03}" destId="{F174F72B-9507-4862-ACE3-D7A0824BA4F2}" srcOrd="1" destOrd="0" presId="urn:microsoft.com/office/officeart/2005/8/layout/hierarchy3"/>
    <dgm:cxn modelId="{51F1CEBC-BA14-4E4F-B6B5-C2952F1FDB22}" type="presOf" srcId="{CB1D92E7-DDD5-4A7F-B47D-30D9B135F59B}" destId="{A054D8BD-3CA4-465B-810F-A3C2240723BE}" srcOrd="1" destOrd="0" presId="urn:microsoft.com/office/officeart/2005/8/layout/hierarchy3"/>
    <dgm:cxn modelId="{69A6E756-B60A-49D5-9D23-DAEBE004D8CC}" type="presOf" srcId="{CB1D92E7-DDD5-4A7F-B47D-30D9B135F59B}" destId="{897ACDD7-A6E9-45AD-982B-1239F91DB713}" srcOrd="0" destOrd="0" presId="urn:microsoft.com/office/officeart/2005/8/layout/hierarchy3"/>
    <dgm:cxn modelId="{0F5CD13B-8D73-42EE-8A9E-3A61B0125116}" srcId="{CB1D92E7-DDD5-4A7F-B47D-30D9B135F59B}" destId="{06F0F377-E3BC-43AB-9883-DFF5754F8B53}" srcOrd="0" destOrd="0" parTransId="{BABE6BDF-59D6-4FA2-909D-FFF1FB81E3A0}" sibTransId="{9B5E2416-ADEF-47A5-AFD4-E7E86AC6EE2C}"/>
    <dgm:cxn modelId="{22EDF7E7-4871-463D-A1DC-834AEBCFB782}" type="presOf" srcId="{06F0F377-E3BC-43AB-9883-DFF5754F8B53}" destId="{371997B3-FF88-41A5-A391-FF565126B886}" srcOrd="0" destOrd="0" presId="urn:microsoft.com/office/officeart/2005/8/layout/hierarchy3"/>
    <dgm:cxn modelId="{D41D9992-5B3E-44EA-9E9D-D0BF6FD735D9}" type="presParOf" srcId="{D45BF6D8-6B54-4CF2-9A3E-65D999348383}" destId="{5567780C-428B-4EEC-A289-FCBED0327F9C}" srcOrd="0" destOrd="0" presId="urn:microsoft.com/office/officeart/2005/8/layout/hierarchy3"/>
    <dgm:cxn modelId="{46E15063-7AAB-4781-9176-F8D8B9C483AE}" type="presParOf" srcId="{5567780C-428B-4EEC-A289-FCBED0327F9C}" destId="{8CD6BCD9-620B-4884-B0F7-902D5BAD3597}" srcOrd="0" destOrd="0" presId="urn:microsoft.com/office/officeart/2005/8/layout/hierarchy3"/>
    <dgm:cxn modelId="{1FCEA5D5-1622-4987-AB32-350CB6CA1633}" type="presParOf" srcId="{8CD6BCD9-620B-4884-B0F7-902D5BAD3597}" destId="{897ACDD7-A6E9-45AD-982B-1239F91DB713}" srcOrd="0" destOrd="0" presId="urn:microsoft.com/office/officeart/2005/8/layout/hierarchy3"/>
    <dgm:cxn modelId="{D4692707-D9DF-4AE6-B66C-93D5C9F151FD}" type="presParOf" srcId="{8CD6BCD9-620B-4884-B0F7-902D5BAD3597}" destId="{A054D8BD-3CA4-465B-810F-A3C2240723BE}" srcOrd="1" destOrd="0" presId="urn:microsoft.com/office/officeart/2005/8/layout/hierarchy3"/>
    <dgm:cxn modelId="{407069A2-8068-4BDE-BA55-947A3D3D3F10}" type="presParOf" srcId="{5567780C-428B-4EEC-A289-FCBED0327F9C}" destId="{C2F6A3F0-71DF-4167-927C-54543424BF45}" srcOrd="1" destOrd="0" presId="urn:microsoft.com/office/officeart/2005/8/layout/hierarchy3"/>
    <dgm:cxn modelId="{5BBAE92F-1009-4960-8812-6A30934EDBC2}" type="presParOf" srcId="{C2F6A3F0-71DF-4167-927C-54543424BF45}" destId="{7A9C281F-27F1-4096-B8B3-381E129D0CF9}" srcOrd="0" destOrd="0" presId="urn:microsoft.com/office/officeart/2005/8/layout/hierarchy3"/>
    <dgm:cxn modelId="{D8385D8D-5F31-4C2B-B93C-C6F75F45F5C3}" type="presParOf" srcId="{C2F6A3F0-71DF-4167-927C-54543424BF45}" destId="{371997B3-FF88-41A5-A391-FF565126B886}" srcOrd="1" destOrd="0" presId="urn:microsoft.com/office/officeart/2005/8/layout/hierarchy3"/>
    <dgm:cxn modelId="{2126B5ED-C558-446C-A8E9-FE4630705DD3}" type="presParOf" srcId="{C2F6A3F0-71DF-4167-927C-54543424BF45}" destId="{A026834E-C66B-42D4-B021-B4FC861DA294}" srcOrd="2" destOrd="0" presId="urn:microsoft.com/office/officeart/2005/8/layout/hierarchy3"/>
    <dgm:cxn modelId="{5C29D8C3-AE6A-48A2-8E8F-648DF58FC2F2}" type="presParOf" srcId="{C2F6A3F0-71DF-4167-927C-54543424BF45}" destId="{9C8F649C-1C0F-4748-82E0-640BF3D24807}" srcOrd="3" destOrd="0" presId="urn:microsoft.com/office/officeart/2005/8/layout/hierarchy3"/>
    <dgm:cxn modelId="{BE9B1542-9D1A-4FD3-8F45-B69C3D50274D}" type="presParOf" srcId="{D45BF6D8-6B54-4CF2-9A3E-65D999348383}" destId="{24B329D3-8F26-47D7-B9FE-68D2312DF506}" srcOrd="1" destOrd="0" presId="urn:microsoft.com/office/officeart/2005/8/layout/hierarchy3"/>
    <dgm:cxn modelId="{6ACE8806-38C6-409F-8800-4E940B05CFD6}" type="presParOf" srcId="{24B329D3-8F26-47D7-B9FE-68D2312DF506}" destId="{AC82614C-53B9-4A60-8915-F0AF9DF5C9ED}" srcOrd="0" destOrd="0" presId="urn:microsoft.com/office/officeart/2005/8/layout/hierarchy3"/>
    <dgm:cxn modelId="{782BED13-5BFA-449E-A54E-65B738AC0130}" type="presParOf" srcId="{AC82614C-53B9-4A60-8915-F0AF9DF5C9ED}" destId="{DCF746B8-6BDA-4828-AA2E-AA664F756DBD}" srcOrd="0" destOrd="0" presId="urn:microsoft.com/office/officeart/2005/8/layout/hierarchy3"/>
    <dgm:cxn modelId="{4C0D2E74-34D0-42FB-B556-6FB1006D9957}" type="presParOf" srcId="{AC82614C-53B9-4A60-8915-F0AF9DF5C9ED}" destId="{F174F72B-9507-4862-ACE3-D7A0824BA4F2}" srcOrd="1" destOrd="0" presId="urn:microsoft.com/office/officeart/2005/8/layout/hierarchy3"/>
    <dgm:cxn modelId="{E092574F-BD51-4F70-829C-B26FF95DD984}" type="presParOf" srcId="{24B329D3-8F26-47D7-B9FE-68D2312DF506}" destId="{C7717FA2-160D-41AB-873E-AA09A6C23D7D}" srcOrd="1" destOrd="0" presId="urn:microsoft.com/office/officeart/2005/8/layout/hierarchy3"/>
    <dgm:cxn modelId="{7E48A0DD-F89D-4535-A76C-A058E989A94E}" type="presParOf" srcId="{C7717FA2-160D-41AB-873E-AA09A6C23D7D}" destId="{A28C55C9-1BC9-4F8A-9FC0-6AD35BF88FCB}" srcOrd="0" destOrd="0" presId="urn:microsoft.com/office/officeart/2005/8/layout/hierarchy3"/>
    <dgm:cxn modelId="{AF7DD92B-4879-46CD-9492-AFF0C162AD3C}" type="presParOf" srcId="{C7717FA2-160D-41AB-873E-AA09A6C23D7D}" destId="{93CC56BE-9B4E-4F8F-AEA6-E92EE4D67CBE}" srcOrd="1" destOrd="0" presId="urn:microsoft.com/office/officeart/2005/8/layout/hierarchy3"/>
    <dgm:cxn modelId="{8CAEE474-DA75-48CA-B455-EEC9FE083FF4}" type="presParOf" srcId="{C7717FA2-160D-41AB-873E-AA09A6C23D7D}" destId="{EBF2A22B-F8BF-4A61-878A-5576A770C2A1}" srcOrd="2" destOrd="0" presId="urn:microsoft.com/office/officeart/2005/8/layout/hierarchy3"/>
    <dgm:cxn modelId="{36A30C09-E939-4EAB-93B7-9662D954D690}" type="presParOf" srcId="{C7717FA2-160D-41AB-873E-AA09A6C23D7D}" destId="{A5A12479-7008-4BA3-A806-C487D3FFC865}"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A6218D-1023-4439-AD23-F415F97AC5A0}" type="doc">
      <dgm:prSet loTypeId="urn:microsoft.com/office/officeart/2005/8/layout/pyramid1" loCatId="pyramid" qsTypeId="urn:microsoft.com/office/officeart/2005/8/quickstyle/simple1" qsCatId="simple" csTypeId="urn:microsoft.com/office/officeart/2005/8/colors/colorful5" csCatId="colorful" phldr="1"/>
      <dgm:spPr/>
    </dgm:pt>
    <dgm:pt modelId="{680B75C3-5815-4D26-8777-D9FD451B1FC9}">
      <dgm:prSet phldrT="[Texto]" custT="1"/>
      <dgm:spPr/>
      <dgm:t>
        <a:bodyPr/>
        <a:lstStyle/>
        <a:p>
          <a:r>
            <a:rPr lang="es-MX" sz="4000" dirty="0" smtClean="0"/>
            <a:t>Nominal</a:t>
          </a:r>
          <a:endParaRPr lang="es-MX" sz="4000" dirty="0"/>
        </a:p>
      </dgm:t>
    </dgm:pt>
    <dgm:pt modelId="{BD599DDC-93AF-4071-B4D1-C8761C0A5CCE}" type="parTrans" cxnId="{7D85190D-6AAC-4594-B025-BC01B35015C9}">
      <dgm:prSet/>
      <dgm:spPr/>
      <dgm:t>
        <a:bodyPr/>
        <a:lstStyle/>
        <a:p>
          <a:endParaRPr lang="es-MX"/>
        </a:p>
      </dgm:t>
    </dgm:pt>
    <dgm:pt modelId="{826F81FB-3FC7-47EB-8219-37B6BA8EEF1E}" type="sibTrans" cxnId="{7D85190D-6AAC-4594-B025-BC01B35015C9}">
      <dgm:prSet/>
      <dgm:spPr/>
      <dgm:t>
        <a:bodyPr/>
        <a:lstStyle/>
        <a:p>
          <a:endParaRPr lang="es-MX"/>
        </a:p>
      </dgm:t>
    </dgm:pt>
    <dgm:pt modelId="{9EE43230-F44C-4F28-81EE-C2B805A2CF5B}">
      <dgm:prSet phldrT="[Texto]" custT="1"/>
      <dgm:spPr/>
      <dgm:t>
        <a:bodyPr/>
        <a:lstStyle/>
        <a:p>
          <a:r>
            <a:rPr lang="es-MX" sz="4000" dirty="0" smtClean="0"/>
            <a:t>Ordinal</a:t>
          </a:r>
          <a:endParaRPr lang="es-MX" sz="4000" dirty="0"/>
        </a:p>
      </dgm:t>
    </dgm:pt>
    <dgm:pt modelId="{7E0B95A2-7D27-4A41-86D6-4F0438A37315}" type="parTrans" cxnId="{727F96D0-08CF-46FF-B28D-9049EF6FEA90}">
      <dgm:prSet/>
      <dgm:spPr/>
      <dgm:t>
        <a:bodyPr/>
        <a:lstStyle/>
        <a:p>
          <a:endParaRPr lang="es-MX"/>
        </a:p>
      </dgm:t>
    </dgm:pt>
    <dgm:pt modelId="{EFCD660D-4174-4A71-9DBF-D09BC4C7EC3B}" type="sibTrans" cxnId="{727F96D0-08CF-46FF-B28D-9049EF6FEA90}">
      <dgm:prSet/>
      <dgm:spPr/>
      <dgm:t>
        <a:bodyPr/>
        <a:lstStyle/>
        <a:p>
          <a:endParaRPr lang="es-MX"/>
        </a:p>
      </dgm:t>
    </dgm:pt>
    <dgm:pt modelId="{AB9BAB5C-4238-4F60-8B9D-C7080501DDEB}">
      <dgm:prSet phldrT="[Texto]" custT="1"/>
      <dgm:spPr/>
      <dgm:t>
        <a:bodyPr/>
        <a:lstStyle/>
        <a:p>
          <a:r>
            <a:rPr lang="es-MX" sz="4400" dirty="0" smtClean="0"/>
            <a:t>Intervalo</a:t>
          </a:r>
          <a:endParaRPr lang="es-MX" sz="5100" dirty="0"/>
        </a:p>
      </dgm:t>
    </dgm:pt>
    <dgm:pt modelId="{0DE7514D-1AE7-4BE4-B119-7FA1686D9AA9}" type="parTrans" cxnId="{5896CA88-3CF4-427F-AA41-0FB77152C716}">
      <dgm:prSet/>
      <dgm:spPr/>
      <dgm:t>
        <a:bodyPr/>
        <a:lstStyle/>
        <a:p>
          <a:endParaRPr lang="es-MX"/>
        </a:p>
      </dgm:t>
    </dgm:pt>
    <dgm:pt modelId="{31905A87-44EB-4694-BD68-7B8B33CAA28B}" type="sibTrans" cxnId="{5896CA88-3CF4-427F-AA41-0FB77152C716}">
      <dgm:prSet/>
      <dgm:spPr/>
      <dgm:t>
        <a:bodyPr/>
        <a:lstStyle/>
        <a:p>
          <a:endParaRPr lang="es-MX"/>
        </a:p>
      </dgm:t>
    </dgm:pt>
    <dgm:pt modelId="{B2E49E77-56D4-4452-A7F6-8FE15034EB87}">
      <dgm:prSet phldrT="[Texto]" custT="1"/>
      <dgm:spPr/>
      <dgm:t>
        <a:bodyPr/>
        <a:lstStyle/>
        <a:p>
          <a:r>
            <a:rPr lang="es-MX" sz="4800" dirty="0" smtClean="0"/>
            <a:t>Intervalo de razón</a:t>
          </a:r>
          <a:endParaRPr lang="es-MX" sz="4800" dirty="0"/>
        </a:p>
      </dgm:t>
    </dgm:pt>
    <dgm:pt modelId="{2B321C54-1B3B-42F8-86AF-0FAFD7BC2C48}" type="parTrans" cxnId="{F674D20B-2F3E-46BE-90A8-C620E9E326CB}">
      <dgm:prSet/>
      <dgm:spPr/>
      <dgm:t>
        <a:bodyPr/>
        <a:lstStyle/>
        <a:p>
          <a:endParaRPr lang="es-MX"/>
        </a:p>
      </dgm:t>
    </dgm:pt>
    <dgm:pt modelId="{0F6F415F-79C0-47D2-8072-C610388FF9B5}" type="sibTrans" cxnId="{F674D20B-2F3E-46BE-90A8-C620E9E326CB}">
      <dgm:prSet/>
      <dgm:spPr/>
      <dgm:t>
        <a:bodyPr/>
        <a:lstStyle/>
        <a:p>
          <a:endParaRPr lang="es-MX"/>
        </a:p>
      </dgm:t>
    </dgm:pt>
    <dgm:pt modelId="{820D90E3-4F65-4E4B-9DF4-36244BF55C7D}" type="pres">
      <dgm:prSet presAssocID="{12A6218D-1023-4439-AD23-F415F97AC5A0}" presName="Name0" presStyleCnt="0">
        <dgm:presLayoutVars>
          <dgm:dir/>
          <dgm:animLvl val="lvl"/>
          <dgm:resizeHandles val="exact"/>
        </dgm:presLayoutVars>
      </dgm:prSet>
      <dgm:spPr/>
    </dgm:pt>
    <dgm:pt modelId="{E31A65F4-E103-4156-AA21-B3924F09F849}" type="pres">
      <dgm:prSet presAssocID="{680B75C3-5815-4D26-8777-D9FD451B1FC9}" presName="Name8" presStyleCnt="0"/>
      <dgm:spPr/>
    </dgm:pt>
    <dgm:pt modelId="{5BF11FBD-52EB-4BC7-9A7A-2115B5539EF4}" type="pres">
      <dgm:prSet presAssocID="{680B75C3-5815-4D26-8777-D9FD451B1FC9}" presName="level" presStyleLbl="node1" presStyleIdx="0" presStyleCnt="4">
        <dgm:presLayoutVars>
          <dgm:chMax val="1"/>
          <dgm:bulletEnabled val="1"/>
        </dgm:presLayoutVars>
      </dgm:prSet>
      <dgm:spPr/>
      <dgm:t>
        <a:bodyPr/>
        <a:lstStyle/>
        <a:p>
          <a:endParaRPr lang="es-MX"/>
        </a:p>
      </dgm:t>
    </dgm:pt>
    <dgm:pt modelId="{EC2C8F5E-72CB-4EC8-9BC4-DBDC870F0580}" type="pres">
      <dgm:prSet presAssocID="{680B75C3-5815-4D26-8777-D9FD451B1FC9}" presName="levelTx" presStyleLbl="revTx" presStyleIdx="0" presStyleCnt="0">
        <dgm:presLayoutVars>
          <dgm:chMax val="1"/>
          <dgm:bulletEnabled val="1"/>
        </dgm:presLayoutVars>
      </dgm:prSet>
      <dgm:spPr/>
      <dgm:t>
        <a:bodyPr/>
        <a:lstStyle/>
        <a:p>
          <a:endParaRPr lang="es-MX"/>
        </a:p>
      </dgm:t>
    </dgm:pt>
    <dgm:pt modelId="{93499C32-414B-42B9-970E-28AA9414E6F1}" type="pres">
      <dgm:prSet presAssocID="{9EE43230-F44C-4F28-81EE-C2B805A2CF5B}" presName="Name8" presStyleCnt="0"/>
      <dgm:spPr/>
    </dgm:pt>
    <dgm:pt modelId="{D89B6931-E078-47DB-B80B-0D15FF10F6CA}" type="pres">
      <dgm:prSet presAssocID="{9EE43230-F44C-4F28-81EE-C2B805A2CF5B}" presName="level" presStyleLbl="node1" presStyleIdx="1" presStyleCnt="4">
        <dgm:presLayoutVars>
          <dgm:chMax val="1"/>
          <dgm:bulletEnabled val="1"/>
        </dgm:presLayoutVars>
      </dgm:prSet>
      <dgm:spPr/>
      <dgm:t>
        <a:bodyPr/>
        <a:lstStyle/>
        <a:p>
          <a:endParaRPr lang="es-MX"/>
        </a:p>
      </dgm:t>
    </dgm:pt>
    <dgm:pt modelId="{626F1193-223A-432A-BE9C-3AADA2C9D113}" type="pres">
      <dgm:prSet presAssocID="{9EE43230-F44C-4F28-81EE-C2B805A2CF5B}" presName="levelTx" presStyleLbl="revTx" presStyleIdx="0" presStyleCnt="0">
        <dgm:presLayoutVars>
          <dgm:chMax val="1"/>
          <dgm:bulletEnabled val="1"/>
        </dgm:presLayoutVars>
      </dgm:prSet>
      <dgm:spPr/>
      <dgm:t>
        <a:bodyPr/>
        <a:lstStyle/>
        <a:p>
          <a:endParaRPr lang="es-MX"/>
        </a:p>
      </dgm:t>
    </dgm:pt>
    <dgm:pt modelId="{18BFA2B0-6D61-4A46-B768-59B0E07F30C6}" type="pres">
      <dgm:prSet presAssocID="{AB9BAB5C-4238-4F60-8B9D-C7080501DDEB}" presName="Name8" presStyleCnt="0"/>
      <dgm:spPr/>
    </dgm:pt>
    <dgm:pt modelId="{00EEA241-F95A-450A-B3E9-E649050A1F41}" type="pres">
      <dgm:prSet presAssocID="{AB9BAB5C-4238-4F60-8B9D-C7080501DDEB}" presName="level" presStyleLbl="node1" presStyleIdx="2" presStyleCnt="4">
        <dgm:presLayoutVars>
          <dgm:chMax val="1"/>
          <dgm:bulletEnabled val="1"/>
        </dgm:presLayoutVars>
      </dgm:prSet>
      <dgm:spPr/>
      <dgm:t>
        <a:bodyPr/>
        <a:lstStyle/>
        <a:p>
          <a:endParaRPr lang="es-MX"/>
        </a:p>
      </dgm:t>
    </dgm:pt>
    <dgm:pt modelId="{DA54887F-CA84-4DF5-8D0A-5BF5DC8AC762}" type="pres">
      <dgm:prSet presAssocID="{AB9BAB5C-4238-4F60-8B9D-C7080501DDEB}" presName="levelTx" presStyleLbl="revTx" presStyleIdx="0" presStyleCnt="0">
        <dgm:presLayoutVars>
          <dgm:chMax val="1"/>
          <dgm:bulletEnabled val="1"/>
        </dgm:presLayoutVars>
      </dgm:prSet>
      <dgm:spPr/>
      <dgm:t>
        <a:bodyPr/>
        <a:lstStyle/>
        <a:p>
          <a:endParaRPr lang="es-MX"/>
        </a:p>
      </dgm:t>
    </dgm:pt>
    <dgm:pt modelId="{6E8165E7-C8D3-436C-BECE-25A6839232D5}" type="pres">
      <dgm:prSet presAssocID="{B2E49E77-56D4-4452-A7F6-8FE15034EB87}" presName="Name8" presStyleCnt="0"/>
      <dgm:spPr/>
    </dgm:pt>
    <dgm:pt modelId="{64B3F11A-B870-4523-939E-1137A7D2D67A}" type="pres">
      <dgm:prSet presAssocID="{B2E49E77-56D4-4452-A7F6-8FE15034EB87}" presName="level" presStyleLbl="node1" presStyleIdx="3" presStyleCnt="4">
        <dgm:presLayoutVars>
          <dgm:chMax val="1"/>
          <dgm:bulletEnabled val="1"/>
        </dgm:presLayoutVars>
      </dgm:prSet>
      <dgm:spPr/>
      <dgm:t>
        <a:bodyPr/>
        <a:lstStyle/>
        <a:p>
          <a:endParaRPr lang="es-MX"/>
        </a:p>
      </dgm:t>
    </dgm:pt>
    <dgm:pt modelId="{EEF06D3D-6337-4C38-B6B3-ED1FC3209F89}" type="pres">
      <dgm:prSet presAssocID="{B2E49E77-56D4-4452-A7F6-8FE15034EB87}" presName="levelTx" presStyleLbl="revTx" presStyleIdx="0" presStyleCnt="0">
        <dgm:presLayoutVars>
          <dgm:chMax val="1"/>
          <dgm:bulletEnabled val="1"/>
        </dgm:presLayoutVars>
      </dgm:prSet>
      <dgm:spPr/>
      <dgm:t>
        <a:bodyPr/>
        <a:lstStyle/>
        <a:p>
          <a:endParaRPr lang="es-MX"/>
        </a:p>
      </dgm:t>
    </dgm:pt>
  </dgm:ptLst>
  <dgm:cxnLst>
    <dgm:cxn modelId="{5896CA88-3CF4-427F-AA41-0FB77152C716}" srcId="{12A6218D-1023-4439-AD23-F415F97AC5A0}" destId="{AB9BAB5C-4238-4F60-8B9D-C7080501DDEB}" srcOrd="2" destOrd="0" parTransId="{0DE7514D-1AE7-4BE4-B119-7FA1686D9AA9}" sibTransId="{31905A87-44EB-4694-BD68-7B8B33CAA28B}"/>
    <dgm:cxn modelId="{62616569-4230-4FDE-8529-839FE1F546C8}" type="presOf" srcId="{B2E49E77-56D4-4452-A7F6-8FE15034EB87}" destId="{64B3F11A-B870-4523-939E-1137A7D2D67A}" srcOrd="0" destOrd="0" presId="urn:microsoft.com/office/officeart/2005/8/layout/pyramid1"/>
    <dgm:cxn modelId="{5FDE26A0-0170-44D8-9CA9-62738F951BCA}" type="presOf" srcId="{AB9BAB5C-4238-4F60-8B9D-C7080501DDEB}" destId="{DA54887F-CA84-4DF5-8D0A-5BF5DC8AC762}" srcOrd="1" destOrd="0" presId="urn:microsoft.com/office/officeart/2005/8/layout/pyramid1"/>
    <dgm:cxn modelId="{F674D20B-2F3E-46BE-90A8-C620E9E326CB}" srcId="{12A6218D-1023-4439-AD23-F415F97AC5A0}" destId="{B2E49E77-56D4-4452-A7F6-8FE15034EB87}" srcOrd="3" destOrd="0" parTransId="{2B321C54-1B3B-42F8-86AF-0FAFD7BC2C48}" sibTransId="{0F6F415F-79C0-47D2-8072-C610388FF9B5}"/>
    <dgm:cxn modelId="{61BF7ED2-A4B7-42CB-8A52-21F34BA26240}" type="presOf" srcId="{680B75C3-5815-4D26-8777-D9FD451B1FC9}" destId="{EC2C8F5E-72CB-4EC8-9BC4-DBDC870F0580}" srcOrd="1" destOrd="0" presId="urn:microsoft.com/office/officeart/2005/8/layout/pyramid1"/>
    <dgm:cxn modelId="{C3D36398-BEB7-4BBA-B772-BC43FD6F546C}" type="presOf" srcId="{9EE43230-F44C-4F28-81EE-C2B805A2CF5B}" destId="{626F1193-223A-432A-BE9C-3AADA2C9D113}" srcOrd="1" destOrd="0" presId="urn:microsoft.com/office/officeart/2005/8/layout/pyramid1"/>
    <dgm:cxn modelId="{727F96D0-08CF-46FF-B28D-9049EF6FEA90}" srcId="{12A6218D-1023-4439-AD23-F415F97AC5A0}" destId="{9EE43230-F44C-4F28-81EE-C2B805A2CF5B}" srcOrd="1" destOrd="0" parTransId="{7E0B95A2-7D27-4A41-86D6-4F0438A37315}" sibTransId="{EFCD660D-4174-4A71-9DBF-D09BC4C7EC3B}"/>
    <dgm:cxn modelId="{32D33387-5A3A-4A6C-9E74-6918EA1C753E}" type="presOf" srcId="{9EE43230-F44C-4F28-81EE-C2B805A2CF5B}" destId="{D89B6931-E078-47DB-B80B-0D15FF10F6CA}" srcOrd="0" destOrd="0" presId="urn:microsoft.com/office/officeart/2005/8/layout/pyramid1"/>
    <dgm:cxn modelId="{57B64C38-5846-4D06-B73E-EB26B8C65AFC}" type="presOf" srcId="{B2E49E77-56D4-4452-A7F6-8FE15034EB87}" destId="{EEF06D3D-6337-4C38-B6B3-ED1FC3209F89}" srcOrd="1" destOrd="0" presId="urn:microsoft.com/office/officeart/2005/8/layout/pyramid1"/>
    <dgm:cxn modelId="{85523456-D473-45F3-8DC3-933DDFB68E7E}" type="presOf" srcId="{AB9BAB5C-4238-4F60-8B9D-C7080501DDEB}" destId="{00EEA241-F95A-450A-B3E9-E649050A1F41}" srcOrd="0" destOrd="0" presId="urn:microsoft.com/office/officeart/2005/8/layout/pyramid1"/>
    <dgm:cxn modelId="{B8E81592-C595-4DDA-95A9-B8A491BC3798}" type="presOf" srcId="{12A6218D-1023-4439-AD23-F415F97AC5A0}" destId="{820D90E3-4F65-4E4B-9DF4-36244BF55C7D}" srcOrd="0" destOrd="0" presId="urn:microsoft.com/office/officeart/2005/8/layout/pyramid1"/>
    <dgm:cxn modelId="{7D85190D-6AAC-4594-B025-BC01B35015C9}" srcId="{12A6218D-1023-4439-AD23-F415F97AC5A0}" destId="{680B75C3-5815-4D26-8777-D9FD451B1FC9}" srcOrd="0" destOrd="0" parTransId="{BD599DDC-93AF-4071-B4D1-C8761C0A5CCE}" sibTransId="{826F81FB-3FC7-47EB-8219-37B6BA8EEF1E}"/>
    <dgm:cxn modelId="{BEC8EC5E-BAFF-435E-AC69-CB10EEF24280}" type="presOf" srcId="{680B75C3-5815-4D26-8777-D9FD451B1FC9}" destId="{5BF11FBD-52EB-4BC7-9A7A-2115B5539EF4}" srcOrd="0" destOrd="0" presId="urn:microsoft.com/office/officeart/2005/8/layout/pyramid1"/>
    <dgm:cxn modelId="{7FD704FD-24F0-4589-9B66-84070E835147}" type="presParOf" srcId="{820D90E3-4F65-4E4B-9DF4-36244BF55C7D}" destId="{E31A65F4-E103-4156-AA21-B3924F09F849}" srcOrd="0" destOrd="0" presId="urn:microsoft.com/office/officeart/2005/8/layout/pyramid1"/>
    <dgm:cxn modelId="{CE54114D-EA0D-49F3-BC55-4B0676B33FA7}" type="presParOf" srcId="{E31A65F4-E103-4156-AA21-B3924F09F849}" destId="{5BF11FBD-52EB-4BC7-9A7A-2115B5539EF4}" srcOrd="0" destOrd="0" presId="urn:microsoft.com/office/officeart/2005/8/layout/pyramid1"/>
    <dgm:cxn modelId="{6FF9F1F7-00F3-4E3E-BCCF-33A1014DB1A8}" type="presParOf" srcId="{E31A65F4-E103-4156-AA21-B3924F09F849}" destId="{EC2C8F5E-72CB-4EC8-9BC4-DBDC870F0580}" srcOrd="1" destOrd="0" presId="urn:microsoft.com/office/officeart/2005/8/layout/pyramid1"/>
    <dgm:cxn modelId="{A69D90DE-9295-4DCE-9CF9-A8076D5B10B9}" type="presParOf" srcId="{820D90E3-4F65-4E4B-9DF4-36244BF55C7D}" destId="{93499C32-414B-42B9-970E-28AA9414E6F1}" srcOrd="1" destOrd="0" presId="urn:microsoft.com/office/officeart/2005/8/layout/pyramid1"/>
    <dgm:cxn modelId="{0DBC9D83-6064-4982-8960-8ECA88C60ECC}" type="presParOf" srcId="{93499C32-414B-42B9-970E-28AA9414E6F1}" destId="{D89B6931-E078-47DB-B80B-0D15FF10F6CA}" srcOrd="0" destOrd="0" presId="urn:microsoft.com/office/officeart/2005/8/layout/pyramid1"/>
    <dgm:cxn modelId="{534893C2-6662-479A-9079-143CF73AA339}" type="presParOf" srcId="{93499C32-414B-42B9-970E-28AA9414E6F1}" destId="{626F1193-223A-432A-BE9C-3AADA2C9D113}" srcOrd="1" destOrd="0" presId="urn:microsoft.com/office/officeart/2005/8/layout/pyramid1"/>
    <dgm:cxn modelId="{964FB257-806D-4BD2-BC53-097C3042241C}" type="presParOf" srcId="{820D90E3-4F65-4E4B-9DF4-36244BF55C7D}" destId="{18BFA2B0-6D61-4A46-B768-59B0E07F30C6}" srcOrd="2" destOrd="0" presId="urn:microsoft.com/office/officeart/2005/8/layout/pyramid1"/>
    <dgm:cxn modelId="{895207CA-2898-48B9-8151-1025010C89E9}" type="presParOf" srcId="{18BFA2B0-6D61-4A46-B768-59B0E07F30C6}" destId="{00EEA241-F95A-450A-B3E9-E649050A1F41}" srcOrd="0" destOrd="0" presId="urn:microsoft.com/office/officeart/2005/8/layout/pyramid1"/>
    <dgm:cxn modelId="{978FBC13-4D65-4704-BF7C-9E4E5CF819E3}" type="presParOf" srcId="{18BFA2B0-6D61-4A46-B768-59B0E07F30C6}" destId="{DA54887F-CA84-4DF5-8D0A-5BF5DC8AC762}" srcOrd="1" destOrd="0" presId="urn:microsoft.com/office/officeart/2005/8/layout/pyramid1"/>
    <dgm:cxn modelId="{DE1F0C85-813A-4759-8BA0-3782D145D8EF}" type="presParOf" srcId="{820D90E3-4F65-4E4B-9DF4-36244BF55C7D}" destId="{6E8165E7-C8D3-436C-BECE-25A6839232D5}" srcOrd="3" destOrd="0" presId="urn:microsoft.com/office/officeart/2005/8/layout/pyramid1"/>
    <dgm:cxn modelId="{6E4125A7-74C5-43B6-8CB0-9CA0BDD2562E}" type="presParOf" srcId="{6E8165E7-C8D3-436C-BECE-25A6839232D5}" destId="{64B3F11A-B870-4523-939E-1137A7D2D67A}" srcOrd="0" destOrd="0" presId="urn:microsoft.com/office/officeart/2005/8/layout/pyramid1"/>
    <dgm:cxn modelId="{1A3A3B81-2D5F-4744-AEF7-2A9C8BC09C32}" type="presParOf" srcId="{6E8165E7-C8D3-436C-BECE-25A6839232D5}" destId="{EEF06D3D-6337-4C38-B6B3-ED1FC3209F89}" srcOrd="1" destOrd="0" presId="urn:microsoft.com/office/officeart/2005/8/layout/pyramid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EB9B74-BE63-4674-814D-BEDB6DA712D5}" type="doc">
      <dgm:prSet loTypeId="urn:microsoft.com/office/officeart/2005/8/layout/vList4" loCatId="list" qsTypeId="urn:microsoft.com/office/officeart/2005/8/quickstyle/simple1" qsCatId="simple" csTypeId="urn:microsoft.com/office/officeart/2005/8/colors/accent0_3" csCatId="mainScheme" phldr="1"/>
      <dgm:spPr/>
      <dgm:t>
        <a:bodyPr/>
        <a:lstStyle/>
        <a:p>
          <a:endParaRPr lang="es-MX"/>
        </a:p>
      </dgm:t>
    </dgm:pt>
    <dgm:pt modelId="{7512A80F-B978-4000-92A0-D8605405036C}">
      <dgm:prSet phldrT="[Texto]"/>
      <dgm:spPr>
        <a:solidFill>
          <a:schemeClr val="accent2">
            <a:lumMod val="50000"/>
          </a:schemeClr>
        </a:solidFill>
      </dgm:spPr>
      <dgm:t>
        <a:bodyPr/>
        <a:lstStyle/>
        <a:p>
          <a:pPr marL="361950" indent="0" algn="l"/>
          <a:r>
            <a:rPr lang="es-MX" dirty="0" smtClean="0"/>
            <a:t>1) Estadística Descriptiva</a:t>
          </a:r>
          <a:endParaRPr lang="es-MX" dirty="0"/>
        </a:p>
      </dgm:t>
    </dgm:pt>
    <dgm:pt modelId="{289F905E-3FD4-4FFE-A340-603E07BFADF3}" type="parTrans" cxnId="{8DDE8006-420B-4D20-8AC9-D6902128BAB8}">
      <dgm:prSet/>
      <dgm:spPr/>
      <dgm:t>
        <a:bodyPr/>
        <a:lstStyle/>
        <a:p>
          <a:endParaRPr lang="es-MX"/>
        </a:p>
      </dgm:t>
    </dgm:pt>
    <dgm:pt modelId="{E405A5CB-FA11-439C-8150-320133F9E8E0}" type="sibTrans" cxnId="{8DDE8006-420B-4D20-8AC9-D6902128BAB8}">
      <dgm:prSet/>
      <dgm:spPr/>
      <dgm:t>
        <a:bodyPr/>
        <a:lstStyle/>
        <a:p>
          <a:endParaRPr lang="es-MX"/>
        </a:p>
      </dgm:t>
    </dgm:pt>
    <dgm:pt modelId="{E3C863D8-DA62-4EFA-B395-7119DB2EEEA1}">
      <dgm:prSet phldrT="[Texto]"/>
      <dgm:spPr>
        <a:solidFill>
          <a:schemeClr val="accent2">
            <a:lumMod val="50000"/>
          </a:schemeClr>
        </a:solidFill>
      </dgm:spPr>
      <dgm:t>
        <a:bodyPr/>
        <a:lstStyle/>
        <a:p>
          <a:pPr marL="361950" indent="0" algn="l"/>
          <a:r>
            <a:rPr lang="es-MX" dirty="0" smtClean="0"/>
            <a:t>Se encarga de la descripción e interpretación de datos muestrales o poblacionales</a:t>
          </a:r>
          <a:endParaRPr lang="es-MX" dirty="0"/>
        </a:p>
      </dgm:t>
    </dgm:pt>
    <dgm:pt modelId="{1BB2DEA1-8704-44CA-A016-4B3BB63D74C9}" type="parTrans" cxnId="{7E61D1BA-BD58-4F04-AF66-E11C1459785C}">
      <dgm:prSet/>
      <dgm:spPr/>
      <dgm:t>
        <a:bodyPr/>
        <a:lstStyle/>
        <a:p>
          <a:endParaRPr lang="es-MX"/>
        </a:p>
      </dgm:t>
    </dgm:pt>
    <dgm:pt modelId="{49C3EBF0-4FD4-4329-AAA4-8CC7FCC723E1}" type="sibTrans" cxnId="{7E61D1BA-BD58-4F04-AF66-E11C1459785C}">
      <dgm:prSet/>
      <dgm:spPr/>
      <dgm:t>
        <a:bodyPr/>
        <a:lstStyle/>
        <a:p>
          <a:endParaRPr lang="es-MX"/>
        </a:p>
      </dgm:t>
    </dgm:pt>
    <dgm:pt modelId="{27D5F453-40B7-476B-8990-12EF159EBC76}">
      <dgm:prSet phldrT="[Texto]"/>
      <dgm:spPr>
        <a:solidFill>
          <a:srgbClr val="137739"/>
        </a:solidFill>
      </dgm:spPr>
      <dgm:t>
        <a:bodyPr/>
        <a:lstStyle/>
        <a:p>
          <a:pPr marL="361950" indent="0">
            <a:tabLst>
              <a:tab pos="361950" algn="l"/>
            </a:tabLst>
          </a:pPr>
          <a:r>
            <a:rPr lang="es-MX" dirty="0" smtClean="0"/>
            <a:t>2) Estadística Inferencial </a:t>
          </a:r>
          <a:endParaRPr lang="es-MX" dirty="0"/>
        </a:p>
      </dgm:t>
    </dgm:pt>
    <dgm:pt modelId="{067FC69A-CAC4-4E37-B8A1-F327C2C46741}" type="parTrans" cxnId="{DEDE6144-F607-4EBE-B9B0-3E76747E91E7}">
      <dgm:prSet/>
      <dgm:spPr/>
      <dgm:t>
        <a:bodyPr/>
        <a:lstStyle/>
        <a:p>
          <a:endParaRPr lang="es-MX"/>
        </a:p>
      </dgm:t>
    </dgm:pt>
    <dgm:pt modelId="{0C1CD3A4-EBFB-4EAA-82A0-F2F5058C9217}" type="sibTrans" cxnId="{DEDE6144-F607-4EBE-B9B0-3E76747E91E7}">
      <dgm:prSet/>
      <dgm:spPr/>
      <dgm:t>
        <a:bodyPr/>
        <a:lstStyle/>
        <a:p>
          <a:endParaRPr lang="es-MX"/>
        </a:p>
      </dgm:t>
    </dgm:pt>
    <dgm:pt modelId="{58CD924C-58D3-4DAE-8837-0173983C8493}">
      <dgm:prSet phldrT="[Texto]"/>
      <dgm:spPr>
        <a:solidFill>
          <a:srgbClr val="137739"/>
        </a:solidFill>
      </dgm:spPr>
      <dgm:t>
        <a:bodyPr/>
        <a:lstStyle/>
        <a:p>
          <a:pPr marL="361950" indent="0"/>
          <a:r>
            <a:rPr lang="es-MX" dirty="0" smtClean="0"/>
            <a:t>Se encarga de Inducción o generalización de nuevos conocimientos a partir del estudio de muestras derivadas de poblaciones</a:t>
          </a:r>
          <a:endParaRPr lang="es-MX" dirty="0"/>
        </a:p>
      </dgm:t>
    </dgm:pt>
    <dgm:pt modelId="{562932BD-BF7D-464D-A4DE-EAD97A002109}" type="parTrans" cxnId="{411162B4-5092-4BA8-8D5D-56D443CB6636}">
      <dgm:prSet/>
      <dgm:spPr/>
      <dgm:t>
        <a:bodyPr/>
        <a:lstStyle/>
        <a:p>
          <a:endParaRPr lang="es-MX"/>
        </a:p>
      </dgm:t>
    </dgm:pt>
    <dgm:pt modelId="{09848476-542E-44B1-A48E-6FE2BFC653C8}" type="sibTrans" cxnId="{411162B4-5092-4BA8-8D5D-56D443CB6636}">
      <dgm:prSet/>
      <dgm:spPr/>
      <dgm:t>
        <a:bodyPr/>
        <a:lstStyle/>
        <a:p>
          <a:endParaRPr lang="es-MX"/>
        </a:p>
      </dgm:t>
    </dgm:pt>
    <dgm:pt modelId="{80B260A3-B60C-424B-8228-EAEFF2D16BB9}" type="pres">
      <dgm:prSet presAssocID="{D0EB9B74-BE63-4674-814D-BEDB6DA712D5}" presName="linear" presStyleCnt="0">
        <dgm:presLayoutVars>
          <dgm:dir/>
          <dgm:resizeHandles val="exact"/>
        </dgm:presLayoutVars>
      </dgm:prSet>
      <dgm:spPr/>
      <dgm:t>
        <a:bodyPr/>
        <a:lstStyle/>
        <a:p>
          <a:endParaRPr lang="es-MX"/>
        </a:p>
      </dgm:t>
    </dgm:pt>
    <dgm:pt modelId="{400950DD-1CDA-48F7-BE4B-C881737591CB}" type="pres">
      <dgm:prSet presAssocID="{7512A80F-B978-4000-92A0-D8605405036C}" presName="comp" presStyleCnt="0"/>
      <dgm:spPr/>
    </dgm:pt>
    <dgm:pt modelId="{3F917473-DD6B-4914-B686-750117F5F28D}" type="pres">
      <dgm:prSet presAssocID="{7512A80F-B978-4000-92A0-D8605405036C}" presName="box" presStyleLbl="node1" presStyleIdx="0" presStyleCnt="2" custLinFactNeighborY="5705"/>
      <dgm:spPr/>
      <dgm:t>
        <a:bodyPr/>
        <a:lstStyle/>
        <a:p>
          <a:endParaRPr lang="es-MX"/>
        </a:p>
      </dgm:t>
    </dgm:pt>
    <dgm:pt modelId="{7FD4A515-AE93-43C4-AB24-3D2AB0DF5801}" type="pres">
      <dgm:prSet presAssocID="{7512A80F-B978-4000-92A0-D8605405036C}" presName="img" presStyleLbl="fgImgPlace1" presStyleIdx="0" presStyleCnt="2" custScaleX="130762"/>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C2384D9E-EBCE-4D5F-946E-52E4C582FB7A}" type="pres">
      <dgm:prSet presAssocID="{7512A80F-B978-4000-92A0-D8605405036C}" presName="text" presStyleLbl="node1" presStyleIdx="0" presStyleCnt="2">
        <dgm:presLayoutVars>
          <dgm:bulletEnabled val="1"/>
        </dgm:presLayoutVars>
      </dgm:prSet>
      <dgm:spPr/>
      <dgm:t>
        <a:bodyPr/>
        <a:lstStyle/>
        <a:p>
          <a:endParaRPr lang="es-MX"/>
        </a:p>
      </dgm:t>
    </dgm:pt>
    <dgm:pt modelId="{CC8624F8-2897-452D-A32B-75BC3CEC6450}" type="pres">
      <dgm:prSet presAssocID="{E405A5CB-FA11-439C-8150-320133F9E8E0}" presName="spacer" presStyleCnt="0"/>
      <dgm:spPr/>
    </dgm:pt>
    <dgm:pt modelId="{ED6F93AA-88B6-4A75-AE1A-499585D0C648}" type="pres">
      <dgm:prSet presAssocID="{27D5F453-40B7-476B-8990-12EF159EBC76}" presName="comp" presStyleCnt="0"/>
      <dgm:spPr/>
    </dgm:pt>
    <dgm:pt modelId="{CD243661-B66A-4586-B8CD-EAC40D766A7F}" type="pres">
      <dgm:prSet presAssocID="{27D5F453-40B7-476B-8990-12EF159EBC76}" presName="box" presStyleLbl="node1" presStyleIdx="1" presStyleCnt="2"/>
      <dgm:spPr/>
      <dgm:t>
        <a:bodyPr/>
        <a:lstStyle/>
        <a:p>
          <a:endParaRPr lang="es-MX"/>
        </a:p>
      </dgm:t>
    </dgm:pt>
    <dgm:pt modelId="{DB58E203-D0E8-49B4-A9F5-B2E2F3EC4558}" type="pres">
      <dgm:prSet presAssocID="{27D5F453-40B7-476B-8990-12EF159EBC76}" presName="img" presStyleLbl="fgImgPlace1" presStyleIdx="1" presStyleCnt="2" custScaleX="135449"/>
      <dgm:spPr>
        <a:blipFill>
          <a:blip xmlns:r="http://schemas.openxmlformats.org/officeDocument/2006/relationships" r:embed="rId2">
            <a:extLst>
              <a:ext uri="{28A0092B-C50C-407E-A947-70E740481C1C}">
                <a14:useLocalDpi xmlns:a14="http://schemas.microsoft.com/office/drawing/2010/main" val="0"/>
              </a:ext>
            </a:extLst>
          </a:blip>
          <a:srcRect/>
          <a:stretch>
            <a:fillRect l="-2000" r="-2000"/>
          </a:stretch>
        </a:blipFill>
      </dgm:spPr>
    </dgm:pt>
    <dgm:pt modelId="{CAA9E1F9-2DA6-45F5-A618-CCDD9248BBC0}" type="pres">
      <dgm:prSet presAssocID="{27D5F453-40B7-476B-8990-12EF159EBC76}" presName="text" presStyleLbl="node1" presStyleIdx="1" presStyleCnt="2">
        <dgm:presLayoutVars>
          <dgm:bulletEnabled val="1"/>
        </dgm:presLayoutVars>
      </dgm:prSet>
      <dgm:spPr/>
      <dgm:t>
        <a:bodyPr/>
        <a:lstStyle/>
        <a:p>
          <a:endParaRPr lang="es-MX"/>
        </a:p>
      </dgm:t>
    </dgm:pt>
  </dgm:ptLst>
  <dgm:cxnLst>
    <dgm:cxn modelId="{F1576E8C-47EF-4DFA-8A5B-3309F0F1B6D7}" type="presOf" srcId="{7512A80F-B978-4000-92A0-D8605405036C}" destId="{C2384D9E-EBCE-4D5F-946E-52E4C582FB7A}" srcOrd="1" destOrd="0" presId="urn:microsoft.com/office/officeart/2005/8/layout/vList4"/>
    <dgm:cxn modelId="{7E61D1BA-BD58-4F04-AF66-E11C1459785C}" srcId="{7512A80F-B978-4000-92A0-D8605405036C}" destId="{E3C863D8-DA62-4EFA-B395-7119DB2EEEA1}" srcOrd="0" destOrd="0" parTransId="{1BB2DEA1-8704-44CA-A016-4B3BB63D74C9}" sibTransId="{49C3EBF0-4FD4-4329-AAA4-8CC7FCC723E1}"/>
    <dgm:cxn modelId="{8DDE8006-420B-4D20-8AC9-D6902128BAB8}" srcId="{D0EB9B74-BE63-4674-814D-BEDB6DA712D5}" destId="{7512A80F-B978-4000-92A0-D8605405036C}" srcOrd="0" destOrd="0" parTransId="{289F905E-3FD4-4FFE-A340-603E07BFADF3}" sibTransId="{E405A5CB-FA11-439C-8150-320133F9E8E0}"/>
    <dgm:cxn modelId="{A69D7268-EDEA-4272-871D-A6D92A6CEA12}" type="presOf" srcId="{7512A80F-B978-4000-92A0-D8605405036C}" destId="{3F917473-DD6B-4914-B686-750117F5F28D}" srcOrd="0" destOrd="0" presId="urn:microsoft.com/office/officeart/2005/8/layout/vList4"/>
    <dgm:cxn modelId="{223C194E-A50A-4757-9369-BF9B5F6D3A2B}" type="presOf" srcId="{27D5F453-40B7-476B-8990-12EF159EBC76}" destId="{CD243661-B66A-4586-B8CD-EAC40D766A7F}" srcOrd="0" destOrd="0" presId="urn:microsoft.com/office/officeart/2005/8/layout/vList4"/>
    <dgm:cxn modelId="{DEDE6144-F607-4EBE-B9B0-3E76747E91E7}" srcId="{D0EB9B74-BE63-4674-814D-BEDB6DA712D5}" destId="{27D5F453-40B7-476B-8990-12EF159EBC76}" srcOrd="1" destOrd="0" parTransId="{067FC69A-CAC4-4E37-B8A1-F327C2C46741}" sibTransId="{0C1CD3A4-EBFB-4EAA-82A0-F2F5058C9217}"/>
    <dgm:cxn modelId="{F31D595C-ECC6-4BA3-A654-C678FA007A4A}" type="presOf" srcId="{58CD924C-58D3-4DAE-8837-0173983C8493}" destId="{CAA9E1F9-2DA6-45F5-A618-CCDD9248BBC0}" srcOrd="1" destOrd="1" presId="urn:microsoft.com/office/officeart/2005/8/layout/vList4"/>
    <dgm:cxn modelId="{39D48E5C-2596-40EB-9A70-C9BA031C97AE}" type="presOf" srcId="{D0EB9B74-BE63-4674-814D-BEDB6DA712D5}" destId="{80B260A3-B60C-424B-8228-EAEFF2D16BB9}" srcOrd="0" destOrd="0" presId="urn:microsoft.com/office/officeart/2005/8/layout/vList4"/>
    <dgm:cxn modelId="{411162B4-5092-4BA8-8D5D-56D443CB6636}" srcId="{27D5F453-40B7-476B-8990-12EF159EBC76}" destId="{58CD924C-58D3-4DAE-8837-0173983C8493}" srcOrd="0" destOrd="0" parTransId="{562932BD-BF7D-464D-A4DE-EAD97A002109}" sibTransId="{09848476-542E-44B1-A48E-6FE2BFC653C8}"/>
    <dgm:cxn modelId="{B7ED09A9-5BED-4644-85B3-A5A8D2E85D12}" type="presOf" srcId="{27D5F453-40B7-476B-8990-12EF159EBC76}" destId="{CAA9E1F9-2DA6-45F5-A618-CCDD9248BBC0}" srcOrd="1" destOrd="0" presId="urn:microsoft.com/office/officeart/2005/8/layout/vList4"/>
    <dgm:cxn modelId="{28E1940C-8EBB-438B-B265-E1AB6EF9DC72}" type="presOf" srcId="{E3C863D8-DA62-4EFA-B395-7119DB2EEEA1}" destId="{3F917473-DD6B-4914-B686-750117F5F28D}" srcOrd="0" destOrd="1" presId="urn:microsoft.com/office/officeart/2005/8/layout/vList4"/>
    <dgm:cxn modelId="{542F47BC-DE15-463E-A336-BF786EA11BAC}" type="presOf" srcId="{E3C863D8-DA62-4EFA-B395-7119DB2EEEA1}" destId="{C2384D9E-EBCE-4D5F-946E-52E4C582FB7A}" srcOrd="1" destOrd="1" presId="urn:microsoft.com/office/officeart/2005/8/layout/vList4"/>
    <dgm:cxn modelId="{312FA74F-B284-4102-A231-B6EFE5699DD3}" type="presOf" srcId="{58CD924C-58D3-4DAE-8837-0173983C8493}" destId="{CD243661-B66A-4586-B8CD-EAC40D766A7F}" srcOrd="0" destOrd="1" presId="urn:microsoft.com/office/officeart/2005/8/layout/vList4"/>
    <dgm:cxn modelId="{8C3F99AF-226A-47B9-9D33-B1FDE7F6B50C}" type="presParOf" srcId="{80B260A3-B60C-424B-8228-EAEFF2D16BB9}" destId="{400950DD-1CDA-48F7-BE4B-C881737591CB}" srcOrd="0" destOrd="0" presId="urn:microsoft.com/office/officeart/2005/8/layout/vList4"/>
    <dgm:cxn modelId="{948CCBCF-75FD-4323-889A-4B33CB077791}" type="presParOf" srcId="{400950DD-1CDA-48F7-BE4B-C881737591CB}" destId="{3F917473-DD6B-4914-B686-750117F5F28D}" srcOrd="0" destOrd="0" presId="urn:microsoft.com/office/officeart/2005/8/layout/vList4"/>
    <dgm:cxn modelId="{020F298B-FF8B-4077-AD47-D7433F80FD9F}" type="presParOf" srcId="{400950DD-1CDA-48F7-BE4B-C881737591CB}" destId="{7FD4A515-AE93-43C4-AB24-3D2AB0DF5801}" srcOrd="1" destOrd="0" presId="urn:microsoft.com/office/officeart/2005/8/layout/vList4"/>
    <dgm:cxn modelId="{9B53687D-3FFE-42E9-9CA0-8F318BC4C1C7}" type="presParOf" srcId="{400950DD-1CDA-48F7-BE4B-C881737591CB}" destId="{C2384D9E-EBCE-4D5F-946E-52E4C582FB7A}" srcOrd="2" destOrd="0" presId="urn:microsoft.com/office/officeart/2005/8/layout/vList4"/>
    <dgm:cxn modelId="{77A0C885-5752-40CD-9244-6138A36955BF}" type="presParOf" srcId="{80B260A3-B60C-424B-8228-EAEFF2D16BB9}" destId="{CC8624F8-2897-452D-A32B-75BC3CEC6450}" srcOrd="1" destOrd="0" presId="urn:microsoft.com/office/officeart/2005/8/layout/vList4"/>
    <dgm:cxn modelId="{ABB06ECF-3B21-4360-9C4B-82B870FBBCE2}" type="presParOf" srcId="{80B260A3-B60C-424B-8228-EAEFF2D16BB9}" destId="{ED6F93AA-88B6-4A75-AE1A-499585D0C648}" srcOrd="2" destOrd="0" presId="urn:microsoft.com/office/officeart/2005/8/layout/vList4"/>
    <dgm:cxn modelId="{E6F816EF-7A8E-49E7-B743-D6A6F59ECE91}" type="presParOf" srcId="{ED6F93AA-88B6-4A75-AE1A-499585D0C648}" destId="{CD243661-B66A-4586-B8CD-EAC40D766A7F}" srcOrd="0" destOrd="0" presId="urn:microsoft.com/office/officeart/2005/8/layout/vList4"/>
    <dgm:cxn modelId="{65AFEFA7-EC35-4CAC-A5B9-DE2FCA537668}" type="presParOf" srcId="{ED6F93AA-88B6-4A75-AE1A-499585D0C648}" destId="{DB58E203-D0E8-49B4-A9F5-B2E2F3EC4558}" srcOrd="1" destOrd="0" presId="urn:microsoft.com/office/officeart/2005/8/layout/vList4"/>
    <dgm:cxn modelId="{728F1ED4-9B93-4A7D-8E84-66751B86AB4A}" type="presParOf" srcId="{ED6F93AA-88B6-4A75-AE1A-499585D0C648}" destId="{CAA9E1F9-2DA6-45F5-A618-CCDD9248BBC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D9C1CFF-BE61-45EC-A727-909CBB35010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E8A6C055-527B-4A0F-AFE9-1A11702A9B0F}">
      <dgm:prSet phldrT="[Texto]" custT="1"/>
      <dgm:spPr>
        <a:solidFill>
          <a:schemeClr val="accent3">
            <a:lumMod val="75000"/>
          </a:schemeClr>
        </a:solidFill>
      </dgm:spPr>
      <dgm:t>
        <a:bodyPr/>
        <a:lstStyle/>
        <a:p>
          <a:pPr marL="361950" indent="0"/>
          <a:r>
            <a:rPr lang="es-MX" sz="2000" dirty="0" smtClean="0"/>
            <a:t>Métodos tabulares</a:t>
          </a:r>
          <a:endParaRPr lang="es-MX" sz="2000" dirty="0"/>
        </a:p>
      </dgm:t>
    </dgm:pt>
    <dgm:pt modelId="{66A1A4FC-440F-4DA7-AEAF-60B7E8DE502E}" type="parTrans" cxnId="{088DAA35-F724-4FCC-8125-8FABC837632E}">
      <dgm:prSet/>
      <dgm:spPr/>
      <dgm:t>
        <a:bodyPr/>
        <a:lstStyle/>
        <a:p>
          <a:endParaRPr lang="es-MX"/>
        </a:p>
      </dgm:t>
    </dgm:pt>
    <dgm:pt modelId="{3B4B01BB-83FB-4652-B0A5-7FCE992B8497}" type="sibTrans" cxnId="{088DAA35-F724-4FCC-8125-8FABC837632E}">
      <dgm:prSet/>
      <dgm:spPr/>
      <dgm:t>
        <a:bodyPr/>
        <a:lstStyle/>
        <a:p>
          <a:endParaRPr lang="es-MX"/>
        </a:p>
      </dgm:t>
    </dgm:pt>
    <dgm:pt modelId="{982F342C-93C3-40C5-8014-0700F65BE884}">
      <dgm:prSet phldrT="[Texto]" custT="1"/>
      <dgm:spPr>
        <a:solidFill>
          <a:schemeClr val="accent3">
            <a:lumMod val="75000"/>
          </a:schemeClr>
        </a:solidFill>
      </dgm:spPr>
      <dgm:t>
        <a:bodyPr/>
        <a:lstStyle/>
        <a:p>
          <a:pPr marL="361950" indent="0"/>
          <a:r>
            <a:rPr lang="es-MX" sz="1600" dirty="0" smtClean="0"/>
            <a:t>Tabla de frecuencias</a:t>
          </a:r>
          <a:endParaRPr lang="es-MX" sz="1600" dirty="0"/>
        </a:p>
      </dgm:t>
    </dgm:pt>
    <dgm:pt modelId="{056F187B-5F7E-496A-B77D-C7A80823CC63}" type="parTrans" cxnId="{339C2046-7838-413B-84F3-9C2ABD868D13}">
      <dgm:prSet/>
      <dgm:spPr/>
      <dgm:t>
        <a:bodyPr/>
        <a:lstStyle/>
        <a:p>
          <a:endParaRPr lang="es-MX"/>
        </a:p>
      </dgm:t>
    </dgm:pt>
    <dgm:pt modelId="{E752FCD8-627F-4F5E-9447-B7592009A2C5}" type="sibTrans" cxnId="{339C2046-7838-413B-84F3-9C2ABD868D13}">
      <dgm:prSet/>
      <dgm:spPr/>
      <dgm:t>
        <a:bodyPr/>
        <a:lstStyle/>
        <a:p>
          <a:endParaRPr lang="es-MX"/>
        </a:p>
      </dgm:t>
    </dgm:pt>
    <dgm:pt modelId="{876D8753-96F0-45F3-8F3B-9BD9223BA7D9}">
      <dgm:prSet phldrT="[Texto]" custT="1"/>
      <dgm:spPr>
        <a:solidFill>
          <a:schemeClr val="accent3">
            <a:lumMod val="75000"/>
          </a:schemeClr>
        </a:solidFill>
      </dgm:spPr>
      <dgm:t>
        <a:bodyPr/>
        <a:lstStyle/>
        <a:p>
          <a:pPr marL="361950" indent="0"/>
          <a:r>
            <a:rPr lang="es-MX" sz="1600" dirty="0" smtClean="0"/>
            <a:t>Tabla de frecuencias por clases</a:t>
          </a:r>
          <a:endParaRPr lang="es-MX" sz="1600" dirty="0"/>
        </a:p>
      </dgm:t>
    </dgm:pt>
    <dgm:pt modelId="{9ABD319E-A902-4987-B219-F408CC77DAF3}" type="parTrans" cxnId="{5B4AE8DF-04B1-47D3-80E5-56E2DBE3266F}">
      <dgm:prSet/>
      <dgm:spPr/>
      <dgm:t>
        <a:bodyPr/>
        <a:lstStyle/>
        <a:p>
          <a:endParaRPr lang="es-MX"/>
        </a:p>
      </dgm:t>
    </dgm:pt>
    <dgm:pt modelId="{BC80A232-5637-46E3-9924-EE72170EB746}" type="sibTrans" cxnId="{5B4AE8DF-04B1-47D3-80E5-56E2DBE3266F}">
      <dgm:prSet/>
      <dgm:spPr/>
      <dgm:t>
        <a:bodyPr/>
        <a:lstStyle/>
        <a:p>
          <a:endParaRPr lang="es-MX"/>
        </a:p>
      </dgm:t>
    </dgm:pt>
    <dgm:pt modelId="{1A46D667-CE20-472F-8E90-A433077E55C2}">
      <dgm:prSet phldrT="[Texto]" custT="1"/>
      <dgm:spPr>
        <a:solidFill>
          <a:schemeClr val="accent4">
            <a:lumMod val="50000"/>
          </a:schemeClr>
        </a:solidFill>
      </dgm:spPr>
      <dgm:t>
        <a:bodyPr/>
        <a:lstStyle/>
        <a:p>
          <a:pPr marL="361950" indent="0"/>
          <a:r>
            <a:rPr lang="es-MX" sz="2000" dirty="0" smtClean="0"/>
            <a:t>Método gráficos</a:t>
          </a:r>
          <a:endParaRPr lang="es-MX" sz="2000" dirty="0"/>
        </a:p>
      </dgm:t>
    </dgm:pt>
    <dgm:pt modelId="{568F2F67-10ED-433C-BFED-F10371271B63}" type="parTrans" cxnId="{4CF5EEC6-4CED-4EA8-884B-9AA23EE8BD6C}">
      <dgm:prSet/>
      <dgm:spPr/>
      <dgm:t>
        <a:bodyPr/>
        <a:lstStyle/>
        <a:p>
          <a:endParaRPr lang="es-MX"/>
        </a:p>
      </dgm:t>
    </dgm:pt>
    <dgm:pt modelId="{B3F73AF3-17B3-4DBC-8875-7DAB20091B74}" type="sibTrans" cxnId="{4CF5EEC6-4CED-4EA8-884B-9AA23EE8BD6C}">
      <dgm:prSet/>
      <dgm:spPr/>
      <dgm:t>
        <a:bodyPr/>
        <a:lstStyle/>
        <a:p>
          <a:endParaRPr lang="es-MX"/>
        </a:p>
      </dgm:t>
    </dgm:pt>
    <dgm:pt modelId="{CE02BF0A-6157-4B61-A0DD-61AFE9EE3B3A}">
      <dgm:prSet phldrT="[Texto]" custT="1"/>
      <dgm:spPr>
        <a:solidFill>
          <a:schemeClr val="accent4">
            <a:lumMod val="50000"/>
          </a:schemeClr>
        </a:solidFill>
      </dgm:spPr>
      <dgm:t>
        <a:bodyPr/>
        <a:lstStyle/>
        <a:p>
          <a:pPr marL="361950" indent="0"/>
          <a:r>
            <a:rPr lang="es-MX" sz="1600" dirty="0" smtClean="0"/>
            <a:t>Histograma de frecuencias</a:t>
          </a:r>
          <a:endParaRPr lang="es-MX" sz="1600" dirty="0"/>
        </a:p>
      </dgm:t>
    </dgm:pt>
    <dgm:pt modelId="{EA6D0AC2-8285-45B7-8831-3784FD9D28C0}" type="parTrans" cxnId="{200CDA14-D778-4E8F-997D-6FDAA3E70D1D}">
      <dgm:prSet/>
      <dgm:spPr/>
      <dgm:t>
        <a:bodyPr/>
        <a:lstStyle/>
        <a:p>
          <a:endParaRPr lang="es-MX"/>
        </a:p>
      </dgm:t>
    </dgm:pt>
    <dgm:pt modelId="{472D820D-BCD0-4952-8BAB-0A72428183F9}" type="sibTrans" cxnId="{200CDA14-D778-4E8F-997D-6FDAA3E70D1D}">
      <dgm:prSet/>
      <dgm:spPr/>
      <dgm:t>
        <a:bodyPr/>
        <a:lstStyle/>
        <a:p>
          <a:endParaRPr lang="es-MX"/>
        </a:p>
      </dgm:t>
    </dgm:pt>
    <dgm:pt modelId="{AD3C863E-3E5D-49C6-8268-BD57C61DB5D3}">
      <dgm:prSet phldrT="[Texto]" phldr="1"/>
      <dgm:spPr>
        <a:solidFill>
          <a:schemeClr val="accent4">
            <a:lumMod val="50000"/>
          </a:schemeClr>
        </a:solidFill>
      </dgm:spPr>
      <dgm:t>
        <a:bodyPr/>
        <a:lstStyle/>
        <a:p>
          <a:pPr marL="114300" indent="0"/>
          <a:endParaRPr lang="es-MX" sz="1200" dirty="0"/>
        </a:p>
      </dgm:t>
    </dgm:pt>
    <dgm:pt modelId="{FEEB1D0D-249D-4293-8C74-51B39AC36BF7}" type="parTrans" cxnId="{6F107B3D-D0E7-4AC5-853C-837FE65FC043}">
      <dgm:prSet/>
      <dgm:spPr/>
      <dgm:t>
        <a:bodyPr/>
        <a:lstStyle/>
        <a:p>
          <a:endParaRPr lang="es-MX"/>
        </a:p>
      </dgm:t>
    </dgm:pt>
    <dgm:pt modelId="{7FC2967A-C35C-43D3-815F-C42083A92EB5}" type="sibTrans" cxnId="{6F107B3D-D0E7-4AC5-853C-837FE65FC043}">
      <dgm:prSet/>
      <dgm:spPr/>
      <dgm:t>
        <a:bodyPr/>
        <a:lstStyle/>
        <a:p>
          <a:endParaRPr lang="es-MX"/>
        </a:p>
      </dgm:t>
    </dgm:pt>
    <dgm:pt modelId="{02344A00-C099-4B1A-864F-361881944214}">
      <dgm:prSet phldrT="[Texto]"/>
      <dgm:spPr>
        <a:solidFill>
          <a:schemeClr val="bg2">
            <a:lumMod val="25000"/>
          </a:schemeClr>
        </a:solidFill>
      </dgm:spPr>
      <dgm:t>
        <a:bodyPr/>
        <a:lstStyle/>
        <a:p>
          <a:pPr marL="361950" indent="0">
            <a:tabLst>
              <a:tab pos="361950" algn="l"/>
            </a:tabLst>
          </a:pPr>
          <a:r>
            <a:rPr lang="es-MX" dirty="0" smtClean="0"/>
            <a:t>Cálculo de medidas numéricas</a:t>
          </a:r>
          <a:endParaRPr lang="es-MX" dirty="0"/>
        </a:p>
      </dgm:t>
    </dgm:pt>
    <dgm:pt modelId="{8F8BB761-47C1-4D1A-B3F2-2593DC2F7D88}" type="parTrans" cxnId="{C8E03B0F-7467-4A44-9F2B-FA22B765CFB2}">
      <dgm:prSet/>
      <dgm:spPr/>
      <dgm:t>
        <a:bodyPr/>
        <a:lstStyle/>
        <a:p>
          <a:endParaRPr lang="es-MX"/>
        </a:p>
      </dgm:t>
    </dgm:pt>
    <dgm:pt modelId="{EA8C060C-E566-4A5E-84E3-260455B27124}" type="sibTrans" cxnId="{C8E03B0F-7467-4A44-9F2B-FA22B765CFB2}">
      <dgm:prSet/>
      <dgm:spPr/>
      <dgm:t>
        <a:bodyPr/>
        <a:lstStyle/>
        <a:p>
          <a:endParaRPr lang="es-MX"/>
        </a:p>
      </dgm:t>
    </dgm:pt>
    <dgm:pt modelId="{9A41B2A9-9C98-497D-BD2D-2CDE88D7C922}">
      <dgm:prSet phldrT="[Texto]"/>
      <dgm:spPr>
        <a:solidFill>
          <a:schemeClr val="bg2">
            <a:lumMod val="25000"/>
          </a:schemeClr>
        </a:solidFill>
      </dgm:spPr>
      <dgm:t>
        <a:bodyPr/>
        <a:lstStyle/>
        <a:p>
          <a:pPr marL="361950" indent="0">
            <a:tabLst>
              <a:tab pos="361950" algn="l"/>
            </a:tabLst>
          </a:pPr>
          <a:r>
            <a:rPr lang="es-MX" dirty="0" smtClean="0"/>
            <a:t>Medidas de Tendencia central</a:t>
          </a:r>
          <a:endParaRPr lang="es-MX" dirty="0"/>
        </a:p>
      </dgm:t>
    </dgm:pt>
    <dgm:pt modelId="{6B225FE6-B856-46C5-AA97-37C22D4564BC}" type="parTrans" cxnId="{F6C8E0DC-EEE0-49E3-8151-C769F440FBD6}">
      <dgm:prSet/>
      <dgm:spPr/>
      <dgm:t>
        <a:bodyPr/>
        <a:lstStyle/>
        <a:p>
          <a:endParaRPr lang="es-MX"/>
        </a:p>
      </dgm:t>
    </dgm:pt>
    <dgm:pt modelId="{0A62797D-8B7B-4EC8-9263-36FBCB754CC6}" type="sibTrans" cxnId="{F6C8E0DC-EEE0-49E3-8151-C769F440FBD6}">
      <dgm:prSet/>
      <dgm:spPr/>
      <dgm:t>
        <a:bodyPr/>
        <a:lstStyle/>
        <a:p>
          <a:endParaRPr lang="es-MX"/>
        </a:p>
      </dgm:t>
    </dgm:pt>
    <dgm:pt modelId="{B4561303-7DC6-4513-B067-705B92F9C56E}">
      <dgm:prSet phldrT="[Texto]" custT="1"/>
      <dgm:spPr>
        <a:solidFill>
          <a:schemeClr val="accent4">
            <a:lumMod val="50000"/>
          </a:schemeClr>
        </a:solidFill>
      </dgm:spPr>
      <dgm:t>
        <a:bodyPr/>
        <a:lstStyle/>
        <a:p>
          <a:pPr marL="361950" indent="0"/>
          <a:r>
            <a:rPr lang="es-MX" sz="1600" dirty="0" smtClean="0"/>
            <a:t>Polígono de frecuencias</a:t>
          </a:r>
          <a:endParaRPr lang="es-MX" sz="1600" dirty="0"/>
        </a:p>
      </dgm:t>
    </dgm:pt>
    <dgm:pt modelId="{9FA1287E-7B97-41EE-B10E-43AF6A158CF2}" type="parTrans" cxnId="{2CAF13EE-C17A-4E27-A458-B7BF5DB01E7D}">
      <dgm:prSet/>
      <dgm:spPr/>
      <dgm:t>
        <a:bodyPr/>
        <a:lstStyle/>
        <a:p>
          <a:endParaRPr lang="es-MX"/>
        </a:p>
      </dgm:t>
    </dgm:pt>
    <dgm:pt modelId="{08EACE8F-7DF4-4632-9EB6-02E1A1031465}" type="sibTrans" cxnId="{2CAF13EE-C17A-4E27-A458-B7BF5DB01E7D}">
      <dgm:prSet/>
      <dgm:spPr/>
      <dgm:t>
        <a:bodyPr/>
        <a:lstStyle/>
        <a:p>
          <a:endParaRPr lang="es-MX"/>
        </a:p>
      </dgm:t>
    </dgm:pt>
    <dgm:pt modelId="{47C351F4-9CB6-4E6C-A681-C83D2C657D33}">
      <dgm:prSet phldrT="[Texto]" custT="1"/>
      <dgm:spPr>
        <a:solidFill>
          <a:schemeClr val="accent4">
            <a:lumMod val="50000"/>
          </a:schemeClr>
        </a:solidFill>
      </dgm:spPr>
      <dgm:t>
        <a:bodyPr/>
        <a:lstStyle/>
        <a:p>
          <a:pPr marL="361950" indent="0"/>
          <a:r>
            <a:rPr lang="es-MX" sz="1600" dirty="0" smtClean="0"/>
            <a:t>Diagrama de pastel, etc.</a:t>
          </a:r>
          <a:endParaRPr lang="es-MX" sz="1600" dirty="0"/>
        </a:p>
      </dgm:t>
    </dgm:pt>
    <dgm:pt modelId="{C9194487-C5E7-4AFD-954E-4A0DD15F55BB}" type="parTrans" cxnId="{3031BA46-70E2-4205-9534-E9EA0CCA7DA4}">
      <dgm:prSet/>
      <dgm:spPr/>
      <dgm:t>
        <a:bodyPr/>
        <a:lstStyle/>
        <a:p>
          <a:endParaRPr lang="es-MX"/>
        </a:p>
      </dgm:t>
    </dgm:pt>
    <dgm:pt modelId="{8A3FE8C7-3B5D-4210-B56D-FB338C8DF540}" type="sibTrans" cxnId="{3031BA46-70E2-4205-9534-E9EA0CCA7DA4}">
      <dgm:prSet/>
      <dgm:spPr/>
      <dgm:t>
        <a:bodyPr/>
        <a:lstStyle/>
        <a:p>
          <a:endParaRPr lang="es-MX"/>
        </a:p>
      </dgm:t>
    </dgm:pt>
    <dgm:pt modelId="{11E5D9E8-D358-40EF-8006-6F270EF27F8B}">
      <dgm:prSet phldrT="[Texto]"/>
      <dgm:spPr>
        <a:solidFill>
          <a:schemeClr val="bg2">
            <a:lumMod val="25000"/>
          </a:schemeClr>
        </a:solidFill>
      </dgm:spPr>
      <dgm:t>
        <a:bodyPr/>
        <a:lstStyle/>
        <a:p>
          <a:pPr marL="361950" indent="0">
            <a:tabLst>
              <a:tab pos="361950" algn="l"/>
            </a:tabLst>
          </a:pPr>
          <a:r>
            <a:rPr lang="es-MX" dirty="0" smtClean="0"/>
            <a:t>Medidas de dispersión o variabilidad</a:t>
          </a:r>
          <a:endParaRPr lang="es-MX" dirty="0"/>
        </a:p>
      </dgm:t>
    </dgm:pt>
    <dgm:pt modelId="{D004B5AE-EA8B-481D-B4CE-27B8ADB55837}" type="parTrans" cxnId="{D5B5CE8B-5990-439C-A28C-D3236C2C33AC}">
      <dgm:prSet/>
      <dgm:spPr/>
      <dgm:t>
        <a:bodyPr/>
        <a:lstStyle/>
        <a:p>
          <a:endParaRPr lang="es-MX"/>
        </a:p>
      </dgm:t>
    </dgm:pt>
    <dgm:pt modelId="{2D3676DF-189C-4105-9808-B5EE033A8BA6}" type="sibTrans" cxnId="{D5B5CE8B-5990-439C-A28C-D3236C2C33AC}">
      <dgm:prSet/>
      <dgm:spPr/>
      <dgm:t>
        <a:bodyPr/>
        <a:lstStyle/>
        <a:p>
          <a:endParaRPr lang="es-MX"/>
        </a:p>
      </dgm:t>
    </dgm:pt>
    <dgm:pt modelId="{C3133373-0CC6-44E8-94AE-3E5EE597BCC5}">
      <dgm:prSet phldrT="[Texto]"/>
      <dgm:spPr>
        <a:solidFill>
          <a:schemeClr val="bg2">
            <a:lumMod val="25000"/>
          </a:schemeClr>
        </a:solidFill>
      </dgm:spPr>
      <dgm:t>
        <a:bodyPr/>
        <a:lstStyle/>
        <a:p>
          <a:pPr marL="361950" indent="0">
            <a:tabLst>
              <a:tab pos="361950" algn="l"/>
            </a:tabLst>
          </a:pPr>
          <a:r>
            <a:rPr lang="es-MX" dirty="0" smtClean="0"/>
            <a:t>Medidas de posición </a:t>
          </a:r>
          <a:endParaRPr lang="es-MX" dirty="0"/>
        </a:p>
      </dgm:t>
    </dgm:pt>
    <dgm:pt modelId="{AA95B93E-0B69-491B-BEEF-BCF51D6D6F57}" type="parTrans" cxnId="{EFFB794C-0619-4C66-A8E5-F1CAE5A3A9EC}">
      <dgm:prSet/>
      <dgm:spPr/>
    </dgm:pt>
    <dgm:pt modelId="{4097C921-1E98-4F9C-8333-4D0DE945D349}" type="sibTrans" cxnId="{EFFB794C-0619-4C66-A8E5-F1CAE5A3A9EC}">
      <dgm:prSet/>
      <dgm:spPr/>
    </dgm:pt>
    <dgm:pt modelId="{EF324F2E-41CA-45E3-A6FC-9CD3D8D89A3C}" type="pres">
      <dgm:prSet presAssocID="{8D9C1CFF-BE61-45EC-A727-909CBB350107}" presName="linear" presStyleCnt="0">
        <dgm:presLayoutVars>
          <dgm:dir/>
          <dgm:resizeHandles val="exact"/>
        </dgm:presLayoutVars>
      </dgm:prSet>
      <dgm:spPr/>
      <dgm:t>
        <a:bodyPr/>
        <a:lstStyle/>
        <a:p>
          <a:endParaRPr lang="es-MX"/>
        </a:p>
      </dgm:t>
    </dgm:pt>
    <dgm:pt modelId="{A04AF59F-9524-4483-B9C0-E0F600AD47CA}" type="pres">
      <dgm:prSet presAssocID="{E8A6C055-527B-4A0F-AFE9-1A11702A9B0F}" presName="comp" presStyleCnt="0"/>
      <dgm:spPr/>
    </dgm:pt>
    <dgm:pt modelId="{86C0D6F0-159B-4E8F-AE14-DDBDCA6CAB8D}" type="pres">
      <dgm:prSet presAssocID="{E8A6C055-527B-4A0F-AFE9-1A11702A9B0F}" presName="box" presStyleLbl="node1" presStyleIdx="0" presStyleCnt="3"/>
      <dgm:spPr/>
      <dgm:t>
        <a:bodyPr/>
        <a:lstStyle/>
        <a:p>
          <a:endParaRPr lang="es-MX"/>
        </a:p>
      </dgm:t>
    </dgm:pt>
    <dgm:pt modelId="{E5F0D42D-F96B-4264-8CB9-C632FF955BC6}" type="pres">
      <dgm:prSet presAssocID="{E8A6C055-527B-4A0F-AFE9-1A11702A9B0F}" presName="img" presStyleLbl="fgImgPlace1" presStyleIdx="0" presStyleCnt="3"/>
      <dgm:spPr/>
    </dgm:pt>
    <dgm:pt modelId="{AB620EFD-0931-48E5-8BDE-119050C8F3D9}" type="pres">
      <dgm:prSet presAssocID="{E8A6C055-527B-4A0F-AFE9-1A11702A9B0F}" presName="text" presStyleLbl="node1" presStyleIdx="0" presStyleCnt="3">
        <dgm:presLayoutVars>
          <dgm:bulletEnabled val="1"/>
        </dgm:presLayoutVars>
      </dgm:prSet>
      <dgm:spPr/>
      <dgm:t>
        <a:bodyPr/>
        <a:lstStyle/>
        <a:p>
          <a:endParaRPr lang="es-MX"/>
        </a:p>
      </dgm:t>
    </dgm:pt>
    <dgm:pt modelId="{BF27495C-F5EC-484D-8425-683A028FACDC}" type="pres">
      <dgm:prSet presAssocID="{3B4B01BB-83FB-4652-B0A5-7FCE992B8497}" presName="spacer" presStyleCnt="0"/>
      <dgm:spPr/>
    </dgm:pt>
    <dgm:pt modelId="{08FA1071-BBF4-4303-A02B-07D886ECD74D}" type="pres">
      <dgm:prSet presAssocID="{1A46D667-CE20-472F-8E90-A433077E55C2}" presName="comp" presStyleCnt="0"/>
      <dgm:spPr/>
    </dgm:pt>
    <dgm:pt modelId="{B374BEC9-B31F-41F4-A84C-53C7F869C1D8}" type="pres">
      <dgm:prSet presAssocID="{1A46D667-CE20-472F-8E90-A433077E55C2}" presName="box" presStyleLbl="node1" presStyleIdx="1" presStyleCnt="3"/>
      <dgm:spPr/>
      <dgm:t>
        <a:bodyPr/>
        <a:lstStyle/>
        <a:p>
          <a:endParaRPr lang="es-MX"/>
        </a:p>
      </dgm:t>
    </dgm:pt>
    <dgm:pt modelId="{C58052B5-8F14-4BF8-A3AF-46CFF1742DD1}" type="pres">
      <dgm:prSet presAssocID="{1A46D667-CE20-472F-8E90-A433077E55C2}" presName="img" presStyleLbl="fgImgPlace1" presStyleIdx="1"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dgm:spPr>
    </dgm:pt>
    <dgm:pt modelId="{7AFD87A7-70A0-4C25-9832-6FA08ADFC060}" type="pres">
      <dgm:prSet presAssocID="{1A46D667-CE20-472F-8E90-A433077E55C2}" presName="text" presStyleLbl="node1" presStyleIdx="1" presStyleCnt="3">
        <dgm:presLayoutVars>
          <dgm:bulletEnabled val="1"/>
        </dgm:presLayoutVars>
      </dgm:prSet>
      <dgm:spPr/>
      <dgm:t>
        <a:bodyPr/>
        <a:lstStyle/>
        <a:p>
          <a:endParaRPr lang="es-MX"/>
        </a:p>
      </dgm:t>
    </dgm:pt>
    <dgm:pt modelId="{C29082DF-220C-4338-8BF6-0C6F429626B7}" type="pres">
      <dgm:prSet presAssocID="{B3F73AF3-17B3-4DBC-8875-7DAB20091B74}" presName="spacer" presStyleCnt="0"/>
      <dgm:spPr/>
    </dgm:pt>
    <dgm:pt modelId="{9808F404-92B7-4644-87AB-795F72181BB5}" type="pres">
      <dgm:prSet presAssocID="{02344A00-C099-4B1A-864F-361881944214}" presName="comp" presStyleCnt="0"/>
      <dgm:spPr/>
    </dgm:pt>
    <dgm:pt modelId="{47A99847-A1C5-4C93-888B-A242AC898F82}" type="pres">
      <dgm:prSet presAssocID="{02344A00-C099-4B1A-864F-361881944214}" presName="box" presStyleLbl="node1" presStyleIdx="2" presStyleCnt="3"/>
      <dgm:spPr/>
      <dgm:t>
        <a:bodyPr/>
        <a:lstStyle/>
        <a:p>
          <a:endParaRPr lang="es-MX"/>
        </a:p>
      </dgm:t>
    </dgm:pt>
    <dgm:pt modelId="{75D38B79-360D-49E3-A7EE-FD526D15A3E2}" type="pres">
      <dgm:prSet presAssocID="{02344A00-C099-4B1A-864F-361881944214}" presName="img" presStyleLbl="fgImgPlace1" presStyleIdx="2" presStyleCnt="3"/>
      <dgm:spPr/>
      <dgm:t>
        <a:bodyPr/>
        <a:lstStyle/>
        <a:p>
          <a:endParaRPr lang="es-MX"/>
        </a:p>
      </dgm:t>
    </dgm:pt>
    <dgm:pt modelId="{7B027434-854C-472E-AE6D-0F8F164455DA}" type="pres">
      <dgm:prSet presAssocID="{02344A00-C099-4B1A-864F-361881944214}" presName="text" presStyleLbl="node1" presStyleIdx="2" presStyleCnt="3">
        <dgm:presLayoutVars>
          <dgm:bulletEnabled val="1"/>
        </dgm:presLayoutVars>
      </dgm:prSet>
      <dgm:spPr/>
      <dgm:t>
        <a:bodyPr/>
        <a:lstStyle/>
        <a:p>
          <a:endParaRPr lang="es-MX"/>
        </a:p>
      </dgm:t>
    </dgm:pt>
  </dgm:ptLst>
  <dgm:cxnLst>
    <dgm:cxn modelId="{97151314-F722-4FFB-8900-3C01056AD582}" type="presOf" srcId="{B4561303-7DC6-4513-B067-705B92F9C56E}" destId="{7AFD87A7-70A0-4C25-9832-6FA08ADFC060}" srcOrd="1" destOrd="2" presId="urn:microsoft.com/office/officeart/2005/8/layout/vList4"/>
    <dgm:cxn modelId="{C031F301-A1A4-4C09-A1B5-F70317BEF995}" type="presOf" srcId="{02344A00-C099-4B1A-864F-361881944214}" destId="{7B027434-854C-472E-AE6D-0F8F164455DA}" srcOrd="1" destOrd="0" presId="urn:microsoft.com/office/officeart/2005/8/layout/vList4"/>
    <dgm:cxn modelId="{5B4AE8DF-04B1-47D3-80E5-56E2DBE3266F}" srcId="{E8A6C055-527B-4A0F-AFE9-1A11702A9B0F}" destId="{876D8753-96F0-45F3-8F3B-9BD9223BA7D9}" srcOrd="1" destOrd="0" parTransId="{9ABD319E-A902-4987-B219-F408CC77DAF3}" sibTransId="{BC80A232-5637-46E3-9924-EE72170EB746}"/>
    <dgm:cxn modelId="{ACA5C136-38C3-41D3-A184-CCBE57D4A950}" type="presOf" srcId="{982F342C-93C3-40C5-8014-0700F65BE884}" destId="{AB620EFD-0931-48E5-8BDE-119050C8F3D9}" srcOrd="1" destOrd="1" presId="urn:microsoft.com/office/officeart/2005/8/layout/vList4"/>
    <dgm:cxn modelId="{01AAE13E-FBC2-41C9-B9FE-ECBFF469529D}" type="presOf" srcId="{C3133373-0CC6-44E8-94AE-3E5EE597BCC5}" destId="{47A99847-A1C5-4C93-888B-A242AC898F82}" srcOrd="0" destOrd="3" presId="urn:microsoft.com/office/officeart/2005/8/layout/vList4"/>
    <dgm:cxn modelId="{F6C8E0DC-EEE0-49E3-8151-C769F440FBD6}" srcId="{02344A00-C099-4B1A-864F-361881944214}" destId="{9A41B2A9-9C98-497D-BD2D-2CDE88D7C922}" srcOrd="0" destOrd="0" parTransId="{6B225FE6-B856-46C5-AA97-37C22D4564BC}" sibTransId="{0A62797D-8B7B-4EC8-9263-36FBCB754CC6}"/>
    <dgm:cxn modelId="{2CE288EB-25FD-4651-9DE1-7A728570DC2E}" type="presOf" srcId="{E8A6C055-527B-4A0F-AFE9-1A11702A9B0F}" destId="{AB620EFD-0931-48E5-8BDE-119050C8F3D9}" srcOrd="1" destOrd="0" presId="urn:microsoft.com/office/officeart/2005/8/layout/vList4"/>
    <dgm:cxn modelId="{EFFB794C-0619-4C66-A8E5-F1CAE5A3A9EC}" srcId="{02344A00-C099-4B1A-864F-361881944214}" destId="{C3133373-0CC6-44E8-94AE-3E5EE597BCC5}" srcOrd="2" destOrd="0" parTransId="{AA95B93E-0B69-491B-BEEF-BCF51D6D6F57}" sibTransId="{4097C921-1E98-4F9C-8333-4D0DE945D349}"/>
    <dgm:cxn modelId="{088DAA35-F724-4FCC-8125-8FABC837632E}" srcId="{8D9C1CFF-BE61-45EC-A727-909CBB350107}" destId="{E8A6C055-527B-4A0F-AFE9-1A11702A9B0F}" srcOrd="0" destOrd="0" parTransId="{66A1A4FC-440F-4DA7-AEAF-60B7E8DE502E}" sibTransId="{3B4B01BB-83FB-4652-B0A5-7FCE992B8497}"/>
    <dgm:cxn modelId="{2CAF13EE-C17A-4E27-A458-B7BF5DB01E7D}" srcId="{1A46D667-CE20-472F-8E90-A433077E55C2}" destId="{B4561303-7DC6-4513-B067-705B92F9C56E}" srcOrd="1" destOrd="0" parTransId="{9FA1287E-7B97-41EE-B10E-43AF6A158CF2}" sibTransId="{08EACE8F-7DF4-4632-9EB6-02E1A1031465}"/>
    <dgm:cxn modelId="{7CD166A6-BE07-4B8A-A1DB-2A82F304EE5B}" type="presOf" srcId="{C3133373-0CC6-44E8-94AE-3E5EE597BCC5}" destId="{7B027434-854C-472E-AE6D-0F8F164455DA}" srcOrd="1" destOrd="3" presId="urn:microsoft.com/office/officeart/2005/8/layout/vList4"/>
    <dgm:cxn modelId="{3DEB745B-6A66-4E62-88D0-5425AC36503D}" type="presOf" srcId="{02344A00-C099-4B1A-864F-361881944214}" destId="{47A99847-A1C5-4C93-888B-A242AC898F82}" srcOrd="0" destOrd="0" presId="urn:microsoft.com/office/officeart/2005/8/layout/vList4"/>
    <dgm:cxn modelId="{46008AFC-23BC-4A9F-9234-DB46E2509416}" type="presOf" srcId="{47C351F4-9CB6-4E6C-A681-C83D2C657D33}" destId="{B374BEC9-B31F-41F4-A84C-53C7F869C1D8}" srcOrd="0" destOrd="3" presId="urn:microsoft.com/office/officeart/2005/8/layout/vList4"/>
    <dgm:cxn modelId="{4CF5EEC6-4CED-4EA8-884B-9AA23EE8BD6C}" srcId="{8D9C1CFF-BE61-45EC-A727-909CBB350107}" destId="{1A46D667-CE20-472F-8E90-A433077E55C2}" srcOrd="1" destOrd="0" parTransId="{568F2F67-10ED-433C-BFED-F10371271B63}" sibTransId="{B3F73AF3-17B3-4DBC-8875-7DAB20091B74}"/>
    <dgm:cxn modelId="{D5B5CE8B-5990-439C-A28C-D3236C2C33AC}" srcId="{02344A00-C099-4B1A-864F-361881944214}" destId="{11E5D9E8-D358-40EF-8006-6F270EF27F8B}" srcOrd="1" destOrd="0" parTransId="{D004B5AE-EA8B-481D-B4CE-27B8ADB55837}" sibTransId="{2D3676DF-189C-4105-9808-B5EE033A8BA6}"/>
    <dgm:cxn modelId="{981E1673-F4A4-44C0-9625-4392E5A13821}" type="presOf" srcId="{11E5D9E8-D358-40EF-8006-6F270EF27F8B}" destId="{47A99847-A1C5-4C93-888B-A242AC898F82}" srcOrd="0" destOrd="2" presId="urn:microsoft.com/office/officeart/2005/8/layout/vList4"/>
    <dgm:cxn modelId="{8CECC038-22E8-4877-BC3B-51AF63D472A4}" type="presOf" srcId="{9A41B2A9-9C98-497D-BD2D-2CDE88D7C922}" destId="{47A99847-A1C5-4C93-888B-A242AC898F82}" srcOrd="0" destOrd="1" presId="urn:microsoft.com/office/officeart/2005/8/layout/vList4"/>
    <dgm:cxn modelId="{3A11CF02-D31C-4B80-A11D-5628109BC8E3}" type="presOf" srcId="{E8A6C055-527B-4A0F-AFE9-1A11702A9B0F}" destId="{86C0D6F0-159B-4E8F-AE14-DDBDCA6CAB8D}" srcOrd="0" destOrd="0" presId="urn:microsoft.com/office/officeart/2005/8/layout/vList4"/>
    <dgm:cxn modelId="{7FE21C12-0E8C-4800-A9B1-47CE1EEE21A5}" type="presOf" srcId="{982F342C-93C3-40C5-8014-0700F65BE884}" destId="{86C0D6F0-159B-4E8F-AE14-DDBDCA6CAB8D}" srcOrd="0" destOrd="1" presId="urn:microsoft.com/office/officeart/2005/8/layout/vList4"/>
    <dgm:cxn modelId="{4AD63808-4978-4E65-9722-BF28DF1F1E6A}" type="presOf" srcId="{8D9C1CFF-BE61-45EC-A727-909CBB350107}" destId="{EF324F2E-41CA-45E3-A6FC-9CD3D8D89A3C}" srcOrd="0" destOrd="0" presId="urn:microsoft.com/office/officeart/2005/8/layout/vList4"/>
    <dgm:cxn modelId="{193EECFD-4147-4E21-9952-A19C3FFE66D6}" type="presOf" srcId="{47C351F4-9CB6-4E6C-A681-C83D2C657D33}" destId="{7AFD87A7-70A0-4C25-9832-6FA08ADFC060}" srcOrd="1" destOrd="3" presId="urn:microsoft.com/office/officeart/2005/8/layout/vList4"/>
    <dgm:cxn modelId="{E3AAFEDB-0DF1-47F5-A35E-D0E65D21781B}" type="presOf" srcId="{11E5D9E8-D358-40EF-8006-6F270EF27F8B}" destId="{7B027434-854C-472E-AE6D-0F8F164455DA}" srcOrd="1" destOrd="2" presId="urn:microsoft.com/office/officeart/2005/8/layout/vList4"/>
    <dgm:cxn modelId="{C31E4AE1-A478-432D-B009-B00EB3E10A22}" type="presOf" srcId="{1A46D667-CE20-472F-8E90-A433077E55C2}" destId="{7AFD87A7-70A0-4C25-9832-6FA08ADFC060}" srcOrd="1" destOrd="0" presId="urn:microsoft.com/office/officeart/2005/8/layout/vList4"/>
    <dgm:cxn modelId="{D3A21883-6D10-44F5-AE06-AF3733B32CB1}" type="presOf" srcId="{B4561303-7DC6-4513-B067-705B92F9C56E}" destId="{B374BEC9-B31F-41F4-A84C-53C7F869C1D8}" srcOrd="0" destOrd="2" presId="urn:microsoft.com/office/officeart/2005/8/layout/vList4"/>
    <dgm:cxn modelId="{339C2046-7838-413B-84F3-9C2ABD868D13}" srcId="{E8A6C055-527B-4A0F-AFE9-1A11702A9B0F}" destId="{982F342C-93C3-40C5-8014-0700F65BE884}" srcOrd="0" destOrd="0" parTransId="{056F187B-5F7E-496A-B77D-C7A80823CC63}" sibTransId="{E752FCD8-627F-4F5E-9447-B7592009A2C5}"/>
    <dgm:cxn modelId="{6F107B3D-D0E7-4AC5-853C-837FE65FC043}" srcId="{1A46D667-CE20-472F-8E90-A433077E55C2}" destId="{AD3C863E-3E5D-49C6-8268-BD57C61DB5D3}" srcOrd="3" destOrd="0" parTransId="{FEEB1D0D-249D-4293-8C74-51B39AC36BF7}" sibTransId="{7FC2967A-C35C-43D3-815F-C42083A92EB5}"/>
    <dgm:cxn modelId="{377115EB-CF1D-4403-B6B6-7D79397BFF55}" type="presOf" srcId="{AD3C863E-3E5D-49C6-8268-BD57C61DB5D3}" destId="{7AFD87A7-70A0-4C25-9832-6FA08ADFC060}" srcOrd="1" destOrd="4" presId="urn:microsoft.com/office/officeart/2005/8/layout/vList4"/>
    <dgm:cxn modelId="{9793774E-1DD8-479C-BFFC-7CC13FEAF9C0}" type="presOf" srcId="{876D8753-96F0-45F3-8F3B-9BD9223BA7D9}" destId="{86C0D6F0-159B-4E8F-AE14-DDBDCA6CAB8D}" srcOrd="0" destOrd="2" presId="urn:microsoft.com/office/officeart/2005/8/layout/vList4"/>
    <dgm:cxn modelId="{C8E03B0F-7467-4A44-9F2B-FA22B765CFB2}" srcId="{8D9C1CFF-BE61-45EC-A727-909CBB350107}" destId="{02344A00-C099-4B1A-864F-361881944214}" srcOrd="2" destOrd="0" parTransId="{8F8BB761-47C1-4D1A-B3F2-2593DC2F7D88}" sibTransId="{EA8C060C-E566-4A5E-84E3-260455B27124}"/>
    <dgm:cxn modelId="{FA9F55A9-4151-4479-B042-CB8019875A5F}" type="presOf" srcId="{1A46D667-CE20-472F-8E90-A433077E55C2}" destId="{B374BEC9-B31F-41F4-A84C-53C7F869C1D8}" srcOrd="0" destOrd="0" presId="urn:microsoft.com/office/officeart/2005/8/layout/vList4"/>
    <dgm:cxn modelId="{0E4C8FBB-D210-47A6-97F4-3F904E1AB325}" type="presOf" srcId="{CE02BF0A-6157-4B61-A0DD-61AFE9EE3B3A}" destId="{B374BEC9-B31F-41F4-A84C-53C7F869C1D8}" srcOrd="0" destOrd="1" presId="urn:microsoft.com/office/officeart/2005/8/layout/vList4"/>
    <dgm:cxn modelId="{26E12161-E209-495B-B303-29CFEB826DA0}" type="presOf" srcId="{9A41B2A9-9C98-497D-BD2D-2CDE88D7C922}" destId="{7B027434-854C-472E-AE6D-0F8F164455DA}" srcOrd="1" destOrd="1" presId="urn:microsoft.com/office/officeart/2005/8/layout/vList4"/>
    <dgm:cxn modelId="{3031BA46-70E2-4205-9534-E9EA0CCA7DA4}" srcId="{1A46D667-CE20-472F-8E90-A433077E55C2}" destId="{47C351F4-9CB6-4E6C-A681-C83D2C657D33}" srcOrd="2" destOrd="0" parTransId="{C9194487-C5E7-4AFD-954E-4A0DD15F55BB}" sibTransId="{8A3FE8C7-3B5D-4210-B56D-FB338C8DF540}"/>
    <dgm:cxn modelId="{CF0EF22F-55D3-40C1-9514-560B71331FC3}" type="presOf" srcId="{CE02BF0A-6157-4B61-A0DD-61AFE9EE3B3A}" destId="{7AFD87A7-70A0-4C25-9832-6FA08ADFC060}" srcOrd="1" destOrd="1" presId="urn:microsoft.com/office/officeart/2005/8/layout/vList4"/>
    <dgm:cxn modelId="{0D60D24C-D9EF-4FC3-8018-9C9B4D995301}" type="presOf" srcId="{AD3C863E-3E5D-49C6-8268-BD57C61DB5D3}" destId="{B374BEC9-B31F-41F4-A84C-53C7F869C1D8}" srcOrd="0" destOrd="4" presId="urn:microsoft.com/office/officeart/2005/8/layout/vList4"/>
    <dgm:cxn modelId="{F4F8658C-2381-417D-9BCE-91E5BFEDE837}" type="presOf" srcId="{876D8753-96F0-45F3-8F3B-9BD9223BA7D9}" destId="{AB620EFD-0931-48E5-8BDE-119050C8F3D9}" srcOrd="1" destOrd="2" presId="urn:microsoft.com/office/officeart/2005/8/layout/vList4"/>
    <dgm:cxn modelId="{200CDA14-D778-4E8F-997D-6FDAA3E70D1D}" srcId="{1A46D667-CE20-472F-8E90-A433077E55C2}" destId="{CE02BF0A-6157-4B61-A0DD-61AFE9EE3B3A}" srcOrd="0" destOrd="0" parTransId="{EA6D0AC2-8285-45B7-8831-3784FD9D28C0}" sibTransId="{472D820D-BCD0-4952-8BAB-0A72428183F9}"/>
    <dgm:cxn modelId="{C060DFB0-8870-4228-971C-0369481A3205}" type="presParOf" srcId="{EF324F2E-41CA-45E3-A6FC-9CD3D8D89A3C}" destId="{A04AF59F-9524-4483-B9C0-E0F600AD47CA}" srcOrd="0" destOrd="0" presId="urn:microsoft.com/office/officeart/2005/8/layout/vList4"/>
    <dgm:cxn modelId="{4452B8E5-1A37-42A4-9576-F32D0F8789C7}" type="presParOf" srcId="{A04AF59F-9524-4483-B9C0-E0F600AD47CA}" destId="{86C0D6F0-159B-4E8F-AE14-DDBDCA6CAB8D}" srcOrd="0" destOrd="0" presId="urn:microsoft.com/office/officeart/2005/8/layout/vList4"/>
    <dgm:cxn modelId="{0AFB6CD5-DE05-474B-B5D2-82D27A9D09A4}" type="presParOf" srcId="{A04AF59F-9524-4483-B9C0-E0F600AD47CA}" destId="{E5F0D42D-F96B-4264-8CB9-C632FF955BC6}" srcOrd="1" destOrd="0" presId="urn:microsoft.com/office/officeart/2005/8/layout/vList4"/>
    <dgm:cxn modelId="{F316FC94-963E-4733-87E5-29E94C560756}" type="presParOf" srcId="{A04AF59F-9524-4483-B9C0-E0F600AD47CA}" destId="{AB620EFD-0931-48E5-8BDE-119050C8F3D9}" srcOrd="2" destOrd="0" presId="urn:microsoft.com/office/officeart/2005/8/layout/vList4"/>
    <dgm:cxn modelId="{C0A49933-B93F-4948-BA71-251415097007}" type="presParOf" srcId="{EF324F2E-41CA-45E3-A6FC-9CD3D8D89A3C}" destId="{BF27495C-F5EC-484D-8425-683A028FACDC}" srcOrd="1" destOrd="0" presId="urn:microsoft.com/office/officeart/2005/8/layout/vList4"/>
    <dgm:cxn modelId="{ED522E41-8086-41C4-882E-3CB8668E0C6D}" type="presParOf" srcId="{EF324F2E-41CA-45E3-A6FC-9CD3D8D89A3C}" destId="{08FA1071-BBF4-4303-A02B-07D886ECD74D}" srcOrd="2" destOrd="0" presId="urn:microsoft.com/office/officeart/2005/8/layout/vList4"/>
    <dgm:cxn modelId="{1B9DEB53-2388-4F3B-864C-67F2FC9A5E29}" type="presParOf" srcId="{08FA1071-BBF4-4303-A02B-07D886ECD74D}" destId="{B374BEC9-B31F-41F4-A84C-53C7F869C1D8}" srcOrd="0" destOrd="0" presId="urn:microsoft.com/office/officeart/2005/8/layout/vList4"/>
    <dgm:cxn modelId="{1709B1C1-4A7D-4C12-9129-F83EC4AE8DF4}" type="presParOf" srcId="{08FA1071-BBF4-4303-A02B-07D886ECD74D}" destId="{C58052B5-8F14-4BF8-A3AF-46CFF1742DD1}" srcOrd="1" destOrd="0" presId="urn:microsoft.com/office/officeart/2005/8/layout/vList4"/>
    <dgm:cxn modelId="{E4DAE5CD-8A77-43F9-9C23-2ED2C1B59FF1}" type="presParOf" srcId="{08FA1071-BBF4-4303-A02B-07D886ECD74D}" destId="{7AFD87A7-70A0-4C25-9832-6FA08ADFC060}" srcOrd="2" destOrd="0" presId="urn:microsoft.com/office/officeart/2005/8/layout/vList4"/>
    <dgm:cxn modelId="{86A42AF6-5189-4F55-8343-8CD90BD5038E}" type="presParOf" srcId="{EF324F2E-41CA-45E3-A6FC-9CD3D8D89A3C}" destId="{C29082DF-220C-4338-8BF6-0C6F429626B7}" srcOrd="3" destOrd="0" presId="urn:microsoft.com/office/officeart/2005/8/layout/vList4"/>
    <dgm:cxn modelId="{2CB05CF6-A861-4112-B99C-CC96C5993846}" type="presParOf" srcId="{EF324F2E-41CA-45E3-A6FC-9CD3D8D89A3C}" destId="{9808F404-92B7-4644-87AB-795F72181BB5}" srcOrd="4" destOrd="0" presId="urn:microsoft.com/office/officeart/2005/8/layout/vList4"/>
    <dgm:cxn modelId="{D9BEECDD-89B0-4EE2-8AE2-AB51899134DB}" type="presParOf" srcId="{9808F404-92B7-4644-87AB-795F72181BB5}" destId="{47A99847-A1C5-4C93-888B-A242AC898F82}" srcOrd="0" destOrd="0" presId="urn:microsoft.com/office/officeart/2005/8/layout/vList4"/>
    <dgm:cxn modelId="{316F7987-0EA5-4A2C-AEB1-E95D3E856631}" type="presParOf" srcId="{9808F404-92B7-4644-87AB-795F72181BB5}" destId="{75D38B79-360D-49E3-A7EE-FD526D15A3E2}" srcOrd="1" destOrd="0" presId="urn:microsoft.com/office/officeart/2005/8/layout/vList4"/>
    <dgm:cxn modelId="{FF8BEB40-F57D-4BF3-9EBF-E75CFBEFE96F}" type="presParOf" srcId="{9808F404-92B7-4644-87AB-795F72181BB5}" destId="{7B027434-854C-472E-AE6D-0F8F164455DA}"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110C6D-2A52-474B-A03E-B2DB415B725D}"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449BBB31-DFF2-48D9-95BB-DC02367D82E2}">
      <dgm:prSet phldrT="[Texto]" custT="1"/>
      <dgm:spPr>
        <a:solidFill>
          <a:schemeClr val="accent3">
            <a:lumMod val="50000"/>
          </a:schemeClr>
        </a:solidFill>
      </dgm:spPr>
      <dgm:t>
        <a:bodyPr/>
        <a:lstStyle/>
        <a:p>
          <a:pPr marL="361950" indent="0"/>
          <a:r>
            <a:rPr lang="es-MX" sz="2800" dirty="0" smtClean="0"/>
            <a:t>Estimación de parámetros </a:t>
          </a:r>
          <a:endParaRPr lang="es-MX" sz="2800" dirty="0"/>
        </a:p>
      </dgm:t>
    </dgm:pt>
    <dgm:pt modelId="{F3E948AE-BA29-4C85-9D3B-599C44624E78}" type="parTrans" cxnId="{25D6CB44-9D5F-4A46-BDA1-4993F247B303}">
      <dgm:prSet/>
      <dgm:spPr/>
      <dgm:t>
        <a:bodyPr/>
        <a:lstStyle/>
        <a:p>
          <a:endParaRPr lang="es-MX"/>
        </a:p>
      </dgm:t>
    </dgm:pt>
    <dgm:pt modelId="{7683E504-0C81-4658-83A5-5D6095E8BEF9}" type="sibTrans" cxnId="{25D6CB44-9D5F-4A46-BDA1-4993F247B303}">
      <dgm:prSet/>
      <dgm:spPr/>
      <dgm:t>
        <a:bodyPr/>
        <a:lstStyle/>
        <a:p>
          <a:endParaRPr lang="es-MX"/>
        </a:p>
      </dgm:t>
    </dgm:pt>
    <dgm:pt modelId="{432EF6E2-9634-4716-AC32-E604D73E99BE}">
      <dgm:prSet phldrT="[Texto]" custT="1"/>
      <dgm:spPr>
        <a:solidFill>
          <a:schemeClr val="bg2">
            <a:lumMod val="10000"/>
          </a:schemeClr>
        </a:solidFill>
      </dgm:spPr>
      <dgm:t>
        <a:bodyPr/>
        <a:lstStyle/>
        <a:p>
          <a:pPr marL="361950" indent="0"/>
          <a:r>
            <a:rPr lang="es-MX" sz="2800" dirty="0" smtClean="0"/>
            <a:t>Pruebas de hipótesis y análisis de varianza </a:t>
          </a:r>
          <a:endParaRPr lang="es-MX" sz="2800" dirty="0"/>
        </a:p>
      </dgm:t>
    </dgm:pt>
    <dgm:pt modelId="{65002576-B9DB-4E9B-9ED6-645DE02FC612}" type="parTrans" cxnId="{ABE6DFCE-9458-4FBE-B243-731792BB8CA3}">
      <dgm:prSet/>
      <dgm:spPr/>
      <dgm:t>
        <a:bodyPr/>
        <a:lstStyle/>
        <a:p>
          <a:endParaRPr lang="es-MX"/>
        </a:p>
      </dgm:t>
    </dgm:pt>
    <dgm:pt modelId="{905D74C0-FD6D-4A93-A381-DF125A44F4D5}" type="sibTrans" cxnId="{ABE6DFCE-9458-4FBE-B243-731792BB8CA3}">
      <dgm:prSet/>
      <dgm:spPr/>
      <dgm:t>
        <a:bodyPr/>
        <a:lstStyle/>
        <a:p>
          <a:endParaRPr lang="es-MX"/>
        </a:p>
      </dgm:t>
    </dgm:pt>
    <dgm:pt modelId="{C77D0DD7-D56F-4B00-9563-AB4B2317A156}">
      <dgm:prSet phldrT="[Texto]" custT="1"/>
      <dgm:spPr>
        <a:solidFill>
          <a:schemeClr val="tx1">
            <a:lumMod val="95000"/>
            <a:lumOff val="5000"/>
          </a:schemeClr>
        </a:solidFill>
      </dgm:spPr>
      <dgm:t>
        <a:bodyPr/>
        <a:lstStyle/>
        <a:p>
          <a:pPr marL="361950" indent="0"/>
          <a:r>
            <a:rPr lang="es-MX" sz="2800" dirty="0" smtClean="0"/>
            <a:t>Análisis de regresión </a:t>
          </a:r>
          <a:endParaRPr lang="es-MX" sz="2800" dirty="0"/>
        </a:p>
      </dgm:t>
    </dgm:pt>
    <dgm:pt modelId="{ED894876-D11F-4039-8755-8307F85E504B}" type="parTrans" cxnId="{30EFC67B-E25C-4A25-87A9-F89780C98487}">
      <dgm:prSet/>
      <dgm:spPr/>
      <dgm:t>
        <a:bodyPr/>
        <a:lstStyle/>
        <a:p>
          <a:endParaRPr lang="es-MX"/>
        </a:p>
      </dgm:t>
    </dgm:pt>
    <dgm:pt modelId="{D54196AE-EEBD-4409-8A98-5508F9010FD8}" type="sibTrans" cxnId="{30EFC67B-E25C-4A25-87A9-F89780C98487}">
      <dgm:prSet/>
      <dgm:spPr/>
      <dgm:t>
        <a:bodyPr/>
        <a:lstStyle/>
        <a:p>
          <a:endParaRPr lang="es-MX"/>
        </a:p>
      </dgm:t>
    </dgm:pt>
    <dgm:pt modelId="{94B65C19-28B5-40ED-8CEA-8E6E6BA8B5BF}" type="pres">
      <dgm:prSet presAssocID="{93110C6D-2A52-474B-A03E-B2DB415B725D}" presName="linear" presStyleCnt="0">
        <dgm:presLayoutVars>
          <dgm:dir/>
          <dgm:resizeHandles val="exact"/>
        </dgm:presLayoutVars>
      </dgm:prSet>
      <dgm:spPr/>
      <dgm:t>
        <a:bodyPr/>
        <a:lstStyle/>
        <a:p>
          <a:endParaRPr lang="es-MX"/>
        </a:p>
      </dgm:t>
    </dgm:pt>
    <dgm:pt modelId="{4E6D30CB-8D9A-467E-A4AF-E0BE82097442}" type="pres">
      <dgm:prSet presAssocID="{449BBB31-DFF2-48D9-95BB-DC02367D82E2}" presName="comp" presStyleCnt="0"/>
      <dgm:spPr/>
    </dgm:pt>
    <dgm:pt modelId="{3E74708F-EEF3-4F5A-AC9A-6719A5330AC5}" type="pres">
      <dgm:prSet presAssocID="{449BBB31-DFF2-48D9-95BB-DC02367D82E2}" presName="box" presStyleLbl="node1" presStyleIdx="0" presStyleCnt="3"/>
      <dgm:spPr/>
      <dgm:t>
        <a:bodyPr/>
        <a:lstStyle/>
        <a:p>
          <a:endParaRPr lang="es-MX"/>
        </a:p>
      </dgm:t>
    </dgm:pt>
    <dgm:pt modelId="{7E3D3B7B-E2C5-4299-991B-A506F833111D}" type="pres">
      <dgm:prSet presAssocID="{449BBB31-DFF2-48D9-95BB-DC02367D82E2}"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pt>
    <dgm:pt modelId="{561FA24C-B56B-4EB3-95B9-AA80E358F226}" type="pres">
      <dgm:prSet presAssocID="{449BBB31-DFF2-48D9-95BB-DC02367D82E2}" presName="text" presStyleLbl="node1" presStyleIdx="0" presStyleCnt="3">
        <dgm:presLayoutVars>
          <dgm:bulletEnabled val="1"/>
        </dgm:presLayoutVars>
      </dgm:prSet>
      <dgm:spPr/>
      <dgm:t>
        <a:bodyPr/>
        <a:lstStyle/>
        <a:p>
          <a:endParaRPr lang="es-MX"/>
        </a:p>
      </dgm:t>
    </dgm:pt>
    <dgm:pt modelId="{7CA4483B-5DCE-4C36-AF4F-F07A640F7EC4}" type="pres">
      <dgm:prSet presAssocID="{7683E504-0C81-4658-83A5-5D6095E8BEF9}" presName="spacer" presStyleCnt="0"/>
      <dgm:spPr/>
    </dgm:pt>
    <dgm:pt modelId="{B97EF0DB-3492-498A-991D-E3B4EF3292AF}" type="pres">
      <dgm:prSet presAssocID="{432EF6E2-9634-4716-AC32-E604D73E99BE}" presName="comp" presStyleCnt="0"/>
      <dgm:spPr/>
    </dgm:pt>
    <dgm:pt modelId="{956EF64B-D04F-4B85-8ED6-9F8D78194BAA}" type="pres">
      <dgm:prSet presAssocID="{432EF6E2-9634-4716-AC32-E604D73E99BE}" presName="box" presStyleLbl="node1" presStyleIdx="1" presStyleCnt="3"/>
      <dgm:spPr/>
      <dgm:t>
        <a:bodyPr/>
        <a:lstStyle/>
        <a:p>
          <a:endParaRPr lang="es-MX"/>
        </a:p>
      </dgm:t>
    </dgm:pt>
    <dgm:pt modelId="{922DB1AE-B6FE-41B1-8E76-4A9DFD36C85D}" type="pres">
      <dgm:prSet presAssocID="{432EF6E2-9634-4716-AC32-E604D73E99BE}"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4000" r="-14000"/>
          </a:stretch>
        </a:blipFill>
      </dgm:spPr>
    </dgm:pt>
    <dgm:pt modelId="{0E13D7C2-48D4-4514-BD77-584FA79573E9}" type="pres">
      <dgm:prSet presAssocID="{432EF6E2-9634-4716-AC32-E604D73E99BE}" presName="text" presStyleLbl="node1" presStyleIdx="1" presStyleCnt="3">
        <dgm:presLayoutVars>
          <dgm:bulletEnabled val="1"/>
        </dgm:presLayoutVars>
      </dgm:prSet>
      <dgm:spPr/>
      <dgm:t>
        <a:bodyPr/>
        <a:lstStyle/>
        <a:p>
          <a:endParaRPr lang="es-MX"/>
        </a:p>
      </dgm:t>
    </dgm:pt>
    <dgm:pt modelId="{733D575D-DB7B-4446-9C48-A63897F4F826}" type="pres">
      <dgm:prSet presAssocID="{905D74C0-FD6D-4A93-A381-DF125A44F4D5}" presName="spacer" presStyleCnt="0"/>
      <dgm:spPr/>
    </dgm:pt>
    <dgm:pt modelId="{5496DDE8-FD28-4313-801D-AE6BD0FB0E80}" type="pres">
      <dgm:prSet presAssocID="{C77D0DD7-D56F-4B00-9563-AB4B2317A156}" presName="comp" presStyleCnt="0"/>
      <dgm:spPr/>
    </dgm:pt>
    <dgm:pt modelId="{C50BA7BE-AAB0-444F-A74E-3E0055912A08}" type="pres">
      <dgm:prSet presAssocID="{C77D0DD7-D56F-4B00-9563-AB4B2317A156}" presName="box" presStyleLbl="node1" presStyleIdx="2" presStyleCnt="3"/>
      <dgm:spPr/>
      <dgm:t>
        <a:bodyPr/>
        <a:lstStyle/>
        <a:p>
          <a:endParaRPr lang="es-MX"/>
        </a:p>
      </dgm:t>
    </dgm:pt>
    <dgm:pt modelId="{EAB9178E-3D1A-40FA-8B8E-293E6DF8C1E0}" type="pres">
      <dgm:prSet presAssocID="{C77D0DD7-D56F-4B00-9563-AB4B2317A156}"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dgm:spPr>
    </dgm:pt>
    <dgm:pt modelId="{7638BA47-AD26-4957-8622-A3598FCA0834}" type="pres">
      <dgm:prSet presAssocID="{C77D0DD7-D56F-4B00-9563-AB4B2317A156}" presName="text" presStyleLbl="node1" presStyleIdx="2" presStyleCnt="3">
        <dgm:presLayoutVars>
          <dgm:bulletEnabled val="1"/>
        </dgm:presLayoutVars>
      </dgm:prSet>
      <dgm:spPr/>
      <dgm:t>
        <a:bodyPr/>
        <a:lstStyle/>
        <a:p>
          <a:endParaRPr lang="es-MX"/>
        </a:p>
      </dgm:t>
    </dgm:pt>
  </dgm:ptLst>
  <dgm:cxnLst>
    <dgm:cxn modelId="{52ECA6B7-7427-4FC2-8355-13F572BE229B}" type="presOf" srcId="{432EF6E2-9634-4716-AC32-E604D73E99BE}" destId="{956EF64B-D04F-4B85-8ED6-9F8D78194BAA}" srcOrd="0" destOrd="0" presId="urn:microsoft.com/office/officeart/2005/8/layout/vList4"/>
    <dgm:cxn modelId="{7A164A48-5E67-4312-AEA6-6B599BCC0290}" type="presOf" srcId="{93110C6D-2A52-474B-A03E-B2DB415B725D}" destId="{94B65C19-28B5-40ED-8CEA-8E6E6BA8B5BF}" srcOrd="0" destOrd="0" presId="urn:microsoft.com/office/officeart/2005/8/layout/vList4"/>
    <dgm:cxn modelId="{ABE6DFCE-9458-4FBE-B243-731792BB8CA3}" srcId="{93110C6D-2A52-474B-A03E-B2DB415B725D}" destId="{432EF6E2-9634-4716-AC32-E604D73E99BE}" srcOrd="1" destOrd="0" parTransId="{65002576-B9DB-4E9B-9ED6-645DE02FC612}" sibTransId="{905D74C0-FD6D-4A93-A381-DF125A44F4D5}"/>
    <dgm:cxn modelId="{36ADDBD7-0B2E-4364-9B57-1BA9557BC93A}" type="presOf" srcId="{432EF6E2-9634-4716-AC32-E604D73E99BE}" destId="{0E13D7C2-48D4-4514-BD77-584FA79573E9}" srcOrd="1" destOrd="0" presId="urn:microsoft.com/office/officeart/2005/8/layout/vList4"/>
    <dgm:cxn modelId="{B19A6D78-3F74-42B1-9194-8D7CE1999B3D}" type="presOf" srcId="{C77D0DD7-D56F-4B00-9563-AB4B2317A156}" destId="{C50BA7BE-AAB0-444F-A74E-3E0055912A08}" srcOrd="0" destOrd="0" presId="urn:microsoft.com/office/officeart/2005/8/layout/vList4"/>
    <dgm:cxn modelId="{D1149BD6-4E3D-4740-A8C2-32DB25EAD041}" type="presOf" srcId="{C77D0DD7-D56F-4B00-9563-AB4B2317A156}" destId="{7638BA47-AD26-4957-8622-A3598FCA0834}" srcOrd="1" destOrd="0" presId="urn:microsoft.com/office/officeart/2005/8/layout/vList4"/>
    <dgm:cxn modelId="{6CDCD17B-F2A3-4745-972A-854AAC34EBC8}" type="presOf" srcId="{449BBB31-DFF2-48D9-95BB-DC02367D82E2}" destId="{561FA24C-B56B-4EB3-95B9-AA80E358F226}" srcOrd="1" destOrd="0" presId="urn:microsoft.com/office/officeart/2005/8/layout/vList4"/>
    <dgm:cxn modelId="{30EFC67B-E25C-4A25-87A9-F89780C98487}" srcId="{93110C6D-2A52-474B-A03E-B2DB415B725D}" destId="{C77D0DD7-D56F-4B00-9563-AB4B2317A156}" srcOrd="2" destOrd="0" parTransId="{ED894876-D11F-4039-8755-8307F85E504B}" sibTransId="{D54196AE-EEBD-4409-8A98-5508F9010FD8}"/>
    <dgm:cxn modelId="{D93BC31C-DF6F-4A16-831B-F95F0345DA50}" type="presOf" srcId="{449BBB31-DFF2-48D9-95BB-DC02367D82E2}" destId="{3E74708F-EEF3-4F5A-AC9A-6719A5330AC5}" srcOrd="0" destOrd="0" presId="urn:microsoft.com/office/officeart/2005/8/layout/vList4"/>
    <dgm:cxn modelId="{25D6CB44-9D5F-4A46-BDA1-4993F247B303}" srcId="{93110C6D-2A52-474B-A03E-B2DB415B725D}" destId="{449BBB31-DFF2-48D9-95BB-DC02367D82E2}" srcOrd="0" destOrd="0" parTransId="{F3E948AE-BA29-4C85-9D3B-599C44624E78}" sibTransId="{7683E504-0C81-4658-83A5-5D6095E8BEF9}"/>
    <dgm:cxn modelId="{BC971E2B-A7EC-48D0-880C-703E9EAF0170}" type="presParOf" srcId="{94B65C19-28B5-40ED-8CEA-8E6E6BA8B5BF}" destId="{4E6D30CB-8D9A-467E-A4AF-E0BE82097442}" srcOrd="0" destOrd="0" presId="urn:microsoft.com/office/officeart/2005/8/layout/vList4"/>
    <dgm:cxn modelId="{9A6885A0-7368-4D40-B61D-88EDC049E422}" type="presParOf" srcId="{4E6D30CB-8D9A-467E-A4AF-E0BE82097442}" destId="{3E74708F-EEF3-4F5A-AC9A-6719A5330AC5}" srcOrd="0" destOrd="0" presId="urn:microsoft.com/office/officeart/2005/8/layout/vList4"/>
    <dgm:cxn modelId="{0517EDE1-5075-447D-868F-2A0D5A3563DF}" type="presParOf" srcId="{4E6D30CB-8D9A-467E-A4AF-E0BE82097442}" destId="{7E3D3B7B-E2C5-4299-991B-A506F833111D}" srcOrd="1" destOrd="0" presId="urn:microsoft.com/office/officeart/2005/8/layout/vList4"/>
    <dgm:cxn modelId="{FEB8C567-B1D7-43DC-B8DD-1AD27FEE478D}" type="presParOf" srcId="{4E6D30CB-8D9A-467E-A4AF-E0BE82097442}" destId="{561FA24C-B56B-4EB3-95B9-AA80E358F226}" srcOrd="2" destOrd="0" presId="urn:microsoft.com/office/officeart/2005/8/layout/vList4"/>
    <dgm:cxn modelId="{2A7D1315-64EC-4DA0-B167-592B1FE9C6AF}" type="presParOf" srcId="{94B65C19-28B5-40ED-8CEA-8E6E6BA8B5BF}" destId="{7CA4483B-5DCE-4C36-AF4F-F07A640F7EC4}" srcOrd="1" destOrd="0" presId="urn:microsoft.com/office/officeart/2005/8/layout/vList4"/>
    <dgm:cxn modelId="{3CB55B7F-3556-4979-A700-6550A2798516}" type="presParOf" srcId="{94B65C19-28B5-40ED-8CEA-8E6E6BA8B5BF}" destId="{B97EF0DB-3492-498A-991D-E3B4EF3292AF}" srcOrd="2" destOrd="0" presId="urn:microsoft.com/office/officeart/2005/8/layout/vList4"/>
    <dgm:cxn modelId="{005148CF-BB10-4A9E-A863-214A3EF85952}" type="presParOf" srcId="{B97EF0DB-3492-498A-991D-E3B4EF3292AF}" destId="{956EF64B-D04F-4B85-8ED6-9F8D78194BAA}" srcOrd="0" destOrd="0" presId="urn:microsoft.com/office/officeart/2005/8/layout/vList4"/>
    <dgm:cxn modelId="{CC34DD19-9E11-419A-AC9F-B658EF789265}" type="presParOf" srcId="{B97EF0DB-3492-498A-991D-E3B4EF3292AF}" destId="{922DB1AE-B6FE-41B1-8E76-4A9DFD36C85D}" srcOrd="1" destOrd="0" presId="urn:microsoft.com/office/officeart/2005/8/layout/vList4"/>
    <dgm:cxn modelId="{0146DE61-0313-4459-AEBA-BC8FDE4DA6AA}" type="presParOf" srcId="{B97EF0DB-3492-498A-991D-E3B4EF3292AF}" destId="{0E13D7C2-48D4-4514-BD77-584FA79573E9}" srcOrd="2" destOrd="0" presId="urn:microsoft.com/office/officeart/2005/8/layout/vList4"/>
    <dgm:cxn modelId="{A17A930D-BD44-473B-9A63-AAF0FC4614B3}" type="presParOf" srcId="{94B65C19-28B5-40ED-8CEA-8E6E6BA8B5BF}" destId="{733D575D-DB7B-4446-9C48-A63897F4F826}" srcOrd="3" destOrd="0" presId="urn:microsoft.com/office/officeart/2005/8/layout/vList4"/>
    <dgm:cxn modelId="{26F5D239-A088-4509-ACB4-D0C5C33CA9FF}" type="presParOf" srcId="{94B65C19-28B5-40ED-8CEA-8E6E6BA8B5BF}" destId="{5496DDE8-FD28-4313-801D-AE6BD0FB0E80}" srcOrd="4" destOrd="0" presId="urn:microsoft.com/office/officeart/2005/8/layout/vList4"/>
    <dgm:cxn modelId="{2CA98AE9-8216-4AD6-A93C-2E81361F8BF4}" type="presParOf" srcId="{5496DDE8-FD28-4313-801D-AE6BD0FB0E80}" destId="{C50BA7BE-AAB0-444F-A74E-3E0055912A08}" srcOrd="0" destOrd="0" presId="urn:microsoft.com/office/officeart/2005/8/layout/vList4"/>
    <dgm:cxn modelId="{375111D2-2F93-43DD-B77C-447B9264C6B0}" type="presParOf" srcId="{5496DDE8-FD28-4313-801D-AE6BD0FB0E80}" destId="{EAB9178E-3D1A-40FA-8B8E-293E6DF8C1E0}" srcOrd="1" destOrd="0" presId="urn:microsoft.com/office/officeart/2005/8/layout/vList4"/>
    <dgm:cxn modelId="{2AC19FD7-785B-4692-BD08-14956F95D8C9}" type="presParOf" srcId="{5496DDE8-FD28-4313-801D-AE6BD0FB0E80}" destId="{7638BA47-AD26-4957-8622-A3598FCA0834}"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F4A008-7ACA-4E89-9560-C83929372BE1}"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s-MX"/>
        </a:p>
      </dgm:t>
    </dgm:pt>
    <dgm:pt modelId="{63F18D0B-E9BF-401A-8766-C0ABAD6C3030}">
      <dgm:prSet phldrT="[Texto]"/>
      <dgm:spPr>
        <a:solidFill>
          <a:schemeClr val="accent1">
            <a:lumMod val="60000"/>
            <a:lumOff val="40000"/>
          </a:schemeClr>
        </a:solidFill>
      </dgm:spPr>
      <dgm:t>
        <a:bodyPr/>
        <a:lstStyle/>
        <a:p>
          <a:r>
            <a:rPr lang="es-MX" dirty="0" smtClean="0">
              <a:solidFill>
                <a:schemeClr val="tx1"/>
              </a:solidFill>
            </a:rPr>
            <a:t>A mayor número de observaciones congruentes con la hipótesis, mayores posibilidades de que sea cierta</a:t>
          </a:r>
          <a:endParaRPr lang="es-MX" dirty="0"/>
        </a:p>
      </dgm:t>
    </dgm:pt>
    <dgm:pt modelId="{3F44B917-94EA-41E5-8982-6635B0727562}" type="parTrans" cxnId="{DE6ADDAA-DC78-4B93-8ECC-6310D86B11E7}">
      <dgm:prSet/>
      <dgm:spPr/>
      <dgm:t>
        <a:bodyPr/>
        <a:lstStyle/>
        <a:p>
          <a:endParaRPr lang="es-MX"/>
        </a:p>
      </dgm:t>
    </dgm:pt>
    <dgm:pt modelId="{20101C0A-34A8-4F65-B4AE-32C14FBF7BB6}" type="sibTrans" cxnId="{DE6ADDAA-DC78-4B93-8ECC-6310D86B11E7}">
      <dgm:prSet/>
      <dgm:spPr>
        <a:ln w="44450">
          <a:solidFill>
            <a:schemeClr val="accent1">
              <a:lumMod val="50000"/>
            </a:schemeClr>
          </a:solidFill>
        </a:ln>
      </dgm:spPr>
      <dgm:t>
        <a:bodyPr/>
        <a:lstStyle/>
        <a:p>
          <a:endParaRPr lang="es-MX"/>
        </a:p>
      </dgm:t>
    </dgm:pt>
    <dgm:pt modelId="{541EEC6F-D1B8-4DFB-AC45-5B30A11E0EBB}">
      <dgm:prSet phldrT="[Texto]"/>
      <dgm:spPr>
        <a:solidFill>
          <a:schemeClr val="accent2">
            <a:lumMod val="60000"/>
            <a:lumOff val="40000"/>
          </a:schemeClr>
        </a:solidFill>
      </dgm:spPr>
      <dgm:t>
        <a:bodyPr/>
        <a:lstStyle/>
        <a:p>
          <a:r>
            <a:rPr lang="es-MX" dirty="0" smtClean="0">
              <a:solidFill>
                <a:schemeClr val="tx1"/>
              </a:solidFill>
            </a:rPr>
            <a:t>Si la hipótesis no entra en contradicción con una extensa colección de hechos adquiere la categoría de Ley natural</a:t>
          </a:r>
          <a:endParaRPr lang="es-MX" dirty="0">
            <a:solidFill>
              <a:schemeClr val="tx1"/>
            </a:solidFill>
          </a:endParaRPr>
        </a:p>
      </dgm:t>
    </dgm:pt>
    <dgm:pt modelId="{9BBB422C-5873-4E3A-A2D8-5E62DDF2A371}" type="parTrans" cxnId="{A52434EA-6863-4D36-BE03-A2D643782834}">
      <dgm:prSet/>
      <dgm:spPr/>
      <dgm:t>
        <a:bodyPr/>
        <a:lstStyle/>
        <a:p>
          <a:endParaRPr lang="es-MX"/>
        </a:p>
      </dgm:t>
    </dgm:pt>
    <dgm:pt modelId="{BE616D69-89C3-48A6-897A-2DC8D6308670}" type="sibTrans" cxnId="{A52434EA-6863-4D36-BE03-A2D643782834}">
      <dgm:prSet/>
      <dgm:spPr>
        <a:ln>
          <a:noFill/>
        </a:ln>
      </dgm:spPr>
      <dgm:t>
        <a:bodyPr/>
        <a:lstStyle/>
        <a:p>
          <a:endParaRPr lang="es-MX"/>
        </a:p>
      </dgm:t>
    </dgm:pt>
    <dgm:pt modelId="{A18474AA-B9A1-474D-9E8D-5375F349FF5A}">
      <dgm:prSet phldrT="[Texto]"/>
      <dgm:spPr>
        <a:solidFill>
          <a:schemeClr val="accent3">
            <a:lumMod val="60000"/>
            <a:lumOff val="40000"/>
          </a:schemeClr>
        </a:solidFill>
      </dgm:spPr>
      <dgm:t>
        <a:bodyPr/>
        <a:lstStyle/>
        <a:p>
          <a:r>
            <a:rPr lang="es-MX" dirty="0" smtClean="0">
              <a:solidFill>
                <a:schemeClr val="tx1"/>
              </a:solidFill>
            </a:rPr>
            <a:t>Si existe contradicción entre las deducciones de la hipótesis y las nuevas observaciones, la hipótesis es rechazada.</a:t>
          </a:r>
          <a:endParaRPr lang="es-MX" dirty="0"/>
        </a:p>
      </dgm:t>
    </dgm:pt>
    <dgm:pt modelId="{11910190-8C61-4152-9E86-B00F6482EB99}" type="parTrans" cxnId="{698EE774-E07B-4750-9154-E63AB4F494BB}">
      <dgm:prSet/>
      <dgm:spPr/>
      <dgm:t>
        <a:bodyPr/>
        <a:lstStyle/>
        <a:p>
          <a:endParaRPr lang="es-MX"/>
        </a:p>
      </dgm:t>
    </dgm:pt>
    <dgm:pt modelId="{13ADA66F-DD42-4E6A-B386-3F37B2415A65}" type="sibTrans" cxnId="{698EE774-E07B-4750-9154-E63AB4F494BB}">
      <dgm:prSet/>
      <dgm:spPr>
        <a:ln w="44450">
          <a:solidFill>
            <a:schemeClr val="accent2">
              <a:lumMod val="50000"/>
            </a:schemeClr>
          </a:solidFill>
        </a:ln>
      </dgm:spPr>
      <dgm:t>
        <a:bodyPr/>
        <a:lstStyle/>
        <a:p>
          <a:endParaRPr lang="es-MX"/>
        </a:p>
      </dgm:t>
    </dgm:pt>
    <dgm:pt modelId="{41689E60-6763-4D2A-AF4D-59F59522940C}">
      <dgm:prSet phldrT="[Texto]"/>
      <dgm:spPr>
        <a:solidFill>
          <a:schemeClr val="accent4">
            <a:lumMod val="60000"/>
            <a:lumOff val="40000"/>
          </a:schemeClr>
        </a:solidFill>
      </dgm:spPr>
      <dgm:t>
        <a:bodyPr/>
        <a:lstStyle/>
        <a:p>
          <a:r>
            <a:rPr lang="es-MX" dirty="0" smtClean="0">
              <a:solidFill>
                <a:schemeClr val="tx1"/>
              </a:solidFill>
            </a:rPr>
            <a:t>Los nuevos  hechos se agregan a los de la primera etapa y el ciclo comienza de nuevo</a:t>
          </a:r>
          <a:endParaRPr lang="es-MX" dirty="0"/>
        </a:p>
      </dgm:t>
    </dgm:pt>
    <dgm:pt modelId="{9C889106-9CB8-4C51-A976-2D1A6958DEBB}" type="parTrans" cxnId="{D643E9AF-47F6-4ECC-BD01-7B19A432EA37}">
      <dgm:prSet/>
      <dgm:spPr/>
      <dgm:t>
        <a:bodyPr/>
        <a:lstStyle/>
        <a:p>
          <a:endParaRPr lang="es-MX"/>
        </a:p>
      </dgm:t>
    </dgm:pt>
    <dgm:pt modelId="{7015D15F-C934-48A6-A67A-C5315C004C35}" type="sibTrans" cxnId="{D643E9AF-47F6-4ECC-BD01-7B19A432EA37}">
      <dgm:prSet/>
      <dgm:spPr>
        <a:solidFill>
          <a:schemeClr val="accent1">
            <a:hueOff val="0"/>
            <a:satOff val="0"/>
            <a:lumOff val="0"/>
          </a:schemeClr>
        </a:solidFill>
        <a:ln w="44450">
          <a:solidFill>
            <a:schemeClr val="accent2">
              <a:lumMod val="50000"/>
            </a:schemeClr>
          </a:solidFill>
        </a:ln>
      </dgm:spPr>
      <dgm:t>
        <a:bodyPr/>
        <a:lstStyle/>
        <a:p>
          <a:endParaRPr lang="es-MX"/>
        </a:p>
      </dgm:t>
    </dgm:pt>
    <dgm:pt modelId="{1F14C148-7420-44B5-8E3E-25C1EEB8F8BE}">
      <dgm:prSet phldrT="[Texto]" custT="1"/>
      <dgm:spPr>
        <a:solidFill>
          <a:schemeClr val="accent5">
            <a:lumMod val="60000"/>
            <a:lumOff val="40000"/>
          </a:schemeClr>
        </a:solidFill>
      </dgm:spPr>
      <dgm:t>
        <a:bodyPr/>
        <a:lstStyle/>
        <a:p>
          <a:r>
            <a:rPr lang="es-MX" sz="2400" b="1" dirty="0" smtClean="0">
              <a:solidFill>
                <a:schemeClr val="tx1"/>
              </a:solidFill>
            </a:rPr>
            <a:t>Etapa 1</a:t>
          </a:r>
          <a:endParaRPr lang="es-MX" sz="2400" b="1" dirty="0">
            <a:solidFill>
              <a:schemeClr val="tx1"/>
            </a:solidFill>
          </a:endParaRPr>
        </a:p>
      </dgm:t>
    </dgm:pt>
    <dgm:pt modelId="{A1F73AC7-7AA3-4F6B-A787-F4A54B3E5F7C}" type="parTrans" cxnId="{8C588012-416B-4D94-B4D0-CEB17D7DAA9A}">
      <dgm:prSet/>
      <dgm:spPr/>
      <dgm:t>
        <a:bodyPr/>
        <a:lstStyle/>
        <a:p>
          <a:endParaRPr lang="es-MX"/>
        </a:p>
      </dgm:t>
    </dgm:pt>
    <dgm:pt modelId="{771770EA-D974-4E29-9751-06CD57CB93EB}" type="sibTrans" cxnId="{8C588012-416B-4D94-B4D0-CEB17D7DAA9A}">
      <dgm:prSet/>
      <dgm:spPr/>
      <dgm:t>
        <a:bodyPr/>
        <a:lstStyle/>
        <a:p>
          <a:endParaRPr lang="es-MX"/>
        </a:p>
      </dgm:t>
    </dgm:pt>
    <dgm:pt modelId="{0B5CF351-570B-4552-8BA2-819F5E9F6B6F}" type="pres">
      <dgm:prSet presAssocID="{03F4A008-7ACA-4E89-9560-C83929372BE1}" presName="Name0" presStyleCnt="0">
        <dgm:presLayoutVars>
          <dgm:dir/>
          <dgm:resizeHandles val="exact"/>
        </dgm:presLayoutVars>
      </dgm:prSet>
      <dgm:spPr/>
      <dgm:t>
        <a:bodyPr/>
        <a:lstStyle/>
        <a:p>
          <a:endParaRPr lang="es-MX"/>
        </a:p>
      </dgm:t>
    </dgm:pt>
    <dgm:pt modelId="{2E32FA0F-23AD-4BA6-91DB-A3F226C4E99D}" type="pres">
      <dgm:prSet presAssocID="{63F18D0B-E9BF-401A-8766-C0ABAD6C3030}" presName="node" presStyleLbl="node1" presStyleIdx="0" presStyleCnt="5">
        <dgm:presLayoutVars>
          <dgm:bulletEnabled val="1"/>
        </dgm:presLayoutVars>
      </dgm:prSet>
      <dgm:spPr/>
      <dgm:t>
        <a:bodyPr/>
        <a:lstStyle/>
        <a:p>
          <a:endParaRPr lang="es-MX"/>
        </a:p>
      </dgm:t>
    </dgm:pt>
    <dgm:pt modelId="{AD9DB71D-57AB-451E-9E47-6018F11551DA}" type="pres">
      <dgm:prSet presAssocID="{20101C0A-34A8-4F65-B4AE-32C14FBF7BB6}" presName="sibTrans" presStyleLbl="sibTrans1D1" presStyleIdx="0" presStyleCnt="4"/>
      <dgm:spPr/>
      <dgm:t>
        <a:bodyPr/>
        <a:lstStyle/>
        <a:p>
          <a:endParaRPr lang="es-MX"/>
        </a:p>
      </dgm:t>
    </dgm:pt>
    <dgm:pt modelId="{B478EC7A-9B43-4355-9CC8-08880DEB43DA}" type="pres">
      <dgm:prSet presAssocID="{20101C0A-34A8-4F65-B4AE-32C14FBF7BB6}" presName="connectorText" presStyleLbl="sibTrans1D1" presStyleIdx="0" presStyleCnt="4"/>
      <dgm:spPr/>
      <dgm:t>
        <a:bodyPr/>
        <a:lstStyle/>
        <a:p>
          <a:endParaRPr lang="es-MX"/>
        </a:p>
      </dgm:t>
    </dgm:pt>
    <dgm:pt modelId="{5CF4C233-2CFA-488B-8385-5D2223AD120E}" type="pres">
      <dgm:prSet presAssocID="{541EEC6F-D1B8-4DFB-AC45-5B30A11E0EBB}" presName="node" presStyleLbl="node1" presStyleIdx="1" presStyleCnt="5">
        <dgm:presLayoutVars>
          <dgm:bulletEnabled val="1"/>
        </dgm:presLayoutVars>
      </dgm:prSet>
      <dgm:spPr/>
      <dgm:t>
        <a:bodyPr/>
        <a:lstStyle/>
        <a:p>
          <a:endParaRPr lang="es-MX"/>
        </a:p>
      </dgm:t>
    </dgm:pt>
    <dgm:pt modelId="{5379D34F-93FA-493F-A427-6BE91B07E800}" type="pres">
      <dgm:prSet presAssocID="{BE616D69-89C3-48A6-897A-2DC8D6308670}" presName="sibTrans" presStyleLbl="sibTrans1D1" presStyleIdx="1" presStyleCnt="4"/>
      <dgm:spPr/>
      <dgm:t>
        <a:bodyPr/>
        <a:lstStyle/>
        <a:p>
          <a:endParaRPr lang="es-MX"/>
        </a:p>
      </dgm:t>
    </dgm:pt>
    <dgm:pt modelId="{70132C32-7158-4CD9-B422-079467C5D8C8}" type="pres">
      <dgm:prSet presAssocID="{BE616D69-89C3-48A6-897A-2DC8D6308670}" presName="connectorText" presStyleLbl="sibTrans1D1" presStyleIdx="1" presStyleCnt="4"/>
      <dgm:spPr/>
      <dgm:t>
        <a:bodyPr/>
        <a:lstStyle/>
        <a:p>
          <a:endParaRPr lang="es-MX"/>
        </a:p>
      </dgm:t>
    </dgm:pt>
    <dgm:pt modelId="{AD00D6E3-72C1-476B-85FC-32D88DACC6D4}" type="pres">
      <dgm:prSet presAssocID="{A18474AA-B9A1-474D-9E8D-5375F349FF5A}" presName="node" presStyleLbl="node1" presStyleIdx="2" presStyleCnt="5">
        <dgm:presLayoutVars>
          <dgm:bulletEnabled val="1"/>
        </dgm:presLayoutVars>
      </dgm:prSet>
      <dgm:spPr/>
      <dgm:t>
        <a:bodyPr/>
        <a:lstStyle/>
        <a:p>
          <a:endParaRPr lang="es-MX"/>
        </a:p>
      </dgm:t>
    </dgm:pt>
    <dgm:pt modelId="{8CE97E26-1705-4471-A25B-693B5981F946}" type="pres">
      <dgm:prSet presAssocID="{13ADA66F-DD42-4E6A-B386-3F37B2415A65}" presName="sibTrans" presStyleLbl="sibTrans1D1" presStyleIdx="2" presStyleCnt="4"/>
      <dgm:spPr/>
      <dgm:t>
        <a:bodyPr/>
        <a:lstStyle/>
        <a:p>
          <a:endParaRPr lang="es-MX"/>
        </a:p>
      </dgm:t>
    </dgm:pt>
    <dgm:pt modelId="{0AAA3506-D715-42EF-9D01-772662043D3F}" type="pres">
      <dgm:prSet presAssocID="{13ADA66F-DD42-4E6A-B386-3F37B2415A65}" presName="connectorText" presStyleLbl="sibTrans1D1" presStyleIdx="2" presStyleCnt="4"/>
      <dgm:spPr/>
      <dgm:t>
        <a:bodyPr/>
        <a:lstStyle/>
        <a:p>
          <a:endParaRPr lang="es-MX"/>
        </a:p>
      </dgm:t>
    </dgm:pt>
    <dgm:pt modelId="{97E6C096-CE6E-4C2D-AA84-0317110751DE}" type="pres">
      <dgm:prSet presAssocID="{41689E60-6763-4D2A-AF4D-59F59522940C}" presName="node" presStyleLbl="node1" presStyleIdx="3" presStyleCnt="5">
        <dgm:presLayoutVars>
          <dgm:bulletEnabled val="1"/>
        </dgm:presLayoutVars>
      </dgm:prSet>
      <dgm:spPr/>
      <dgm:t>
        <a:bodyPr/>
        <a:lstStyle/>
        <a:p>
          <a:endParaRPr lang="es-MX"/>
        </a:p>
      </dgm:t>
    </dgm:pt>
    <dgm:pt modelId="{EC1094A7-B7B0-4A2E-BA0F-7D5DBF3BF99C}" type="pres">
      <dgm:prSet presAssocID="{7015D15F-C934-48A6-A67A-C5315C004C35}" presName="sibTrans" presStyleLbl="sibTrans1D1" presStyleIdx="3" presStyleCnt="4"/>
      <dgm:spPr/>
      <dgm:t>
        <a:bodyPr/>
        <a:lstStyle/>
        <a:p>
          <a:endParaRPr lang="es-MX"/>
        </a:p>
      </dgm:t>
    </dgm:pt>
    <dgm:pt modelId="{81E5EEBA-849F-4B95-A807-5BC9DF1DA01C}" type="pres">
      <dgm:prSet presAssocID="{7015D15F-C934-48A6-A67A-C5315C004C35}" presName="connectorText" presStyleLbl="sibTrans1D1" presStyleIdx="3" presStyleCnt="4"/>
      <dgm:spPr/>
      <dgm:t>
        <a:bodyPr/>
        <a:lstStyle/>
        <a:p>
          <a:endParaRPr lang="es-MX"/>
        </a:p>
      </dgm:t>
    </dgm:pt>
    <dgm:pt modelId="{C671B7A2-F1D4-443A-9DB7-13A35B0F567A}" type="pres">
      <dgm:prSet presAssocID="{1F14C148-7420-44B5-8E3E-25C1EEB8F8BE}" presName="node" presStyleLbl="node1" presStyleIdx="4" presStyleCnt="5">
        <dgm:presLayoutVars>
          <dgm:bulletEnabled val="1"/>
        </dgm:presLayoutVars>
      </dgm:prSet>
      <dgm:spPr/>
      <dgm:t>
        <a:bodyPr/>
        <a:lstStyle/>
        <a:p>
          <a:endParaRPr lang="es-MX"/>
        </a:p>
      </dgm:t>
    </dgm:pt>
  </dgm:ptLst>
  <dgm:cxnLst>
    <dgm:cxn modelId="{F4D7645D-6BAD-4063-9D04-55BB35567810}" type="presOf" srcId="{A18474AA-B9A1-474D-9E8D-5375F349FF5A}" destId="{AD00D6E3-72C1-476B-85FC-32D88DACC6D4}" srcOrd="0" destOrd="0" presId="urn:microsoft.com/office/officeart/2005/8/layout/bProcess3"/>
    <dgm:cxn modelId="{F8A3CB42-5734-4FA1-9202-C9833C7D4077}" type="presOf" srcId="{13ADA66F-DD42-4E6A-B386-3F37B2415A65}" destId="{0AAA3506-D715-42EF-9D01-772662043D3F}" srcOrd="1" destOrd="0" presId="urn:microsoft.com/office/officeart/2005/8/layout/bProcess3"/>
    <dgm:cxn modelId="{E9EDBF0E-9104-4ED6-8456-3D74DF191C5F}" type="presOf" srcId="{7015D15F-C934-48A6-A67A-C5315C004C35}" destId="{EC1094A7-B7B0-4A2E-BA0F-7D5DBF3BF99C}" srcOrd="0" destOrd="0" presId="urn:microsoft.com/office/officeart/2005/8/layout/bProcess3"/>
    <dgm:cxn modelId="{80CF220F-3621-4803-925B-64F09FAD42BA}" type="presOf" srcId="{7015D15F-C934-48A6-A67A-C5315C004C35}" destId="{81E5EEBA-849F-4B95-A807-5BC9DF1DA01C}" srcOrd="1" destOrd="0" presId="urn:microsoft.com/office/officeart/2005/8/layout/bProcess3"/>
    <dgm:cxn modelId="{DE6ADDAA-DC78-4B93-8ECC-6310D86B11E7}" srcId="{03F4A008-7ACA-4E89-9560-C83929372BE1}" destId="{63F18D0B-E9BF-401A-8766-C0ABAD6C3030}" srcOrd="0" destOrd="0" parTransId="{3F44B917-94EA-41E5-8982-6635B0727562}" sibTransId="{20101C0A-34A8-4F65-B4AE-32C14FBF7BB6}"/>
    <dgm:cxn modelId="{2D3DC32B-63EA-479B-BFD4-2EBD418E63E0}" type="presOf" srcId="{13ADA66F-DD42-4E6A-B386-3F37B2415A65}" destId="{8CE97E26-1705-4471-A25B-693B5981F946}" srcOrd="0" destOrd="0" presId="urn:microsoft.com/office/officeart/2005/8/layout/bProcess3"/>
    <dgm:cxn modelId="{4BF6DB41-B64F-4B1D-98AC-61BC916DA74C}" type="presOf" srcId="{41689E60-6763-4D2A-AF4D-59F59522940C}" destId="{97E6C096-CE6E-4C2D-AA84-0317110751DE}" srcOrd="0" destOrd="0" presId="urn:microsoft.com/office/officeart/2005/8/layout/bProcess3"/>
    <dgm:cxn modelId="{C4C30277-F2F9-4068-B5BC-0B96194BF903}" type="presOf" srcId="{1F14C148-7420-44B5-8E3E-25C1EEB8F8BE}" destId="{C671B7A2-F1D4-443A-9DB7-13A35B0F567A}" srcOrd="0" destOrd="0" presId="urn:microsoft.com/office/officeart/2005/8/layout/bProcess3"/>
    <dgm:cxn modelId="{B6CA484F-473C-480D-84B4-CE00AF71BB22}" type="presOf" srcId="{03F4A008-7ACA-4E89-9560-C83929372BE1}" destId="{0B5CF351-570B-4552-8BA2-819F5E9F6B6F}" srcOrd="0" destOrd="0" presId="urn:microsoft.com/office/officeart/2005/8/layout/bProcess3"/>
    <dgm:cxn modelId="{EDAB8B8A-00C8-4679-8E70-F94896BB3EA8}" type="presOf" srcId="{BE616D69-89C3-48A6-897A-2DC8D6308670}" destId="{5379D34F-93FA-493F-A427-6BE91B07E800}" srcOrd="0" destOrd="0" presId="urn:microsoft.com/office/officeart/2005/8/layout/bProcess3"/>
    <dgm:cxn modelId="{92DC9660-5362-402E-8FF5-C75944B366D5}" type="presOf" srcId="{63F18D0B-E9BF-401A-8766-C0ABAD6C3030}" destId="{2E32FA0F-23AD-4BA6-91DB-A3F226C4E99D}" srcOrd="0" destOrd="0" presId="urn:microsoft.com/office/officeart/2005/8/layout/bProcess3"/>
    <dgm:cxn modelId="{8C588012-416B-4D94-B4D0-CEB17D7DAA9A}" srcId="{03F4A008-7ACA-4E89-9560-C83929372BE1}" destId="{1F14C148-7420-44B5-8E3E-25C1EEB8F8BE}" srcOrd="4" destOrd="0" parTransId="{A1F73AC7-7AA3-4F6B-A787-F4A54B3E5F7C}" sibTransId="{771770EA-D974-4E29-9751-06CD57CB93EB}"/>
    <dgm:cxn modelId="{698EE774-E07B-4750-9154-E63AB4F494BB}" srcId="{03F4A008-7ACA-4E89-9560-C83929372BE1}" destId="{A18474AA-B9A1-474D-9E8D-5375F349FF5A}" srcOrd="2" destOrd="0" parTransId="{11910190-8C61-4152-9E86-B00F6482EB99}" sibTransId="{13ADA66F-DD42-4E6A-B386-3F37B2415A65}"/>
    <dgm:cxn modelId="{D643E9AF-47F6-4ECC-BD01-7B19A432EA37}" srcId="{03F4A008-7ACA-4E89-9560-C83929372BE1}" destId="{41689E60-6763-4D2A-AF4D-59F59522940C}" srcOrd="3" destOrd="0" parTransId="{9C889106-9CB8-4C51-A976-2D1A6958DEBB}" sibTransId="{7015D15F-C934-48A6-A67A-C5315C004C35}"/>
    <dgm:cxn modelId="{A52434EA-6863-4D36-BE03-A2D643782834}" srcId="{03F4A008-7ACA-4E89-9560-C83929372BE1}" destId="{541EEC6F-D1B8-4DFB-AC45-5B30A11E0EBB}" srcOrd="1" destOrd="0" parTransId="{9BBB422C-5873-4E3A-A2D8-5E62DDF2A371}" sibTransId="{BE616D69-89C3-48A6-897A-2DC8D6308670}"/>
    <dgm:cxn modelId="{191E3BE4-C103-494A-9135-E5C4E3CF3177}" type="presOf" srcId="{541EEC6F-D1B8-4DFB-AC45-5B30A11E0EBB}" destId="{5CF4C233-2CFA-488B-8385-5D2223AD120E}" srcOrd="0" destOrd="0" presId="urn:microsoft.com/office/officeart/2005/8/layout/bProcess3"/>
    <dgm:cxn modelId="{D74990C9-4A1F-457E-8961-498E8305B9D7}" type="presOf" srcId="{20101C0A-34A8-4F65-B4AE-32C14FBF7BB6}" destId="{AD9DB71D-57AB-451E-9E47-6018F11551DA}" srcOrd="0" destOrd="0" presId="urn:microsoft.com/office/officeart/2005/8/layout/bProcess3"/>
    <dgm:cxn modelId="{4CBFBEAE-5FE9-439B-AB08-45A39AB079AC}" type="presOf" srcId="{20101C0A-34A8-4F65-B4AE-32C14FBF7BB6}" destId="{B478EC7A-9B43-4355-9CC8-08880DEB43DA}" srcOrd="1" destOrd="0" presId="urn:microsoft.com/office/officeart/2005/8/layout/bProcess3"/>
    <dgm:cxn modelId="{21E8EABA-ABE5-46A7-BE4E-AF1C781B569D}" type="presOf" srcId="{BE616D69-89C3-48A6-897A-2DC8D6308670}" destId="{70132C32-7158-4CD9-B422-079467C5D8C8}" srcOrd="1" destOrd="0" presId="urn:microsoft.com/office/officeart/2005/8/layout/bProcess3"/>
    <dgm:cxn modelId="{07E17753-4EF3-4386-B9F5-CC66BE735BDB}" type="presParOf" srcId="{0B5CF351-570B-4552-8BA2-819F5E9F6B6F}" destId="{2E32FA0F-23AD-4BA6-91DB-A3F226C4E99D}" srcOrd="0" destOrd="0" presId="urn:microsoft.com/office/officeart/2005/8/layout/bProcess3"/>
    <dgm:cxn modelId="{DB5B6C33-CB26-4DD8-BF1A-4C14C4F324B9}" type="presParOf" srcId="{0B5CF351-570B-4552-8BA2-819F5E9F6B6F}" destId="{AD9DB71D-57AB-451E-9E47-6018F11551DA}" srcOrd="1" destOrd="0" presId="urn:microsoft.com/office/officeart/2005/8/layout/bProcess3"/>
    <dgm:cxn modelId="{38D5F7E2-D0BF-4619-8CC3-16B1CC72654C}" type="presParOf" srcId="{AD9DB71D-57AB-451E-9E47-6018F11551DA}" destId="{B478EC7A-9B43-4355-9CC8-08880DEB43DA}" srcOrd="0" destOrd="0" presId="urn:microsoft.com/office/officeart/2005/8/layout/bProcess3"/>
    <dgm:cxn modelId="{DF8BE49F-53EE-44DC-9976-1E25CDC271EB}" type="presParOf" srcId="{0B5CF351-570B-4552-8BA2-819F5E9F6B6F}" destId="{5CF4C233-2CFA-488B-8385-5D2223AD120E}" srcOrd="2" destOrd="0" presId="urn:microsoft.com/office/officeart/2005/8/layout/bProcess3"/>
    <dgm:cxn modelId="{F20F71BC-59EB-46DB-B033-FD03B34B2FF2}" type="presParOf" srcId="{0B5CF351-570B-4552-8BA2-819F5E9F6B6F}" destId="{5379D34F-93FA-493F-A427-6BE91B07E800}" srcOrd="3" destOrd="0" presId="urn:microsoft.com/office/officeart/2005/8/layout/bProcess3"/>
    <dgm:cxn modelId="{26F7C0B0-F15A-449B-B4FE-C5DF61EBCFB3}" type="presParOf" srcId="{5379D34F-93FA-493F-A427-6BE91B07E800}" destId="{70132C32-7158-4CD9-B422-079467C5D8C8}" srcOrd="0" destOrd="0" presId="urn:microsoft.com/office/officeart/2005/8/layout/bProcess3"/>
    <dgm:cxn modelId="{609D9089-3AC7-4E0C-A1B7-6D5338837D49}" type="presParOf" srcId="{0B5CF351-570B-4552-8BA2-819F5E9F6B6F}" destId="{AD00D6E3-72C1-476B-85FC-32D88DACC6D4}" srcOrd="4" destOrd="0" presId="urn:microsoft.com/office/officeart/2005/8/layout/bProcess3"/>
    <dgm:cxn modelId="{740C61E1-7A3C-44FA-A43F-C82607438616}" type="presParOf" srcId="{0B5CF351-570B-4552-8BA2-819F5E9F6B6F}" destId="{8CE97E26-1705-4471-A25B-693B5981F946}" srcOrd="5" destOrd="0" presId="urn:microsoft.com/office/officeart/2005/8/layout/bProcess3"/>
    <dgm:cxn modelId="{9B843695-F5F0-4C12-A707-0D5547E6B052}" type="presParOf" srcId="{8CE97E26-1705-4471-A25B-693B5981F946}" destId="{0AAA3506-D715-42EF-9D01-772662043D3F}" srcOrd="0" destOrd="0" presId="urn:microsoft.com/office/officeart/2005/8/layout/bProcess3"/>
    <dgm:cxn modelId="{5368A40D-3397-4A52-8167-C65A76040676}" type="presParOf" srcId="{0B5CF351-570B-4552-8BA2-819F5E9F6B6F}" destId="{97E6C096-CE6E-4C2D-AA84-0317110751DE}" srcOrd="6" destOrd="0" presId="urn:microsoft.com/office/officeart/2005/8/layout/bProcess3"/>
    <dgm:cxn modelId="{FC57BB3F-0A06-478B-8AFA-EB915DCA1C91}" type="presParOf" srcId="{0B5CF351-570B-4552-8BA2-819F5E9F6B6F}" destId="{EC1094A7-B7B0-4A2E-BA0F-7D5DBF3BF99C}" srcOrd="7" destOrd="0" presId="urn:microsoft.com/office/officeart/2005/8/layout/bProcess3"/>
    <dgm:cxn modelId="{3F18A62F-39CD-49D7-A794-0FBC31B1ADE9}" type="presParOf" srcId="{EC1094A7-B7B0-4A2E-BA0F-7D5DBF3BF99C}" destId="{81E5EEBA-849F-4B95-A807-5BC9DF1DA01C}" srcOrd="0" destOrd="0" presId="urn:microsoft.com/office/officeart/2005/8/layout/bProcess3"/>
    <dgm:cxn modelId="{87EB7078-7367-4B1C-AB0D-FC0FE0989F25}" type="presParOf" srcId="{0B5CF351-570B-4552-8BA2-819F5E9F6B6F}" destId="{C671B7A2-F1D4-443A-9DB7-13A35B0F567A}"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C0D6F0-159B-4E8F-AE14-DDBDCA6CAB8D}">
      <dsp:nvSpPr>
        <dsp:cNvPr id="0" name=""/>
        <dsp:cNvSpPr/>
      </dsp:nvSpPr>
      <dsp:spPr>
        <a:xfrm>
          <a:off x="0" y="0"/>
          <a:ext cx="6096000" cy="1269999"/>
        </a:xfrm>
        <a:prstGeom prst="roundRect">
          <a:avLst>
            <a:gd name="adj" fmla="val 10000"/>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361950" lvl="0" indent="0" algn="l" defTabSz="889000">
            <a:lnSpc>
              <a:spcPct val="90000"/>
            </a:lnSpc>
            <a:spcBef>
              <a:spcPct val="0"/>
            </a:spcBef>
            <a:spcAft>
              <a:spcPct val="35000"/>
            </a:spcAft>
          </a:pPr>
          <a:r>
            <a:rPr lang="es-MX" sz="2000" kern="1200" dirty="0" smtClean="0"/>
            <a:t>Métodos tabulares</a:t>
          </a:r>
          <a:endParaRPr lang="es-MX" sz="2000" kern="1200" dirty="0"/>
        </a:p>
        <a:p>
          <a:pPr marL="361950" lvl="1" indent="0" algn="l" defTabSz="711200">
            <a:lnSpc>
              <a:spcPct val="90000"/>
            </a:lnSpc>
            <a:spcBef>
              <a:spcPct val="0"/>
            </a:spcBef>
            <a:spcAft>
              <a:spcPct val="15000"/>
            </a:spcAft>
            <a:buChar char="••"/>
          </a:pPr>
          <a:r>
            <a:rPr lang="es-MX" sz="1600" kern="1200" dirty="0" smtClean="0"/>
            <a:t>Tabla de frecuencias</a:t>
          </a:r>
          <a:endParaRPr lang="es-MX" sz="1600" kern="1200" dirty="0"/>
        </a:p>
        <a:p>
          <a:pPr marL="361950" lvl="1" indent="0" algn="l" defTabSz="711200">
            <a:lnSpc>
              <a:spcPct val="90000"/>
            </a:lnSpc>
            <a:spcBef>
              <a:spcPct val="0"/>
            </a:spcBef>
            <a:spcAft>
              <a:spcPct val="15000"/>
            </a:spcAft>
            <a:buChar char="••"/>
          </a:pPr>
          <a:r>
            <a:rPr lang="es-MX" sz="1600" kern="1200" dirty="0" smtClean="0"/>
            <a:t>Tabla de frecuencias por clases</a:t>
          </a:r>
          <a:endParaRPr lang="es-MX" sz="1600" kern="1200" dirty="0"/>
        </a:p>
      </dsp:txBody>
      <dsp:txXfrm>
        <a:off x="1346200" y="0"/>
        <a:ext cx="4749800" cy="1269999"/>
      </dsp:txXfrm>
    </dsp:sp>
    <dsp:sp modelId="{E5F0D42D-F96B-4264-8CB9-C632FF955BC6}">
      <dsp:nvSpPr>
        <dsp:cNvPr id="0" name=""/>
        <dsp:cNvSpPr/>
      </dsp:nvSpPr>
      <dsp:spPr>
        <a:xfrm>
          <a:off x="126999" y="126999"/>
          <a:ext cx="1219200" cy="1015999"/>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374BEC9-B31F-41F4-A84C-53C7F869C1D8}">
      <dsp:nvSpPr>
        <dsp:cNvPr id="0" name=""/>
        <dsp:cNvSpPr/>
      </dsp:nvSpPr>
      <dsp:spPr>
        <a:xfrm>
          <a:off x="0" y="1396999"/>
          <a:ext cx="6096000" cy="1269999"/>
        </a:xfrm>
        <a:prstGeom prst="roundRect">
          <a:avLst>
            <a:gd name="adj" fmla="val 10000"/>
          </a:avLst>
        </a:prstGeom>
        <a:solidFill>
          <a:schemeClr val="accent4">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361950" lvl="0" indent="0" algn="l" defTabSz="889000">
            <a:lnSpc>
              <a:spcPct val="90000"/>
            </a:lnSpc>
            <a:spcBef>
              <a:spcPct val="0"/>
            </a:spcBef>
            <a:spcAft>
              <a:spcPct val="35000"/>
            </a:spcAft>
          </a:pPr>
          <a:r>
            <a:rPr lang="es-MX" sz="2000" kern="1200" dirty="0" smtClean="0"/>
            <a:t>Método gráficos</a:t>
          </a:r>
          <a:endParaRPr lang="es-MX" sz="2000" kern="1200" dirty="0"/>
        </a:p>
        <a:p>
          <a:pPr marL="361950" lvl="1" indent="0" algn="l" defTabSz="711200">
            <a:lnSpc>
              <a:spcPct val="90000"/>
            </a:lnSpc>
            <a:spcBef>
              <a:spcPct val="0"/>
            </a:spcBef>
            <a:spcAft>
              <a:spcPct val="15000"/>
            </a:spcAft>
            <a:buChar char="••"/>
          </a:pPr>
          <a:r>
            <a:rPr lang="es-MX" sz="1600" kern="1200" dirty="0" smtClean="0"/>
            <a:t>Histograma de frecuencias</a:t>
          </a:r>
          <a:endParaRPr lang="es-MX" sz="1600" kern="1200" dirty="0"/>
        </a:p>
        <a:p>
          <a:pPr marL="361950" lvl="1" indent="0" algn="l" defTabSz="711200">
            <a:lnSpc>
              <a:spcPct val="90000"/>
            </a:lnSpc>
            <a:spcBef>
              <a:spcPct val="0"/>
            </a:spcBef>
            <a:spcAft>
              <a:spcPct val="15000"/>
            </a:spcAft>
            <a:buChar char="••"/>
          </a:pPr>
          <a:r>
            <a:rPr lang="es-MX" sz="1600" kern="1200" dirty="0" smtClean="0"/>
            <a:t>Polígono de frecuencias</a:t>
          </a:r>
          <a:endParaRPr lang="es-MX" sz="1600" kern="1200" dirty="0"/>
        </a:p>
        <a:p>
          <a:pPr marL="361950" lvl="1" indent="0" algn="l" defTabSz="711200">
            <a:lnSpc>
              <a:spcPct val="90000"/>
            </a:lnSpc>
            <a:spcBef>
              <a:spcPct val="0"/>
            </a:spcBef>
            <a:spcAft>
              <a:spcPct val="15000"/>
            </a:spcAft>
            <a:buChar char="••"/>
          </a:pPr>
          <a:r>
            <a:rPr lang="es-MX" sz="1600" kern="1200" dirty="0" smtClean="0"/>
            <a:t>Diagrama de pastel, etc.</a:t>
          </a:r>
          <a:endParaRPr lang="es-MX" sz="1600" kern="1200" dirty="0"/>
        </a:p>
        <a:p>
          <a:pPr marL="114300" lvl="1" indent="0" algn="l" defTabSz="533400">
            <a:lnSpc>
              <a:spcPct val="90000"/>
            </a:lnSpc>
            <a:spcBef>
              <a:spcPct val="0"/>
            </a:spcBef>
            <a:spcAft>
              <a:spcPct val="15000"/>
            </a:spcAft>
            <a:buChar char="••"/>
          </a:pPr>
          <a:endParaRPr lang="es-MX" sz="1200" kern="1200" dirty="0"/>
        </a:p>
      </dsp:txBody>
      <dsp:txXfrm>
        <a:off x="1346200" y="1396999"/>
        <a:ext cx="4749800" cy="1269999"/>
      </dsp:txXfrm>
    </dsp:sp>
    <dsp:sp modelId="{C58052B5-8F14-4BF8-A3AF-46CFF1742DD1}">
      <dsp:nvSpPr>
        <dsp:cNvPr id="0" name=""/>
        <dsp:cNvSpPr/>
      </dsp:nvSpPr>
      <dsp:spPr>
        <a:xfrm>
          <a:off x="126999" y="1523999"/>
          <a:ext cx="1219200" cy="101599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2000" b="-12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A99847-A1C5-4C93-888B-A242AC898F82}">
      <dsp:nvSpPr>
        <dsp:cNvPr id="0" name=""/>
        <dsp:cNvSpPr/>
      </dsp:nvSpPr>
      <dsp:spPr>
        <a:xfrm>
          <a:off x="0" y="2793999"/>
          <a:ext cx="6096000" cy="1269999"/>
        </a:xfrm>
        <a:prstGeom prst="roundRect">
          <a:avLst>
            <a:gd name="adj" fmla="val 10000"/>
          </a:avLst>
        </a:prstGeom>
        <a:solidFill>
          <a:schemeClr val="bg2">
            <a:lumMod val="2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361950" lvl="0" indent="0" algn="l" defTabSz="844550">
            <a:lnSpc>
              <a:spcPct val="90000"/>
            </a:lnSpc>
            <a:spcBef>
              <a:spcPct val="0"/>
            </a:spcBef>
            <a:spcAft>
              <a:spcPct val="35000"/>
            </a:spcAft>
            <a:tabLst>
              <a:tab pos="361950" algn="l"/>
            </a:tabLst>
          </a:pPr>
          <a:r>
            <a:rPr lang="es-MX" sz="1900" kern="1200" dirty="0" smtClean="0"/>
            <a:t>Cálculo de medidas numéricas</a:t>
          </a:r>
          <a:endParaRPr lang="es-MX" sz="1900" kern="1200" dirty="0"/>
        </a:p>
        <a:p>
          <a:pPr marL="361950" lvl="1" indent="0" algn="l" defTabSz="666750">
            <a:lnSpc>
              <a:spcPct val="90000"/>
            </a:lnSpc>
            <a:spcBef>
              <a:spcPct val="0"/>
            </a:spcBef>
            <a:spcAft>
              <a:spcPct val="15000"/>
            </a:spcAft>
            <a:buChar char="••"/>
            <a:tabLst>
              <a:tab pos="361950" algn="l"/>
            </a:tabLst>
          </a:pPr>
          <a:r>
            <a:rPr lang="es-MX" sz="1500" kern="1200" dirty="0" smtClean="0"/>
            <a:t>Medidas de Tendencia central</a:t>
          </a:r>
          <a:endParaRPr lang="es-MX" sz="1500" kern="1200" dirty="0"/>
        </a:p>
        <a:p>
          <a:pPr marL="361950" lvl="1" indent="0" algn="l" defTabSz="666750">
            <a:lnSpc>
              <a:spcPct val="90000"/>
            </a:lnSpc>
            <a:spcBef>
              <a:spcPct val="0"/>
            </a:spcBef>
            <a:spcAft>
              <a:spcPct val="15000"/>
            </a:spcAft>
            <a:buChar char="••"/>
            <a:tabLst>
              <a:tab pos="361950" algn="l"/>
            </a:tabLst>
          </a:pPr>
          <a:r>
            <a:rPr lang="es-MX" sz="1500" kern="1200" dirty="0" smtClean="0"/>
            <a:t>Medidas de dispersión o variabilidad</a:t>
          </a:r>
          <a:endParaRPr lang="es-MX" sz="1500" kern="1200" dirty="0"/>
        </a:p>
        <a:p>
          <a:pPr marL="361950" lvl="1" indent="0" algn="l" defTabSz="666750">
            <a:lnSpc>
              <a:spcPct val="90000"/>
            </a:lnSpc>
            <a:spcBef>
              <a:spcPct val="0"/>
            </a:spcBef>
            <a:spcAft>
              <a:spcPct val="15000"/>
            </a:spcAft>
            <a:buChar char="••"/>
            <a:tabLst>
              <a:tab pos="361950" algn="l"/>
            </a:tabLst>
          </a:pPr>
          <a:r>
            <a:rPr lang="es-MX" sz="1500" kern="1200" dirty="0" smtClean="0"/>
            <a:t>Medidas de posición </a:t>
          </a:r>
          <a:endParaRPr lang="es-MX" sz="1500" kern="1200" dirty="0"/>
        </a:p>
      </dsp:txBody>
      <dsp:txXfrm>
        <a:off x="1346200" y="2793999"/>
        <a:ext cx="4749800" cy="1269999"/>
      </dsp:txXfrm>
    </dsp:sp>
    <dsp:sp modelId="{75D38B79-360D-49E3-A7EE-FD526D15A3E2}">
      <dsp:nvSpPr>
        <dsp:cNvPr id="0" name=""/>
        <dsp:cNvSpPr/>
      </dsp:nvSpPr>
      <dsp:spPr>
        <a:xfrm>
          <a:off x="126999" y="2920999"/>
          <a:ext cx="1219200" cy="1015999"/>
        </a:xfrm>
        <a:prstGeom prst="roundRect">
          <a:avLst>
            <a:gd name="adj" fmla="val 1000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84B208-6230-44EF-BD77-2FC91BA26819}" type="datetimeFigureOut">
              <a:rPr lang="es-MX" smtClean="0"/>
              <a:t>01/10/2015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76091B-3A5B-4E82-9402-F57A11F801A9}" type="slidenum">
              <a:rPr lang="es-MX" smtClean="0"/>
              <a:t>‹Nº›</a:t>
            </a:fld>
            <a:endParaRPr lang="es-MX"/>
          </a:p>
        </p:txBody>
      </p:sp>
    </p:spTree>
    <p:extLst>
      <p:ext uri="{BB962C8B-B14F-4D97-AF65-F5344CB8AC3E}">
        <p14:creationId xmlns:p14="http://schemas.microsoft.com/office/powerpoint/2010/main" val="3397329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a:t>
            </a:fld>
            <a:endParaRPr lang="es-MX"/>
          </a:p>
        </p:txBody>
      </p:sp>
    </p:spTree>
    <p:extLst>
      <p:ext uri="{BB962C8B-B14F-4D97-AF65-F5344CB8AC3E}">
        <p14:creationId xmlns:p14="http://schemas.microsoft.com/office/powerpoint/2010/main" val="3223757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32</a:t>
            </a:fld>
            <a:endParaRPr lang="es-MX"/>
          </a:p>
        </p:txBody>
      </p:sp>
    </p:spTree>
    <p:extLst>
      <p:ext uri="{BB962C8B-B14F-4D97-AF65-F5344CB8AC3E}">
        <p14:creationId xmlns:p14="http://schemas.microsoft.com/office/powerpoint/2010/main" val="3785268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D776091B-3A5B-4E82-9402-F57A11F801A9}" type="slidenum">
              <a:rPr lang="es-MX" smtClean="0"/>
              <a:t>2</a:t>
            </a:fld>
            <a:endParaRPr lang="es-MX"/>
          </a:p>
        </p:txBody>
      </p:sp>
    </p:spTree>
    <p:extLst>
      <p:ext uri="{BB962C8B-B14F-4D97-AF65-F5344CB8AC3E}">
        <p14:creationId xmlns:p14="http://schemas.microsoft.com/office/powerpoint/2010/main" val="3464186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8</a:t>
            </a:fld>
            <a:endParaRPr lang="es-MX"/>
          </a:p>
        </p:txBody>
      </p:sp>
    </p:spTree>
    <p:extLst>
      <p:ext uri="{BB962C8B-B14F-4D97-AF65-F5344CB8AC3E}">
        <p14:creationId xmlns:p14="http://schemas.microsoft.com/office/powerpoint/2010/main" val="364430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14</a:t>
            </a:fld>
            <a:endParaRPr lang="es-MX"/>
          </a:p>
        </p:txBody>
      </p:sp>
    </p:spTree>
    <p:extLst>
      <p:ext uri="{BB962C8B-B14F-4D97-AF65-F5344CB8AC3E}">
        <p14:creationId xmlns:p14="http://schemas.microsoft.com/office/powerpoint/2010/main" val="2269315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15</a:t>
            </a:fld>
            <a:endParaRPr lang="es-MX"/>
          </a:p>
        </p:txBody>
      </p:sp>
    </p:spTree>
    <p:extLst>
      <p:ext uri="{BB962C8B-B14F-4D97-AF65-F5344CB8AC3E}">
        <p14:creationId xmlns:p14="http://schemas.microsoft.com/office/powerpoint/2010/main" val="3473399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16</a:t>
            </a:fld>
            <a:endParaRPr lang="es-MX"/>
          </a:p>
        </p:txBody>
      </p:sp>
    </p:spTree>
    <p:extLst>
      <p:ext uri="{BB962C8B-B14F-4D97-AF65-F5344CB8AC3E}">
        <p14:creationId xmlns:p14="http://schemas.microsoft.com/office/powerpoint/2010/main" val="1512238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19</a:t>
            </a:fld>
            <a:endParaRPr lang="es-MX"/>
          </a:p>
        </p:txBody>
      </p:sp>
    </p:spTree>
    <p:extLst>
      <p:ext uri="{BB962C8B-B14F-4D97-AF65-F5344CB8AC3E}">
        <p14:creationId xmlns:p14="http://schemas.microsoft.com/office/powerpoint/2010/main" val="2237894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20</a:t>
            </a:fld>
            <a:endParaRPr lang="es-MX"/>
          </a:p>
        </p:txBody>
      </p:sp>
    </p:spTree>
    <p:extLst>
      <p:ext uri="{BB962C8B-B14F-4D97-AF65-F5344CB8AC3E}">
        <p14:creationId xmlns:p14="http://schemas.microsoft.com/office/powerpoint/2010/main" val="2569042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D776091B-3A5B-4E82-9402-F57A11F801A9}" type="slidenum">
              <a:rPr lang="es-MX" smtClean="0"/>
              <a:t>24</a:t>
            </a:fld>
            <a:endParaRPr lang="es-MX"/>
          </a:p>
        </p:txBody>
      </p:sp>
    </p:spTree>
    <p:extLst>
      <p:ext uri="{BB962C8B-B14F-4D97-AF65-F5344CB8AC3E}">
        <p14:creationId xmlns:p14="http://schemas.microsoft.com/office/powerpoint/2010/main" val="2745019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6008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181530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913613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‹Nº›</a:t>
            </a:fld>
            <a:endParaRPr lang="en-US" dirty="0"/>
          </a:p>
        </p:txBody>
      </p:sp>
    </p:spTree>
    <p:extLst>
      <p:ext uri="{BB962C8B-B14F-4D97-AF65-F5344CB8AC3E}">
        <p14:creationId xmlns:p14="http://schemas.microsoft.com/office/powerpoint/2010/main" val="1543473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0EBB0C4-6273-4C6E-B9BD-2EDC30F1CD52}" type="datetimeFigureOut">
              <a:rPr lang="en-US" smtClean="0"/>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589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948636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10/1/2015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558648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495340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10/1/2015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414206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32ABBEA6-7C60-4B02-AE87-00D78D8422AF}" type="datetimeFigureOut">
              <a:rPr lang="en-US" smtClean="0"/>
              <a:t>10/1/2015</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415672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9CAD897-D46E-4AD2-BD9B-49DD3E640873}" type="datetimeFigureOut">
              <a:rPr lang="en-US" smtClean="0"/>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536802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D5"/>
        </a:solid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10/1/2015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‹Nº›</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16162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2.jpg"/><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gi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5 Grupo"/>
          <p:cNvGrpSpPr/>
          <p:nvPr/>
        </p:nvGrpSpPr>
        <p:grpSpPr>
          <a:xfrm>
            <a:off x="946142" y="262157"/>
            <a:ext cx="7447544" cy="1325562"/>
            <a:chOff x="1142814" y="167441"/>
            <a:chExt cx="6525530" cy="1006289"/>
          </a:xfrm>
        </p:grpSpPr>
        <p:pic>
          <p:nvPicPr>
            <p:cNvPr id="9" name="Picture 2" descr="http://www.uaemex.mx/images/cabecera.png"/>
            <p:cNvPicPr>
              <a:picLocks noChangeAspect="1" noChangeArrowheads="1"/>
            </p:cNvPicPr>
            <p:nvPr/>
          </p:nvPicPr>
          <p:blipFill>
            <a:blip r:embed="rId3" cstate="print"/>
            <a:srcRect r="-258" b="4471"/>
            <a:stretch>
              <a:fillRect/>
            </a:stretch>
          </p:blipFill>
          <p:spPr bwMode="auto">
            <a:xfrm>
              <a:off x="1142814" y="167441"/>
              <a:ext cx="6525530" cy="1006289"/>
            </a:xfrm>
            <a:prstGeom prst="rect">
              <a:avLst/>
            </a:prstGeom>
            <a:ln>
              <a:noFill/>
            </a:ln>
            <a:effectLst>
              <a:outerShdw blurRad="292100" dist="139700" dir="2700000" algn="tl" rotWithShape="0">
                <a:srgbClr val="333333">
                  <a:alpha val="65000"/>
                </a:srgbClr>
              </a:outerShdw>
            </a:effectLst>
          </p:spPr>
        </p:pic>
        <p:pic>
          <p:nvPicPr>
            <p:cNvPr id="10" name="Picture 1" descr="F:\ESCUDOS\CienciasAgrícolas color.jpg"/>
            <p:cNvPicPr>
              <a:picLocks noChangeAspect="1" noChangeArrowheads="1"/>
            </p:cNvPicPr>
            <p:nvPr/>
          </p:nvPicPr>
          <p:blipFill>
            <a:blip r:embed="rId4" cstate="print"/>
            <a:srcRect/>
            <a:stretch>
              <a:fillRect/>
            </a:stretch>
          </p:blipFill>
          <p:spPr bwMode="auto">
            <a:xfrm>
              <a:off x="6375032" y="189591"/>
              <a:ext cx="1290129" cy="972562"/>
            </a:xfrm>
            <a:prstGeom prst="rect">
              <a:avLst/>
            </a:prstGeom>
            <a:noFill/>
          </p:spPr>
        </p:pic>
      </p:grpSp>
      <p:sp>
        <p:nvSpPr>
          <p:cNvPr id="13" name="Text Box 17"/>
          <p:cNvSpPr txBox="1">
            <a:spLocks noChangeArrowheads="1"/>
          </p:cNvSpPr>
          <p:nvPr/>
        </p:nvSpPr>
        <p:spPr bwMode="auto">
          <a:xfrm>
            <a:off x="438150" y="1901371"/>
            <a:ext cx="7942392" cy="4539704"/>
          </a:xfrm>
          <a:prstGeom prst="rect">
            <a:avLst/>
          </a:prstGeom>
          <a:noFill/>
          <a:ln w="9525">
            <a:noFill/>
            <a:miter lim="800000"/>
            <a:headEnd/>
            <a:tailEnd/>
          </a:ln>
        </p:spPr>
        <p:txBody>
          <a:bodyPr wrap="square">
            <a:spAutoFit/>
          </a:bodyPr>
          <a:lstStyle/>
          <a:p>
            <a:pPr algn="ctr" eaLnBrk="1" hangingPunct="1">
              <a:spcBef>
                <a:spcPct val="50000"/>
              </a:spcBef>
              <a:buClr>
                <a:schemeClr val="hlink"/>
              </a:buClr>
              <a:buSzPct val="80000"/>
            </a:pPr>
            <a:endParaRPr lang="es-ES_tradnl" sz="1600" dirty="0" smtClean="0">
              <a:latin typeface="Verdana" pitchFamily="34" charset="0"/>
            </a:endParaRPr>
          </a:p>
          <a:p>
            <a:pPr algn="ctr" eaLnBrk="1" hangingPunct="1">
              <a:spcBef>
                <a:spcPct val="50000"/>
              </a:spcBef>
              <a:buClr>
                <a:schemeClr val="hlink"/>
              </a:buClr>
              <a:buSzPct val="80000"/>
            </a:pPr>
            <a:r>
              <a:rPr lang="es-ES_tradnl" sz="3200" b="1" dirty="0" smtClean="0">
                <a:effectLst>
                  <a:outerShdw blurRad="38100" dist="38100" dir="2700000" algn="tl">
                    <a:srgbClr val="000000">
                      <a:alpha val="43137"/>
                    </a:srgbClr>
                  </a:outerShdw>
                </a:effectLst>
                <a:ea typeface="Tahoma" panose="020B0604030504040204" pitchFamily="34" charset="0"/>
                <a:cs typeface="Tahoma" panose="020B0604030504040204" pitchFamily="34" charset="0"/>
              </a:rPr>
              <a:t>UNIDAD I INTRODUCCION</a:t>
            </a:r>
            <a:endParaRPr lang="es-ES_tradnl" sz="3200" b="1" dirty="0">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a:p>
            <a:pPr algn="ctr" eaLnBrk="1" hangingPunct="1">
              <a:spcBef>
                <a:spcPct val="50000"/>
              </a:spcBef>
              <a:buClr>
                <a:schemeClr val="hlink"/>
              </a:buClr>
              <a:buSzPct val="80000"/>
            </a:pPr>
            <a:r>
              <a:rPr lang="es-ES_tradnl" sz="1600" dirty="0" smtClean="0">
                <a:latin typeface="Verdana" pitchFamily="34" charset="0"/>
              </a:rPr>
              <a:t>UNIDAD </a:t>
            </a:r>
            <a:r>
              <a:rPr lang="es-ES_tradnl" sz="1600" dirty="0">
                <a:latin typeface="Verdana" pitchFamily="34" charset="0"/>
              </a:rPr>
              <a:t>DE APRENDIZAJE</a:t>
            </a:r>
            <a:r>
              <a:rPr lang="es-ES_tradnl" sz="1200" dirty="0">
                <a:latin typeface="Verdana" pitchFamily="34" charset="0"/>
              </a:rPr>
              <a:t>:</a:t>
            </a:r>
          </a:p>
          <a:p>
            <a:pPr algn="ctr" eaLnBrk="1" hangingPunct="1">
              <a:spcBef>
                <a:spcPct val="50000"/>
              </a:spcBef>
              <a:buClr>
                <a:schemeClr val="hlink"/>
              </a:buClr>
              <a:buSzPct val="80000"/>
            </a:pPr>
            <a:r>
              <a:rPr lang="es-ES_tradnl" sz="2800" b="1" i="1" dirty="0" smtClean="0">
                <a:effectLst>
                  <a:outerShdw blurRad="38100" dist="38100" dir="2700000" algn="tl">
                    <a:srgbClr val="000000">
                      <a:alpha val="43137"/>
                    </a:srgbClr>
                  </a:outerShdw>
                </a:effectLst>
                <a:latin typeface="+mj-lt"/>
                <a:ea typeface="SimHei" pitchFamily="49" charset="-122"/>
              </a:rPr>
              <a:t>ESTADISTICA Y PROBABILIDAD</a:t>
            </a:r>
            <a:endParaRPr lang="es-ES_tradnl" sz="2800" b="1" i="1" dirty="0">
              <a:effectLst>
                <a:outerShdw blurRad="38100" dist="38100" dir="2700000" algn="tl">
                  <a:srgbClr val="000000">
                    <a:alpha val="43137"/>
                  </a:srgbClr>
                </a:outerShdw>
              </a:effectLst>
              <a:latin typeface="+mj-lt"/>
              <a:ea typeface="SimHei" pitchFamily="49" charset="-122"/>
            </a:endParaRPr>
          </a:p>
          <a:p>
            <a:pPr algn="ctr" eaLnBrk="1" hangingPunct="1">
              <a:spcBef>
                <a:spcPct val="50000"/>
              </a:spcBef>
              <a:buClr>
                <a:schemeClr val="hlink"/>
              </a:buClr>
              <a:buSzPct val="80000"/>
            </a:pPr>
            <a:r>
              <a:rPr lang="es-ES_tradnl" sz="1600" b="1" dirty="0">
                <a:effectLst>
                  <a:outerShdw blurRad="38100" dist="38100" dir="2700000" algn="tl">
                    <a:srgbClr val="000000">
                      <a:alpha val="43137"/>
                    </a:srgbClr>
                  </a:outerShdw>
                </a:effectLst>
                <a:latin typeface="Verdana" pitchFamily="34" charset="0"/>
              </a:rPr>
              <a:t>LICENCIATURA DE INGENIERO AGRONOMO </a:t>
            </a:r>
            <a:r>
              <a:rPr lang="es-ES_tradnl" sz="1600" b="1" dirty="0" smtClean="0">
                <a:effectLst>
                  <a:outerShdw blurRad="38100" dist="38100" dir="2700000" algn="tl">
                    <a:srgbClr val="000000">
                      <a:alpha val="43137"/>
                    </a:srgbClr>
                  </a:outerShdw>
                </a:effectLst>
                <a:latin typeface="Verdana" pitchFamily="34" charset="0"/>
              </a:rPr>
              <a:t>FITOTECNISTA</a:t>
            </a:r>
            <a:endParaRPr lang="es-ES_tradnl" sz="1600" b="1" dirty="0">
              <a:effectLst>
                <a:outerShdw blurRad="38100" dist="38100" dir="2700000" algn="tl">
                  <a:srgbClr val="000000">
                    <a:alpha val="43137"/>
                  </a:srgbClr>
                </a:outerShdw>
              </a:effectLst>
              <a:latin typeface="Verdana" pitchFamily="34" charset="0"/>
            </a:endParaRPr>
          </a:p>
          <a:p>
            <a:pPr algn="ctr" eaLnBrk="1" hangingPunct="1">
              <a:spcBef>
                <a:spcPct val="50000"/>
              </a:spcBef>
              <a:buClr>
                <a:schemeClr val="hlink"/>
              </a:buClr>
              <a:buSzPct val="80000"/>
            </a:pPr>
            <a:r>
              <a:rPr lang="es-ES_tradnl" sz="2400" b="1" dirty="0">
                <a:latin typeface="Traditional Arabic" pitchFamily="18" charset="-78"/>
                <a:cs typeface="Traditional Arabic" pitchFamily="18" charset="-78"/>
              </a:rPr>
              <a:t>FACULTAD DE CIENCIAS AGRÍCOLAS</a:t>
            </a:r>
          </a:p>
          <a:p>
            <a:pPr algn="ctr" eaLnBrk="1" hangingPunct="1">
              <a:spcBef>
                <a:spcPct val="50000"/>
              </a:spcBef>
              <a:buClr>
                <a:schemeClr val="hlink"/>
              </a:buClr>
              <a:buSzPct val="80000"/>
            </a:pPr>
            <a:r>
              <a:rPr lang="es-ES_tradnl" sz="1200" dirty="0" smtClean="0">
                <a:latin typeface="Verdana" pitchFamily="34" charset="0"/>
              </a:rPr>
              <a:t>Elaborado </a:t>
            </a:r>
            <a:r>
              <a:rPr lang="es-ES_tradnl" sz="1200" dirty="0">
                <a:latin typeface="Verdana" pitchFamily="34" charset="0"/>
              </a:rPr>
              <a:t>por</a:t>
            </a:r>
            <a:r>
              <a:rPr lang="es-ES_tradnl" sz="1200" dirty="0" smtClean="0">
                <a:latin typeface="Verdana" pitchFamily="34" charset="0"/>
              </a:rPr>
              <a:t>:</a:t>
            </a:r>
          </a:p>
          <a:p>
            <a:pPr algn="ctr" eaLnBrk="1" hangingPunct="1">
              <a:spcBef>
                <a:spcPct val="50000"/>
              </a:spcBef>
              <a:buClr>
                <a:schemeClr val="hlink"/>
              </a:buClr>
              <a:buSzPct val="80000"/>
            </a:pPr>
            <a:r>
              <a:rPr lang="es-ES_tradnl" dirty="0" smtClean="0">
                <a:latin typeface="Verdana" pitchFamily="34" charset="0"/>
              </a:rPr>
              <a:t>Dr</a:t>
            </a:r>
            <a:r>
              <a:rPr lang="es-ES_tradnl" dirty="0">
                <a:latin typeface="Verdana" pitchFamily="34" charset="0"/>
              </a:rPr>
              <a:t>. Carlos </a:t>
            </a:r>
            <a:r>
              <a:rPr lang="es-ES_tradnl" dirty="0" smtClean="0">
                <a:latin typeface="Verdana" pitchFamily="34" charset="0"/>
              </a:rPr>
              <a:t>Gustavo </a:t>
            </a:r>
            <a:r>
              <a:rPr lang="es-ES_tradnl" dirty="0">
                <a:latin typeface="Verdana" pitchFamily="34" charset="0"/>
              </a:rPr>
              <a:t>Martínez </a:t>
            </a:r>
            <a:r>
              <a:rPr lang="es-ES_tradnl" dirty="0" smtClean="0">
                <a:latin typeface="Verdana" pitchFamily="34" charset="0"/>
              </a:rPr>
              <a:t>Rueda</a:t>
            </a:r>
          </a:p>
          <a:p>
            <a:pPr algn="ctr">
              <a:spcBef>
                <a:spcPct val="50000"/>
              </a:spcBef>
              <a:buClr>
                <a:schemeClr val="hlink"/>
              </a:buClr>
              <a:buSzPct val="80000"/>
            </a:pPr>
            <a:r>
              <a:rPr lang="es-ES_tradnl" dirty="0" smtClean="0">
                <a:latin typeface="Verdana" pitchFamily="34" charset="0"/>
              </a:rPr>
              <a:t>Campus Universitario “El Cerrillo, Toluca, México</a:t>
            </a:r>
          </a:p>
          <a:p>
            <a:pPr algn="ctr">
              <a:spcBef>
                <a:spcPct val="50000"/>
              </a:spcBef>
              <a:buClr>
                <a:schemeClr val="hlink"/>
              </a:buClr>
              <a:buSzPct val="80000"/>
            </a:pPr>
            <a:r>
              <a:rPr lang="es-ES_tradnl" smtClean="0">
                <a:latin typeface="Verdana" pitchFamily="34" charset="0"/>
              </a:rPr>
              <a:t>Septiembre</a:t>
            </a:r>
            <a:r>
              <a:rPr lang="es-ES_tradnl" smtClean="0">
                <a:latin typeface="Verdana" pitchFamily="34" charset="0"/>
              </a:rPr>
              <a:t> </a:t>
            </a:r>
            <a:r>
              <a:rPr lang="es-ES_tradnl" dirty="0" smtClean="0">
                <a:latin typeface="Verdana" pitchFamily="34" charset="0"/>
              </a:rPr>
              <a:t>de 2015</a:t>
            </a:r>
            <a:endParaRPr lang="es-ES_tradnl" dirty="0">
              <a:solidFill>
                <a:srgbClr val="000066"/>
              </a:solidFill>
              <a:latin typeface="Verdana" pitchFamily="34" charset="0"/>
            </a:endParaRPr>
          </a:p>
        </p:txBody>
      </p:sp>
    </p:spTree>
    <p:extLst>
      <p:ext uri="{BB962C8B-B14F-4D97-AF65-F5344CB8AC3E}">
        <p14:creationId xmlns:p14="http://schemas.microsoft.com/office/powerpoint/2010/main" val="3318470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b="1" dirty="0" smtClean="0">
                <a:solidFill>
                  <a:schemeClr val="accent4">
                    <a:lumMod val="50000"/>
                  </a:schemeClr>
                </a:solidFill>
              </a:rPr>
              <a:t>Clasificación de variables</a:t>
            </a:r>
            <a:endParaRPr lang="es-MX" sz="4000" b="1" dirty="0">
              <a:solidFill>
                <a:schemeClr val="accent4">
                  <a:lumMod val="50000"/>
                </a:schemeClr>
              </a:solidFill>
            </a:endParaRPr>
          </a:p>
        </p:txBody>
      </p:sp>
      <p:graphicFrame>
        <p:nvGraphicFramePr>
          <p:cNvPr id="3" name="Diagrama 2"/>
          <p:cNvGraphicFramePr/>
          <p:nvPr>
            <p:extLst>
              <p:ext uri="{D42A27DB-BD31-4B8C-83A1-F6EECF244321}">
                <p14:modId xmlns:p14="http://schemas.microsoft.com/office/powerpoint/2010/main" val="804727417"/>
              </p:ext>
            </p:extLst>
          </p:nvPr>
        </p:nvGraphicFramePr>
        <p:xfrm>
          <a:off x="1145627" y="1743841"/>
          <a:ext cx="6327228" cy="4483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5488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2526478865"/>
              </p:ext>
            </p:extLst>
          </p:nvPr>
        </p:nvGraphicFramePr>
        <p:xfrm>
          <a:off x="822960" y="2554013"/>
          <a:ext cx="7543800" cy="3506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Conector recto 4"/>
          <p:cNvCxnSpPr/>
          <p:nvPr/>
        </p:nvCxnSpPr>
        <p:spPr>
          <a:xfrm>
            <a:off x="712601" y="2554013"/>
            <a:ext cx="7543800" cy="3452649"/>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p:txBody>
          <a:bodyPr>
            <a:normAutofit/>
          </a:bodyPr>
          <a:lstStyle/>
          <a:p>
            <a:pPr algn="ctr"/>
            <a:r>
              <a:rPr lang="es-MX" sz="4000" b="1" dirty="0" smtClean="0">
                <a:solidFill>
                  <a:schemeClr val="accent4">
                    <a:lumMod val="75000"/>
                  </a:schemeClr>
                </a:solidFill>
              </a:rPr>
              <a:t>Niveles o escalas de medición </a:t>
            </a:r>
            <a:endParaRPr lang="es-MX" sz="4000" b="1" dirty="0">
              <a:solidFill>
                <a:schemeClr val="accent4">
                  <a:lumMod val="75000"/>
                </a:schemeClr>
              </a:solidFill>
            </a:endParaRPr>
          </a:p>
        </p:txBody>
      </p:sp>
      <p:sp>
        <p:nvSpPr>
          <p:cNvPr id="7" name="CuadroTexto 6"/>
          <p:cNvSpPr txBox="1"/>
          <p:nvPr/>
        </p:nvSpPr>
        <p:spPr>
          <a:xfrm rot="1480530">
            <a:off x="1208082" y="2524880"/>
            <a:ext cx="2017406" cy="584775"/>
          </a:xfrm>
          <a:prstGeom prst="rect">
            <a:avLst/>
          </a:prstGeom>
          <a:noFill/>
        </p:spPr>
        <p:txBody>
          <a:bodyPr wrap="square" rtlCol="0">
            <a:spAutoFit/>
          </a:bodyPr>
          <a:lstStyle/>
          <a:p>
            <a:r>
              <a:rPr lang="es-MX" sz="3200" dirty="0" smtClean="0">
                <a:solidFill>
                  <a:schemeClr val="accent4">
                    <a:lumMod val="75000"/>
                  </a:schemeClr>
                </a:solidFill>
              </a:rPr>
              <a:t>Discreta</a:t>
            </a:r>
            <a:endParaRPr lang="es-MX" sz="3200" dirty="0">
              <a:solidFill>
                <a:schemeClr val="accent4">
                  <a:lumMod val="75000"/>
                </a:schemeClr>
              </a:solidFill>
            </a:endParaRPr>
          </a:p>
        </p:txBody>
      </p:sp>
      <p:sp>
        <p:nvSpPr>
          <p:cNvPr id="9" name="CuadroTexto 8"/>
          <p:cNvSpPr txBox="1"/>
          <p:nvPr/>
        </p:nvSpPr>
        <p:spPr>
          <a:xfrm rot="1480530">
            <a:off x="808686" y="3118709"/>
            <a:ext cx="2017406" cy="584775"/>
          </a:xfrm>
          <a:prstGeom prst="rect">
            <a:avLst/>
          </a:prstGeom>
          <a:noFill/>
        </p:spPr>
        <p:txBody>
          <a:bodyPr wrap="square" rtlCol="0">
            <a:spAutoFit/>
          </a:bodyPr>
          <a:lstStyle/>
          <a:p>
            <a:r>
              <a:rPr lang="es-MX" sz="3200" dirty="0" smtClean="0"/>
              <a:t>Continua</a:t>
            </a:r>
            <a:endParaRPr lang="es-MX" sz="3200" dirty="0"/>
          </a:p>
        </p:txBody>
      </p:sp>
    </p:spTree>
    <p:extLst>
      <p:ext uri="{BB962C8B-B14F-4D97-AF65-F5344CB8AC3E}">
        <p14:creationId xmlns:p14="http://schemas.microsoft.com/office/powerpoint/2010/main" val="4291573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b="1" dirty="0" smtClean="0">
                <a:solidFill>
                  <a:schemeClr val="accent4">
                    <a:lumMod val="75000"/>
                  </a:schemeClr>
                </a:solidFill>
                <a:effectLst>
                  <a:outerShdw blurRad="38100" dist="38100" dir="2700000" algn="tl">
                    <a:srgbClr val="000000">
                      <a:alpha val="43137"/>
                    </a:srgbClr>
                  </a:outerShdw>
                </a:effectLst>
              </a:rPr>
              <a:t>Características de los niveles o escalas de medición</a:t>
            </a:r>
            <a:endParaRPr lang="es-MX" sz="2800" b="1"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822960" y="1860327"/>
            <a:ext cx="7543800" cy="4616648"/>
          </a:xfrm>
          <a:prstGeom prst="rect">
            <a:avLst/>
          </a:prstGeom>
          <a:noFill/>
        </p:spPr>
        <p:txBody>
          <a:bodyPr wrap="square" rtlCol="0">
            <a:spAutoFit/>
          </a:bodyPr>
          <a:lstStyle/>
          <a:p>
            <a:pPr marL="285750" indent="-285750">
              <a:buFont typeface="Arial" panose="020B0604020202020204" pitchFamily="34" charset="0"/>
              <a:buChar char="•"/>
            </a:pPr>
            <a:r>
              <a:rPr lang="es-MX" sz="2000" dirty="0" smtClean="0"/>
              <a:t>Nominal</a:t>
            </a:r>
            <a:r>
              <a:rPr lang="es-MX" dirty="0" smtClean="0"/>
              <a:t>. </a:t>
            </a:r>
            <a:r>
              <a:rPr lang="es-MX" sz="1400" dirty="0"/>
              <a:t>Se</a:t>
            </a:r>
            <a:r>
              <a:rPr lang="es-MX" sz="1400" dirty="0" smtClean="0"/>
              <a:t>  clasifican </a:t>
            </a:r>
            <a:r>
              <a:rPr lang="es-MX" sz="1400" dirty="0"/>
              <a:t>objetos o fenómenos, según ciertas características, tipologías o nombres, dándoles una denominación o símbolo, sin que implique ninguna relación de orden, distancia o proporción entre los objetos o </a:t>
            </a:r>
            <a:r>
              <a:rPr lang="es-MX" sz="1400" dirty="0" smtClean="0"/>
              <a:t>fenómenos</a:t>
            </a:r>
            <a:r>
              <a:rPr lang="es-MX" sz="1400" dirty="0"/>
              <a:t> </a:t>
            </a:r>
            <a:r>
              <a:rPr lang="es-MX" sz="1400" dirty="0" smtClean="0"/>
              <a:t>(</a:t>
            </a:r>
            <a:r>
              <a:rPr lang="es-MX" sz="1400" dirty="0" err="1" smtClean="0"/>
              <a:t>e.g</a:t>
            </a:r>
            <a:r>
              <a:rPr lang="es-MX" sz="1400" dirty="0" smtClean="0"/>
              <a:t>. Lugar de nacimiento, marcas comerciales, etc.)</a:t>
            </a:r>
          </a:p>
          <a:p>
            <a:endParaRPr lang="es-MX" sz="1400" dirty="0" smtClean="0"/>
          </a:p>
          <a:p>
            <a:pPr marL="285750" indent="-285750">
              <a:buFont typeface="Arial" panose="020B0604020202020204" pitchFamily="34" charset="0"/>
              <a:buChar char="•"/>
            </a:pPr>
            <a:r>
              <a:rPr lang="es-MX" sz="2000" dirty="0" smtClean="0"/>
              <a:t>Ordinal</a:t>
            </a:r>
            <a:r>
              <a:rPr lang="es-MX" dirty="0" smtClean="0"/>
              <a:t>. </a:t>
            </a:r>
            <a:r>
              <a:rPr lang="es-MX" sz="1400" dirty="0"/>
              <a:t>Se establecen posiciones relativas de los objetos o fenómenos en estudio respecto a alguna característica de interés, sin que se reflejen distancias entre </a:t>
            </a:r>
            <a:r>
              <a:rPr lang="es-MX" sz="1400" dirty="0" smtClean="0"/>
              <a:t>ellos</a:t>
            </a:r>
            <a:r>
              <a:rPr lang="es-MX" sz="1400" dirty="0"/>
              <a:t>, </a:t>
            </a:r>
            <a:r>
              <a:rPr lang="es-MX" sz="1400" dirty="0" smtClean="0"/>
              <a:t>pero si existe jerarquías (</a:t>
            </a:r>
            <a:r>
              <a:rPr lang="es-MX" sz="1400" dirty="0" err="1" smtClean="0"/>
              <a:t>e.g</a:t>
            </a:r>
            <a:r>
              <a:rPr lang="es-MX" sz="1400" dirty="0" smtClean="0"/>
              <a:t>. excelente, muy bueno, bueno, malo, muy malo)</a:t>
            </a:r>
          </a:p>
          <a:p>
            <a:pPr marL="285750" indent="-285750">
              <a:buFont typeface="Arial" panose="020B0604020202020204" pitchFamily="34" charset="0"/>
              <a:buChar char="•"/>
            </a:pPr>
            <a:endParaRPr lang="es-MX" sz="1400" dirty="0"/>
          </a:p>
          <a:p>
            <a:pPr marL="285750" indent="-285750">
              <a:buFont typeface="Arial" panose="020B0604020202020204" pitchFamily="34" charset="0"/>
              <a:buChar char="•"/>
            </a:pPr>
            <a:r>
              <a:rPr lang="es-MX" sz="2000" dirty="0" smtClean="0"/>
              <a:t>Intervalo</a:t>
            </a:r>
            <a:r>
              <a:rPr lang="es-MX" dirty="0" smtClean="0"/>
              <a:t>. </a:t>
            </a:r>
            <a:r>
              <a:rPr lang="es-MX" sz="1400" dirty="0" smtClean="0"/>
              <a:t>No solo </a:t>
            </a:r>
            <a:r>
              <a:rPr lang="es-ES_tradnl" sz="1400" dirty="0" smtClean="0"/>
              <a:t>Se </a:t>
            </a:r>
            <a:r>
              <a:rPr lang="es-ES_tradnl" sz="1400" dirty="0"/>
              <a:t>establece un orden en las posiciones relativas de los objetos o individuos, sino que se mide también la distancia entre los intervalos o las diferentes categorías o </a:t>
            </a:r>
            <a:r>
              <a:rPr lang="es-ES_tradnl" sz="1400" dirty="0" smtClean="0"/>
              <a:t>clases, el cero no indica ausencia y esto hace que no se pueda expresar la razón entre dos mediciones o datos ( </a:t>
            </a:r>
            <a:r>
              <a:rPr lang="es-ES_tradnl" sz="1400" dirty="0" err="1" smtClean="0"/>
              <a:t>e.g</a:t>
            </a:r>
            <a:r>
              <a:rPr lang="es-ES_tradnl" sz="1400" dirty="0" smtClean="0"/>
              <a:t>. la temperatura, pH).</a:t>
            </a:r>
          </a:p>
          <a:p>
            <a:pPr marL="285750" indent="-285750">
              <a:buFont typeface="Arial" panose="020B0604020202020204" pitchFamily="34" charset="0"/>
              <a:buChar char="•"/>
            </a:pPr>
            <a:endParaRPr lang="es-MX" sz="1400" dirty="0" smtClean="0"/>
          </a:p>
          <a:p>
            <a:pPr marL="285750" indent="-285750">
              <a:buFont typeface="Arial" panose="020B0604020202020204" pitchFamily="34" charset="0"/>
              <a:buChar char="•"/>
            </a:pPr>
            <a:r>
              <a:rPr lang="es-MX" sz="2000" dirty="0" smtClean="0"/>
              <a:t>Intervalo de razón</a:t>
            </a:r>
            <a:r>
              <a:rPr lang="es-MX" dirty="0" smtClean="0"/>
              <a:t>. </a:t>
            </a:r>
            <a:r>
              <a:rPr lang="es-ES_tradnl" sz="1400" dirty="0"/>
              <a:t>Cuando una escala tiene todas las características de una escala de intervalo y además un punto cero real en su origen, se llama escala de razón. El cero absoluto o natural representa la nulidad de lo que se </a:t>
            </a:r>
            <a:r>
              <a:rPr lang="es-ES_tradnl" sz="1400" dirty="0" smtClean="0"/>
              <a:t>estudia</a:t>
            </a:r>
            <a:r>
              <a:rPr lang="es-ES_tradnl" sz="1400" dirty="0"/>
              <a:t> </a:t>
            </a:r>
            <a:r>
              <a:rPr lang="es-ES_tradnl" sz="1400" dirty="0" smtClean="0"/>
              <a:t>y se puede expresar la razón de dos mediciones independientemente de la unidades de medición (</a:t>
            </a:r>
            <a:r>
              <a:rPr lang="es-ES_tradnl" sz="1400" dirty="0" err="1" smtClean="0"/>
              <a:t>e.g</a:t>
            </a:r>
            <a:r>
              <a:rPr lang="es-ES_tradnl" sz="1400" dirty="0" smtClean="0"/>
              <a:t>. peso, distancia, área, volumen)</a:t>
            </a:r>
            <a:endParaRPr lang="es-MX" sz="1400" dirty="0" smtClean="0"/>
          </a:p>
          <a:p>
            <a:endParaRPr lang="es-MX" dirty="0"/>
          </a:p>
        </p:txBody>
      </p:sp>
    </p:spTree>
    <p:extLst>
      <p:ext uri="{BB962C8B-B14F-4D97-AF65-F5344CB8AC3E}">
        <p14:creationId xmlns:p14="http://schemas.microsoft.com/office/powerpoint/2010/main" val="3329731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4"/>
            <a:ext cx="7743234" cy="1450757"/>
          </a:xfrm>
        </p:spPr>
        <p:txBody>
          <a:bodyPr>
            <a:normAutofit fontScale="90000"/>
          </a:bodyPr>
          <a:lstStyle/>
          <a:p>
            <a:r>
              <a:rPr lang="es-MX" dirty="0" smtClean="0"/>
              <a:t/>
            </a:r>
            <a:br>
              <a:rPr lang="es-MX" dirty="0" smtClean="0"/>
            </a:br>
            <a:r>
              <a:rPr lang="es-MX" sz="4400" b="1" dirty="0">
                <a:solidFill>
                  <a:schemeClr val="accent4">
                    <a:lumMod val="75000"/>
                  </a:schemeClr>
                </a:solidFill>
                <a:effectLst>
                  <a:outerShdw blurRad="38100" dist="38100" dir="2700000" algn="tl">
                    <a:srgbClr val="000000">
                      <a:alpha val="43137"/>
                    </a:srgbClr>
                  </a:outerShdw>
                </a:effectLst>
              </a:rPr>
              <a:t>1.2. Principales Ramas de la Estadística</a:t>
            </a:r>
            <a:endParaRPr lang="es-MX" sz="4000" b="1" dirty="0">
              <a:solidFill>
                <a:schemeClr val="accent4">
                  <a:lumMod val="75000"/>
                </a:schemeClr>
              </a:solidFill>
              <a:effectLst>
                <a:outerShdw blurRad="38100" dist="38100" dir="2700000" algn="tl">
                  <a:srgbClr val="000000">
                    <a:alpha val="43137"/>
                  </a:srgbClr>
                </a:outerShdw>
              </a:effectLst>
            </a:endParaRPr>
          </a:p>
        </p:txBody>
      </p:sp>
      <p:graphicFrame>
        <p:nvGraphicFramePr>
          <p:cNvPr id="4" name="Diagrama 3"/>
          <p:cNvGraphicFramePr/>
          <p:nvPr>
            <p:extLst>
              <p:ext uri="{D42A27DB-BD31-4B8C-83A1-F6EECF244321}">
                <p14:modId xmlns:p14="http://schemas.microsoft.com/office/powerpoint/2010/main" val="3313713905"/>
              </p:ext>
            </p:extLst>
          </p:nvPr>
        </p:nvGraphicFramePr>
        <p:xfrm>
          <a:off x="623526" y="1737361"/>
          <a:ext cx="794266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45534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497925"/>
            <a:ext cx="7543800" cy="982261"/>
          </a:xfrm>
        </p:spPr>
        <p:txBody>
          <a:bodyPr>
            <a:normAutofit/>
          </a:bodyPr>
          <a:lstStyle/>
          <a:p>
            <a:pPr algn="ctr"/>
            <a:r>
              <a:rPr lang="es-MX" sz="3200" dirty="0" smtClean="0">
                <a:solidFill>
                  <a:schemeClr val="accent4">
                    <a:lumMod val="75000"/>
                  </a:schemeClr>
                </a:solidFill>
                <a:effectLst>
                  <a:outerShdw blurRad="38100" dist="38100" dir="2700000" algn="tl">
                    <a:srgbClr val="000000">
                      <a:alpha val="43137"/>
                    </a:srgbClr>
                  </a:outerShdw>
                </a:effectLst>
              </a:rPr>
              <a:t>Principales métodos que se utilizan en la Estadística descriptiva.</a:t>
            </a:r>
            <a:endParaRPr lang="es-MX" sz="3200" dirty="0">
              <a:solidFill>
                <a:schemeClr val="accent4">
                  <a:lumMod val="75000"/>
                </a:schemeClr>
              </a:solidFill>
              <a:effectLst>
                <a:outerShdw blurRad="38100" dist="38100" dir="2700000" algn="tl">
                  <a:srgbClr val="000000">
                    <a:alpha val="43137"/>
                  </a:srgbClr>
                </a:outerShdw>
              </a:effectLst>
            </a:endParaRPr>
          </a:p>
        </p:txBody>
      </p:sp>
      <p:grpSp>
        <p:nvGrpSpPr>
          <p:cNvPr id="6" name="Grupo 5"/>
          <p:cNvGrpSpPr/>
          <p:nvPr/>
        </p:nvGrpSpPr>
        <p:grpSpPr>
          <a:xfrm>
            <a:off x="1524000" y="2092325"/>
            <a:ext cx="6096000" cy="4064000"/>
            <a:chOff x="1524000" y="1711325"/>
            <a:chExt cx="6096000" cy="4064000"/>
          </a:xfrm>
        </p:grpSpPr>
        <p:graphicFrame>
          <p:nvGraphicFramePr>
            <p:cNvPr id="3" name="Diagrama 2"/>
            <p:cNvGraphicFramePr/>
            <p:nvPr>
              <p:extLst>
                <p:ext uri="{D42A27DB-BD31-4B8C-83A1-F6EECF244321}">
                  <p14:modId xmlns:p14="http://schemas.microsoft.com/office/powerpoint/2010/main" val="3682756882"/>
                </p:ext>
              </p:extLst>
            </p:nvPr>
          </p:nvGraphicFramePr>
          <p:xfrm>
            <a:off x="1524000" y="171132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19249" y="1992881"/>
              <a:ext cx="1258895" cy="803550"/>
            </a:xfrm>
            <a:prstGeom prst="rect">
              <a:avLst/>
            </a:prstGeom>
          </p:spPr>
        </p:pic>
      </p:grpSp>
      <p:pic>
        <p:nvPicPr>
          <p:cNvPr id="5" name="Imagen 4"/>
          <p:cNvPicPr>
            <a:picLocks noChangeAspect="1"/>
          </p:cNvPicPr>
          <p:nvPr/>
        </p:nvPicPr>
        <p:blipFill rotWithShape="1">
          <a:blip r:embed="rId9">
            <a:extLst>
              <a:ext uri="{28A0092B-C50C-407E-A947-70E740481C1C}">
                <a14:useLocalDpi xmlns:a14="http://schemas.microsoft.com/office/drawing/2010/main" val="0"/>
              </a:ext>
            </a:extLst>
          </a:blip>
          <a:srcRect t="19704"/>
          <a:stretch/>
        </p:blipFill>
        <p:spPr>
          <a:xfrm>
            <a:off x="1810547" y="5053387"/>
            <a:ext cx="876300" cy="933075"/>
          </a:xfrm>
          <a:prstGeom prst="rect">
            <a:avLst/>
          </a:prstGeom>
        </p:spPr>
      </p:pic>
    </p:spTree>
    <p:extLst>
      <p:ext uri="{BB962C8B-B14F-4D97-AF65-F5344CB8AC3E}">
        <p14:creationId xmlns:p14="http://schemas.microsoft.com/office/powerpoint/2010/main" val="1752568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200" b="1" dirty="0" smtClean="0">
                <a:solidFill>
                  <a:schemeClr val="accent4">
                    <a:lumMod val="75000"/>
                  </a:schemeClr>
                </a:solidFill>
                <a:effectLst>
                  <a:outerShdw blurRad="38100" dist="38100" dir="2700000" algn="tl">
                    <a:srgbClr val="000000">
                      <a:alpha val="43137"/>
                    </a:srgbClr>
                  </a:outerShdw>
                </a:effectLst>
              </a:rPr>
              <a:t>Principales métodos que se utilizan en la Estadística inferencial</a:t>
            </a:r>
            <a:endParaRPr lang="es-MX" sz="3200" b="1" dirty="0">
              <a:solidFill>
                <a:schemeClr val="accent4">
                  <a:lumMod val="75000"/>
                </a:schemeClr>
              </a:solidFill>
              <a:effectLst>
                <a:outerShdw blurRad="38100" dist="38100" dir="2700000" algn="tl">
                  <a:srgbClr val="000000">
                    <a:alpha val="43137"/>
                  </a:srgbClr>
                </a:outerShdw>
              </a:effectLst>
            </a:endParaRPr>
          </a:p>
        </p:txBody>
      </p:sp>
      <p:graphicFrame>
        <p:nvGraphicFramePr>
          <p:cNvPr id="3" name="Diagrama 2"/>
          <p:cNvGraphicFramePr/>
          <p:nvPr>
            <p:extLst>
              <p:ext uri="{D42A27DB-BD31-4B8C-83A1-F6EECF244321}">
                <p14:modId xmlns:p14="http://schemas.microsoft.com/office/powerpoint/2010/main" val="964486771"/>
              </p:ext>
            </p:extLst>
          </p:nvPr>
        </p:nvGraphicFramePr>
        <p:xfrm>
          <a:off x="1546860" y="20447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760377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930166"/>
            <a:ext cx="7543800" cy="807195"/>
          </a:xfrm>
        </p:spPr>
        <p:txBody>
          <a:bodyPr>
            <a:normAutofit/>
          </a:bodyPr>
          <a:lstStyle/>
          <a:p>
            <a:pPr algn="ctr"/>
            <a:r>
              <a:rPr lang="es-MX" sz="3200" b="1" dirty="0" smtClean="0"/>
              <a:t>Otra clasificación de la Estadística</a:t>
            </a:r>
            <a:endParaRPr lang="es-MX" sz="3200" b="1" dirty="0"/>
          </a:p>
        </p:txBody>
      </p:sp>
      <p:sp>
        <p:nvSpPr>
          <p:cNvPr id="3" name="CuadroTexto 2"/>
          <p:cNvSpPr txBox="1"/>
          <p:nvPr/>
        </p:nvSpPr>
        <p:spPr>
          <a:xfrm>
            <a:off x="822960" y="2128345"/>
            <a:ext cx="7690419" cy="3970318"/>
          </a:xfrm>
          <a:prstGeom prst="rect">
            <a:avLst/>
          </a:prstGeom>
          <a:noFill/>
        </p:spPr>
        <p:txBody>
          <a:bodyPr wrap="square" rtlCol="0">
            <a:spAutoFit/>
          </a:bodyPr>
          <a:lstStyle/>
          <a:p>
            <a:pPr marL="457200" indent="-457200">
              <a:buFont typeface="Wingdings" panose="05000000000000000000" pitchFamily="2" charset="2"/>
              <a:buChar char="§"/>
            </a:pPr>
            <a:r>
              <a:rPr lang="es-MX" sz="3600" dirty="0" smtClean="0">
                <a:effectLst>
                  <a:outerShdw blurRad="38100" dist="38100" dir="2700000" algn="tl">
                    <a:srgbClr val="000000">
                      <a:alpha val="43137"/>
                    </a:srgbClr>
                  </a:outerShdw>
                </a:effectLst>
              </a:rPr>
              <a:t>Estadística paramétrica. </a:t>
            </a:r>
          </a:p>
          <a:p>
            <a:pPr lvl="1" indent="-15875"/>
            <a:r>
              <a:rPr lang="es-MX" dirty="0" smtClean="0"/>
              <a:t>Rama de la Estadística que se encarga de hacer estimaciones y pruebas de hipótesis sobre parámetros con distribución probabilística conocida (</a:t>
            </a:r>
            <a:r>
              <a:rPr lang="es-MX" dirty="0" err="1" smtClean="0"/>
              <a:t>e.g</a:t>
            </a:r>
            <a:r>
              <a:rPr lang="es-MX" dirty="0" smtClean="0"/>
              <a:t>. distribución normal).</a:t>
            </a:r>
          </a:p>
          <a:p>
            <a:pPr lvl="1" indent="-457200"/>
            <a:endParaRPr lang="es-MX" dirty="0" smtClean="0"/>
          </a:p>
          <a:p>
            <a:pPr marL="457200" indent="-457200">
              <a:buFont typeface="Wingdings" panose="05000000000000000000" pitchFamily="2" charset="2"/>
              <a:buChar char="§"/>
            </a:pPr>
            <a:r>
              <a:rPr lang="es-MX" sz="3600" dirty="0" smtClean="0">
                <a:effectLst>
                  <a:outerShdw blurRad="38100" dist="38100" dir="2700000" algn="tl">
                    <a:srgbClr val="000000">
                      <a:alpha val="43137"/>
                    </a:srgbClr>
                  </a:outerShdw>
                </a:effectLst>
              </a:rPr>
              <a:t>Estadística no paramétrica.</a:t>
            </a:r>
          </a:p>
          <a:p>
            <a:pPr lvl="1" indent="-15875"/>
            <a:r>
              <a:rPr lang="es-MX" dirty="0" smtClean="0"/>
              <a:t>Rama de la estadística en donde no se conoce a priori la distribución que siguen los parámetros que se están estudiando y no se puede asumir que se ajustan a criterios o modelos paramétricos. En este caso, los mismos datos determinan la distribución con la que se establecen las pruebas de hipótesis </a:t>
            </a:r>
          </a:p>
          <a:p>
            <a:pPr lvl="1"/>
            <a:endParaRPr lang="es-MX" dirty="0"/>
          </a:p>
        </p:txBody>
      </p:sp>
    </p:spTree>
    <p:extLst>
      <p:ext uri="{BB962C8B-B14F-4D97-AF65-F5344CB8AC3E}">
        <p14:creationId xmlns:p14="http://schemas.microsoft.com/office/powerpoint/2010/main" val="33028361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000" b="1" dirty="0" smtClean="0">
                <a:solidFill>
                  <a:schemeClr val="accent4">
                    <a:lumMod val="75000"/>
                  </a:schemeClr>
                </a:solidFill>
                <a:effectLst>
                  <a:outerShdw blurRad="38100" dist="38100" dir="2700000" algn="tl">
                    <a:srgbClr val="000000">
                      <a:alpha val="43137"/>
                    </a:srgbClr>
                  </a:outerShdw>
                </a:effectLst>
              </a:rPr>
              <a:t>1.3. El Método Científico</a:t>
            </a:r>
            <a:endParaRPr lang="es-MX" sz="4000" b="1"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733425" y="2314575"/>
            <a:ext cx="5857876" cy="4031873"/>
          </a:xfrm>
          <a:prstGeom prst="rect">
            <a:avLst/>
          </a:prstGeom>
          <a:noFill/>
          <a:ln>
            <a:noFill/>
          </a:ln>
        </p:spPr>
        <p:style>
          <a:lnRef idx="2">
            <a:schemeClr val="accent1"/>
          </a:lnRef>
          <a:fillRef idx="1001">
            <a:schemeClr val="dk2"/>
          </a:fillRef>
          <a:effectRef idx="0">
            <a:schemeClr val="accent1"/>
          </a:effectRef>
          <a:fontRef idx="minor">
            <a:schemeClr val="dk1"/>
          </a:fontRef>
        </p:style>
        <p:txBody>
          <a:bodyPr wrap="square" rtlCol="0">
            <a:spAutoFit/>
          </a:bodyPr>
          <a:lstStyle/>
          <a:p>
            <a:r>
              <a:rPr lang="es-MX" sz="2000" b="1" dirty="0" smtClean="0">
                <a:effectLst>
                  <a:outerShdw blurRad="38100" dist="38100" dir="2700000" algn="tl">
                    <a:srgbClr val="000000">
                      <a:alpha val="43137"/>
                    </a:srgbClr>
                  </a:outerShdw>
                </a:effectLst>
              </a:rPr>
              <a:t>¿ Cual es el Objetivo general de la ciencia?</a:t>
            </a:r>
          </a:p>
          <a:p>
            <a:endParaRPr lang="es-MX" sz="2000" dirty="0"/>
          </a:p>
          <a:p>
            <a:r>
              <a:rPr lang="es-MX" sz="2000" i="1" dirty="0" smtClean="0">
                <a:latin typeface="Tahoma" panose="020B0604030504040204" pitchFamily="34" charset="0"/>
                <a:ea typeface="Tahoma" panose="020B0604030504040204" pitchFamily="34" charset="0"/>
                <a:cs typeface="Tahoma" panose="020B0604030504040204" pitchFamily="34" charset="0"/>
              </a:rPr>
              <a:t>Lograr una descripción, explicación en términos de causas y efectos, y predicción de los fenómenos naturales. </a:t>
            </a:r>
          </a:p>
          <a:p>
            <a:endParaRPr lang="es-MX" sz="2000" i="1" dirty="0">
              <a:latin typeface="Comic Sans MS" panose="030F0702030302020204" pitchFamily="66" charset="0"/>
            </a:endParaRPr>
          </a:p>
          <a:p>
            <a:endParaRPr lang="es-MX" sz="2000" i="1" dirty="0" smtClean="0">
              <a:latin typeface="Comic Sans MS" panose="030F0702030302020204" pitchFamily="66" charset="0"/>
            </a:endParaRPr>
          </a:p>
          <a:p>
            <a:r>
              <a:rPr lang="es-MX" sz="2000" b="1" dirty="0" smtClean="0">
                <a:effectLst>
                  <a:outerShdw blurRad="38100" dist="38100" dir="2700000" algn="tl">
                    <a:srgbClr val="000000">
                      <a:alpha val="43137"/>
                    </a:srgbClr>
                  </a:outerShdw>
                </a:effectLst>
              </a:rPr>
              <a:t>¿Cuáles son los principales ingredientes que intervienen para alcanzar tal objetivo?</a:t>
            </a:r>
          </a:p>
          <a:p>
            <a:endParaRPr lang="es-MX" sz="2000" i="1" dirty="0">
              <a:latin typeface="Comic Sans MS" panose="030F0702030302020204" pitchFamily="66" charset="0"/>
            </a:endParaRPr>
          </a:p>
          <a:p>
            <a:pPr marL="800100" lvl="1" indent="-342900">
              <a:buFont typeface="+mj-lt"/>
              <a:buAutoNum type="arabicPeriod"/>
            </a:pPr>
            <a:r>
              <a:rPr lang="es-MX" sz="2000" i="1" dirty="0" smtClean="0">
                <a:latin typeface="Tahoma" panose="020B0604030504040204" pitchFamily="34" charset="0"/>
                <a:ea typeface="Tahoma" panose="020B0604030504040204" pitchFamily="34" charset="0"/>
                <a:cs typeface="Tahoma" panose="020B0604030504040204" pitchFamily="34" charset="0"/>
              </a:rPr>
              <a:t>Captación de la información  del fenómeno</a:t>
            </a:r>
          </a:p>
          <a:p>
            <a:pPr marL="800100" lvl="1" indent="-342900">
              <a:buFont typeface="+mj-lt"/>
              <a:buAutoNum type="arabicPeriod"/>
            </a:pPr>
            <a:r>
              <a:rPr lang="es-MX" sz="2000" i="1" dirty="0" smtClean="0">
                <a:latin typeface="Tahoma" panose="020B0604030504040204" pitchFamily="34" charset="0"/>
                <a:ea typeface="Tahoma" panose="020B0604030504040204" pitchFamily="34" charset="0"/>
                <a:cs typeface="Tahoma" panose="020B0604030504040204" pitchFamily="34" charset="0"/>
              </a:rPr>
              <a:t>Razonamiento </a:t>
            </a:r>
          </a:p>
          <a:p>
            <a:pPr marL="800100" lvl="1" indent="-342900">
              <a:buFont typeface="+mj-lt"/>
              <a:buAutoNum type="arabicPeriod"/>
            </a:pPr>
            <a:endParaRPr lang="es-MX" i="1" dirty="0">
              <a:latin typeface="Comic Sans MS" panose="030F0702030302020204" pitchFamily="66"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1325" y="4034789"/>
            <a:ext cx="1575984" cy="1571442"/>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302" y="2260655"/>
            <a:ext cx="1628774" cy="1485527"/>
          </a:xfrm>
          <a:prstGeom prst="rect">
            <a:avLst/>
          </a:prstGeom>
        </p:spPr>
      </p:pic>
    </p:spTree>
    <p:extLst>
      <p:ext uri="{BB962C8B-B14F-4D97-AF65-F5344CB8AC3E}">
        <p14:creationId xmlns:p14="http://schemas.microsoft.com/office/powerpoint/2010/main" val="42150314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dirty="0" smtClean="0"/>
              <a:t>La captación de la información de un fenómeno se hace fundamentalmente de dos maneras :</a:t>
            </a:r>
            <a:endParaRPr lang="es-MX" sz="2800" dirty="0"/>
          </a:p>
        </p:txBody>
      </p:sp>
      <p:sp>
        <p:nvSpPr>
          <p:cNvPr id="3" name="CuadroTexto 2"/>
          <p:cNvSpPr txBox="1"/>
          <p:nvPr/>
        </p:nvSpPr>
        <p:spPr>
          <a:xfrm>
            <a:off x="933450" y="2095500"/>
            <a:ext cx="5372100" cy="3508653"/>
          </a:xfrm>
          <a:prstGeom prst="rect">
            <a:avLst/>
          </a:prstGeom>
          <a:noFill/>
        </p:spPr>
        <p:txBody>
          <a:bodyPr wrap="square" rtlCol="0">
            <a:spAutoFit/>
          </a:bodyPr>
          <a:lstStyle/>
          <a:p>
            <a:pPr marL="514350" indent="-514350">
              <a:buFont typeface="+mj-lt"/>
              <a:buAutoNum type="arabicPeriod"/>
            </a:pPr>
            <a:r>
              <a:rPr lang="es-MX" sz="3200" dirty="0" smtClean="0"/>
              <a:t>Mediante  </a:t>
            </a:r>
            <a:r>
              <a:rPr lang="es-MX" sz="3200" b="1" dirty="0" smtClean="0">
                <a:effectLst>
                  <a:outerShdw blurRad="38100" dist="38100" dir="2700000" algn="tl">
                    <a:srgbClr val="000000">
                      <a:alpha val="43137"/>
                    </a:srgbClr>
                  </a:outerShdw>
                </a:effectLst>
              </a:rPr>
              <a:t>observación</a:t>
            </a:r>
            <a:r>
              <a:rPr lang="es-MX" sz="3200" dirty="0" smtClean="0"/>
              <a:t> </a:t>
            </a:r>
            <a:r>
              <a:rPr lang="es-MX" sz="2800" dirty="0" smtClean="0"/>
              <a:t>(Se estudia el fenómeno tal y como ocurre en la naturaleza</a:t>
            </a:r>
          </a:p>
          <a:p>
            <a:pPr marL="514350" indent="-514350">
              <a:buFont typeface="+mj-lt"/>
              <a:buAutoNum type="arabicPeriod"/>
            </a:pPr>
            <a:endParaRPr lang="es-MX" sz="2800" dirty="0" smtClean="0"/>
          </a:p>
          <a:p>
            <a:pPr marL="514350" indent="-514350">
              <a:buFont typeface="+mj-lt"/>
              <a:buAutoNum type="arabicPeriod"/>
            </a:pPr>
            <a:endParaRPr lang="es-MX" dirty="0" smtClean="0"/>
          </a:p>
          <a:p>
            <a:pPr marL="514350" indent="-514350">
              <a:buFont typeface="+mj-lt"/>
              <a:buAutoNum type="arabicPeriod"/>
            </a:pPr>
            <a:r>
              <a:rPr lang="es-MX" sz="3200" dirty="0" smtClean="0"/>
              <a:t>Mediante </a:t>
            </a:r>
            <a:r>
              <a:rPr lang="es-MX" sz="3200" b="1" dirty="0" smtClean="0">
                <a:effectLst>
                  <a:outerShdw blurRad="38100" dist="38100" dir="2700000" algn="tl">
                    <a:srgbClr val="000000">
                      <a:alpha val="43137"/>
                    </a:srgbClr>
                  </a:outerShdw>
                </a:effectLst>
              </a:rPr>
              <a:t>experimentación</a:t>
            </a:r>
            <a:r>
              <a:rPr lang="es-MX" sz="3200" dirty="0" smtClean="0"/>
              <a:t> </a:t>
            </a:r>
            <a:r>
              <a:rPr lang="es-MX" sz="2800" dirty="0" smtClean="0"/>
              <a:t>( Se generan las condiciones para que ocurra un fenómeno)</a:t>
            </a:r>
            <a:endParaRPr lang="es-MX" sz="28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91275" y="4168137"/>
            <a:ext cx="1606171" cy="1730787"/>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5510" y="2352674"/>
            <a:ext cx="1917700" cy="1438275"/>
          </a:xfrm>
          <a:prstGeom prst="rect">
            <a:avLst/>
          </a:prstGeom>
        </p:spPr>
      </p:pic>
    </p:spTree>
    <p:extLst>
      <p:ext uri="{BB962C8B-B14F-4D97-AF65-F5344CB8AC3E}">
        <p14:creationId xmlns:p14="http://schemas.microsoft.com/office/powerpoint/2010/main" val="3445529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smtClean="0">
                <a:solidFill>
                  <a:schemeClr val="accent4">
                    <a:lumMod val="75000"/>
                  </a:schemeClr>
                </a:solidFill>
                <a:effectLst>
                  <a:outerShdw blurRad="38100" dist="38100" dir="2700000" algn="tl">
                    <a:srgbClr val="000000">
                      <a:alpha val="43137"/>
                    </a:srgbClr>
                  </a:outerShdw>
                </a:effectLst>
              </a:rPr>
              <a:t>Principales ventajas de la experimentación sobre la experimentación:</a:t>
            </a:r>
            <a:endParaRPr lang="es-MX" sz="3200"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914400" y="1790700"/>
            <a:ext cx="5562600" cy="4862870"/>
          </a:xfrm>
          <a:prstGeom prst="rect">
            <a:avLst/>
          </a:prstGeom>
          <a:noFill/>
        </p:spPr>
        <p:txBody>
          <a:bodyPr wrap="square" rtlCol="0">
            <a:spAutoFit/>
          </a:bodyPr>
          <a:lstStyle/>
          <a:p>
            <a:pPr marL="400050" indent="-400050" algn="just">
              <a:buFont typeface="+mj-lt"/>
              <a:buAutoNum type="romanUcPeriod"/>
            </a:pPr>
            <a:r>
              <a:rPr lang="es-MX" sz="2000" dirty="0" smtClean="0">
                <a:effectLst>
                  <a:outerShdw blurRad="38100" dist="38100" dir="2700000" algn="tl">
                    <a:srgbClr val="000000">
                      <a:alpha val="43137"/>
                    </a:srgbClr>
                  </a:outerShdw>
                </a:effectLst>
              </a:rPr>
              <a:t>Se pueden generar circunstancias o fenómenos que ocurren muy raras veces o nunca ocurren de manera natural </a:t>
            </a:r>
            <a:r>
              <a:rPr lang="es-MX" dirty="0" smtClean="0"/>
              <a:t>(</a:t>
            </a:r>
            <a:r>
              <a:rPr lang="es-MX" dirty="0" err="1" smtClean="0"/>
              <a:t>e.g</a:t>
            </a:r>
            <a:r>
              <a:rPr lang="es-MX" dirty="0" smtClean="0"/>
              <a:t>. nuevas sustancias químicas, organismos genéticamente modificados, </a:t>
            </a:r>
            <a:r>
              <a:rPr lang="es-MX" dirty="0" err="1" smtClean="0"/>
              <a:t>microconductores</a:t>
            </a:r>
            <a:r>
              <a:rPr lang="es-MX" dirty="0" smtClean="0"/>
              <a:t>, etc.).</a:t>
            </a:r>
          </a:p>
          <a:p>
            <a:pPr marL="400050" indent="-400050" algn="just">
              <a:buFont typeface="+mj-lt"/>
              <a:buAutoNum type="romanUcPeriod"/>
            </a:pPr>
            <a:endParaRPr lang="es-MX" dirty="0" smtClean="0"/>
          </a:p>
          <a:p>
            <a:pPr marL="400050" indent="-400050" algn="just">
              <a:buFont typeface="+mj-lt"/>
              <a:buAutoNum type="romanUcPeriod"/>
            </a:pPr>
            <a:endParaRPr lang="es-MX" dirty="0" smtClean="0"/>
          </a:p>
          <a:p>
            <a:pPr marL="400050" indent="-400050">
              <a:buFont typeface="+mj-lt"/>
              <a:buAutoNum type="romanUcPeriod"/>
            </a:pPr>
            <a:r>
              <a:rPr lang="es-MX" sz="2000" dirty="0" smtClean="0">
                <a:effectLst>
                  <a:outerShdw blurRad="38100" dist="38100" dir="2700000" algn="tl">
                    <a:srgbClr val="000000">
                      <a:alpha val="43137"/>
                    </a:srgbClr>
                  </a:outerShdw>
                </a:effectLst>
              </a:rPr>
              <a:t>Las </a:t>
            </a:r>
            <a:r>
              <a:rPr lang="es-MX" sz="2000" dirty="0">
                <a:effectLst>
                  <a:outerShdw blurRad="38100" dist="38100" dir="2700000" algn="tl">
                    <a:srgbClr val="000000">
                      <a:alpha val="43137"/>
                    </a:srgbClr>
                  </a:outerShdw>
                </a:effectLst>
              </a:rPr>
              <a:t>condiciones en que se presenta un fenómeno suelen conocerse mejor a </a:t>
            </a:r>
            <a:r>
              <a:rPr lang="es-MX" sz="2000" dirty="0" smtClean="0">
                <a:effectLst>
                  <a:outerShdw blurRad="38100" dist="38100" dir="2700000" algn="tl">
                    <a:srgbClr val="000000">
                      <a:alpha val="43137"/>
                    </a:srgbClr>
                  </a:outerShdw>
                </a:effectLst>
              </a:rPr>
              <a:t>través </a:t>
            </a:r>
            <a:r>
              <a:rPr lang="es-MX" sz="2000" dirty="0">
                <a:effectLst>
                  <a:outerShdw blurRad="38100" dist="38100" dir="2700000" algn="tl">
                    <a:srgbClr val="000000">
                      <a:alpha val="43137"/>
                    </a:srgbClr>
                  </a:outerShdw>
                </a:effectLst>
              </a:rPr>
              <a:t>de la experimentación que en la </a:t>
            </a:r>
            <a:r>
              <a:rPr lang="es-MX" sz="2000" dirty="0" smtClean="0">
                <a:effectLst>
                  <a:outerShdw blurRad="38100" dist="38100" dir="2700000" algn="tl">
                    <a:srgbClr val="000000">
                      <a:alpha val="43137"/>
                    </a:srgbClr>
                  </a:outerShdw>
                </a:effectLst>
              </a:rPr>
              <a:t>observación.</a:t>
            </a:r>
          </a:p>
          <a:p>
            <a:pPr marL="400050" indent="-400050">
              <a:buFont typeface="+mj-lt"/>
              <a:buAutoNum type="romanUcPeriod"/>
            </a:pPr>
            <a:endParaRPr lang="es-MX" sz="2000" dirty="0" smtClean="0">
              <a:effectLst>
                <a:outerShdw blurRad="38100" dist="38100" dir="2700000" algn="tl">
                  <a:srgbClr val="000000">
                    <a:alpha val="43137"/>
                  </a:srgbClr>
                </a:outerShdw>
              </a:effectLst>
            </a:endParaRPr>
          </a:p>
          <a:p>
            <a:pPr marL="400050" indent="-400050">
              <a:buFont typeface="+mj-lt"/>
              <a:buAutoNum type="romanUcPeriod"/>
            </a:pPr>
            <a:endParaRPr lang="es-MX" sz="2000" dirty="0" smtClean="0">
              <a:effectLst>
                <a:outerShdw blurRad="38100" dist="38100" dir="2700000" algn="tl">
                  <a:srgbClr val="000000">
                    <a:alpha val="43137"/>
                  </a:srgbClr>
                </a:outerShdw>
              </a:effectLst>
            </a:endParaRPr>
          </a:p>
          <a:p>
            <a:pPr marL="400050" indent="-400050">
              <a:buFont typeface="+mj-lt"/>
              <a:buAutoNum type="romanUcPeriod"/>
            </a:pPr>
            <a:r>
              <a:rPr lang="es-MX" sz="2000" dirty="0" smtClean="0">
                <a:effectLst>
                  <a:outerShdw blurRad="38100" dist="38100" dir="2700000" algn="tl">
                    <a:srgbClr val="000000">
                      <a:alpha val="43137"/>
                    </a:srgbClr>
                  </a:outerShdw>
                </a:effectLst>
              </a:rPr>
              <a:t>La experimentación permite eliminar o aislar ciertas condiciones y así estudiar los fenómenos solo bajo las condiciones de interés.</a:t>
            </a:r>
            <a:endParaRPr lang="es-MX" dirty="0"/>
          </a:p>
          <a:p>
            <a:pPr marL="400050" indent="-400050">
              <a:buFont typeface="+mj-lt"/>
              <a:buAutoNum type="romanUcPeriod"/>
            </a:pPr>
            <a:endParaRPr lang="es-MX"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0" y="1792167"/>
            <a:ext cx="1562099" cy="1368399"/>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5600" y="3226547"/>
            <a:ext cx="1562099" cy="1653317"/>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7000" y="4933203"/>
            <a:ext cx="2316882" cy="1359705"/>
          </a:xfrm>
          <a:prstGeom prst="rect">
            <a:avLst/>
          </a:prstGeom>
        </p:spPr>
      </p:pic>
    </p:spTree>
    <p:extLst>
      <p:ext uri="{BB962C8B-B14F-4D97-AF65-F5344CB8AC3E}">
        <p14:creationId xmlns:p14="http://schemas.microsoft.com/office/powerpoint/2010/main" val="2808689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8446" y="852662"/>
            <a:ext cx="7543800" cy="627796"/>
          </a:xfrm>
        </p:spPr>
        <p:txBody>
          <a:bodyPr>
            <a:normAutofit/>
          </a:bodyPr>
          <a:lstStyle/>
          <a:p>
            <a:r>
              <a:rPr lang="es-MX" sz="3200" b="1" dirty="0" smtClean="0">
                <a:solidFill>
                  <a:schemeClr val="accent4">
                    <a:lumMod val="50000"/>
                  </a:schemeClr>
                </a:solidFill>
                <a:effectLst>
                  <a:outerShdw blurRad="38100" dist="38100" dir="2700000" algn="tl">
                    <a:srgbClr val="000000">
                      <a:alpha val="43137"/>
                    </a:srgbClr>
                  </a:outerShdw>
                </a:effectLst>
              </a:rPr>
              <a:t>Presentación</a:t>
            </a:r>
            <a:endParaRPr lang="es-MX" sz="3200" b="1" dirty="0">
              <a:solidFill>
                <a:schemeClr val="accent4">
                  <a:lumMod val="50000"/>
                </a:schemeClr>
              </a:solidFill>
              <a:effectLst>
                <a:outerShdw blurRad="38100" dist="38100" dir="2700000" algn="tl">
                  <a:srgbClr val="000000">
                    <a:alpha val="43137"/>
                  </a:srgbClr>
                </a:outerShdw>
              </a:effectLst>
            </a:endParaRPr>
          </a:p>
        </p:txBody>
      </p:sp>
      <p:sp>
        <p:nvSpPr>
          <p:cNvPr id="3" name="Rectángulo 2"/>
          <p:cNvSpPr/>
          <p:nvPr/>
        </p:nvSpPr>
        <p:spPr>
          <a:xfrm>
            <a:off x="718458" y="2038927"/>
            <a:ext cx="7707085" cy="2862322"/>
          </a:xfrm>
          <a:prstGeom prst="rect">
            <a:avLst/>
          </a:prstGeom>
        </p:spPr>
        <p:txBody>
          <a:bodyPr wrap="square">
            <a:spAutoFit/>
          </a:bodyPr>
          <a:lstStyle/>
          <a:p>
            <a:pPr algn="just">
              <a:buFont typeface="Wingdings" panose="05000000000000000000" pitchFamily="2" charset="2"/>
              <a:buChar char="q"/>
            </a:pPr>
            <a:r>
              <a:rPr lang="es-MX" dirty="0" smtClean="0">
                <a:effectLst>
                  <a:outerShdw blurRad="38100" dist="38100" dir="2700000" algn="tl">
                    <a:srgbClr val="000000">
                      <a:alpha val="43137"/>
                    </a:srgbClr>
                  </a:outerShdw>
                </a:effectLst>
                <a:latin typeface="Arial" pitchFamily="34" charset="0"/>
                <a:cs typeface="Arial" pitchFamily="34" charset="0"/>
              </a:rPr>
              <a:t> El presente material </a:t>
            </a:r>
            <a:r>
              <a:rPr lang="es-MX" dirty="0">
                <a:effectLst>
                  <a:outerShdw blurRad="38100" dist="38100" dir="2700000" algn="tl">
                    <a:srgbClr val="000000">
                      <a:alpha val="43137"/>
                    </a:srgbClr>
                  </a:outerShdw>
                </a:effectLst>
                <a:latin typeface="Arial" pitchFamily="34" charset="0"/>
                <a:cs typeface="Arial" pitchFamily="34" charset="0"/>
              </a:rPr>
              <a:t>didáctico tiene como principal objetivo </a:t>
            </a:r>
            <a:r>
              <a:rPr lang="es-MX" dirty="0" smtClean="0">
                <a:effectLst>
                  <a:outerShdw blurRad="38100" dist="38100" dir="2700000" algn="tl">
                    <a:srgbClr val="000000">
                      <a:alpha val="43137"/>
                    </a:srgbClr>
                  </a:outerShdw>
                </a:effectLst>
                <a:latin typeface="Arial" pitchFamily="34" charset="0"/>
                <a:cs typeface="Arial" pitchFamily="34" charset="0"/>
              </a:rPr>
              <a:t>brindar una introducción al Curso de la Unidad de Aprendizaje de Estadística y Probabilidad  que se imparte en la Licenciatura </a:t>
            </a:r>
            <a:r>
              <a:rPr lang="es-MX" dirty="0">
                <a:effectLst>
                  <a:outerShdw blurRad="38100" dist="38100" dir="2700000" algn="tl">
                    <a:srgbClr val="000000">
                      <a:alpha val="43137"/>
                    </a:srgbClr>
                  </a:outerShdw>
                </a:effectLst>
                <a:latin typeface="Arial" pitchFamily="34" charset="0"/>
                <a:cs typeface="Arial" pitchFamily="34" charset="0"/>
              </a:rPr>
              <a:t>de Ingeniero Agrónomo </a:t>
            </a:r>
            <a:r>
              <a:rPr lang="es-MX" dirty="0" smtClean="0">
                <a:effectLst>
                  <a:outerShdw blurRad="38100" dist="38100" dir="2700000" algn="tl">
                    <a:srgbClr val="000000">
                      <a:alpha val="43137"/>
                    </a:srgbClr>
                  </a:outerShdw>
                </a:effectLst>
                <a:latin typeface="Arial" pitchFamily="34" charset="0"/>
                <a:cs typeface="Arial" pitchFamily="34" charset="0"/>
              </a:rPr>
              <a:t>Fitotecnista.</a:t>
            </a:r>
            <a:endParaRPr lang="es-MX" dirty="0">
              <a:effectLst>
                <a:outerShdw blurRad="38100" dist="38100" dir="2700000" algn="tl">
                  <a:srgbClr val="000000">
                    <a:alpha val="43137"/>
                  </a:srgbClr>
                </a:outerShdw>
              </a:effectLst>
              <a:latin typeface="Arial" pitchFamily="34" charset="0"/>
              <a:cs typeface="Arial" pitchFamily="34" charset="0"/>
            </a:endParaRPr>
          </a:p>
          <a:p>
            <a:pPr algn="just"/>
            <a:endParaRPr lang="es-ES_tradnl" dirty="0" smtClean="0">
              <a:effectLst>
                <a:outerShdw blurRad="38100" dist="38100" dir="2700000" algn="tl">
                  <a:srgbClr val="000000">
                    <a:alpha val="43137"/>
                  </a:srgbClr>
                </a:outerShdw>
              </a:effectLst>
              <a:latin typeface="Arial" pitchFamily="34" charset="0"/>
              <a:cs typeface="Arial" pitchFamily="34" charset="0"/>
            </a:endParaRPr>
          </a:p>
          <a:p>
            <a:pPr algn="just"/>
            <a:endParaRPr lang="es-ES_tradnl" dirty="0">
              <a:effectLst>
                <a:outerShdw blurRad="38100" dist="38100" dir="2700000" algn="tl">
                  <a:srgbClr val="000000">
                    <a:alpha val="43137"/>
                  </a:srgbClr>
                </a:outerShdw>
              </a:effectLst>
              <a:latin typeface="Arial" pitchFamily="34" charset="0"/>
              <a:cs typeface="Arial" pitchFamily="34" charset="0"/>
            </a:endParaRPr>
          </a:p>
          <a:p>
            <a:pPr algn="just">
              <a:buFont typeface="Wingdings" panose="05000000000000000000" pitchFamily="2" charset="2"/>
              <a:buChar char="q"/>
            </a:pPr>
            <a:r>
              <a:rPr lang="es-ES_tradnl" dirty="0" smtClean="0">
                <a:effectLst>
                  <a:outerShdw blurRad="38100" dist="38100" dir="2700000" algn="tl">
                    <a:srgbClr val="000000">
                      <a:alpha val="43137"/>
                    </a:srgbClr>
                  </a:outerShdw>
                </a:effectLst>
                <a:latin typeface="Arial" pitchFamily="34" charset="0"/>
                <a:cs typeface="Arial" pitchFamily="34" charset="0"/>
              </a:rPr>
              <a:t> En </a:t>
            </a:r>
            <a:r>
              <a:rPr lang="es-ES_tradnl" dirty="0">
                <a:effectLst>
                  <a:outerShdw blurRad="38100" dist="38100" dir="2700000" algn="tl">
                    <a:srgbClr val="000000">
                      <a:alpha val="43137"/>
                    </a:srgbClr>
                  </a:outerShdw>
                </a:effectLst>
                <a:latin typeface="Arial" pitchFamily="34" charset="0"/>
                <a:cs typeface="Arial" pitchFamily="34" charset="0"/>
              </a:rPr>
              <a:t>esta presentación de diapositivas se </a:t>
            </a:r>
            <a:r>
              <a:rPr lang="es-ES_tradnl" dirty="0" smtClean="0">
                <a:effectLst>
                  <a:outerShdw blurRad="38100" dist="38100" dir="2700000" algn="tl">
                    <a:srgbClr val="000000">
                      <a:alpha val="43137"/>
                    </a:srgbClr>
                  </a:outerShdw>
                </a:effectLst>
                <a:latin typeface="Arial" pitchFamily="34" charset="0"/>
                <a:cs typeface="Arial" pitchFamily="34" charset="0"/>
              </a:rPr>
              <a:t>define el concepto de Estadística, población, muestra, tipos de variables, escalas de medición, las principales ramas de la Estadística, el método científico y su relación con la estadística.</a:t>
            </a:r>
            <a:endParaRPr lang="es-MX" b="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37829615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4">
                    <a:lumMod val="75000"/>
                  </a:schemeClr>
                </a:solidFill>
                <a:effectLst>
                  <a:outerShdw blurRad="38100" dist="38100" dir="2700000" algn="tl">
                    <a:srgbClr val="000000">
                      <a:alpha val="43137"/>
                    </a:srgbClr>
                  </a:outerShdw>
                </a:effectLst>
              </a:rPr>
              <a:t>Principales tipos de Razonamiento </a:t>
            </a:r>
            <a:endParaRPr lang="es-MX" sz="3600" b="1"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822960" y="1737361"/>
            <a:ext cx="6206489" cy="4647426"/>
          </a:xfrm>
          <a:prstGeom prst="rect">
            <a:avLst/>
          </a:prstGeom>
          <a:noFill/>
        </p:spPr>
        <p:txBody>
          <a:bodyPr wrap="square" rtlCol="0">
            <a:spAutoFit/>
          </a:bodyPr>
          <a:lstStyle/>
          <a:p>
            <a:r>
              <a:rPr lang="es-MX" sz="2400" dirty="0" smtClean="0"/>
              <a:t>Existen dos tipos fundamentales de razonamiento lógico:</a:t>
            </a:r>
          </a:p>
          <a:p>
            <a:pPr marL="514350" indent="-514350">
              <a:buFont typeface="+mj-lt"/>
              <a:buAutoNum type="romanUcPeriod"/>
            </a:pPr>
            <a:r>
              <a:rPr lang="es-MX" sz="3200" dirty="0" smtClean="0"/>
              <a:t>Razonamiento Deductivo</a:t>
            </a:r>
          </a:p>
          <a:p>
            <a:pPr marL="971550" lvl="1" indent="-514350">
              <a:buFont typeface="Wingdings" panose="05000000000000000000" pitchFamily="2" charset="2"/>
              <a:buChar char="§"/>
            </a:pPr>
            <a:r>
              <a:rPr lang="es-MX" sz="2000" dirty="0"/>
              <a:t>utiliza conceptos generalizados para tratar de llegar a otros más específicos</a:t>
            </a:r>
            <a:r>
              <a:rPr lang="es-MX" sz="2800" dirty="0" smtClean="0"/>
              <a:t>.</a:t>
            </a:r>
          </a:p>
          <a:p>
            <a:pPr marL="971550" lvl="1" indent="-514350">
              <a:buFont typeface="Wingdings" panose="05000000000000000000" pitchFamily="2" charset="2"/>
              <a:buChar char="§"/>
            </a:pPr>
            <a:endParaRPr lang="es-MX" sz="2800" dirty="0" smtClean="0"/>
          </a:p>
          <a:p>
            <a:pPr marL="514350" indent="-514350">
              <a:buFont typeface="+mj-lt"/>
              <a:buAutoNum type="romanUcPeriod"/>
            </a:pPr>
            <a:r>
              <a:rPr lang="es-MX" sz="3200" dirty="0" smtClean="0"/>
              <a:t>Razonamiento Inductivo</a:t>
            </a:r>
          </a:p>
          <a:p>
            <a:pPr marL="971550" lvl="1" indent="-514350">
              <a:buFont typeface="Wingdings" panose="05000000000000000000" pitchFamily="2" charset="2"/>
              <a:buChar char="§"/>
            </a:pPr>
            <a:r>
              <a:rPr lang="es-MX" sz="2000" dirty="0" smtClean="0"/>
              <a:t>Se </a:t>
            </a:r>
            <a:r>
              <a:rPr lang="es-MX" sz="2000" dirty="0"/>
              <a:t>centra en la creación de declaraciones generalizadas a partir de ejemplos o sucesos específicos</a:t>
            </a:r>
            <a:endParaRPr lang="es-MX" sz="2000" dirty="0" smtClean="0"/>
          </a:p>
          <a:p>
            <a:endParaRPr lang="es-MX" sz="2400" dirty="0" smtClean="0"/>
          </a:p>
          <a:p>
            <a:endParaRPr lang="es-MX" sz="2400"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9449" y="2447925"/>
            <a:ext cx="1902830" cy="3557134"/>
          </a:xfrm>
          <a:prstGeom prst="rect">
            <a:avLst/>
          </a:prstGeom>
        </p:spPr>
      </p:pic>
    </p:spTree>
    <p:extLst>
      <p:ext uri="{BB962C8B-B14F-4D97-AF65-F5344CB8AC3E}">
        <p14:creationId xmlns:p14="http://schemas.microsoft.com/office/powerpoint/2010/main" val="532977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400" dirty="0" smtClean="0"/>
              <a:t>Un conocimiento obtenido por deducción se alcanza a partir de proposiciones preestablecidas, sin recurrir de manera directa a la experiencia</a:t>
            </a:r>
            <a:endParaRPr lang="es-MX" sz="2400" dirty="0"/>
          </a:p>
        </p:txBody>
      </p:sp>
      <p:sp>
        <p:nvSpPr>
          <p:cNvPr id="3" name="CuadroTexto 2"/>
          <p:cNvSpPr txBox="1"/>
          <p:nvPr/>
        </p:nvSpPr>
        <p:spPr>
          <a:xfrm>
            <a:off x="962025" y="1924050"/>
            <a:ext cx="6581775" cy="4339650"/>
          </a:xfrm>
          <a:prstGeom prst="rect">
            <a:avLst/>
          </a:prstGeom>
          <a:noFill/>
        </p:spPr>
        <p:txBody>
          <a:bodyPr wrap="square" rtlCol="0">
            <a:spAutoFit/>
          </a:bodyPr>
          <a:lstStyle/>
          <a:p>
            <a:r>
              <a:rPr lang="es-MX" dirty="0" smtClean="0"/>
              <a:t>Ejemplo:</a:t>
            </a:r>
          </a:p>
          <a:p>
            <a:endParaRPr lang="es-MX" dirty="0" smtClean="0"/>
          </a:p>
          <a:p>
            <a:r>
              <a:rPr lang="es-MX" sz="2400" dirty="0" smtClean="0">
                <a:solidFill>
                  <a:schemeClr val="accent4">
                    <a:lumMod val="50000"/>
                  </a:schemeClr>
                </a:solidFill>
              </a:rPr>
              <a:t>Sabiendo que </a:t>
            </a:r>
            <a:r>
              <a:rPr lang="es-MX" sz="2400" b="1" i="1" dirty="0" smtClean="0">
                <a:solidFill>
                  <a:schemeClr val="accent4">
                    <a:lumMod val="50000"/>
                  </a:schemeClr>
                </a:solidFill>
              </a:rPr>
              <a:t>todas las plantas superiores tiene tejidos vasculares </a:t>
            </a:r>
            <a:r>
              <a:rPr lang="es-MX" sz="2400" dirty="0" smtClean="0">
                <a:solidFill>
                  <a:schemeClr val="accent4">
                    <a:lumMod val="50000"/>
                  </a:schemeClr>
                </a:solidFill>
              </a:rPr>
              <a:t>y que </a:t>
            </a:r>
            <a:r>
              <a:rPr lang="es-MX" sz="2400" b="1" i="1" dirty="0" smtClean="0">
                <a:solidFill>
                  <a:schemeClr val="accent4">
                    <a:lumMod val="50000"/>
                  </a:schemeClr>
                </a:solidFill>
              </a:rPr>
              <a:t>el maíz es una planta superior</a:t>
            </a:r>
            <a:r>
              <a:rPr lang="es-MX" sz="2400" dirty="0" smtClean="0">
                <a:solidFill>
                  <a:schemeClr val="accent4">
                    <a:lumMod val="50000"/>
                  </a:schemeClr>
                </a:solidFill>
              </a:rPr>
              <a:t>, uno puede concluir que </a:t>
            </a:r>
            <a:r>
              <a:rPr lang="es-MX" sz="2400" b="1" i="1" dirty="0" smtClean="0">
                <a:solidFill>
                  <a:schemeClr val="accent4">
                    <a:lumMod val="50000"/>
                  </a:schemeClr>
                </a:solidFill>
              </a:rPr>
              <a:t>la planta de maíz </a:t>
            </a:r>
            <a:r>
              <a:rPr lang="es-MX" sz="2400" b="1" i="1" dirty="0">
                <a:solidFill>
                  <a:schemeClr val="accent4">
                    <a:lumMod val="50000"/>
                  </a:schemeClr>
                </a:solidFill>
              </a:rPr>
              <a:t>tiene tejidos vasculares</a:t>
            </a:r>
            <a:r>
              <a:rPr lang="es-MX" sz="2400" b="1" i="1" dirty="0" smtClean="0">
                <a:solidFill>
                  <a:schemeClr val="accent4">
                    <a:lumMod val="50000"/>
                  </a:schemeClr>
                </a:solidFill>
              </a:rPr>
              <a:t>.</a:t>
            </a:r>
          </a:p>
          <a:p>
            <a:endParaRPr lang="es-MX" b="1" i="1" dirty="0" smtClean="0">
              <a:solidFill>
                <a:schemeClr val="accent4">
                  <a:lumMod val="50000"/>
                </a:schemeClr>
              </a:solidFill>
            </a:endParaRPr>
          </a:p>
          <a:p>
            <a:endParaRPr lang="es-MX" b="1" i="1" dirty="0" smtClean="0"/>
          </a:p>
          <a:p>
            <a:r>
              <a:rPr lang="es-MX" dirty="0" smtClean="0"/>
              <a:t>Aunque este razonamiento es impecable, no se ha concluido algo que no este contenido en las dos primeras proposiciones. Lo que se hace es convertir algo que se conoce en forma implícita en algo explicito. </a:t>
            </a:r>
            <a:endParaRPr lang="es-MX" dirty="0"/>
          </a:p>
          <a:p>
            <a:endParaRPr lang="es-MX" b="1" i="1" dirty="0"/>
          </a:p>
          <a:p>
            <a:endParaRPr lang="es-MX" dirty="0"/>
          </a:p>
        </p:txBody>
      </p:sp>
      <p:sp>
        <p:nvSpPr>
          <p:cNvPr id="4" name="Triángulo isósceles 3"/>
          <p:cNvSpPr/>
          <p:nvPr/>
        </p:nvSpPr>
        <p:spPr>
          <a:xfrm rot="10800000">
            <a:off x="7734300" y="2351688"/>
            <a:ext cx="819150" cy="31051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6669" y="1404034"/>
            <a:ext cx="1405944" cy="901600"/>
          </a:xfrm>
          <a:prstGeom prst="rect">
            <a:avLst/>
          </a:prstGeom>
        </p:spPr>
      </p:pic>
      <p:pic>
        <p:nvPicPr>
          <p:cNvPr id="6" name="Imagen 5"/>
          <p:cNvPicPr>
            <a:picLocks noChangeAspect="1"/>
          </p:cNvPicPr>
          <p:nvPr/>
        </p:nvPicPr>
        <p:blipFill rotWithShape="1">
          <a:blip r:embed="rId3">
            <a:extLst>
              <a:ext uri="{28A0092B-C50C-407E-A947-70E740481C1C}">
                <a14:useLocalDpi xmlns:a14="http://schemas.microsoft.com/office/drawing/2010/main" val="0"/>
              </a:ext>
            </a:extLst>
          </a:blip>
          <a:srcRect r="55128"/>
          <a:stretch/>
        </p:blipFill>
        <p:spPr>
          <a:xfrm>
            <a:off x="7987337" y="5534409"/>
            <a:ext cx="439205" cy="992504"/>
          </a:xfrm>
          <a:prstGeom prst="rect">
            <a:avLst/>
          </a:prstGeom>
        </p:spPr>
      </p:pic>
    </p:spTree>
    <p:extLst>
      <p:ext uri="{BB962C8B-B14F-4D97-AF65-F5344CB8AC3E}">
        <p14:creationId xmlns:p14="http://schemas.microsoft.com/office/powerpoint/2010/main" val="8357872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dirty="0" smtClean="0"/>
              <a:t>Las inferencias inductivas son opuestas a las deductivas ya que sus premisas son de carácter particular o de menor grado de generalidad</a:t>
            </a:r>
            <a:endParaRPr lang="es-MX" sz="2800" dirty="0"/>
          </a:p>
        </p:txBody>
      </p:sp>
      <p:sp>
        <p:nvSpPr>
          <p:cNvPr id="3" name="Triángulo isósceles 2"/>
          <p:cNvSpPr/>
          <p:nvPr/>
        </p:nvSpPr>
        <p:spPr>
          <a:xfrm>
            <a:off x="8067673" y="2047875"/>
            <a:ext cx="819150" cy="31051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952501" y="1990725"/>
            <a:ext cx="6800850" cy="4154984"/>
          </a:xfrm>
          <a:prstGeom prst="rect">
            <a:avLst/>
          </a:prstGeom>
          <a:noFill/>
        </p:spPr>
        <p:txBody>
          <a:bodyPr wrap="square" rtlCol="0">
            <a:spAutoFit/>
          </a:bodyPr>
          <a:lstStyle/>
          <a:p>
            <a:r>
              <a:rPr lang="es-MX" dirty="0" smtClean="0"/>
              <a:t>Un ejemplo de razonamiento inductivo podría ser el siguiente:</a:t>
            </a:r>
          </a:p>
          <a:p>
            <a:endParaRPr lang="es-MX" dirty="0"/>
          </a:p>
          <a:p>
            <a:pPr algn="just"/>
            <a:r>
              <a:rPr lang="es-MX" sz="2400" dirty="0" smtClean="0"/>
              <a:t>De un lote de semilla se somete a germinación una </a:t>
            </a:r>
            <a:r>
              <a:rPr lang="es-MX" sz="2400" b="1" dirty="0" smtClean="0"/>
              <a:t>muestra de 200 semillas,</a:t>
            </a:r>
            <a:r>
              <a:rPr lang="es-MX" sz="2400" dirty="0" smtClean="0"/>
              <a:t> de las cuales </a:t>
            </a:r>
            <a:r>
              <a:rPr lang="es-MX" sz="2400" b="1" dirty="0" smtClean="0"/>
              <a:t>150 semillas resultan viables</a:t>
            </a:r>
            <a:r>
              <a:rPr lang="es-MX" sz="2400" dirty="0" smtClean="0"/>
              <a:t>. Por lo tanto se concluye que </a:t>
            </a:r>
            <a:r>
              <a:rPr lang="es-MX" sz="2400" b="1" dirty="0" smtClean="0"/>
              <a:t>la semilla del lote inspeccionado  presenta al menos un 75% de germinación</a:t>
            </a:r>
            <a:r>
              <a:rPr lang="es-MX" sz="2400" dirty="0" smtClean="0"/>
              <a:t>.</a:t>
            </a:r>
          </a:p>
          <a:p>
            <a:pPr algn="just"/>
            <a:endParaRPr lang="es-MX" dirty="0" smtClean="0"/>
          </a:p>
          <a:p>
            <a:pPr algn="just"/>
            <a:endParaRPr lang="es-MX" dirty="0"/>
          </a:p>
          <a:p>
            <a:pPr algn="just"/>
            <a:r>
              <a:rPr lang="es-MX" dirty="0" smtClean="0"/>
              <a:t>En este ejemplo la premisa de la inducción es el resultado de haber sometido a germinación las 200 semillas (un caso particular de todas las posibles muestras de semilla que se podrían obtener del lote)  y </a:t>
            </a:r>
            <a:r>
              <a:rPr lang="es-MX" b="1" dirty="0" smtClean="0"/>
              <a:t>la conclusión es la generalización de este resultado a toda la semilla</a:t>
            </a:r>
            <a:r>
              <a:rPr lang="es-MX" dirty="0" smtClean="0"/>
              <a:t>. </a:t>
            </a:r>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046143" y="1238250"/>
            <a:ext cx="862211" cy="752475"/>
          </a:xfrm>
          <a:prstGeom prst="rect">
            <a:avLst/>
          </a:prstGeom>
        </p:spPr>
      </p:pic>
      <p:pic>
        <p:nvPicPr>
          <p:cNvPr id="8" name="Imagen 7"/>
          <p:cNvPicPr>
            <a:picLocks noChangeAspect="1"/>
          </p:cNvPicPr>
          <p:nvPr/>
        </p:nvPicPr>
        <p:blipFill rotWithShape="1">
          <a:blip r:embed="rId3"/>
          <a:srcRect l="16237" r="19104"/>
          <a:stretch/>
        </p:blipFill>
        <p:spPr>
          <a:xfrm>
            <a:off x="7891213" y="5294085"/>
            <a:ext cx="1172071" cy="929457"/>
          </a:xfrm>
          <a:prstGeom prst="rect">
            <a:avLst/>
          </a:prstGeom>
        </p:spPr>
      </p:pic>
    </p:spTree>
    <p:extLst>
      <p:ext uri="{BB962C8B-B14F-4D97-AF65-F5344CB8AC3E}">
        <p14:creationId xmlns:p14="http://schemas.microsoft.com/office/powerpoint/2010/main" val="11893463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3600" b="1" dirty="0" smtClean="0">
                <a:solidFill>
                  <a:schemeClr val="accent4">
                    <a:lumMod val="75000"/>
                  </a:schemeClr>
                </a:solidFill>
              </a:rPr>
              <a:t>Errores en las conclusiones</a:t>
            </a:r>
            <a:endParaRPr lang="es-MX" sz="3600" b="1" dirty="0">
              <a:solidFill>
                <a:schemeClr val="accent4">
                  <a:lumMod val="75000"/>
                </a:schemeClr>
              </a:solidFill>
            </a:endParaRPr>
          </a:p>
        </p:txBody>
      </p:sp>
      <p:sp>
        <p:nvSpPr>
          <p:cNvPr id="3" name="CuadroTexto 2"/>
          <p:cNvSpPr txBox="1"/>
          <p:nvPr/>
        </p:nvSpPr>
        <p:spPr>
          <a:xfrm>
            <a:off x="914400" y="1924050"/>
            <a:ext cx="7524750" cy="3970318"/>
          </a:xfrm>
          <a:prstGeom prst="rect">
            <a:avLst/>
          </a:prstGeom>
          <a:noFill/>
        </p:spPr>
        <p:txBody>
          <a:bodyPr wrap="square" rtlCol="0">
            <a:spAutoFit/>
          </a:bodyPr>
          <a:lstStyle/>
          <a:p>
            <a:r>
              <a:rPr lang="es-MX" dirty="0" smtClean="0"/>
              <a:t>En los dos tipos de razonamiento se puede llegar a conclusiones incorrectas por las siguientes causas:</a:t>
            </a:r>
          </a:p>
          <a:p>
            <a:endParaRPr lang="es-MX" dirty="0"/>
          </a:p>
          <a:p>
            <a:pPr marL="400050" indent="-400050">
              <a:buFont typeface="+mj-lt"/>
              <a:buAutoNum type="romanLcPeriod"/>
            </a:pPr>
            <a:r>
              <a:rPr lang="es-MX" sz="2400" dirty="0" smtClean="0"/>
              <a:t>Cuando las premisas de que se parte no son verdaderas</a:t>
            </a:r>
          </a:p>
          <a:p>
            <a:pPr marL="400050" indent="-400050">
              <a:buFont typeface="+mj-lt"/>
              <a:buAutoNum type="romanLcPeriod"/>
            </a:pPr>
            <a:endParaRPr lang="es-MX" sz="2400" dirty="0" smtClean="0"/>
          </a:p>
          <a:p>
            <a:pPr marL="400050" indent="-400050">
              <a:buFont typeface="+mj-lt"/>
              <a:buAutoNum type="romanLcPeriod"/>
            </a:pPr>
            <a:r>
              <a:rPr lang="es-MX" sz="2400" dirty="0" smtClean="0"/>
              <a:t>Cuando el razonamiento es defectuoso</a:t>
            </a:r>
          </a:p>
          <a:p>
            <a:endParaRPr lang="es-MX" dirty="0"/>
          </a:p>
          <a:p>
            <a:endParaRPr lang="es-MX" dirty="0" smtClean="0"/>
          </a:p>
          <a:p>
            <a:r>
              <a:rPr lang="es-MX" i="1" dirty="0" smtClean="0"/>
              <a:t>Las inferencias inductivas tienen, además, otro ingrediente que posibilita el error, ya que al partir de un conocimiento derivado de pocos elementos (muestra)  de una conjunto mas amplio, existe el riesgo de observar propiedades que no corresponden a la generalidad de dicho conjunto o población. </a:t>
            </a:r>
            <a:endParaRPr lang="es-MX" i="1" dirty="0"/>
          </a:p>
        </p:txBody>
      </p:sp>
    </p:spTree>
    <p:extLst>
      <p:ext uri="{BB962C8B-B14F-4D97-AF65-F5344CB8AC3E}">
        <p14:creationId xmlns:p14="http://schemas.microsoft.com/office/powerpoint/2010/main" val="41289944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upo 4"/>
          <p:cNvGrpSpPr/>
          <p:nvPr/>
        </p:nvGrpSpPr>
        <p:grpSpPr>
          <a:xfrm>
            <a:off x="727201" y="882869"/>
            <a:ext cx="7685282" cy="5674068"/>
            <a:chOff x="727201" y="855225"/>
            <a:chExt cx="7826764" cy="5701712"/>
          </a:xfrm>
        </p:grpSpPr>
        <p:sp>
          <p:nvSpPr>
            <p:cNvPr id="6" name="Forma libre 5"/>
            <p:cNvSpPr/>
            <p:nvPr/>
          </p:nvSpPr>
          <p:spPr>
            <a:xfrm>
              <a:off x="2829726" y="855225"/>
              <a:ext cx="3495596" cy="1575034"/>
            </a:xfrm>
            <a:custGeom>
              <a:avLst/>
              <a:gdLst>
                <a:gd name="connsiteX0" fmla="*/ 0 w 3495596"/>
                <a:gd name="connsiteY0" fmla="*/ 262511 h 1575034"/>
                <a:gd name="connsiteX1" fmla="*/ 262511 w 3495596"/>
                <a:gd name="connsiteY1" fmla="*/ 0 h 1575034"/>
                <a:gd name="connsiteX2" fmla="*/ 3233085 w 3495596"/>
                <a:gd name="connsiteY2" fmla="*/ 0 h 1575034"/>
                <a:gd name="connsiteX3" fmla="*/ 3495596 w 3495596"/>
                <a:gd name="connsiteY3" fmla="*/ 262511 h 1575034"/>
                <a:gd name="connsiteX4" fmla="*/ 3495596 w 3495596"/>
                <a:gd name="connsiteY4" fmla="*/ 1312523 h 1575034"/>
                <a:gd name="connsiteX5" fmla="*/ 3233085 w 3495596"/>
                <a:gd name="connsiteY5" fmla="*/ 1575034 h 1575034"/>
                <a:gd name="connsiteX6" fmla="*/ 262511 w 3495596"/>
                <a:gd name="connsiteY6" fmla="*/ 1575034 h 1575034"/>
                <a:gd name="connsiteX7" fmla="*/ 0 w 3495596"/>
                <a:gd name="connsiteY7" fmla="*/ 1312523 h 1575034"/>
                <a:gd name="connsiteX8" fmla="*/ 0 w 3495596"/>
                <a:gd name="connsiteY8" fmla="*/ 262511 h 157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96" h="1575034">
                  <a:moveTo>
                    <a:pt x="0" y="262511"/>
                  </a:moveTo>
                  <a:cubicBezTo>
                    <a:pt x="0" y="117530"/>
                    <a:pt x="117530" y="0"/>
                    <a:pt x="262511" y="0"/>
                  </a:cubicBezTo>
                  <a:lnTo>
                    <a:pt x="3233085" y="0"/>
                  </a:lnTo>
                  <a:cubicBezTo>
                    <a:pt x="3378066" y="0"/>
                    <a:pt x="3495596" y="117530"/>
                    <a:pt x="3495596" y="262511"/>
                  </a:cubicBezTo>
                  <a:lnTo>
                    <a:pt x="3495596" y="1312523"/>
                  </a:lnTo>
                  <a:cubicBezTo>
                    <a:pt x="3495596" y="1457504"/>
                    <a:pt x="3378066" y="1575034"/>
                    <a:pt x="3233085" y="1575034"/>
                  </a:cubicBezTo>
                  <a:lnTo>
                    <a:pt x="262511" y="1575034"/>
                  </a:lnTo>
                  <a:cubicBezTo>
                    <a:pt x="117530" y="1575034"/>
                    <a:pt x="0" y="1457504"/>
                    <a:pt x="0" y="1312523"/>
                  </a:cubicBezTo>
                  <a:lnTo>
                    <a:pt x="0" y="262511"/>
                  </a:lnTo>
                  <a:close/>
                </a:path>
              </a:pathLst>
            </a:custGeom>
            <a:solidFill>
              <a:schemeClr val="accent3">
                <a:lumMod val="50000"/>
              </a:schemeClr>
            </a:solidFill>
            <a:effectLst/>
            <a:scene3d>
              <a:camera prst="orthographicFront"/>
              <a:lightRig rig="flat" dir="t"/>
            </a:scene3d>
            <a:sp3d prstMaterial="plastic">
              <a:bevelB w="88900" h="31750" prst="angle"/>
            </a:sp3d>
          </p:spPr>
          <p:style>
            <a:lnRef idx="0">
              <a:schemeClr val="lt2">
                <a:hueOff val="0"/>
                <a:satOff val="0"/>
                <a:lumOff val="0"/>
                <a:alphaOff val="0"/>
              </a:schemeClr>
            </a:lnRef>
            <a:fillRef idx="3">
              <a:scrgbClr r="0" g="0" b="0"/>
            </a:fillRef>
            <a:effectRef idx="2">
              <a:schemeClr val="dk2">
                <a:hueOff val="0"/>
                <a:satOff val="0"/>
                <a:lumOff val="0"/>
                <a:alphaOff val="0"/>
              </a:schemeClr>
            </a:effectRef>
            <a:fontRef idx="minor">
              <a:schemeClr val="lt1"/>
            </a:fontRef>
          </p:style>
          <p:txBody>
            <a:bodyPr spcFirstLastPara="0" vert="horz" wrap="square" lIns="137847" tIns="137847" rIns="137847" bIns="137847" numCol="1" spcCol="1270" anchor="ctr" anchorCtr="0">
              <a:noAutofit/>
            </a:bodyPr>
            <a:lstStyle/>
            <a:p>
              <a:pPr lvl="0" algn="ctr" defTabSz="711200">
                <a:lnSpc>
                  <a:spcPct val="90000"/>
                </a:lnSpc>
                <a:spcBef>
                  <a:spcPct val="0"/>
                </a:spcBef>
                <a:spcAft>
                  <a:spcPct val="35000"/>
                </a:spcAft>
              </a:pPr>
              <a:r>
                <a:rPr lang="es-MX" sz="1600" b="1" kern="1200" dirty="0" smtClean="0"/>
                <a:t>Etapa 1</a:t>
              </a:r>
            </a:p>
            <a:p>
              <a:pPr lvl="0" algn="ctr" defTabSz="711200">
                <a:lnSpc>
                  <a:spcPct val="90000"/>
                </a:lnSpc>
                <a:spcBef>
                  <a:spcPct val="0"/>
                </a:spcBef>
                <a:spcAft>
                  <a:spcPct val="35000"/>
                </a:spcAft>
              </a:pPr>
              <a:r>
                <a:rPr lang="es-MX" sz="1600" kern="1200" dirty="0" smtClean="0"/>
                <a:t>Se realiza una serie de observaciones o experimentos para recabar información del fenómeno de estudio</a:t>
              </a:r>
              <a:endParaRPr lang="es-MX" sz="1600" kern="1200" dirty="0"/>
            </a:p>
          </p:txBody>
        </p:sp>
        <p:sp>
          <p:nvSpPr>
            <p:cNvPr id="7" name="Forma libre 6"/>
            <p:cNvSpPr/>
            <p:nvPr/>
          </p:nvSpPr>
          <p:spPr>
            <a:xfrm>
              <a:off x="2108745" y="2068612"/>
              <a:ext cx="4331169" cy="4331169"/>
            </a:xfrm>
            <a:custGeom>
              <a:avLst/>
              <a:gdLst/>
              <a:ahLst/>
              <a:cxnLst/>
              <a:rect l="0" t="0" r="0" b="0"/>
              <a:pathLst>
                <a:path>
                  <a:moveTo>
                    <a:pt x="3459306" y="428909"/>
                  </a:moveTo>
                  <a:arcTo wR="2165584" hR="2165584" stAng="18401038" swAng="559459"/>
                </a:path>
              </a:pathLst>
            </a:custGeom>
            <a:noFill/>
            <a:ln w="44450" cap="rnd" cmpd="sng">
              <a:tailEnd type="arrow"/>
            </a:ln>
            <a:scene3d>
              <a:camera prst="orthographicFront"/>
              <a:lightRig rig="flat" dir="t"/>
            </a:scene3d>
            <a:sp3d z="-40000" prstMaterial="matte"/>
          </p:spPr>
          <p:style>
            <a:lnRef idx="1">
              <a:scrgbClr r="0" g="0" b="0"/>
            </a:lnRef>
            <a:fillRef idx="0">
              <a:scrgbClr r="0" g="0" b="0"/>
            </a:fillRef>
            <a:effectRef idx="0">
              <a:schemeClr val="dk2">
                <a:hueOff val="0"/>
                <a:satOff val="0"/>
                <a:lumOff val="0"/>
                <a:alphaOff val="0"/>
              </a:schemeClr>
            </a:effectRef>
            <a:fontRef idx="minor">
              <a:schemeClr val="lt2">
                <a:hueOff val="0"/>
                <a:satOff val="0"/>
                <a:lumOff val="0"/>
                <a:alphaOff val="0"/>
              </a:schemeClr>
            </a:fontRef>
          </p:style>
        </p:sp>
        <p:sp>
          <p:nvSpPr>
            <p:cNvPr id="8" name="Forma libre 7"/>
            <p:cNvSpPr/>
            <p:nvPr/>
          </p:nvSpPr>
          <p:spPr>
            <a:xfrm>
              <a:off x="5058369" y="2816318"/>
              <a:ext cx="3495596" cy="1575034"/>
            </a:xfrm>
            <a:custGeom>
              <a:avLst/>
              <a:gdLst>
                <a:gd name="connsiteX0" fmla="*/ 0 w 3495596"/>
                <a:gd name="connsiteY0" fmla="*/ 262511 h 1575034"/>
                <a:gd name="connsiteX1" fmla="*/ 262511 w 3495596"/>
                <a:gd name="connsiteY1" fmla="*/ 0 h 1575034"/>
                <a:gd name="connsiteX2" fmla="*/ 3233085 w 3495596"/>
                <a:gd name="connsiteY2" fmla="*/ 0 h 1575034"/>
                <a:gd name="connsiteX3" fmla="*/ 3495596 w 3495596"/>
                <a:gd name="connsiteY3" fmla="*/ 262511 h 1575034"/>
                <a:gd name="connsiteX4" fmla="*/ 3495596 w 3495596"/>
                <a:gd name="connsiteY4" fmla="*/ 1312523 h 1575034"/>
                <a:gd name="connsiteX5" fmla="*/ 3233085 w 3495596"/>
                <a:gd name="connsiteY5" fmla="*/ 1575034 h 1575034"/>
                <a:gd name="connsiteX6" fmla="*/ 262511 w 3495596"/>
                <a:gd name="connsiteY6" fmla="*/ 1575034 h 1575034"/>
                <a:gd name="connsiteX7" fmla="*/ 0 w 3495596"/>
                <a:gd name="connsiteY7" fmla="*/ 1312523 h 1575034"/>
                <a:gd name="connsiteX8" fmla="*/ 0 w 3495596"/>
                <a:gd name="connsiteY8" fmla="*/ 262511 h 157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96" h="1575034">
                  <a:moveTo>
                    <a:pt x="0" y="262511"/>
                  </a:moveTo>
                  <a:cubicBezTo>
                    <a:pt x="0" y="117530"/>
                    <a:pt x="117530" y="0"/>
                    <a:pt x="262511" y="0"/>
                  </a:cubicBezTo>
                  <a:lnTo>
                    <a:pt x="3233085" y="0"/>
                  </a:lnTo>
                  <a:cubicBezTo>
                    <a:pt x="3378066" y="0"/>
                    <a:pt x="3495596" y="117530"/>
                    <a:pt x="3495596" y="262511"/>
                  </a:cubicBezTo>
                  <a:lnTo>
                    <a:pt x="3495596" y="1312523"/>
                  </a:lnTo>
                  <a:cubicBezTo>
                    <a:pt x="3495596" y="1457504"/>
                    <a:pt x="3378066" y="1575034"/>
                    <a:pt x="3233085" y="1575034"/>
                  </a:cubicBezTo>
                  <a:lnTo>
                    <a:pt x="262511" y="1575034"/>
                  </a:lnTo>
                  <a:cubicBezTo>
                    <a:pt x="117530" y="1575034"/>
                    <a:pt x="0" y="1457504"/>
                    <a:pt x="0" y="1312523"/>
                  </a:cubicBezTo>
                  <a:lnTo>
                    <a:pt x="0" y="262511"/>
                  </a:lnTo>
                  <a:close/>
                </a:path>
              </a:pathLst>
            </a:custGeom>
            <a:solidFill>
              <a:srgbClr val="002060"/>
            </a:solidFill>
            <a:scene3d>
              <a:camera prst="orthographicFront"/>
              <a:lightRig rig="flat" dir="t"/>
            </a:scene3d>
            <a:sp3d prstMaterial="plastic">
              <a:bevelB w="88900" h="31750" prst="angle"/>
            </a:sp3d>
          </p:spPr>
          <p:style>
            <a:lnRef idx="0">
              <a:schemeClr val="lt2">
                <a:hueOff val="0"/>
                <a:satOff val="0"/>
                <a:lumOff val="0"/>
                <a:alphaOff val="0"/>
              </a:schemeClr>
            </a:lnRef>
            <a:fillRef idx="3">
              <a:scrgbClr r="0" g="0" b="0"/>
            </a:fillRef>
            <a:effectRef idx="2">
              <a:schemeClr val="dk2">
                <a:hueOff val="0"/>
                <a:satOff val="0"/>
                <a:lumOff val="0"/>
                <a:alphaOff val="0"/>
              </a:schemeClr>
            </a:effectRef>
            <a:fontRef idx="minor">
              <a:schemeClr val="lt1"/>
            </a:fontRef>
          </p:style>
          <p:txBody>
            <a:bodyPr spcFirstLastPara="0" vert="horz" wrap="square" lIns="137847" tIns="137847" rIns="137847" bIns="137847" numCol="1" spcCol="1270" anchor="ctr" anchorCtr="0">
              <a:noAutofit/>
            </a:bodyPr>
            <a:lstStyle/>
            <a:p>
              <a:pPr lvl="0" algn="ctr" defTabSz="711200">
                <a:lnSpc>
                  <a:spcPct val="90000"/>
                </a:lnSpc>
                <a:spcBef>
                  <a:spcPct val="0"/>
                </a:spcBef>
                <a:spcAft>
                  <a:spcPct val="35000"/>
                </a:spcAft>
              </a:pPr>
              <a:r>
                <a:rPr lang="es-MX" sz="1600" b="1" kern="1200" dirty="0" smtClean="0"/>
                <a:t>Etapa 2 </a:t>
              </a:r>
            </a:p>
            <a:p>
              <a:pPr lvl="0" algn="ctr" defTabSz="711200">
                <a:lnSpc>
                  <a:spcPct val="90000"/>
                </a:lnSpc>
                <a:spcBef>
                  <a:spcPct val="0"/>
                </a:spcBef>
                <a:spcAft>
                  <a:spcPct val="35000"/>
                </a:spcAft>
              </a:pPr>
              <a:r>
                <a:rPr lang="es-MX" sz="1600" kern="1200" dirty="0" smtClean="0"/>
                <a:t>Por inducción se  plantea una hipótesis o teoría que explique el fenómeno en términos de causas y efectos</a:t>
              </a:r>
              <a:endParaRPr lang="es-MX" sz="1600" kern="1200" dirty="0"/>
            </a:p>
          </p:txBody>
        </p:sp>
        <p:sp>
          <p:nvSpPr>
            <p:cNvPr id="9" name="Forma libre 8"/>
            <p:cNvSpPr/>
            <p:nvPr/>
          </p:nvSpPr>
          <p:spPr>
            <a:xfrm>
              <a:off x="2055229" y="1018482"/>
              <a:ext cx="4331169" cy="4331169"/>
            </a:xfrm>
            <a:custGeom>
              <a:avLst/>
              <a:gdLst/>
              <a:ahLst/>
              <a:cxnLst/>
              <a:rect l="0" t="0" r="0" b="0"/>
              <a:pathLst>
                <a:path>
                  <a:moveTo>
                    <a:pt x="3865049" y="3507812"/>
                  </a:moveTo>
                  <a:arcTo wR="2165584" hR="2165584" stAng="2298089" swAng="803822"/>
                </a:path>
              </a:pathLst>
            </a:custGeom>
            <a:noFill/>
            <a:ln w="44450" cap="rnd">
              <a:tailEnd type="arrow"/>
            </a:ln>
            <a:scene3d>
              <a:camera prst="orthographicFront"/>
              <a:lightRig rig="flat" dir="t"/>
            </a:scene3d>
            <a:sp3d z="-40000" prstMaterial="matte"/>
          </p:spPr>
          <p:style>
            <a:lnRef idx="1">
              <a:scrgbClr r="0" g="0" b="0"/>
            </a:lnRef>
            <a:fillRef idx="0">
              <a:scrgbClr r="0" g="0" b="0"/>
            </a:fillRef>
            <a:effectRef idx="0">
              <a:schemeClr val="dk2">
                <a:hueOff val="0"/>
                <a:satOff val="0"/>
                <a:lumOff val="0"/>
                <a:alphaOff val="0"/>
              </a:schemeClr>
            </a:effectRef>
            <a:fontRef idx="minor">
              <a:schemeClr val="lt2">
                <a:hueOff val="0"/>
                <a:satOff val="0"/>
                <a:lumOff val="0"/>
                <a:alphaOff val="0"/>
              </a:schemeClr>
            </a:fontRef>
          </p:style>
        </p:sp>
        <p:sp>
          <p:nvSpPr>
            <p:cNvPr id="10" name="Forma libre 9"/>
            <p:cNvSpPr/>
            <p:nvPr/>
          </p:nvSpPr>
          <p:spPr>
            <a:xfrm>
              <a:off x="2892785" y="4981903"/>
              <a:ext cx="3495596" cy="1575034"/>
            </a:xfrm>
            <a:custGeom>
              <a:avLst/>
              <a:gdLst>
                <a:gd name="connsiteX0" fmla="*/ 0 w 3495596"/>
                <a:gd name="connsiteY0" fmla="*/ 262511 h 1575034"/>
                <a:gd name="connsiteX1" fmla="*/ 262511 w 3495596"/>
                <a:gd name="connsiteY1" fmla="*/ 0 h 1575034"/>
                <a:gd name="connsiteX2" fmla="*/ 3233085 w 3495596"/>
                <a:gd name="connsiteY2" fmla="*/ 0 h 1575034"/>
                <a:gd name="connsiteX3" fmla="*/ 3495596 w 3495596"/>
                <a:gd name="connsiteY3" fmla="*/ 262511 h 1575034"/>
                <a:gd name="connsiteX4" fmla="*/ 3495596 w 3495596"/>
                <a:gd name="connsiteY4" fmla="*/ 1312523 h 1575034"/>
                <a:gd name="connsiteX5" fmla="*/ 3233085 w 3495596"/>
                <a:gd name="connsiteY5" fmla="*/ 1575034 h 1575034"/>
                <a:gd name="connsiteX6" fmla="*/ 262511 w 3495596"/>
                <a:gd name="connsiteY6" fmla="*/ 1575034 h 1575034"/>
                <a:gd name="connsiteX7" fmla="*/ 0 w 3495596"/>
                <a:gd name="connsiteY7" fmla="*/ 1312523 h 1575034"/>
                <a:gd name="connsiteX8" fmla="*/ 0 w 3495596"/>
                <a:gd name="connsiteY8" fmla="*/ 262511 h 157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96" h="1575034">
                  <a:moveTo>
                    <a:pt x="0" y="262511"/>
                  </a:moveTo>
                  <a:cubicBezTo>
                    <a:pt x="0" y="117530"/>
                    <a:pt x="117530" y="0"/>
                    <a:pt x="262511" y="0"/>
                  </a:cubicBezTo>
                  <a:lnTo>
                    <a:pt x="3233085" y="0"/>
                  </a:lnTo>
                  <a:cubicBezTo>
                    <a:pt x="3378066" y="0"/>
                    <a:pt x="3495596" y="117530"/>
                    <a:pt x="3495596" y="262511"/>
                  </a:cubicBezTo>
                  <a:lnTo>
                    <a:pt x="3495596" y="1312523"/>
                  </a:lnTo>
                  <a:cubicBezTo>
                    <a:pt x="3495596" y="1457504"/>
                    <a:pt x="3378066" y="1575034"/>
                    <a:pt x="3233085" y="1575034"/>
                  </a:cubicBezTo>
                  <a:lnTo>
                    <a:pt x="262511" y="1575034"/>
                  </a:lnTo>
                  <a:cubicBezTo>
                    <a:pt x="117530" y="1575034"/>
                    <a:pt x="0" y="1457504"/>
                    <a:pt x="0" y="1312523"/>
                  </a:cubicBezTo>
                  <a:lnTo>
                    <a:pt x="0" y="262511"/>
                  </a:lnTo>
                  <a:close/>
                </a:path>
              </a:pathLst>
            </a:custGeom>
            <a:solidFill>
              <a:srgbClr val="137739"/>
            </a:solidFill>
            <a:scene3d>
              <a:camera prst="orthographicFront"/>
              <a:lightRig rig="flat" dir="t"/>
            </a:scene3d>
            <a:sp3d prstMaterial="plastic">
              <a:bevelB w="88900" h="31750" prst="angle"/>
            </a:sp3d>
          </p:spPr>
          <p:style>
            <a:lnRef idx="0">
              <a:schemeClr val="lt2">
                <a:hueOff val="0"/>
                <a:satOff val="0"/>
                <a:lumOff val="0"/>
                <a:alphaOff val="0"/>
              </a:schemeClr>
            </a:lnRef>
            <a:fillRef idx="3">
              <a:scrgbClr r="0" g="0" b="0"/>
            </a:fillRef>
            <a:effectRef idx="2">
              <a:schemeClr val="dk2">
                <a:hueOff val="0"/>
                <a:satOff val="0"/>
                <a:lumOff val="0"/>
                <a:alphaOff val="0"/>
              </a:schemeClr>
            </a:effectRef>
            <a:fontRef idx="minor">
              <a:schemeClr val="lt1"/>
            </a:fontRef>
          </p:style>
          <p:txBody>
            <a:bodyPr spcFirstLastPara="0" vert="horz" wrap="square" lIns="137847" tIns="137847" rIns="137847" bIns="137847" numCol="1" spcCol="1270" anchor="ctr" anchorCtr="0">
              <a:noAutofit/>
            </a:bodyPr>
            <a:lstStyle/>
            <a:p>
              <a:pPr lvl="0" algn="ctr" defTabSz="711200">
                <a:lnSpc>
                  <a:spcPct val="90000"/>
                </a:lnSpc>
                <a:spcBef>
                  <a:spcPct val="0"/>
                </a:spcBef>
                <a:spcAft>
                  <a:spcPct val="35000"/>
                </a:spcAft>
              </a:pPr>
              <a:r>
                <a:rPr lang="es-MX" sz="1600" b="1" kern="1200" dirty="0" smtClean="0"/>
                <a:t>Etapa 3 </a:t>
              </a:r>
            </a:p>
            <a:p>
              <a:pPr lvl="0" algn="ctr" defTabSz="711200">
                <a:lnSpc>
                  <a:spcPct val="90000"/>
                </a:lnSpc>
                <a:spcBef>
                  <a:spcPct val="0"/>
                </a:spcBef>
                <a:spcAft>
                  <a:spcPct val="35000"/>
                </a:spcAft>
              </a:pPr>
              <a:r>
                <a:rPr lang="es-MX" sz="1600" kern="1200" dirty="0" smtClean="0"/>
                <a:t>A partir de la hipótesis formulada se hacen deducciones que pueden ser probadas y que serán ciertas si la hipótesis es verdadera</a:t>
              </a:r>
              <a:endParaRPr lang="es-MX" sz="1600" kern="1200" dirty="0"/>
            </a:p>
          </p:txBody>
        </p:sp>
        <p:sp>
          <p:nvSpPr>
            <p:cNvPr id="11" name="Forma libre 10"/>
            <p:cNvSpPr/>
            <p:nvPr/>
          </p:nvSpPr>
          <p:spPr>
            <a:xfrm>
              <a:off x="2894768" y="1018482"/>
              <a:ext cx="4331169" cy="4331169"/>
            </a:xfrm>
            <a:custGeom>
              <a:avLst/>
              <a:gdLst/>
              <a:ahLst/>
              <a:cxnLst/>
              <a:rect l="0" t="0" r="0" b="0"/>
              <a:pathLst>
                <a:path>
                  <a:moveTo>
                    <a:pt x="823356" y="3865049"/>
                  </a:moveTo>
                  <a:arcTo wR="2165584" hR="2165584" stAng="7698089" swAng="803822"/>
                </a:path>
              </a:pathLst>
            </a:custGeom>
            <a:noFill/>
            <a:ln w="44450" cap="rnd">
              <a:tailEnd type="arrow"/>
            </a:ln>
            <a:scene3d>
              <a:camera prst="orthographicFront"/>
              <a:lightRig rig="flat" dir="t"/>
            </a:scene3d>
            <a:sp3d z="-40000" prstMaterial="matte"/>
          </p:spPr>
          <p:style>
            <a:lnRef idx="1">
              <a:scrgbClr r="0" g="0" b="0"/>
            </a:lnRef>
            <a:fillRef idx="0">
              <a:scrgbClr r="0" g="0" b="0"/>
            </a:fillRef>
            <a:effectRef idx="0">
              <a:schemeClr val="dk2">
                <a:hueOff val="0"/>
                <a:satOff val="0"/>
                <a:lumOff val="0"/>
                <a:alphaOff val="0"/>
              </a:schemeClr>
            </a:effectRef>
            <a:fontRef idx="minor">
              <a:schemeClr val="lt2">
                <a:hueOff val="0"/>
                <a:satOff val="0"/>
                <a:lumOff val="0"/>
                <a:alphaOff val="0"/>
              </a:schemeClr>
            </a:fontRef>
          </p:style>
        </p:sp>
        <p:sp>
          <p:nvSpPr>
            <p:cNvPr id="12" name="Forma libre 11"/>
            <p:cNvSpPr/>
            <p:nvPr/>
          </p:nvSpPr>
          <p:spPr>
            <a:xfrm>
              <a:off x="727201" y="2816318"/>
              <a:ext cx="3495596" cy="1575034"/>
            </a:xfrm>
            <a:custGeom>
              <a:avLst/>
              <a:gdLst>
                <a:gd name="connsiteX0" fmla="*/ 0 w 3495596"/>
                <a:gd name="connsiteY0" fmla="*/ 262511 h 1575034"/>
                <a:gd name="connsiteX1" fmla="*/ 262511 w 3495596"/>
                <a:gd name="connsiteY1" fmla="*/ 0 h 1575034"/>
                <a:gd name="connsiteX2" fmla="*/ 3233085 w 3495596"/>
                <a:gd name="connsiteY2" fmla="*/ 0 h 1575034"/>
                <a:gd name="connsiteX3" fmla="*/ 3495596 w 3495596"/>
                <a:gd name="connsiteY3" fmla="*/ 262511 h 1575034"/>
                <a:gd name="connsiteX4" fmla="*/ 3495596 w 3495596"/>
                <a:gd name="connsiteY4" fmla="*/ 1312523 h 1575034"/>
                <a:gd name="connsiteX5" fmla="*/ 3233085 w 3495596"/>
                <a:gd name="connsiteY5" fmla="*/ 1575034 h 1575034"/>
                <a:gd name="connsiteX6" fmla="*/ 262511 w 3495596"/>
                <a:gd name="connsiteY6" fmla="*/ 1575034 h 1575034"/>
                <a:gd name="connsiteX7" fmla="*/ 0 w 3495596"/>
                <a:gd name="connsiteY7" fmla="*/ 1312523 h 1575034"/>
                <a:gd name="connsiteX8" fmla="*/ 0 w 3495596"/>
                <a:gd name="connsiteY8" fmla="*/ 262511 h 157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96" h="1575034">
                  <a:moveTo>
                    <a:pt x="0" y="262511"/>
                  </a:moveTo>
                  <a:cubicBezTo>
                    <a:pt x="0" y="117530"/>
                    <a:pt x="117530" y="0"/>
                    <a:pt x="262511" y="0"/>
                  </a:cubicBezTo>
                  <a:lnTo>
                    <a:pt x="3233085" y="0"/>
                  </a:lnTo>
                  <a:cubicBezTo>
                    <a:pt x="3378066" y="0"/>
                    <a:pt x="3495596" y="117530"/>
                    <a:pt x="3495596" y="262511"/>
                  </a:cubicBezTo>
                  <a:lnTo>
                    <a:pt x="3495596" y="1312523"/>
                  </a:lnTo>
                  <a:cubicBezTo>
                    <a:pt x="3495596" y="1457504"/>
                    <a:pt x="3378066" y="1575034"/>
                    <a:pt x="3233085" y="1575034"/>
                  </a:cubicBezTo>
                  <a:lnTo>
                    <a:pt x="262511" y="1575034"/>
                  </a:lnTo>
                  <a:cubicBezTo>
                    <a:pt x="117530" y="1575034"/>
                    <a:pt x="0" y="1457504"/>
                    <a:pt x="0" y="1312523"/>
                  </a:cubicBezTo>
                  <a:lnTo>
                    <a:pt x="0" y="262511"/>
                  </a:lnTo>
                  <a:close/>
                </a:path>
              </a:pathLst>
            </a:custGeom>
            <a:solidFill>
              <a:srgbClr val="003300"/>
            </a:solidFill>
            <a:scene3d>
              <a:camera prst="orthographicFront"/>
              <a:lightRig rig="flat" dir="t"/>
            </a:scene3d>
            <a:sp3d prstMaterial="plastic">
              <a:bevelB w="88900" h="31750" prst="angle"/>
            </a:sp3d>
          </p:spPr>
          <p:style>
            <a:lnRef idx="0">
              <a:schemeClr val="lt2">
                <a:hueOff val="0"/>
                <a:satOff val="0"/>
                <a:lumOff val="0"/>
                <a:alphaOff val="0"/>
              </a:schemeClr>
            </a:lnRef>
            <a:fillRef idx="3">
              <a:scrgbClr r="0" g="0" b="0"/>
            </a:fillRef>
            <a:effectRef idx="2">
              <a:schemeClr val="dk2">
                <a:hueOff val="0"/>
                <a:satOff val="0"/>
                <a:lumOff val="0"/>
                <a:alphaOff val="0"/>
              </a:schemeClr>
            </a:effectRef>
            <a:fontRef idx="minor">
              <a:schemeClr val="lt1"/>
            </a:fontRef>
          </p:style>
          <p:txBody>
            <a:bodyPr spcFirstLastPara="0" vert="horz" wrap="square" lIns="137847" tIns="137847" rIns="137847" bIns="137847" numCol="1" spcCol="1270" anchor="ctr" anchorCtr="0">
              <a:noAutofit/>
            </a:bodyPr>
            <a:lstStyle/>
            <a:p>
              <a:pPr lvl="0" algn="ctr" defTabSz="711200">
                <a:lnSpc>
                  <a:spcPct val="90000"/>
                </a:lnSpc>
                <a:spcBef>
                  <a:spcPct val="0"/>
                </a:spcBef>
                <a:spcAft>
                  <a:spcPct val="35000"/>
                </a:spcAft>
              </a:pPr>
              <a:r>
                <a:rPr lang="es-MX" sz="1600" b="1" kern="1200" dirty="0" smtClean="0"/>
                <a:t>Etapa</a:t>
              </a:r>
              <a:r>
                <a:rPr lang="es-MX" sz="1800" b="1" kern="1200" dirty="0" smtClean="0"/>
                <a:t> 4</a:t>
              </a:r>
            </a:p>
            <a:p>
              <a:pPr lvl="0" algn="ctr" defTabSz="711200">
                <a:lnSpc>
                  <a:spcPct val="90000"/>
                </a:lnSpc>
                <a:spcBef>
                  <a:spcPct val="0"/>
                </a:spcBef>
                <a:spcAft>
                  <a:spcPct val="35000"/>
                </a:spcAft>
              </a:pPr>
              <a:r>
                <a:rPr lang="es-MX" sz="1600" kern="1200" dirty="0" smtClean="0"/>
                <a:t>Se capta información adicional vía observación o experimentación para ver si las deducciones de la hipótesis se ven , o no , verificadas por la realidad de los hechos</a:t>
              </a:r>
              <a:endParaRPr lang="es-MX" sz="1600" kern="1200" dirty="0"/>
            </a:p>
          </p:txBody>
        </p:sp>
        <p:sp>
          <p:nvSpPr>
            <p:cNvPr id="13" name="Forma libre 12"/>
            <p:cNvSpPr/>
            <p:nvPr/>
          </p:nvSpPr>
          <p:spPr>
            <a:xfrm>
              <a:off x="2825119" y="2027761"/>
              <a:ext cx="4331169" cy="4331169"/>
            </a:xfrm>
            <a:custGeom>
              <a:avLst/>
              <a:gdLst/>
              <a:ahLst/>
              <a:cxnLst/>
              <a:rect l="0" t="0" r="0" b="0"/>
              <a:pathLst>
                <a:path>
                  <a:moveTo>
                    <a:pt x="568422" y="703110"/>
                  </a:moveTo>
                  <a:arcTo wR="2165584" hR="2165584" stAng="13348766" swAng="541672"/>
                </a:path>
              </a:pathLst>
            </a:custGeom>
            <a:noFill/>
            <a:ln w="44450">
              <a:tailEnd type="arrow"/>
            </a:ln>
            <a:scene3d>
              <a:camera prst="orthographicFront"/>
              <a:lightRig rig="flat" dir="t"/>
            </a:scene3d>
            <a:sp3d z="-40000" prstMaterial="matte"/>
          </p:spPr>
          <p:style>
            <a:lnRef idx="1">
              <a:scrgbClr r="0" g="0" b="0"/>
            </a:lnRef>
            <a:fillRef idx="0">
              <a:scrgbClr r="0" g="0" b="0"/>
            </a:fillRef>
            <a:effectRef idx="0">
              <a:schemeClr val="dk2">
                <a:hueOff val="0"/>
                <a:satOff val="0"/>
                <a:lumOff val="0"/>
                <a:alphaOff val="0"/>
              </a:schemeClr>
            </a:effectRef>
            <a:fontRef idx="minor">
              <a:schemeClr val="lt2">
                <a:hueOff val="0"/>
                <a:satOff val="0"/>
                <a:lumOff val="0"/>
                <a:alphaOff val="0"/>
              </a:schemeClr>
            </a:fontRef>
          </p:style>
        </p:sp>
      </p:grpSp>
      <p:sp>
        <p:nvSpPr>
          <p:cNvPr id="4" name="Título 1"/>
          <p:cNvSpPr>
            <a:spLocks noGrp="1"/>
          </p:cNvSpPr>
          <p:nvPr>
            <p:ph type="title"/>
          </p:nvPr>
        </p:nvSpPr>
        <p:spPr>
          <a:xfrm>
            <a:off x="868683" y="113179"/>
            <a:ext cx="7543800" cy="895810"/>
          </a:xfrm>
        </p:spPr>
        <p:txBody>
          <a:bodyPr>
            <a:normAutofit fontScale="90000"/>
          </a:bodyPr>
          <a:lstStyle/>
          <a:p>
            <a:pPr algn="ctr"/>
            <a:r>
              <a:rPr lang="es-MX" sz="3600" b="1" dirty="0" smtClean="0">
                <a:solidFill>
                  <a:schemeClr val="accent4">
                    <a:lumMod val="75000"/>
                  </a:schemeClr>
                </a:solidFill>
                <a:effectLst>
                  <a:outerShdw blurRad="38100" dist="38100" dir="2700000" algn="tl">
                    <a:srgbClr val="000000">
                      <a:alpha val="43137"/>
                    </a:srgbClr>
                  </a:outerShdw>
                </a:effectLst>
              </a:rPr>
              <a:t>Etapas del método científico.</a:t>
            </a:r>
            <a:br>
              <a:rPr lang="es-MX" sz="3600" b="1" dirty="0" smtClean="0">
                <a:solidFill>
                  <a:schemeClr val="accent4">
                    <a:lumMod val="75000"/>
                  </a:schemeClr>
                </a:solidFill>
                <a:effectLst>
                  <a:outerShdw blurRad="38100" dist="38100" dir="2700000" algn="tl">
                    <a:srgbClr val="000000">
                      <a:alpha val="43137"/>
                    </a:srgbClr>
                  </a:outerShdw>
                </a:effectLst>
              </a:rPr>
            </a:br>
            <a:endParaRPr lang="es-MX" sz="3600" b="1" dirty="0">
              <a:solidFill>
                <a:schemeClr val="accent4">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460061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Diagrama 6"/>
          <p:cNvGraphicFramePr/>
          <p:nvPr>
            <p:extLst>
              <p:ext uri="{D42A27DB-BD31-4B8C-83A1-F6EECF244321}">
                <p14:modId xmlns:p14="http://schemas.microsoft.com/office/powerpoint/2010/main" val="3593251160"/>
              </p:ext>
            </p:extLst>
          </p:nvPr>
        </p:nvGraphicFramePr>
        <p:xfrm>
          <a:off x="2727434" y="472965"/>
          <a:ext cx="6132788" cy="5975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204944" y="1473085"/>
            <a:ext cx="2191407" cy="1569660"/>
          </a:xfrm>
          <a:prstGeom prst="rect">
            <a:avLst/>
          </a:prstGeom>
          <a:solidFill>
            <a:schemeClr val="accent5">
              <a:lumMod val="60000"/>
              <a:lumOff val="40000"/>
            </a:schemeClr>
          </a:solidFill>
        </p:spPr>
        <p:txBody>
          <a:bodyPr wrap="square" rtlCol="0">
            <a:spAutoFit/>
          </a:bodyPr>
          <a:lstStyle/>
          <a:p>
            <a:endParaRPr lang="es-MX" dirty="0" smtClean="0"/>
          </a:p>
          <a:p>
            <a:endParaRPr lang="es-MX" dirty="0"/>
          </a:p>
          <a:p>
            <a:pPr algn="ctr"/>
            <a:r>
              <a:rPr lang="es-MX" sz="2400" b="1" dirty="0" smtClean="0"/>
              <a:t>Etapa 4</a:t>
            </a:r>
          </a:p>
          <a:p>
            <a:endParaRPr lang="es-MX" dirty="0" smtClean="0"/>
          </a:p>
          <a:p>
            <a:endParaRPr lang="es-MX" dirty="0"/>
          </a:p>
        </p:txBody>
      </p:sp>
      <p:sp>
        <p:nvSpPr>
          <p:cNvPr id="10" name="Abrir llave 9"/>
          <p:cNvSpPr/>
          <p:nvPr/>
        </p:nvSpPr>
        <p:spPr>
          <a:xfrm>
            <a:off x="2506713" y="1324303"/>
            <a:ext cx="331083" cy="2136228"/>
          </a:xfrm>
          <a:prstGeom prst="leftBrace">
            <a:avLst/>
          </a:prstGeom>
          <a:ln w="444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034886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4">
                    <a:lumMod val="75000"/>
                  </a:schemeClr>
                </a:solidFill>
              </a:rPr>
              <a:t>¿En cuales etapas del método científico intervine la estadística?</a:t>
            </a:r>
            <a:endParaRPr lang="es-MX" sz="3600" b="1" dirty="0">
              <a:solidFill>
                <a:schemeClr val="accent4">
                  <a:lumMod val="75000"/>
                </a:schemeClr>
              </a:solidFill>
            </a:endParaRPr>
          </a:p>
        </p:txBody>
      </p:sp>
      <p:sp>
        <p:nvSpPr>
          <p:cNvPr id="3" name="CuadroTexto 2"/>
          <p:cNvSpPr txBox="1"/>
          <p:nvPr/>
        </p:nvSpPr>
        <p:spPr>
          <a:xfrm>
            <a:off x="971550" y="1943100"/>
            <a:ext cx="7258050" cy="1846659"/>
          </a:xfrm>
          <a:prstGeom prst="rect">
            <a:avLst/>
          </a:prstGeom>
          <a:noFill/>
        </p:spPr>
        <p:txBody>
          <a:bodyPr wrap="square" rtlCol="0">
            <a:spAutoFit/>
          </a:bodyPr>
          <a:lstStyle/>
          <a:p>
            <a:r>
              <a:rPr lang="es-MX" sz="2400" b="1" dirty="0" smtClean="0">
                <a:effectLst>
                  <a:outerShdw blurRad="38100" dist="38100" dir="2700000" algn="tl">
                    <a:srgbClr val="000000">
                      <a:alpha val="43137"/>
                    </a:srgbClr>
                  </a:outerShdw>
                </a:effectLst>
              </a:rPr>
              <a:t>En la primera etapa</a:t>
            </a:r>
            <a:r>
              <a:rPr lang="es-MX" dirty="0" smtClean="0"/>
              <a:t>, la Estadística es un auxiliar valioso debido a que permite determinar la cantidad de datos y una forma conveniente de tomarlos para estudiar el fenómeno de acuerdo con ciertas pretensiones de precisión y confiabilidad (técnicas de muestreo). Además, mediante la estadística descriptiva se pueden resumir, organizar y presentar los datos para captar mas fácilmente la información que contienen </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9785" y="4178639"/>
            <a:ext cx="2005965" cy="1565148"/>
          </a:xfrm>
          <a:prstGeom prst="rect">
            <a:avLst/>
          </a:prstGeom>
        </p:spPr>
      </p:pic>
      <p:grpSp>
        <p:nvGrpSpPr>
          <p:cNvPr id="10" name="Grupo 9"/>
          <p:cNvGrpSpPr/>
          <p:nvPr/>
        </p:nvGrpSpPr>
        <p:grpSpPr>
          <a:xfrm>
            <a:off x="5810250" y="3843003"/>
            <a:ext cx="2047875" cy="2005680"/>
            <a:chOff x="4467225" y="3871245"/>
            <a:chExt cx="2047875" cy="2005680"/>
          </a:xfrm>
        </p:grpSpPr>
        <p:sp>
          <p:nvSpPr>
            <p:cNvPr id="6" name="Elipse 5"/>
            <p:cNvSpPr/>
            <p:nvPr/>
          </p:nvSpPr>
          <p:spPr>
            <a:xfrm>
              <a:off x="4467225" y="3871245"/>
              <a:ext cx="2047875" cy="200568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Elipse 6"/>
            <p:cNvSpPr/>
            <p:nvPr/>
          </p:nvSpPr>
          <p:spPr>
            <a:xfrm>
              <a:off x="5353049" y="5303043"/>
              <a:ext cx="276225" cy="2667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CuadroTexto 7"/>
            <p:cNvSpPr txBox="1"/>
            <p:nvPr/>
          </p:nvSpPr>
          <p:spPr>
            <a:xfrm>
              <a:off x="4914899" y="4027312"/>
              <a:ext cx="1162050" cy="369332"/>
            </a:xfrm>
            <a:prstGeom prst="rect">
              <a:avLst/>
            </a:prstGeom>
            <a:noFill/>
          </p:spPr>
          <p:txBody>
            <a:bodyPr wrap="square" rtlCol="0">
              <a:spAutoFit/>
            </a:bodyPr>
            <a:lstStyle/>
            <a:p>
              <a:r>
                <a:rPr lang="es-MX" dirty="0" smtClean="0"/>
                <a:t>Población</a:t>
              </a:r>
              <a:endParaRPr lang="es-MX" dirty="0"/>
            </a:p>
          </p:txBody>
        </p:sp>
        <p:sp>
          <p:nvSpPr>
            <p:cNvPr id="9" name="CuadroTexto 8"/>
            <p:cNvSpPr txBox="1"/>
            <p:nvPr/>
          </p:nvSpPr>
          <p:spPr>
            <a:xfrm>
              <a:off x="5353049" y="5048250"/>
              <a:ext cx="619126" cy="230832"/>
            </a:xfrm>
            <a:prstGeom prst="rect">
              <a:avLst/>
            </a:prstGeom>
            <a:noFill/>
          </p:spPr>
          <p:txBody>
            <a:bodyPr wrap="square" rtlCol="0">
              <a:spAutoFit/>
            </a:bodyPr>
            <a:lstStyle/>
            <a:p>
              <a:r>
                <a:rPr lang="es-MX" sz="900" b="1" dirty="0" smtClean="0"/>
                <a:t>Muestra</a:t>
              </a:r>
              <a:endParaRPr lang="es-MX" sz="900" b="1" dirty="0"/>
            </a:p>
          </p:txBody>
        </p:sp>
      </p:grpSp>
    </p:spTree>
    <p:extLst>
      <p:ext uri="{BB962C8B-B14F-4D97-AF65-F5344CB8AC3E}">
        <p14:creationId xmlns:p14="http://schemas.microsoft.com/office/powerpoint/2010/main" val="39639738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22960" y="1819097"/>
            <a:ext cx="3587115" cy="3293209"/>
          </a:xfrm>
          <a:prstGeom prst="rect">
            <a:avLst/>
          </a:prstGeom>
        </p:spPr>
        <p:txBody>
          <a:bodyPr wrap="square">
            <a:spAutoFit/>
          </a:bodyPr>
          <a:lstStyle/>
          <a:p>
            <a:r>
              <a:rPr lang="es-MX" sz="2800" b="1" dirty="0">
                <a:solidFill>
                  <a:schemeClr val="accent4">
                    <a:lumMod val="75000"/>
                  </a:schemeClr>
                </a:solidFill>
                <a:effectLst>
                  <a:outerShdw blurRad="38100" dist="38100" dir="2700000" algn="tl">
                    <a:srgbClr val="000000">
                      <a:alpha val="43137"/>
                    </a:srgbClr>
                  </a:outerShdw>
                </a:effectLst>
              </a:rPr>
              <a:t>En la segunda </a:t>
            </a:r>
            <a:r>
              <a:rPr lang="es-MX" sz="2800" b="1" dirty="0" smtClean="0">
                <a:solidFill>
                  <a:schemeClr val="accent4">
                    <a:lumMod val="75000"/>
                  </a:schemeClr>
                </a:solidFill>
                <a:effectLst>
                  <a:outerShdw blurRad="38100" dist="38100" dir="2700000" algn="tl">
                    <a:srgbClr val="000000">
                      <a:alpha val="43137"/>
                    </a:srgbClr>
                  </a:outerShdw>
                </a:effectLst>
              </a:rPr>
              <a:t>etapa</a:t>
            </a:r>
            <a:r>
              <a:rPr lang="es-MX" dirty="0" smtClean="0"/>
              <a:t>, misma que se refiere a la </a:t>
            </a:r>
            <a:r>
              <a:rPr lang="es-MX" dirty="0"/>
              <a:t>construcción de la hipótesis, la estadística  no tiene mucha intervención, quizá el resumen de los datos ayude al investigador a plantear sus hipótesis. Sin embargo, son la intuición y visión, preparación previa, inteligencia lo que conduce al investigador o científico a plantear sus hipótesis.</a:t>
            </a:r>
          </a:p>
        </p:txBody>
      </p:sp>
      <p:pic>
        <p:nvPicPr>
          <p:cNvPr id="2050" name="Picture 2" descr="http://www.npengage.com/wp-content/uploads/2012/10/technology-report-752x48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276" y="2248938"/>
            <a:ext cx="3206750" cy="206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2734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CuadroTexto 2"/>
          <p:cNvSpPr txBox="1"/>
          <p:nvPr/>
        </p:nvSpPr>
        <p:spPr>
          <a:xfrm>
            <a:off x="923925" y="2105025"/>
            <a:ext cx="4105275" cy="2185214"/>
          </a:xfrm>
          <a:prstGeom prst="rect">
            <a:avLst/>
          </a:prstGeom>
          <a:noFill/>
        </p:spPr>
        <p:txBody>
          <a:bodyPr wrap="square" rtlCol="0">
            <a:spAutoFit/>
          </a:bodyPr>
          <a:lstStyle/>
          <a:p>
            <a:r>
              <a:rPr lang="es-MX" sz="2800" dirty="0" smtClean="0">
                <a:solidFill>
                  <a:schemeClr val="accent4">
                    <a:lumMod val="75000"/>
                  </a:schemeClr>
                </a:solidFill>
                <a:effectLst>
                  <a:outerShdw blurRad="38100" dist="38100" dir="2700000" algn="tl">
                    <a:srgbClr val="000000">
                      <a:alpha val="43137"/>
                    </a:srgbClr>
                  </a:outerShdw>
                </a:effectLst>
              </a:rPr>
              <a:t>En la tercera etapa</a:t>
            </a:r>
            <a:r>
              <a:rPr lang="es-MX" sz="2000" dirty="0" smtClean="0">
                <a:solidFill>
                  <a:schemeClr val="accent4">
                    <a:lumMod val="75000"/>
                  </a:schemeClr>
                </a:solidFill>
              </a:rPr>
              <a:t>, </a:t>
            </a:r>
            <a:r>
              <a:rPr lang="es-MX" dirty="0" smtClean="0"/>
              <a:t>que se refiere a la deducción de las hipótesis no hay una intervención directa de la Estadística, puesto que una vez planteadas las hipótesis, es la lógica deductiva la que lleva a determinar que se espera y en que condiciones.    </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5750" y="2209799"/>
            <a:ext cx="2844800" cy="2133600"/>
          </a:xfrm>
          <a:prstGeom prst="rect">
            <a:avLst/>
          </a:prstGeom>
        </p:spPr>
      </p:pic>
    </p:spTree>
    <p:extLst>
      <p:ext uri="{BB962C8B-B14F-4D97-AF65-F5344CB8AC3E}">
        <p14:creationId xmlns:p14="http://schemas.microsoft.com/office/powerpoint/2010/main" val="13743819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2700" spc="0" dirty="0">
                <a:solidFill>
                  <a:schemeClr val="accent4">
                    <a:lumMod val="75000"/>
                  </a:schemeClr>
                </a:solidFill>
                <a:effectLst>
                  <a:outerShdw blurRad="38100" dist="38100" dir="2700000" algn="tl">
                    <a:srgbClr val="000000">
                      <a:alpha val="43137"/>
                    </a:srgbClr>
                  </a:outerShdw>
                </a:effectLst>
                <a:latin typeface="Calibri" panose="020F0502020204030204"/>
                <a:ea typeface="+mn-ea"/>
                <a:cs typeface="+mn-cs"/>
              </a:rPr>
              <a:t>En la cuarta etapa</a:t>
            </a:r>
            <a:r>
              <a:rPr lang="es-MX" sz="1800" spc="0" dirty="0">
                <a:solidFill>
                  <a:srgbClr val="000000"/>
                </a:solidFill>
                <a:latin typeface="Calibri" panose="020F0502020204030204"/>
                <a:ea typeface="+mn-ea"/>
                <a:cs typeface="+mn-cs"/>
              </a:rPr>
              <a:t>, </a:t>
            </a:r>
            <a:r>
              <a:rPr lang="es-MX" sz="2000" dirty="0">
                <a:solidFill>
                  <a:schemeClr val="tx1"/>
                </a:solidFill>
                <a:latin typeface="+mn-lt"/>
                <a:ea typeface="+mn-ea"/>
                <a:cs typeface="+mn-cs"/>
              </a:rPr>
              <a:t>que se refiere a la prueba de hipótesis por nueva observación o experimentación, la Estadística es un valioso auxiliar metodológico ya que en ocasiones, las condiciones para verificar una hipótesis se producen artificialmente a través de experimentos en donde la Estadística contribuye activamente en el diseño y análisis de la información que arrojan dichos experimentos.</a:t>
            </a:r>
          </a:p>
        </p:txBody>
      </p:sp>
      <p:sp>
        <p:nvSpPr>
          <p:cNvPr id="3" name="CuadroTexto 2"/>
          <p:cNvSpPr txBox="1"/>
          <p:nvPr/>
        </p:nvSpPr>
        <p:spPr>
          <a:xfrm>
            <a:off x="822960" y="1809750"/>
            <a:ext cx="7543800" cy="923330"/>
          </a:xfrm>
          <a:prstGeom prst="rect">
            <a:avLst/>
          </a:prstGeom>
          <a:noFill/>
        </p:spPr>
        <p:txBody>
          <a:bodyPr wrap="square" rtlCol="0">
            <a:spAutoFit/>
          </a:bodyPr>
          <a:lstStyle/>
          <a:p>
            <a:r>
              <a:rPr lang="es-MX" dirty="0" smtClean="0"/>
              <a:t>Por otra parte, las hipótesis no dejan de ser abstracciones o idealizaciones de la realidad y gracias a la Estadística se puede medir el grado de concordancia entre lo observado y lo esperado en términos de probabilidad.</a:t>
            </a:r>
            <a:endParaRPr lang="es-MX" dirty="0"/>
          </a:p>
        </p:txBody>
      </p:sp>
      <p:grpSp>
        <p:nvGrpSpPr>
          <p:cNvPr id="4" name="Grupo 3"/>
          <p:cNvGrpSpPr/>
          <p:nvPr/>
        </p:nvGrpSpPr>
        <p:grpSpPr>
          <a:xfrm>
            <a:off x="683212" y="2881668"/>
            <a:ext cx="7777576" cy="1766788"/>
            <a:chOff x="822960" y="3243618"/>
            <a:chExt cx="7777576" cy="1766788"/>
          </a:xfrm>
        </p:grpSpPr>
        <p:pic>
          <p:nvPicPr>
            <p:cNvPr id="1028" name="Picture 4" descr="https://encrypted-tbn3.gstatic.com/images?q=tbn:ANd9GcRrgTJ5Ol7PWlUqAx65iAuvBFgtQ6mjUtkUoMqi5YYPEIuq0lT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0" y="3243619"/>
              <a:ext cx="2352674" cy="176557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njaes.rutgers.edu/research-greenhouse/images/Hydroponic-tomato-proj.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635" y="3243619"/>
              <a:ext cx="2767966" cy="176678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encrypted-tbn2.gstatic.com/images?q=tbn:ANd9GcQiFYxoTy0gI7OpRCH2KMJpdopwRn912g1dROrhwoODD228LAmpi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1" y="3243618"/>
              <a:ext cx="2656935" cy="176557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81877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1060" y="743804"/>
            <a:ext cx="7543800" cy="884971"/>
          </a:xfrm>
        </p:spPr>
        <p:txBody>
          <a:bodyPr>
            <a:normAutofit/>
          </a:bodyPr>
          <a:lstStyle/>
          <a:p>
            <a:r>
              <a:rPr lang="es-MX" sz="3200" b="1" dirty="0" smtClean="0">
                <a:solidFill>
                  <a:schemeClr val="accent4">
                    <a:lumMod val="50000"/>
                  </a:schemeClr>
                </a:solidFill>
              </a:rPr>
              <a:t>Objetivos de la Unidad de Competencia </a:t>
            </a:r>
            <a:endParaRPr lang="es-MX" sz="3200" b="1" dirty="0">
              <a:solidFill>
                <a:schemeClr val="accent4">
                  <a:lumMod val="50000"/>
                </a:schemeClr>
              </a:solidFill>
            </a:endParaRPr>
          </a:p>
        </p:txBody>
      </p:sp>
      <p:sp>
        <p:nvSpPr>
          <p:cNvPr id="3" name="Rectángulo 2"/>
          <p:cNvSpPr/>
          <p:nvPr/>
        </p:nvSpPr>
        <p:spPr>
          <a:xfrm>
            <a:off x="861059" y="1859340"/>
            <a:ext cx="7473315" cy="3831818"/>
          </a:xfrm>
          <a:prstGeom prst="rect">
            <a:avLst/>
          </a:prstGeom>
        </p:spPr>
        <p:txBody>
          <a:bodyPr wrap="square">
            <a:spAutoFit/>
          </a:bodyPr>
          <a:lstStyle/>
          <a:p>
            <a:pPr>
              <a:lnSpc>
                <a:spcPct val="150000"/>
              </a:lnSpc>
            </a:pPr>
            <a:endParaRPr lang="es-ES" dirty="0" smtClean="0">
              <a:latin typeface="Arial" panose="020B0604020202020204" pitchFamily="34" charset="0"/>
              <a:ea typeface="Times New Roman" panose="02020603050405020304" pitchFamily="18" charset="0"/>
            </a:endParaRPr>
          </a:p>
          <a:p>
            <a:pPr>
              <a:lnSpc>
                <a:spcPct val="150000"/>
              </a:lnSpc>
            </a:pPr>
            <a:r>
              <a:rPr lang="es-ES" dirty="0" smtClean="0">
                <a:latin typeface="Arial" panose="020B0604020202020204" pitchFamily="34" charset="0"/>
                <a:ea typeface="Times New Roman" panose="02020603050405020304" pitchFamily="18" charset="0"/>
              </a:rPr>
              <a:t>El Alumno:</a:t>
            </a:r>
          </a:p>
          <a:p>
            <a:pPr marL="285750" indent="-285750">
              <a:lnSpc>
                <a:spcPct val="150000"/>
              </a:lnSpc>
              <a:buFont typeface="Arial" panose="020B0604020202020204" pitchFamily="34" charset="0"/>
              <a:buChar char="•"/>
            </a:pPr>
            <a:r>
              <a:rPr lang="es-ES" dirty="0" smtClean="0">
                <a:latin typeface="Arial" panose="020B0604020202020204" pitchFamily="34" charset="0"/>
                <a:ea typeface="Times New Roman" panose="02020603050405020304" pitchFamily="18" charset="0"/>
              </a:rPr>
              <a:t> Interpretará </a:t>
            </a:r>
            <a:r>
              <a:rPr lang="es-ES" dirty="0">
                <a:latin typeface="Arial" panose="020B0604020202020204" pitchFamily="34" charset="0"/>
                <a:ea typeface="Times New Roman" panose="02020603050405020304" pitchFamily="18" charset="0"/>
              </a:rPr>
              <a:t>conceptualmente a la estadística y su intervención en el estudio de fenómenos relacionados con la </a:t>
            </a:r>
            <a:r>
              <a:rPr lang="es-ES" dirty="0" smtClean="0">
                <a:latin typeface="Arial" panose="020B0604020202020204" pitchFamily="34" charset="0"/>
                <a:ea typeface="Times New Roman" panose="02020603050405020304" pitchFamily="18" charset="0"/>
              </a:rPr>
              <a:t>agronomía</a:t>
            </a:r>
          </a:p>
          <a:p>
            <a:pPr marL="285750" indent="-285750">
              <a:lnSpc>
                <a:spcPct val="150000"/>
              </a:lnSpc>
              <a:buFont typeface="Arial" panose="020B0604020202020204" pitchFamily="34" charset="0"/>
              <a:buChar char="•"/>
            </a:pPr>
            <a:r>
              <a:rPr lang="es-ES_tradnl" dirty="0" smtClean="0">
                <a:latin typeface="Arial" panose="020B0604020202020204" pitchFamily="34" charset="0"/>
                <a:ea typeface="Times New Roman" panose="02020603050405020304" pitchFamily="18" charset="0"/>
              </a:rPr>
              <a:t>Establecerá el origen de la estadística, </a:t>
            </a:r>
            <a:r>
              <a:rPr lang="es-ES_tradnl" dirty="0">
                <a:latin typeface="Arial" panose="020B0604020202020204" pitchFamily="34" charset="0"/>
                <a:ea typeface="Times New Roman" panose="02020603050405020304" pitchFamily="18" charset="0"/>
              </a:rPr>
              <a:t>sus ramas principales, su </a:t>
            </a:r>
            <a:r>
              <a:rPr lang="es-ES_tradnl" dirty="0" smtClean="0">
                <a:latin typeface="Arial" panose="020B0604020202020204" pitchFamily="34" charset="0"/>
                <a:ea typeface="Times New Roman" panose="02020603050405020304" pitchFamily="18" charset="0"/>
              </a:rPr>
              <a:t>definición, clasificación y tipos de variables.</a:t>
            </a:r>
          </a:p>
          <a:p>
            <a:pPr marL="285750" indent="-285750">
              <a:lnSpc>
                <a:spcPct val="150000"/>
              </a:lnSpc>
              <a:buFont typeface="Arial" panose="020B0604020202020204" pitchFamily="34" charset="0"/>
              <a:buChar char="•"/>
            </a:pPr>
            <a:r>
              <a:rPr lang="es-ES_tradnl" dirty="0" smtClean="0">
                <a:latin typeface="Arial" panose="020B0604020202020204" pitchFamily="34" charset="0"/>
                <a:ea typeface="Times New Roman" panose="02020603050405020304" pitchFamily="18" charset="0"/>
              </a:rPr>
              <a:t>Identificará </a:t>
            </a:r>
            <a:r>
              <a:rPr lang="es-ES_tradnl" dirty="0">
                <a:latin typeface="Arial" panose="020B0604020202020204" pitchFamily="34" charset="0"/>
                <a:ea typeface="Times New Roman" panose="02020603050405020304" pitchFamily="18" charset="0"/>
              </a:rPr>
              <a:t>los pasos del método científico en el estudio de fenómenos a través de la observación y la experimentación </a:t>
            </a:r>
            <a:r>
              <a:rPr lang="es-ES_tradnl" dirty="0" smtClean="0">
                <a:latin typeface="Arial" panose="020B0604020202020204" pitchFamily="34" charset="0"/>
                <a:ea typeface="Times New Roman" panose="02020603050405020304" pitchFamily="18" charset="0"/>
              </a:rPr>
              <a:t>y en cuáles </a:t>
            </a:r>
            <a:r>
              <a:rPr lang="es-ES_tradnl" dirty="0">
                <a:latin typeface="Arial" panose="020B0604020202020204" pitchFamily="34" charset="0"/>
                <a:ea typeface="Times New Roman" panose="02020603050405020304" pitchFamily="18" charset="0"/>
              </a:rPr>
              <a:t>de estos pasos </a:t>
            </a:r>
            <a:r>
              <a:rPr lang="es-ES_tradnl" dirty="0" smtClean="0">
                <a:latin typeface="Arial" panose="020B0604020202020204" pitchFamily="34" charset="0"/>
                <a:ea typeface="Times New Roman" panose="02020603050405020304" pitchFamily="18" charset="0"/>
              </a:rPr>
              <a:t>están relacionados con </a:t>
            </a:r>
            <a:r>
              <a:rPr lang="es-ES_tradnl" dirty="0">
                <a:latin typeface="Arial" panose="020B0604020202020204" pitchFamily="34" charset="0"/>
                <a:ea typeface="Times New Roman" panose="02020603050405020304" pitchFamily="18" charset="0"/>
              </a:rPr>
              <a:t>la estadística.</a:t>
            </a:r>
            <a:endParaRPr lang="es-MX" dirty="0"/>
          </a:p>
        </p:txBody>
      </p:sp>
    </p:spTree>
    <p:extLst>
      <p:ext uri="{BB962C8B-B14F-4D97-AF65-F5344CB8AC3E}">
        <p14:creationId xmlns:p14="http://schemas.microsoft.com/office/powerpoint/2010/main" val="1296010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4">
                    <a:lumMod val="75000"/>
                  </a:schemeClr>
                </a:solidFill>
                <a:effectLst>
                  <a:outerShdw blurRad="38100" dist="38100" dir="2700000" algn="tl">
                    <a:srgbClr val="000000">
                      <a:alpha val="43137"/>
                    </a:srgbClr>
                  </a:outerShdw>
                </a:effectLst>
              </a:rPr>
              <a:t>1.4 Resumen</a:t>
            </a:r>
            <a:endParaRPr lang="es-MX" sz="3600" b="1"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904875" y="1914525"/>
            <a:ext cx="7562850" cy="4647426"/>
          </a:xfrm>
          <a:prstGeom prst="rect">
            <a:avLst/>
          </a:prstGeom>
          <a:noFill/>
        </p:spPr>
        <p:txBody>
          <a:bodyPr wrap="square" rtlCol="0">
            <a:spAutoFit/>
          </a:bodyPr>
          <a:lstStyle/>
          <a:p>
            <a:pPr marL="285750" indent="-285750">
              <a:buFont typeface="Arial" panose="020B0604020202020204" pitchFamily="34" charset="0"/>
              <a:buChar char="•"/>
            </a:pPr>
            <a:r>
              <a:rPr lang="es-MX" sz="2000" dirty="0" smtClean="0"/>
              <a:t>La Estadística es una ciencia pura y aplicada que se encarga de la organización, presentación e interpretación de datos obtenidos de estudios observacionales y experimentales. Pero se distingue de otras disciplinas por su capacidad de medir el grado de incertidumbre de las conclusiones en términos de probabilidad.</a:t>
            </a:r>
          </a:p>
          <a:p>
            <a:pPr marL="285750" indent="-285750">
              <a:buFont typeface="Arial" panose="020B0604020202020204" pitchFamily="34" charset="0"/>
              <a:buChar char="•"/>
            </a:pPr>
            <a:endParaRPr lang="es-MX" sz="2000" dirty="0" smtClean="0"/>
          </a:p>
          <a:p>
            <a:pPr marL="285750" indent="-285750">
              <a:buFont typeface="Arial" panose="020B0604020202020204" pitchFamily="34" charset="0"/>
              <a:buChar char="•"/>
            </a:pPr>
            <a:r>
              <a:rPr lang="es-MX" sz="2000" dirty="0" smtClean="0"/>
              <a:t>La Estadística descriptiva y la Estadística Inferencial son las dos principales ramas de la Estadística.</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r>
              <a:rPr lang="es-MX" sz="2000" dirty="0" smtClean="0"/>
              <a:t>Las variables de estudio que se emplean en la Estadística  pueden ser cuantitativas o cualitativas y dependiendo su naturaleza se pueden medir en escala nominal, ordinal, de intervalo y de intervalo de razón.</a:t>
            </a:r>
          </a:p>
          <a:p>
            <a:pPr marL="285750" indent="-285750">
              <a:buFont typeface="Arial" panose="020B0604020202020204" pitchFamily="34" charset="0"/>
              <a:buChar char="•"/>
            </a:pPr>
            <a:endParaRPr lang="es-MX" dirty="0"/>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10445275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4" name="CuadroTexto 3"/>
          <p:cNvSpPr txBox="1"/>
          <p:nvPr/>
        </p:nvSpPr>
        <p:spPr>
          <a:xfrm>
            <a:off x="914400" y="1895475"/>
            <a:ext cx="7452360" cy="4308872"/>
          </a:xfrm>
          <a:prstGeom prst="rect">
            <a:avLst/>
          </a:prstGeom>
          <a:noFill/>
        </p:spPr>
        <p:txBody>
          <a:bodyPr wrap="square" rtlCol="0">
            <a:spAutoFit/>
          </a:bodyPr>
          <a:lstStyle/>
          <a:p>
            <a:pPr marL="285750" indent="-285750">
              <a:buFont typeface="Arial" panose="020B0604020202020204" pitchFamily="34" charset="0"/>
              <a:buChar char="•"/>
            </a:pPr>
            <a:r>
              <a:rPr lang="es-MX" sz="2000" dirty="0" smtClean="0"/>
              <a:t>En cualquier proceso inductivo o deductivo existe el riesgo de arribar a conclusiones falsas ya sea por partir de premisas no verdaderas o por aplicar un razonamiento defectuoso</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r>
              <a:rPr lang="es-MX" sz="2000" dirty="0" smtClean="0"/>
              <a:t>Lo característico del método científico es su capacidad para establecer hipótesis susceptibles de probarse ya sea experimentalmente o por observación directa de algún fenómeno.</a:t>
            </a:r>
          </a:p>
          <a:p>
            <a:pPr marL="285750" indent="-285750">
              <a:buFont typeface="Arial" panose="020B0604020202020204" pitchFamily="34" charset="0"/>
              <a:buChar char="•"/>
            </a:pPr>
            <a:endParaRPr lang="es-MX" sz="2000" dirty="0"/>
          </a:p>
          <a:p>
            <a:pPr marL="285750" indent="-285750">
              <a:buFont typeface="Arial" panose="020B0604020202020204" pitchFamily="34" charset="0"/>
              <a:buChar char="•"/>
            </a:pPr>
            <a:r>
              <a:rPr lang="es-MX" sz="2000" dirty="0" smtClean="0"/>
              <a:t>La estadística interviene fundamentalmente en la primera y en la ultima etapas, en la captación de información, en el diseño y análisis de experimentos y en la prueba de hipótesis.</a:t>
            </a:r>
          </a:p>
          <a:p>
            <a:endParaRPr lang="es-MX" dirty="0" smtClean="0"/>
          </a:p>
          <a:p>
            <a:r>
              <a:rPr lang="es-MX" dirty="0" smtClean="0"/>
              <a:t> </a:t>
            </a:r>
          </a:p>
          <a:p>
            <a:pPr marL="285750" indent="-285750">
              <a:buFont typeface="Arial" panose="020B0604020202020204" pitchFamily="34" charset="0"/>
              <a:buChar char="•"/>
            </a:pPr>
            <a:endParaRPr lang="es-MX" dirty="0"/>
          </a:p>
        </p:txBody>
      </p:sp>
    </p:spTree>
    <p:extLst>
      <p:ext uri="{BB962C8B-B14F-4D97-AF65-F5344CB8AC3E}">
        <p14:creationId xmlns:p14="http://schemas.microsoft.com/office/powerpoint/2010/main" val="2926608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b="1" dirty="0" smtClean="0">
                <a:solidFill>
                  <a:schemeClr val="accent4">
                    <a:lumMod val="75000"/>
                  </a:schemeClr>
                </a:solidFill>
                <a:effectLst>
                  <a:outerShdw blurRad="38100" dist="38100" dir="2700000" algn="tl">
                    <a:srgbClr val="000000">
                      <a:alpha val="43137"/>
                    </a:srgbClr>
                  </a:outerShdw>
                </a:effectLst>
              </a:rPr>
              <a:t>1.5. Bibliografía</a:t>
            </a:r>
            <a:endParaRPr lang="es-MX" sz="4000" b="1" dirty="0">
              <a:solidFill>
                <a:schemeClr val="accent4">
                  <a:lumMod val="75000"/>
                </a:schemeClr>
              </a:solidFill>
              <a:effectLst>
                <a:outerShdw blurRad="38100" dist="38100" dir="2700000" algn="tl">
                  <a:srgbClr val="000000">
                    <a:alpha val="43137"/>
                  </a:srgbClr>
                </a:outerShdw>
              </a:effectLst>
            </a:endParaRPr>
          </a:p>
        </p:txBody>
      </p:sp>
      <p:sp>
        <p:nvSpPr>
          <p:cNvPr id="3" name="CuadroTexto 2"/>
          <p:cNvSpPr txBox="1"/>
          <p:nvPr/>
        </p:nvSpPr>
        <p:spPr>
          <a:xfrm>
            <a:off x="1009650" y="1832089"/>
            <a:ext cx="7661384" cy="4101123"/>
          </a:xfrm>
          <a:prstGeom prst="rect">
            <a:avLst/>
          </a:prstGeom>
          <a:noFill/>
        </p:spPr>
        <p:txBody>
          <a:bodyPr wrap="square" rtlCol="0">
            <a:spAutoFit/>
          </a:bodyPr>
          <a:lstStyle/>
          <a:p>
            <a:r>
              <a:rPr lang="es-MX" sz="1600" dirty="0" smtClean="0"/>
              <a:t>Gutiérrez Cabria S. (1994) </a:t>
            </a:r>
            <a:r>
              <a:rPr lang="es-MX" sz="1600" i="1" dirty="0" smtClean="0"/>
              <a:t>Filosofía de la estadística</a:t>
            </a:r>
            <a:r>
              <a:rPr lang="es-MX" sz="1600" dirty="0" smtClean="0"/>
              <a:t>.  </a:t>
            </a:r>
            <a:r>
              <a:rPr lang="es-MX" sz="1600" dirty="0" err="1" smtClean="0"/>
              <a:t>Universitat</a:t>
            </a:r>
            <a:r>
              <a:rPr lang="es-MX" sz="1600" dirty="0" smtClean="0"/>
              <a:t> de Valencia. Valencia, España. </a:t>
            </a:r>
          </a:p>
          <a:p>
            <a:endParaRPr lang="es-MX" sz="1050" dirty="0"/>
          </a:p>
          <a:p>
            <a:r>
              <a:rPr lang="es-MX" sz="1600" dirty="0" smtClean="0"/>
              <a:t>Infante </a:t>
            </a:r>
            <a:r>
              <a:rPr lang="es-MX" sz="1600" dirty="0"/>
              <a:t>Gil, Said y Zarate de Lara Pedro. (2011) </a:t>
            </a:r>
            <a:r>
              <a:rPr lang="es-MX" sz="1600" i="1" dirty="0"/>
              <a:t>Métodos estadísticos: un enfoque interdisciplinario</a:t>
            </a:r>
            <a:r>
              <a:rPr lang="es-MX" sz="1600" dirty="0"/>
              <a:t>. Segunda Edición. México: Ed. Trillas</a:t>
            </a:r>
            <a:r>
              <a:rPr lang="es-MX" sz="1600" dirty="0" smtClean="0"/>
              <a:t>.</a:t>
            </a:r>
          </a:p>
          <a:p>
            <a:endParaRPr lang="es-MX" sz="1200" dirty="0"/>
          </a:p>
          <a:p>
            <a:pPr>
              <a:tabLst>
                <a:tab pos="3314700" algn="l"/>
              </a:tabLst>
            </a:pPr>
            <a:r>
              <a:rPr lang="es-MX" sz="1600" dirty="0" smtClean="0"/>
              <a:t>Méndez Ramírez I. (2012) El método científico, aspectos epistemológicos y metodológicos para el uso de la Estadística. </a:t>
            </a:r>
            <a:r>
              <a:rPr lang="es-MX" sz="1600" i="1" dirty="0" err="1"/>
              <a:t>SaberEs</a:t>
            </a:r>
            <a:r>
              <a:rPr lang="es-MX" sz="1600" i="1" dirty="0"/>
              <a:t>. Nº 4 </a:t>
            </a:r>
            <a:r>
              <a:rPr lang="es-MX" sz="1600" i="1" dirty="0" smtClean="0"/>
              <a:t>3-15</a:t>
            </a:r>
            <a:r>
              <a:rPr lang="es-MX" sz="1600" i="1" dirty="0"/>
              <a:t>. Sección Autor </a:t>
            </a:r>
            <a:r>
              <a:rPr lang="es-MX" sz="1600" i="1" dirty="0" smtClean="0"/>
              <a:t>Invitado.</a:t>
            </a:r>
            <a:endParaRPr lang="es-MX" sz="1600" dirty="0"/>
          </a:p>
          <a:p>
            <a:r>
              <a:rPr lang="es-MX" sz="1600" dirty="0"/>
              <a:t>  </a:t>
            </a:r>
          </a:p>
          <a:p>
            <a:r>
              <a:rPr lang="es-MX" sz="1600" dirty="0"/>
              <a:t>Miller </a:t>
            </a:r>
            <a:r>
              <a:rPr lang="es-MX" sz="1600" dirty="0" err="1"/>
              <a:t>Irwin</a:t>
            </a:r>
            <a:r>
              <a:rPr lang="es-MX" sz="1600" dirty="0"/>
              <a:t> y John E: Freud. (2004)  </a:t>
            </a:r>
            <a:r>
              <a:rPr lang="es-MX" sz="1600" i="1" dirty="0"/>
              <a:t>Probabilidad y estadística para ingenieros. </a:t>
            </a:r>
            <a:r>
              <a:rPr lang="es-MX" sz="1600" dirty="0"/>
              <a:t>México: Ed. REVERTE MEXICANA, S.A</a:t>
            </a:r>
            <a:r>
              <a:rPr lang="es-MX" sz="1600" dirty="0" smtClean="0"/>
              <a:t>.</a:t>
            </a:r>
          </a:p>
          <a:p>
            <a:endParaRPr lang="es-MX" sz="1200" dirty="0" smtClean="0"/>
          </a:p>
          <a:p>
            <a:r>
              <a:rPr lang="es-ES_tradnl" sz="1600" dirty="0"/>
              <a:t>Montgomery, Douglas C. y </a:t>
            </a:r>
            <a:r>
              <a:rPr lang="es-ES_tradnl" sz="1600" dirty="0" err="1"/>
              <a:t>Runger</a:t>
            </a:r>
            <a:r>
              <a:rPr lang="es-ES_tradnl" sz="1600" dirty="0"/>
              <a:t>, George C. (2008). </a:t>
            </a:r>
            <a:r>
              <a:rPr lang="es-ES_tradnl" sz="1600" i="1" dirty="0"/>
              <a:t>Probabilidad y estadística aplicadas a la </a:t>
            </a:r>
            <a:r>
              <a:rPr lang="es-ES_tradnl" sz="1600" i="1" dirty="0" err="1"/>
              <a:t>ingenieria</a:t>
            </a:r>
            <a:r>
              <a:rPr lang="es-ES_tradnl" sz="1600" i="1" dirty="0"/>
              <a:t>.</a:t>
            </a:r>
            <a:r>
              <a:rPr lang="es-ES_tradnl" sz="1600" dirty="0"/>
              <a:t> México: Ed. </a:t>
            </a:r>
            <a:r>
              <a:rPr lang="es-ES_tradnl" sz="1600" dirty="0" err="1"/>
              <a:t>Limusa</a:t>
            </a:r>
            <a:r>
              <a:rPr lang="es-ES_tradnl" sz="1600" dirty="0"/>
              <a:t> </a:t>
            </a:r>
            <a:r>
              <a:rPr lang="es-ES_tradnl" sz="1600" dirty="0" err="1"/>
              <a:t>Willey</a:t>
            </a:r>
            <a:r>
              <a:rPr lang="es-ES_tradnl" sz="1600" dirty="0"/>
              <a:t>.</a:t>
            </a:r>
            <a:endParaRPr lang="es-MX" sz="1600" dirty="0"/>
          </a:p>
          <a:p>
            <a:r>
              <a:rPr lang="es-ES_tradnl" sz="1600" dirty="0"/>
              <a:t> </a:t>
            </a:r>
            <a:endParaRPr lang="es-MX" sz="1600" dirty="0"/>
          </a:p>
          <a:p>
            <a:r>
              <a:rPr lang="es-ES_tradnl" sz="1600" dirty="0"/>
              <a:t>Sahagún Castellanos Jaime (2007) </a:t>
            </a:r>
            <a:r>
              <a:rPr lang="es-ES_tradnl" sz="1600" i="1" dirty="0"/>
              <a:t>Estadística descriptiva y probabilidad: una perspectiva </a:t>
            </a:r>
            <a:r>
              <a:rPr lang="es-ES_tradnl" sz="1600" i="1" dirty="0" err="1"/>
              <a:t>biologica</a:t>
            </a:r>
            <a:r>
              <a:rPr lang="es-ES_tradnl" sz="1600" i="1" dirty="0"/>
              <a:t>. </a:t>
            </a:r>
            <a:r>
              <a:rPr lang="es-MX" sz="1600" dirty="0"/>
              <a:t>México: Ed.</a:t>
            </a:r>
            <a:r>
              <a:rPr lang="es-ES_tradnl" sz="1600" dirty="0"/>
              <a:t> UNIVERSIDAD AUTONOMA CHAPINGO</a:t>
            </a:r>
            <a:r>
              <a:rPr lang="es-ES_tradnl" sz="1600" dirty="0" smtClean="0"/>
              <a:t>.</a:t>
            </a:r>
            <a:r>
              <a:rPr lang="es-MX" dirty="0"/>
              <a:t> </a:t>
            </a:r>
          </a:p>
        </p:txBody>
      </p:sp>
    </p:spTree>
    <p:extLst>
      <p:ext uri="{BB962C8B-B14F-4D97-AF65-F5344CB8AC3E}">
        <p14:creationId xmlns:p14="http://schemas.microsoft.com/office/powerpoint/2010/main" val="54998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4">
                    <a:lumMod val="50000"/>
                  </a:schemeClr>
                </a:solidFill>
                <a:effectLst>
                  <a:outerShdw blurRad="38100" dist="38100" dir="2700000" algn="tl">
                    <a:srgbClr val="000000">
                      <a:alpha val="43137"/>
                    </a:srgbClr>
                  </a:outerShdw>
                </a:effectLst>
              </a:rPr>
              <a:t>1.1. Definición de Estadística</a:t>
            </a:r>
            <a:endParaRPr lang="es-MX" sz="3600" b="1" dirty="0">
              <a:solidFill>
                <a:schemeClr val="accent4">
                  <a:lumMod val="50000"/>
                </a:schemeClr>
              </a:solidFill>
              <a:effectLst>
                <a:outerShdw blurRad="38100" dist="38100" dir="2700000" algn="tl">
                  <a:srgbClr val="000000">
                    <a:alpha val="43137"/>
                  </a:srgbClr>
                </a:outerShdw>
              </a:effectLst>
            </a:endParaRPr>
          </a:p>
        </p:txBody>
      </p:sp>
      <p:sp>
        <p:nvSpPr>
          <p:cNvPr id="3" name="CuadroTexto 2"/>
          <p:cNvSpPr txBox="1"/>
          <p:nvPr/>
        </p:nvSpPr>
        <p:spPr>
          <a:xfrm>
            <a:off x="895350" y="1971675"/>
            <a:ext cx="6134100" cy="4524315"/>
          </a:xfrm>
          <a:prstGeom prst="rect">
            <a:avLst/>
          </a:prstGeom>
          <a:noFill/>
        </p:spPr>
        <p:txBody>
          <a:bodyPr wrap="square" rtlCol="0">
            <a:spAutoFit/>
          </a:bodyPr>
          <a:lstStyle/>
          <a:p>
            <a:r>
              <a:rPr lang="es-MX" dirty="0" smtClean="0"/>
              <a:t>¿Qué es la Estadística?</a:t>
            </a:r>
          </a:p>
          <a:p>
            <a:endParaRPr lang="es-MX" dirty="0" smtClean="0"/>
          </a:p>
          <a:p>
            <a:r>
              <a:rPr lang="es-MX" sz="2400" dirty="0" smtClean="0"/>
              <a:t>Comúnmente el termino “Estadística” se relaciona con el cálculo de promedios, porcentajes, etc., así como la presentación de datos en graficas y tablas.</a:t>
            </a:r>
          </a:p>
          <a:p>
            <a:endParaRPr lang="es-MX" sz="2400" dirty="0" smtClean="0"/>
          </a:p>
          <a:p>
            <a:r>
              <a:rPr lang="es-MX" sz="2400" dirty="0" smtClean="0"/>
              <a:t>Sin embargo, esa es solo una parte de la Estadística, ya que la actualidad la Estadística Moderna va mas allá del agrupamiento y presentación de datos.</a:t>
            </a:r>
            <a:endParaRPr lang="es-MX" sz="2400" dirty="0"/>
          </a:p>
          <a:p>
            <a:endParaRPr lang="es-MX" dirty="0" smtClean="0"/>
          </a:p>
          <a:p>
            <a:r>
              <a:rPr lang="es-MX" dirty="0" smtClean="0"/>
              <a:t> </a:t>
            </a:r>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5284" y="3201882"/>
            <a:ext cx="1274446" cy="839152"/>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5270" y="4333768"/>
            <a:ext cx="1514475" cy="1232014"/>
          </a:xfrm>
          <a:prstGeom prst="rect">
            <a:avLst/>
          </a:prstGeom>
        </p:spPr>
      </p:pic>
      <p:graphicFrame>
        <p:nvGraphicFramePr>
          <p:cNvPr id="12" name="Tabla 11"/>
          <p:cNvGraphicFramePr>
            <a:graphicFrameLocks noGrp="1"/>
          </p:cNvGraphicFramePr>
          <p:nvPr>
            <p:extLst>
              <p:ext uri="{D42A27DB-BD31-4B8C-83A1-F6EECF244321}">
                <p14:modId xmlns:p14="http://schemas.microsoft.com/office/powerpoint/2010/main" val="662174735"/>
              </p:ext>
            </p:extLst>
          </p:nvPr>
        </p:nvGraphicFramePr>
        <p:xfrm>
          <a:off x="7020495" y="1882882"/>
          <a:ext cx="1724025" cy="1143000"/>
        </p:xfrm>
        <a:graphic>
          <a:graphicData uri="http://schemas.openxmlformats.org/drawingml/2006/table">
            <a:tbl>
              <a:tblPr firstRow="1" bandRow="1">
                <a:tableStyleId>{073A0DAA-6AF3-43AB-8588-CEC1D06C72B9}</a:tableStyleId>
              </a:tblPr>
              <a:tblGrid>
                <a:gridCol w="574675"/>
                <a:gridCol w="574675"/>
                <a:gridCol w="574675"/>
              </a:tblGrid>
              <a:tr h="285750">
                <a:tc>
                  <a:txBody>
                    <a:bodyPr/>
                    <a:lstStyle/>
                    <a:p>
                      <a:r>
                        <a:rPr lang="es-MX" sz="600" dirty="0" smtClean="0"/>
                        <a:t>Parámetro</a:t>
                      </a:r>
                      <a:endParaRPr lang="es-MX" sz="600" dirty="0"/>
                    </a:p>
                  </a:txBody>
                  <a:tcPr/>
                </a:tc>
                <a:tc>
                  <a:txBody>
                    <a:bodyPr/>
                    <a:lstStyle/>
                    <a:p>
                      <a:r>
                        <a:rPr lang="es-MX" sz="600" dirty="0" smtClean="0"/>
                        <a:t>Muestra 1</a:t>
                      </a:r>
                      <a:endParaRPr lang="es-MX" sz="600" dirty="0"/>
                    </a:p>
                  </a:txBody>
                  <a:tcPr/>
                </a:tc>
                <a:tc>
                  <a:txBody>
                    <a:bodyPr/>
                    <a:lstStyle/>
                    <a:p>
                      <a:r>
                        <a:rPr lang="es-MX" sz="600" dirty="0" smtClean="0"/>
                        <a:t>Muestra 2 </a:t>
                      </a:r>
                      <a:endParaRPr lang="es-MX" sz="600" dirty="0"/>
                    </a:p>
                  </a:txBody>
                  <a:tcPr/>
                </a:tc>
              </a:tr>
              <a:tr h="285750">
                <a:tc>
                  <a:txBody>
                    <a:bodyPr/>
                    <a:lstStyle/>
                    <a:p>
                      <a:r>
                        <a:rPr lang="es-MX" sz="800" dirty="0" smtClean="0"/>
                        <a:t>Media</a:t>
                      </a:r>
                      <a:endParaRPr lang="es-MX" sz="800" dirty="0"/>
                    </a:p>
                  </a:txBody>
                  <a:tcPr/>
                </a:tc>
                <a:tc>
                  <a:txBody>
                    <a:bodyPr/>
                    <a:lstStyle/>
                    <a:p>
                      <a:r>
                        <a:rPr lang="es-MX" sz="800" dirty="0" smtClean="0"/>
                        <a:t>14.3</a:t>
                      </a:r>
                      <a:endParaRPr lang="es-MX" sz="800" dirty="0"/>
                    </a:p>
                  </a:txBody>
                  <a:tcPr/>
                </a:tc>
                <a:tc>
                  <a:txBody>
                    <a:bodyPr/>
                    <a:lstStyle/>
                    <a:p>
                      <a:r>
                        <a:rPr lang="es-MX" sz="800" dirty="0" smtClean="0"/>
                        <a:t>15.4</a:t>
                      </a:r>
                      <a:endParaRPr lang="es-MX" sz="800" dirty="0"/>
                    </a:p>
                  </a:txBody>
                  <a:tcPr/>
                </a:tc>
              </a:tr>
              <a:tr h="285750">
                <a:tc>
                  <a:txBody>
                    <a:bodyPr/>
                    <a:lstStyle/>
                    <a:p>
                      <a:r>
                        <a:rPr lang="es-MX" sz="800" dirty="0" smtClean="0"/>
                        <a:t>Mediana</a:t>
                      </a:r>
                      <a:endParaRPr lang="es-MX" sz="800" dirty="0"/>
                    </a:p>
                  </a:txBody>
                  <a:tcPr/>
                </a:tc>
                <a:tc>
                  <a:txBody>
                    <a:bodyPr/>
                    <a:lstStyle/>
                    <a:p>
                      <a:r>
                        <a:rPr lang="es-MX" sz="800" dirty="0" smtClean="0"/>
                        <a:t>15.0</a:t>
                      </a:r>
                      <a:endParaRPr lang="es-MX" sz="800" dirty="0"/>
                    </a:p>
                  </a:txBody>
                  <a:tcPr/>
                </a:tc>
                <a:tc>
                  <a:txBody>
                    <a:bodyPr/>
                    <a:lstStyle/>
                    <a:p>
                      <a:r>
                        <a:rPr lang="es-MX" sz="800" dirty="0" smtClean="0"/>
                        <a:t>16.3</a:t>
                      </a:r>
                      <a:endParaRPr lang="es-MX" sz="800" dirty="0"/>
                    </a:p>
                  </a:txBody>
                  <a:tcPr/>
                </a:tc>
              </a:tr>
              <a:tr h="285750">
                <a:tc>
                  <a:txBody>
                    <a:bodyPr/>
                    <a:lstStyle/>
                    <a:p>
                      <a:r>
                        <a:rPr lang="es-MX" sz="800" dirty="0" smtClean="0"/>
                        <a:t>Moda</a:t>
                      </a:r>
                      <a:endParaRPr lang="es-MX" sz="800" dirty="0"/>
                    </a:p>
                  </a:txBody>
                  <a:tcPr/>
                </a:tc>
                <a:tc>
                  <a:txBody>
                    <a:bodyPr/>
                    <a:lstStyle/>
                    <a:p>
                      <a:r>
                        <a:rPr lang="es-MX" sz="800" dirty="0" smtClean="0"/>
                        <a:t>14</a:t>
                      </a:r>
                      <a:endParaRPr lang="es-MX" sz="800" dirty="0"/>
                    </a:p>
                  </a:txBody>
                  <a:tcPr/>
                </a:tc>
                <a:tc>
                  <a:txBody>
                    <a:bodyPr/>
                    <a:lstStyle/>
                    <a:p>
                      <a:r>
                        <a:rPr lang="es-MX" sz="800" dirty="0" smtClean="0"/>
                        <a:t>15</a:t>
                      </a:r>
                      <a:endParaRPr lang="es-MX" sz="800" dirty="0"/>
                    </a:p>
                  </a:txBody>
                  <a:tcPr/>
                </a:tc>
              </a:tr>
            </a:tbl>
          </a:graphicData>
        </a:graphic>
      </p:graphicFrame>
    </p:spTree>
    <p:extLst>
      <p:ext uri="{BB962C8B-B14F-4D97-AF65-F5344CB8AC3E}">
        <p14:creationId xmlns:p14="http://schemas.microsoft.com/office/powerpoint/2010/main" val="2856968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solidFill>
                  <a:schemeClr val="accent4">
                    <a:lumMod val="50000"/>
                  </a:schemeClr>
                </a:solidFill>
              </a:rPr>
              <a:t>Origen y definición de la estadística</a:t>
            </a:r>
            <a:endParaRPr lang="es-MX" sz="3200" b="1" dirty="0">
              <a:solidFill>
                <a:schemeClr val="accent4">
                  <a:lumMod val="50000"/>
                </a:schemeClr>
              </a:solidFill>
            </a:endParaRPr>
          </a:p>
        </p:txBody>
      </p:sp>
      <p:sp>
        <p:nvSpPr>
          <p:cNvPr id="3" name="CuadroTexto 2"/>
          <p:cNvSpPr txBox="1"/>
          <p:nvPr/>
        </p:nvSpPr>
        <p:spPr>
          <a:xfrm>
            <a:off x="914400" y="1895475"/>
            <a:ext cx="7452360" cy="3416320"/>
          </a:xfrm>
          <a:prstGeom prst="rect">
            <a:avLst/>
          </a:prstGeom>
          <a:noFill/>
        </p:spPr>
        <p:txBody>
          <a:bodyPr wrap="square" rtlCol="0">
            <a:spAutoFit/>
          </a:bodyPr>
          <a:lstStyle/>
          <a:p>
            <a:endParaRPr lang="es-MX" dirty="0" smtClean="0"/>
          </a:p>
          <a:p>
            <a:r>
              <a:rPr lang="es-MX" sz="2000" dirty="0" smtClean="0"/>
              <a:t>La palabra </a:t>
            </a:r>
            <a:r>
              <a:rPr lang="es-MX" sz="2000" b="1" i="1" dirty="0" smtClean="0"/>
              <a:t>Estadística</a:t>
            </a:r>
            <a:r>
              <a:rPr lang="es-MX" sz="2000" dirty="0" smtClean="0"/>
              <a:t> procede del </a:t>
            </a:r>
            <a:r>
              <a:rPr lang="es-MX" sz="2000" dirty="0"/>
              <a:t>latín </a:t>
            </a:r>
            <a:r>
              <a:rPr lang="es-MX" sz="2000" b="1" i="1" dirty="0" err="1"/>
              <a:t>statisticus</a:t>
            </a:r>
            <a:r>
              <a:rPr lang="es-MX" sz="2000" dirty="0"/>
              <a:t> ‘relativo al Estado’. Inicialmente la voz se </a:t>
            </a:r>
            <a:r>
              <a:rPr lang="es-MX" sz="2000" dirty="0" smtClean="0"/>
              <a:t>aplicaba durante el Imperio Romano </a:t>
            </a:r>
            <a:r>
              <a:rPr lang="es-MX" sz="2000" dirty="0"/>
              <a:t>al estudio numérico de fenómenos relacionados con el Estado como inventarios y censos; posteriormente (s. xix) y a partir del inglés </a:t>
            </a:r>
            <a:r>
              <a:rPr lang="es-MX" sz="2000" b="1" i="1" dirty="0" err="1"/>
              <a:t>Statistics</a:t>
            </a:r>
            <a:r>
              <a:rPr lang="es-MX" sz="2000" dirty="0"/>
              <a:t> surge el significado moderno. De la raíz indoeuropea de </a:t>
            </a:r>
            <a:r>
              <a:rPr lang="es-MX" sz="2000" b="1" dirty="0" smtClean="0"/>
              <a:t>estar</a:t>
            </a:r>
          </a:p>
          <a:p>
            <a:endParaRPr lang="es-MX" sz="2000" b="1" dirty="0"/>
          </a:p>
          <a:p>
            <a:r>
              <a:rPr lang="es-MX" sz="2000" b="1" dirty="0" smtClean="0"/>
              <a:t>Walker (1929) </a:t>
            </a:r>
            <a:r>
              <a:rPr lang="es-MX" sz="2000" dirty="0" smtClean="0"/>
              <a:t>atribuye el uso del termino “estadística” al profesor alemán </a:t>
            </a:r>
            <a:r>
              <a:rPr lang="es-MX" sz="2000" dirty="0" err="1" smtClean="0"/>
              <a:t>Gottfred</a:t>
            </a:r>
            <a:r>
              <a:rPr lang="es-MX" sz="2000" dirty="0" smtClean="0"/>
              <a:t> </a:t>
            </a:r>
            <a:r>
              <a:rPr lang="es-MX" sz="2000" dirty="0" err="1" smtClean="0"/>
              <a:t>Achenhall</a:t>
            </a:r>
            <a:r>
              <a:rPr lang="es-MX" sz="2000" dirty="0" smtClean="0"/>
              <a:t> (1719-1772) quien utilizó la palabra </a:t>
            </a:r>
            <a:r>
              <a:rPr lang="es-MX" sz="2000" dirty="0" err="1" smtClean="0"/>
              <a:t>statistik</a:t>
            </a:r>
            <a:r>
              <a:rPr lang="es-MX" sz="2000" dirty="0" smtClean="0"/>
              <a:t> que </a:t>
            </a:r>
            <a:r>
              <a:rPr lang="es-MX" sz="2000" dirty="0" err="1" smtClean="0"/>
              <a:t>asu</a:t>
            </a:r>
            <a:r>
              <a:rPr lang="es-MX" sz="2000" dirty="0" smtClean="0"/>
              <a:t> vez extrajo del termino italiano </a:t>
            </a:r>
            <a:r>
              <a:rPr lang="es-MX" sz="2000" dirty="0" err="1" smtClean="0"/>
              <a:t>statista</a:t>
            </a:r>
            <a:r>
              <a:rPr lang="es-MX" sz="2000" dirty="0" smtClean="0"/>
              <a:t>. </a:t>
            </a:r>
          </a:p>
          <a:p>
            <a:endParaRPr lang="es-MX" dirty="0" smtClean="0"/>
          </a:p>
        </p:txBody>
      </p:sp>
    </p:spTree>
    <p:extLst>
      <p:ext uri="{BB962C8B-B14F-4D97-AF65-F5344CB8AC3E}">
        <p14:creationId xmlns:p14="http://schemas.microsoft.com/office/powerpoint/2010/main" val="1850701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600" b="1" dirty="0" smtClean="0">
                <a:solidFill>
                  <a:schemeClr val="accent4">
                    <a:lumMod val="50000"/>
                  </a:schemeClr>
                </a:solidFill>
              </a:rPr>
              <a:t>Algunas definiciones de estadística</a:t>
            </a:r>
            <a:endParaRPr lang="es-MX" sz="3600" b="1" dirty="0">
              <a:solidFill>
                <a:schemeClr val="accent4">
                  <a:lumMod val="50000"/>
                </a:schemeClr>
              </a:solidFill>
            </a:endParaRPr>
          </a:p>
        </p:txBody>
      </p:sp>
      <p:sp>
        <p:nvSpPr>
          <p:cNvPr id="3" name="CuadroTexto 2"/>
          <p:cNvSpPr txBox="1"/>
          <p:nvPr/>
        </p:nvSpPr>
        <p:spPr>
          <a:xfrm>
            <a:off x="822960" y="1986455"/>
            <a:ext cx="8005730" cy="4247317"/>
          </a:xfrm>
          <a:prstGeom prst="rect">
            <a:avLst/>
          </a:prstGeom>
          <a:noFill/>
        </p:spPr>
        <p:txBody>
          <a:bodyPr wrap="square" rtlCol="0">
            <a:spAutoFit/>
          </a:bodyPr>
          <a:lstStyle/>
          <a:p>
            <a:pPr marL="342900" indent="-342900">
              <a:buFont typeface="+mj-lt"/>
              <a:buAutoNum type="alphaLcParenR"/>
            </a:pPr>
            <a:r>
              <a:rPr lang="es-MX" i="1" dirty="0" smtClean="0"/>
              <a:t>Conjunto de técnicas que permiten de forma sistemática organizar, describir, analizar e interpretar datos oriundos de estudios o experimentos realizados en cualquier área del conocimiento.</a:t>
            </a:r>
          </a:p>
          <a:p>
            <a:pPr marL="342900" indent="-342900">
              <a:buFont typeface="+mj-lt"/>
              <a:buAutoNum type="alphaLcParenR"/>
            </a:pPr>
            <a:endParaRPr lang="es-MX" i="1" dirty="0" smtClean="0"/>
          </a:p>
          <a:p>
            <a:pPr marL="342900" indent="-342900">
              <a:buFont typeface="+mj-lt"/>
              <a:buAutoNum type="alphaLcParenR"/>
            </a:pPr>
            <a:r>
              <a:rPr lang="es-MX" i="1" dirty="0" smtClean="0"/>
              <a:t>Ciencia derivada de las matemáticas que se ocupa de la extracción de datos provenientes de muestras y de su uso para hacer inferencias acerca de las poblaciones de donde fueron extraídos esos datos</a:t>
            </a:r>
          </a:p>
          <a:p>
            <a:pPr marL="342900" indent="-342900">
              <a:buFont typeface="+mj-lt"/>
              <a:buAutoNum type="alphaLcParenR"/>
            </a:pPr>
            <a:endParaRPr lang="es-MX" i="1" dirty="0" smtClean="0"/>
          </a:p>
          <a:p>
            <a:pPr marL="342900" indent="-342900">
              <a:buFont typeface="+mj-lt"/>
              <a:buAutoNum type="alphaLcParenR"/>
            </a:pPr>
            <a:r>
              <a:rPr lang="es-MX" i="1" dirty="0" smtClean="0"/>
              <a:t>Conjunto de métodos científicos para recolectar, organizar, resumir y analizar datos, así como extraer conclusiones validas y tomar decisiones razonables basadas con tal análisis.</a:t>
            </a:r>
          </a:p>
          <a:p>
            <a:pPr marL="342900" indent="-342900">
              <a:buFont typeface="+mj-lt"/>
              <a:buAutoNum type="alphaLcParenR"/>
            </a:pPr>
            <a:endParaRPr lang="es-MX" i="1" dirty="0" smtClean="0"/>
          </a:p>
          <a:p>
            <a:pPr marL="342900" indent="-342900">
              <a:buFont typeface="+mj-lt"/>
              <a:buAutoNum type="alphaLcParenR"/>
            </a:pPr>
            <a:r>
              <a:rPr lang="es-MX" i="1" dirty="0" smtClean="0"/>
              <a:t>Ciencia que trata de la recopilación, organización, presentación, análisis e interpretación de datos numéricos con el fin de realizar una toma de decisiones efectiva.</a:t>
            </a:r>
            <a:endParaRPr lang="es-MX" i="1" dirty="0"/>
          </a:p>
        </p:txBody>
      </p:sp>
    </p:spTree>
    <p:extLst>
      <p:ext uri="{BB962C8B-B14F-4D97-AF65-F5344CB8AC3E}">
        <p14:creationId xmlns:p14="http://schemas.microsoft.com/office/powerpoint/2010/main" val="65677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400" dirty="0">
                <a:solidFill>
                  <a:schemeClr val="accent4">
                    <a:lumMod val="50000"/>
                  </a:schemeClr>
                </a:solidFill>
              </a:rPr>
              <a:t>Una definición formal de la Estadística que engloba los conceptos anteriores puede ser la siguiente</a:t>
            </a:r>
            <a:r>
              <a:rPr lang="es-MX" sz="2400" dirty="0">
                <a:solidFill>
                  <a:schemeClr val="accent4">
                    <a:lumMod val="50000"/>
                  </a:schemeClr>
                </a:solidFill>
                <a:latin typeface="Calibri" panose="020F0502020204030204" pitchFamily="34" charset="0"/>
              </a:rPr>
              <a:t>: </a:t>
            </a:r>
            <a:endParaRPr lang="es-MX" sz="2400" dirty="0">
              <a:solidFill>
                <a:schemeClr val="accent4">
                  <a:lumMod val="50000"/>
                </a:schemeClr>
              </a:solidFill>
            </a:endParaRPr>
          </a:p>
        </p:txBody>
      </p:sp>
      <p:sp>
        <p:nvSpPr>
          <p:cNvPr id="3" name="Rectángulo 2"/>
          <p:cNvSpPr/>
          <p:nvPr/>
        </p:nvSpPr>
        <p:spPr>
          <a:xfrm>
            <a:off x="822960" y="2837793"/>
            <a:ext cx="7914290" cy="1754326"/>
          </a:xfrm>
          <a:prstGeom prst="rect">
            <a:avLst/>
          </a:prstGeom>
          <a:ln>
            <a:solidFill>
              <a:schemeClr val="accent1">
                <a:lumMod val="50000"/>
              </a:schemeClr>
            </a:solidFill>
          </a:ln>
        </p:spPr>
        <p:txBody>
          <a:bodyPr wrap="square">
            <a:spAutoFit/>
          </a:bodyPr>
          <a:lstStyle/>
          <a:p>
            <a:endParaRPr lang="es-MX" i="1" dirty="0">
              <a:latin typeface="Calibri" panose="020F0502020204030204" pitchFamily="34" charset="0"/>
            </a:endParaRPr>
          </a:p>
          <a:p>
            <a:pPr algn="just"/>
            <a:r>
              <a:rPr lang="es-MX" i="1" dirty="0">
                <a:latin typeface="Comic Sans MS" panose="030F0702030302020204" pitchFamily="66" charset="0"/>
              </a:rPr>
              <a:t>Ciencia pura y aplicada que desarrolla y aplica métodos para captar, organizar, presentar y analizar datos en forma tal que la incertidumbre de las inferencias inductivas producto del análisis de la información pueda ser evaluada en términos de probabilidad. (Sahagún, </a:t>
            </a:r>
            <a:r>
              <a:rPr lang="es-MX" i="1" dirty="0" smtClean="0">
                <a:latin typeface="Comic Sans MS" panose="030F0702030302020204" pitchFamily="66" charset="0"/>
              </a:rPr>
              <a:t>2007)</a:t>
            </a:r>
          </a:p>
          <a:p>
            <a:pPr algn="just"/>
            <a:endParaRPr lang="es-MX" i="1" dirty="0">
              <a:latin typeface="Comic Sans MS" panose="030F0702030302020204" pitchFamily="66" charset="0"/>
            </a:endParaRPr>
          </a:p>
        </p:txBody>
      </p:sp>
    </p:spTree>
    <p:extLst>
      <p:ext uri="{BB962C8B-B14F-4D97-AF65-F5344CB8AC3E}">
        <p14:creationId xmlns:p14="http://schemas.microsoft.com/office/powerpoint/2010/main" val="3951187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866775"/>
            <a:ext cx="7543800" cy="870586"/>
          </a:xfrm>
        </p:spPr>
        <p:txBody>
          <a:bodyPr/>
          <a:lstStyle/>
          <a:p>
            <a:r>
              <a:rPr lang="es-MX" sz="2400" dirty="0">
                <a:solidFill>
                  <a:schemeClr val="accent4">
                    <a:lumMod val="50000"/>
                  </a:schemeClr>
                </a:solidFill>
              </a:rPr>
              <a:t>¿</a:t>
            </a:r>
            <a:r>
              <a:rPr lang="es-MX" sz="2400" dirty="0" smtClean="0">
                <a:solidFill>
                  <a:schemeClr val="accent4">
                    <a:lumMod val="50000"/>
                  </a:schemeClr>
                </a:solidFill>
              </a:rPr>
              <a:t>Por qué existe incertidumbre en las inferencias inductivas? </a:t>
            </a:r>
            <a:endParaRPr lang="es-MX" dirty="0">
              <a:solidFill>
                <a:schemeClr val="accent4">
                  <a:lumMod val="50000"/>
                </a:schemeClr>
              </a:solidFill>
            </a:endParaRPr>
          </a:p>
        </p:txBody>
      </p:sp>
      <p:sp>
        <p:nvSpPr>
          <p:cNvPr id="3" name="CuadroTexto 2"/>
          <p:cNvSpPr txBox="1"/>
          <p:nvPr/>
        </p:nvSpPr>
        <p:spPr>
          <a:xfrm>
            <a:off x="933450" y="1779687"/>
            <a:ext cx="7562850" cy="5016758"/>
          </a:xfrm>
          <a:prstGeom prst="rect">
            <a:avLst/>
          </a:prstGeom>
          <a:noFill/>
        </p:spPr>
        <p:txBody>
          <a:bodyPr wrap="square" rtlCol="0">
            <a:spAutoFit/>
          </a:bodyPr>
          <a:lstStyle/>
          <a:p>
            <a:pPr marL="342900" indent="-342900">
              <a:buFont typeface="+mj-lt"/>
              <a:buAutoNum type="arabicPeriod"/>
            </a:pPr>
            <a:r>
              <a:rPr lang="es-MX" sz="2400" dirty="0" smtClean="0">
                <a:effectLst>
                  <a:outerShdw blurRad="38100" dist="38100" dir="2700000" algn="tl">
                    <a:srgbClr val="000000">
                      <a:alpha val="43137"/>
                    </a:srgbClr>
                  </a:outerShdw>
                </a:effectLst>
              </a:rPr>
              <a:t>Muestreo</a:t>
            </a:r>
            <a:r>
              <a:rPr lang="es-MX" dirty="0" smtClean="0">
                <a:effectLst>
                  <a:outerShdw blurRad="38100" dist="38100" dir="2700000" algn="tl">
                    <a:srgbClr val="000000">
                      <a:alpha val="43137"/>
                    </a:srgbClr>
                  </a:outerShdw>
                </a:effectLst>
              </a:rPr>
              <a:t>.</a:t>
            </a:r>
          </a:p>
          <a:p>
            <a:endParaRPr lang="es-MX" dirty="0" smtClean="0">
              <a:effectLst>
                <a:outerShdw blurRad="38100" dist="38100" dir="2700000" algn="tl">
                  <a:srgbClr val="000000">
                    <a:alpha val="43137"/>
                  </a:srgbClr>
                </a:outerShdw>
              </a:effectLst>
            </a:endParaRPr>
          </a:p>
          <a:p>
            <a:endParaRPr lang="es-MX" dirty="0" smtClean="0">
              <a:effectLst>
                <a:outerShdw blurRad="38100" dist="38100" dir="2700000" algn="tl">
                  <a:srgbClr val="000000">
                    <a:alpha val="43137"/>
                  </a:srgbClr>
                </a:outerShdw>
              </a:effectLst>
            </a:endParaRPr>
          </a:p>
          <a:p>
            <a:pPr marL="800100" lvl="1" indent="-342900">
              <a:buFont typeface="Arial" panose="020B0604020202020204" pitchFamily="34" charset="0"/>
              <a:buChar char="•"/>
            </a:pPr>
            <a:r>
              <a:rPr lang="es-MX" dirty="0" smtClean="0"/>
              <a:t>Aun cuando se trate de una muestra representativa, existe el riesgo de observar condiciones en la muestra estudiada, que no necesariamente se pueden generalizar a una población.</a:t>
            </a:r>
          </a:p>
          <a:p>
            <a:pPr marL="800100" lvl="1" indent="-342900">
              <a:buFont typeface="Arial" panose="020B0604020202020204" pitchFamily="34" charset="0"/>
              <a:buChar char="•"/>
            </a:pPr>
            <a:endParaRPr lang="es-MX" sz="1400" dirty="0" smtClean="0"/>
          </a:p>
          <a:p>
            <a:pPr marL="800100" lvl="1" indent="-342900">
              <a:buFont typeface="Arial" panose="020B0604020202020204" pitchFamily="34" charset="0"/>
              <a:buChar char="•"/>
            </a:pPr>
            <a:r>
              <a:rPr lang="es-MX" dirty="0" smtClean="0"/>
              <a:t>Casi siempre se recurre al muestreo y no al censo de una población por razones prácticas y económicas o bien cuando la población objeto de estudio es demasiado grande o infinita.</a:t>
            </a:r>
          </a:p>
          <a:p>
            <a:pPr marL="800100" lvl="1" indent="-342900">
              <a:buFont typeface="Arial" panose="020B0604020202020204" pitchFamily="34" charset="0"/>
              <a:buChar char="•"/>
            </a:pPr>
            <a:endParaRPr lang="es-MX" dirty="0" smtClean="0"/>
          </a:p>
          <a:p>
            <a:r>
              <a:rPr lang="es-MX" sz="2400" dirty="0" smtClean="0">
                <a:effectLst>
                  <a:outerShdw blurRad="38100" dist="38100" dir="2700000" algn="tl">
                    <a:srgbClr val="000000">
                      <a:alpha val="43137"/>
                    </a:srgbClr>
                  </a:outerShdw>
                </a:effectLst>
              </a:rPr>
              <a:t>2. Variabilidad intrínseca del fenómeno</a:t>
            </a:r>
          </a:p>
          <a:p>
            <a:endParaRPr lang="es-MX" sz="2400" dirty="0" smtClean="0">
              <a:effectLst>
                <a:outerShdw blurRad="38100" dist="38100" dir="2700000" algn="tl">
                  <a:srgbClr val="000000">
                    <a:alpha val="43137"/>
                  </a:srgbClr>
                </a:outerShdw>
              </a:effectLst>
            </a:endParaRPr>
          </a:p>
          <a:p>
            <a:pPr marL="800100" lvl="1" indent="-342900">
              <a:buFont typeface="Arial" panose="020B0604020202020204" pitchFamily="34" charset="0"/>
              <a:buChar char="•"/>
            </a:pPr>
            <a:r>
              <a:rPr lang="es-MX" dirty="0" smtClean="0"/>
              <a:t>En algunos casos observaciones repetidas sobre un mismo fenómeno arrojan resultados diferentes aun bajo condiciones controladas.</a:t>
            </a:r>
            <a:endParaRPr lang="es-MX" dirty="0"/>
          </a:p>
          <a:p>
            <a:pPr marL="285750" indent="-285750">
              <a:buFont typeface="Arial" panose="020B0604020202020204" pitchFamily="34" charset="0"/>
              <a:buChar char="•"/>
            </a:pPr>
            <a:endParaRPr lang="es-MX" dirty="0" smtClean="0"/>
          </a:p>
          <a:p>
            <a:pPr marL="800100" lvl="1" indent="-342900">
              <a:buFont typeface="Arial" panose="020B0604020202020204" pitchFamily="34" charset="0"/>
              <a:buChar char="•"/>
            </a:pPr>
            <a:endParaRPr lang="es-MX"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3172" y="1870711"/>
            <a:ext cx="2033588" cy="849191"/>
          </a:xfrm>
          <a:prstGeom prst="rect">
            <a:avLst/>
          </a:prstGeom>
        </p:spPr>
      </p:pic>
      <p:pic>
        <p:nvPicPr>
          <p:cNvPr id="5" name="Imagen 4"/>
          <p:cNvPicPr>
            <a:picLocks noChangeAspect="1"/>
          </p:cNvPicPr>
          <p:nvPr/>
        </p:nvPicPr>
        <p:blipFill rotWithShape="1">
          <a:blip r:embed="rId4">
            <a:extLst>
              <a:ext uri="{28A0092B-C50C-407E-A947-70E740481C1C}">
                <a14:useLocalDpi xmlns:a14="http://schemas.microsoft.com/office/drawing/2010/main" val="0"/>
              </a:ext>
            </a:extLst>
          </a:blip>
          <a:srcRect b="51861"/>
          <a:stretch/>
        </p:blipFill>
        <p:spPr>
          <a:xfrm>
            <a:off x="5943600" y="4276725"/>
            <a:ext cx="2449116" cy="923925"/>
          </a:xfrm>
          <a:prstGeom prst="rect">
            <a:avLst/>
          </a:prstGeom>
          <a:ln>
            <a:solidFill>
              <a:schemeClr val="tx2"/>
            </a:solidFill>
          </a:ln>
        </p:spPr>
      </p:pic>
    </p:spTree>
    <p:extLst>
      <p:ext uri="{BB962C8B-B14F-4D97-AF65-F5344CB8AC3E}">
        <p14:creationId xmlns:p14="http://schemas.microsoft.com/office/powerpoint/2010/main" val="549490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783602"/>
            <a:ext cx="7543800" cy="485906"/>
          </a:xfrm>
          <a:solidFill>
            <a:schemeClr val="bg2">
              <a:lumMod val="25000"/>
            </a:schemeClr>
          </a:solidFill>
        </p:spPr>
        <p:txBody>
          <a:bodyPr>
            <a:normAutofit/>
          </a:bodyPr>
          <a:lstStyle/>
          <a:p>
            <a:pPr algn="ctr"/>
            <a:r>
              <a:rPr lang="es-MX" sz="2400" dirty="0" smtClean="0">
                <a:solidFill>
                  <a:schemeClr val="bg1"/>
                </a:solidFill>
              </a:rPr>
              <a:t>Otras definiciones importantes afines a la estadística</a:t>
            </a:r>
            <a:endParaRPr lang="es-MX" sz="2400" dirty="0">
              <a:solidFill>
                <a:schemeClr val="bg1"/>
              </a:solidFill>
            </a:endParaRPr>
          </a:p>
        </p:txBody>
      </p:sp>
      <p:sp>
        <p:nvSpPr>
          <p:cNvPr id="8" name="Rectángulo 7"/>
          <p:cNvSpPr/>
          <p:nvPr/>
        </p:nvSpPr>
        <p:spPr>
          <a:xfrm>
            <a:off x="996381" y="4627180"/>
            <a:ext cx="8147619" cy="5186854"/>
          </a:xfrm>
          <a:prstGeom prst="rect">
            <a:avLst/>
          </a:prstGeom>
        </p:spPr>
        <p:txBody>
          <a:bodyPr/>
          <a:lstStyle/>
          <a:p>
            <a:pPr lvl="0">
              <a:buChar char="•"/>
            </a:pPr>
            <a:r>
              <a:rPr lang="es-MX" sz="2000" dirty="0" smtClean="0"/>
              <a:t>.</a:t>
            </a:r>
            <a:endParaRPr lang="es-MX" sz="2800" dirty="0"/>
          </a:p>
        </p:txBody>
      </p:sp>
      <p:sp>
        <p:nvSpPr>
          <p:cNvPr id="12" name="CuadroTexto 11"/>
          <p:cNvSpPr txBox="1"/>
          <p:nvPr/>
        </p:nvSpPr>
        <p:spPr>
          <a:xfrm>
            <a:off x="2270233" y="1734209"/>
            <a:ext cx="4981905" cy="1354217"/>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lgn="ctr"/>
            <a:r>
              <a:rPr lang="es-MX" sz="2800" b="1" dirty="0" smtClean="0"/>
              <a:t>Individuo </a:t>
            </a:r>
            <a:r>
              <a:rPr lang="es-MX" sz="2800" b="1" dirty="0"/>
              <a:t>o unidad estadística</a:t>
            </a:r>
            <a:r>
              <a:rPr lang="es-MX" sz="1600" dirty="0"/>
              <a:t>. </a:t>
            </a:r>
            <a:endParaRPr lang="es-MX" sz="1600" dirty="0" smtClean="0"/>
          </a:p>
          <a:p>
            <a:pPr lvl="0" algn="ctr"/>
            <a:r>
              <a:rPr lang="es-MX" dirty="0" smtClean="0"/>
              <a:t>Es </a:t>
            </a:r>
            <a:r>
              <a:rPr lang="es-MX" dirty="0"/>
              <a:t>la entidad sobre la que se obtienen o miden ciertas características (personas, animales, plantas, objetos etc.)</a:t>
            </a:r>
          </a:p>
        </p:txBody>
      </p:sp>
      <p:sp>
        <p:nvSpPr>
          <p:cNvPr id="13" name="CuadroTexto 12"/>
          <p:cNvSpPr txBox="1"/>
          <p:nvPr/>
        </p:nvSpPr>
        <p:spPr>
          <a:xfrm>
            <a:off x="322404" y="3457017"/>
            <a:ext cx="4091941" cy="1354217"/>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lgn="just"/>
            <a:r>
              <a:rPr lang="es-MX" sz="2800" b="1" dirty="0"/>
              <a:t>Población</a:t>
            </a:r>
            <a:r>
              <a:rPr lang="es-MX" sz="2400" b="1" dirty="0"/>
              <a:t>. </a:t>
            </a:r>
            <a:r>
              <a:rPr lang="es-MX" dirty="0"/>
              <a:t>Es el conjunto de todos los individuos o unidades de muestreo que tienen por lo menos una característica común </a:t>
            </a:r>
            <a:r>
              <a:rPr lang="es-MX" dirty="0" smtClean="0"/>
              <a:t>observable.</a:t>
            </a:r>
            <a:endParaRPr lang="es-MX" b="1" dirty="0"/>
          </a:p>
        </p:txBody>
      </p:sp>
      <p:sp>
        <p:nvSpPr>
          <p:cNvPr id="14" name="CuadroTexto 13"/>
          <p:cNvSpPr txBox="1"/>
          <p:nvPr/>
        </p:nvSpPr>
        <p:spPr>
          <a:xfrm>
            <a:off x="322403" y="5110005"/>
            <a:ext cx="4091942" cy="1631216"/>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r>
              <a:rPr lang="es-MX" sz="2800" b="1" dirty="0"/>
              <a:t>Muestra</a:t>
            </a:r>
            <a:r>
              <a:rPr lang="es-MX" sz="2000" dirty="0"/>
              <a:t>. </a:t>
            </a:r>
            <a:r>
              <a:rPr lang="es-MX" dirty="0"/>
              <a:t>Subconjunto de una población que tiene las mismas características de la población de </a:t>
            </a:r>
            <a:r>
              <a:rPr lang="es-MX" dirty="0" smtClean="0"/>
              <a:t>origen</a:t>
            </a:r>
          </a:p>
          <a:p>
            <a:pPr lvl="0"/>
            <a:endParaRPr lang="es-MX" dirty="0" smtClean="0"/>
          </a:p>
          <a:p>
            <a:pPr lvl="0"/>
            <a:r>
              <a:rPr lang="es-MX" dirty="0" smtClean="0"/>
              <a:t> </a:t>
            </a:r>
            <a:endParaRPr lang="es-MX" dirty="0"/>
          </a:p>
        </p:txBody>
      </p:sp>
      <p:sp>
        <p:nvSpPr>
          <p:cNvPr id="16" name="CuadroTexto 15"/>
          <p:cNvSpPr txBox="1"/>
          <p:nvPr/>
        </p:nvSpPr>
        <p:spPr>
          <a:xfrm>
            <a:off x="4733201" y="3457017"/>
            <a:ext cx="4091942" cy="1354217"/>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r>
              <a:rPr lang="es-MX" sz="2800" b="1" dirty="0"/>
              <a:t>Parámetro</a:t>
            </a:r>
            <a:r>
              <a:rPr lang="es-MX" sz="2800" dirty="0"/>
              <a:t>. </a:t>
            </a:r>
            <a:r>
              <a:rPr lang="es-MX" dirty="0"/>
              <a:t>Característica fija o constante que define o representa a una </a:t>
            </a:r>
            <a:r>
              <a:rPr lang="es-MX" dirty="0" smtClean="0"/>
              <a:t>población (</a:t>
            </a:r>
            <a:r>
              <a:rPr lang="es-MX" dirty="0" err="1" smtClean="0"/>
              <a:t>e.g</a:t>
            </a:r>
            <a:r>
              <a:rPr lang="es-MX" dirty="0" smtClean="0"/>
              <a:t>. media poblacional µ, varianza poblacional </a:t>
            </a:r>
            <a:r>
              <a:rPr lang="es-MX" dirty="0" smtClean="0">
                <a:sym typeface="Symbol" panose="05050102010706020507" pitchFamily="18" charset="2"/>
              </a:rPr>
              <a:t></a:t>
            </a:r>
            <a:r>
              <a:rPr lang="es-MX" baseline="30000" dirty="0" smtClean="0"/>
              <a:t>2</a:t>
            </a:r>
            <a:r>
              <a:rPr lang="es-MX" dirty="0" smtClean="0"/>
              <a:t>).</a:t>
            </a:r>
            <a:endParaRPr lang="es-MX" dirty="0"/>
          </a:p>
        </p:txBody>
      </p:sp>
      <mc:AlternateContent xmlns:mc="http://schemas.openxmlformats.org/markup-compatibility/2006" xmlns:a14="http://schemas.microsoft.com/office/drawing/2010/main">
        <mc:Choice Requires="a14">
          <p:sp>
            <p:nvSpPr>
              <p:cNvPr id="17" name="CuadroTexto 16"/>
              <p:cNvSpPr txBox="1"/>
              <p:nvPr/>
            </p:nvSpPr>
            <p:spPr>
              <a:xfrm>
                <a:off x="4733201" y="5110005"/>
                <a:ext cx="4091942" cy="1631216"/>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r>
                  <a:rPr lang="es-MX" sz="2800" b="1" dirty="0" smtClean="0"/>
                  <a:t>Estimador</a:t>
                </a:r>
                <a:r>
                  <a:rPr lang="es-MX" sz="3200" b="1" dirty="0"/>
                  <a:t>. </a:t>
                </a:r>
                <a:r>
                  <a:rPr lang="es-MX" dirty="0"/>
                  <a:t>Cantidad variable obtenida de una muestra que intenta representar al valor de un </a:t>
                </a:r>
                <a:r>
                  <a:rPr lang="es-MX" dirty="0" smtClean="0"/>
                  <a:t>parámetro (</a:t>
                </a:r>
                <a:r>
                  <a:rPr lang="es-MX" dirty="0" err="1" smtClean="0"/>
                  <a:t>e.g</a:t>
                </a:r>
                <a:r>
                  <a:rPr lang="es-MX" dirty="0" smtClean="0"/>
                  <a:t>. media </a:t>
                </a:r>
                <a:r>
                  <a:rPr lang="es-MX" dirty="0" err="1" smtClean="0"/>
                  <a:t>muestral</a:t>
                </a:r>
                <a:r>
                  <a:rPr lang="es-MX" dirty="0" smtClean="0"/>
                  <a:t> </a:t>
                </a:r>
                <a14:m>
                  <m:oMath xmlns:m="http://schemas.openxmlformats.org/officeDocument/2006/math">
                    <m:acc>
                      <m:accPr>
                        <m:chr m:val="̅"/>
                        <m:ctrlPr>
                          <a:rPr lang="es-MX" b="0" i="1" dirty="0" smtClean="0">
                            <a:latin typeface="Cambria Math" panose="02040503050406030204" pitchFamily="18" charset="0"/>
                          </a:rPr>
                        </m:ctrlPr>
                      </m:accPr>
                      <m:e>
                        <m:r>
                          <a:rPr lang="es-MX" b="0" i="1" dirty="0" smtClean="0">
                            <a:latin typeface="Cambria Math" panose="02040503050406030204" pitchFamily="18" charset="0"/>
                          </a:rPr>
                          <m:t>𝑥</m:t>
                        </m:r>
                      </m:e>
                    </m:acc>
                  </m:oMath>
                </a14:m>
                <a:r>
                  <a:rPr lang="es-MX" dirty="0" smtClean="0"/>
                  <a:t>, varianza </a:t>
                </a:r>
                <a:r>
                  <a:rPr lang="es-MX" dirty="0" err="1" smtClean="0"/>
                  <a:t>muestral</a:t>
                </a:r>
                <a:r>
                  <a:rPr lang="es-MX" dirty="0" smtClean="0"/>
                  <a:t> s</a:t>
                </a:r>
                <a:r>
                  <a:rPr lang="es-MX" baseline="30000" dirty="0" smtClean="0"/>
                  <a:t>2</a:t>
                </a:r>
                <a:r>
                  <a:rPr lang="es-MX" dirty="0" smtClean="0"/>
                  <a:t> .)</a:t>
                </a:r>
              </a:p>
              <a:p>
                <a:pPr lvl="0"/>
                <a:endParaRPr lang="es-MX" sz="1400" dirty="0"/>
              </a:p>
            </p:txBody>
          </p:sp>
        </mc:Choice>
        <mc:Fallback xmlns="">
          <p:sp>
            <p:nvSpPr>
              <p:cNvPr id="17" name="CuadroTexto 16"/>
              <p:cNvSpPr txBox="1">
                <a:spLocks noRot="1" noChangeAspect="1" noMove="1" noResize="1" noEditPoints="1" noAdjustHandles="1" noChangeArrowheads="1" noChangeShapeType="1" noTextEdit="1"/>
              </p:cNvSpPr>
              <p:nvPr/>
            </p:nvSpPr>
            <p:spPr>
              <a:xfrm>
                <a:off x="4733201" y="5110005"/>
                <a:ext cx="4091942" cy="1631216"/>
              </a:xfrm>
              <a:prstGeom prst="rect">
                <a:avLst/>
              </a:prstGeom>
              <a:blipFill rotWithShape="0">
                <a:blip r:embed="rId2"/>
                <a:stretch>
                  <a:fillRect l="-2815" t="-4428" r="-1778"/>
                </a:stretch>
              </a:blipFill>
            </p:spPr>
            <p:txBody>
              <a:bodyPr/>
              <a:lstStyle/>
              <a:p>
                <a:r>
                  <a:rPr lang="es-MX">
                    <a:noFill/>
                  </a:rPr>
                  <a:t> </a:t>
                </a:r>
              </a:p>
            </p:txBody>
          </p:sp>
        </mc:Fallback>
      </mc:AlternateContent>
    </p:spTree>
    <p:extLst>
      <p:ext uri="{BB962C8B-B14F-4D97-AF65-F5344CB8AC3E}">
        <p14:creationId xmlns:p14="http://schemas.microsoft.com/office/powerpoint/2010/main" val="383102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1242</TotalTime>
  <Words>2554</Words>
  <Application>Microsoft Office PowerPoint</Application>
  <PresentationFormat>Presentación en pantalla (4:3)</PresentationFormat>
  <Paragraphs>241</Paragraphs>
  <Slides>32</Slides>
  <Notes>10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32</vt:i4>
      </vt:variant>
    </vt:vector>
  </HeadingPairs>
  <TitlesOfParts>
    <vt:vector size="45" baseType="lpstr">
      <vt:lpstr>SimHei</vt:lpstr>
      <vt:lpstr>Arial</vt:lpstr>
      <vt:lpstr>Calibri</vt:lpstr>
      <vt:lpstr>Calibri Light</vt:lpstr>
      <vt:lpstr>Cambria Math</vt:lpstr>
      <vt:lpstr>Comic Sans MS</vt:lpstr>
      <vt:lpstr>Symbol</vt:lpstr>
      <vt:lpstr>Tahoma</vt:lpstr>
      <vt:lpstr>Times New Roman</vt:lpstr>
      <vt:lpstr>Traditional Arabic</vt:lpstr>
      <vt:lpstr>Verdana</vt:lpstr>
      <vt:lpstr>Wingdings</vt:lpstr>
      <vt:lpstr>Retrospección</vt:lpstr>
      <vt:lpstr>Presentación de PowerPoint</vt:lpstr>
      <vt:lpstr>Presentación</vt:lpstr>
      <vt:lpstr>Objetivos de la Unidad de Competencia </vt:lpstr>
      <vt:lpstr>1.1. Definición de Estadística</vt:lpstr>
      <vt:lpstr>Origen y definición de la estadística</vt:lpstr>
      <vt:lpstr>Algunas definiciones de estadística</vt:lpstr>
      <vt:lpstr>Una definición formal de la Estadística que engloba los conceptos anteriores puede ser la siguiente: </vt:lpstr>
      <vt:lpstr>¿Por qué existe incertidumbre en las inferencias inductivas? </vt:lpstr>
      <vt:lpstr>Otras definiciones importantes afines a la estadística</vt:lpstr>
      <vt:lpstr>Clasificación de variables</vt:lpstr>
      <vt:lpstr>Niveles o escalas de medición </vt:lpstr>
      <vt:lpstr>Características de los niveles o escalas de medición</vt:lpstr>
      <vt:lpstr> 1.2. Principales Ramas de la Estadística</vt:lpstr>
      <vt:lpstr>Principales métodos que se utilizan en la Estadística descriptiva.</vt:lpstr>
      <vt:lpstr>Principales métodos que se utilizan en la Estadística inferencial</vt:lpstr>
      <vt:lpstr>Otra clasificación de la Estadística</vt:lpstr>
      <vt:lpstr>1.3. El Método Científico</vt:lpstr>
      <vt:lpstr>La captación de la información de un fenómeno se hace fundamentalmente de dos maneras :</vt:lpstr>
      <vt:lpstr>Principales ventajas de la experimentación sobre la experimentación:</vt:lpstr>
      <vt:lpstr>Principales tipos de Razonamiento </vt:lpstr>
      <vt:lpstr>Un conocimiento obtenido por deducción se alcanza a partir de proposiciones preestablecidas, sin recurrir de manera directa a la experiencia</vt:lpstr>
      <vt:lpstr>Las inferencias inductivas son opuestas a las deductivas ya que sus premisas son de carácter particular o de menor grado de generalidad</vt:lpstr>
      <vt:lpstr>Errores en las conclusiones</vt:lpstr>
      <vt:lpstr>Etapas del método científico. </vt:lpstr>
      <vt:lpstr>Presentación de PowerPoint</vt:lpstr>
      <vt:lpstr>¿En cuales etapas del método científico intervine la estadística?</vt:lpstr>
      <vt:lpstr>Presentación de PowerPoint</vt:lpstr>
      <vt:lpstr>Presentación de PowerPoint</vt:lpstr>
      <vt:lpstr>En la cuarta etapa, que se refiere a la prueba de hipótesis por nueva observación o experimentación, la Estadística es un valioso auxiliar metodológico ya que en ocasiones, las condiciones para verificar una hipótesis se producen artificialmente a través de experimentos en donde la Estadística contribuye activamente en el diseño y análisis de la información que arrojan dichos experimentos.</vt:lpstr>
      <vt:lpstr>1.4 Resumen</vt:lpstr>
      <vt:lpstr>Presentación de PowerPoint</vt:lpstr>
      <vt:lpstr>1.5. Bibliografía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Martínez</dc:creator>
  <cp:lastModifiedBy>Carlos Martínez</cp:lastModifiedBy>
  <cp:revision>82</cp:revision>
  <dcterms:created xsi:type="dcterms:W3CDTF">2015-09-25T23:21:28Z</dcterms:created>
  <dcterms:modified xsi:type="dcterms:W3CDTF">2015-10-01T09:31:56Z</dcterms:modified>
</cp:coreProperties>
</file>