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7"/>
  </p:notesMasterIdLst>
  <p:sldIdLst>
    <p:sldId id="257" r:id="rId2"/>
    <p:sldId id="258" r:id="rId3"/>
    <p:sldId id="256" r:id="rId4"/>
    <p:sldId id="259" r:id="rId5"/>
    <p:sldId id="263" r:id="rId6"/>
    <p:sldId id="260" r:id="rId7"/>
    <p:sldId id="261" r:id="rId8"/>
    <p:sldId id="264" r:id="rId9"/>
    <p:sldId id="262" r:id="rId10"/>
    <p:sldId id="265" r:id="rId11"/>
    <p:sldId id="266" r:id="rId12"/>
    <p:sldId id="268"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5" r:id="rId30"/>
    <p:sldId id="286" r:id="rId31"/>
    <p:sldId id="287" r:id="rId32"/>
    <p:sldId id="288" r:id="rId33"/>
    <p:sldId id="283" r:id="rId34"/>
    <p:sldId id="289" r:id="rId35"/>
    <p:sldId id="290" r:id="rId36"/>
    <p:sldId id="291" r:id="rId37"/>
    <p:sldId id="292" r:id="rId38"/>
    <p:sldId id="293" r:id="rId39"/>
    <p:sldId id="294" r:id="rId40"/>
    <p:sldId id="295" r:id="rId41"/>
    <p:sldId id="296" r:id="rId42"/>
    <p:sldId id="297" r:id="rId43"/>
    <p:sldId id="298" r:id="rId44"/>
    <p:sldId id="299" r:id="rId45"/>
    <p:sldId id="302" r:id="rId4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31A9F6-098D-4E93-A44A-149C3A9F196D}"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EB84B3-D641-4566-9436-98D25269A2CE}" type="slidenum">
              <a:rPr lang="es-MX" smtClean="0"/>
              <a:t>‹Nº›</a:t>
            </a:fld>
            <a:endParaRPr lang="es-MX"/>
          </a:p>
        </p:txBody>
      </p:sp>
    </p:spTree>
    <p:extLst>
      <p:ext uri="{BB962C8B-B14F-4D97-AF65-F5344CB8AC3E}">
        <p14:creationId xmlns:p14="http://schemas.microsoft.com/office/powerpoint/2010/main" val="1411919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32EB84B3-D641-4566-9436-98D25269A2CE}" type="slidenum">
              <a:rPr lang="es-MX" smtClean="0"/>
              <a:t>25</a:t>
            </a:fld>
            <a:endParaRPr lang="es-MX"/>
          </a:p>
        </p:txBody>
      </p:sp>
    </p:spTree>
    <p:extLst>
      <p:ext uri="{BB962C8B-B14F-4D97-AF65-F5344CB8AC3E}">
        <p14:creationId xmlns:p14="http://schemas.microsoft.com/office/powerpoint/2010/main" val="600282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85BA97A-B01B-49DF-9FBE-65FC8A113F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C020824-BF5A-4CD7-87A1-7F37F1754C96}" type="slidenum">
              <a:rPr lang="es-MX" smtClean="0"/>
              <a:t>‹Nº›</a:t>
            </a:fld>
            <a:endParaRPr lang="es-MX"/>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85BA97A-B01B-49DF-9FBE-65FC8A113F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C020824-BF5A-4CD7-87A1-7F37F1754C96}"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85BA97A-B01B-49DF-9FBE-65FC8A113F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C020824-BF5A-4CD7-87A1-7F37F1754C96}"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85BA97A-B01B-49DF-9FBE-65FC8A113F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C020824-BF5A-4CD7-87A1-7F37F1754C96}"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85BA97A-B01B-49DF-9FBE-65FC8A113FB3}"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C020824-BF5A-4CD7-87A1-7F37F1754C96}"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85BA97A-B01B-49DF-9FBE-65FC8A113FB3}"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C020824-BF5A-4CD7-87A1-7F37F1754C96}"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85BA97A-B01B-49DF-9FBE-65FC8A113FB3}"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C020824-BF5A-4CD7-87A1-7F37F1754C96}"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85BA97A-B01B-49DF-9FBE-65FC8A113FB3}"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C020824-BF5A-4CD7-87A1-7F37F1754C96}"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5BA97A-B01B-49DF-9FBE-65FC8A113FB3}"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C020824-BF5A-4CD7-87A1-7F37F1754C96}"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85BA97A-B01B-49DF-9FBE-65FC8A113FB3}"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C020824-BF5A-4CD7-87A1-7F37F1754C96}"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85BA97A-B01B-49DF-9FBE-65FC8A113FB3}"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C020824-BF5A-4CD7-87A1-7F37F1754C96}" type="slidenum">
              <a:rPr lang="es-MX" smtClean="0"/>
              <a:t>‹Nº›</a:t>
            </a:fld>
            <a:endParaRPr lang="es-MX"/>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85BA97A-B01B-49DF-9FBE-65FC8A113FB3}" type="datetimeFigureOut">
              <a:rPr lang="es-MX" smtClean="0"/>
              <a:t>02/10/2015</a:t>
            </a:fld>
            <a:endParaRPr lang="es-MX"/>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1C020824-BF5A-4CD7-87A1-7F37F1754C96}"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123728" y="2087514"/>
            <a:ext cx="5728937" cy="83099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spcAft>
                <a:spcPts val="800"/>
              </a:spcAft>
            </a:pPr>
            <a:r>
              <a:rPr lang="es-MX" sz="2400" b="1" dirty="0">
                <a:latin typeface="Arial" panose="020B0604020202020204" pitchFamily="34" charset="0"/>
                <a:cs typeface="Arial" panose="020B0604020202020204" pitchFamily="34" charset="0"/>
              </a:rPr>
              <a:t>Administración de S</a:t>
            </a:r>
            <a:r>
              <a:rPr lang="es-MX" sz="2400" b="1" dirty="0" smtClean="0">
                <a:latin typeface="Arial" panose="020B0604020202020204" pitchFamily="34" charset="0"/>
                <a:cs typeface="Arial" panose="020B0604020202020204" pitchFamily="34" charset="0"/>
              </a:rPr>
              <a:t>ervicios </a:t>
            </a:r>
            <a:r>
              <a:rPr lang="es-MX" sz="2400" b="1" dirty="0">
                <a:latin typeface="Arial" panose="020B0604020202020204" pitchFamily="34" charset="0"/>
                <a:cs typeface="Arial" panose="020B0604020202020204" pitchFamily="34" charset="0"/>
              </a:rPr>
              <a:t>de </a:t>
            </a:r>
            <a:r>
              <a:rPr lang="es-MX" sz="2400" b="1" dirty="0" smtClean="0">
                <a:latin typeface="Arial" panose="020B0604020202020204" pitchFamily="34" charset="0"/>
                <a:cs typeface="Arial" panose="020B0604020202020204" pitchFamily="34" charset="0"/>
              </a:rPr>
              <a:t>Alimentación Colectiva </a:t>
            </a:r>
            <a:r>
              <a:rPr lang="es-MX" sz="2400" b="1" dirty="0">
                <a:latin typeface="Arial" panose="020B0604020202020204" pitchFamily="34" charset="0"/>
                <a:cs typeface="Arial" panose="020B0604020202020204" pitchFamily="34" charset="0"/>
              </a:rPr>
              <a:t>y de </a:t>
            </a:r>
            <a:r>
              <a:rPr lang="es-MX" sz="2400" b="1" dirty="0" smtClean="0">
                <a:latin typeface="Arial" panose="020B0604020202020204" pitchFamily="34" charset="0"/>
                <a:cs typeface="Arial" panose="020B0604020202020204" pitchFamily="34" charset="0"/>
              </a:rPr>
              <a:t>Salud</a:t>
            </a:r>
            <a:endParaRPr lang="es-MX" sz="2400" b="1" i="1"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CuadroTexto 4"/>
          <p:cNvSpPr txBox="1"/>
          <p:nvPr/>
        </p:nvSpPr>
        <p:spPr>
          <a:xfrm>
            <a:off x="1602340" y="645380"/>
            <a:ext cx="6768391" cy="369332"/>
          </a:xfrm>
          <a:prstGeom prst="rect">
            <a:avLst/>
          </a:prstGeom>
          <a:noFill/>
        </p:spPr>
        <p:txBody>
          <a:bodyPr wrap="none" rtlCol="0">
            <a:spAutoFit/>
          </a:bodyPr>
          <a:lstStyle/>
          <a:p>
            <a:pPr algn="ctr"/>
            <a:r>
              <a:rPr lang="es-MX" b="1" dirty="0" smtClean="0">
                <a:latin typeface="Arial Black" panose="020B0A04020102020204" pitchFamily="34" charset="0"/>
              </a:rPr>
              <a:t>UNIVERSIDAD AUTÓNOMA DEL ESTADO DE MÉXICO</a:t>
            </a:r>
            <a:endParaRPr lang="es-MX" b="1" dirty="0">
              <a:latin typeface="Arial Black" panose="020B0A04020102020204" pitchFamily="34" charset="0"/>
            </a:endParaRPr>
          </a:p>
        </p:txBody>
      </p:sp>
      <p:sp>
        <p:nvSpPr>
          <p:cNvPr id="6" name="CuadroTexto 5"/>
          <p:cNvSpPr txBox="1"/>
          <p:nvPr/>
        </p:nvSpPr>
        <p:spPr>
          <a:xfrm>
            <a:off x="1899047" y="922559"/>
            <a:ext cx="5953618" cy="369332"/>
          </a:xfrm>
          <a:prstGeom prst="rect">
            <a:avLst/>
          </a:prstGeom>
          <a:noFill/>
        </p:spPr>
        <p:txBody>
          <a:bodyPr wrap="none" rtlCol="0">
            <a:spAutoFit/>
          </a:bodyPr>
          <a:lstStyle/>
          <a:p>
            <a:r>
              <a:rPr lang="es-MX" b="1" dirty="0" smtClean="0">
                <a:latin typeface="Arial Black" panose="020B0A04020102020204" pitchFamily="34" charset="0"/>
              </a:rPr>
              <a:t>CENTRO UNIVERSITARIO UAEM AMECAMECA</a:t>
            </a:r>
            <a:endParaRPr lang="es-MX" b="1" dirty="0">
              <a:latin typeface="Arial Black" panose="020B0A04020102020204" pitchFamily="34" charset="0"/>
            </a:endParaRPr>
          </a:p>
        </p:txBody>
      </p:sp>
      <p:sp>
        <p:nvSpPr>
          <p:cNvPr id="7" name="CuadroTexto 6"/>
          <p:cNvSpPr txBox="1"/>
          <p:nvPr/>
        </p:nvSpPr>
        <p:spPr>
          <a:xfrm>
            <a:off x="742232" y="4484482"/>
            <a:ext cx="6625725" cy="338554"/>
          </a:xfrm>
          <a:prstGeom prst="rect">
            <a:avLst/>
          </a:prstGeom>
          <a:noFill/>
        </p:spPr>
        <p:txBody>
          <a:bodyPr wrap="none" rtlCol="0">
            <a:spAutoFit/>
          </a:bodyPr>
          <a:lstStyle/>
          <a:p>
            <a:r>
              <a:rPr lang="es-MX" sz="1600" b="1" dirty="0" smtClean="0">
                <a:latin typeface="Arial Black" panose="020B0A04020102020204" pitchFamily="34" charset="0"/>
              </a:rPr>
              <a:t>Unidad de Aprendizaje: </a:t>
            </a:r>
            <a:r>
              <a:rPr lang="es-MX" sz="1600" dirty="0" smtClean="0">
                <a:latin typeface="Arial" panose="020B0604020202020204" pitchFamily="34" charset="0"/>
                <a:cs typeface="Arial" panose="020B0604020202020204" pitchFamily="34" charset="0"/>
              </a:rPr>
              <a:t>Administración Aplicada a la Alimentación</a:t>
            </a:r>
            <a:endParaRPr lang="es-MX" sz="1600" dirty="0">
              <a:latin typeface="Arial" panose="020B0604020202020204" pitchFamily="34" charset="0"/>
              <a:cs typeface="Arial" panose="020B0604020202020204" pitchFamily="34" charset="0"/>
            </a:endParaRPr>
          </a:p>
        </p:txBody>
      </p:sp>
      <p:sp>
        <p:nvSpPr>
          <p:cNvPr id="8" name="CuadroTexto 7"/>
          <p:cNvSpPr txBox="1"/>
          <p:nvPr/>
        </p:nvSpPr>
        <p:spPr>
          <a:xfrm>
            <a:off x="407728" y="5216035"/>
            <a:ext cx="8196719" cy="923330"/>
          </a:xfrm>
          <a:prstGeom prst="rect">
            <a:avLst/>
          </a:prstGeom>
          <a:noFill/>
        </p:spPr>
        <p:txBody>
          <a:bodyPr wrap="square" rtlCol="0">
            <a:spAutoFit/>
          </a:bodyPr>
          <a:lstStyle/>
          <a:p>
            <a:r>
              <a:rPr lang="es-MX" b="1" dirty="0" smtClean="0"/>
              <a:t>Programa de educación</a:t>
            </a:r>
            <a:r>
              <a:rPr lang="es-MX" dirty="0" smtClean="0"/>
              <a:t>: Licenciatura en Nutrición    </a:t>
            </a:r>
          </a:p>
          <a:p>
            <a:r>
              <a:rPr lang="es-MX" dirty="0" smtClean="0"/>
              <a:t>    </a:t>
            </a:r>
          </a:p>
          <a:p>
            <a:r>
              <a:rPr lang="es-MX" b="1" dirty="0"/>
              <a:t> </a:t>
            </a:r>
            <a:r>
              <a:rPr lang="es-MX" b="1" dirty="0" smtClean="0"/>
              <a:t>                                                                      Créditos institucionales: </a:t>
            </a:r>
            <a:r>
              <a:rPr lang="es-MX" dirty="0" smtClean="0"/>
              <a:t>07</a:t>
            </a:r>
            <a:endParaRPr lang="es-MX" dirty="0"/>
          </a:p>
        </p:txBody>
      </p:sp>
      <p:sp>
        <p:nvSpPr>
          <p:cNvPr id="10" name="CuadroTexto 9"/>
          <p:cNvSpPr txBox="1"/>
          <p:nvPr/>
        </p:nvSpPr>
        <p:spPr>
          <a:xfrm>
            <a:off x="3070513" y="3599995"/>
            <a:ext cx="3886449" cy="369332"/>
          </a:xfrm>
          <a:prstGeom prst="rect">
            <a:avLst/>
          </a:prstGeom>
          <a:noFill/>
        </p:spPr>
        <p:txBody>
          <a:bodyPr wrap="none" rtlCol="0">
            <a:spAutoFit/>
          </a:bodyPr>
          <a:lstStyle/>
          <a:p>
            <a:r>
              <a:rPr lang="es-MX" b="1" i="1" dirty="0" smtClean="0"/>
              <a:t>Por: M.A.O. Guadalupe Melchor Díaz</a:t>
            </a:r>
            <a:endParaRPr lang="es-MX" b="1" i="1" dirty="0"/>
          </a:p>
        </p:txBody>
      </p:sp>
      <p:sp>
        <p:nvSpPr>
          <p:cNvPr id="2" name="AutoShape 2"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16681" y="-144463"/>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data:image/png;base64,iVBORw0KGgoAAAANSUhEUgAAAPQAAADOCAMAAAA+EN8HAAAAjVBMVEX///8AAAD6+vr29vbv7+/4+Pjy8vLs7Ozm5ubMzMyxsbHX19e3t7fJycne3t7k5OSamprBwcGpqamioqKDg4Pa2tq1tbVycnKFhYVmZmaNjY2VlZVSUlK9vb14eHhnZ2dbW1s7Oztvb28uLi44ODhDQ0NLS0tYWFgrKysgICA6OjoVFRUkJCQYGBgMDAwMSY8OAAAgAElEQVR4nO19B5fiTM5uyQTnbHA2xhEa8P//eVeqssGEpsPM7LfnntXZnbebBlNB4VEoFWP/o//R/+h/9D/6NkkukVbcU+jzl135/3p4f42Wsu15Xh9mwwmiKIlcXdV1XZ3+LNk6/arqeYJ0HrKgCDzfkOX1/+Wgf0227ibJqcoqz5CVn2yiosia78VBFSeOri//2QD/Lim5V1RZuHXzxZ89SMpdvyj3hf+nD/q3JGtVP+AGSV++UZneoswYWX7JEUs9L9q+dJUvn/ofp2UeZV3pyS9HtiY+TdNEG/+qHUtQ6Id86ONhP70tgeizxy/WnhcGqf13B/0npKchFIl6/+Jy/H0BYEqAc+wgNTKfXlKBMRMk+htOfQPXqRRiKZgZ7uixT19ko+bf/hdo+VVe1GU+H8jaT0P8D8T4f4deqBgLcZo+Ta5N8YWMXqa/eUB/dzfTRwuo+BNO4OF/amiD0nEfvtBKqiyx/uWUviL/XKYPO8ykjg+ZRlsArsYiwHnjvjqwpWni/vG/R/hSDt2djioBSF0DAEl6cMR/bNz8RZFs7r5BD/pKU/7lxD4jNyoL8/rbQsqnHzWaGEvx9wAAJ1WTtDJmAO7yEgLkbpp0QPM7AQSz+eBska87I6XFYtDRa45NT8SFY1Y+Uxi6Ecbpf3beS7fcObPRKl2zB3/8RaXZMdXAiZ04k9OWr3HPiKtrYPo4aeRR+YjzDK9zadgAG6fEt9NLYtKM/9jjP+agIW8Zt5nbSfkfU2122kTu6u4lEtfNpHplSBjJHm6wn+Ie4aRzyJklJj3MdxrXpgAoro9BGYAG//vBf2ts5og/eMjkdkk/tXAnEDiW3mT/muzko8xvv3oAGW40zAV7nDTusZkwZICBJu3ipGnUh45J/O8BjFu2OsP0SfzI8bSg6eIvOtRJfR7/AvucNhv1PTE6UzTtOlUlbYJ/acKt5BzfaVMTdU1R4zROM4whQUnvRel0Ey6nCz5pMRXa5R3xbRVP7/fq6ScUC/0qzRtSfIfxL1voOGPI9CCWtN62nG25nQb/yJDZKRS3GZt8b0tkvxUKcwIwdFcGqE/4zwqZVsdJW4C8Lya9n4wUajqLNnpd8cldPzgKiJD+lIz2NJcFMRQjbSjRP2SyDnd2S42Svw9W3VPjTrspb8su6U8ox0CbFJMRvuCOGuPfz8Lw4P8JY3g4aRUV2hJAy2LOiErbZPwHXCvorgpxPUqJy/k/EUhFTLstuSJgwUDPP/Jp8idoyfRpxalmcvfnJKfHamYeUNvgUE4HGrREW0IqVM5hks2A/mz1JJY05FhhWdkx1dP8R5B1vznS6FHqPZpvRHK9vtH3fB1aFzUY/XDIiBHS22fgOHtAXiR/S7qNvrvqqZBzmUYc6SPLxrSnLgkfo8GMc1KgNzkKcas/gk527lckAMa5I4Yhk0j7bY3fR7TeipWemNDK0qfH/IJ8CG6bjMtPcmeRlVEQSPg0kokrlasWlvzkLXCQl0+Etn+5YK/3aanrZP2RoUwSIRuuS6kyMWlC80xY0U2WvHzI92nhXUbPSNq29PCs59vJZRnQnkBJP8is8Jhcap8+Z6VvLD91djUnQiSPdDjQP4CwNk3zDdJT7GSxWSMo57D9ynhHlCASkYA4QButgN5+PpBvUAGjut6Wde4g45ieRDoY/4BinBxJkcos59IL9RNIsF3T8cJmNrU4QEpNc2u+piQoivL27iI03AcBISVhfujMHWzCoght6GuB9Il2XQvj/GuglnTjimmQEpzEJdU8VKrBiDQLEh8DPprHD8q6p3U9DfvYlI7juBbSj6JeK/yA7ThxQyt2yDLPuws5LZPEQQb0czKYyM3r1MKtLvEvti+2qSpePfZL2h6FSsCVjnJ0k7ii9WSUKDIlaDZl8ZI0C2MtdDcphgEH2seFkS/+QnhPWq8Mr4xpAU8PPvsiJIX2gdthbEi5V2RIHD/kf7SzX3xZxy2q3QEK0OKqodFAtwWgdOMOtHdTUlPBx12gqv/E21VVH3kZmurel121aDVDGiAqmzXxuisUmRy/fMy7b+CSwtyjxTYCcnDVxYx4Sc5xs8uMSTuvZc3HpYG28g179fpx78n0qqzPIs/z3C+trO06e1zZ2JuLi35A3s94OIYRwhtf/iGHeyAkCG6CJCI5MXF0fg1cWHlSkw8cbz+PBa71JCmO5/PhcDi+QsjWXNHBuX8MOz2TZBshzhyKu3eqqFZNsqdkvtRCI3/365neqELIsQhwhy+Z66YRn6JFFllubqY4D2h/w0h9A/UVJyTzhG88jZMKHt+y4S9/RHC5zfwpGPOKdCMa4LC7838senz3gXBCzXEOPwkyaGh/g9qJON4k4kCLbIM+xi7cCDe48fX3Dy1wUACX7tCGMOgZFB36JR/375Ho+UWN9t+M25wviy67weV7w11uIoB9crOViaNUaE2XqMvzNdO+b69XIOuTX69VoW/u6Rf9nIwgU8UvujjqV+KnQN1FfhPv4aLSZNQ21repX9V370rKxLSYvmG6KZst+h8Wtxcb+M5mc5Lc4AjVFFzWS67GIqD5asabz92TVuAOF8Kx5WTccN3aQ+PRad8w/RKMuAulL7OHcJGPIXEtvHvXfbAT1ogDBhzxAtgPSE4HqLdXLYrmI6HQYv99J3unknNoZ3yzXZ3Z+9EXMlFAh8T6nh8TB6TiMm7FTigVFOAWf6lnFs25k3HL81nNxVJj4V388yuyAvqixhEj1bo1I0+o/f4DaH08VFE1W5IROO+4cVh7pGG+bYEVsBGjVIHY7Y6tx08upLW+v72tueeZjOUl/wGY+QNvyaxbHUdKlPHv2VQEK4ofuNcZDYT7xhSd5aNaex3U2k/wFeEIpwx2I4/z1ybodir7LMs4TH3YC2DFdhNEhg9eFK7W6++ZfQf2qMoWpe8U+LVnb3xZ+gkm88lv9VCurCmQUfHxGT+ZNBqgoEHmaGeTnkjxDFnQo6SApN77XvvQSdUvGF1Bz4TW00uS6swBv2CS5DE38o4svvzDcXSx8usImu77imEYdRi8mPTntNeJSQP6pD9+MitCNHbv0tTFEHDNICcN8RUtM08OPflBb+lIRrLryPqtxHfva77XHTwvuuY9vLB0tTi+3y8eqv8OqUcIok51Dr7bGPRBQzC43r4RT9xozoN+0nfV+IUhhdgQrZZlom2/xaFuyUT8ZR2ilwy9l6S4fN4OH/YUlDgXVXzbf6O40CcmOiMQ8w740rdBQimUnKSqaoLICNdYO9QF6uTkU722BpEmZIqRpsEoTrDypkEcOi3QvhEoPfNpLFMadmR6eXEOCmdfbmt4/OoSjogxR82cQumqKbJDAEOz3xexslNWuHgwfHfOzKtuPytZzNbc5kGJcOO6cHLl5bPouwXJhXPbMk+ctgiyQkz8lEPIRRxq3wy+zoJ4+CUky+0QaX7itaUfOVmc7PZ3k974fnpAl66qOE6V5JHRTfD8sjQLazHqKfh+3sUETb9aMVxMPmeNz3oM+5sdWCWoh7KdIqvQazueRtt6cRVnHXLkMWsyx0EGx93yE4JHzzx6IyuJznVN2SVUo0GXJkXR1LugRN2QRG05++gWyq3GAzQduKSoHBQ7NUmIk0A3ZvbXgB/EbuB8Bkvk6Mxs9EbSvYdfLDbLC1QYTrSFPkRCWEOI/ERmss6jLDX6uG2HmGq5XC9Wht9FlW86uHj+6y/Uo1EM6hOUpyqLXfKjzkFy00iTIlt21c3cZLhKku6jYQTSYC7i/evfZOZ/W3cT0TTR2LqO7UHOxm/21At+AS34vmn3nLPVAk6aCBOocPDT8BAUue67iOp0ZjAJdfHKJV0Q6GzlFF52Fx+/kgW929cJB9cNzrbcmk6BnFE02c3jnd5c3znoYJz8jq0acIOsL0FiqVAtKtMi7wdqjJMvFOGFQjYZHD7QCcmrBB+Cvl/hFLeqlA5EusSFxQXCa554nA163TyIKKU6S7Zpsnu19Fvyb1wNQk/Ni4LgI7LE/lj6ELdRcLMEYm1HU6gv+JfoQBo0MItN1Kqk4lfoSiks8J2g4fL4M1qkAsepyCWEt4o0UcFgNXMKoR4UNfdR9EEkkuTaBtOR58mTOZ5Y5KCZxIzPX8TzaUzSFk4I57ooitRxsqZp6kOzP0ERQtdxziXy0QHuLdLW0GrJrrdZY4KC+70uKxt9pJZJw7rK1BMFc7NfZY83yZmnrVX6Ni9NdIjQhTjuCIVIJVQp13CuBz2+Y6dDJ4eSbb3OFSxjKI3u1aSdMftdOsGxRJveR0lXer7neU53Kf0UjmUnKkGYNQTEsXJzKfCv58reezqcmNoFchJ7IVMpQNd2wli8NJCS9Q3HxUq5XHj7VsuTFPcUl5h8cZT6+tAd/GOgNVDouDKm6aCjEXiUIHkFRBS9KKPH6AWnETRpkKYF1Wmmep6rSqQ7mm5qcbXgQRRaSRm62hsrZoiMD/axOl+ovkC1NFFekHL2DF5qbbmCphqG74RGCA6B7uWbJKtMhmCN9CiuadmOkmsg+kH91ihh2Wh6dQ7McVDunMPlKmwBXnyhFQlrlMap7+arxWJj5E4VOcjlSRi5WrcLzmLSR4dE2wSmax4Pnzixskx5UYW68ThuR8UCe/8ZqAtOj4lhLvfKlHvR7AlhS7rF1gt7mdYZiuZlDPQFOFQlgiCmHeBsW9ruwe/D3HaTZMssfVRn4wi86PjaYqEJHuGtGyeaj3zt+2UbZF3X7WEX+HmceMJioYKTqMgk6zw/bYgDO4WyOxaUpimrvS2jXoueC99I/3HVy/PyDsw5XKgZCfavg0Qrz9+z/XAUi0beU96YC/yHu7DcEy6UMHCNtEqSrK5HUdWFCspD7fLabJLKEd/oJKgupKhgiyiQrRAV+VCfC0+LDjG5msblREUSgUZGS1ZJt+Up6m+FXPAlgZZs9+QdCPO+FSlPXqCSz+NEteORWpagXjHp2SGkoIaGagK4xFItyxhyKvGZxZk+IPe95yZRlnimm+c5ws628rxUddEQ+YsE4KVvHZIV4jKoLMjK5RJTceyybTPVMPxd6eQaZ29Etjjm3m4oh9CkKWFP4PV/Vflym5hdHM489FuhkOY0aWSD5HJ7QzN0B+BJCtrK4xNS9+U1oBJPdvy3dk0I+QPZdXEkDp2C23qSpVubEp5mnifJjjtcCOUgBTV5jUIRTYEzhRSZTcp/hSvsVxt0Hreu6+8/qoB4xOCcApd6wa74DN+ETkW6f/VkeUVVgBvyhMDPyPgqUKoZXK2LFDc8EIB6iwdK8bd496D0I2OB7vyWdJHSU5K8KtBstWij0Pm7vW3p7rIgCOKs0jSuS9sWmjYgyPqJ4cS/OfeWZMnZUteYdzl3vtZxbFKojaUxrdihbJ8KUU6WmMgpOgPv2ev1QTFpe6sjglNfRz8wWhSBO+PhdcVTzjgsrmxMBx1LG3Zzz93NWAVtZtDIC50F6Dal4NFv2UutTESsi6h4gOxAYYnXb+Kz1pjieZqnaYVLbCvWYCOvd5fRwcMJDuAUpKZUeqaIj6NQF+gUqi8eTcJKaV7UXtsGV2jMpEryRKNhVYuGnUnij2MBznkWJ40ctdyMOYcaQcA5Q3DqLZZWvPc+KZY221gZtDD/MLWKg7vPCB90ohxMwiO3deFv+ABwqM5wxaAmmKCDaSciIsSFBSddmWiItvcpM5miPG2Fu71kScFEtnutJ8VJwEyR6jkOwVh/I8VdUnNm8XGCc9VTAEvCIxkiO8Y/nrsz8GBaCuHr8MAiDpe9HljVKsob/fTGr9RoIE6oFXq3bYvDiLfLalfhIkSj0SMb3Ktrzc1xM4iHZCrqYUde3tjMLVWyU9eEbxEkV74AcypnusIwkYcKwUeSqSbIYwPPxlljFTSUD0MrdBPOvkaZCPK8zhIaOT343JfplsgBgaKt4u1OKj/xKgXR2iVa5fYq2uC44CW8ElURWHPBKRFSO14L5wR/WCMYoJ0++MNHxKLZ9pgJFVGh2O3YsSZdu0VkuvPsqSAm5AsUC9S2UFN0Z8dMWR5yTpar4XCVffJ6Kf6nfaibg36Etj8ecKFf+ou4uB5Pr7qrLPG1yyvMcCMKpqbVttJKdddrEL2O8+icAfZwaBvYMjToLHeWJN3t6TxD/CkHkVuqnZN4wAOStOR/qeTrpOVZNnWBC8lj9e6FK4cjpCy6hhTbXeBG5LsxZ4lebLHVdNVM4XW2qjTHKE6vtc7bKdOsW+i81oIsMdxy618+OVMhgg2jl13znT4GFQvO8zctYEiWvsdPpqDgcHXscPsiH6+TTsWgJwZZoaEhoaYQu8yVSDKpiWVzSURqgF6xUMWgixCdL68cK9Xtci5OivnFNgvaQr3r2Uqzko3XGwAv9QS+3hXI5ccWh9HRTiOP+M4Vb5j7cbFWlcqfCd4ofCKY1RvTpHnwU5qbHaMV9ZA4aRr3zSJIEzPzhUNtdigTz21flRsEejKWYLTfjNS7+xEW93p6eAp/cupgT2rusmI7k+0M2dVcr4TrPmt1x0HmlisajW+eMUrKPufjHyctykOykUelMch9OHEVzssghlviJwdRGCFsWYZmpnPyD3jhTBaaLxY5+352Qm/GbyrRs3n1dxT9hssrW5Wo/VY7JeXKe/wUjuokAiucD8X364OY2pE2mJg20DmXsCt8Na/ym0O3oo+arCcoNcVvfSHBYwENVKpDId5nCbT90OX6Mf9JYoe5gpEsqW9fJJJIQ2UDL6JD2I2IvFzv4IorDagog+jatAUJ3Gp8Km7opXZJW823YEPT9cSclW6etU1pRdfhR6jQz9O8ulR85fgWiHmkIvcekix5FGqMmOWp1uM9qWOUua2fFQHBglPgC4DUknMFEsw8RXRBGzUgfLg81OFMXMVHVGLIzZJ2WrXp3Xy1nAd0vGjrkTUNgKl4QaFRbScph6Gv4GPIIcVvnIth7u4Smz79peJ+oJJzxiZ9AeCyS5x2zahVCpy0G2nXLy1QU+UHh47MMYpWs9S/5VstURQB9Ioi0rQW/0WHHXuklOtx3T+uhxOOny+Nl6Qg0uVsxfNlmkr4MQO5jW+7k/tGZFNA4oc7zRQuorL/4JPlqh1C3TpuMYrqoEDtbJNJ3VQVzdGEg04REl5vZwb75KpPOjqHxUtro6A1SUVzJ2K2zWpSjuus00pGCGHpdNfoMvQT7FQy3QUPtVngybbXH6G44S63qZKVjq7ip4cYP6MPvkHK3NfXq30s8kSoQEYNd95A3145ThP1+qxFDZUNVxOqlvUUPOJ4VF1wyVSoqJmJMxGc1n58npVTrbuYxx8iWIXRgz0mGJSNgW8a5+4juEaEdEB+c5nGflwpWfBRbuHKNZuyW0M65ULHTCGDGtJ62igFcFcWUkLTOd3BhtW22/OwHhvdKoTrVGh6o6WRHdvHCp6spqVXnzG2SV/fzLnQBW0yfQxaCx3ipaY/ppG/IjEi74pO8i4YDntH26Jf3ZTXKji3asfAP33Z4BeahXoNfefw8YHrAC435E+6wjqoui7WAFVR8iqf6pOaM+FJm4Y0unsLrV4IOHCqYB2xhBnqI398RR1/ZDch+hYleYI3ixTaGq7lMmP8DbGFmpEYR84IIZ+IgtSyG1VVI9L0ZliQpfUnz/0F+ZMpbGdn1ph7xWnrqJsEMAn10T4qkCjbdcG23fFns25zS0b8PHKxtndgzivIxbjB93iHSqUqKJwK9/nzWlQVYs2aG38d3sImn6t3lOt4Y4wctRrSadLLTJL2WSv83gtMh5182NoFS0wVfjZrlM2Fq41ZVuUu+EDMdoJ2uM+JLVoSMYMCda/3eSQN7sZhcBypfF6A6HMrza1IKjYVdR1/tx0k7SJnu0AyObTbgHEaP0RJ5cJ1C6l4v6T3lDt0NGwYsWVXhKP6dw3Kn3oUDEhZcO+dl/QP7kYnfClVNUbaVTHSbici8/nci9kK7OwVnbOM49xQpacyqoyYlu+3LRho1F9KrHtUawu7RBJmvuFVlpxiqBU3M2I/P3+74JI1S2dl5KNaVk57sak29DsC2bvTukLEZRTuHEepgrmyEx93njoT+Y7NQxG2GJJycxKMYZbVkHMnqZt6l2W+49o3Rd6FPB44nuHESYtFC9cqG7YrpndQ1jIhPy/ZX2WQzq0uzDiP/ON3Z60mDusZlOI3Hy5CtskzknDkakA1X6hz4zsOb8SbvxQj6wrIn/UyoxMMa13TZpFV9LqkjM6oCFbNBfwrFjzCoruIzcIybta4mscb8rRR9ZWyX2nwTQ63zokSKNn07qwYxKFeh+ylKlybDtWczMoRW0NYeW5tE65857bbCcVG1NvZUuIUt/fftzNZ0jO1gACOxQ9IcbMtN+jNbPZxDdxRQNNgZclcg2rgZJHcs/6ToNIDgZqqenEdfrWHxaZeoGH82LekIisuQwSeRmA2FjBFo8Z5SSvcqz2HH7MCbT58Pb1A9C6PbU4uh97hT2HkjqNERb5twef2b5OQz3uPYhwqxOzlb9VCNGlgJzFcWcWpYbFqEzMJF+NCTDPLJ1wiMYmIBZ/U6ckOgkZv1GAED60DLx7RJyyNmKf93P3d8bFsWp5bH0WKQuiFXCbApW3V2syPDw8YbF3CIEfpN841hJBGdTKztQ5lZqAnIFFaWuxcZUQdjVN/g72v4ktK0GT+vPUBWoaTqxcnj+Wb6ylTaZtB9cl+r9B11aFauYRkVNE9Ar9aKlBNR/S08qLRadtntF2ib2B+Xci2hYEfvLi9oh0QwU+lR3Cz2ejKcrE30WwIxVw/MbecF/jpqx1aIT42C3PkIo9kZXWDPYttCNHzgUMmjlig/jpyHKhzfqMwrM/Kjma0JNXiVM72+ZM4F/Vr3TqeMZmpvHRf7lFtoZ3dBwU07fGGVBp629L1kQe0zVNix/SbypvvPY/ZqjMsR4fopGpPimy0RGooouMP1JI3YUzr84GLltrM8Jl2jEce0uH0ysEIgKfv35Mm5nz3+a5DtvIPNc0pGU6+PE1Opx+Ic6UUED/AzM7IXrV7OC9tiCzMgvPwXGObpGrya/TDSqB57N+y4LuVRjtesLeXqep3nXlMHT64+6uUUL+su6UU1ZfFPucpmj2jDd/5ZARUg87igU9n1fDTnVzG0O/wr5+S/MJ/3K1Ft58zLqWA+IYTZ66z4Z6pJTfo7gU8FNug8RBkkrLFouanqWteKv0Bzmu74d0qwd7QaTI+czqkHx0dCGbc3bHwq7nvOojDy24rDofPKqOfhGgxD4/wAg58s0+bK7SgMTzZFdkp+xvrEHft0Kctc94PZ7fYB5sq4uy738cFPKuTac7fOE8tKoMeOMWF4cxTLisC0Db+zu2LPDok1kB6z38TqfDOo46hVeeGjia9pkVbHPmKLarhhYM5g5BFSs0SJm2Aw6zgjOvliEyLOmcs86pH8kPwnTMR1pituRdHm9I4l7LGdaNwFaIyzuABDcrMRCRl+FR0zNO0HkHJeHkvIh76/Af9o48awnjjkSLJp6k+aRzRmfNGWqg13H9Shu6nDX7GiNADg+JmotjEKZSi/oL7/kkmUZE5ZBqFA18lBojUw3UMOcUEbQ5geGbf44P1S/FXKTy+G2yrMtt/smdpvTfb5s5sHNmy/ems3V3b+k9MsVAKXsZxABgPdiQnOgXrTDVa3es08GLXX9lWHHjlCS6Ry1qLwXaTrVDhTVhLI1fdOcZVNPebVMiDKJpP2iG3qH789A/Inm+4FMEhiem8rsJT9nzVZdlsyrSYzpA/knO8gcslN/6SGOCYnxaa6lYSXr2pDuffkOu45LNRbfoqcbPZpMVC/ugE3wOVd1gaUZm7FZkasxZJDZt8jx3smPMK4FrZPIEsME0gNlNIoS40pg1XzrIvn0p2wpVhLB/mk7YoV97f5rgZz8N+MbF3RCHkG7lgFkEvAqGS0KNOk9HEJPaq3De567XSjsfPxW8jFBEtiZg/W7LkOd0hyOTqsBWd2iaywGhvfWXYarQ76tuai7e0jNluZkjU9sMMns5ASw4urvxqae+UYSmMlne/keZonuNZ4sk6feKTA89f382ZdnrbaNdvp7KuFVnm33WCINr4d+dbVTDOWvj8OCtkxlfumzMC4OZB9MfPLe+CD59EeHYGDuEBQpCJRU/9+pYN8ULB1j9NZN0oxd3xb1BJhczt5hVeTOJMbVas/+JA6GZiu+uSWUI+/NG45F+7QuifjcULM7KoOcThOmlNJ+Xoe8nve8s6C1tdn66/qqAelH6+0wZQ+SsaobdRollY7GM87UsQf+ALNX0w+drVt1+eSaibzh/VgMv0lJeuw0/TtDPq9SRgu4U8gmoV0WdbziedkOuNEHzxfp+ubY3WHNRLR6j3kn64L8N+X+/F6YVZREXWGRcxaR9aVsgBs5n/wrP+Ln1sipJ5ejimYjcIydTTfLllJvt9rzPjPRi4dsok4DBaefQdDGNe8bQ6fXnKoXoWdqspu87jjKR0LE8cMJcZ83905vyePpbHnpoDTisMmh8Wr/S0/1ZvnK5WmHMJr5owPZ2Z3l2ERvoyrLN9ZgYL1M4TXiE9ilrP2KmI0qrVrzo3Negs98qFNwElApz15dWkq3esubuZcJmJA+WcLmVis7nXrH5moScyn/Ps7kevdxwC8CJeyvDYGpNbSWtadv5NC76GPAt0+dRxycDptO2rKiZ4I0PBQ5RTzNglRl9Qgecs3JJ8kVHenJ9ecqAs5DNNuiC1klP83+MnidGeP7W6e0uekLVYFl6jPLqG1aBE5YtT1Oyzsmuk7YMx60UR8L6owjOEhq3NvbPjHHlr4VMV5DOXFYHvxR29sWT6EuGxhjZHp0lTodr3E1mM+06k+ROXwuWmsh6tbFx0pvOqou5zN8F6wDImZF3oF1Ab4nSWnd2FaT5mVqB8cnDZs5HYQxRaAykN/kUK+HqK+9QcadLfy21MpJxZetITChloalFGpXh5B/bOf2EDX9W3j/QoVVe026sAABoGSURBVNOZ8l7XdXMXQLe1571I9ftOrI8Q45mjEJaaIVe0tPALMFkGIUv7zI1Z9P3uLpz2Es9KI+kOXPv8BmfYhC8mrX/bqfFB94NDfTi3QVFEJt/s6PDFhzbXkHH5NOmPCM5ryr0XpA+qpahT6CAq1j92tQqFswqVOQ4Hf9JT3lkvkxcn+L4/aToY0eycCdsuFC+GNnhv5Xc3gXqe9KnpMm73uKkm9LjckVN9MswfT5qPyvQp4tl2ycRmFvT5BZ6H+O1J3/IkcVRS4LXk1vD9x2eB66dJSwDnpiPwxJFCtfaE13oGd8GKHxWHjvqaHwlGJ+ZaAr0AL3OfJe3lpPUX8EmYq0o1TVNVJx917dfDWwPd3Ez506TX0KUHXt/U0xh9V46TsLNxp3uZZT/FZRwp0cxViE9X12aI9VZ7NtSvJp28OOvnT6Xx0CoIVFaWlfp1E8hs902D+mLSfhdzlUPFGUrFi0llBECDzNQfV8/xNk09WYgCttd4edzurBel768mrd5NWuWwAw6JE0S8eQEd9mniXc6PmKmvvKL18LwST5O2IUxbUXOYWtxP5SXG+Gzlk6jdO+KlPA7X+U1nsbXGWcWr83b7DL/uTNaYgFnbc4YIOAvyTQ4D5O78eq2GJDvQm6dndPPKNmaPb9tC8aELlLBOmbfUTK7RCpClV8jxC7Lpszo3+DVILmQ8k2ND4A4vkkPzSQO80B8FnfFM+JF1TkniWpaeOrvD0PtkcJ59g/DF+d+n+pFkt20CEVb0TILLFeqxLfMaFv9Qi4nnr8fJUNit70Rh8BLibveiUHmGyOTXB96o5VUNda66QcIP99fVbue7Io6mli/OEFQvnK4njo3PXlCKJdd0qujyjt7OYnXFvjL+L4kLMpWCoDNJB1PEbqLeqI6PIZt7pLT8tPmZ0GKH0HDd29UdS72vHfmF1XrFnU/vqnCJy4rVOyhI7UaUcVFY0ais/lXXa7JMm465kQEOFCGlGC0WnIqheh5g8x1eMmBnXv1KU9c3rpOc2o4neIrXR5wfyHz6Zjj0VRGgwmmTFC2salLgyoMPi32j0OQF8Y4YrVSoOWTVEIFkcyMbG4dn9+KtPz3RFj8eqLLqR0hFGIZuPupn5+Ioh3flXmPgWH30p9GUFM6g+hZKMzDXWIdMwzmj+tF+GSWjvEPu5H7TAaODxCVIS9yievtco5R/p/vW6GvEO83PDW08fsgULzv7S7Y6wPnzVPJRaLD0cdJ0ttcBCXHZokJvbacGi1wlBKf9oMHgPeknHddvjy6e7hYViqTChgHs+lA9vtN69u6fCDWcf+vb5dMVaWlSnjOqVrIcftlK89luj8W3T92mkn0MPH7ldUXlBQyNC1oPY9n+PuzNrEFPPMrm+7IfMdyLRV0nmV8/iZb06Oj67RQ5Xo8tYYoRjB120RmCFPnbc8faUr+mvT5TeeYnAzFFCPnJs4z3h9NhDC9v/SRtUxLoquRnfd9wzntqajqABD0rO+q9BJaK8Dt8jnI/FNuqt4ifzoMEvH5napEGTRVPSkA2CgjIw8z5NR1vB7N81mNe617NuaaWvCEFv1TB63HV/R9FTm5UQEHVoHT+Sj3Sl56L+PgMG5x7wOLeagN0DltP8ECpnqI6K7teXIe06fa0jdrbvfEeAcIaWi0sx9P3dNC8QBMhNiRmuzUrf3c3h4TjNxBM6DGdUSGnrY53TvNkqfNn2z0RVXZuZ7K8NVXTS6IkUKcGNGqKjoxoV/gWOwaPkRAL8toRgEU/9JaNCvaDl/NVyGjL4y+v3QkvqP6HA0BewtjdJYVklz3BwS+QLtTafrbNZZm1xVZcRLLNYOetqeCGF7C8szRPPi26aLaIaegORQZ9ZrsSW5zTFLqs/QX4JlJjiTqI4igzLUZGNfn0Sr+Fp0YXzbvorVcXj+wNWRL1KPmluN9N60Y35k1133M6uMviOCaJkMmeVMxgDlyOkLSUGP/ttTPOtTNCR+e7Rc1IGRUVPI3tDX8zgoRb3xtbeJdRRH5lqauTOjRD6CZOVD9PfwaPVlqCbZyKQ3x8tFpixBbbv69S+pKoVLAnx7/QgPKkKmnYHKI4flazb5hpE9Alnah9vfa208LWK3baQLelXTkKyHP+9DlPQBAt/0YU8IkqJXFcrPDUMntvBt6TWphMSkmmIUj8BUtoYNRz8dl9LD/fonghCg2J9Gi8aAOBbUM9kv2xj7QDJf/vpwpcf4rNGZC2GmH2gk/aQ/y+VNHeIBvGOi7mLxk8KQxSHmfc7yyNJVGXEByq/PQEeT4PDi4rbqdvTLdU+BW193jGmPTEg7pSp+Utn/RIoRU2Ws9Vw83xao8+bSSxrERsQu1Mf9DGd04LKIKWTu+SmfUzVZVik2KFTnB4wd+f9a5NSekbXwbeJ0Cf34mkdghL/sP6+RvbQKULpkQHbvUDfS3do0jmzjOhyn/S3/uOHBpADnqtootV165PF56xetifniGec3r+PKevcTC/Y0YVV82o2t3s9ismWqUlT8ZMATXID+PzrZJZLs0zg1K2AIUk/WwT3hGXCJGtO5FflSCST3l6yCBpfHIxVretvtNFWkoviMuS1oZGtN0mRVnGcQePxCuv56NFVRAIS/k0QBMtAKkujzBdif8/HuyVi34XqyCVRCHmD0mCU2GM7Rkkrmsp/alUK5re4fyidNyf8mXFHUwF2LdwvTnp+EFdYM/n8kznxSCAxoH9x/5YVsfOry/cns8Qs2wPA2f39NljD9ukoNZxMr5hTYy3g9JkF9SxCT6Vxb+5+SUEBPCF2GpxjrUDQ6d8DxUeh8cn/5IJlY52brGfKU7om0NblvvgY/+BYDaEpnncX4HWUHE00aWO5oIz2YRXdWpDGRfEb5SFXvjOas3bNR4Hl+7YYZvv912+m4PFm4SKn220hehG+BwhL+CC/uWTRRDSKDOjnMPUfj670ncCx1OtiW7PWLYZNRTWHwIUW1Go+aIKx0I5OPrUSJRR/HcTccBkQIvjTDf2+VcxMtG8YCVAR+SxkLUZtCJVHQ31q+zlYXzpDkVYsgdLqda38MXF1N6+9Jj7yEBcBysvNjolDkFhsz1qTrymJnAqzteRA4DENH97QRqHQLwQxHIbhqrSR+eSh1ZXEBxPzwOxxA7buwbu4nJ0FOH4aVjkSvyGhRnGkSjayUXmVVSZILJAYkxv6bbfVmftLkF+i3JEFOV3Z/lABneSYUmdyREytFIVgJZy/isInz4H6BOOmtZuh8OZzZG6/X0ngLO4WxcZTrGYbPoiwefSCtGuuAU/JHHOaVSJzpLY2EhTv7NfEAdHeputzBrtsrmNWihFdMOC5FC+4Lmxy5uKn8xujCqt17+BhB2ISeevwB5lDIjrVi3T3EUV2fyNu4UCF42t499XAbtcgEvtgzyPFattMlTbkl5Et7qhhXj4xHgVoZUTmP5xo5EZSaXLXIGppFfMzeskNOoLxHv60nFpOiVK4QqdFeGfXMomUkxnd+fTUR81qShRxXPdC+hQjyRP1tqYoLN/cP9k0u0a10w8vH71nKQT7fYcncUBJc5xp0uyKXTG+Q8vaOZyq5fU+J66Ru2gwmXneDPi2fqpBOdGOwFReEX65dmWf5eyKi5EWCF55alLsJCPRUl5dO2j4EDEOlJbSF9i/a/FeaT1njL8u5JfyCGvBkCZllMO8Iaa+i08JU/ZLUEDvvO7zZaoVYojLk5NRrzLfYnrBd1BxOxzg9qxYJVlajmlGes0p8Yy5V+4g48nSRwwaK+XKv7fKuWIWRpXn/bKeUKjq0lRV4cm+Z0z70Gky6KhtTo1BYi9czQcj0IhKihEXKqVQEKXd2VlIPMbCi3nlxHQRyoRSrsQBccElhECnhjRPcQZKtc25dctP5A0HjRCu1Gvf9wgi05tovc93o+rT02/Sjql49RbwViHlv7kALCEQco3ZrsPgrIIfuFlvCbJEcdOG7QGNVSNdGEZc0/U09q9xefpPHfGE1SrKW3vm0z7qVhHXedLUzYhueok5SQbxeRDBBkdc6xrRAPE4LLB0vKXcf13JKv8UCM5QUWH/mUg0IHjs+keYB0Xv22EeVxByf+7YNYFddrbhOQ96exkVo066i5/1tzN3imbEebppwqZ3oMPNCmkQOTgd1cDfIvEiUTkMOCOe0TN31DcRfrxCK7UTIhXms6XKKtV1318dxfMs0Nxx2AnPpBc5xwFkl4wVYjKYugNBP4JtW0lTvCrPzRRb2kJqWNZKW45q5c6j5W2CP24BfNAORTNNYG8gimq6YXdd7vKSEmDs7z2vayu5dp+pcNRni4WoEQlPr2jkHLMb5WlftwrZlDj+ew3pSZvaTwpqpJWThdUseorsYjm5smwopTXtfJod8VREm4Y4ff12zsheV+DTX09zWXXt6qR5dkOe2XsfFrA4UIqfQ8xv9NLRZXmef6+TqzFYvHulqnfkd6jlNFFrgHkFP0HOC5iSAfuyfqtAqp+vHpJ/jX+adE928ysi4J9plx9WZxV2k3b7M1A7NqMohhGMeL5zxOvPUMr6hVFUY2WfGf62c/bzb2lpg88Oll0PHRJ5aa8cIpaXcZgDCJy71+qhLDJFPeU4TLHCSR+Sst6BC+u2E+Z/0+nNy27e4vezyNO+GVeO94grqGhOvIKQ+gbiA1iIKa41BoPMn08j/nXaA2hkcbj6epBBnEPdWIdeO9U0R2VigSD+BY2cbgbMBIdtHA9nPuCjk0FqLEuW4ZgQ3SDugv85XAHMVKPaUzAEg0s6n1vdXR0CBdmzYWh7CvgNmtX/tU502Eg/p8Nn3faQkPOTcUGFfZlJGrLbDJqbXRzneXmtmOLtmSO6tIdDEfYNqylWTgLGw7cQN121n7MnwCqdXHmU0MXB2qqRacw5QYFfMUkY+g01S2ZFP7oxqbvkYYiyRtUUzuymkctD71b45pnhw+x15BmYQ7z88fmYV5VucRN3DClkmBgvY1elLMwwL8L1iKbPoC4wE/GY2spFM0Boj21PYsJ9y0Hr28m87gZVj44vwuNfU7xhkWhj2suj5cRGlFDbVupO3ACVN4ZkRrr7kMqzvFu48zCXPlUXUKfYoZk3B3Kt/unlvRlMR0lL0BrqAdxt6LeYBROb4ONRLdE0fUzyQECxEp/V5OJ02J6B9l+pzGV+mCU7pE6LNIhz76ocBhShutvPjRmYF4Nu1eg7MmC5S30D0DDahBj7sWLPNlJV2ktCupKRe3AJ6UpgsjEf79LYL0hutkanehUc+qBR3Z1YGe2OC8R+oddDycLxXrLnGp/useFqAgOL27buSMTlcX2oReDnJRMP4zibh50MNcnKrrwWbgOUUnaiuT7vm3FUHmWR3G735+m/ZRyEFe0HZOI+yBJoV6Y4Y/XhZu0w5R5cqF5StvTce8g/ySMo2oVnF/cyJNVdny9yjOFM6Dmh4tK5+t14dtkdM8fcl3LfYPgH8yZGvTsr5H7Cyq0dZdE+oeVgiHXFLggXo8DgzjvxRFBKkGIi62OyIm/gP9dWFsqw/iEDzYwy7cOZDBQdnhqLu3wUSW1Qfa9otFN6ny/rn8fDvyCFn5WTomZUtXYzs/ajKwOdAOVRSm+F0BgZy9Pgi1zL+Vpu1PTnMT6dZUmf+r4z5ZCBxv0JaqP0EKJopNdtp+eW3O7qy4ZDFy8f3Cd5M8JNe+FruE4ka8fFzyridg0nqzyOh7at4700iV6jZPdHnYvBt+1e+gLi2cD5NAbwZ5aze5IUuN/wt6clOo0GaHcWPNe2yTBdDDzmjXTbqDk8318QfoOUpktg6dEggptdxZSv7A8zX3QDirdXPfbVM436Np23S6OfUx1XKqa0RIjFnwqoFye98m+9r7cATOJT5njn6a8zvCo8ro2hj7tkrTdd5q71CKeP518ss7xvL9urGZ0GvWytacCxZ1AIvwCZ53fdXhHa17DitIwc/leDE47U4tImWenxSvZA3ukYNUQqqapImbXTJU6exSuGUPo6rox/MswAhktsc16hth5kUPdoiFBEayakkcyCH3J15lJ4yE4mVeO0X2s1nA8Q3wvstb1qi04+iHdSbI2eR93ybIVXbZ808Lf0TjtKn8bXDYsDtMa13rlJCqTjST569jzgagVd5IEQF3PKW/IL8qlGIpoeN6K47+6KN4weBYKR8a2aLlR40bOhZL8ZvUxKzA0a/16266qxGQG6EnN1tvJ4c7INL+0wIiHDkryYEa0F/31EMk7slxTHMbeHiRfuIX9ztLPoiCwhTLSq5OmJW6q7anOSqGjJCp0Jc/EjtBTCq9m3Ie4HtXWesfr4MqOX7cEH3ldndFvrW0os6xCXPJB7ocTJkUpSb86jvPHRKW9NHQXcmbuzfE6XcRNMYeo3r5WC+gIkDj8UiXZHaobKC+yZbovDy3yRusLiZcPNk/CW2M9Rn0Wy1id0rjtK1Y5Dd00xqSYhMg9/Ef3eqQF8DLADR/BteJ1SMYaElTEYXJWRc9DUd0rz7tWFeAvJQRlAc7LcEj+EXB89PsAtSLcU0z7XEhsvf2AgpoSVmYYrF8cLP5PkMm/1cimwW2pteP5DDUvJmqOUG0OaD6RE0T7ses9OuRCc+u2MnS0dFkooMZYFl5Gjq4S6Snn849TV1F/UQoChkVfCiXpMukPTmr8BTIKfiRlkxredJs7IpYELZiufcwa+HohavmcK3GI6ehPcPGYBvV4PpMNnu8r956WWZ3HexHUcyy0WLjvEOBvFPPXR3L+ClXLmhq0eRTOiuA4QvPBO0GFG29ca/I9HLVeHAh/ZIZbKHD40CmumQhG2FwB5YJDD1UcgDbbQkCVNTP7CFU7NS9fanE0QtG/k7L7Hi0kY7vdOkZQ+nQRX4H7yKjMHmUzGKbtbilG6ZbjR8YCT/dUyogkUwYxmlgVeNNQnBe/UMeknebRFzoyI67TtqpgUvvq3RSXUe+QBtj5/9hU8wmbSUNfJQj9uqzPjhQWpEJml7z5mqz4KUuXPLSVpGaAkFme+tVvOvBkGIyYZ0SpkYNxBHF1OoXYcn4zFb/qEu3+yqJS4nNK5We25hMfcd/bjQ7dmMZcOz+80fznZHVwcuYuksrZTwq6Ype1hWFHAFVmA11vI6lkeJAno8N+KGA/oXBxvkyiW7M7wdzGWKcHe/XEUyU6unIaaoAxH6h68W4Xh3T0WrKqGo7JLL5mnf/trO3L8BjWmdNS98urMounAxGcmnOYtrvQ15wY9dxgmIv1Cjd7zNPx3sbMDDWKs1JVbABrcbKKGrJ/eUbhxbnXv0f6LKa72CA7a6nzWK4qiQL+2DcM6lGr5zV0qSW00UL10TRV2uAQnMmgdCEzbMsau7AhjHHontKesUs7xg4R9ZKd8t+hEfnyJ53XviCqzpsoQB9jo7cOODu635IzGILU8a+2WyBXFwTP4uRO/XSQxgeFajglRllXEVEW7a0tXn8nI0xV4EMRLbEDPh8JSvqTWYznuaywmJUXyojx/s2MKWHFHQrtAjbCxSVbSwtp7Ip45MVsPZxP8/DYRn/wjO0KQrpSUD5f+D5qkClSB6bid/VDW++Nc6JAviuqoS1eptp2ZsKPYsUFLsssmdK9Kub7K7QhJwpNSbLKLVQwUBMUlPmYcj+n/9Ih14xyHHZ9Kp+CnxTnxb1HDHlTt80Jx65DQjdgts1TCEnxtTU/R+DSd/O7eGiDt8QRyS3kazv/bNLiuTJ4/Go9NeNZUzHpoe6IC4uWX3NDXRjZwzDUDi7+Or8g1FC6W4g40smRwlXoKayYHhxZyr3dNZpLdYN7endIQh9MzWRP9Fs0i+2rwxfdHX9L7ihErYhwrEQVqEzflibrTXOksA4lBFx2jsmrvLnNVgLdlo5uUuIuOM/CCGfmmKs2scHnUA319ynSLLWdCQk/vMwDgN2UKOO/zSedwKdHZ/6Mpm6BFV0gb7PM5ylWHZq1TRcwthBZlMnbUVCeck3XQuaNuD9NA2rp/XC1nghke9QTaTfXRdHtpO5S02m58KeUQo+8Nzj9sJulFILo9d2jf0rrCeFrVN1TkNY9oOpZTT2CFNUr6LzG0eTFqfi2sQQjIvfT7IA69S/q9k7UrZ3oJMOPct7dTJ9095CTu2WQyDmpr/Wwd9P5+bRl+aKV1F+g66RdqC+Hz4JxSy6NKvjemLRV9h/8BWWvvrjdDSdtcAurUKvAcm6L9XbflhXiXOd2G7Tk96P3YjwcQrLCn3Wa+ybdJr297/y9DYIgejiXblWl8AJ0IdlomAuNFf2jZ2C1vBSHqD+k/r3uWyy17UbTtkF5LD4/zqbmum6z5DL8C69j/dKBVeNj4KmqFwRQPveX13vBzQpuw3n3qlV7bV5nraRB8JmjuNLK4kVtluoh+onRs20W/T8Jmy2eJ614MLs9VNHaene7qVHSC+jHv8YmFQa9Mio2vrr6Fmcq2kP/Uzs5UExiH8jUUf/w5dUqv6Hxpit0n9maTgg6IeyTR9Fe+mUHbRBQLCW+SR1ViXyiXe1hwd7eHXU3hJ0pmFhWUyjFInq9uEfgn0QKK/5UI15k0EZRFLzpLqGq93/DXc4+LcT2GqZ/fS/KSLKfdWW5q7NbxS9VFhnwmF35SySUTKMPPw9DNuU7uNT+sAuircyTY7yJsFf9/coLol5snvebmtv3y4Rw7ts7/Uz8AooU/kJF/xNtstGlWfyuAdQ7Mh33D9CURLdpHf/kgM4nJHfVtFk/7Uz5DTL3/R8E7uk4zze63/+Ylu1VSS//Adj74l6d99Rof3jFymfEL0Ve8hzsmw7Pv6bmD2oI1JLxG7T+Otl0UAT9yVDbv7rh6U9J+hNHOLUosfTXxjKRHpxsRIoXRzXdf5vy/w111ftbMX9HRaeu3t8B9n9Kj13T/wqteWXy9l9Glf/7yN9SUrL9F6b/v5fs4fJPq5X+Oyn5/23K/w/+Juv3OzVRmwAAAABJRU5ErkJggg=="/>
          <p:cNvSpPr>
            <a:spLocks noChangeAspect="1" noChangeArrowheads="1"/>
          </p:cNvSpPr>
          <p:nvPr/>
        </p:nvSpPr>
        <p:spPr bwMode="auto">
          <a:xfrm>
            <a:off x="230981" y="7938"/>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6"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16681" y="-1881188"/>
            <a:ext cx="3343275"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10"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116682" y="-1881188"/>
            <a:ext cx="3336131"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AutoShape 12"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230982" y="-1728788"/>
            <a:ext cx="3336131"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40" name="Picture 16" descr="http://i.ytimg.com/vi/bo-IQlctihI/maxresdefau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549" r="19565"/>
          <a:stretch/>
        </p:blipFill>
        <p:spPr bwMode="auto">
          <a:xfrm>
            <a:off x="167056" y="160338"/>
            <a:ext cx="1435284" cy="113155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6740363" y="6226643"/>
            <a:ext cx="1426994" cy="369332"/>
          </a:xfrm>
          <a:prstGeom prst="rect">
            <a:avLst/>
          </a:prstGeom>
          <a:noFill/>
        </p:spPr>
        <p:txBody>
          <a:bodyPr wrap="none" rtlCol="0">
            <a:spAutoFit/>
          </a:bodyPr>
          <a:lstStyle/>
          <a:p>
            <a:r>
              <a:rPr lang="es-MX" dirty="0" smtClean="0"/>
              <a:t>Octubre 2015</a:t>
            </a:r>
            <a:endParaRPr lang="es-MX" dirty="0"/>
          </a:p>
        </p:txBody>
      </p:sp>
    </p:spTree>
    <p:extLst>
      <p:ext uri="{BB962C8B-B14F-4D97-AF65-F5344CB8AC3E}">
        <p14:creationId xmlns:p14="http://schemas.microsoft.com/office/powerpoint/2010/main" val="204336685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37089" y="3573016"/>
            <a:ext cx="5472609" cy="1754326"/>
          </a:xfrm>
          <a:prstGeom prst="rect">
            <a:avLst/>
          </a:prstGeom>
        </p:spPr>
        <p:txBody>
          <a:bodyPr wrap="square">
            <a:spAutoFit/>
          </a:bodyPr>
          <a:lstStyle/>
          <a:p>
            <a:pPr marL="342900" indent="-342900" algn="just">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La </a:t>
            </a:r>
            <a:r>
              <a:rPr lang="es-MX" sz="2400" dirty="0">
                <a:latin typeface="Arial" panose="020B0604020202020204" pitchFamily="34" charset="0"/>
                <a:cs typeface="Arial" panose="020B0604020202020204" pitchFamily="34" charset="0"/>
              </a:rPr>
              <a:t>compañía misma </a:t>
            </a:r>
          </a:p>
          <a:p>
            <a:pPr marL="342900" indent="-342900" algn="just">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De </a:t>
            </a:r>
            <a:r>
              <a:rPr lang="es-MX" sz="2400" dirty="0">
                <a:latin typeface="Arial" panose="020B0604020202020204" pitchFamily="34" charset="0"/>
                <a:cs typeface="Arial" panose="020B0604020202020204" pitchFamily="34" charset="0"/>
              </a:rPr>
              <a:t>una concesionaria contratada por la </a:t>
            </a:r>
            <a:r>
              <a:rPr lang="es-MX" sz="2400" dirty="0" smtClean="0">
                <a:latin typeface="Arial" panose="020B0604020202020204" pitchFamily="34" charset="0"/>
                <a:cs typeface="Arial" panose="020B0604020202020204" pitchFamily="34" charset="0"/>
              </a:rPr>
              <a:t>compañía</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187623" y="669649"/>
            <a:ext cx="7221721" cy="461665"/>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r>
              <a:rPr lang="es-MX" sz="2400" b="1" dirty="0" smtClean="0">
                <a:latin typeface="Arial" panose="020B0604020202020204" pitchFamily="34" charset="0"/>
                <a:cs typeface="Arial" panose="020B0604020202020204" pitchFamily="34" charset="0"/>
              </a:rPr>
              <a:t>SERVICIO DE ALIMENTOS EN LAS INDUSTRIAS</a:t>
            </a:r>
            <a:endParaRPr lang="es-MX" sz="2400" b="1" dirty="0">
              <a:latin typeface="Arial" panose="020B0604020202020204" pitchFamily="34" charset="0"/>
              <a:cs typeface="Arial" panose="020B0604020202020204" pitchFamily="34" charset="0"/>
            </a:endParaRPr>
          </a:p>
        </p:txBody>
      </p:sp>
      <p:sp>
        <p:nvSpPr>
          <p:cNvPr id="4" name="3 Rectángulo"/>
          <p:cNvSpPr/>
          <p:nvPr/>
        </p:nvSpPr>
        <p:spPr>
          <a:xfrm>
            <a:off x="1575604" y="1844824"/>
            <a:ext cx="5660692" cy="1131848"/>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El servicio de alimentos en las industrias está a cargo de: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411527"/>
            <a:ext cx="2520280" cy="1260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7757" y="2632720"/>
            <a:ext cx="1823881" cy="1385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2532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87623" y="669649"/>
            <a:ext cx="7221721" cy="461665"/>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r>
              <a:rPr lang="es-MX" sz="2400" b="1" dirty="0" smtClean="0">
                <a:latin typeface="Arial" panose="020B0604020202020204" pitchFamily="34" charset="0"/>
                <a:cs typeface="Arial" panose="020B0604020202020204" pitchFamily="34" charset="0"/>
              </a:rPr>
              <a:t>SERVICIO DE ALIMENTOS EN LAS INDUSTRIAS</a:t>
            </a:r>
            <a:endParaRPr lang="es-MX" sz="2400" b="1" dirty="0">
              <a:latin typeface="Arial" panose="020B0604020202020204" pitchFamily="34" charset="0"/>
              <a:cs typeface="Arial" panose="020B0604020202020204" pitchFamily="34" charset="0"/>
            </a:endParaRPr>
          </a:p>
        </p:txBody>
      </p:sp>
      <p:sp>
        <p:nvSpPr>
          <p:cNvPr id="3" name="2 Rectángulo"/>
          <p:cNvSpPr/>
          <p:nvPr/>
        </p:nvSpPr>
        <p:spPr>
          <a:xfrm>
            <a:off x="2233815" y="2852936"/>
            <a:ext cx="5129336" cy="3416320"/>
          </a:xfrm>
          <a:prstGeom prst="rect">
            <a:avLst/>
          </a:prstGeom>
        </p:spPr>
        <p:txBody>
          <a:bodyPr wrap="square">
            <a:spAutoFit/>
          </a:bodyPr>
          <a:lstStyle/>
          <a:p>
            <a:pPr marL="342900" indent="-342900" algn="just">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C</a:t>
            </a:r>
            <a:r>
              <a:rPr lang="es-MX" sz="2400" dirty="0" smtClean="0">
                <a:latin typeface="Arial" panose="020B0604020202020204" pitchFamily="34" charset="0"/>
                <a:cs typeface="Arial" panose="020B0604020202020204" pitchFamily="34" charset="0"/>
              </a:rPr>
              <a:t>omedor </a:t>
            </a:r>
            <a:r>
              <a:rPr lang="es-MX" sz="2400" dirty="0">
                <a:latin typeface="Arial" panose="020B0604020202020204" pitchFamily="34" charset="0"/>
                <a:cs typeface="Arial" panose="020B0604020202020204" pitchFamily="34" charset="0"/>
              </a:rPr>
              <a:t>para empleados (central o dividido</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R</a:t>
            </a:r>
            <a:r>
              <a:rPr lang="es-MX" sz="2400" dirty="0" smtClean="0">
                <a:latin typeface="Arial" panose="020B0604020202020204" pitchFamily="34" charset="0"/>
                <a:cs typeface="Arial" panose="020B0604020202020204" pitchFamily="34" charset="0"/>
              </a:rPr>
              <a:t>estaurante </a:t>
            </a:r>
            <a:r>
              <a:rPr lang="es-MX" sz="2400" dirty="0">
                <a:latin typeface="Arial" panose="020B0604020202020204" pitchFamily="34" charset="0"/>
                <a:cs typeface="Arial" panose="020B0604020202020204" pitchFamily="34" charset="0"/>
              </a:rPr>
              <a:t>para el personal de oficina y de </a:t>
            </a:r>
            <a:r>
              <a:rPr lang="es-MX" sz="2400" dirty="0" smtClean="0">
                <a:latin typeface="Arial" panose="020B0604020202020204" pitchFamily="34" charset="0"/>
                <a:cs typeface="Arial" panose="020B0604020202020204" pitchFamily="34" charset="0"/>
              </a:rPr>
              <a:t>apoyo</a:t>
            </a:r>
            <a:r>
              <a:rPr lang="es-MX" sz="2400" dirty="0">
                <a:latin typeface="Arial" panose="020B0604020202020204" pitchFamily="34" charset="0"/>
                <a:cs typeface="Arial" panose="020B0604020202020204" pitchFamily="34" charset="0"/>
              </a:rPr>
              <a:t>.</a:t>
            </a:r>
          </a:p>
          <a:p>
            <a:pPr marL="342900" indent="-342900" algn="just">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C</a:t>
            </a:r>
            <a:r>
              <a:rPr lang="es-MX" sz="2400" dirty="0" smtClean="0">
                <a:latin typeface="Arial" panose="020B0604020202020204" pitchFamily="34" charset="0"/>
                <a:cs typeface="Arial" panose="020B0604020202020204" pitchFamily="34" charset="0"/>
              </a:rPr>
              <a:t>omedor </a:t>
            </a:r>
            <a:r>
              <a:rPr lang="es-MX" sz="2400" dirty="0">
                <a:latin typeface="Arial" panose="020B0604020202020204" pitchFamily="34" charset="0"/>
                <a:cs typeface="Arial" panose="020B0604020202020204" pitchFamily="34" charset="0"/>
              </a:rPr>
              <a:t>para directores y visitantes.</a:t>
            </a:r>
          </a:p>
        </p:txBody>
      </p:sp>
      <p:sp>
        <p:nvSpPr>
          <p:cNvPr id="4" name="3 Rectángulo"/>
          <p:cNvSpPr/>
          <p:nvPr/>
        </p:nvSpPr>
        <p:spPr>
          <a:xfrm>
            <a:off x="1403648" y="1628800"/>
            <a:ext cx="6480720" cy="830997"/>
          </a:xfrm>
          <a:prstGeom prst="rect">
            <a:avLst/>
          </a:prstGeom>
        </p:spPr>
        <p:txBody>
          <a:bodyPr wrap="square">
            <a:spAutoFit/>
          </a:bodyPr>
          <a:lstStyle/>
          <a:p>
            <a:pPr algn="just"/>
            <a:r>
              <a:rPr lang="es-MX" sz="2400" i="1" dirty="0">
                <a:latin typeface="Arial" panose="020B0604020202020204" pitchFamily="34" charset="0"/>
                <a:cs typeface="Arial" panose="020B0604020202020204" pitchFamily="34" charset="0"/>
              </a:rPr>
              <a:t>La variación del servicio de alimentos en las industrias generalmente consta de: </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345901" y="3661910"/>
            <a:ext cx="3067050"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6" y="3542847"/>
            <a:ext cx="1319213"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8487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82593" y="1772816"/>
            <a:ext cx="5832648" cy="2246769"/>
          </a:xfrm>
          <a:prstGeom prst="rect">
            <a:avLst/>
          </a:prstGeom>
        </p:spPr>
        <p:txBody>
          <a:bodyPr wrap="square">
            <a:spAutoFit/>
          </a:bodyPr>
          <a:lstStyle/>
          <a:p>
            <a:r>
              <a:rPr lang="es-MX" sz="2800" dirty="0" smtClean="0">
                <a:latin typeface="Arial" panose="020B0604020202020204" pitchFamily="34" charset="0"/>
                <a:cs typeface="Arial" panose="020B0604020202020204" pitchFamily="34" charset="0"/>
              </a:rPr>
              <a:t>Los </a:t>
            </a:r>
            <a:r>
              <a:rPr lang="es-MX" sz="2800" dirty="0">
                <a:latin typeface="Arial" panose="020B0604020202020204" pitchFamily="34" charset="0"/>
                <a:cs typeface="Arial" panose="020B0604020202020204" pitchFamily="34" charset="0"/>
              </a:rPr>
              <a:t>restaurantes varían en</a:t>
            </a:r>
            <a:r>
              <a:rPr lang="es-MX" sz="2800" dirty="0" smtClean="0">
                <a:latin typeface="Arial" panose="020B0604020202020204" pitchFamily="34" charset="0"/>
                <a:cs typeface="Arial" panose="020B0604020202020204" pitchFamily="34" charset="0"/>
              </a:rPr>
              <a:t>:</a:t>
            </a:r>
          </a:p>
          <a:p>
            <a:endParaRPr lang="es-MX" sz="2800" dirty="0">
              <a:latin typeface="Arial" panose="020B0604020202020204" pitchFamily="34" charset="0"/>
              <a:cs typeface="Arial" panose="020B0604020202020204" pitchFamily="34" charset="0"/>
            </a:endParaRPr>
          </a:p>
          <a:p>
            <a:pPr marL="514350" indent="-514350" algn="ctr">
              <a:buFont typeface="Wingdings" panose="05000000000000000000" pitchFamily="2" charset="2"/>
              <a:buChar char="Ø"/>
            </a:pPr>
            <a:r>
              <a:rPr lang="es-MX" sz="2800" dirty="0">
                <a:latin typeface="Arial" panose="020B0604020202020204" pitchFamily="34" charset="0"/>
                <a:cs typeface="Arial" panose="020B0604020202020204" pitchFamily="34" charset="0"/>
              </a:rPr>
              <a:t>T</a:t>
            </a:r>
            <a:r>
              <a:rPr lang="es-MX" sz="2800" dirty="0" smtClean="0">
                <a:latin typeface="Arial" panose="020B0604020202020204" pitchFamily="34" charset="0"/>
                <a:cs typeface="Arial" panose="020B0604020202020204" pitchFamily="34" charset="0"/>
              </a:rPr>
              <a:t>amaño</a:t>
            </a:r>
            <a:endParaRPr lang="es-MX" sz="2800" dirty="0">
              <a:latin typeface="Arial" panose="020B0604020202020204" pitchFamily="34" charset="0"/>
              <a:cs typeface="Arial" panose="020B0604020202020204" pitchFamily="34" charset="0"/>
            </a:endParaRPr>
          </a:p>
          <a:p>
            <a:pPr marL="514350" indent="-514350" algn="ctr">
              <a:buFont typeface="Wingdings" panose="05000000000000000000" pitchFamily="2" charset="2"/>
              <a:buChar char="Ø"/>
            </a:pPr>
            <a:r>
              <a:rPr lang="es-MX" sz="2800" dirty="0">
                <a:latin typeface="Arial" panose="020B0604020202020204" pitchFamily="34" charset="0"/>
                <a:cs typeface="Arial" panose="020B0604020202020204" pitchFamily="34" charset="0"/>
              </a:rPr>
              <a:t>E</a:t>
            </a:r>
            <a:r>
              <a:rPr lang="es-MX" sz="2800" dirty="0" smtClean="0">
                <a:latin typeface="Arial" panose="020B0604020202020204" pitchFamily="34" charset="0"/>
                <a:cs typeface="Arial" panose="020B0604020202020204" pitchFamily="34" charset="0"/>
              </a:rPr>
              <a:t>stilo  </a:t>
            </a:r>
            <a:endParaRPr lang="es-MX" sz="2800" dirty="0">
              <a:latin typeface="Arial" panose="020B0604020202020204" pitchFamily="34" charset="0"/>
              <a:cs typeface="Arial" panose="020B0604020202020204" pitchFamily="34" charset="0"/>
            </a:endParaRPr>
          </a:p>
          <a:p>
            <a:pPr marL="514350" indent="-514350" algn="ctr">
              <a:buFont typeface="Wingdings" panose="05000000000000000000" pitchFamily="2" charset="2"/>
              <a:buChar char="Ø"/>
            </a:pPr>
            <a:r>
              <a:rPr lang="es-MX" sz="2800" dirty="0" smtClean="0">
                <a:latin typeface="Arial" panose="020B0604020202020204" pitchFamily="34" charset="0"/>
                <a:cs typeface="Arial" panose="020B0604020202020204" pitchFamily="34" charset="0"/>
              </a:rPr>
              <a:t>Precio</a:t>
            </a:r>
            <a:endParaRPr lang="es-MX" sz="2800" dirty="0">
              <a:latin typeface="Arial" panose="020B0604020202020204" pitchFamily="34" charset="0"/>
              <a:cs typeface="Arial" panose="020B0604020202020204" pitchFamily="34" charset="0"/>
            </a:endParaRPr>
          </a:p>
        </p:txBody>
      </p:sp>
      <p:sp>
        <p:nvSpPr>
          <p:cNvPr id="3" name="2 Rectángulo"/>
          <p:cNvSpPr/>
          <p:nvPr/>
        </p:nvSpPr>
        <p:spPr>
          <a:xfrm>
            <a:off x="3203848" y="720374"/>
            <a:ext cx="3110723" cy="52322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r>
              <a:rPr lang="es-MX" sz="2800" b="1" dirty="0" smtClean="0">
                <a:latin typeface="Arial" panose="020B0604020202020204" pitchFamily="34" charset="0"/>
                <a:cs typeface="Arial" panose="020B0604020202020204" pitchFamily="34" charset="0"/>
              </a:rPr>
              <a:t>RESTAURANTES</a:t>
            </a:r>
            <a:endParaRPr lang="es-MX" sz="2800" b="1" dirty="0">
              <a:latin typeface="Arial" panose="020B0604020202020204" pitchFamily="34" charset="0"/>
              <a:cs typeface="Arial" panose="020B0604020202020204" pitchFamily="34" charset="0"/>
            </a:endParaRPr>
          </a:p>
        </p:txBody>
      </p:sp>
      <p:sp>
        <p:nvSpPr>
          <p:cNvPr id="4" name="3 Rectángulo"/>
          <p:cNvSpPr/>
          <p:nvPr/>
        </p:nvSpPr>
        <p:spPr>
          <a:xfrm>
            <a:off x="1377122" y="4581128"/>
            <a:ext cx="6696744" cy="156966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2400" dirty="0">
                <a:latin typeface="Arial" panose="020B0604020202020204" pitchFamily="34" charset="0"/>
                <a:cs typeface="Arial" panose="020B0604020202020204" pitchFamily="34" charset="0"/>
              </a:rPr>
              <a:t>Cuando un restaurante se especializa en un tipo de comida</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por ejemplo italiana o vegetariana, </a:t>
            </a:r>
            <a:r>
              <a:rPr lang="es-MX" sz="2400" dirty="0" smtClean="0">
                <a:latin typeface="Arial" panose="020B0604020202020204" pitchFamily="34" charset="0"/>
                <a:cs typeface="Arial" panose="020B0604020202020204" pitchFamily="34" charset="0"/>
              </a:rPr>
              <a:t>se </a:t>
            </a:r>
            <a:r>
              <a:rPr lang="es-MX" sz="2400" dirty="0">
                <a:latin typeface="Arial" panose="020B0604020202020204" pitchFamily="34" charset="0"/>
                <a:cs typeface="Arial" panose="020B0604020202020204" pitchFamily="34" charset="0"/>
              </a:rPr>
              <a:t>le conoce como restaurante de especialidad.</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2703" y="1412776"/>
            <a:ext cx="1980448" cy="1483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7" y="2636912"/>
            <a:ext cx="2088232"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76815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19672" y="1556792"/>
            <a:ext cx="6624736" cy="4708981"/>
          </a:xfrm>
          <a:prstGeom prst="rect">
            <a:avLst/>
          </a:prstGeom>
        </p:spPr>
        <p:txBody>
          <a:bodyPr wrap="square">
            <a:spAutoFit/>
          </a:bodyPr>
          <a:lstStyle/>
          <a:p>
            <a:pPr marL="342900" indent="-342900" algn="just">
              <a:lnSpc>
                <a:spcPct val="150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Un </a:t>
            </a:r>
            <a:r>
              <a:rPr lang="es-MX" sz="2000" dirty="0">
                <a:latin typeface="Arial" panose="020B0604020202020204" pitchFamily="34" charset="0"/>
                <a:cs typeface="Arial" panose="020B0604020202020204" pitchFamily="34" charset="0"/>
              </a:rPr>
              <a:t>menú de opciones fijas (con un precio determinado por la comida completa</a:t>
            </a:r>
            <a:r>
              <a:rPr lang="es-MX" sz="2000" dirty="0" smtClean="0">
                <a:latin typeface="Arial" panose="020B0604020202020204" pitchFamily="34" charset="0"/>
                <a:cs typeface="Arial" panose="020B0604020202020204" pitchFamily="34" charset="0"/>
              </a:rPr>
              <a:t>).</a:t>
            </a:r>
          </a:p>
          <a:p>
            <a:pPr algn="just">
              <a:lnSpc>
                <a:spcPct val="150000"/>
              </a:lnSpc>
            </a:pPr>
            <a:endParaRPr lang="es-MX" sz="20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Un </a:t>
            </a:r>
            <a:r>
              <a:rPr lang="es-MX" sz="2000" dirty="0">
                <a:latin typeface="Arial" panose="020B0604020202020204" pitchFamily="34" charset="0"/>
                <a:cs typeface="Arial" panose="020B0604020202020204" pitchFamily="34" charset="0"/>
              </a:rPr>
              <a:t>menú de opciones libres ((cada platillo individual tiene un precio</a:t>
            </a:r>
            <a:r>
              <a:rPr lang="es-MX" sz="2000" dirty="0" smtClean="0">
                <a:latin typeface="Arial" panose="020B0604020202020204" pitchFamily="34" charset="0"/>
                <a:cs typeface="Arial" panose="020B0604020202020204" pitchFamily="34" charset="0"/>
              </a:rPr>
              <a:t>). </a:t>
            </a:r>
          </a:p>
          <a:p>
            <a:pPr algn="just">
              <a:lnSpc>
                <a:spcPct val="150000"/>
              </a:lnSpc>
            </a:pPr>
            <a:endParaRPr lang="es-MX" sz="20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La </a:t>
            </a:r>
            <a:r>
              <a:rPr lang="es-MX" sz="2000" dirty="0">
                <a:latin typeface="Arial" panose="020B0604020202020204" pitchFamily="34" charset="0"/>
                <a:cs typeface="Arial" panose="020B0604020202020204" pitchFamily="34" charset="0"/>
              </a:rPr>
              <a:t>comida del </a:t>
            </a:r>
            <a:r>
              <a:rPr lang="es-MX" sz="2000" dirty="0" smtClean="0">
                <a:latin typeface="Arial" panose="020B0604020202020204" pitchFamily="34" charset="0"/>
                <a:cs typeface="Arial" panose="020B0604020202020204" pitchFamily="34" charset="0"/>
              </a:rPr>
              <a:t>día. </a:t>
            </a:r>
          </a:p>
          <a:p>
            <a:pPr algn="just">
              <a:lnSpc>
                <a:spcPct val="150000"/>
              </a:lnSpc>
            </a:pPr>
            <a:endParaRPr lang="es-MX" sz="20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La </a:t>
            </a:r>
            <a:r>
              <a:rPr lang="es-MX" sz="2000" dirty="0">
                <a:latin typeface="Arial" panose="020B0604020202020204" pitchFamily="34" charset="0"/>
                <a:cs typeface="Arial" panose="020B0604020202020204" pitchFamily="34" charset="0"/>
              </a:rPr>
              <a:t>especialidad del chef (puede estar anexada al menú de opciones fijas).</a:t>
            </a:r>
          </a:p>
        </p:txBody>
      </p:sp>
      <p:sp>
        <p:nvSpPr>
          <p:cNvPr id="3" name="2 Rectángulo"/>
          <p:cNvSpPr/>
          <p:nvPr/>
        </p:nvSpPr>
        <p:spPr>
          <a:xfrm>
            <a:off x="1331640" y="692696"/>
            <a:ext cx="5945858" cy="577850"/>
          </a:xfrm>
          <a:prstGeom prst="rect">
            <a:avLst/>
          </a:prstGeom>
        </p:spPr>
        <p:txBody>
          <a:bodyPr wrap="none">
            <a:spAutoFit/>
          </a:bodyPr>
          <a:lstStyle/>
          <a:p>
            <a:pPr>
              <a:lnSpc>
                <a:spcPct val="150000"/>
              </a:lnSpc>
            </a:pPr>
            <a:r>
              <a:rPr lang="es-MX" sz="2400" b="1" i="1" dirty="0">
                <a:latin typeface="Arial" panose="020B0604020202020204" pitchFamily="34" charset="0"/>
                <a:cs typeface="Arial" panose="020B0604020202020204" pitchFamily="34" charset="0"/>
              </a:rPr>
              <a:t>Los restaurantes pueden proporcionar:</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3645024"/>
            <a:ext cx="2018822"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640" y="2206307"/>
            <a:ext cx="1431032" cy="1704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83263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63704" y="2924944"/>
            <a:ext cx="6048672" cy="3323987"/>
          </a:xfrm>
          <a:prstGeom prst="rect">
            <a:avLst/>
          </a:prstGeom>
        </p:spPr>
        <p:txBody>
          <a:bodyPr wrap="square">
            <a:spAutoFit/>
          </a:bodyPr>
          <a:lstStyle/>
          <a:p>
            <a:pPr marL="457200" indent="-457200" algn="just">
              <a:lnSpc>
                <a:spcPct val="150000"/>
              </a:lnSpc>
              <a:buFont typeface="Arial" panose="020B0604020202020204" pitchFamily="34" charset="0"/>
              <a:buChar char="•"/>
            </a:pPr>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A </a:t>
            </a:r>
            <a:r>
              <a:rPr lang="es-MX" sz="2800" dirty="0">
                <a:latin typeface="Arial" panose="020B0604020202020204" pitchFamily="34" charset="0"/>
                <a:cs typeface="Arial" panose="020B0604020202020204" pitchFamily="34" charset="0"/>
              </a:rPr>
              <a:t>horas </a:t>
            </a:r>
            <a:r>
              <a:rPr lang="es-MX" sz="2800" dirty="0" smtClean="0">
                <a:latin typeface="Arial" panose="020B0604020202020204" pitchFamily="34" charset="0"/>
                <a:cs typeface="Arial" panose="020B0604020202020204" pitchFamily="34" charset="0"/>
              </a:rPr>
              <a:t>fijas.</a:t>
            </a:r>
            <a:endParaRPr lang="es-MX" sz="2800" dirty="0">
              <a:latin typeface="Arial" panose="020B0604020202020204" pitchFamily="34" charset="0"/>
              <a:cs typeface="Arial" panose="020B0604020202020204" pitchFamily="34" charset="0"/>
            </a:endParaRPr>
          </a:p>
          <a:p>
            <a:pPr marL="457200" indent="-457200" algn="just">
              <a:lnSpc>
                <a:spcPct val="150000"/>
              </a:lnSpc>
              <a:buFont typeface="Arial" panose="020B0604020202020204" pitchFamily="34" charset="0"/>
              <a:buChar char="•"/>
            </a:pPr>
            <a:r>
              <a:rPr lang="es-MX" sz="2800" dirty="0" smtClean="0">
                <a:latin typeface="Arial" panose="020B0604020202020204" pitchFamily="34" charset="0"/>
                <a:cs typeface="Arial" panose="020B0604020202020204" pitchFamily="34" charset="0"/>
              </a:rPr>
              <a:t>Utilizando </a:t>
            </a:r>
            <a:r>
              <a:rPr lang="es-MX" sz="2800" dirty="0">
                <a:latin typeface="Arial" panose="020B0604020202020204" pitchFamily="34" charset="0"/>
                <a:cs typeface="Arial" panose="020B0604020202020204" pitchFamily="34" charset="0"/>
              </a:rPr>
              <a:t>servicio de </a:t>
            </a:r>
            <a:r>
              <a:rPr lang="es-MX" sz="2800" dirty="0" smtClean="0">
                <a:latin typeface="Arial" panose="020B0604020202020204" pitchFamily="34" charset="0"/>
                <a:cs typeface="Arial" panose="020B0604020202020204" pitchFamily="34" charset="0"/>
              </a:rPr>
              <a:t>cafetería.   </a:t>
            </a:r>
            <a:endParaRPr lang="es-MX" sz="2800" dirty="0">
              <a:latin typeface="Arial" panose="020B0604020202020204" pitchFamily="34" charset="0"/>
              <a:cs typeface="Arial" panose="020B0604020202020204" pitchFamily="34" charset="0"/>
            </a:endParaRPr>
          </a:p>
          <a:p>
            <a:pPr marL="457200" indent="-457200" algn="just">
              <a:lnSpc>
                <a:spcPct val="150000"/>
              </a:lnSpc>
              <a:buFont typeface="Arial" panose="020B0604020202020204" pitchFamily="34" charset="0"/>
              <a:buChar char="•"/>
            </a:pPr>
            <a:r>
              <a:rPr lang="es-MX" sz="2800" dirty="0" smtClean="0">
                <a:latin typeface="Arial" panose="020B0604020202020204" pitchFamily="34" charset="0"/>
                <a:cs typeface="Arial" panose="020B0604020202020204" pitchFamily="34" charset="0"/>
              </a:rPr>
              <a:t>“</a:t>
            </a:r>
            <a:r>
              <a:rPr lang="es-MX" sz="2800" dirty="0">
                <a:latin typeface="Arial" panose="020B0604020202020204" pitchFamily="34" charset="0"/>
                <a:cs typeface="Arial" panose="020B0604020202020204" pitchFamily="34" charset="0"/>
              </a:rPr>
              <a:t>A</a:t>
            </a:r>
            <a:r>
              <a:rPr lang="es-MX" sz="2800" dirty="0" smtClean="0">
                <a:latin typeface="Arial" panose="020B0604020202020204" pitchFamily="34" charset="0"/>
                <a:cs typeface="Arial" panose="020B0604020202020204" pitchFamily="34" charset="0"/>
              </a:rPr>
              <a:t>utoservicio</a:t>
            </a:r>
            <a:r>
              <a:rPr lang="es-MX" sz="2800" dirty="0">
                <a:latin typeface="Arial" panose="020B0604020202020204" pitchFamily="34" charset="0"/>
                <a:cs typeface="Arial" panose="020B0604020202020204" pitchFamily="34" charset="0"/>
              </a:rPr>
              <a:t>” o servicio a la mesa. </a:t>
            </a:r>
          </a:p>
          <a:p>
            <a:pPr marL="457200" indent="-457200" algn="just">
              <a:lnSpc>
                <a:spcPct val="150000"/>
              </a:lnSpc>
              <a:buFont typeface="Arial" panose="020B0604020202020204" pitchFamily="34" charset="0"/>
              <a:buChar char="•"/>
            </a:pPr>
            <a:r>
              <a:rPr lang="es-MX" sz="2800" dirty="0" smtClean="0">
                <a:latin typeface="Arial" panose="020B0604020202020204" pitchFamily="34" charset="0"/>
                <a:cs typeface="Arial" panose="020B0604020202020204" pitchFamily="34" charset="0"/>
              </a:rPr>
              <a:t>Venta </a:t>
            </a:r>
            <a:r>
              <a:rPr lang="es-MX" sz="2800" dirty="0">
                <a:latin typeface="Arial" panose="020B0604020202020204" pitchFamily="34" charset="0"/>
                <a:cs typeface="Arial" panose="020B0604020202020204" pitchFamily="34" charset="0"/>
              </a:rPr>
              <a:t>de víveres </a:t>
            </a:r>
            <a:r>
              <a:rPr lang="es-MX" sz="2800" dirty="0" smtClean="0">
                <a:latin typeface="Arial" panose="020B0604020202020204" pitchFamily="34" charset="0"/>
                <a:cs typeface="Arial" panose="020B0604020202020204" pitchFamily="34" charset="0"/>
              </a:rPr>
              <a:t>informales.</a:t>
            </a:r>
            <a:endParaRPr lang="es-MX" sz="2800" dirty="0">
              <a:latin typeface="Arial" panose="020B0604020202020204" pitchFamily="34" charset="0"/>
              <a:cs typeface="Arial" panose="020B0604020202020204" pitchFamily="34" charset="0"/>
            </a:endParaRPr>
          </a:p>
        </p:txBody>
      </p:sp>
      <p:sp>
        <p:nvSpPr>
          <p:cNvPr id="3" name="2 Rectángulo"/>
          <p:cNvSpPr/>
          <p:nvPr/>
        </p:nvSpPr>
        <p:spPr>
          <a:xfrm>
            <a:off x="1663704" y="454874"/>
            <a:ext cx="5932632" cy="830997"/>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s-MX" sz="2400" b="1" dirty="0" smtClean="0">
                <a:latin typeface="Arial" panose="020B0604020202020204" pitchFamily="34" charset="0"/>
                <a:cs typeface="Arial" panose="020B0604020202020204" pitchFamily="34" charset="0"/>
              </a:rPr>
              <a:t>SERVICIO DE ALIMENTOS EN ESCUELAS Y UNIVERSIDADES</a:t>
            </a:r>
            <a:endParaRPr lang="es-MX" sz="2400" b="1" dirty="0">
              <a:latin typeface="Arial" panose="020B0604020202020204" pitchFamily="34" charset="0"/>
              <a:cs typeface="Arial" panose="020B0604020202020204" pitchFamily="34" charset="0"/>
            </a:endParaRPr>
          </a:p>
        </p:txBody>
      </p:sp>
      <p:sp>
        <p:nvSpPr>
          <p:cNvPr id="4" name="3 Rectángulo"/>
          <p:cNvSpPr/>
          <p:nvPr/>
        </p:nvSpPr>
        <p:spPr>
          <a:xfrm>
            <a:off x="1043608" y="1772816"/>
            <a:ext cx="6984776" cy="830997"/>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Las escuelas y las universidades  ofrecen servicio de alimentos, por lo general: </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2305434"/>
            <a:ext cx="1861914" cy="1239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7626341">
            <a:off x="173302" y="4883450"/>
            <a:ext cx="1740613" cy="1173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79726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1988840"/>
            <a:ext cx="6912768" cy="4524315"/>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 Las </a:t>
            </a:r>
            <a:r>
              <a:rPr lang="es-MX" sz="2400" dirty="0">
                <a:latin typeface="Arial" panose="020B0604020202020204" pitchFamily="34" charset="0"/>
                <a:cs typeface="Arial" panose="020B0604020202020204" pitchFamily="34" charset="0"/>
              </a:rPr>
              <a:t>escuelas y universidades privadas ofrecen el servicio de alimentos o contratan a una compañía concesionaria</a:t>
            </a:r>
            <a:r>
              <a:rPr lang="es-MX" sz="2400" dirty="0" smtClean="0">
                <a:latin typeface="Arial" panose="020B0604020202020204" pitchFamily="34" charset="0"/>
                <a:cs typeface="Arial" panose="020B0604020202020204" pitchFamily="34" charset="0"/>
              </a:rPr>
              <a:t>.</a:t>
            </a:r>
          </a:p>
          <a:p>
            <a:pPr algn="just">
              <a:lnSpc>
                <a:spcPct val="150000"/>
              </a:lnSpc>
            </a:pPr>
            <a:endParaRPr lang="es-MX" sz="2400" dirty="0">
              <a:latin typeface="Arial" panose="020B0604020202020204" pitchFamily="34" charset="0"/>
              <a:cs typeface="Arial" panose="020B0604020202020204" pitchFamily="34" charset="0"/>
            </a:endParaRPr>
          </a:p>
          <a:p>
            <a:pPr marL="285750" indent="-285750" algn="just">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En </a:t>
            </a:r>
            <a:r>
              <a:rPr lang="es-MX" sz="2400" dirty="0">
                <a:latin typeface="Arial" panose="020B0604020202020204" pitchFamily="34" charset="0"/>
                <a:cs typeface="Arial" panose="020B0604020202020204" pitchFamily="34" charset="0"/>
              </a:rPr>
              <a:t>las escuelas y universidades, por lo general  el servicio de alimentos está supervisado por un inspector local de servicios de alimentos de las escuelas y universidades.</a:t>
            </a:r>
          </a:p>
        </p:txBody>
      </p:sp>
      <p:sp>
        <p:nvSpPr>
          <p:cNvPr id="3" name="2 Rectángulo"/>
          <p:cNvSpPr/>
          <p:nvPr/>
        </p:nvSpPr>
        <p:spPr>
          <a:xfrm>
            <a:off x="755576" y="764704"/>
            <a:ext cx="7488832" cy="707886"/>
          </a:xfrm>
          <a:prstGeom prst="rect">
            <a:avLst/>
          </a:prstGeom>
        </p:spPr>
        <p:txBody>
          <a:bodyPr wrap="square">
            <a:spAutoFit/>
          </a:bodyPr>
          <a:lstStyle/>
          <a:p>
            <a:pPr algn="just"/>
            <a:r>
              <a:rPr lang="es-MX" sz="2000" b="1" i="1" dirty="0">
                <a:latin typeface="Arial" panose="020B0604020202020204" pitchFamily="34" charset="0"/>
                <a:cs typeface="Arial" panose="020B0604020202020204" pitchFamily="34" charset="0"/>
              </a:rPr>
              <a:t>Condiciones del servicio de alimentos en las   universidades privadas y publicas.</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3136808"/>
            <a:ext cx="2206377" cy="1114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9469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87724" y="3212976"/>
            <a:ext cx="5184576" cy="2400657"/>
          </a:xfrm>
          <a:prstGeom prst="rect">
            <a:avLst/>
          </a:prstGeom>
        </p:spPr>
        <p:txBody>
          <a:bodyPr wrap="square">
            <a:spAutoFit/>
          </a:bodyPr>
          <a:lstStyle/>
          <a:p>
            <a:pPr marL="285750" indent="-285750">
              <a:lnSpc>
                <a:spcPct val="150000"/>
              </a:lnSpc>
              <a:buFont typeface="Wingdings" panose="05000000000000000000" pitchFamily="2" charset="2"/>
              <a:buChar char="ü"/>
            </a:pPr>
            <a:r>
              <a:rPr lang="es-MX" sz="2000" dirty="0" smtClean="0">
                <a:latin typeface="Arial" panose="020B0604020202020204" pitchFamily="34" charset="0"/>
                <a:cs typeface="Arial" panose="020B0604020202020204" pitchFamily="34" charset="0"/>
              </a:rPr>
              <a:t>En </a:t>
            </a:r>
            <a:r>
              <a:rPr lang="es-MX" sz="2000" dirty="0">
                <a:latin typeface="Arial" panose="020B0604020202020204" pitchFamily="34" charset="0"/>
                <a:cs typeface="Arial" panose="020B0604020202020204" pitchFamily="34" charset="0"/>
              </a:rPr>
              <a:t>condiciones de </a:t>
            </a:r>
            <a:r>
              <a:rPr lang="es-MX" sz="2000" dirty="0" smtClean="0">
                <a:latin typeface="Arial" panose="020B0604020202020204" pitchFamily="34" charset="0"/>
                <a:cs typeface="Arial" panose="020B0604020202020204" pitchFamily="34" charset="0"/>
              </a:rPr>
              <a:t>fábrica.</a:t>
            </a:r>
            <a:endParaRPr lang="es-MX" sz="2000" dirty="0">
              <a:latin typeface="Arial" panose="020B0604020202020204" pitchFamily="34" charset="0"/>
              <a:cs typeface="Arial" panose="020B0604020202020204" pitchFamily="34" charset="0"/>
            </a:endParaRPr>
          </a:p>
          <a:p>
            <a:pPr marL="285750" indent="-285750">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E</a:t>
            </a:r>
            <a:r>
              <a:rPr lang="es-MX" sz="2000" dirty="0" smtClean="0">
                <a:latin typeface="Arial" panose="020B0604020202020204" pitchFamily="34" charset="0"/>
                <a:cs typeface="Arial" panose="020B0604020202020204" pitchFamily="34" charset="0"/>
              </a:rPr>
              <a:t>n </a:t>
            </a:r>
            <a:r>
              <a:rPr lang="es-MX" sz="2000" dirty="0">
                <a:latin typeface="Arial" panose="020B0604020202020204" pitchFamily="34" charset="0"/>
                <a:cs typeface="Arial" panose="020B0604020202020204" pitchFamily="34" charset="0"/>
              </a:rPr>
              <a:t>unidades de preparación en tierra.</a:t>
            </a:r>
          </a:p>
          <a:p>
            <a:pPr marL="285750" indent="-285750">
              <a:lnSpc>
                <a:spcPct val="150000"/>
              </a:lnSpc>
              <a:buFont typeface="Wingdings" panose="05000000000000000000" pitchFamily="2" charset="2"/>
              <a:buChar char="ü"/>
            </a:pPr>
            <a:r>
              <a:rPr lang="es-MX" sz="2000" dirty="0" smtClean="0">
                <a:latin typeface="Arial" panose="020B0604020202020204" pitchFamily="34" charset="0"/>
                <a:cs typeface="Arial" panose="020B0604020202020204" pitchFamily="34" charset="0"/>
              </a:rPr>
              <a:t>La </a:t>
            </a:r>
            <a:r>
              <a:rPr lang="es-MX" sz="2000" dirty="0">
                <a:latin typeface="Arial" panose="020B0604020202020204" pitchFamily="34" charset="0"/>
                <a:cs typeface="Arial" panose="020B0604020202020204" pitchFamily="34" charset="0"/>
              </a:rPr>
              <a:t>variedad, calidad e higiene se </a:t>
            </a:r>
            <a:r>
              <a:rPr lang="es-MX" sz="2000" dirty="0" smtClean="0">
                <a:latin typeface="Arial" panose="020B0604020202020204" pitchFamily="34" charset="0"/>
                <a:cs typeface="Arial" panose="020B0604020202020204" pitchFamily="34" charset="0"/>
              </a:rPr>
              <a:t>controlan </a:t>
            </a:r>
            <a:r>
              <a:rPr lang="es-MX" sz="2000" dirty="0">
                <a:latin typeface="Arial" panose="020B0604020202020204" pitchFamily="34" charset="0"/>
                <a:cs typeface="Arial" panose="020B0604020202020204" pitchFamily="34" charset="0"/>
              </a:rPr>
              <a:t>meticulosamente para enfrentar los problemas de transporte </a:t>
            </a:r>
          </a:p>
        </p:txBody>
      </p:sp>
      <p:sp>
        <p:nvSpPr>
          <p:cNvPr id="3" name="2 Rectángulo"/>
          <p:cNvSpPr/>
          <p:nvPr/>
        </p:nvSpPr>
        <p:spPr>
          <a:xfrm>
            <a:off x="1547664" y="620687"/>
            <a:ext cx="6264696" cy="830997"/>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s-MX" sz="2400" b="1" dirty="0">
                <a:latin typeface="Arial" panose="020B0604020202020204" pitchFamily="34" charset="0"/>
                <a:cs typeface="Arial" panose="020B0604020202020204" pitchFamily="34" charset="0"/>
              </a:rPr>
              <a:t>Servicio de alimentos en los transportes (aéreo, ferroviario, marítimo).</a:t>
            </a:r>
          </a:p>
        </p:txBody>
      </p:sp>
      <p:sp>
        <p:nvSpPr>
          <p:cNvPr id="4" name="3 Rectángulo"/>
          <p:cNvSpPr/>
          <p:nvPr/>
        </p:nvSpPr>
        <p:spPr>
          <a:xfrm>
            <a:off x="611560" y="2132856"/>
            <a:ext cx="6768752" cy="400110"/>
          </a:xfrm>
          <a:prstGeom prst="rect">
            <a:avLst/>
          </a:prstGeom>
        </p:spPr>
        <p:txBody>
          <a:bodyPr wrap="square">
            <a:spAutoFit/>
          </a:bodyPr>
          <a:lstStyle/>
          <a:p>
            <a:pPr algn="just"/>
            <a:r>
              <a:rPr lang="es-MX" sz="2000" i="1" dirty="0">
                <a:latin typeface="Arial" panose="020B0604020202020204" pitchFamily="34" charset="0"/>
                <a:cs typeface="Arial" panose="020B0604020202020204" pitchFamily="34" charset="0"/>
              </a:rPr>
              <a:t>La comida en los transportes aéreos se prepara: </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0175" y="5445224"/>
            <a:ext cx="1519473" cy="1148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5161" y="1988840"/>
            <a:ext cx="1614487"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3645024"/>
            <a:ext cx="1440160" cy="138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56105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15616" y="653951"/>
            <a:ext cx="6840760" cy="830997"/>
          </a:xfrm>
          <a:prstGeom prst="rect">
            <a:avLst/>
          </a:prstGeom>
        </p:spPr>
        <p:txBody>
          <a:bodyPr wrap="square">
            <a:spAutoFit/>
          </a:bodyPr>
          <a:lstStyle/>
          <a:p>
            <a:pPr algn="ctr"/>
            <a:r>
              <a:rPr lang="es-MX" sz="2400" b="1" i="1" dirty="0">
                <a:latin typeface="Arial" panose="020B0604020202020204" pitchFamily="34" charset="0"/>
                <a:cs typeface="Arial" panose="020B0604020202020204" pitchFamily="34" charset="0"/>
              </a:rPr>
              <a:t>El servicio de alimentos en los ferrocarriles tiene dos aspectos principales:</a:t>
            </a:r>
          </a:p>
        </p:txBody>
      </p:sp>
      <p:sp>
        <p:nvSpPr>
          <p:cNvPr id="3" name="2 Rectángulo"/>
          <p:cNvSpPr/>
          <p:nvPr/>
        </p:nvSpPr>
        <p:spPr>
          <a:xfrm>
            <a:off x="683568" y="2420888"/>
            <a:ext cx="7704856" cy="3416320"/>
          </a:xfrm>
          <a:prstGeom prst="rect">
            <a:avLst/>
          </a:prstGeom>
        </p:spPr>
        <p:txBody>
          <a:bodyPr wrap="square">
            <a:spAutoFit/>
          </a:bodyPr>
          <a:lstStyle/>
          <a:p>
            <a:pPr marL="457200" indent="-457200">
              <a:buFont typeface="+mj-lt"/>
              <a:buAutoNum type="arabicPeriod"/>
            </a:pPr>
            <a:r>
              <a:rPr lang="es-MX" sz="2400" dirty="0" smtClean="0">
                <a:latin typeface="Arial" panose="020B0604020202020204" pitchFamily="34" charset="0"/>
                <a:cs typeface="Arial" panose="020B0604020202020204" pitchFamily="34" charset="0"/>
              </a:rPr>
              <a:t>Servicio </a:t>
            </a:r>
            <a:r>
              <a:rPr lang="es-MX" sz="2400" dirty="0">
                <a:latin typeface="Arial" panose="020B0604020202020204" pitchFamily="34" charset="0"/>
                <a:cs typeface="Arial" panose="020B0604020202020204" pitchFamily="34" charset="0"/>
              </a:rPr>
              <a:t>en la estación: buffet</a:t>
            </a:r>
          </a:p>
          <a:p>
            <a:r>
              <a:rPr lang="es-MX" sz="2400" dirty="0">
                <a:latin typeface="Arial" panose="020B0604020202020204" pitchFamily="34" charset="0"/>
                <a:cs typeface="Arial" panose="020B0604020202020204" pitchFamily="34" charset="0"/>
              </a:rPr>
              <a:t>                                             Barra de alimentos ligeros</a:t>
            </a:r>
          </a:p>
          <a:p>
            <a:r>
              <a:rPr lang="es-MX" sz="2400" dirty="0">
                <a:latin typeface="Arial" panose="020B0604020202020204" pitchFamily="34" charset="0"/>
                <a:cs typeface="Arial" panose="020B0604020202020204" pitchFamily="34" charset="0"/>
              </a:rPr>
              <a:t>                                             Restaurante </a:t>
            </a:r>
          </a:p>
          <a:p>
            <a:r>
              <a:rPr lang="es-MX" sz="2400" dirty="0">
                <a:latin typeface="Arial" panose="020B0604020202020204" pitchFamily="34" charset="0"/>
                <a:cs typeface="Arial" panose="020B0604020202020204" pitchFamily="34" charset="0"/>
              </a:rPr>
              <a:t>                                             Tienda de </a:t>
            </a:r>
            <a:r>
              <a:rPr lang="es-MX" sz="2400" dirty="0" smtClean="0">
                <a:latin typeface="Arial" panose="020B0604020202020204" pitchFamily="34" charset="0"/>
                <a:cs typeface="Arial" panose="020B0604020202020204" pitchFamily="34" charset="0"/>
              </a:rPr>
              <a:t>bebidas</a:t>
            </a:r>
          </a:p>
          <a:p>
            <a:endParaRPr lang="es-MX" sz="2400" dirty="0" smtClean="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pPr marL="457200" indent="-457200">
              <a:buFont typeface="+mj-lt"/>
              <a:buAutoNum type="arabicPeriod" startAt="2"/>
            </a:pPr>
            <a:r>
              <a:rPr lang="es-MX" sz="2400" dirty="0" smtClean="0">
                <a:latin typeface="Arial" panose="020B0604020202020204" pitchFamily="34" charset="0"/>
                <a:cs typeface="Arial" panose="020B0604020202020204" pitchFamily="34" charset="0"/>
              </a:rPr>
              <a:t>Servicio </a:t>
            </a:r>
            <a:r>
              <a:rPr lang="es-MX" sz="2400" dirty="0">
                <a:latin typeface="Arial" panose="020B0604020202020204" pitchFamily="34" charset="0"/>
                <a:cs typeface="Arial" panose="020B0604020202020204" pitchFamily="34" charset="0"/>
              </a:rPr>
              <a:t>en el tren: Servicio de comida</a:t>
            </a:r>
          </a:p>
          <a:p>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Barra </a:t>
            </a:r>
            <a:r>
              <a:rPr lang="es-MX" sz="2400" dirty="0">
                <a:latin typeface="Arial" panose="020B0604020202020204" pitchFamily="34" charset="0"/>
                <a:cs typeface="Arial" panose="020B0604020202020204" pitchFamily="34" charset="0"/>
              </a:rPr>
              <a:t>de buffet</a:t>
            </a:r>
          </a:p>
          <a:p>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Servicio </a:t>
            </a:r>
            <a:r>
              <a:rPr lang="es-MX" sz="2400" dirty="0">
                <a:latin typeface="Arial" panose="020B0604020202020204" pitchFamily="34" charset="0"/>
                <a:cs typeface="Arial" panose="020B0604020202020204" pitchFamily="34" charset="0"/>
              </a:rPr>
              <a:t>de bebidas</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996952"/>
            <a:ext cx="3276600" cy="140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0068" y="5013176"/>
            <a:ext cx="2012615"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94430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91680" y="2551837"/>
            <a:ext cx="5436096" cy="2862322"/>
          </a:xfrm>
          <a:prstGeom prst="rect">
            <a:avLst/>
          </a:prstGeom>
        </p:spPr>
        <p:txBody>
          <a:bodyPr wrap="square">
            <a:spAutoFit/>
          </a:bodyPr>
          <a:lstStyle/>
          <a:p>
            <a:pPr marL="342900" indent="-342900" algn="just">
              <a:lnSpc>
                <a:spcPct val="150000"/>
              </a:lnSpc>
              <a:buFont typeface="+mj-lt"/>
              <a:buAutoNum type="arabicPeriod"/>
            </a:pPr>
            <a:r>
              <a:rPr lang="es-MX" sz="2400" dirty="0" smtClean="0">
                <a:latin typeface="Arial" panose="020B0604020202020204" pitchFamily="34" charset="0"/>
                <a:cs typeface="Arial" panose="020B0604020202020204" pitchFamily="34" charset="0"/>
              </a:rPr>
              <a:t>Servicio </a:t>
            </a:r>
            <a:r>
              <a:rPr lang="es-MX" sz="2400" dirty="0">
                <a:latin typeface="Arial" panose="020B0604020202020204" pitchFamily="34" charset="0"/>
                <a:cs typeface="Arial" panose="020B0604020202020204" pitchFamily="34" charset="0"/>
              </a:rPr>
              <a:t>de restaurante de comida ligera y </a:t>
            </a:r>
            <a:r>
              <a:rPr lang="es-MX" sz="2400" dirty="0" smtClean="0">
                <a:latin typeface="Arial" panose="020B0604020202020204" pitchFamily="34" charset="0"/>
                <a:cs typeface="Arial" panose="020B0604020202020204" pitchFamily="34" charset="0"/>
              </a:rPr>
              <a:t>bebidas.</a:t>
            </a:r>
          </a:p>
          <a:p>
            <a:pPr algn="just">
              <a:lnSpc>
                <a:spcPct val="150000"/>
              </a:lnSpc>
            </a:pPr>
            <a:endParaRPr lang="es-MX" sz="2400" dirty="0">
              <a:latin typeface="Arial" panose="020B0604020202020204" pitchFamily="34" charset="0"/>
              <a:cs typeface="Arial" panose="020B0604020202020204" pitchFamily="34" charset="0"/>
            </a:endParaRPr>
          </a:p>
          <a:p>
            <a:pPr marL="457200" indent="-457200" algn="just">
              <a:lnSpc>
                <a:spcPct val="150000"/>
              </a:lnSpc>
              <a:buFont typeface="+mj-lt"/>
              <a:buAutoNum type="arabicPeriod" startAt="2"/>
            </a:pPr>
            <a:r>
              <a:rPr lang="es-MX" sz="2400" dirty="0" smtClean="0">
                <a:latin typeface="Arial" panose="020B0604020202020204" pitchFamily="34" charset="0"/>
                <a:cs typeface="Arial" panose="020B0604020202020204" pitchFamily="34" charset="0"/>
              </a:rPr>
              <a:t>Comidas </a:t>
            </a:r>
            <a:r>
              <a:rPr lang="es-MX" sz="2400" dirty="0">
                <a:latin typeface="Arial" panose="020B0604020202020204" pitchFamily="34" charset="0"/>
                <a:cs typeface="Arial" panose="020B0604020202020204" pitchFamily="34" charset="0"/>
              </a:rPr>
              <a:t>más elaboradas cuando son cruceros de placer.</a:t>
            </a:r>
          </a:p>
        </p:txBody>
      </p:sp>
      <p:sp>
        <p:nvSpPr>
          <p:cNvPr id="3" name="2 Rectángulo"/>
          <p:cNvSpPr/>
          <p:nvPr/>
        </p:nvSpPr>
        <p:spPr>
          <a:xfrm>
            <a:off x="2051720" y="836712"/>
            <a:ext cx="5076056" cy="830997"/>
          </a:xfrm>
          <a:prstGeom prst="rect">
            <a:avLst/>
          </a:prstGeom>
        </p:spPr>
        <p:txBody>
          <a:bodyPr wrap="square">
            <a:spAutoFit/>
          </a:bodyPr>
          <a:lstStyle/>
          <a:p>
            <a:pPr algn="ctr"/>
            <a:r>
              <a:rPr lang="es-MX" sz="2400" b="1" dirty="0">
                <a:latin typeface="Arial" panose="020B0604020202020204" pitchFamily="34" charset="0"/>
                <a:cs typeface="Arial" panose="020B0604020202020204" pitchFamily="34" charset="0"/>
              </a:rPr>
              <a:t>El servicio de alimentos en los </a:t>
            </a:r>
            <a:r>
              <a:rPr lang="es-MX" sz="2400" b="1" dirty="0" smtClean="0">
                <a:latin typeface="Arial" panose="020B0604020202020204" pitchFamily="34" charset="0"/>
                <a:cs typeface="Arial" panose="020B0604020202020204" pitchFamily="34" charset="0"/>
              </a:rPr>
              <a:t>transbordadores, trasatlánticos:</a:t>
            </a:r>
            <a:endParaRPr lang="es-MX" sz="2400" b="1" dirty="0">
              <a:latin typeface="Arial" panose="020B0604020202020204" pitchFamily="34" charset="0"/>
              <a:cs typeface="Arial" panose="020B0604020202020204" pitchFamily="34" charset="0"/>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7138" y="4869160"/>
            <a:ext cx="25812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904" y="1412776"/>
            <a:ext cx="1406559" cy="1139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66197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27564" y="2996952"/>
            <a:ext cx="4572000" cy="1703030"/>
          </a:xfrm>
          <a:prstGeom prst="rect">
            <a:avLst/>
          </a:prstGeom>
        </p:spPr>
        <p:txBody>
          <a:bodyPr>
            <a:spAutoFit/>
          </a:bodyPr>
          <a:lstStyle/>
          <a:p>
            <a:pPr marL="285750" lvl="0" indent="-285750" algn="ctr">
              <a:lnSpc>
                <a:spcPct val="150000"/>
              </a:lnSpc>
              <a:buFont typeface="Wingdings" panose="05000000000000000000" pitchFamily="2" charset="2"/>
              <a:buChar char="§"/>
            </a:pPr>
            <a:r>
              <a:rPr lang="es-MX" dirty="0" smtClean="0">
                <a:latin typeface="Arial" panose="020B0604020202020204" pitchFamily="34" charset="0"/>
                <a:cs typeface="Arial" panose="020B0604020202020204" pitchFamily="34" charset="0"/>
              </a:rPr>
              <a:t>Bien </a:t>
            </a:r>
            <a:r>
              <a:rPr lang="es-MX" dirty="0">
                <a:latin typeface="Arial" panose="020B0604020202020204" pitchFamily="34" charset="0"/>
                <a:cs typeface="Arial" panose="020B0604020202020204" pitchFamily="34" charset="0"/>
              </a:rPr>
              <a:t>preparados</a:t>
            </a:r>
          </a:p>
          <a:p>
            <a:pPr marL="285750" lvl="0" indent="-285750" algn="ctr">
              <a:lnSpc>
                <a:spcPct val="150000"/>
              </a:lnSpc>
              <a:buFont typeface="Wingdings" panose="05000000000000000000" pitchFamily="2" charset="2"/>
              <a:buChar char="§"/>
            </a:pPr>
            <a:r>
              <a:rPr lang="es-MX" dirty="0">
                <a:latin typeface="Arial" panose="020B0604020202020204" pitchFamily="34" charset="0"/>
                <a:cs typeface="Arial" panose="020B0604020202020204" pitchFamily="34" charset="0"/>
              </a:rPr>
              <a:t>De la mejor calidad</a:t>
            </a:r>
          </a:p>
          <a:p>
            <a:pPr marL="285750" lvl="0" indent="-285750" algn="ctr">
              <a:lnSpc>
                <a:spcPct val="150000"/>
              </a:lnSpc>
              <a:buFont typeface="Wingdings" panose="05000000000000000000" pitchFamily="2" charset="2"/>
              <a:buChar char="§"/>
            </a:pPr>
            <a:r>
              <a:rPr lang="es-MX" dirty="0">
                <a:latin typeface="Arial" panose="020B0604020202020204" pitchFamily="34" charset="0"/>
                <a:cs typeface="Arial" panose="020B0604020202020204" pitchFamily="34" charset="0"/>
              </a:rPr>
              <a:t>A un precio justo</a:t>
            </a:r>
          </a:p>
          <a:p>
            <a:pPr marL="285750" lvl="0" indent="-285750" algn="ctr">
              <a:lnSpc>
                <a:spcPct val="150000"/>
              </a:lnSpc>
              <a:buFont typeface="Wingdings" panose="05000000000000000000" pitchFamily="2" charset="2"/>
              <a:buChar char="§"/>
            </a:pPr>
            <a:r>
              <a:rPr lang="es-MX" dirty="0">
                <a:latin typeface="Arial" panose="020B0604020202020204" pitchFamily="34" charset="0"/>
                <a:cs typeface="Arial" panose="020B0604020202020204" pitchFamily="34" charset="0"/>
              </a:rPr>
              <a:t>Bajo estándares de sanidad</a:t>
            </a:r>
          </a:p>
        </p:txBody>
      </p:sp>
      <p:sp>
        <p:nvSpPr>
          <p:cNvPr id="3" name="2 Rectángulo"/>
          <p:cNvSpPr/>
          <p:nvPr/>
        </p:nvSpPr>
        <p:spPr>
          <a:xfrm>
            <a:off x="1907704" y="631776"/>
            <a:ext cx="5112568" cy="1200329"/>
          </a:xfrm>
          <a:prstGeom prst="rect">
            <a:avLst/>
          </a:prstGeom>
          <a:effectLst>
            <a:outerShdw blurRad="63500" dist="50800" dir="5400000" sx="98000" sy="98000" rotWithShape="0">
              <a:srgbClr val="000000">
                <a:alpha val="20000"/>
              </a:srgbClr>
            </a:outerShdw>
            <a:softEdge rad="127000"/>
          </a:effectLst>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MX" sz="2400" b="1" dirty="0" smtClean="0">
                <a:latin typeface="Arial" panose="020B0604020202020204" pitchFamily="34" charset="0"/>
                <a:cs typeface="Arial" panose="020B0604020202020204" pitchFamily="34" charset="0"/>
              </a:rPr>
              <a:t>EL OBJETIVO DE UN SERVICIO DE ALIMENTOS ES BRINDAR AL CLIENTE ALIMENTOS:</a:t>
            </a:r>
            <a:endParaRPr lang="es-MX" sz="2400" b="1" dirty="0">
              <a:latin typeface="Arial" panose="020B0604020202020204" pitchFamily="34" charset="0"/>
              <a:cs typeface="Arial" panose="020B0604020202020204" pitchFamily="34" charset="0"/>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4941168"/>
            <a:ext cx="21336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766" y="3071207"/>
            <a:ext cx="1404937" cy="162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9564" y="2060848"/>
            <a:ext cx="2286000"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6957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97882" y="2389521"/>
            <a:ext cx="6480719" cy="2862322"/>
          </a:xfrm>
          <a:prstGeom prst="rect">
            <a:avLst/>
          </a:prstGeom>
          <a:solidFill>
            <a:schemeClr val="bg1"/>
          </a:solidFill>
          <a:ln>
            <a:noFill/>
          </a:ln>
          <a:effectLst>
            <a:glow rad="139700">
              <a:schemeClr val="accent3">
                <a:satMod val="175000"/>
                <a:alpha val="40000"/>
              </a:schemeClr>
            </a:glow>
          </a:effectLst>
          <a:scene3d>
            <a:camera prst="orthographicFront"/>
            <a:lightRig rig="threePt" dir="t"/>
          </a:scene3d>
          <a:sp3d>
            <a:bevelT w="152400" h="50800" prst="softRound"/>
          </a:sp3d>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150000"/>
              </a:lnSpc>
              <a:spcAft>
                <a:spcPts val="800"/>
              </a:spcAft>
            </a:pPr>
            <a:r>
              <a:rPr lang="es-MX" sz="2000" dirty="0">
                <a:latin typeface="Arial" panose="020B0604020202020204" pitchFamily="34" charset="0"/>
                <a:ea typeface="Calibri" panose="020F0502020204030204" pitchFamily="34" charset="0"/>
                <a:cs typeface="Arial" panose="020B0604020202020204" pitchFamily="34" charset="0"/>
              </a:rPr>
              <a:t> </a:t>
            </a:r>
            <a:r>
              <a:rPr lang="es-MX" sz="2000" dirty="0" smtClean="0">
                <a:latin typeface="Arial" panose="020B0604020202020204" pitchFamily="34" charset="0"/>
                <a:ea typeface="Calibri" panose="020F0502020204030204" pitchFamily="34" charset="0"/>
                <a:cs typeface="Arial" panose="020B0604020202020204" pitchFamily="34" charset="0"/>
              </a:rPr>
              <a:t>	La </a:t>
            </a:r>
            <a:r>
              <a:rPr lang="es-MX" sz="2000" dirty="0">
                <a:latin typeface="Arial" panose="020B0604020202020204" pitchFamily="34" charset="0"/>
                <a:ea typeface="Calibri" panose="020F0502020204030204" pitchFamily="34" charset="0"/>
                <a:cs typeface="Arial" panose="020B0604020202020204" pitchFamily="34" charset="0"/>
              </a:rPr>
              <a:t>mayor parte de las transparencias ponen de relieve los temas principales de los contenidos en las “notas resumidas</a:t>
            </a:r>
            <a:r>
              <a:rPr lang="es-MX" sz="2000" dirty="0" smtClean="0">
                <a:latin typeface="Arial" panose="020B0604020202020204" pitchFamily="34" charset="0"/>
                <a:ea typeface="Calibri" panose="020F0502020204030204" pitchFamily="34" charset="0"/>
                <a:cs typeface="Arial" panose="020B0604020202020204" pitchFamily="34" charset="0"/>
              </a:rPr>
              <a:t>”. </a:t>
            </a:r>
            <a:r>
              <a:rPr lang="es-MX" sz="2000" dirty="0">
                <a:latin typeface="Arial" panose="020B0604020202020204" pitchFamily="34" charset="0"/>
                <a:ea typeface="Calibri" panose="020F0502020204030204" pitchFamily="34" charset="0"/>
                <a:cs typeface="Arial" panose="020B0604020202020204" pitchFamily="34" charset="0"/>
              </a:rPr>
              <a:t>En tanto que las ayudas visuales sirven para ilustrar las exposiciones. Al comienzo de la sesión de trabajo, se entregara a los estudiantes los impresos de las transparencias que serán utilizadas.</a:t>
            </a:r>
            <a:endParaRPr lang="es-MX"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137930" y="727735"/>
            <a:ext cx="5000625" cy="88267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107000"/>
              </a:lnSpc>
              <a:spcAft>
                <a:spcPts val="800"/>
              </a:spcAft>
            </a:pPr>
            <a:r>
              <a:rPr lang="es-MX" sz="2400" b="1" i="1" dirty="0">
                <a:latin typeface="Calibri" panose="020F0502020204030204" pitchFamily="34" charset="0"/>
                <a:ea typeface="Calibri" panose="020F0502020204030204" pitchFamily="34" charset="0"/>
                <a:cs typeface="Times New Roman" panose="02020603050405020304" pitchFamily="18" charset="0"/>
              </a:rPr>
              <a:t>GUIÓN EXPLICATIVO PARA EL EMPLEO DEL PRESENTE </a:t>
            </a:r>
            <a:r>
              <a:rPr lang="es-MX" sz="2400" b="1" i="1" dirty="0" smtClean="0">
                <a:latin typeface="Calibri" panose="020F0502020204030204" pitchFamily="34" charset="0"/>
                <a:ea typeface="Calibri" panose="020F0502020204030204" pitchFamily="34" charset="0"/>
                <a:cs typeface="Times New Roman" panose="02020603050405020304" pitchFamily="18" charset="0"/>
              </a:rPr>
              <a:t>MATERIAL</a:t>
            </a:r>
            <a:endParaRPr lang="es-MX" sz="2400" b="1" i="1"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AutoShape 2" descr="Resultado de imagen para profes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profeso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12" y="1178883"/>
            <a:ext cx="1368152" cy="1104900"/>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99751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83768" y="1628800"/>
            <a:ext cx="5616624" cy="5078313"/>
          </a:xfrm>
          <a:prstGeom prst="rect">
            <a:avLst/>
          </a:prstGeom>
        </p:spPr>
        <p:txBody>
          <a:bodyPr wrap="square">
            <a:spAutoFit/>
          </a:bodyPr>
          <a:lstStyle/>
          <a:p>
            <a:pPr marL="342900" lvl="0" indent="-342900" algn="just">
              <a:lnSpc>
                <a:spcPct val="150000"/>
              </a:lnSpc>
              <a:buFont typeface="+mj-lt"/>
              <a:buAutoNum type="arabicPeriod"/>
            </a:pPr>
            <a:r>
              <a:rPr lang="es-MX" sz="2400" dirty="0" smtClean="0">
                <a:latin typeface="Arial" panose="020B0604020202020204" pitchFamily="34" charset="0"/>
                <a:cs typeface="Arial" panose="020B0604020202020204" pitchFamily="34" charset="0"/>
              </a:rPr>
              <a:t>Planeación </a:t>
            </a:r>
            <a:r>
              <a:rPr lang="es-MX" sz="2400" dirty="0">
                <a:latin typeface="Arial" panose="020B0604020202020204" pitchFamily="34" charset="0"/>
                <a:cs typeface="Arial" panose="020B0604020202020204" pitchFamily="34" charset="0"/>
              </a:rPr>
              <a:t>de menús</a:t>
            </a:r>
          </a:p>
          <a:p>
            <a:pPr marL="342900" lvl="0" indent="-342900" algn="just">
              <a:lnSpc>
                <a:spcPct val="150000"/>
              </a:lnSpc>
              <a:buFont typeface="+mj-lt"/>
              <a:buAutoNum type="arabicPeriod"/>
            </a:pPr>
            <a:r>
              <a:rPr lang="es-MX" sz="2400" dirty="0">
                <a:latin typeface="Arial" panose="020B0604020202020204" pitchFamily="34" charset="0"/>
                <a:cs typeface="Arial" panose="020B0604020202020204" pitchFamily="34" charset="0"/>
              </a:rPr>
              <a:t>Compras</a:t>
            </a:r>
          </a:p>
          <a:p>
            <a:pPr marL="342900" lvl="0" indent="-342900" algn="just">
              <a:lnSpc>
                <a:spcPct val="150000"/>
              </a:lnSpc>
              <a:buFont typeface="+mj-lt"/>
              <a:buAutoNum type="arabicPeriod"/>
            </a:pPr>
            <a:r>
              <a:rPr lang="es-MX" sz="2400" dirty="0">
                <a:latin typeface="Arial" panose="020B0604020202020204" pitchFamily="34" charset="0"/>
                <a:cs typeface="Arial" panose="020B0604020202020204" pitchFamily="34" charset="0"/>
              </a:rPr>
              <a:t>Recepción de materia prima</a:t>
            </a:r>
          </a:p>
          <a:p>
            <a:pPr marL="342900" lvl="0" indent="-342900" algn="just">
              <a:lnSpc>
                <a:spcPct val="150000"/>
              </a:lnSpc>
              <a:buFont typeface="+mj-lt"/>
              <a:buAutoNum type="arabicPeriod"/>
            </a:pPr>
            <a:r>
              <a:rPr lang="es-MX" sz="2400" dirty="0">
                <a:latin typeface="Arial" panose="020B0604020202020204" pitchFamily="34" charset="0"/>
                <a:cs typeface="Arial" panose="020B0604020202020204" pitchFamily="34" charset="0"/>
              </a:rPr>
              <a:t>Almacén</a:t>
            </a:r>
          </a:p>
          <a:p>
            <a:pPr marL="342900" lvl="0" indent="-342900" algn="just">
              <a:lnSpc>
                <a:spcPct val="150000"/>
              </a:lnSpc>
              <a:buFont typeface="+mj-lt"/>
              <a:buAutoNum type="arabicPeriod"/>
            </a:pPr>
            <a:r>
              <a:rPr lang="es-MX" sz="2400" dirty="0">
                <a:latin typeface="Arial" panose="020B0604020202020204" pitchFamily="34" charset="0"/>
                <a:cs typeface="Arial" panose="020B0604020202020204" pitchFamily="34" charset="0"/>
              </a:rPr>
              <a:t>Producción</a:t>
            </a:r>
          </a:p>
          <a:p>
            <a:pPr marL="342900" lvl="0" indent="-342900" algn="just">
              <a:lnSpc>
                <a:spcPct val="150000"/>
              </a:lnSpc>
              <a:buFont typeface="+mj-lt"/>
              <a:buAutoNum type="arabicPeriod"/>
            </a:pPr>
            <a:r>
              <a:rPr lang="es-MX" sz="2400" dirty="0">
                <a:latin typeface="Arial" panose="020B0604020202020204" pitchFamily="34" charset="0"/>
                <a:cs typeface="Arial" panose="020B0604020202020204" pitchFamily="34" charset="0"/>
              </a:rPr>
              <a:t>Servicio de comedor</a:t>
            </a:r>
          </a:p>
          <a:p>
            <a:pPr marL="342900" lvl="0" indent="-342900" algn="just">
              <a:lnSpc>
                <a:spcPct val="150000"/>
              </a:lnSpc>
              <a:buFont typeface="+mj-lt"/>
              <a:buAutoNum type="arabicPeriod"/>
            </a:pPr>
            <a:r>
              <a:rPr lang="es-MX" sz="2400" dirty="0">
                <a:latin typeface="Arial" panose="020B0604020202020204" pitchFamily="34" charset="0"/>
                <a:cs typeface="Arial" panose="020B0604020202020204" pitchFamily="34" charset="0"/>
              </a:rPr>
              <a:t>Lavado de la batería y de los utensilios</a:t>
            </a:r>
          </a:p>
          <a:p>
            <a:pPr marL="342900" lvl="0" indent="-342900" algn="just">
              <a:lnSpc>
                <a:spcPct val="150000"/>
              </a:lnSpc>
              <a:buFont typeface="+mj-lt"/>
              <a:buAutoNum type="arabicPeriod"/>
            </a:pPr>
            <a:r>
              <a:rPr lang="es-MX" sz="2400" dirty="0">
                <a:latin typeface="Arial" panose="020B0604020202020204" pitchFamily="34" charset="0"/>
                <a:cs typeface="Arial" panose="020B0604020202020204" pitchFamily="34" charset="0"/>
              </a:rPr>
              <a:t>Control del proceso</a:t>
            </a:r>
          </a:p>
        </p:txBody>
      </p:sp>
      <p:sp>
        <p:nvSpPr>
          <p:cNvPr id="3" name="2 Rectángulo"/>
          <p:cNvSpPr/>
          <p:nvPr/>
        </p:nvSpPr>
        <p:spPr>
          <a:xfrm>
            <a:off x="1259632" y="404664"/>
            <a:ext cx="6336704" cy="830997"/>
          </a:xfrm>
          <a:prstGeom prst="rect">
            <a:avLst/>
          </a:prstGeom>
          <a:effectLst>
            <a:outerShdw blurRad="63500" dist="50800" dir="5400000" sx="98000" sy="98000" rotWithShape="0">
              <a:srgbClr val="000000">
                <a:alpha val="20000"/>
              </a:srgbClr>
            </a:outerShdw>
            <a:softEdge rad="317500"/>
          </a:effectLst>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s-MX" sz="2400" b="1" i="1" dirty="0">
                <a:latin typeface="Arial" panose="020B0604020202020204" pitchFamily="34" charset="0"/>
                <a:cs typeface="Arial" panose="020B0604020202020204" pitchFamily="34" charset="0"/>
              </a:rPr>
              <a:t>Para lograr el objetivo, en el servicio de alimentación se sigue un proceso:</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3311" y="2852936"/>
            <a:ext cx="1971303"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716" y="2677156"/>
            <a:ext cx="158798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41917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75656" y="1129000"/>
            <a:ext cx="6318448" cy="3970318"/>
          </a:xfrm>
          <a:prstGeom prst="rect">
            <a:avLst/>
          </a:prstGeom>
        </p:spPr>
        <p:txBody>
          <a:bodyPr wrap="square">
            <a:spAutoFit/>
          </a:bodyPr>
          <a:lstStyle/>
          <a:p>
            <a:pPr algn="just">
              <a:lnSpc>
                <a:spcPct val="150000"/>
              </a:lnSpc>
            </a:pPr>
            <a:r>
              <a:rPr lang="es-MX" sz="2400" i="1" dirty="0" smtClean="0">
                <a:latin typeface="Arial" panose="020B0604020202020204" pitchFamily="34" charset="0"/>
                <a:cs typeface="Arial" panose="020B0604020202020204" pitchFamily="34" charset="0"/>
              </a:rPr>
              <a:t>En </a:t>
            </a:r>
            <a:r>
              <a:rPr lang="es-MX" sz="2400" i="1" dirty="0">
                <a:latin typeface="Arial" panose="020B0604020202020204" pitchFamily="34" charset="0"/>
                <a:cs typeface="Arial" panose="020B0604020202020204" pitchFamily="34" charset="0"/>
              </a:rPr>
              <a:t>esta etapa se responde la pregunta</a:t>
            </a:r>
            <a:r>
              <a:rPr lang="es-MX" sz="2400" i="1" dirty="0" smtClean="0">
                <a:latin typeface="Arial" panose="020B0604020202020204" pitchFamily="34" charset="0"/>
                <a:cs typeface="Arial" panose="020B0604020202020204" pitchFamily="34" charset="0"/>
              </a:rPr>
              <a:t>:</a:t>
            </a:r>
          </a:p>
          <a:p>
            <a:pPr algn="just">
              <a:lnSpc>
                <a:spcPct val="150000"/>
              </a:lnSpc>
            </a:pPr>
            <a:endParaRPr lang="es-MX" sz="2400" i="1"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sz="2400" dirty="0">
                <a:latin typeface="Arial" panose="020B0604020202020204" pitchFamily="34" charset="0"/>
                <a:cs typeface="Arial" panose="020B0604020202020204" pitchFamily="34" charset="0"/>
              </a:rPr>
              <a:t>¿Qué alimentos se van a preparar</a:t>
            </a:r>
            <a:r>
              <a:rPr lang="es-MX" sz="2400" dirty="0" smtClean="0">
                <a:latin typeface="Arial" panose="020B0604020202020204" pitchFamily="34" charset="0"/>
                <a:cs typeface="Arial" panose="020B0604020202020204" pitchFamily="34" charset="0"/>
              </a:rPr>
              <a:t>?</a:t>
            </a:r>
          </a:p>
          <a:p>
            <a:pPr algn="just">
              <a:lnSpc>
                <a:spcPct val="150000"/>
              </a:lnSpc>
            </a:pPr>
            <a:endParaRPr lang="es-MX" sz="2400" dirty="0">
              <a:latin typeface="Arial" panose="020B0604020202020204" pitchFamily="34" charset="0"/>
              <a:cs typeface="Arial" panose="020B0604020202020204" pitchFamily="34" charset="0"/>
            </a:endParaRPr>
          </a:p>
          <a:p>
            <a:pPr algn="just">
              <a:lnSpc>
                <a:spcPct val="150000"/>
              </a:lnSpc>
            </a:pPr>
            <a:r>
              <a:rPr lang="es-MX" sz="2400" dirty="0">
                <a:latin typeface="Arial" panose="020B0604020202020204" pitchFamily="34" charset="0"/>
                <a:cs typeface="Arial" panose="020B0604020202020204" pitchFamily="34" charset="0"/>
              </a:rPr>
              <a:t>Se determinan por escrito los diferentes platillos que comprendan el </a:t>
            </a:r>
            <a:r>
              <a:rPr lang="es-MX" sz="2400" dirty="0" smtClean="0">
                <a:latin typeface="Arial" panose="020B0604020202020204" pitchFamily="34" charset="0"/>
                <a:cs typeface="Arial" panose="020B0604020202020204" pitchFamily="34" charset="0"/>
              </a:rPr>
              <a:t>menú.</a:t>
            </a:r>
          </a:p>
          <a:p>
            <a:pPr algn="just">
              <a:lnSpc>
                <a:spcPct val="150000"/>
              </a:lnSpc>
            </a:pP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052329" y="620688"/>
            <a:ext cx="3676006" cy="461665"/>
          </a:xfrm>
          <a:prstGeom prst="rect">
            <a:avLst/>
          </a:prstGeom>
        </p:spPr>
        <p:txBody>
          <a:bodyPr wrap="none">
            <a:spAutoFit/>
          </a:bodyPr>
          <a:lstStyle/>
          <a:p>
            <a:pPr marL="342900" indent="-342900">
              <a:buFont typeface="+mj-lt"/>
              <a:buAutoNum type="arabicPeriod"/>
            </a:pPr>
            <a:r>
              <a:rPr lang="es-MX" sz="2400" b="1" dirty="0">
                <a:latin typeface="Arial" panose="020B0604020202020204" pitchFamily="34" charset="0"/>
                <a:cs typeface="Arial" panose="020B0604020202020204" pitchFamily="34" charset="0"/>
              </a:rPr>
              <a:t>Planeación de menús</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6284" y="4653136"/>
            <a:ext cx="2877923"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11793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63688" y="1674674"/>
            <a:ext cx="5760640" cy="2862322"/>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Existen tres tipos principales de menú</a:t>
            </a:r>
            <a:r>
              <a:rPr lang="es-MX" sz="2400" dirty="0" smtClean="0">
                <a:latin typeface="Arial" panose="020B0604020202020204" pitchFamily="34" charset="0"/>
                <a:cs typeface="Arial" panose="020B0604020202020204" pitchFamily="34" charset="0"/>
              </a:rPr>
              <a:t>:</a:t>
            </a:r>
          </a:p>
          <a:p>
            <a:pPr algn="just">
              <a:lnSpc>
                <a:spcPct val="150000"/>
              </a:lnSpc>
            </a:pP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400" dirty="0">
                <a:latin typeface="Arial" panose="020B0604020202020204" pitchFamily="34" charset="0"/>
                <a:cs typeface="Arial" panose="020B0604020202020204" pitchFamily="34" charset="0"/>
              </a:rPr>
              <a:t>M</a:t>
            </a:r>
            <a:r>
              <a:rPr lang="es-MX" sz="2400" dirty="0" smtClean="0">
                <a:latin typeface="Arial" panose="020B0604020202020204" pitchFamily="34" charset="0"/>
                <a:cs typeface="Arial" panose="020B0604020202020204" pitchFamily="34" charset="0"/>
              </a:rPr>
              <a:t>enú </a:t>
            </a:r>
            <a:r>
              <a:rPr lang="es-MX" sz="2400" dirty="0">
                <a:latin typeface="Arial" panose="020B0604020202020204" pitchFamily="34" charset="0"/>
                <a:cs typeface="Arial" panose="020B0604020202020204" pitchFamily="34" charset="0"/>
              </a:rPr>
              <a:t>a la carta</a:t>
            </a:r>
          </a:p>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Plan </a:t>
            </a:r>
            <a:r>
              <a:rPr lang="es-MX" sz="2400" dirty="0">
                <a:latin typeface="Arial" panose="020B0604020202020204" pitchFamily="34" charset="0"/>
                <a:cs typeface="Arial" panose="020B0604020202020204" pitchFamily="34" charset="0"/>
              </a:rPr>
              <a:t>del día (menú ejecutivo)</a:t>
            </a:r>
          </a:p>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Menú </a:t>
            </a:r>
            <a:r>
              <a:rPr lang="es-MX" sz="2400" dirty="0">
                <a:latin typeface="Arial" panose="020B0604020202020204" pitchFamily="34" charset="0"/>
                <a:cs typeface="Arial" panose="020B0604020202020204" pitchFamily="34" charset="0"/>
              </a:rPr>
              <a:t>cíclico</a:t>
            </a:r>
          </a:p>
        </p:txBody>
      </p:sp>
      <p:sp>
        <p:nvSpPr>
          <p:cNvPr id="3" name="2 Rectángulo"/>
          <p:cNvSpPr/>
          <p:nvPr/>
        </p:nvSpPr>
        <p:spPr>
          <a:xfrm>
            <a:off x="1052329" y="620688"/>
            <a:ext cx="3676006" cy="461665"/>
          </a:xfrm>
          <a:prstGeom prst="rect">
            <a:avLst/>
          </a:prstGeom>
        </p:spPr>
        <p:txBody>
          <a:bodyPr wrap="none">
            <a:spAutoFit/>
          </a:bodyPr>
          <a:lstStyle/>
          <a:p>
            <a:pPr marL="342900" indent="-342900">
              <a:buFont typeface="+mj-lt"/>
              <a:buAutoNum type="arabicPeriod"/>
            </a:pPr>
            <a:r>
              <a:rPr lang="es-MX" sz="2400" b="1" dirty="0">
                <a:latin typeface="Arial" panose="020B0604020202020204" pitchFamily="34" charset="0"/>
                <a:cs typeface="Arial" panose="020B0604020202020204" pitchFamily="34" charset="0"/>
              </a:rPr>
              <a:t>Planeación de menús</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7126" y="4348163"/>
            <a:ext cx="2486025"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013" y="4786313"/>
            <a:ext cx="2419350" cy="140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3129" y="455179"/>
            <a:ext cx="1674619" cy="1254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45539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07704" y="2132856"/>
            <a:ext cx="5958408" cy="3785652"/>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s-MX" sz="2000" dirty="0" smtClean="0">
                <a:latin typeface="Arial" panose="020B0604020202020204" pitchFamily="34" charset="0"/>
                <a:cs typeface="Arial" panose="020B0604020202020204" pitchFamily="34" charset="0"/>
              </a:rPr>
              <a:t>Es </a:t>
            </a:r>
            <a:r>
              <a:rPr lang="es-MX" sz="2000" dirty="0">
                <a:latin typeface="Arial" panose="020B0604020202020204" pitchFamily="34" charset="0"/>
                <a:cs typeface="Arial" panose="020B0604020202020204" pitchFamily="34" charset="0"/>
              </a:rPr>
              <a:t>arreglado según el análisis de </a:t>
            </a:r>
            <a:r>
              <a:rPr lang="es-MX" sz="2000" dirty="0" smtClean="0">
                <a:latin typeface="Arial" panose="020B0604020202020204" pitchFamily="34" charset="0"/>
                <a:cs typeface="Arial" panose="020B0604020202020204" pitchFamily="34" charset="0"/>
              </a:rPr>
              <a:t>mercado.</a:t>
            </a:r>
            <a:endParaRPr lang="es-MX" sz="20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Contiene una variedad de </a:t>
            </a:r>
            <a:r>
              <a:rPr lang="es-MX" sz="2000" dirty="0" smtClean="0">
                <a:latin typeface="Arial" panose="020B0604020202020204" pitchFamily="34" charset="0"/>
                <a:cs typeface="Arial" panose="020B0604020202020204" pitchFamily="34" charset="0"/>
              </a:rPr>
              <a:t>platillos. </a:t>
            </a:r>
            <a:endParaRPr lang="es-MX" sz="20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Cada uno de los platillos tiene un precio y es vendido por </a:t>
            </a:r>
            <a:r>
              <a:rPr lang="es-MX" sz="2000" dirty="0" smtClean="0">
                <a:latin typeface="Arial" panose="020B0604020202020204" pitchFamily="34" charset="0"/>
                <a:cs typeface="Arial" panose="020B0604020202020204" pitchFamily="34" charset="0"/>
              </a:rPr>
              <a:t>separado.</a:t>
            </a:r>
            <a:endParaRPr lang="es-MX" sz="20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Los platillos están arreglados según sus funciones gastronómicas y </a:t>
            </a:r>
            <a:r>
              <a:rPr lang="es-MX" sz="2000" dirty="0" smtClean="0">
                <a:latin typeface="Arial" panose="020B0604020202020204" pitchFamily="34" charset="0"/>
                <a:cs typeface="Arial" panose="020B0604020202020204" pitchFamily="34" charset="0"/>
              </a:rPr>
              <a:t>características. </a:t>
            </a:r>
            <a:endParaRPr lang="es-MX" sz="20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Se preparan a petición del </a:t>
            </a:r>
            <a:r>
              <a:rPr lang="es-MX" sz="2000" dirty="0" smtClean="0">
                <a:latin typeface="Arial" panose="020B0604020202020204" pitchFamily="34" charset="0"/>
                <a:cs typeface="Arial" panose="020B0604020202020204" pitchFamily="34" charset="0"/>
              </a:rPr>
              <a:t>cliente.</a:t>
            </a:r>
            <a:endParaRPr lang="es-MX" sz="20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Se necesita cierto tiempo para su </a:t>
            </a:r>
            <a:r>
              <a:rPr lang="es-MX" sz="2000" dirty="0" smtClean="0">
                <a:latin typeface="Arial" panose="020B0604020202020204" pitchFamily="34" charset="0"/>
                <a:cs typeface="Arial" panose="020B0604020202020204" pitchFamily="34" charset="0"/>
              </a:rPr>
              <a:t>preparación.</a:t>
            </a:r>
            <a:endParaRPr lang="es-MX" sz="2000" dirty="0">
              <a:latin typeface="Arial" panose="020B0604020202020204" pitchFamily="34" charset="0"/>
              <a:cs typeface="Arial" panose="020B0604020202020204" pitchFamily="34" charset="0"/>
            </a:endParaRPr>
          </a:p>
        </p:txBody>
      </p:sp>
      <p:sp>
        <p:nvSpPr>
          <p:cNvPr id="3" name="2 Rectángulo"/>
          <p:cNvSpPr/>
          <p:nvPr/>
        </p:nvSpPr>
        <p:spPr>
          <a:xfrm>
            <a:off x="1547664" y="1271166"/>
            <a:ext cx="4142481" cy="400110"/>
          </a:xfrm>
          <a:prstGeom prst="rect">
            <a:avLst/>
          </a:prstGeom>
        </p:spPr>
        <p:txBody>
          <a:bodyPr wrap="none">
            <a:spAutoFit/>
          </a:bodyPr>
          <a:lstStyle/>
          <a:p>
            <a:r>
              <a:rPr lang="es-MX" sz="2000" dirty="0">
                <a:latin typeface="Arial" panose="020B0604020202020204" pitchFamily="34" charset="0"/>
                <a:cs typeface="Arial" panose="020B0604020202020204" pitchFamily="34" charset="0"/>
              </a:rPr>
              <a:t>Características del menú a la carta</a:t>
            </a:r>
          </a:p>
        </p:txBody>
      </p:sp>
      <p:sp>
        <p:nvSpPr>
          <p:cNvPr id="4" name="3 Rectángulo"/>
          <p:cNvSpPr/>
          <p:nvPr/>
        </p:nvSpPr>
        <p:spPr>
          <a:xfrm>
            <a:off x="1052329" y="620688"/>
            <a:ext cx="3676006" cy="461665"/>
          </a:xfrm>
          <a:prstGeom prst="rect">
            <a:avLst/>
          </a:prstGeom>
        </p:spPr>
        <p:txBody>
          <a:bodyPr wrap="none">
            <a:spAutoFit/>
          </a:bodyPr>
          <a:lstStyle/>
          <a:p>
            <a:pPr marL="342900" indent="-342900">
              <a:buFont typeface="+mj-lt"/>
              <a:buAutoNum type="arabicPeriod"/>
            </a:pPr>
            <a:r>
              <a:rPr lang="es-MX" sz="2400" b="1" dirty="0">
                <a:latin typeface="Arial" panose="020B0604020202020204" pitchFamily="34" charset="0"/>
                <a:cs typeface="Arial" panose="020B0604020202020204" pitchFamily="34" charset="0"/>
              </a:rPr>
              <a:t>Planeación de menús</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4510" y="222159"/>
            <a:ext cx="1720387" cy="1720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337" y="3814758"/>
            <a:ext cx="1527983"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80329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35696" y="2204864"/>
            <a:ext cx="5688632" cy="3785652"/>
          </a:xfrm>
          <a:prstGeom prst="rect">
            <a:avLst/>
          </a:prstGeom>
        </p:spPr>
        <p:txBody>
          <a:bodyPr wrap="square">
            <a:spAutoFit/>
          </a:bodyPr>
          <a:lstStyle/>
          <a:p>
            <a:pPr marL="342900" indent="-342900" algn="just">
              <a:lnSpc>
                <a:spcPct val="150000"/>
              </a:lnSpc>
              <a:buFont typeface="Wingdings" panose="05000000000000000000" pitchFamily="2" charset="2"/>
              <a:buChar char="ü"/>
            </a:pPr>
            <a:r>
              <a:rPr lang="es-MX" sz="2000" dirty="0" smtClean="0">
                <a:latin typeface="Arial" panose="020B0604020202020204" pitchFamily="34" charset="0"/>
                <a:cs typeface="Arial" panose="020B0604020202020204" pitchFamily="34" charset="0"/>
              </a:rPr>
              <a:t>Tiene </a:t>
            </a:r>
            <a:r>
              <a:rPr lang="es-MX" sz="2000" dirty="0">
                <a:latin typeface="Arial" panose="020B0604020202020204" pitchFamily="34" charset="0"/>
                <a:cs typeface="Arial" panose="020B0604020202020204" pitchFamily="34" charset="0"/>
              </a:rPr>
              <a:t>un solo </a:t>
            </a:r>
            <a:r>
              <a:rPr lang="es-MX" sz="2000" dirty="0" smtClean="0">
                <a:latin typeface="Arial" panose="020B0604020202020204" pitchFamily="34" charset="0"/>
                <a:cs typeface="Arial" panose="020B0604020202020204" pitchFamily="34" charset="0"/>
              </a:rPr>
              <a:t>producto.</a:t>
            </a:r>
            <a:endParaRPr lang="es-MX" sz="20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Se prepara para determinado </a:t>
            </a:r>
            <a:r>
              <a:rPr lang="es-MX" sz="2000" dirty="0" smtClean="0">
                <a:latin typeface="Arial" panose="020B0604020202020204" pitchFamily="34" charset="0"/>
                <a:cs typeface="Arial" panose="020B0604020202020204" pitchFamily="34" charset="0"/>
              </a:rPr>
              <a:t>periodo.</a:t>
            </a:r>
            <a:endParaRPr lang="es-MX" sz="20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Se prepara para cierta cantidad de </a:t>
            </a:r>
            <a:r>
              <a:rPr lang="es-MX" sz="2000" dirty="0" smtClean="0">
                <a:latin typeface="Arial" panose="020B0604020202020204" pitchFamily="34" charset="0"/>
                <a:cs typeface="Arial" panose="020B0604020202020204" pitchFamily="34" charset="0"/>
              </a:rPr>
              <a:t>comensales.</a:t>
            </a:r>
            <a:endParaRPr lang="es-MX" sz="20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Es un menú con pocas </a:t>
            </a:r>
            <a:r>
              <a:rPr lang="es-MX" sz="2000" dirty="0" smtClean="0">
                <a:latin typeface="Arial" panose="020B0604020202020204" pitchFamily="34" charset="0"/>
                <a:cs typeface="Arial" panose="020B0604020202020204" pitchFamily="34" charset="0"/>
              </a:rPr>
              <a:t>opciones. </a:t>
            </a:r>
            <a:endParaRPr lang="es-MX" sz="20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Consta de entrada, plato principal, postre y </a:t>
            </a:r>
            <a:r>
              <a:rPr lang="es-MX" sz="2000" dirty="0" smtClean="0">
                <a:latin typeface="Arial" panose="020B0604020202020204" pitchFamily="34" charset="0"/>
                <a:cs typeface="Arial" panose="020B0604020202020204" pitchFamily="34" charset="0"/>
              </a:rPr>
              <a:t>bebida.</a:t>
            </a:r>
            <a:endParaRPr lang="es-MX" sz="20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Por lo general no se </a:t>
            </a:r>
            <a:r>
              <a:rPr lang="es-MX" sz="2000" dirty="0" smtClean="0">
                <a:latin typeface="Arial" panose="020B0604020202020204" pitchFamily="34" charset="0"/>
                <a:cs typeface="Arial" panose="020B0604020202020204" pitchFamily="34" charset="0"/>
              </a:rPr>
              <a:t>cobra </a:t>
            </a:r>
            <a:r>
              <a:rPr lang="es-MX" sz="2000" dirty="0">
                <a:latin typeface="Arial" panose="020B0604020202020204" pitchFamily="34" charset="0"/>
                <a:cs typeface="Arial" panose="020B0604020202020204" pitchFamily="34" charset="0"/>
              </a:rPr>
              <a:t>servicio de </a:t>
            </a:r>
            <a:r>
              <a:rPr lang="es-MX" sz="2000" dirty="0" smtClean="0">
                <a:latin typeface="Arial" panose="020B0604020202020204" pitchFamily="34" charset="0"/>
                <a:cs typeface="Arial" panose="020B0604020202020204" pitchFamily="34" charset="0"/>
              </a:rPr>
              <a:t>mesa.</a:t>
            </a:r>
            <a:endParaRPr lang="es-MX" sz="2000" dirty="0">
              <a:latin typeface="Arial" panose="020B0604020202020204" pitchFamily="34" charset="0"/>
              <a:cs typeface="Arial" panose="020B0604020202020204" pitchFamily="34" charset="0"/>
            </a:endParaRPr>
          </a:p>
        </p:txBody>
      </p:sp>
      <p:sp>
        <p:nvSpPr>
          <p:cNvPr id="3" name="2 Rectángulo"/>
          <p:cNvSpPr/>
          <p:nvPr/>
        </p:nvSpPr>
        <p:spPr>
          <a:xfrm>
            <a:off x="1052329" y="620688"/>
            <a:ext cx="3676006" cy="461665"/>
          </a:xfrm>
          <a:prstGeom prst="rect">
            <a:avLst/>
          </a:prstGeom>
        </p:spPr>
        <p:txBody>
          <a:bodyPr wrap="none">
            <a:spAutoFit/>
          </a:bodyPr>
          <a:lstStyle/>
          <a:p>
            <a:pPr marL="342900" indent="-342900">
              <a:buFont typeface="+mj-lt"/>
              <a:buAutoNum type="arabicPeriod"/>
            </a:pPr>
            <a:r>
              <a:rPr lang="es-MX" sz="2400" b="1" dirty="0">
                <a:latin typeface="Arial" panose="020B0604020202020204" pitchFamily="34" charset="0"/>
                <a:cs typeface="Arial" panose="020B0604020202020204" pitchFamily="34" charset="0"/>
              </a:rPr>
              <a:t>Planeación de menús</a:t>
            </a:r>
          </a:p>
        </p:txBody>
      </p:sp>
      <p:sp>
        <p:nvSpPr>
          <p:cNvPr id="4" name="3 Rectángulo"/>
          <p:cNvSpPr/>
          <p:nvPr/>
        </p:nvSpPr>
        <p:spPr>
          <a:xfrm>
            <a:off x="1619672" y="1213009"/>
            <a:ext cx="6696744" cy="400110"/>
          </a:xfrm>
          <a:prstGeom prst="rect">
            <a:avLst/>
          </a:prstGeom>
        </p:spPr>
        <p:txBody>
          <a:bodyPr wrap="square">
            <a:spAutoFit/>
          </a:bodyPr>
          <a:lstStyle/>
          <a:p>
            <a:pPr algn="just"/>
            <a:r>
              <a:rPr lang="es-MX" sz="2000" i="1" dirty="0">
                <a:latin typeface="Arial" panose="020B0604020202020204" pitchFamily="34" charset="0"/>
                <a:cs typeface="Arial" panose="020B0604020202020204" pitchFamily="34" charset="0"/>
              </a:rPr>
              <a:t>Características del plato del día o menú </a:t>
            </a:r>
            <a:r>
              <a:rPr lang="es-MX" sz="2000" i="1" dirty="0" smtClean="0">
                <a:latin typeface="Arial" panose="020B0604020202020204" pitchFamily="34" charset="0"/>
                <a:cs typeface="Arial" panose="020B0604020202020204" pitchFamily="34" charset="0"/>
              </a:rPr>
              <a:t>ejecutivo:</a:t>
            </a:r>
            <a:endParaRPr lang="es-MX" sz="2000" i="1" dirty="0">
              <a:latin typeface="Arial" panose="020B0604020202020204" pitchFamily="34" charset="0"/>
              <a:cs typeface="Arial" panose="020B0604020202020204" pitchFamily="34" charset="0"/>
            </a:endParaRP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249" y="2755745"/>
            <a:ext cx="1440160"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18424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86000" y="2274838"/>
            <a:ext cx="5382344" cy="3323987"/>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s-MX" sz="2000" dirty="0" smtClean="0">
                <a:latin typeface="Arial" panose="020B0604020202020204" pitchFamily="34" charset="0"/>
                <a:cs typeface="Arial" panose="020B0604020202020204" pitchFamily="34" charset="0"/>
              </a:rPr>
              <a:t>Es </a:t>
            </a:r>
            <a:r>
              <a:rPr lang="es-MX" sz="2000" dirty="0">
                <a:latin typeface="Arial" panose="020B0604020202020204" pitchFamily="34" charset="0"/>
                <a:cs typeface="Arial" panose="020B0604020202020204" pitchFamily="34" charset="0"/>
              </a:rPr>
              <a:t>un listado de menús fijos para un ciclo de tiempo </a:t>
            </a:r>
            <a:r>
              <a:rPr lang="es-MX" sz="2000" dirty="0" smtClean="0">
                <a:latin typeface="Arial" panose="020B0604020202020204" pitchFamily="34" charset="0"/>
                <a:cs typeface="Arial" panose="020B0604020202020204" pitchFamily="34" charset="0"/>
              </a:rPr>
              <a:t>determinado.</a:t>
            </a:r>
            <a:endParaRPr lang="es-MX" sz="20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Son menús planificados por día de la semana, por comidas o en periodos </a:t>
            </a:r>
            <a:r>
              <a:rPr lang="es-MX" sz="2000" dirty="0" smtClean="0">
                <a:latin typeface="Arial" panose="020B0604020202020204" pitchFamily="34" charset="0"/>
                <a:cs typeface="Arial" panose="020B0604020202020204" pitchFamily="34" charset="0"/>
              </a:rPr>
              <a:t>establecidos.</a:t>
            </a:r>
            <a:endParaRPr lang="es-MX" sz="20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Una vez que el ciclo está </a:t>
            </a:r>
            <a:r>
              <a:rPr lang="es-MX" sz="2000" dirty="0" smtClean="0">
                <a:latin typeface="Arial" panose="020B0604020202020204" pitchFamily="34" charset="0"/>
                <a:cs typeface="Arial" panose="020B0604020202020204" pitchFamily="34" charset="0"/>
              </a:rPr>
              <a:t>completo, </a:t>
            </a:r>
            <a:r>
              <a:rPr lang="es-MX" sz="2000" dirty="0">
                <a:latin typeface="Arial" panose="020B0604020202020204" pitchFamily="34" charset="0"/>
                <a:cs typeface="Arial" panose="020B0604020202020204" pitchFamily="34" charset="0"/>
              </a:rPr>
              <a:t>comienza de nuevo el primer </a:t>
            </a:r>
            <a:r>
              <a:rPr lang="es-MX" sz="2000" dirty="0" smtClean="0">
                <a:latin typeface="Arial" panose="020B0604020202020204" pitchFamily="34" charset="0"/>
                <a:cs typeface="Arial" panose="020B0604020202020204" pitchFamily="34" charset="0"/>
              </a:rPr>
              <a:t>platillo.</a:t>
            </a:r>
            <a:endParaRPr lang="es-MX" sz="2000" dirty="0">
              <a:latin typeface="Arial" panose="020B0604020202020204" pitchFamily="34" charset="0"/>
              <a:cs typeface="Arial" panose="020B0604020202020204" pitchFamily="34" charset="0"/>
            </a:endParaRPr>
          </a:p>
        </p:txBody>
      </p:sp>
      <p:sp>
        <p:nvSpPr>
          <p:cNvPr id="3" name="2 Rectángulo"/>
          <p:cNvSpPr/>
          <p:nvPr/>
        </p:nvSpPr>
        <p:spPr>
          <a:xfrm>
            <a:off x="1052329" y="620688"/>
            <a:ext cx="3676006" cy="461665"/>
          </a:xfrm>
          <a:prstGeom prst="rect">
            <a:avLst/>
          </a:prstGeom>
        </p:spPr>
        <p:txBody>
          <a:bodyPr wrap="none">
            <a:spAutoFit/>
          </a:bodyPr>
          <a:lstStyle/>
          <a:p>
            <a:pPr marL="342900" indent="-342900">
              <a:buFont typeface="+mj-lt"/>
              <a:buAutoNum type="arabicPeriod"/>
            </a:pPr>
            <a:r>
              <a:rPr lang="es-MX" sz="2400" b="1" dirty="0">
                <a:latin typeface="Arial" panose="020B0604020202020204" pitchFamily="34" charset="0"/>
                <a:cs typeface="Arial" panose="020B0604020202020204" pitchFamily="34" charset="0"/>
              </a:rPr>
              <a:t>Planeación de menús</a:t>
            </a:r>
          </a:p>
        </p:txBody>
      </p:sp>
      <p:sp>
        <p:nvSpPr>
          <p:cNvPr id="4" name="3 Rectángulo"/>
          <p:cNvSpPr/>
          <p:nvPr/>
        </p:nvSpPr>
        <p:spPr>
          <a:xfrm>
            <a:off x="1907704" y="1340768"/>
            <a:ext cx="4616970" cy="461665"/>
          </a:xfrm>
          <a:prstGeom prst="rect">
            <a:avLst/>
          </a:prstGeom>
        </p:spPr>
        <p:txBody>
          <a:bodyPr wrap="none">
            <a:spAutoFit/>
          </a:bodyPr>
          <a:lstStyle/>
          <a:p>
            <a:r>
              <a:rPr lang="es-MX" sz="2400" i="1" dirty="0">
                <a:latin typeface="Arial" panose="020B0604020202020204" pitchFamily="34" charset="0"/>
                <a:cs typeface="Arial" panose="020B0604020202020204" pitchFamily="34" charset="0"/>
              </a:rPr>
              <a:t>Características del menú </a:t>
            </a:r>
            <a:r>
              <a:rPr lang="es-MX" sz="2400" i="1" dirty="0" smtClean="0">
                <a:latin typeface="Arial" panose="020B0604020202020204" pitchFamily="34" charset="0"/>
                <a:cs typeface="Arial" panose="020B0604020202020204" pitchFamily="34" charset="0"/>
              </a:rPr>
              <a:t>cíclico:</a:t>
            </a:r>
            <a:endParaRPr lang="es-MX" sz="2400" i="1" dirty="0">
              <a:latin typeface="Arial" panose="020B0604020202020204" pitchFamily="34" charset="0"/>
              <a:cs typeface="Arial" panose="020B0604020202020204" pitchFamily="34" charset="0"/>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114" y="306896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87581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07704" y="1556792"/>
            <a:ext cx="5544616" cy="3416320"/>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 </a:t>
            </a:r>
          </a:p>
          <a:p>
            <a:pPr algn="just">
              <a:lnSpc>
                <a:spcPct val="150000"/>
              </a:lnSpc>
            </a:pPr>
            <a:r>
              <a:rPr lang="es-MX" sz="2400" dirty="0">
                <a:latin typeface="Arial" panose="020B0604020202020204" pitchFamily="34" charset="0"/>
                <a:cs typeface="Arial" panose="020B0604020202020204" pitchFamily="34" charset="0"/>
              </a:rPr>
              <a:t>El departamento de compras es el responsable de proveer de alimentos y bebidas de los productos más adecuados a su políticas a los mejores precios posibles.</a:t>
            </a:r>
          </a:p>
        </p:txBody>
      </p:sp>
      <p:sp>
        <p:nvSpPr>
          <p:cNvPr id="3" name="2 Rectángulo"/>
          <p:cNvSpPr/>
          <p:nvPr/>
        </p:nvSpPr>
        <p:spPr>
          <a:xfrm>
            <a:off x="1259632" y="620688"/>
            <a:ext cx="2089033" cy="523220"/>
          </a:xfrm>
          <a:prstGeom prst="rect">
            <a:avLst/>
          </a:prstGeom>
        </p:spPr>
        <p:txBody>
          <a:bodyPr wrap="none">
            <a:spAutoFit/>
          </a:bodyPr>
          <a:lstStyle/>
          <a:p>
            <a:pPr marL="342900" indent="-342900">
              <a:buFont typeface="+mj-lt"/>
              <a:buAutoNum type="arabicPeriod" startAt="2"/>
            </a:pPr>
            <a:r>
              <a:rPr lang="es-MX" sz="2800" b="1" dirty="0" smtClean="0">
                <a:latin typeface="Arial" panose="020B0604020202020204" pitchFamily="34" charset="0"/>
                <a:cs typeface="Arial" panose="020B0604020202020204" pitchFamily="34" charset="0"/>
              </a:rPr>
              <a:t>Compras</a:t>
            </a:r>
            <a:endParaRPr lang="es-MX" sz="2800" b="1" dirty="0">
              <a:latin typeface="Arial" panose="020B0604020202020204" pitchFamily="34" charset="0"/>
              <a:cs typeface="Arial" panose="020B0604020202020204" pitchFamily="34" charset="0"/>
            </a:endParaRP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8992" y="4581128"/>
            <a:ext cx="2638425"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9383" y="387824"/>
            <a:ext cx="2018822" cy="1512168"/>
          </a:xfrm>
          <a:prstGeom prst="rect">
            <a:avLst/>
          </a:prstGeom>
          <a:noFill/>
          <a:ln>
            <a:noFill/>
          </a:ln>
          <a:effectLst>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37908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23298" y="1700808"/>
            <a:ext cx="6336704" cy="3347840"/>
          </a:xfrm>
          <a:prstGeom prst="rect">
            <a:avLst/>
          </a:prstGeom>
        </p:spPr>
        <p:txBody>
          <a:bodyPr wrap="square">
            <a:spAutoFit/>
          </a:bodyPr>
          <a:lstStyle/>
          <a:p>
            <a:pPr algn="just">
              <a:lnSpc>
                <a:spcPct val="150000"/>
              </a:lnSpc>
            </a:pPr>
            <a:r>
              <a:rPr lang="es-MX" sz="2400" i="1" dirty="0">
                <a:latin typeface="Arial" panose="020B0604020202020204" pitchFamily="34" charset="0"/>
                <a:cs typeface="Arial" panose="020B0604020202020204" pitchFamily="34" charset="0"/>
              </a:rPr>
              <a:t>Procedimientos básicos para las </a:t>
            </a:r>
            <a:r>
              <a:rPr lang="es-MX" sz="2400" i="1" dirty="0" smtClean="0">
                <a:latin typeface="Arial" panose="020B0604020202020204" pitchFamily="34" charset="0"/>
                <a:cs typeface="Arial" panose="020B0604020202020204" pitchFamily="34" charset="0"/>
              </a:rPr>
              <a:t>compras:</a:t>
            </a:r>
          </a:p>
          <a:p>
            <a:pPr algn="just">
              <a:lnSpc>
                <a:spcPct val="150000"/>
              </a:lnSpc>
            </a:pPr>
            <a:endParaRPr lang="es-MX" sz="2400" dirty="0">
              <a:latin typeface="Arial" panose="020B0604020202020204" pitchFamily="34" charset="0"/>
              <a:cs typeface="Arial" panose="020B0604020202020204" pitchFamily="34" charset="0"/>
            </a:endParaRPr>
          </a:p>
          <a:p>
            <a:pPr marL="457200" indent="-457200" algn="just">
              <a:lnSpc>
                <a:spcPct val="150000"/>
              </a:lnSpc>
              <a:buFont typeface="+mj-lt"/>
              <a:buAutoNum type="arabicPeriod"/>
            </a:pP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Se selecciona a los proveedores.</a:t>
            </a:r>
          </a:p>
          <a:p>
            <a:pPr marL="457200" indent="-457200" algn="just">
              <a:lnSpc>
                <a:spcPct val="150000"/>
              </a:lnSpc>
              <a:buFont typeface="+mj-lt"/>
              <a:buAutoNum type="arabicPeriod"/>
            </a:pPr>
            <a:r>
              <a:rPr lang="es-MX" sz="2400" dirty="0" smtClean="0">
                <a:latin typeface="Arial" panose="020B0604020202020204" pitchFamily="34" charset="0"/>
                <a:cs typeface="Arial" panose="020B0604020202020204" pitchFamily="34" charset="0"/>
              </a:rPr>
              <a:t>  Se realizan las  órdenes de compra.</a:t>
            </a:r>
          </a:p>
          <a:p>
            <a:pPr marL="457200" indent="-457200" algn="just">
              <a:lnSpc>
                <a:spcPct val="150000"/>
              </a:lnSpc>
              <a:buFont typeface="+mj-lt"/>
              <a:buAutoNum type="arabicPeriod"/>
            </a:pPr>
            <a:r>
              <a:rPr lang="es-MX" sz="2400" dirty="0" smtClean="0">
                <a:latin typeface="Arial" panose="020B0604020202020204" pitchFamily="34" charset="0"/>
                <a:cs typeface="Arial" panose="020B0604020202020204" pitchFamily="34" charset="0"/>
              </a:rPr>
              <a:t> Se  realizan las especificaciones de compra.</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259632" y="620688"/>
            <a:ext cx="2089033" cy="523220"/>
          </a:xfrm>
          <a:prstGeom prst="rect">
            <a:avLst/>
          </a:prstGeom>
        </p:spPr>
        <p:txBody>
          <a:bodyPr wrap="none">
            <a:spAutoFit/>
          </a:bodyPr>
          <a:lstStyle/>
          <a:p>
            <a:pPr marL="342900" indent="-342900">
              <a:buFont typeface="+mj-lt"/>
              <a:buAutoNum type="arabicPeriod" startAt="2"/>
            </a:pPr>
            <a:r>
              <a:rPr lang="es-MX" sz="2800" b="1" dirty="0" smtClean="0">
                <a:latin typeface="Arial" panose="020B0604020202020204" pitchFamily="34" charset="0"/>
                <a:cs typeface="Arial" panose="020B0604020202020204" pitchFamily="34" charset="0"/>
              </a:rPr>
              <a:t>Compras</a:t>
            </a:r>
            <a:endParaRPr lang="es-MX" sz="2800" b="1" dirty="0">
              <a:latin typeface="Arial" panose="020B0604020202020204" pitchFamily="34" charset="0"/>
              <a:cs typeface="Arial" panose="020B0604020202020204" pitchFamily="34" charset="0"/>
            </a:endParaRP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9985" y="5037916"/>
            <a:ext cx="3305175" cy="138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389862"/>
            <a:ext cx="2286000" cy="1343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11286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9740" y="1916832"/>
            <a:ext cx="6552728" cy="397031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150000"/>
              </a:lnSpc>
            </a:pPr>
            <a:r>
              <a:rPr lang="es-MX" sz="2800" dirty="0" smtClean="0">
                <a:latin typeface="Arial" panose="020B0604020202020204" pitchFamily="34" charset="0"/>
                <a:cs typeface="Arial" panose="020B0604020202020204" pitchFamily="34" charset="0"/>
              </a:rPr>
              <a:t>	Aunque </a:t>
            </a:r>
            <a:r>
              <a:rPr lang="es-MX" sz="2800" dirty="0">
                <a:latin typeface="Arial" panose="020B0604020202020204" pitchFamily="34" charset="0"/>
                <a:cs typeface="Arial" panose="020B0604020202020204" pitchFamily="34" charset="0"/>
              </a:rPr>
              <a:t>el proveedor de un servicio de alimentos nunca podrá sustituir los conocimientos relativos a la compra de mercancía, si debe reconocerse que él es un experto en su ramo y por tanto, considerar su opinión</a:t>
            </a:r>
          </a:p>
        </p:txBody>
      </p:sp>
      <p:sp>
        <p:nvSpPr>
          <p:cNvPr id="3" name="2 Rectángulo"/>
          <p:cNvSpPr/>
          <p:nvPr/>
        </p:nvSpPr>
        <p:spPr>
          <a:xfrm>
            <a:off x="2994656" y="692696"/>
            <a:ext cx="3082895" cy="523220"/>
          </a:xfrm>
          <a:prstGeom prst="rect">
            <a:avLst/>
          </a:prstGeom>
        </p:spPr>
        <p:txBody>
          <a:bodyPr wrap="none">
            <a:spAutoFit/>
          </a:bodyPr>
          <a:lstStyle/>
          <a:p>
            <a:r>
              <a:rPr lang="es-MX" sz="2800" b="1" i="1" dirty="0">
                <a:latin typeface="Arial" panose="020B0604020202020204" pitchFamily="34" charset="0"/>
                <a:cs typeface="Arial" panose="020B0604020202020204" pitchFamily="34" charset="0"/>
              </a:rPr>
              <a:t>Los proveedores</a:t>
            </a:r>
            <a:endParaRPr lang="es-MX" sz="2800" b="1" i="1"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12" y="209203"/>
            <a:ext cx="1278740" cy="1426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344706"/>
            <a:ext cx="2047875"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24959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7664" y="1628800"/>
            <a:ext cx="6120680" cy="3970318"/>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Se </a:t>
            </a:r>
            <a:r>
              <a:rPr lang="es-MX" sz="2400" dirty="0">
                <a:latin typeface="Arial" panose="020B0604020202020204" pitchFamily="34" charset="0"/>
                <a:cs typeface="Arial" panose="020B0604020202020204" pitchFamily="34" charset="0"/>
              </a:rPr>
              <a:t>realizan la requisición de compra de abarrotes, alimentos enlatados, bebidas  y otros gastos de operación (artículos de consumo inmediato) la cual, después de ser aprobada por el gerente de alimentos y bebidas y/o gerente general, se envía al gerente de compras</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2557425" y="620688"/>
            <a:ext cx="3560590" cy="523220"/>
          </a:xfrm>
          <a:prstGeom prst="rect">
            <a:avLst/>
          </a:prstGeom>
        </p:spPr>
        <p:txBody>
          <a:bodyPr wrap="none">
            <a:spAutoFit/>
          </a:bodyPr>
          <a:lstStyle/>
          <a:p>
            <a:pPr algn="ctr"/>
            <a:r>
              <a:rPr lang="es-MX" sz="2800" b="1" i="1" dirty="0">
                <a:latin typeface="Arial" panose="020B0604020202020204" pitchFamily="34" charset="0"/>
                <a:cs typeface="Arial" panose="020B0604020202020204" pitchFamily="34" charset="0"/>
              </a:rPr>
              <a:t>Órdenes de compra</a:t>
            </a: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60648"/>
            <a:ext cx="1762125"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6480" y="5112652"/>
            <a:ext cx="2123728" cy="161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49219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44288" y="764704"/>
            <a:ext cx="1944764" cy="461665"/>
          </a:xfrm>
          <a:prstGeom prst="rect">
            <a:avLst/>
          </a:prstGeom>
          <a:noFill/>
        </p:spPr>
        <p:txBody>
          <a:bodyPr wrap="none" rtlCol="0">
            <a:spAutoFit/>
          </a:bodyPr>
          <a:lstStyle/>
          <a:p>
            <a:pPr algn="ctr"/>
            <a:r>
              <a:rPr lang="es-MX" sz="2400" b="1" dirty="0" smtClean="0">
                <a:latin typeface="Arial" panose="020B0604020202020204" pitchFamily="34" charset="0"/>
                <a:cs typeface="Arial" panose="020B0604020202020204" pitchFamily="34" charset="0"/>
              </a:rPr>
              <a:t>OBJETIVOS</a:t>
            </a:r>
            <a:endParaRPr lang="es-MX" sz="2400" b="1" dirty="0">
              <a:latin typeface="Arial" panose="020B0604020202020204" pitchFamily="34" charset="0"/>
              <a:cs typeface="Arial" panose="020B0604020202020204" pitchFamily="34" charset="0"/>
            </a:endParaRPr>
          </a:p>
        </p:txBody>
      </p:sp>
      <p:sp>
        <p:nvSpPr>
          <p:cNvPr id="2" name="1 CuadroTexto"/>
          <p:cNvSpPr txBox="1"/>
          <p:nvPr/>
        </p:nvSpPr>
        <p:spPr>
          <a:xfrm>
            <a:off x="2324382" y="1988840"/>
            <a:ext cx="5184576" cy="3780522"/>
          </a:xfrm>
          <a:prstGeom prst="rect">
            <a:avLst/>
          </a:prstGeom>
          <a:noFill/>
        </p:spPr>
        <p:txBody>
          <a:bodyPr wrap="square" rtlCol="0">
            <a:spAutoFit/>
          </a:bodyPr>
          <a:lstStyle/>
          <a:p>
            <a:pPr marL="342900" indent="-342900" algn="just">
              <a:lnSpc>
                <a:spcPct val="150000"/>
              </a:lnSpc>
              <a:buFont typeface="+mj-lt"/>
              <a:buAutoNum type="arabicPeriod"/>
            </a:pPr>
            <a:r>
              <a:rPr lang="es-MX" dirty="0" smtClean="0">
                <a:latin typeface="Arial" panose="020B0604020202020204" pitchFamily="34" charset="0"/>
                <a:cs typeface="Arial" panose="020B0604020202020204" pitchFamily="34" charset="0"/>
              </a:rPr>
              <a:t>Reconocer los tipos de servicios de alimentación.</a:t>
            </a:r>
          </a:p>
          <a:p>
            <a:pPr marL="342900" indent="-342900" algn="just">
              <a:lnSpc>
                <a:spcPct val="150000"/>
              </a:lnSpc>
              <a:buFont typeface="+mj-lt"/>
              <a:buAutoNum type="arabicPeriod"/>
            </a:pPr>
            <a:endParaRPr lang="es-MX" dirty="0" smtClean="0">
              <a:latin typeface="Arial" panose="020B0604020202020204" pitchFamily="34" charset="0"/>
              <a:cs typeface="Arial" panose="020B0604020202020204" pitchFamily="34" charset="0"/>
            </a:endParaRPr>
          </a:p>
          <a:p>
            <a:pPr marL="342900" indent="-342900" algn="just">
              <a:lnSpc>
                <a:spcPct val="150000"/>
              </a:lnSpc>
              <a:buFont typeface="+mj-lt"/>
              <a:buAutoNum type="arabicPeriod"/>
            </a:pPr>
            <a:r>
              <a:rPr lang="es-MX" dirty="0" smtClean="0">
                <a:latin typeface="Arial" panose="020B0604020202020204" pitchFamily="34" charset="0"/>
                <a:cs typeface="Arial" panose="020B0604020202020204" pitchFamily="34" charset="0"/>
              </a:rPr>
              <a:t>Analizar el proceso administrativo de los distintos servicios de alimentación.</a:t>
            </a:r>
          </a:p>
          <a:p>
            <a:pPr marL="342900" indent="-342900" algn="just">
              <a:lnSpc>
                <a:spcPct val="150000"/>
              </a:lnSpc>
              <a:buFont typeface="+mj-lt"/>
              <a:buAutoNum type="arabicPeriod"/>
            </a:pPr>
            <a:endParaRPr lang="es-MX" dirty="0" smtClean="0">
              <a:latin typeface="Arial" panose="020B0604020202020204" pitchFamily="34" charset="0"/>
              <a:cs typeface="Arial" panose="020B0604020202020204" pitchFamily="34" charset="0"/>
            </a:endParaRPr>
          </a:p>
          <a:p>
            <a:pPr marL="342900" indent="-342900" algn="just">
              <a:lnSpc>
                <a:spcPct val="150000"/>
              </a:lnSpc>
              <a:buFont typeface="+mj-lt"/>
              <a:buAutoNum type="arabicPeriod"/>
            </a:pPr>
            <a:r>
              <a:rPr lang="es-MX" dirty="0" smtClean="0">
                <a:latin typeface="Arial" panose="020B0604020202020204" pitchFamily="34" charset="0"/>
                <a:cs typeface="Arial" panose="020B0604020202020204" pitchFamily="34" charset="0"/>
              </a:rPr>
              <a:t>Identificar los aspectos esenciales  de cada uno de las etapas del proceso administrativo del servicio de alimentación.</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99079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2348880"/>
            <a:ext cx="6336704" cy="230832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Las </a:t>
            </a:r>
            <a:r>
              <a:rPr lang="es-MX" sz="2400" dirty="0">
                <a:latin typeface="Arial" panose="020B0604020202020204" pitchFamily="34" charset="0"/>
                <a:cs typeface="Arial" panose="020B0604020202020204" pitchFamily="34" charset="0"/>
              </a:rPr>
              <a:t>solicitudes de compra para abarrotes, alimentos enlatados cervezas y refrescos y otros gastos son en general preparadas por el jefe de almacén</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2699792" y="954275"/>
            <a:ext cx="4019049" cy="523220"/>
          </a:xfrm>
          <a:prstGeom prst="rect">
            <a:avLst/>
          </a:prstGeom>
        </p:spPr>
        <p:txBody>
          <a:bodyPr wrap="none">
            <a:spAutoFit/>
          </a:bodyPr>
          <a:lstStyle/>
          <a:p>
            <a:pPr algn="ctr"/>
            <a:r>
              <a:rPr lang="es-MX" sz="2800" b="1" dirty="0">
                <a:latin typeface="Arial" panose="020B0604020202020204" pitchFamily="34" charset="0"/>
                <a:cs typeface="Arial" panose="020B0604020202020204" pitchFamily="34" charset="0"/>
              </a:rPr>
              <a:t>Solicitudes de compra</a:t>
            </a: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9944" y="4437112"/>
            <a:ext cx="2438400" cy="1704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462" y="417268"/>
            <a:ext cx="1924273" cy="1074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92101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96543" y="1700808"/>
            <a:ext cx="6768752" cy="452431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Las </a:t>
            </a:r>
            <a:r>
              <a:rPr lang="es-MX" sz="2400" dirty="0">
                <a:latin typeface="Arial" panose="020B0604020202020204" pitchFamily="34" charset="0"/>
                <a:cs typeface="Arial" panose="020B0604020202020204" pitchFamily="34" charset="0"/>
              </a:rPr>
              <a:t>órdenes diarias para frutas, verduras o productos lácteos no requieren de una requisición de compra, éstas son incluidas en la “lista de mercado</a:t>
            </a:r>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lnSpc>
                <a:spcPct val="150000"/>
              </a:lnSpc>
            </a:pPr>
            <a:r>
              <a:rPr lang="es-MX" sz="2400" dirty="0">
                <a:latin typeface="Arial" panose="020B0604020202020204" pitchFamily="34" charset="0"/>
                <a:cs typeface="Arial" panose="020B0604020202020204" pitchFamily="34" charset="0"/>
              </a:rPr>
              <a:t>E</a:t>
            </a:r>
            <a:r>
              <a:rPr lang="es-MX" sz="2400" dirty="0" smtClean="0">
                <a:latin typeface="Arial" panose="020B0604020202020204" pitchFamily="34" charset="0"/>
                <a:cs typeface="Arial" panose="020B0604020202020204" pitchFamily="34" charset="0"/>
              </a:rPr>
              <a:t>l </a:t>
            </a:r>
            <a:r>
              <a:rPr lang="es-MX" sz="2400" dirty="0">
                <a:latin typeface="Arial" panose="020B0604020202020204" pitchFamily="34" charset="0"/>
                <a:cs typeface="Arial" panose="020B0604020202020204" pitchFamily="34" charset="0"/>
              </a:rPr>
              <a:t>almacenista de alimentos elaborará un inventario diario de productos perecederos. El entrega esta lista al chef, quien hace el pedido diario a compras.</a:t>
            </a:r>
          </a:p>
        </p:txBody>
      </p:sp>
      <p:sp>
        <p:nvSpPr>
          <p:cNvPr id="3" name="2 Rectángulo"/>
          <p:cNvSpPr/>
          <p:nvPr/>
        </p:nvSpPr>
        <p:spPr>
          <a:xfrm>
            <a:off x="3121122" y="743882"/>
            <a:ext cx="2901756" cy="523220"/>
          </a:xfrm>
          <a:prstGeom prst="rect">
            <a:avLst/>
          </a:prstGeom>
        </p:spPr>
        <p:txBody>
          <a:bodyPr wrap="none">
            <a:spAutoFit/>
          </a:bodyPr>
          <a:lstStyle/>
          <a:p>
            <a:pPr algn="ctr"/>
            <a:r>
              <a:rPr lang="es-MX" sz="2800" b="1" dirty="0">
                <a:latin typeface="Arial" panose="020B0604020202020204" pitchFamily="34" charset="0"/>
                <a:cs typeface="Arial" panose="020B0604020202020204" pitchFamily="34" charset="0"/>
              </a:rPr>
              <a:t>Órdenes diarias</a:t>
            </a: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2016224" cy="1371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727352"/>
            <a:ext cx="1920875"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30774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21129" y="1844824"/>
            <a:ext cx="6336704" cy="2862322"/>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nSpc>
                <a:spcPct val="150000"/>
              </a:lnSpc>
            </a:pPr>
            <a:r>
              <a:rPr lang="es-MX" sz="2400" dirty="0" smtClean="0">
                <a:latin typeface="Arial" panose="020B0604020202020204" pitchFamily="34" charset="0"/>
                <a:cs typeface="Arial" panose="020B0604020202020204" pitchFamily="34" charset="0"/>
              </a:rPr>
              <a:t>Original</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proveedor</a:t>
            </a:r>
          </a:p>
          <a:p>
            <a:pPr>
              <a:lnSpc>
                <a:spcPct val="150000"/>
              </a:lnSpc>
            </a:pPr>
            <a:r>
              <a:rPr lang="es-MX" sz="2400" dirty="0" smtClean="0">
                <a:latin typeface="Arial" panose="020B0604020202020204" pitchFamily="34" charset="0"/>
                <a:cs typeface="Arial" panose="020B0604020202020204" pitchFamily="34" charset="0"/>
              </a:rPr>
              <a:t>1ª</a:t>
            </a:r>
            <a:r>
              <a:rPr lang="es-MX" sz="2400" dirty="0">
                <a:latin typeface="Arial" panose="020B0604020202020204" pitchFamily="34" charset="0"/>
                <a:cs typeface="Arial" panose="020B0604020202020204" pitchFamily="34" charset="0"/>
              </a:rPr>
              <a:t>. Copia: receptor</a:t>
            </a:r>
          </a:p>
          <a:p>
            <a:pPr>
              <a:lnSpc>
                <a:spcPct val="150000"/>
              </a:lnSpc>
            </a:pPr>
            <a:r>
              <a:rPr lang="es-MX" sz="2400" dirty="0">
                <a:latin typeface="Arial" panose="020B0604020202020204" pitchFamily="34" charset="0"/>
                <a:cs typeface="Arial" panose="020B0604020202020204" pitchFamily="34" charset="0"/>
              </a:rPr>
              <a:t>2ª. Copia: contabilidad</a:t>
            </a:r>
          </a:p>
          <a:p>
            <a:pPr>
              <a:lnSpc>
                <a:spcPct val="150000"/>
              </a:lnSpc>
            </a:pPr>
            <a:r>
              <a:rPr lang="es-MX" sz="2400" dirty="0">
                <a:latin typeface="Arial" panose="020B0604020202020204" pitchFamily="34" charset="0"/>
                <a:cs typeface="Arial" panose="020B0604020202020204" pitchFamily="34" charset="0"/>
              </a:rPr>
              <a:t>3ª. Copia: jefe de departamento respectivo</a:t>
            </a:r>
          </a:p>
          <a:p>
            <a:pPr>
              <a:lnSpc>
                <a:spcPct val="150000"/>
              </a:lnSpc>
            </a:pPr>
            <a:r>
              <a:rPr lang="es-MX" sz="2400" dirty="0">
                <a:latin typeface="Arial" panose="020B0604020202020204" pitchFamily="34" charset="0"/>
                <a:cs typeface="Arial" panose="020B0604020202020204" pitchFamily="34" charset="0"/>
              </a:rPr>
              <a:t>4ª. </a:t>
            </a:r>
            <a:r>
              <a:rPr lang="es-MX" sz="2400" dirty="0" smtClean="0">
                <a:latin typeface="Arial" panose="020B0604020202020204" pitchFamily="34" charset="0"/>
                <a:cs typeface="Arial" panose="020B0604020202020204" pitchFamily="34" charset="0"/>
              </a:rPr>
              <a:t>Copia: </a:t>
            </a:r>
            <a:r>
              <a:rPr lang="es-MX" sz="2400" dirty="0">
                <a:latin typeface="Arial" panose="020B0604020202020204" pitchFamily="34" charset="0"/>
                <a:cs typeface="Arial" panose="020B0604020202020204" pitchFamily="34" charset="0"/>
              </a:rPr>
              <a:t>departamento de compras.</a:t>
            </a:r>
          </a:p>
        </p:txBody>
      </p:sp>
      <p:sp>
        <p:nvSpPr>
          <p:cNvPr id="3" name="2 Rectángulo"/>
          <p:cNvSpPr/>
          <p:nvPr/>
        </p:nvSpPr>
        <p:spPr>
          <a:xfrm>
            <a:off x="869780" y="836712"/>
            <a:ext cx="7109575" cy="523220"/>
          </a:xfrm>
          <a:prstGeom prst="rect">
            <a:avLst/>
          </a:prstGeom>
        </p:spPr>
        <p:txBody>
          <a:bodyPr wrap="none">
            <a:spAutoFit/>
          </a:bodyPr>
          <a:lstStyle/>
          <a:p>
            <a:pPr algn="ctr"/>
            <a:r>
              <a:rPr lang="es-MX" sz="2800" b="1" dirty="0">
                <a:latin typeface="Arial" panose="020B0604020202020204" pitchFamily="34" charset="0"/>
                <a:cs typeface="Arial" panose="020B0604020202020204" pitchFamily="34" charset="0"/>
              </a:rPr>
              <a:t>Sistema </a:t>
            </a:r>
            <a:r>
              <a:rPr lang="es-MX" sz="2800" b="1" dirty="0" smtClean="0">
                <a:latin typeface="Arial" panose="020B0604020202020204" pitchFamily="34" charset="0"/>
                <a:cs typeface="Arial" panose="020B0604020202020204" pitchFamily="34" charset="0"/>
              </a:rPr>
              <a:t>manual </a:t>
            </a:r>
            <a:r>
              <a:rPr lang="es-MX" sz="2800" b="1" dirty="0">
                <a:latin typeface="Arial" panose="020B0604020202020204" pitchFamily="34" charset="0"/>
                <a:cs typeface="Arial" panose="020B0604020202020204" pitchFamily="34" charset="0"/>
              </a:rPr>
              <a:t>de registro de compras</a:t>
            </a: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4505" y="4572000"/>
            <a:ext cx="14097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05352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57805" y="1700808"/>
            <a:ext cx="5958408" cy="3323987"/>
          </a:xfrm>
          <a:prstGeom prst="rect">
            <a:avLst/>
          </a:prstGeom>
        </p:spPr>
        <p:txBody>
          <a:bodyPr wrap="square">
            <a:spAutoFit/>
          </a:bodyPr>
          <a:lstStyle/>
          <a:p>
            <a:pPr marL="285750" indent="-285750" algn="just">
              <a:lnSpc>
                <a:spcPct val="150000"/>
              </a:lnSpc>
              <a:buFont typeface="Wingdings" panose="05000000000000000000" pitchFamily="2" charset="2"/>
              <a:buChar char="§"/>
            </a:pPr>
            <a:r>
              <a:rPr lang="es-MX" sz="2800" dirty="0" smtClean="0">
                <a:latin typeface="Arial" panose="020B0604020202020204" pitchFamily="34" charset="0"/>
                <a:cs typeface="Arial" panose="020B0604020202020204" pitchFamily="34" charset="0"/>
              </a:rPr>
              <a:t>Descripción </a:t>
            </a:r>
            <a:r>
              <a:rPr lang="es-MX" sz="2800" dirty="0">
                <a:latin typeface="Arial" panose="020B0604020202020204" pitchFamily="34" charset="0"/>
                <a:cs typeface="Arial" panose="020B0604020202020204" pitchFamily="34" charset="0"/>
              </a:rPr>
              <a:t>completa de la </a:t>
            </a:r>
            <a:r>
              <a:rPr lang="es-MX" sz="2800" dirty="0" smtClean="0">
                <a:latin typeface="Arial" panose="020B0604020202020204" pitchFamily="34" charset="0"/>
                <a:cs typeface="Arial" panose="020B0604020202020204" pitchFamily="34" charset="0"/>
              </a:rPr>
              <a:t>mercancía.</a:t>
            </a:r>
            <a:endParaRPr lang="es-MX" sz="28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
            </a:pPr>
            <a:r>
              <a:rPr lang="es-MX" sz="2800" dirty="0" smtClean="0">
                <a:latin typeface="Arial" panose="020B0604020202020204" pitchFamily="34" charset="0"/>
                <a:cs typeface="Arial" panose="020B0604020202020204" pitchFamily="34" charset="0"/>
              </a:rPr>
              <a:t>Unidad.</a:t>
            </a:r>
            <a:endParaRPr lang="es-MX" sz="28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
            </a:pPr>
            <a:r>
              <a:rPr lang="es-MX" sz="2800" dirty="0" smtClean="0">
                <a:latin typeface="Arial" panose="020B0604020202020204" pitchFamily="34" charset="0"/>
                <a:cs typeface="Arial" panose="020B0604020202020204" pitchFamily="34" charset="0"/>
              </a:rPr>
              <a:t>Precio.</a:t>
            </a:r>
            <a:endParaRPr lang="es-MX" sz="28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
            </a:pPr>
            <a:r>
              <a:rPr lang="es-MX" sz="2800" dirty="0">
                <a:latin typeface="Arial" panose="020B0604020202020204" pitchFamily="34" charset="0"/>
                <a:cs typeface="Arial" panose="020B0604020202020204" pitchFamily="34" charset="0"/>
              </a:rPr>
              <a:t>Condiciones de </a:t>
            </a:r>
            <a:r>
              <a:rPr lang="es-MX" sz="2800" dirty="0" smtClean="0">
                <a:latin typeface="Arial" panose="020B0604020202020204" pitchFamily="34" charset="0"/>
                <a:cs typeface="Arial" panose="020B0604020202020204" pitchFamily="34" charset="0"/>
              </a:rPr>
              <a:t>pago.</a:t>
            </a:r>
            <a:endParaRPr lang="es-MX" sz="2800" dirty="0">
              <a:latin typeface="Arial" panose="020B0604020202020204" pitchFamily="34" charset="0"/>
              <a:cs typeface="Arial" panose="020B0604020202020204" pitchFamily="34" charset="0"/>
            </a:endParaRPr>
          </a:p>
        </p:txBody>
      </p:sp>
      <p:sp>
        <p:nvSpPr>
          <p:cNvPr id="3" name="2 Rectángulo"/>
          <p:cNvSpPr/>
          <p:nvPr/>
        </p:nvSpPr>
        <p:spPr>
          <a:xfrm>
            <a:off x="1619672" y="519653"/>
            <a:ext cx="6096541" cy="523220"/>
          </a:xfrm>
          <a:prstGeom prst="rect">
            <a:avLst/>
          </a:prstGeom>
        </p:spPr>
        <p:txBody>
          <a:bodyPr wrap="none">
            <a:spAutoFit/>
          </a:bodyPr>
          <a:lstStyle/>
          <a:p>
            <a:pPr algn="ctr"/>
            <a:r>
              <a:rPr lang="es-MX" sz="2800" b="1" dirty="0">
                <a:latin typeface="Arial" panose="020B0604020202020204" pitchFamily="34" charset="0"/>
                <a:cs typeface="Arial" panose="020B0604020202020204" pitchFamily="34" charset="0"/>
              </a:rPr>
              <a:t>Contenido de la orden de compras</a:t>
            </a: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5009483"/>
            <a:ext cx="3009900"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6633" y="2496026"/>
            <a:ext cx="2638425"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54692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51720" y="3940169"/>
            <a:ext cx="5904656" cy="2585323"/>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Poseer </a:t>
            </a:r>
            <a:r>
              <a:rPr lang="es-MX" dirty="0">
                <a:latin typeface="Arial" panose="020B0604020202020204" pitchFamily="34" charset="0"/>
                <a:cs typeface="Arial" panose="020B0604020202020204" pitchFamily="34" charset="0"/>
              </a:rPr>
              <a:t>los conocimientos precisos sobre los productos alimenticios y </a:t>
            </a:r>
            <a:r>
              <a:rPr lang="es-MX" dirty="0" smtClean="0">
                <a:latin typeface="Arial" panose="020B0604020202020204" pitchFamily="34" charset="0"/>
                <a:cs typeface="Arial" panose="020B0604020202020204" pitchFamily="34" charset="0"/>
              </a:rPr>
              <a:t>otros.</a:t>
            </a:r>
            <a:endParaRPr lang="es-MX" dirty="0">
              <a:latin typeface="Arial" panose="020B0604020202020204" pitchFamily="34" charset="0"/>
              <a:cs typeface="Arial" panose="020B0604020202020204" pitchFamily="34" charset="0"/>
            </a:endParaRPr>
          </a:p>
          <a:p>
            <a:pPr marL="285750" indent="-28575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Contar y/o pesar los artículos </a:t>
            </a:r>
            <a:r>
              <a:rPr lang="es-MX" dirty="0" smtClean="0">
                <a:latin typeface="Arial" panose="020B0604020202020204" pitchFamily="34" charset="0"/>
                <a:cs typeface="Arial" panose="020B0604020202020204" pitchFamily="34" charset="0"/>
              </a:rPr>
              <a:t>recibidos.</a:t>
            </a:r>
            <a:endParaRPr lang="es-MX" dirty="0">
              <a:latin typeface="Arial" panose="020B0604020202020204" pitchFamily="34" charset="0"/>
              <a:cs typeface="Arial" panose="020B0604020202020204" pitchFamily="34" charset="0"/>
            </a:endParaRPr>
          </a:p>
          <a:p>
            <a:pPr marL="285750" indent="-28575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Verificar su </a:t>
            </a:r>
            <a:r>
              <a:rPr lang="es-MX" dirty="0" smtClean="0">
                <a:latin typeface="Arial" panose="020B0604020202020204" pitchFamily="34" charset="0"/>
                <a:cs typeface="Arial" panose="020B0604020202020204" pitchFamily="34" charset="0"/>
              </a:rPr>
              <a:t>peso </a:t>
            </a:r>
            <a:r>
              <a:rPr lang="es-MX" dirty="0">
                <a:latin typeface="Arial" panose="020B0604020202020204" pitchFamily="34" charset="0"/>
                <a:cs typeface="Arial" panose="020B0604020202020204" pitchFamily="34" charset="0"/>
              </a:rPr>
              <a:t>y cantidad.</a:t>
            </a:r>
          </a:p>
          <a:p>
            <a:pPr marL="285750" indent="-28575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Supervisar que la calidad cumpla con las especificaciones con que se hizo el </a:t>
            </a:r>
            <a:r>
              <a:rPr lang="es-MX" dirty="0" smtClean="0">
                <a:latin typeface="Arial" panose="020B0604020202020204" pitchFamily="34" charset="0"/>
                <a:cs typeface="Arial" panose="020B0604020202020204" pitchFamily="34" charset="0"/>
              </a:rPr>
              <a:t>pedido.</a:t>
            </a:r>
            <a:endParaRPr lang="es-MX" dirty="0">
              <a:latin typeface="Arial" panose="020B0604020202020204" pitchFamily="34" charset="0"/>
              <a:cs typeface="Arial" panose="020B0604020202020204" pitchFamily="34" charset="0"/>
            </a:endParaRPr>
          </a:p>
        </p:txBody>
      </p:sp>
      <p:sp>
        <p:nvSpPr>
          <p:cNvPr id="3" name="2 Rectángulo"/>
          <p:cNvSpPr/>
          <p:nvPr/>
        </p:nvSpPr>
        <p:spPr>
          <a:xfrm>
            <a:off x="1187624" y="620688"/>
            <a:ext cx="5325497" cy="523220"/>
          </a:xfrm>
          <a:prstGeom prst="rect">
            <a:avLst/>
          </a:prstGeom>
        </p:spPr>
        <p:txBody>
          <a:bodyPr wrap="none">
            <a:spAutoFit/>
          </a:bodyPr>
          <a:lstStyle/>
          <a:p>
            <a:pPr marL="342900" indent="-342900">
              <a:buFont typeface="+mj-lt"/>
              <a:buAutoNum type="arabicPeriod" startAt="3"/>
            </a:pPr>
            <a:r>
              <a:rPr lang="es-MX" sz="2800" b="1" dirty="0">
                <a:latin typeface="Arial" panose="020B0604020202020204" pitchFamily="34" charset="0"/>
                <a:cs typeface="Arial" panose="020B0604020202020204" pitchFamily="34" charset="0"/>
              </a:rPr>
              <a:t>Recepción de materia prima</a:t>
            </a:r>
          </a:p>
        </p:txBody>
      </p:sp>
      <p:sp>
        <p:nvSpPr>
          <p:cNvPr id="4" name="3 Rectángulo"/>
          <p:cNvSpPr/>
          <p:nvPr/>
        </p:nvSpPr>
        <p:spPr>
          <a:xfrm>
            <a:off x="2555776" y="1412776"/>
            <a:ext cx="4572000" cy="1754326"/>
          </a:xfrm>
          <a:prstGeom prst="rect">
            <a:avLst/>
          </a:prstGeom>
        </p:spPr>
        <p:txBody>
          <a:bodyPr>
            <a:spAutoFit/>
          </a:bodyPr>
          <a:lstStyle/>
          <a:p>
            <a:pPr algn="just">
              <a:lnSpc>
                <a:spcPct val="150000"/>
              </a:lnSpc>
            </a:pPr>
            <a:r>
              <a:rPr lang="es-MX" dirty="0">
                <a:latin typeface="Arial" panose="020B0604020202020204" pitchFamily="34" charset="0"/>
                <a:cs typeface="Arial" panose="020B0604020202020204" pitchFamily="34" charset="0"/>
              </a:rPr>
              <a:t>La recepción de la materia prima debe hacerse cuidadosamente para comprobar que cumple con las especificaciones establecidas.</a:t>
            </a:r>
          </a:p>
        </p:txBody>
      </p:sp>
      <p:sp>
        <p:nvSpPr>
          <p:cNvPr id="5" name="4 Rectángulo"/>
          <p:cNvSpPr/>
          <p:nvPr/>
        </p:nvSpPr>
        <p:spPr>
          <a:xfrm>
            <a:off x="755576" y="3255366"/>
            <a:ext cx="6732240" cy="456535"/>
          </a:xfrm>
          <a:prstGeom prst="rect">
            <a:avLst/>
          </a:prstGeom>
          <a:effectLst>
            <a:outerShdw blurRad="63500" dist="50800" dir="5400000" sx="98000" sy="98000" rotWithShape="0">
              <a:srgbClr val="000000">
                <a:alpha val="20000"/>
              </a:srgbClr>
            </a:outerShdw>
            <a:softEdge rad="127000"/>
          </a:effectLst>
        </p:spPr>
        <p:style>
          <a:lnRef idx="1">
            <a:schemeClr val="dk1"/>
          </a:lnRef>
          <a:fillRef idx="2">
            <a:schemeClr val="dk1"/>
          </a:fillRef>
          <a:effectRef idx="1">
            <a:schemeClr val="dk1"/>
          </a:effectRef>
          <a:fontRef idx="minor">
            <a:schemeClr val="dk1"/>
          </a:fontRef>
        </p:style>
        <p:txBody>
          <a:bodyPr wrap="square">
            <a:spAutoFit/>
          </a:bodyPr>
          <a:lstStyle/>
          <a:p>
            <a:pPr algn="just">
              <a:lnSpc>
                <a:spcPct val="150000"/>
              </a:lnSpc>
            </a:pPr>
            <a:r>
              <a:rPr lang="es-MX" i="1" dirty="0">
                <a:latin typeface="Arial" panose="020B0604020202020204" pitchFamily="34" charset="0"/>
                <a:cs typeface="Arial" panose="020B0604020202020204" pitchFamily="34" charset="0"/>
              </a:rPr>
              <a:t>La persona encargada de recibir la materia prima debe:</a:t>
            </a:r>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12776"/>
            <a:ext cx="1404578"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1785253"/>
            <a:ext cx="1572072"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14544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91680" y="1700808"/>
            <a:ext cx="6048672" cy="646331"/>
          </a:xfrm>
          <a:prstGeom prst="rect">
            <a:avLst/>
          </a:prstGeom>
        </p:spPr>
        <p:txBody>
          <a:bodyPr wrap="square">
            <a:spAutoFit/>
          </a:bodyPr>
          <a:lstStyle/>
          <a:p>
            <a:pPr algn="just">
              <a:lnSpc>
                <a:spcPct val="150000"/>
              </a:lnSpc>
            </a:pPr>
            <a:r>
              <a:rPr lang="es-MX" sz="2400" i="1" dirty="0" smtClean="0">
                <a:latin typeface="Arial" panose="020B0604020202020204" pitchFamily="34" charset="0"/>
                <a:cs typeface="Arial" panose="020B0604020202020204" pitchFamily="34" charset="0"/>
              </a:rPr>
              <a:t>El  </a:t>
            </a:r>
            <a:r>
              <a:rPr lang="es-MX" sz="2400" i="1" dirty="0">
                <a:latin typeface="Arial" panose="020B0604020202020204" pitchFamily="34" charset="0"/>
                <a:cs typeface="Arial" panose="020B0604020202020204" pitchFamily="34" charset="0"/>
              </a:rPr>
              <a:t>fin principal del almacén consiste en:  </a:t>
            </a:r>
          </a:p>
        </p:txBody>
      </p:sp>
      <p:sp>
        <p:nvSpPr>
          <p:cNvPr id="3" name="2 Rectángulo"/>
          <p:cNvSpPr/>
          <p:nvPr/>
        </p:nvSpPr>
        <p:spPr>
          <a:xfrm>
            <a:off x="1014055" y="683011"/>
            <a:ext cx="2029723" cy="523220"/>
          </a:xfrm>
          <a:prstGeom prst="rect">
            <a:avLst/>
          </a:prstGeom>
        </p:spPr>
        <p:txBody>
          <a:bodyPr wrap="none">
            <a:spAutoFit/>
          </a:bodyPr>
          <a:lstStyle/>
          <a:p>
            <a:pPr marL="342900" indent="-342900">
              <a:buFont typeface="+mj-lt"/>
              <a:buAutoNum type="arabicPeriod" startAt="4"/>
            </a:pPr>
            <a:r>
              <a:rPr lang="es-MX" sz="2800" b="1" dirty="0" smtClean="0">
                <a:latin typeface="Arial" panose="020B0604020202020204" pitchFamily="34" charset="0"/>
                <a:cs typeface="Arial" panose="020B0604020202020204" pitchFamily="34" charset="0"/>
              </a:rPr>
              <a:t>Almacén</a:t>
            </a:r>
            <a:endParaRPr lang="es-MX" sz="2800" b="1" dirty="0">
              <a:latin typeface="Arial" panose="020B0604020202020204" pitchFamily="34" charset="0"/>
              <a:cs typeface="Arial" panose="020B0604020202020204" pitchFamily="34" charset="0"/>
            </a:endParaRPr>
          </a:p>
        </p:txBody>
      </p:sp>
      <p:sp>
        <p:nvSpPr>
          <p:cNvPr id="4" name="3 Rectángulo"/>
          <p:cNvSpPr/>
          <p:nvPr/>
        </p:nvSpPr>
        <p:spPr>
          <a:xfrm>
            <a:off x="2430016" y="2780928"/>
            <a:ext cx="4572000" cy="2793842"/>
          </a:xfrm>
          <a:prstGeom prst="rect">
            <a:avLst/>
          </a:prstGeom>
        </p:spPr>
        <p:txBody>
          <a:bodyPr>
            <a:spAutoFit/>
          </a:bodyPr>
          <a:lstStyle/>
          <a:p>
            <a:pPr algn="just">
              <a:lnSpc>
                <a:spcPct val="150000"/>
              </a:lnSpc>
            </a:pPr>
            <a:r>
              <a:rPr lang="es-MX" sz="2400" dirty="0" smtClean="0">
                <a:latin typeface="Arial" panose="020B0604020202020204" pitchFamily="34" charset="0"/>
                <a:cs typeface="Arial" panose="020B0604020202020204" pitchFamily="34" charset="0"/>
              </a:rPr>
              <a:t>La </a:t>
            </a:r>
            <a:r>
              <a:rPr lang="es-MX" sz="2400" dirty="0">
                <a:latin typeface="Arial" panose="020B0604020202020204" pitchFamily="34" charset="0"/>
                <a:cs typeface="Arial" panose="020B0604020202020204" pitchFamily="34" charset="0"/>
              </a:rPr>
              <a:t>estructuración de un sistema de suministro al proceso de </a:t>
            </a:r>
            <a:r>
              <a:rPr lang="es-MX" sz="2400" dirty="0" smtClean="0">
                <a:latin typeface="Arial" panose="020B0604020202020204" pitchFamily="34" charset="0"/>
                <a:cs typeface="Arial" panose="020B0604020202020204" pitchFamily="34" charset="0"/>
              </a:rPr>
              <a:t>producción conservar </a:t>
            </a:r>
            <a:r>
              <a:rPr lang="es-MX" sz="2400" dirty="0">
                <a:latin typeface="Arial" panose="020B0604020202020204" pitchFamily="34" charset="0"/>
                <a:cs typeface="Arial" panose="020B0604020202020204" pitchFamily="34" charset="0"/>
              </a:rPr>
              <a:t>debidamente todas las mercancías y </a:t>
            </a:r>
            <a:r>
              <a:rPr lang="es-MX" sz="2400" dirty="0" smtClean="0">
                <a:latin typeface="Arial" panose="020B0604020202020204" pitchFamily="34" charset="0"/>
                <a:cs typeface="Arial" panose="020B0604020202020204" pitchFamily="34" charset="0"/>
              </a:rPr>
              <a:t>artículos. </a:t>
            </a:r>
            <a:endParaRPr lang="es-MX" sz="2400" dirty="0">
              <a:latin typeface="Arial" panose="020B0604020202020204" pitchFamily="34" charset="0"/>
              <a:cs typeface="Arial" panose="020B0604020202020204" pitchFamily="34" charset="0"/>
            </a:endParaRPr>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6864" y="5229200"/>
            <a:ext cx="2466975" cy="1427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2757357"/>
            <a:ext cx="1756813" cy="11690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61230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85999" y="2420888"/>
            <a:ext cx="4572000" cy="1754326"/>
          </a:xfrm>
          <a:prstGeom prst="rect">
            <a:avLst/>
          </a:prstGeom>
        </p:spPr>
        <p:txBody>
          <a:bodyPr>
            <a:spAutoFit/>
          </a:bodyPr>
          <a:lstStyle/>
          <a:p>
            <a:pPr marL="285750" indent="-285750">
              <a:lnSpc>
                <a:spcPct val="150000"/>
              </a:lnSpc>
              <a:buFont typeface="Arial" panose="020B0604020202020204" pitchFamily="34" charset="0"/>
              <a:buChar char="•"/>
            </a:pPr>
            <a:r>
              <a:rPr lang="es-MX" sz="2400" dirty="0">
                <a:latin typeface="Arial" panose="020B0604020202020204" pitchFamily="34" charset="0"/>
                <a:cs typeface="Arial" panose="020B0604020202020204" pitchFamily="34" charset="0"/>
              </a:rPr>
              <a:t>C</a:t>
            </a:r>
            <a:r>
              <a:rPr lang="es-MX" sz="2400" dirty="0" smtClean="0">
                <a:latin typeface="Arial" panose="020B0604020202020204" pitchFamily="34" charset="0"/>
                <a:cs typeface="Arial" panose="020B0604020202020204" pitchFamily="34" charset="0"/>
              </a:rPr>
              <a:t>ámara </a:t>
            </a:r>
            <a:r>
              <a:rPr lang="es-MX" sz="2400" dirty="0">
                <a:latin typeface="Arial" panose="020B0604020202020204" pitchFamily="34" charset="0"/>
                <a:cs typeface="Arial" panose="020B0604020202020204" pitchFamily="34" charset="0"/>
              </a:rPr>
              <a:t>de </a:t>
            </a:r>
            <a:r>
              <a:rPr lang="es-MX" sz="2400" dirty="0" smtClean="0">
                <a:latin typeface="Arial" panose="020B0604020202020204" pitchFamily="34" charset="0"/>
                <a:cs typeface="Arial" panose="020B0604020202020204" pitchFamily="34" charset="0"/>
              </a:rPr>
              <a:t>refrigeración.</a:t>
            </a:r>
            <a:endParaRPr lang="es-MX" sz="24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Cámara </a:t>
            </a:r>
            <a:r>
              <a:rPr lang="es-MX" sz="2400" dirty="0">
                <a:latin typeface="Arial" panose="020B0604020202020204" pitchFamily="34" charset="0"/>
                <a:cs typeface="Arial" panose="020B0604020202020204" pitchFamily="34" charset="0"/>
              </a:rPr>
              <a:t>de </a:t>
            </a:r>
            <a:r>
              <a:rPr lang="es-MX" sz="2400" dirty="0" smtClean="0">
                <a:latin typeface="Arial" panose="020B0604020202020204" pitchFamily="34" charset="0"/>
                <a:cs typeface="Arial" panose="020B0604020202020204" pitchFamily="34" charset="0"/>
              </a:rPr>
              <a:t>congelación.</a:t>
            </a:r>
            <a:endParaRPr lang="es-MX" sz="24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s-MX" sz="2400" dirty="0">
                <a:latin typeface="Arial" panose="020B0604020202020204" pitchFamily="34" charset="0"/>
                <a:cs typeface="Arial" panose="020B0604020202020204" pitchFamily="34" charset="0"/>
              </a:rPr>
              <a:t>A</a:t>
            </a:r>
            <a:r>
              <a:rPr lang="es-MX" sz="2400" dirty="0" smtClean="0">
                <a:latin typeface="Arial" panose="020B0604020202020204" pitchFamily="34" charset="0"/>
                <a:cs typeface="Arial" panose="020B0604020202020204" pitchFamily="34" charset="0"/>
              </a:rPr>
              <a:t>lmacén </a:t>
            </a:r>
            <a:r>
              <a:rPr lang="es-MX" sz="2400" dirty="0">
                <a:latin typeface="Arial" panose="020B0604020202020204" pitchFamily="34" charset="0"/>
                <a:cs typeface="Arial" panose="020B0604020202020204" pitchFamily="34" charset="0"/>
              </a:rPr>
              <a:t>de </a:t>
            </a:r>
            <a:r>
              <a:rPr lang="es-MX" sz="2400" dirty="0" smtClean="0">
                <a:latin typeface="Arial" panose="020B0604020202020204" pitchFamily="34" charset="0"/>
                <a:cs typeface="Arial" panose="020B0604020202020204" pitchFamily="34" charset="0"/>
              </a:rPr>
              <a:t>secos.</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259632" y="620688"/>
            <a:ext cx="6408712" cy="954107"/>
          </a:xfrm>
          <a:prstGeom prst="rect">
            <a:avLst/>
          </a:prstGeom>
        </p:spPr>
        <p:txBody>
          <a:bodyPr wrap="square">
            <a:spAutoFit/>
          </a:bodyPr>
          <a:lstStyle/>
          <a:p>
            <a:pPr algn="ctr"/>
            <a:r>
              <a:rPr lang="es-MX" sz="2800" b="1" i="1" dirty="0">
                <a:latin typeface="Arial" panose="020B0604020202020204" pitchFamily="34" charset="0"/>
                <a:cs typeface="Arial" panose="020B0604020202020204" pitchFamily="34" charset="0"/>
              </a:rPr>
              <a:t>Áreas de almacén de acuerdo a la naturaleza de los alimentos</a:t>
            </a:r>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4444662"/>
            <a:ext cx="2571750"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7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662" y="4743854"/>
            <a:ext cx="3114675"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60578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75656" y="2132856"/>
            <a:ext cx="6480720" cy="3416320"/>
          </a:xfrm>
          <a:prstGeom prst="rect">
            <a:avLst/>
          </a:prstGeom>
        </p:spPr>
        <p:txBody>
          <a:bodyPr wrap="square">
            <a:spAutoFit/>
          </a:bodyPr>
          <a:lstStyle/>
          <a:p>
            <a:pPr marL="285750" indent="-285750" algn="just">
              <a:lnSpc>
                <a:spcPct val="150000"/>
              </a:lnSpc>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Utilizar </a:t>
            </a:r>
            <a:r>
              <a:rPr lang="es-MX" sz="2400" dirty="0">
                <a:latin typeface="Arial" panose="020B0604020202020204" pitchFamily="34" charset="0"/>
                <a:cs typeface="Arial" panose="020B0604020202020204" pitchFamily="34" charset="0"/>
              </a:rPr>
              <a:t>el sistema PEPS (primeras entradas-primeras salidas</a:t>
            </a:r>
            <a:r>
              <a:rPr lang="es-MX" sz="2400" dirty="0" smtClean="0">
                <a:latin typeface="Arial" panose="020B0604020202020204" pitchFamily="34" charset="0"/>
                <a:cs typeface="Arial" panose="020B0604020202020204" pitchFamily="34" charset="0"/>
              </a:rPr>
              <a:t>).</a:t>
            </a:r>
          </a:p>
          <a:p>
            <a:pPr algn="just">
              <a:lnSpc>
                <a:spcPct val="150000"/>
              </a:lnSpc>
            </a:pPr>
            <a:endParaRPr lang="es-MX" sz="24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Ø"/>
            </a:pPr>
            <a:r>
              <a:rPr lang="es-MX" sz="2400" dirty="0">
                <a:latin typeface="Arial" panose="020B0604020202020204" pitchFamily="34" charset="0"/>
                <a:cs typeface="Arial" panose="020B0604020202020204" pitchFamily="34" charset="0"/>
              </a:rPr>
              <a:t>Los espacios para los almacenes deben tener la capacidad y características de acuerdo al tipo de alimentos.</a:t>
            </a:r>
          </a:p>
        </p:txBody>
      </p:sp>
      <p:sp>
        <p:nvSpPr>
          <p:cNvPr id="3" name="2 Rectángulo"/>
          <p:cNvSpPr/>
          <p:nvPr/>
        </p:nvSpPr>
        <p:spPr>
          <a:xfrm>
            <a:off x="2051720" y="908720"/>
            <a:ext cx="5472608" cy="954107"/>
          </a:xfrm>
          <a:prstGeom prst="rect">
            <a:avLst/>
          </a:prstGeom>
        </p:spPr>
        <p:txBody>
          <a:bodyPr wrap="square">
            <a:spAutoFit/>
          </a:bodyPr>
          <a:lstStyle/>
          <a:p>
            <a:pPr algn="ctr"/>
            <a:r>
              <a:rPr lang="es-MX" sz="2800" b="1" dirty="0">
                <a:latin typeface="Arial" panose="020B0604020202020204" pitchFamily="34" charset="0"/>
                <a:cs typeface="Arial" panose="020B0604020202020204" pitchFamily="34" charset="0"/>
              </a:rPr>
              <a:t>Políticas del almacén de servicio de alimentos</a:t>
            </a:r>
          </a:p>
        </p:txBody>
      </p:sp>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8576" y="5229200"/>
            <a:ext cx="1953567" cy="1463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7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304056"/>
            <a:ext cx="1967855" cy="15587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51440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91606" y="1988840"/>
            <a:ext cx="6984776" cy="2239844"/>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La </a:t>
            </a:r>
            <a:r>
              <a:rPr lang="es-MX" sz="2400" dirty="0">
                <a:latin typeface="Arial" panose="020B0604020202020204" pitchFamily="34" charset="0"/>
                <a:cs typeface="Arial" panose="020B0604020202020204" pitchFamily="34" charset="0"/>
              </a:rPr>
              <a:t>producción es la elaboración de los platillos a partir de la materia prima recibida y almacenada y de acuerdo a los estándares fijados por la dirección</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483536" y="692696"/>
            <a:ext cx="2606804" cy="523220"/>
          </a:xfrm>
          <a:prstGeom prst="rect">
            <a:avLst/>
          </a:prstGeom>
        </p:spPr>
        <p:txBody>
          <a:bodyPr wrap="none">
            <a:spAutoFit/>
          </a:bodyPr>
          <a:lstStyle/>
          <a:p>
            <a:pPr marL="342900" indent="-342900">
              <a:buFont typeface="+mj-lt"/>
              <a:buAutoNum type="arabicPeriod" startAt="5"/>
            </a:pPr>
            <a:r>
              <a:rPr lang="es-MX" sz="2800" b="1" dirty="0" smtClean="0">
                <a:latin typeface="Arial" panose="020B0604020202020204" pitchFamily="34" charset="0"/>
                <a:cs typeface="Arial" panose="020B0604020202020204" pitchFamily="34" charset="0"/>
              </a:rPr>
              <a:t>Producción </a:t>
            </a:r>
            <a:endParaRPr lang="es-MX" sz="2800" b="1" dirty="0">
              <a:latin typeface="Arial" panose="020B0604020202020204" pitchFamily="34" charset="0"/>
              <a:cs typeface="Arial" panose="020B0604020202020204" pitchFamily="34" charset="0"/>
            </a:endParaRPr>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9261" y="4440591"/>
            <a:ext cx="2705100" cy="168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7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429" y="619804"/>
            <a:ext cx="1374764" cy="1192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7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4440591"/>
            <a:ext cx="2158947" cy="14366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62825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79712" y="1556792"/>
            <a:ext cx="6048672" cy="4062651"/>
          </a:xfrm>
          <a:prstGeom prst="rect">
            <a:avLst/>
          </a:prstGeom>
        </p:spPr>
        <p:txBody>
          <a:bodyPr wrap="square">
            <a:spAutoFit/>
          </a:bodyPr>
          <a:lstStyle/>
          <a:p>
            <a:pPr algn="just">
              <a:lnSpc>
                <a:spcPct val="150000"/>
              </a:lnSpc>
            </a:pPr>
            <a:r>
              <a:rPr lang="es-MX" sz="2800" i="1" dirty="0">
                <a:latin typeface="Arial" panose="020B0604020202020204" pitchFamily="34" charset="0"/>
                <a:cs typeface="Arial" panose="020B0604020202020204" pitchFamily="34" charset="0"/>
              </a:rPr>
              <a:t>Etapas del proceso de </a:t>
            </a:r>
            <a:r>
              <a:rPr lang="es-MX" sz="2800" i="1" dirty="0" smtClean="0">
                <a:latin typeface="Arial" panose="020B0604020202020204" pitchFamily="34" charset="0"/>
                <a:cs typeface="Arial" panose="020B0604020202020204" pitchFamily="34" charset="0"/>
              </a:rPr>
              <a:t>producción:</a:t>
            </a:r>
          </a:p>
          <a:p>
            <a:pPr algn="just">
              <a:lnSpc>
                <a:spcPct val="150000"/>
              </a:lnSpc>
            </a:pP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Pre-preparación: picar, moler, rebanar, limpiar, deshuesar, etcétera.</a:t>
            </a:r>
          </a:p>
          <a:p>
            <a:pPr algn="just">
              <a:lnSpc>
                <a:spcPct val="150000"/>
              </a:lnSpc>
            </a:pPr>
            <a:endParaRPr lang="es-MX" sz="2400" dirty="0" smtClean="0">
              <a:latin typeface="Arial" panose="020B0604020202020204" pitchFamily="34" charset="0"/>
              <a:cs typeface="Arial" panose="020B0604020202020204" pitchFamily="34" charset="0"/>
            </a:endParaRPr>
          </a:p>
          <a:p>
            <a:pPr marL="342900" indent="-342900" algn="just">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Preparación se realiza en tres áreas: cocina caliente, cocina fría, y repostería. </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483536" y="692696"/>
            <a:ext cx="2606804" cy="523220"/>
          </a:xfrm>
          <a:prstGeom prst="rect">
            <a:avLst/>
          </a:prstGeom>
        </p:spPr>
        <p:txBody>
          <a:bodyPr wrap="none">
            <a:spAutoFit/>
          </a:bodyPr>
          <a:lstStyle/>
          <a:p>
            <a:pPr marL="342900" indent="-342900">
              <a:buFont typeface="+mj-lt"/>
              <a:buAutoNum type="arabicPeriod" startAt="5"/>
            </a:pPr>
            <a:r>
              <a:rPr lang="es-MX" sz="2800" b="1" dirty="0" smtClean="0">
                <a:latin typeface="Arial" panose="020B0604020202020204" pitchFamily="34" charset="0"/>
                <a:cs typeface="Arial" panose="020B0604020202020204" pitchFamily="34" charset="0"/>
              </a:rPr>
              <a:t>Producción </a:t>
            </a:r>
            <a:endParaRPr lang="es-MX" sz="2800" b="1" dirty="0">
              <a:latin typeface="Arial" panose="020B0604020202020204" pitchFamily="34" charset="0"/>
              <a:cs typeface="Arial" panose="020B0604020202020204" pitchFamily="34" charset="0"/>
            </a:endParaRPr>
          </a:p>
        </p:txBody>
      </p:sp>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105" y="1988840"/>
            <a:ext cx="1221431"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8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724" y="4983297"/>
            <a:ext cx="1369624" cy="1728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8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332656"/>
            <a:ext cx="1611263"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1512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1772250"/>
            <a:ext cx="6048672" cy="2554545"/>
          </a:xfrm>
          <a:prstGeom prst="rect">
            <a:avLst/>
          </a:prstGeom>
        </p:spPr>
        <p:txBody>
          <a:bodyPr wrap="square">
            <a:spAutoFit/>
          </a:bodyPr>
          <a:lstStyle/>
          <a:p>
            <a:pPr algn="ctr"/>
            <a:r>
              <a:rPr lang="es-MX" sz="4000" b="1" i="1" dirty="0" smtClean="0">
                <a:latin typeface="Arial" panose="020B0604020202020204" pitchFamily="34" charset="0"/>
                <a:cs typeface="Arial" panose="020B0604020202020204" pitchFamily="34" charset="0"/>
              </a:rPr>
              <a:t>Administración de servicios de alimentación colectiva y de salud</a:t>
            </a:r>
            <a:endParaRPr lang="es-MX" sz="4000" b="1" i="1" dirty="0">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4725144"/>
            <a:ext cx="2628900" cy="1743075"/>
          </a:xfrm>
          <a:prstGeom prst="rect">
            <a:avLst/>
          </a:prstGeom>
          <a:noFill/>
          <a:ln>
            <a:noFill/>
          </a:ln>
          <a:effectLst>
            <a:softEdge rad="127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88641"/>
            <a:ext cx="1800200" cy="1507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276825"/>
            <a:ext cx="1770906" cy="1495425"/>
          </a:xfrm>
          <a:prstGeom prst="rect">
            <a:avLst/>
          </a:prstGeom>
          <a:noFill/>
          <a:ln>
            <a:noFill/>
          </a:ln>
          <a:scene3d>
            <a:camera prst="isometricOffAxis2Lef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10010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19672" y="2132856"/>
            <a:ext cx="6552728" cy="3416320"/>
          </a:xfrm>
          <a:prstGeom prst="rect">
            <a:avLst/>
          </a:prstGeom>
        </p:spPr>
        <p:txBody>
          <a:bodyPr wrap="square">
            <a:spAutoFit/>
          </a:bodyPr>
          <a:lstStyle/>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Conservar el valor nutritivo del alimento.</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Mejorar las condiciones para ser digerido por el organismo.</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Desarrollar o modificar el sabor y atractivo del color.</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Dar forma y textura originales.</a:t>
            </a:r>
          </a:p>
          <a:p>
            <a:pPr marL="342900" indent="-34290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Librarlo de organismos perjudiciales ´para la salud.</a:t>
            </a:r>
          </a:p>
          <a:p>
            <a:pPr marL="285750" indent="-285750" algn="just">
              <a:buFont typeface="Arial" panose="020B0604020202020204" pitchFamily="34" charset="0"/>
              <a:buChar char="•"/>
            </a:pPr>
            <a:r>
              <a:rPr lang="es-MX" sz="2400" dirty="0" smtClean="0">
                <a:latin typeface="Arial" panose="020B0604020202020204" pitchFamily="34" charset="0"/>
                <a:cs typeface="Arial" panose="020B0604020202020204" pitchFamily="34" charset="0"/>
              </a:rPr>
              <a:t>Utilizar la técnica culinaria adecuada.</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539552" y="417200"/>
            <a:ext cx="2606804" cy="523220"/>
          </a:xfrm>
          <a:prstGeom prst="rect">
            <a:avLst/>
          </a:prstGeom>
        </p:spPr>
        <p:txBody>
          <a:bodyPr wrap="none">
            <a:spAutoFit/>
          </a:bodyPr>
          <a:lstStyle/>
          <a:p>
            <a:pPr marL="342900" indent="-342900">
              <a:buFont typeface="+mj-lt"/>
              <a:buAutoNum type="arabicPeriod" startAt="5"/>
            </a:pPr>
            <a:r>
              <a:rPr lang="es-MX" sz="2800" b="1" dirty="0" smtClean="0">
                <a:latin typeface="Arial" panose="020B0604020202020204" pitchFamily="34" charset="0"/>
                <a:cs typeface="Arial" panose="020B0604020202020204" pitchFamily="34" charset="0"/>
              </a:rPr>
              <a:t>Producción </a:t>
            </a:r>
            <a:endParaRPr lang="es-MX" sz="2800" b="1" dirty="0">
              <a:latin typeface="Arial" panose="020B0604020202020204" pitchFamily="34" charset="0"/>
              <a:cs typeface="Arial" panose="020B0604020202020204" pitchFamily="34" charset="0"/>
            </a:endParaRPr>
          </a:p>
        </p:txBody>
      </p:sp>
      <p:sp>
        <p:nvSpPr>
          <p:cNvPr id="4" name="3 Rectángulo"/>
          <p:cNvSpPr/>
          <p:nvPr/>
        </p:nvSpPr>
        <p:spPr>
          <a:xfrm>
            <a:off x="899592" y="1514223"/>
            <a:ext cx="5253361" cy="461665"/>
          </a:xfrm>
          <a:prstGeom prst="rect">
            <a:avLst/>
          </a:prstGeom>
        </p:spPr>
        <p:txBody>
          <a:bodyPr wrap="none">
            <a:spAutoFit/>
          </a:bodyPr>
          <a:lstStyle/>
          <a:p>
            <a:r>
              <a:rPr lang="es-MX" sz="2400" i="1" dirty="0">
                <a:latin typeface="Arial" panose="020B0604020202020204" pitchFamily="34" charset="0"/>
                <a:cs typeface="Arial" panose="020B0604020202020204" pitchFamily="34" charset="0"/>
              </a:rPr>
              <a:t>Objetivos del proceso de </a:t>
            </a:r>
            <a:r>
              <a:rPr lang="es-MX" sz="2400" i="1" dirty="0" smtClean="0">
                <a:latin typeface="Arial" panose="020B0604020202020204" pitchFamily="34" charset="0"/>
                <a:cs typeface="Arial" panose="020B0604020202020204" pitchFamily="34" charset="0"/>
              </a:rPr>
              <a:t>producción:</a:t>
            </a:r>
            <a:endParaRPr lang="es-MX" sz="2400" i="1" dirty="0">
              <a:latin typeface="Arial" panose="020B0604020202020204" pitchFamily="34" charset="0"/>
              <a:cs typeface="Arial" panose="020B0604020202020204" pitchFamily="34" charset="0"/>
            </a:endParaRPr>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5173" y="413039"/>
            <a:ext cx="1478457" cy="1485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8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866" y="5597667"/>
            <a:ext cx="2924175" cy="1260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71919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77050" y="1988840"/>
            <a:ext cx="5519286" cy="2862322"/>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El </a:t>
            </a:r>
            <a:r>
              <a:rPr lang="es-MX" sz="2400" dirty="0">
                <a:latin typeface="Arial" panose="020B0604020202020204" pitchFamily="34" charset="0"/>
                <a:cs typeface="Arial" panose="020B0604020202020204" pitchFamily="34" charset="0"/>
              </a:rPr>
              <a:t>área de servicio de comedor es el lugar donde se tiene contacto directo y personal con los comensales y a través del cual se logra gran parte del objetivo.</a:t>
            </a:r>
          </a:p>
        </p:txBody>
      </p:sp>
      <p:sp>
        <p:nvSpPr>
          <p:cNvPr id="3" name="2 Rectángulo"/>
          <p:cNvSpPr/>
          <p:nvPr/>
        </p:nvSpPr>
        <p:spPr>
          <a:xfrm>
            <a:off x="1164076" y="722374"/>
            <a:ext cx="4065537" cy="523220"/>
          </a:xfrm>
          <a:prstGeom prst="rect">
            <a:avLst/>
          </a:prstGeom>
        </p:spPr>
        <p:txBody>
          <a:bodyPr wrap="none">
            <a:spAutoFit/>
          </a:bodyPr>
          <a:lstStyle/>
          <a:p>
            <a:pPr marL="342900" indent="-342900">
              <a:buFont typeface="+mj-lt"/>
              <a:buAutoNum type="arabicPeriod" startAt="6"/>
            </a:pPr>
            <a:r>
              <a:rPr lang="es-MX" sz="2800" b="1" dirty="0" smtClean="0">
                <a:latin typeface="Arial" panose="020B0604020202020204" pitchFamily="34" charset="0"/>
                <a:cs typeface="Arial" panose="020B0604020202020204" pitchFamily="34" charset="0"/>
              </a:rPr>
              <a:t>Servicio de comedor</a:t>
            </a:r>
            <a:endParaRPr lang="es-MX" sz="2800" b="1" dirty="0">
              <a:latin typeface="Arial" panose="020B0604020202020204" pitchFamily="34" charset="0"/>
              <a:cs typeface="Arial" panose="020B0604020202020204" pitchFamily="34" charset="0"/>
            </a:endParaRPr>
          </a:p>
        </p:txBody>
      </p:sp>
      <p:sp>
        <p:nvSpPr>
          <p:cNvPr id="4" name="AutoShape 2" descr="Resultado de imagen para servicios del comed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68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1912" y="4509120"/>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09354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19672" y="1772816"/>
            <a:ext cx="6174432" cy="3416320"/>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Actividades del servicio de </a:t>
            </a:r>
            <a:r>
              <a:rPr lang="es-MX" sz="2400" dirty="0" smtClean="0">
                <a:latin typeface="Arial" panose="020B0604020202020204" pitchFamily="34" charset="0"/>
                <a:cs typeface="Arial" panose="020B0604020202020204" pitchFamily="34" charset="0"/>
              </a:rPr>
              <a:t>comedor:</a:t>
            </a:r>
          </a:p>
          <a:p>
            <a:pPr algn="just">
              <a:lnSpc>
                <a:spcPct val="150000"/>
              </a:lnSpc>
            </a:pPr>
            <a:endParaRPr lang="es-MX" sz="2400" dirty="0">
              <a:latin typeface="Arial" panose="020B0604020202020204" pitchFamily="34" charset="0"/>
              <a:cs typeface="Arial" panose="020B0604020202020204" pitchFamily="34" charset="0"/>
            </a:endParaRPr>
          </a:p>
          <a:p>
            <a:pPr marL="342900" indent="-342900" algn="ctr">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Montaje de mesa</a:t>
            </a:r>
          </a:p>
          <a:p>
            <a:pPr marL="342900" indent="-342900" algn="ctr">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Atención a los comensales</a:t>
            </a:r>
          </a:p>
          <a:p>
            <a:pPr marL="342900" indent="-342900" algn="ctr">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Control del equipo</a:t>
            </a:r>
          </a:p>
          <a:p>
            <a:pPr marL="342900" indent="-342900" algn="ctr">
              <a:lnSpc>
                <a:spcPct val="150000"/>
              </a:lnSpc>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Limpieza del área</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164076" y="722374"/>
            <a:ext cx="4065537" cy="523220"/>
          </a:xfrm>
          <a:prstGeom prst="rect">
            <a:avLst/>
          </a:prstGeom>
        </p:spPr>
        <p:txBody>
          <a:bodyPr wrap="none">
            <a:spAutoFit/>
          </a:bodyPr>
          <a:lstStyle/>
          <a:p>
            <a:pPr marL="342900" indent="-342900">
              <a:buFont typeface="+mj-lt"/>
              <a:buAutoNum type="arabicPeriod" startAt="6"/>
            </a:pPr>
            <a:r>
              <a:rPr lang="es-MX" sz="2800" b="1" dirty="0" smtClean="0">
                <a:latin typeface="Arial" panose="020B0604020202020204" pitchFamily="34" charset="0"/>
                <a:cs typeface="Arial" panose="020B0604020202020204" pitchFamily="34" charset="0"/>
              </a:rPr>
              <a:t>Servicio de comedor</a:t>
            </a:r>
            <a:endParaRPr lang="es-MX" sz="2800" b="1" dirty="0">
              <a:latin typeface="Arial" panose="020B0604020202020204" pitchFamily="34" charset="0"/>
              <a:cs typeface="Arial" panose="020B0604020202020204" pitchFamily="34" charset="0"/>
            </a:endParaRPr>
          </a:p>
        </p:txBody>
      </p:sp>
      <p:sp>
        <p:nvSpPr>
          <p:cNvPr id="4" name="AutoShape 2" descr="Resultado de imagen para servicios del comed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78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344" y="4653136"/>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85882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23728" y="1916832"/>
            <a:ext cx="5670376" cy="2862322"/>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Estas </a:t>
            </a:r>
            <a:r>
              <a:rPr lang="es-MX" sz="2400" dirty="0">
                <a:latin typeface="Arial" panose="020B0604020202020204" pitchFamily="34" charset="0"/>
                <a:cs typeface="Arial" panose="020B0604020202020204" pitchFamily="34" charset="0"/>
              </a:rPr>
              <a:t>áreas deben ser espacios bien ubicados. En ellos se entrega el equipo utilizado en la producción y, después de lavarse, se acomoda en sus respectivos estantes y anaqueles.</a:t>
            </a:r>
          </a:p>
        </p:txBody>
      </p:sp>
      <p:sp>
        <p:nvSpPr>
          <p:cNvPr id="3" name="2 Rectángulo"/>
          <p:cNvSpPr/>
          <p:nvPr/>
        </p:nvSpPr>
        <p:spPr>
          <a:xfrm>
            <a:off x="1331640" y="692696"/>
            <a:ext cx="6624736" cy="830997"/>
          </a:xfrm>
          <a:prstGeom prst="rect">
            <a:avLst/>
          </a:prstGeom>
        </p:spPr>
        <p:txBody>
          <a:bodyPr wrap="square">
            <a:spAutoFit/>
          </a:bodyPr>
          <a:lstStyle/>
          <a:p>
            <a:pPr marL="342900" indent="-342900" algn="just">
              <a:buFont typeface="+mj-lt"/>
              <a:buAutoNum type="arabicPeriod" startAt="7"/>
            </a:pPr>
            <a:r>
              <a:rPr lang="es-MX" sz="2400" b="1" dirty="0">
                <a:latin typeface="Arial" panose="020B0604020202020204" pitchFamily="34" charset="0"/>
                <a:cs typeface="Arial" panose="020B0604020202020204" pitchFamily="34" charset="0"/>
              </a:rPr>
              <a:t>LABADO DE LA BATERÍA Y DE LOS UTENSILIOS</a:t>
            </a:r>
          </a:p>
        </p:txBody>
      </p:sp>
      <p:sp>
        <p:nvSpPr>
          <p:cNvPr id="4" name="3 Rectángulo"/>
          <p:cNvSpPr/>
          <p:nvPr/>
        </p:nvSpPr>
        <p:spPr>
          <a:xfrm>
            <a:off x="2528900" y="5013176"/>
            <a:ext cx="4572000" cy="1323439"/>
          </a:xfrm>
          <a:prstGeom prst="rect">
            <a:avLst/>
          </a:prstGeom>
        </p:spPr>
        <p:txBody>
          <a:bodyPr>
            <a:spAutoFit/>
          </a:bodyPr>
          <a:lstStyle/>
          <a:p>
            <a:pPr algn="just"/>
            <a:r>
              <a:rPr lang="es-MX" sz="2000" i="1" dirty="0">
                <a:latin typeface="Arial" panose="020B0604020202020204" pitchFamily="34" charset="0"/>
                <a:cs typeface="Arial" panose="020B0604020202020204" pitchFamily="34" charset="0"/>
              </a:rPr>
              <a:t>Para el lavado de plaque (loza, cristalería, y cubertería) se recomienda el uso de máquinas lavaplatos industriales.</a:t>
            </a:r>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47993"/>
            <a:ext cx="1512168"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02861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63688" y="1700808"/>
            <a:ext cx="6264696" cy="4524315"/>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Después </a:t>
            </a:r>
            <a:r>
              <a:rPr lang="es-MX" sz="2400" dirty="0">
                <a:latin typeface="Arial" panose="020B0604020202020204" pitchFamily="34" charset="0"/>
                <a:cs typeface="Arial" panose="020B0604020202020204" pitchFamily="34" charset="0"/>
              </a:rPr>
              <a:t>del proceso hay una retroalimentación para futuras planeaciones de menús, por eso se dice que la planeación de menús es una medida de control, ya que en ella se hacen las modificaciones necesarias para dar cada vez un mejor servicio de alimentos y optimizar el proceso de éstos.</a:t>
            </a:r>
          </a:p>
        </p:txBody>
      </p:sp>
      <p:sp>
        <p:nvSpPr>
          <p:cNvPr id="3" name="2 Rectángulo"/>
          <p:cNvSpPr/>
          <p:nvPr/>
        </p:nvSpPr>
        <p:spPr>
          <a:xfrm>
            <a:off x="1331640" y="764704"/>
            <a:ext cx="4099199" cy="523220"/>
          </a:xfrm>
          <a:prstGeom prst="rect">
            <a:avLst/>
          </a:prstGeom>
        </p:spPr>
        <p:txBody>
          <a:bodyPr wrap="none">
            <a:spAutoFit/>
          </a:bodyPr>
          <a:lstStyle/>
          <a:p>
            <a:pPr marL="514350" indent="-514350">
              <a:buFont typeface="+mj-lt"/>
              <a:buAutoNum type="arabicPeriod" startAt="8"/>
            </a:pPr>
            <a:r>
              <a:rPr lang="es-MX" sz="2800" b="1" dirty="0" smtClean="0">
                <a:latin typeface="Arial" panose="020B0604020202020204" pitchFamily="34" charset="0"/>
                <a:cs typeface="Arial" panose="020B0604020202020204" pitchFamily="34" charset="0"/>
              </a:rPr>
              <a:t>Control del proceso</a:t>
            </a:r>
            <a:endParaRPr lang="es-MX" sz="2800" b="1" dirty="0">
              <a:latin typeface="Arial" panose="020B0604020202020204" pitchFamily="34" charset="0"/>
              <a:cs typeface="Arial" panose="020B0604020202020204" pitchFamily="34" charset="0"/>
            </a:endParaRPr>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5818691"/>
            <a:ext cx="3352800" cy="812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289530"/>
            <a:ext cx="2466975" cy="1473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98014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91680" y="1700808"/>
            <a:ext cx="6336704" cy="4662815"/>
          </a:xfrm>
          <a:prstGeom prst="rect">
            <a:avLst/>
          </a:prstGeom>
        </p:spPr>
        <p:txBody>
          <a:bodyPr wrap="square">
            <a:spAutoFit/>
          </a:bodyPr>
          <a:lstStyle/>
          <a:p>
            <a:pPr marL="342900" indent="-342900" algn="just">
              <a:lnSpc>
                <a:spcPct val="150000"/>
              </a:lnSpc>
              <a:buFont typeface="+mj-lt"/>
              <a:buAutoNum type="arabicPeriod"/>
            </a:pPr>
            <a:endParaRPr lang="es-MX" dirty="0" smtClean="0">
              <a:latin typeface="Arial" panose="020B0604020202020204" pitchFamily="34" charset="0"/>
              <a:cs typeface="Arial" panose="020B0604020202020204" pitchFamily="34" charset="0"/>
            </a:endParaRPr>
          </a:p>
          <a:p>
            <a:pPr marL="342900" indent="-342900" algn="just">
              <a:lnSpc>
                <a:spcPct val="150000"/>
              </a:lnSpc>
              <a:buFont typeface="+mj-lt"/>
              <a:buAutoNum type="arabicPeriod"/>
            </a:pPr>
            <a:r>
              <a:rPr lang="es-MX" dirty="0" err="1">
                <a:latin typeface="Arial" panose="020B0604020202020204" pitchFamily="34" charset="0"/>
                <a:cs typeface="Arial" panose="020B0604020202020204" pitchFamily="34" charset="0"/>
              </a:rPr>
              <a:t>Durón</a:t>
            </a:r>
            <a:r>
              <a:rPr lang="es-MX" dirty="0">
                <a:latin typeface="Arial" panose="020B0604020202020204" pitchFamily="34" charset="0"/>
                <a:cs typeface="Arial" panose="020B0604020202020204" pitchFamily="34" charset="0"/>
              </a:rPr>
              <a:t> García, Carlos. </a:t>
            </a:r>
            <a:r>
              <a:rPr lang="es-MX" i="1" dirty="0">
                <a:latin typeface="Arial" panose="020B0604020202020204" pitchFamily="34" charset="0"/>
                <a:cs typeface="Arial" panose="020B0604020202020204" pitchFamily="34" charset="0"/>
              </a:rPr>
              <a:t>Ingeniería del menú. </a:t>
            </a:r>
            <a:r>
              <a:rPr lang="es-MX" dirty="0">
                <a:latin typeface="Arial" panose="020B0604020202020204" pitchFamily="34" charset="0"/>
                <a:cs typeface="Arial" panose="020B0604020202020204" pitchFamily="34" charset="0"/>
              </a:rPr>
              <a:t>México, Trillas, 2012.</a:t>
            </a:r>
          </a:p>
          <a:p>
            <a:pPr marL="342900" indent="-342900" algn="just">
              <a:lnSpc>
                <a:spcPct val="150000"/>
              </a:lnSpc>
              <a:buFont typeface="+mj-lt"/>
              <a:buAutoNum type="arabicPeriod"/>
            </a:pPr>
            <a:r>
              <a:rPr lang="es-MX" dirty="0" err="1" smtClean="0">
                <a:latin typeface="Arial" panose="020B0604020202020204" pitchFamily="34" charset="0"/>
                <a:cs typeface="Arial" panose="020B0604020202020204" pitchFamily="34" charset="0"/>
              </a:rPr>
              <a:t>Escuder</a:t>
            </a:r>
            <a:r>
              <a:rPr lang="es-MX" dirty="0">
                <a:latin typeface="Arial" panose="020B0604020202020204" pitchFamily="34" charset="0"/>
                <a:cs typeface="Arial" panose="020B0604020202020204" pitchFamily="34" charset="0"/>
              </a:rPr>
              <a:t>, Francisco R. </a:t>
            </a:r>
            <a:r>
              <a:rPr lang="es-MX" i="1" dirty="0">
                <a:latin typeface="Arial" panose="020B0604020202020204" pitchFamily="34" charset="0"/>
                <a:cs typeface="Arial" panose="020B0604020202020204" pitchFamily="34" charset="0"/>
              </a:rPr>
              <a:t>Compra, recepción y almacenamiento de alimentos en hoteles y restaurantes</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México, Trillas, 2011.</a:t>
            </a:r>
            <a:endParaRPr lang="es-MX" dirty="0">
              <a:latin typeface="Arial" panose="020B0604020202020204" pitchFamily="34" charset="0"/>
              <a:cs typeface="Arial" panose="020B0604020202020204" pitchFamily="34" charset="0"/>
            </a:endParaRPr>
          </a:p>
          <a:p>
            <a:pPr marL="342900" indent="-342900" algn="just">
              <a:lnSpc>
                <a:spcPct val="150000"/>
              </a:lnSpc>
              <a:buFont typeface="+mj-lt"/>
              <a:buAutoNum type="arabicPeriod"/>
            </a:pPr>
            <a:r>
              <a:rPr lang="es-MX" dirty="0" smtClean="0">
                <a:latin typeface="Arial" panose="020B0604020202020204" pitchFamily="34" charset="0"/>
                <a:cs typeface="Arial" panose="020B0604020202020204" pitchFamily="34" charset="0"/>
              </a:rPr>
              <a:t>Flores </a:t>
            </a:r>
            <a:r>
              <a:rPr lang="es-MX" dirty="0">
                <a:latin typeface="Arial" panose="020B0604020202020204" pitchFamily="34" charset="0"/>
                <a:cs typeface="Arial" panose="020B0604020202020204" pitchFamily="34" charset="0"/>
              </a:rPr>
              <a:t>Graciela M. </a:t>
            </a:r>
            <a:r>
              <a:rPr lang="es-MX" i="1" dirty="0" smtClean="0">
                <a:latin typeface="Arial" panose="020B0604020202020204" pitchFamily="34" charset="0"/>
                <a:cs typeface="Arial" panose="020B0604020202020204" pitchFamily="34" charset="0"/>
              </a:rPr>
              <a:t>Iniciación </a:t>
            </a:r>
            <a:r>
              <a:rPr lang="es-MX" i="1" dirty="0">
                <a:latin typeface="Arial" panose="020B0604020202020204" pitchFamily="34" charset="0"/>
                <a:cs typeface="Arial" panose="020B0604020202020204" pitchFamily="34" charset="0"/>
              </a:rPr>
              <a:t>a las técnicas culinarias </a:t>
            </a:r>
            <a:r>
              <a:rPr lang="es-MX" dirty="0" smtClean="0">
                <a:latin typeface="Arial" panose="020B0604020202020204" pitchFamily="34" charset="0"/>
                <a:cs typeface="Arial" panose="020B0604020202020204" pitchFamily="34" charset="0"/>
              </a:rPr>
              <a:t>México, </a:t>
            </a:r>
            <a:r>
              <a:rPr lang="es-MX" dirty="0" err="1" smtClean="0">
                <a:latin typeface="Arial" panose="020B0604020202020204" pitchFamily="34" charset="0"/>
                <a:cs typeface="Arial" panose="020B0604020202020204" pitchFamily="34" charset="0"/>
              </a:rPr>
              <a:t>Limusa</a:t>
            </a:r>
            <a:r>
              <a:rPr lang="es-MX" dirty="0" smtClean="0">
                <a:latin typeface="Arial" panose="020B0604020202020204" pitchFamily="34" charset="0"/>
                <a:cs typeface="Arial" panose="020B0604020202020204" pitchFamily="34" charset="0"/>
              </a:rPr>
              <a:t>, 2007</a:t>
            </a:r>
            <a:r>
              <a:rPr lang="es-MX" dirty="0" smtClean="0">
                <a:latin typeface="Arial" panose="020B0604020202020204" pitchFamily="34" charset="0"/>
                <a:cs typeface="Arial" panose="020B0604020202020204" pitchFamily="34" charset="0"/>
              </a:rPr>
              <a:t>.</a:t>
            </a:r>
          </a:p>
          <a:p>
            <a:pPr marL="342900" indent="-342900" algn="just">
              <a:lnSpc>
                <a:spcPct val="150000"/>
              </a:lnSpc>
              <a:buFont typeface="+mj-lt"/>
              <a:buAutoNum type="arabicPeriod"/>
            </a:pPr>
            <a:r>
              <a:rPr lang="es-MX" dirty="0" err="1">
                <a:latin typeface="Arial" panose="020B0604020202020204" pitchFamily="34" charset="0"/>
                <a:cs typeface="Arial" panose="020B0604020202020204" pitchFamily="34" charset="0"/>
              </a:rPr>
              <a:t>Reay</a:t>
            </a:r>
            <a:r>
              <a:rPr lang="es-MX" dirty="0">
                <a:latin typeface="Arial" panose="020B0604020202020204" pitchFamily="34" charset="0"/>
                <a:cs typeface="Arial" panose="020B0604020202020204" pitchFamily="34" charset="0"/>
              </a:rPr>
              <a:t> Julia.  </a:t>
            </a:r>
            <a:r>
              <a:rPr lang="es-MX" i="1" dirty="0">
                <a:latin typeface="Arial" panose="020B0604020202020204" pitchFamily="34" charset="0"/>
                <a:cs typeface="Arial" panose="020B0604020202020204" pitchFamily="34" charset="0"/>
              </a:rPr>
              <a:t>Administración del servicio de alimentos. </a:t>
            </a:r>
            <a:r>
              <a:rPr lang="es-MX" dirty="0">
                <a:latin typeface="Arial" panose="020B0604020202020204" pitchFamily="34" charset="0"/>
                <a:cs typeface="Arial" panose="020B0604020202020204" pitchFamily="34" charset="0"/>
              </a:rPr>
              <a:t>México, Trillas, 2013.</a:t>
            </a:r>
          </a:p>
          <a:p>
            <a:pPr algn="just">
              <a:lnSpc>
                <a:spcPct val="150000"/>
              </a:lnSpc>
            </a:pPr>
            <a:endParaRPr lang="es-MX" dirty="0">
              <a:latin typeface="Arial" panose="020B0604020202020204" pitchFamily="34" charset="0"/>
              <a:cs typeface="Arial" panose="020B0604020202020204" pitchFamily="34" charset="0"/>
            </a:endParaRPr>
          </a:p>
        </p:txBody>
      </p:sp>
      <p:sp>
        <p:nvSpPr>
          <p:cNvPr id="3" name="2 Rectángulo"/>
          <p:cNvSpPr/>
          <p:nvPr/>
        </p:nvSpPr>
        <p:spPr>
          <a:xfrm>
            <a:off x="2843808" y="692695"/>
            <a:ext cx="3147015" cy="584775"/>
          </a:xfrm>
          <a:prstGeom prst="rect">
            <a:avLst/>
          </a:prstGeom>
        </p:spPr>
        <p:txBody>
          <a:bodyPr wrap="none">
            <a:spAutoFit/>
          </a:bodyPr>
          <a:lstStyle/>
          <a:p>
            <a:r>
              <a:rPr lang="es-MX" sz="3200" b="1" dirty="0" smtClean="0">
                <a:latin typeface="Arial" panose="020B0604020202020204" pitchFamily="34" charset="0"/>
                <a:cs typeface="Arial" panose="020B0604020202020204" pitchFamily="34" charset="0"/>
              </a:rPr>
              <a:t>BIBLIOGRAFÍA</a:t>
            </a:r>
            <a:endParaRPr lang="es-MX"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9624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00808" y="2420888"/>
            <a:ext cx="5742384" cy="2862322"/>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	Es </a:t>
            </a:r>
            <a:r>
              <a:rPr lang="es-MX" sz="2400" dirty="0">
                <a:latin typeface="Arial" panose="020B0604020202020204" pitchFamily="34" charset="0"/>
                <a:cs typeface="Arial" panose="020B0604020202020204" pitchFamily="34" charset="0"/>
              </a:rPr>
              <a:t>aquella empresa que ofrece alimentos y bebidas procesados y sus ingresos y número de comensales sean superiores en alimentos que en  bebidas.</a:t>
            </a:r>
          </a:p>
        </p:txBody>
      </p:sp>
      <p:sp>
        <p:nvSpPr>
          <p:cNvPr id="3" name="2 Rectángulo"/>
          <p:cNvSpPr/>
          <p:nvPr/>
        </p:nvSpPr>
        <p:spPr>
          <a:xfrm>
            <a:off x="1439652" y="548680"/>
            <a:ext cx="6264696" cy="1200329"/>
          </a:xfrm>
          <a:prstGeom prst="rect">
            <a:avLst/>
          </a:prstGeom>
        </p:spPr>
        <p:txBody>
          <a:bodyPr wrap="square">
            <a:spAutoFit/>
          </a:bodyPr>
          <a:lstStyle/>
          <a:p>
            <a:pPr algn="ctr"/>
            <a:endParaRPr lang="es-MX" sz="2400" b="1" dirty="0" smtClean="0">
              <a:latin typeface="Arial" panose="020B0604020202020204" pitchFamily="34" charset="0"/>
              <a:cs typeface="Arial" panose="020B0604020202020204" pitchFamily="34" charset="0"/>
            </a:endParaRPr>
          </a:p>
          <a:p>
            <a:pPr algn="ctr"/>
            <a:r>
              <a:rPr lang="es-MX" sz="2400" b="1" dirty="0" smtClean="0">
                <a:latin typeface="Arial" panose="020B0604020202020204" pitchFamily="34" charset="0"/>
                <a:cs typeface="Arial" panose="020B0604020202020204" pitchFamily="34" charset="0"/>
              </a:rPr>
              <a:t>DEFINICIÓN DE SERVICIO DE ALIMENTOS</a:t>
            </a:r>
            <a:endParaRPr lang="es-MX" sz="2400" b="1" dirty="0">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4797152"/>
            <a:ext cx="26098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79581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83998" y="1844824"/>
            <a:ext cx="7704856" cy="3970318"/>
          </a:xfrm>
          <a:prstGeom prst="rect">
            <a:avLst/>
          </a:prstGeom>
        </p:spPr>
        <p:txBody>
          <a:bodyPr wrap="square">
            <a:spAutoFit/>
          </a:bodyPr>
          <a:lstStyle/>
          <a:p>
            <a:pPr marL="342900" indent="-342900" algn="just">
              <a:lnSpc>
                <a:spcPct val="150000"/>
              </a:lnSpc>
              <a:buFont typeface="+mj-lt"/>
              <a:buAutoNum type="arabicPeriod"/>
            </a:pPr>
            <a:r>
              <a:rPr lang="es-MX" sz="2400" dirty="0" smtClean="0">
                <a:latin typeface="Arial" panose="020B0604020202020204" pitchFamily="34" charset="0"/>
                <a:cs typeface="Arial" panose="020B0604020202020204" pitchFamily="34" charset="0"/>
              </a:rPr>
              <a:t>Servicio </a:t>
            </a:r>
            <a:r>
              <a:rPr lang="es-MX" sz="2400" dirty="0">
                <a:latin typeface="Arial" panose="020B0604020202020204" pitchFamily="34" charset="0"/>
                <a:cs typeface="Arial" panose="020B0604020202020204" pitchFamily="34" charset="0"/>
              </a:rPr>
              <a:t>de alimentos en hospitales y clínicas </a:t>
            </a:r>
            <a:r>
              <a:rPr lang="es-MX" sz="2400" dirty="0" smtClean="0">
                <a:latin typeface="Arial" panose="020B0604020202020204" pitchFamily="34" charset="0"/>
                <a:cs typeface="Arial" panose="020B0604020202020204" pitchFamily="34" charset="0"/>
              </a:rPr>
              <a:t>privadas. </a:t>
            </a: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mj-lt"/>
              <a:buAutoNum type="arabicPeriod"/>
            </a:pPr>
            <a:r>
              <a:rPr lang="es-MX" sz="2400" dirty="0" smtClean="0">
                <a:latin typeface="Arial" panose="020B0604020202020204" pitchFamily="34" charset="0"/>
                <a:cs typeface="Arial" panose="020B0604020202020204" pitchFamily="34" charset="0"/>
              </a:rPr>
              <a:t>Servicio </a:t>
            </a:r>
            <a:r>
              <a:rPr lang="es-MX" sz="2400" dirty="0">
                <a:latin typeface="Arial" panose="020B0604020202020204" pitchFamily="34" charset="0"/>
                <a:cs typeface="Arial" panose="020B0604020202020204" pitchFamily="34" charset="0"/>
              </a:rPr>
              <a:t>de alimentos en hoteles</a:t>
            </a:r>
          </a:p>
          <a:p>
            <a:pPr marL="342900" indent="-342900" algn="just">
              <a:lnSpc>
                <a:spcPct val="150000"/>
              </a:lnSpc>
              <a:buFont typeface="+mj-lt"/>
              <a:buAutoNum type="arabicPeriod"/>
            </a:pPr>
            <a:r>
              <a:rPr lang="es-MX" sz="2400" dirty="0" smtClean="0">
                <a:latin typeface="Arial" panose="020B0604020202020204" pitchFamily="34" charset="0"/>
                <a:cs typeface="Arial" panose="020B0604020202020204" pitchFamily="34" charset="0"/>
              </a:rPr>
              <a:t>Servicio </a:t>
            </a:r>
            <a:r>
              <a:rPr lang="es-MX" sz="2400" dirty="0">
                <a:latin typeface="Arial" panose="020B0604020202020204" pitchFamily="34" charset="0"/>
                <a:cs typeface="Arial" panose="020B0604020202020204" pitchFamily="34" charset="0"/>
              </a:rPr>
              <a:t>de alimentos en la industria</a:t>
            </a:r>
          </a:p>
          <a:p>
            <a:pPr marL="342900" indent="-342900" algn="just">
              <a:lnSpc>
                <a:spcPct val="150000"/>
              </a:lnSpc>
              <a:buFont typeface="+mj-lt"/>
              <a:buAutoNum type="arabicPeriod"/>
            </a:pPr>
            <a:r>
              <a:rPr lang="es-MX" sz="2400" dirty="0" smtClean="0">
                <a:latin typeface="Arial" panose="020B0604020202020204" pitchFamily="34" charset="0"/>
                <a:cs typeface="Arial" panose="020B0604020202020204" pitchFamily="34" charset="0"/>
              </a:rPr>
              <a:t>Restaurantes</a:t>
            </a:r>
            <a:endParaRPr lang="es-MX" sz="2400" dirty="0">
              <a:latin typeface="Arial" panose="020B0604020202020204" pitchFamily="34" charset="0"/>
              <a:cs typeface="Arial" panose="020B0604020202020204" pitchFamily="34" charset="0"/>
            </a:endParaRPr>
          </a:p>
          <a:p>
            <a:pPr marL="342900" indent="-342900" algn="just">
              <a:lnSpc>
                <a:spcPct val="150000"/>
              </a:lnSpc>
              <a:buFont typeface="+mj-lt"/>
              <a:buAutoNum type="arabicPeriod"/>
            </a:pPr>
            <a:r>
              <a:rPr lang="es-MX" sz="2400" dirty="0" smtClean="0">
                <a:latin typeface="Arial" panose="020B0604020202020204" pitchFamily="34" charset="0"/>
                <a:cs typeface="Arial" panose="020B0604020202020204" pitchFamily="34" charset="0"/>
              </a:rPr>
              <a:t>Servicio </a:t>
            </a:r>
            <a:r>
              <a:rPr lang="es-MX" sz="2400" dirty="0">
                <a:latin typeface="Arial" panose="020B0604020202020204" pitchFamily="34" charset="0"/>
                <a:cs typeface="Arial" panose="020B0604020202020204" pitchFamily="34" charset="0"/>
              </a:rPr>
              <a:t>de alimentos de escuelas y Universidades</a:t>
            </a:r>
          </a:p>
          <a:p>
            <a:pPr marL="342900" indent="-342900" algn="just">
              <a:lnSpc>
                <a:spcPct val="150000"/>
              </a:lnSpc>
              <a:buFont typeface="+mj-lt"/>
              <a:buAutoNum type="arabicPeriod"/>
            </a:pPr>
            <a:r>
              <a:rPr lang="es-MX" sz="2400" dirty="0" smtClean="0">
                <a:latin typeface="Arial" panose="020B0604020202020204" pitchFamily="34" charset="0"/>
                <a:cs typeface="Arial" panose="020B0604020202020204" pitchFamily="34" charset="0"/>
              </a:rPr>
              <a:t>Servicio </a:t>
            </a:r>
            <a:r>
              <a:rPr lang="es-MX" sz="2400" dirty="0">
                <a:latin typeface="Arial" panose="020B0604020202020204" pitchFamily="34" charset="0"/>
                <a:cs typeface="Arial" panose="020B0604020202020204" pitchFamily="34" charset="0"/>
              </a:rPr>
              <a:t>de alimentos en los transportes</a:t>
            </a:r>
          </a:p>
        </p:txBody>
      </p:sp>
      <p:sp>
        <p:nvSpPr>
          <p:cNvPr id="3" name="2 Rectángulo"/>
          <p:cNvSpPr/>
          <p:nvPr/>
        </p:nvSpPr>
        <p:spPr>
          <a:xfrm>
            <a:off x="1907704" y="620688"/>
            <a:ext cx="5766194" cy="461665"/>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algn="ctr"/>
            <a:r>
              <a:rPr lang="es-MX" sz="2400" b="1" dirty="0" smtClean="0">
                <a:latin typeface="Arial" panose="020B0604020202020204" pitchFamily="34" charset="0"/>
                <a:cs typeface="Arial" panose="020B0604020202020204" pitchFamily="34" charset="0"/>
              </a:rPr>
              <a:t>TIPOS DE SERVICIOS DE ALIMENTOS</a:t>
            </a:r>
            <a:endParaRPr lang="es-MX" sz="2400" b="1"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2476" y="2924944"/>
            <a:ext cx="2342844"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555330"/>
            <a:ext cx="1555430" cy="1054046"/>
          </a:xfrm>
          <a:prstGeom prst="rect">
            <a:avLst/>
          </a:prstGeom>
          <a:noFill/>
          <a:ln>
            <a:noFill/>
          </a:ln>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13041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298608" y="620688"/>
            <a:ext cx="6866303" cy="461665"/>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algn="ctr"/>
            <a:r>
              <a:rPr lang="es-MX" sz="2400" b="1" dirty="0" smtClean="0">
                <a:latin typeface="Arial" panose="020B0604020202020204" pitchFamily="34" charset="0"/>
                <a:cs typeface="Arial" panose="020B0604020202020204" pitchFamily="34" charset="0"/>
              </a:rPr>
              <a:t>SERVICIO DE ALIMENTOS EN UN HOSPITAL  </a:t>
            </a:r>
            <a:endParaRPr lang="es-MX" sz="2400" b="1" dirty="0">
              <a:latin typeface="Arial" panose="020B0604020202020204" pitchFamily="34" charset="0"/>
              <a:cs typeface="Arial" panose="020B0604020202020204" pitchFamily="34" charset="0"/>
            </a:endParaRPr>
          </a:p>
        </p:txBody>
      </p:sp>
      <p:sp>
        <p:nvSpPr>
          <p:cNvPr id="4" name="3 Rectángulo"/>
          <p:cNvSpPr/>
          <p:nvPr/>
        </p:nvSpPr>
        <p:spPr>
          <a:xfrm>
            <a:off x="395536" y="2871810"/>
            <a:ext cx="3012383" cy="872034"/>
          </a:xfrm>
          <a:prstGeom prst="rect">
            <a:avLst/>
          </a:prstGeom>
        </p:spPr>
        <p:txBody>
          <a:bodyPr wrap="square">
            <a:spAutoFit/>
          </a:bodyPr>
          <a:lstStyle/>
          <a:p>
            <a:pPr algn="ctr">
              <a:lnSpc>
                <a:spcPct val="150000"/>
              </a:lnSpc>
            </a:pPr>
            <a:r>
              <a:rPr lang="es-MX" i="1" dirty="0">
                <a:latin typeface="Arial" panose="020B0604020202020204" pitchFamily="34" charset="0"/>
                <a:cs typeface="Arial" panose="020B0604020202020204" pitchFamily="34" charset="0"/>
              </a:rPr>
              <a:t>En un hospital el  servicio de alimentos cubrirá</a:t>
            </a:r>
            <a:r>
              <a:rPr lang="es-MX" i="1" dirty="0" smtClean="0">
                <a:latin typeface="Arial" panose="020B0604020202020204" pitchFamily="34" charset="0"/>
                <a:cs typeface="Arial" panose="020B0604020202020204" pitchFamily="34" charset="0"/>
              </a:rPr>
              <a:t>:</a:t>
            </a:r>
          </a:p>
        </p:txBody>
      </p:sp>
      <p:sp>
        <p:nvSpPr>
          <p:cNvPr id="5" name="4 Rectángulo"/>
          <p:cNvSpPr/>
          <p:nvPr/>
        </p:nvSpPr>
        <p:spPr>
          <a:xfrm>
            <a:off x="3923928" y="1792848"/>
            <a:ext cx="4572000" cy="3416320"/>
          </a:xfrm>
          <a:prstGeom prst="rect">
            <a:avLst/>
          </a:prstGeom>
        </p:spPr>
        <p:txBody>
          <a:bodyPr>
            <a:spAutoFit/>
          </a:bodyPr>
          <a:lstStyle/>
          <a:p>
            <a:pPr marL="285750" indent="-28575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L</a:t>
            </a:r>
            <a:r>
              <a:rPr lang="es-MX" dirty="0" smtClean="0">
                <a:latin typeface="Arial" panose="020B0604020202020204" pitchFamily="34" charset="0"/>
                <a:cs typeface="Arial" panose="020B0604020202020204" pitchFamily="34" charset="0"/>
              </a:rPr>
              <a:t>os </a:t>
            </a:r>
            <a:r>
              <a:rPr lang="es-MX" dirty="0">
                <a:latin typeface="Arial" panose="020B0604020202020204" pitchFamily="34" charset="0"/>
                <a:cs typeface="Arial" panose="020B0604020202020204" pitchFamily="34" charset="0"/>
              </a:rPr>
              <a:t>comedores de los pabellones de los </a:t>
            </a:r>
            <a:r>
              <a:rPr lang="es-MX" dirty="0" smtClean="0">
                <a:latin typeface="Arial" panose="020B0604020202020204" pitchFamily="34" charset="0"/>
                <a:cs typeface="Arial" panose="020B0604020202020204" pitchFamily="34" charset="0"/>
              </a:rPr>
              <a:t>pacientes</a:t>
            </a:r>
            <a:r>
              <a:rPr lang="es-MX" dirty="0">
                <a:latin typeface="Arial" panose="020B0604020202020204" pitchFamily="34" charset="0"/>
                <a:cs typeface="Arial" panose="020B0604020202020204" pitchFamily="34" charset="0"/>
              </a:rPr>
              <a:t>.</a:t>
            </a:r>
          </a:p>
          <a:p>
            <a:pPr marL="285750" indent="-285750" algn="just">
              <a:lnSpc>
                <a:spcPct val="150000"/>
              </a:lnSpc>
              <a:buFont typeface="Arial" panose="020B0604020202020204" pitchFamily="34" charset="0"/>
              <a:buChar char="•"/>
            </a:pPr>
            <a:r>
              <a:rPr lang="es-MX" dirty="0" smtClean="0">
                <a:latin typeface="Arial" panose="020B0604020202020204" pitchFamily="34" charset="0"/>
                <a:cs typeface="Arial" panose="020B0604020202020204" pitchFamily="34" charset="0"/>
              </a:rPr>
              <a:t>El </a:t>
            </a:r>
            <a:r>
              <a:rPr lang="es-MX" dirty="0">
                <a:latin typeface="Arial" panose="020B0604020202020204" pitchFamily="34" charset="0"/>
                <a:cs typeface="Arial" panose="020B0604020202020204" pitchFamily="34" charset="0"/>
              </a:rPr>
              <a:t>servicio de </a:t>
            </a:r>
            <a:r>
              <a:rPr lang="es-MX" dirty="0" smtClean="0">
                <a:latin typeface="Arial" panose="020B0604020202020204" pitchFamily="34" charset="0"/>
                <a:cs typeface="Arial" panose="020B0604020202020204" pitchFamily="34" charset="0"/>
              </a:rPr>
              <a:t>carrito</a:t>
            </a:r>
            <a:r>
              <a:rPr lang="es-MX" dirty="0">
                <a:latin typeface="Arial" panose="020B0604020202020204" pitchFamily="34" charset="0"/>
                <a:cs typeface="Arial" panose="020B0604020202020204" pitchFamily="34" charset="0"/>
              </a:rPr>
              <a:t>.</a:t>
            </a:r>
          </a:p>
          <a:p>
            <a:pPr marL="285750" indent="-28575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L</a:t>
            </a:r>
            <a:r>
              <a:rPr lang="es-MX" dirty="0" smtClean="0">
                <a:latin typeface="Arial" panose="020B0604020202020204" pitchFamily="34" charset="0"/>
                <a:cs typeface="Arial" panose="020B0604020202020204" pitchFamily="34" charset="0"/>
              </a:rPr>
              <a:t>as </a:t>
            </a:r>
            <a:r>
              <a:rPr lang="es-MX" dirty="0">
                <a:latin typeface="Arial" panose="020B0604020202020204" pitchFamily="34" charset="0"/>
                <a:cs typeface="Arial" panose="020B0604020202020204" pitchFamily="34" charset="0"/>
              </a:rPr>
              <a:t>dietas y las necesidades </a:t>
            </a:r>
            <a:r>
              <a:rPr lang="es-MX" dirty="0" smtClean="0">
                <a:latin typeface="Arial" panose="020B0604020202020204" pitchFamily="34" charset="0"/>
                <a:cs typeface="Arial" panose="020B0604020202020204" pitchFamily="34" charset="0"/>
              </a:rPr>
              <a:t>especiales</a:t>
            </a:r>
            <a:r>
              <a:rPr lang="es-MX" dirty="0">
                <a:latin typeface="Arial" panose="020B0604020202020204" pitchFamily="34" charset="0"/>
                <a:cs typeface="Arial" panose="020B0604020202020204" pitchFamily="34" charset="0"/>
              </a:rPr>
              <a:t>.</a:t>
            </a:r>
          </a:p>
          <a:p>
            <a:pPr marL="285750" indent="-285750" algn="just">
              <a:lnSpc>
                <a:spcPct val="150000"/>
              </a:lnSpc>
              <a:buFont typeface="Arial" panose="020B0604020202020204" pitchFamily="34" charset="0"/>
              <a:buChar char="•"/>
            </a:pPr>
            <a:r>
              <a:rPr lang="es-MX" dirty="0" smtClean="0">
                <a:latin typeface="Arial" panose="020B0604020202020204" pitchFamily="34" charset="0"/>
                <a:cs typeface="Arial" panose="020B0604020202020204" pitchFamily="34" charset="0"/>
              </a:rPr>
              <a:t>El </a:t>
            </a:r>
            <a:r>
              <a:rPr lang="es-MX" dirty="0">
                <a:latin typeface="Arial" panose="020B0604020202020204" pitchFamily="34" charset="0"/>
                <a:cs typeface="Arial" panose="020B0604020202020204" pitchFamily="34" charset="0"/>
              </a:rPr>
              <a:t>servicio de plato </a:t>
            </a:r>
            <a:r>
              <a:rPr lang="es-MX" dirty="0" smtClean="0">
                <a:latin typeface="Arial" panose="020B0604020202020204" pitchFamily="34" charset="0"/>
                <a:cs typeface="Arial" panose="020B0604020202020204" pitchFamily="34" charset="0"/>
              </a:rPr>
              <a:t>central</a:t>
            </a:r>
            <a:endParaRPr lang="es-MX" dirty="0">
              <a:latin typeface="Arial" panose="020B0604020202020204" pitchFamily="34" charset="0"/>
              <a:cs typeface="Arial" panose="020B0604020202020204" pitchFamily="34" charset="0"/>
            </a:endParaRPr>
          </a:p>
          <a:p>
            <a:pPr marL="285750" indent="-28575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L</a:t>
            </a:r>
            <a:r>
              <a:rPr lang="es-MX" dirty="0" smtClean="0">
                <a:latin typeface="Arial" panose="020B0604020202020204" pitchFamily="34" charset="0"/>
                <a:cs typeface="Arial" panose="020B0604020202020204" pitchFamily="34" charset="0"/>
              </a:rPr>
              <a:t>os </a:t>
            </a:r>
            <a:r>
              <a:rPr lang="es-MX" dirty="0">
                <a:latin typeface="Arial" panose="020B0604020202020204" pitchFamily="34" charset="0"/>
                <a:cs typeface="Arial" panose="020B0604020202020204" pitchFamily="34" charset="0"/>
              </a:rPr>
              <a:t>comedores para el personal (personal médico y de apoyo).</a:t>
            </a:r>
          </a:p>
        </p:txBody>
      </p:sp>
      <p:sp>
        <p:nvSpPr>
          <p:cNvPr id="6" name="5 Abrir llave"/>
          <p:cNvSpPr/>
          <p:nvPr/>
        </p:nvSpPr>
        <p:spPr>
          <a:xfrm>
            <a:off x="3407919" y="1628800"/>
            <a:ext cx="516009" cy="37444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039" y="4149080"/>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24832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59662" y="1556792"/>
            <a:ext cx="6344193" cy="4247317"/>
          </a:xfrm>
          <a:prstGeom prst="rect">
            <a:avLst/>
          </a:prstGeom>
        </p:spPr>
        <p:txBody>
          <a:bodyPr wrap="square">
            <a:spAutoFit/>
          </a:bodyPr>
          <a:lstStyle/>
          <a:p>
            <a:pPr algn="just">
              <a:lnSpc>
                <a:spcPct val="150000"/>
              </a:lnSpc>
            </a:pPr>
            <a:r>
              <a:rPr lang="es-MX" sz="2000" dirty="0" smtClean="0">
                <a:latin typeface="Arial" panose="020B0604020202020204" pitchFamily="34" charset="0"/>
                <a:cs typeface="Arial" panose="020B0604020202020204" pitchFamily="34" charset="0"/>
              </a:rPr>
              <a:t>En </a:t>
            </a:r>
            <a:r>
              <a:rPr lang="es-MX" sz="2000" dirty="0">
                <a:latin typeface="Arial" panose="020B0604020202020204" pitchFamily="34" charset="0"/>
                <a:cs typeface="Arial" panose="020B0604020202020204" pitchFamily="34" charset="0"/>
              </a:rPr>
              <a:t>algunos hospitales operan compañías concesionarias de servicios de alimentos, que cubren los mismos aspectos del servicio de alimentos y con el mismo fin</a:t>
            </a:r>
            <a:r>
              <a:rPr lang="es-MX" sz="2000" dirty="0" smtClean="0">
                <a:latin typeface="Arial" panose="020B0604020202020204" pitchFamily="34" charset="0"/>
                <a:cs typeface="Arial" panose="020B0604020202020204" pitchFamily="34" charset="0"/>
              </a:rPr>
              <a:t>:</a:t>
            </a:r>
          </a:p>
          <a:p>
            <a:pPr algn="just">
              <a:lnSpc>
                <a:spcPct val="150000"/>
              </a:lnSpc>
            </a:pPr>
            <a:endParaRPr lang="es-MX" sz="2000" dirty="0">
              <a:latin typeface="Arial" panose="020B0604020202020204" pitchFamily="34" charset="0"/>
              <a:cs typeface="Arial" panose="020B0604020202020204" pitchFamily="34" charset="0"/>
            </a:endParaRPr>
          </a:p>
          <a:p>
            <a:pPr algn="just">
              <a:lnSpc>
                <a:spcPct val="150000"/>
              </a:lnSpc>
            </a:pPr>
            <a:endParaRPr lang="es-MX" sz="20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ü"/>
            </a:pPr>
            <a:r>
              <a:rPr lang="es-MX" sz="2000" i="1" dirty="0" smtClean="0">
                <a:latin typeface="Arial" panose="020B0604020202020204" pitchFamily="34" charset="0"/>
                <a:cs typeface="Arial" panose="020B0604020202020204" pitchFamily="34" charset="0"/>
              </a:rPr>
              <a:t>Conservar </a:t>
            </a:r>
            <a:r>
              <a:rPr lang="es-MX" sz="2000" i="1" dirty="0">
                <a:latin typeface="Arial" panose="020B0604020202020204" pitchFamily="34" charset="0"/>
                <a:cs typeface="Arial" panose="020B0604020202020204" pitchFamily="34" charset="0"/>
              </a:rPr>
              <a:t>el equilibrio entre:     </a:t>
            </a:r>
            <a:r>
              <a:rPr lang="es-MX" sz="2000" dirty="0" smtClean="0">
                <a:latin typeface="Arial" panose="020B0604020202020204" pitchFamily="34" charset="0"/>
                <a:cs typeface="Arial" panose="020B0604020202020204" pitchFamily="34" charset="0"/>
              </a:rPr>
              <a:t>- calidad</a:t>
            </a:r>
            <a:endParaRPr lang="es-MX" sz="2000" dirty="0">
              <a:latin typeface="Arial" panose="020B0604020202020204" pitchFamily="34" charset="0"/>
              <a:cs typeface="Arial" panose="020B0604020202020204" pitchFamily="34" charset="0"/>
            </a:endParaRPr>
          </a:p>
          <a:p>
            <a:pPr algn="just">
              <a:lnSpc>
                <a:spcPct val="150000"/>
              </a:lnSpc>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costo  </a:t>
            </a:r>
          </a:p>
          <a:p>
            <a:pPr algn="just">
              <a:lnSpc>
                <a:spcPct val="150000"/>
              </a:lnSpc>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servicio   </a:t>
            </a:r>
            <a:endParaRPr lang="es-MX" sz="2000" dirty="0">
              <a:latin typeface="Arial" panose="020B0604020202020204" pitchFamily="34" charset="0"/>
              <a:cs typeface="Arial" panose="020B0604020202020204" pitchFamily="34" charset="0"/>
            </a:endParaRPr>
          </a:p>
        </p:txBody>
      </p:sp>
      <p:sp>
        <p:nvSpPr>
          <p:cNvPr id="3" name="2 Rectángulo"/>
          <p:cNvSpPr/>
          <p:nvPr/>
        </p:nvSpPr>
        <p:spPr>
          <a:xfrm>
            <a:off x="1298608" y="620688"/>
            <a:ext cx="6866303" cy="461665"/>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algn="ctr"/>
            <a:r>
              <a:rPr lang="es-MX" sz="2400" b="1" dirty="0" smtClean="0">
                <a:latin typeface="Arial" panose="020B0604020202020204" pitchFamily="34" charset="0"/>
                <a:cs typeface="Arial" panose="020B0604020202020204" pitchFamily="34" charset="0"/>
              </a:rPr>
              <a:t>SERVICIO DE ALIMENTOS EN UN HOSPITAL  </a:t>
            </a:r>
            <a:endParaRPr lang="es-MX" sz="2400" b="1" dirty="0">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889709"/>
            <a:ext cx="2505075"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4830" y="3284984"/>
            <a:ext cx="1667610" cy="116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58140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01908" y="1988840"/>
            <a:ext cx="5956746" cy="2239844"/>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Los </a:t>
            </a:r>
            <a:r>
              <a:rPr lang="es-MX" sz="2400" dirty="0">
                <a:latin typeface="Arial" panose="020B0604020202020204" pitchFamily="34" charset="0"/>
                <a:cs typeface="Arial" panose="020B0604020202020204" pitchFamily="34" charset="0"/>
              </a:rPr>
              <a:t>servicio de alimentos en los hoteles  o</a:t>
            </a:r>
            <a:r>
              <a:rPr lang="es-MX" sz="2400" dirty="0" smtClean="0">
                <a:latin typeface="Arial" panose="020B0604020202020204" pitchFamily="34" charset="0"/>
                <a:cs typeface="Arial" panose="020B0604020202020204" pitchFamily="34" charset="0"/>
              </a:rPr>
              <a:t>peran </a:t>
            </a:r>
            <a:r>
              <a:rPr lang="es-MX" sz="2400" dirty="0">
                <a:latin typeface="Arial" panose="020B0604020202020204" pitchFamily="34" charset="0"/>
                <a:cs typeface="Arial" panose="020B0604020202020204" pitchFamily="34" charset="0"/>
              </a:rPr>
              <a:t>con: </a:t>
            </a:r>
          </a:p>
          <a:p>
            <a:pPr marL="342900" indent="-342900" algn="ctr">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una </a:t>
            </a:r>
            <a:r>
              <a:rPr lang="es-MX" sz="2400" dirty="0">
                <a:latin typeface="Arial" panose="020B0604020202020204" pitchFamily="34" charset="0"/>
                <a:cs typeface="Arial" panose="020B0604020202020204" pitchFamily="34" charset="0"/>
              </a:rPr>
              <a:t>cafetería   </a:t>
            </a:r>
          </a:p>
          <a:p>
            <a:pPr marL="342900" indent="-342900" algn="ctr">
              <a:lnSpc>
                <a:spcPct val="150000"/>
              </a:lnSpc>
              <a:buFont typeface="Arial" panose="020B0604020202020204" pitchFamily="34" charset="0"/>
              <a:buChar char="•"/>
            </a:pPr>
            <a:r>
              <a:rPr lang="es-MX" sz="2400" dirty="0" smtClean="0">
                <a:latin typeface="Arial" panose="020B0604020202020204" pitchFamily="34" charset="0"/>
                <a:cs typeface="Arial" panose="020B0604020202020204" pitchFamily="34" charset="0"/>
              </a:rPr>
              <a:t>un restaurante </a:t>
            </a:r>
            <a:endParaRPr lang="es-MX" sz="2400" dirty="0">
              <a:latin typeface="Arial" panose="020B0604020202020204" pitchFamily="34" charset="0"/>
              <a:cs typeface="Arial" panose="020B0604020202020204" pitchFamily="34" charset="0"/>
            </a:endParaRPr>
          </a:p>
        </p:txBody>
      </p:sp>
      <p:sp>
        <p:nvSpPr>
          <p:cNvPr id="3" name="2 Rectángulo"/>
          <p:cNvSpPr/>
          <p:nvPr/>
        </p:nvSpPr>
        <p:spPr>
          <a:xfrm>
            <a:off x="1556822" y="548680"/>
            <a:ext cx="6091604" cy="46166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r>
              <a:rPr lang="es-MX" sz="2400" b="1" dirty="0" smtClean="0">
                <a:latin typeface="Arial" panose="020B0604020202020204" pitchFamily="34" charset="0"/>
                <a:cs typeface="Arial" panose="020B0604020202020204" pitchFamily="34" charset="0"/>
              </a:rPr>
              <a:t>SERVICIO DE ALIMENTOS EN HOTELES</a:t>
            </a:r>
            <a:endParaRPr lang="es-MX" sz="2400" b="1" dirty="0">
              <a:latin typeface="Arial" panose="020B0604020202020204" pitchFamily="34" charset="0"/>
              <a:cs typeface="Arial" panose="020B0604020202020204" pitchFamily="34" charset="0"/>
            </a:endParaRPr>
          </a:p>
        </p:txBody>
      </p:sp>
      <p:sp>
        <p:nvSpPr>
          <p:cNvPr id="4" name="3 Rectángulo"/>
          <p:cNvSpPr/>
          <p:nvPr/>
        </p:nvSpPr>
        <p:spPr>
          <a:xfrm>
            <a:off x="1835696" y="4509120"/>
            <a:ext cx="6110452" cy="1881990"/>
          </a:xfrm>
          <a:prstGeom prst="rect">
            <a:avLst/>
          </a:prstGeom>
        </p:spPr>
        <p:txBody>
          <a:bodyPr wrap="square">
            <a:spAutoFit/>
          </a:bodyPr>
          <a:lstStyle/>
          <a:p>
            <a:pPr algn="just">
              <a:lnSpc>
                <a:spcPct val="150000"/>
              </a:lnSpc>
            </a:pPr>
            <a:r>
              <a:rPr lang="es-MX" sz="2000" dirty="0" smtClean="0">
                <a:latin typeface="Arial" panose="020B0604020202020204" pitchFamily="34" charset="0"/>
                <a:cs typeface="Arial" panose="020B0604020202020204" pitchFamily="34" charset="0"/>
              </a:rPr>
              <a:t>Alquilan </a:t>
            </a:r>
            <a:r>
              <a:rPr lang="es-MX" sz="2000" dirty="0">
                <a:latin typeface="Arial" panose="020B0604020202020204" pitchFamily="34" charset="0"/>
                <a:cs typeface="Arial" panose="020B0604020202020204" pitchFamily="34" charset="0"/>
              </a:rPr>
              <a:t>su capacidad de alojamiento  para convenciones y promociones de productos importantes, haciendo uso del servicio del restaurante.</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530" y="1355901"/>
            <a:ext cx="1285292" cy="1929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26" y="2852936"/>
            <a:ext cx="1539325" cy="1468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1510566"/>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247</TotalTime>
  <Words>1587</Words>
  <Application>Microsoft Office PowerPoint</Application>
  <PresentationFormat>Presentación en pantalla (4:3)</PresentationFormat>
  <Paragraphs>231</Paragraphs>
  <Slides>45</Slides>
  <Notes>1</Notes>
  <HiddenSlides>0</HiddenSlides>
  <MMClips>0</MMClips>
  <ScaleCrop>false</ScaleCrop>
  <HeadingPairs>
    <vt:vector size="4" baseType="variant">
      <vt:variant>
        <vt:lpstr>Tema</vt:lpstr>
      </vt:variant>
      <vt:variant>
        <vt:i4>1</vt:i4>
      </vt:variant>
      <vt:variant>
        <vt:lpstr>Títulos de diapositiva</vt:lpstr>
      </vt:variant>
      <vt:variant>
        <vt:i4>45</vt:i4>
      </vt:variant>
    </vt:vector>
  </HeadingPairs>
  <TitlesOfParts>
    <vt:vector size="46" baseType="lpstr">
      <vt:lpstr>Transmisión de listas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Guadalupe Melchor</dc:creator>
  <cp:lastModifiedBy>Guadalupe Melchor</cp:lastModifiedBy>
  <cp:revision>62</cp:revision>
  <dcterms:created xsi:type="dcterms:W3CDTF">2015-10-01T21:49:19Z</dcterms:created>
  <dcterms:modified xsi:type="dcterms:W3CDTF">2015-10-02T23:30:49Z</dcterms:modified>
</cp:coreProperties>
</file>