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wdp" ContentType="image/vnd.ms-photo"/>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3"/>
  </p:notesMasterIdLst>
  <p:sldIdLst>
    <p:sldId id="257" r:id="rId2"/>
    <p:sldId id="310" r:id="rId3"/>
    <p:sldId id="312" r:id="rId4"/>
    <p:sldId id="258" r:id="rId5"/>
    <p:sldId id="259" r:id="rId6"/>
    <p:sldId id="271" r:id="rId7"/>
    <p:sldId id="263" r:id="rId8"/>
    <p:sldId id="269" r:id="rId9"/>
    <p:sldId id="265" r:id="rId10"/>
    <p:sldId id="261" r:id="rId11"/>
    <p:sldId id="262" r:id="rId12"/>
    <p:sldId id="291" r:id="rId13"/>
    <p:sldId id="264" r:id="rId14"/>
    <p:sldId id="266" r:id="rId15"/>
    <p:sldId id="272" r:id="rId16"/>
    <p:sldId id="301" r:id="rId17"/>
    <p:sldId id="303" r:id="rId18"/>
    <p:sldId id="302" r:id="rId19"/>
    <p:sldId id="284" r:id="rId20"/>
    <p:sldId id="285" r:id="rId21"/>
    <p:sldId id="286" r:id="rId22"/>
    <p:sldId id="287" r:id="rId23"/>
    <p:sldId id="288" r:id="rId24"/>
    <p:sldId id="289" r:id="rId25"/>
    <p:sldId id="290" r:id="rId26"/>
    <p:sldId id="292" r:id="rId27"/>
    <p:sldId id="293" r:id="rId28"/>
    <p:sldId id="295" r:id="rId29"/>
    <p:sldId id="296" r:id="rId30"/>
    <p:sldId id="298" r:id="rId31"/>
    <p:sldId id="300" r:id="rId32"/>
    <p:sldId id="267" r:id="rId33"/>
    <p:sldId id="268" r:id="rId34"/>
    <p:sldId id="304" r:id="rId35"/>
    <p:sldId id="305" r:id="rId36"/>
    <p:sldId id="315" r:id="rId37"/>
    <p:sldId id="306" r:id="rId38"/>
    <p:sldId id="307" r:id="rId39"/>
    <p:sldId id="308" r:id="rId40"/>
    <p:sldId id="274" r:id="rId41"/>
    <p:sldId id="275" r:id="rId42"/>
    <p:sldId id="276" r:id="rId43"/>
    <p:sldId id="278" r:id="rId44"/>
    <p:sldId id="277" r:id="rId45"/>
    <p:sldId id="279" r:id="rId46"/>
    <p:sldId id="280" r:id="rId47"/>
    <p:sldId id="282" r:id="rId48"/>
    <p:sldId id="281" r:id="rId49"/>
    <p:sldId id="309" r:id="rId50"/>
    <p:sldId id="314" r:id="rId51"/>
    <p:sldId id="260" r:id="rId5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94704"/>
  </p:normalViewPr>
  <p:slideViewPr>
    <p:cSldViewPr>
      <p:cViewPr>
        <p:scale>
          <a:sx n="90" d="100"/>
          <a:sy n="90" d="100"/>
        </p:scale>
        <p:origin x="728"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8680A1-5871-4611-85AC-D01513737AD2}" type="doc">
      <dgm:prSet loTypeId="urn:microsoft.com/office/officeart/2005/8/layout/chevron2" loCatId="list" qsTypeId="urn:microsoft.com/office/officeart/2005/8/quickstyle/3d1" qsCatId="3D" csTypeId="urn:microsoft.com/office/officeart/2005/8/colors/colorful5" csCatId="colorful" phldr="1"/>
      <dgm:spPr/>
      <dgm:t>
        <a:bodyPr/>
        <a:lstStyle/>
        <a:p>
          <a:endParaRPr lang="en-US"/>
        </a:p>
      </dgm:t>
    </dgm:pt>
    <dgm:pt modelId="{F7C63516-11EC-4C98-9A07-A2E861467FBB}">
      <dgm:prSet phldrT="[Text]"/>
      <dgm:spPr/>
      <dgm:t>
        <a:bodyPr/>
        <a:lstStyle/>
        <a:p>
          <a:r>
            <a:rPr lang="es-MX" dirty="0" smtClean="0"/>
            <a:t>Catabólicas</a:t>
          </a:r>
          <a:endParaRPr lang="en-US" dirty="0"/>
        </a:p>
      </dgm:t>
    </dgm:pt>
    <dgm:pt modelId="{BC7CDA4B-8AC9-4D57-9BEE-839253AEB9D6}" type="parTrans" cxnId="{E589450B-5153-4A88-BC79-523252C79C4F}">
      <dgm:prSet/>
      <dgm:spPr/>
      <dgm:t>
        <a:bodyPr/>
        <a:lstStyle/>
        <a:p>
          <a:endParaRPr lang="en-US"/>
        </a:p>
      </dgm:t>
    </dgm:pt>
    <dgm:pt modelId="{DEFFF406-02CA-4D2F-8A43-ED46C8405310}" type="sibTrans" cxnId="{E589450B-5153-4A88-BC79-523252C79C4F}">
      <dgm:prSet/>
      <dgm:spPr/>
      <dgm:t>
        <a:bodyPr/>
        <a:lstStyle/>
        <a:p>
          <a:endParaRPr lang="en-US"/>
        </a:p>
      </dgm:t>
    </dgm:pt>
    <dgm:pt modelId="{4B4E50F3-0D78-4E89-8456-BC55460204E3}">
      <dgm:prSet phldrT="[Text]"/>
      <dgm:spPr/>
      <dgm:t>
        <a:bodyPr/>
        <a:lstStyle/>
        <a:p>
          <a:r>
            <a:rPr lang="es-ES" dirty="0" smtClean="0"/>
            <a:t>Rutas oxidantes;  se libera energía y poder reductor y a la vez se sintetiza ATP.  </a:t>
          </a:r>
          <a:endParaRPr lang="en-US" dirty="0"/>
        </a:p>
      </dgm:t>
    </dgm:pt>
    <dgm:pt modelId="{A74605EE-0501-46BF-9CEB-AF8C1661D3B8}" type="parTrans" cxnId="{3FB26943-3356-4FC7-B77B-DCDFFD05287C}">
      <dgm:prSet/>
      <dgm:spPr/>
      <dgm:t>
        <a:bodyPr/>
        <a:lstStyle/>
        <a:p>
          <a:endParaRPr lang="en-US"/>
        </a:p>
      </dgm:t>
    </dgm:pt>
    <dgm:pt modelId="{040B5909-C9C9-4362-9249-CECB924AE3DB}" type="sibTrans" cxnId="{3FB26943-3356-4FC7-B77B-DCDFFD05287C}">
      <dgm:prSet/>
      <dgm:spPr/>
      <dgm:t>
        <a:bodyPr/>
        <a:lstStyle/>
        <a:p>
          <a:endParaRPr lang="en-US"/>
        </a:p>
      </dgm:t>
    </dgm:pt>
    <dgm:pt modelId="{6955394D-4413-4F49-B36F-87510AA657A2}">
      <dgm:prSet phldrT="[Text]"/>
      <dgm:spPr/>
      <dgm:t>
        <a:bodyPr/>
        <a:lstStyle/>
        <a:p>
          <a:r>
            <a:rPr lang="es-MX" dirty="0" smtClean="0"/>
            <a:t>Anabólicas</a:t>
          </a:r>
          <a:endParaRPr lang="en-US" dirty="0"/>
        </a:p>
      </dgm:t>
    </dgm:pt>
    <dgm:pt modelId="{B0CF0276-E7EE-46FE-93CE-C99FCA9354E5}" type="parTrans" cxnId="{DC56179A-09A4-4CFE-A9AF-AB5ACAE37041}">
      <dgm:prSet/>
      <dgm:spPr/>
      <dgm:t>
        <a:bodyPr/>
        <a:lstStyle/>
        <a:p>
          <a:endParaRPr lang="en-US"/>
        </a:p>
      </dgm:t>
    </dgm:pt>
    <dgm:pt modelId="{2875B293-2B4F-42C9-A468-3FA59907DEE7}" type="sibTrans" cxnId="{DC56179A-09A4-4CFE-A9AF-AB5ACAE37041}">
      <dgm:prSet/>
      <dgm:spPr/>
      <dgm:t>
        <a:bodyPr/>
        <a:lstStyle/>
        <a:p>
          <a:endParaRPr lang="en-US"/>
        </a:p>
      </dgm:t>
    </dgm:pt>
    <dgm:pt modelId="{2CD12646-A748-4A23-8F4C-77652F260244}">
      <dgm:prSet phldrT="[Text]"/>
      <dgm:spPr/>
      <dgm:t>
        <a:bodyPr/>
        <a:lstStyle/>
        <a:p>
          <a:r>
            <a:rPr lang="es-ES" dirty="0" smtClean="0"/>
            <a:t>Rutas reductoras en las que se consume energía (ATP) y poder reductor. </a:t>
          </a:r>
          <a:endParaRPr lang="en-US" dirty="0"/>
        </a:p>
      </dgm:t>
    </dgm:pt>
    <dgm:pt modelId="{98A18147-5AAF-42CC-8AB0-F56EA4A3FFE6}" type="parTrans" cxnId="{3D805395-8854-4662-BABB-9B56250C9912}">
      <dgm:prSet/>
      <dgm:spPr/>
      <dgm:t>
        <a:bodyPr/>
        <a:lstStyle/>
        <a:p>
          <a:endParaRPr lang="en-US"/>
        </a:p>
      </dgm:t>
    </dgm:pt>
    <dgm:pt modelId="{99D88880-E088-48B4-A017-6CB8357B348D}" type="sibTrans" cxnId="{3D805395-8854-4662-BABB-9B56250C9912}">
      <dgm:prSet/>
      <dgm:spPr/>
      <dgm:t>
        <a:bodyPr/>
        <a:lstStyle/>
        <a:p>
          <a:endParaRPr lang="en-US"/>
        </a:p>
      </dgm:t>
    </dgm:pt>
    <dgm:pt modelId="{629B09D3-CC88-4499-A101-978C340D8ED0}">
      <dgm:prSet phldrT="[Text]"/>
      <dgm:spPr/>
      <dgm:t>
        <a:bodyPr/>
        <a:lstStyle/>
        <a:p>
          <a:r>
            <a:rPr lang="es-MX" dirty="0" smtClean="0"/>
            <a:t>Anfibólicas</a:t>
          </a:r>
          <a:endParaRPr lang="en-US" dirty="0"/>
        </a:p>
      </dgm:t>
    </dgm:pt>
    <dgm:pt modelId="{C2A7D3E1-BA9F-4BCD-9E80-D072FF510152}" type="parTrans" cxnId="{98EAD0C6-3973-43DF-A3CC-1E12830A1E98}">
      <dgm:prSet/>
      <dgm:spPr/>
      <dgm:t>
        <a:bodyPr/>
        <a:lstStyle/>
        <a:p>
          <a:endParaRPr lang="en-US"/>
        </a:p>
      </dgm:t>
    </dgm:pt>
    <dgm:pt modelId="{9376918F-A0FF-4E0B-8C5A-15274BF8A300}" type="sibTrans" cxnId="{98EAD0C6-3973-43DF-A3CC-1E12830A1E98}">
      <dgm:prSet/>
      <dgm:spPr/>
      <dgm:t>
        <a:bodyPr/>
        <a:lstStyle/>
        <a:p>
          <a:endParaRPr lang="en-US"/>
        </a:p>
      </dgm:t>
    </dgm:pt>
    <dgm:pt modelId="{9B91532B-72EC-4221-8D6B-E1398F90A039}">
      <dgm:prSet phldrT="[Text]"/>
      <dgm:spPr/>
      <dgm:t>
        <a:bodyPr/>
        <a:lstStyle/>
        <a:p>
          <a:r>
            <a:rPr lang="es-ES" dirty="0" smtClean="0"/>
            <a:t>Rutas mixtas, catabólicas y anabólicas, </a:t>
          </a:r>
          <a:endParaRPr lang="en-US" dirty="0"/>
        </a:p>
      </dgm:t>
    </dgm:pt>
    <dgm:pt modelId="{543FF98B-1905-4584-8DD9-2976C0C5BD85}" type="parTrans" cxnId="{98D28E36-6EFE-4D91-B03E-EF5DDAC79B76}">
      <dgm:prSet/>
      <dgm:spPr/>
      <dgm:t>
        <a:bodyPr/>
        <a:lstStyle/>
        <a:p>
          <a:endParaRPr lang="en-US"/>
        </a:p>
      </dgm:t>
    </dgm:pt>
    <dgm:pt modelId="{3AC2CD5D-157D-4FC3-9B6B-7CFA9507F971}" type="sibTrans" cxnId="{98D28E36-6EFE-4D91-B03E-EF5DDAC79B76}">
      <dgm:prSet/>
      <dgm:spPr/>
      <dgm:t>
        <a:bodyPr/>
        <a:lstStyle/>
        <a:p>
          <a:endParaRPr lang="en-US"/>
        </a:p>
      </dgm:t>
    </dgm:pt>
    <dgm:pt modelId="{7647F40E-6A10-4FED-918D-5F4AD9C5613C}">
      <dgm:prSet phldrT="[Text]"/>
      <dgm:spPr/>
      <dgm:t>
        <a:bodyPr/>
        <a:lstStyle/>
        <a:p>
          <a:r>
            <a:rPr lang="es-ES" dirty="0" smtClean="0"/>
            <a:t>La glucólisis y la beta-oxidación. </a:t>
          </a:r>
          <a:endParaRPr lang="en-US" dirty="0"/>
        </a:p>
      </dgm:t>
    </dgm:pt>
    <dgm:pt modelId="{A56D203A-4D8F-42B9-AD57-C03D874B253A}" type="parTrans" cxnId="{B6F0EE22-CE3E-4C52-BACE-D1F52C8491F9}">
      <dgm:prSet/>
      <dgm:spPr/>
      <dgm:t>
        <a:bodyPr/>
        <a:lstStyle/>
        <a:p>
          <a:endParaRPr lang="en-US"/>
        </a:p>
      </dgm:t>
    </dgm:pt>
    <dgm:pt modelId="{22E83A8B-8CDC-4E9E-954A-76407A3BA04B}" type="sibTrans" cxnId="{B6F0EE22-CE3E-4C52-BACE-D1F52C8491F9}">
      <dgm:prSet/>
      <dgm:spPr/>
      <dgm:t>
        <a:bodyPr/>
        <a:lstStyle/>
        <a:p>
          <a:endParaRPr lang="en-US"/>
        </a:p>
      </dgm:t>
    </dgm:pt>
    <dgm:pt modelId="{E51BE6F4-7863-4034-8D64-E30725C94E28}">
      <dgm:prSet phldrT="[Text]"/>
      <dgm:spPr/>
      <dgm:t>
        <a:bodyPr/>
        <a:lstStyle/>
        <a:p>
          <a:r>
            <a:rPr lang="es-ES" dirty="0" smtClean="0"/>
            <a:t>Gluconeogénesis y el ciclo de Calvin. </a:t>
          </a:r>
          <a:endParaRPr lang="en-US" dirty="0"/>
        </a:p>
      </dgm:t>
    </dgm:pt>
    <dgm:pt modelId="{C9BFC185-CEF2-4AE6-AC47-7BAFADD55754}" type="parTrans" cxnId="{580FC9B9-DBEE-470F-B3BA-DC6A50BF8065}">
      <dgm:prSet/>
      <dgm:spPr/>
      <dgm:t>
        <a:bodyPr/>
        <a:lstStyle/>
        <a:p>
          <a:endParaRPr lang="en-US"/>
        </a:p>
      </dgm:t>
    </dgm:pt>
    <dgm:pt modelId="{FCE2B4C7-0383-49EC-BFEB-281F33235FA0}" type="sibTrans" cxnId="{580FC9B9-DBEE-470F-B3BA-DC6A50BF8065}">
      <dgm:prSet/>
      <dgm:spPr/>
      <dgm:t>
        <a:bodyPr/>
        <a:lstStyle/>
        <a:p>
          <a:endParaRPr lang="en-US"/>
        </a:p>
      </dgm:t>
    </dgm:pt>
    <dgm:pt modelId="{E8A07028-B71B-46C3-9AB5-6175E0CE66A7}">
      <dgm:prSet phldrT="[Text]"/>
      <dgm:spPr/>
      <dgm:t>
        <a:bodyPr/>
        <a:lstStyle/>
        <a:p>
          <a:r>
            <a:rPr lang="es-ES" dirty="0" smtClean="0"/>
            <a:t>Ciclo de Krebs, que genera energía y poder reductor, y precursores para la biosíntesis, ciclo de la urea.</a:t>
          </a:r>
          <a:endParaRPr lang="en-US" dirty="0"/>
        </a:p>
      </dgm:t>
    </dgm:pt>
    <dgm:pt modelId="{39DB50FE-A4F6-4AFE-A5D7-32FF82E9F481}" type="parTrans" cxnId="{FF52CF35-E73D-4981-A4B8-EC773D851C39}">
      <dgm:prSet/>
      <dgm:spPr/>
      <dgm:t>
        <a:bodyPr/>
        <a:lstStyle/>
        <a:p>
          <a:endParaRPr lang="en-US"/>
        </a:p>
      </dgm:t>
    </dgm:pt>
    <dgm:pt modelId="{A1C05BB1-B0F4-4A98-8B12-5EBC1B25A63C}" type="sibTrans" cxnId="{FF52CF35-E73D-4981-A4B8-EC773D851C39}">
      <dgm:prSet/>
      <dgm:spPr/>
      <dgm:t>
        <a:bodyPr/>
        <a:lstStyle/>
        <a:p>
          <a:endParaRPr lang="en-US"/>
        </a:p>
      </dgm:t>
    </dgm:pt>
    <dgm:pt modelId="{32E5CB1E-2F02-423E-ADC5-27CAFD8B3924}" type="pres">
      <dgm:prSet presAssocID="{6A8680A1-5871-4611-85AC-D01513737AD2}" presName="linearFlow" presStyleCnt="0">
        <dgm:presLayoutVars>
          <dgm:dir/>
          <dgm:animLvl val="lvl"/>
          <dgm:resizeHandles val="exact"/>
        </dgm:presLayoutVars>
      </dgm:prSet>
      <dgm:spPr/>
      <dgm:t>
        <a:bodyPr/>
        <a:lstStyle/>
        <a:p>
          <a:endParaRPr lang="en-US"/>
        </a:p>
      </dgm:t>
    </dgm:pt>
    <dgm:pt modelId="{8E4783E0-1A9E-4693-8EAF-5094C30005D6}" type="pres">
      <dgm:prSet presAssocID="{F7C63516-11EC-4C98-9A07-A2E861467FBB}" presName="composite" presStyleCnt="0"/>
      <dgm:spPr/>
    </dgm:pt>
    <dgm:pt modelId="{103C17A1-7409-4716-A26F-0522F0E1994D}" type="pres">
      <dgm:prSet presAssocID="{F7C63516-11EC-4C98-9A07-A2E861467FBB}" presName="parentText" presStyleLbl="alignNode1" presStyleIdx="0" presStyleCnt="3">
        <dgm:presLayoutVars>
          <dgm:chMax val="1"/>
          <dgm:bulletEnabled val="1"/>
        </dgm:presLayoutVars>
      </dgm:prSet>
      <dgm:spPr/>
      <dgm:t>
        <a:bodyPr/>
        <a:lstStyle/>
        <a:p>
          <a:endParaRPr lang="en-US"/>
        </a:p>
      </dgm:t>
    </dgm:pt>
    <dgm:pt modelId="{B3D98E11-B03D-4B70-A8EC-BB99A949826A}" type="pres">
      <dgm:prSet presAssocID="{F7C63516-11EC-4C98-9A07-A2E861467FBB}" presName="descendantText" presStyleLbl="alignAcc1" presStyleIdx="0" presStyleCnt="3">
        <dgm:presLayoutVars>
          <dgm:bulletEnabled val="1"/>
        </dgm:presLayoutVars>
      </dgm:prSet>
      <dgm:spPr/>
      <dgm:t>
        <a:bodyPr/>
        <a:lstStyle/>
        <a:p>
          <a:endParaRPr lang="en-US"/>
        </a:p>
      </dgm:t>
    </dgm:pt>
    <dgm:pt modelId="{C8C2E3D5-2A44-435A-85E5-4E1F6E928618}" type="pres">
      <dgm:prSet presAssocID="{DEFFF406-02CA-4D2F-8A43-ED46C8405310}" presName="sp" presStyleCnt="0"/>
      <dgm:spPr/>
    </dgm:pt>
    <dgm:pt modelId="{78BAA4CC-45E6-4077-8278-824BCEB065D5}" type="pres">
      <dgm:prSet presAssocID="{6955394D-4413-4F49-B36F-87510AA657A2}" presName="composite" presStyleCnt="0"/>
      <dgm:spPr/>
    </dgm:pt>
    <dgm:pt modelId="{F783B37C-8CFA-4478-BEA7-423511DFFB38}" type="pres">
      <dgm:prSet presAssocID="{6955394D-4413-4F49-B36F-87510AA657A2}" presName="parentText" presStyleLbl="alignNode1" presStyleIdx="1" presStyleCnt="3">
        <dgm:presLayoutVars>
          <dgm:chMax val="1"/>
          <dgm:bulletEnabled val="1"/>
        </dgm:presLayoutVars>
      </dgm:prSet>
      <dgm:spPr/>
      <dgm:t>
        <a:bodyPr/>
        <a:lstStyle/>
        <a:p>
          <a:endParaRPr lang="en-US"/>
        </a:p>
      </dgm:t>
    </dgm:pt>
    <dgm:pt modelId="{6E56DB55-2712-4169-AE34-32272001E865}" type="pres">
      <dgm:prSet presAssocID="{6955394D-4413-4F49-B36F-87510AA657A2}" presName="descendantText" presStyleLbl="alignAcc1" presStyleIdx="1" presStyleCnt="3">
        <dgm:presLayoutVars>
          <dgm:bulletEnabled val="1"/>
        </dgm:presLayoutVars>
      </dgm:prSet>
      <dgm:spPr/>
      <dgm:t>
        <a:bodyPr/>
        <a:lstStyle/>
        <a:p>
          <a:endParaRPr lang="en-US"/>
        </a:p>
      </dgm:t>
    </dgm:pt>
    <dgm:pt modelId="{60C5FB02-A576-4A7D-B937-B9A7544BD8F1}" type="pres">
      <dgm:prSet presAssocID="{2875B293-2B4F-42C9-A468-3FA59907DEE7}" presName="sp" presStyleCnt="0"/>
      <dgm:spPr/>
    </dgm:pt>
    <dgm:pt modelId="{6ECA65AC-D460-4FF1-9A75-28F55CF5F050}" type="pres">
      <dgm:prSet presAssocID="{629B09D3-CC88-4499-A101-978C340D8ED0}" presName="composite" presStyleCnt="0"/>
      <dgm:spPr/>
    </dgm:pt>
    <dgm:pt modelId="{EFAEC438-9BC9-40AD-A27A-67E52E0E9EF3}" type="pres">
      <dgm:prSet presAssocID="{629B09D3-CC88-4499-A101-978C340D8ED0}" presName="parentText" presStyleLbl="alignNode1" presStyleIdx="2" presStyleCnt="3">
        <dgm:presLayoutVars>
          <dgm:chMax val="1"/>
          <dgm:bulletEnabled val="1"/>
        </dgm:presLayoutVars>
      </dgm:prSet>
      <dgm:spPr/>
      <dgm:t>
        <a:bodyPr/>
        <a:lstStyle/>
        <a:p>
          <a:endParaRPr lang="en-US"/>
        </a:p>
      </dgm:t>
    </dgm:pt>
    <dgm:pt modelId="{2CEDA0FC-5DFE-4CF5-B9EF-1F262FAC8D79}" type="pres">
      <dgm:prSet presAssocID="{629B09D3-CC88-4499-A101-978C340D8ED0}" presName="descendantText" presStyleLbl="alignAcc1" presStyleIdx="2" presStyleCnt="3">
        <dgm:presLayoutVars>
          <dgm:bulletEnabled val="1"/>
        </dgm:presLayoutVars>
      </dgm:prSet>
      <dgm:spPr/>
      <dgm:t>
        <a:bodyPr/>
        <a:lstStyle/>
        <a:p>
          <a:endParaRPr lang="en-US"/>
        </a:p>
      </dgm:t>
    </dgm:pt>
  </dgm:ptLst>
  <dgm:cxnLst>
    <dgm:cxn modelId="{64689597-3909-4302-B611-CD96399014DD}" type="presOf" srcId="{E8A07028-B71B-46C3-9AB5-6175E0CE66A7}" destId="{2CEDA0FC-5DFE-4CF5-B9EF-1F262FAC8D79}" srcOrd="0" destOrd="1" presId="urn:microsoft.com/office/officeart/2005/8/layout/chevron2"/>
    <dgm:cxn modelId="{E589450B-5153-4A88-BC79-523252C79C4F}" srcId="{6A8680A1-5871-4611-85AC-D01513737AD2}" destId="{F7C63516-11EC-4C98-9A07-A2E861467FBB}" srcOrd="0" destOrd="0" parTransId="{BC7CDA4B-8AC9-4D57-9BEE-839253AEB9D6}" sibTransId="{DEFFF406-02CA-4D2F-8A43-ED46C8405310}"/>
    <dgm:cxn modelId="{85F9F194-590E-48DA-9E26-C44DC3E69FC7}" type="presOf" srcId="{6A8680A1-5871-4611-85AC-D01513737AD2}" destId="{32E5CB1E-2F02-423E-ADC5-27CAFD8B3924}" srcOrd="0" destOrd="0" presId="urn:microsoft.com/office/officeart/2005/8/layout/chevron2"/>
    <dgm:cxn modelId="{BD893298-3887-4C84-848A-DB3319B8A310}" type="presOf" srcId="{4B4E50F3-0D78-4E89-8456-BC55460204E3}" destId="{B3D98E11-B03D-4B70-A8EC-BB99A949826A}" srcOrd="0" destOrd="0" presId="urn:microsoft.com/office/officeart/2005/8/layout/chevron2"/>
    <dgm:cxn modelId="{98D28E36-6EFE-4D91-B03E-EF5DDAC79B76}" srcId="{629B09D3-CC88-4499-A101-978C340D8ED0}" destId="{9B91532B-72EC-4221-8D6B-E1398F90A039}" srcOrd="0" destOrd="0" parTransId="{543FF98B-1905-4584-8DD9-2976C0C5BD85}" sibTransId="{3AC2CD5D-157D-4FC3-9B6B-7CFA9507F971}"/>
    <dgm:cxn modelId="{67E0C35E-9A0A-4A1D-8217-03C35E10BCEA}" type="presOf" srcId="{629B09D3-CC88-4499-A101-978C340D8ED0}" destId="{EFAEC438-9BC9-40AD-A27A-67E52E0E9EF3}" srcOrd="0" destOrd="0" presId="urn:microsoft.com/office/officeart/2005/8/layout/chevron2"/>
    <dgm:cxn modelId="{3D805395-8854-4662-BABB-9B56250C9912}" srcId="{6955394D-4413-4F49-B36F-87510AA657A2}" destId="{2CD12646-A748-4A23-8F4C-77652F260244}" srcOrd="0" destOrd="0" parTransId="{98A18147-5AAF-42CC-8AB0-F56EA4A3FFE6}" sibTransId="{99D88880-E088-48B4-A017-6CB8357B348D}"/>
    <dgm:cxn modelId="{98EAD0C6-3973-43DF-A3CC-1E12830A1E98}" srcId="{6A8680A1-5871-4611-85AC-D01513737AD2}" destId="{629B09D3-CC88-4499-A101-978C340D8ED0}" srcOrd="2" destOrd="0" parTransId="{C2A7D3E1-BA9F-4BCD-9E80-D072FF510152}" sibTransId="{9376918F-A0FF-4E0B-8C5A-15274BF8A300}"/>
    <dgm:cxn modelId="{DC56179A-09A4-4CFE-A9AF-AB5ACAE37041}" srcId="{6A8680A1-5871-4611-85AC-D01513737AD2}" destId="{6955394D-4413-4F49-B36F-87510AA657A2}" srcOrd="1" destOrd="0" parTransId="{B0CF0276-E7EE-46FE-93CE-C99FCA9354E5}" sibTransId="{2875B293-2B4F-42C9-A468-3FA59907DEE7}"/>
    <dgm:cxn modelId="{AA05CFEA-B922-4B0B-A48F-EABA31F947B9}" type="presOf" srcId="{2CD12646-A748-4A23-8F4C-77652F260244}" destId="{6E56DB55-2712-4169-AE34-32272001E865}" srcOrd="0" destOrd="0" presId="urn:microsoft.com/office/officeart/2005/8/layout/chevron2"/>
    <dgm:cxn modelId="{43CA11B3-1E28-4798-B516-DFC2F78DF01D}" type="presOf" srcId="{E51BE6F4-7863-4034-8D64-E30725C94E28}" destId="{6E56DB55-2712-4169-AE34-32272001E865}" srcOrd="0" destOrd="1" presId="urn:microsoft.com/office/officeart/2005/8/layout/chevron2"/>
    <dgm:cxn modelId="{B6F0EE22-CE3E-4C52-BACE-D1F52C8491F9}" srcId="{F7C63516-11EC-4C98-9A07-A2E861467FBB}" destId="{7647F40E-6A10-4FED-918D-5F4AD9C5613C}" srcOrd="1" destOrd="0" parTransId="{A56D203A-4D8F-42B9-AD57-C03D874B253A}" sibTransId="{22E83A8B-8CDC-4E9E-954A-76407A3BA04B}"/>
    <dgm:cxn modelId="{94F47D5C-616D-45D7-872D-011A24F9DE0C}" type="presOf" srcId="{F7C63516-11EC-4C98-9A07-A2E861467FBB}" destId="{103C17A1-7409-4716-A26F-0522F0E1994D}" srcOrd="0" destOrd="0" presId="urn:microsoft.com/office/officeart/2005/8/layout/chevron2"/>
    <dgm:cxn modelId="{FF52CF35-E73D-4981-A4B8-EC773D851C39}" srcId="{629B09D3-CC88-4499-A101-978C340D8ED0}" destId="{E8A07028-B71B-46C3-9AB5-6175E0CE66A7}" srcOrd="1" destOrd="0" parTransId="{39DB50FE-A4F6-4AFE-A5D7-32FF82E9F481}" sibTransId="{A1C05BB1-B0F4-4A98-8B12-5EBC1B25A63C}"/>
    <dgm:cxn modelId="{CCEA9C8B-1728-4729-87DD-90CC672BF7F8}" type="presOf" srcId="{7647F40E-6A10-4FED-918D-5F4AD9C5613C}" destId="{B3D98E11-B03D-4B70-A8EC-BB99A949826A}" srcOrd="0" destOrd="1" presId="urn:microsoft.com/office/officeart/2005/8/layout/chevron2"/>
    <dgm:cxn modelId="{406F52EA-E7DE-4BBF-8884-B7C08E687B64}" type="presOf" srcId="{9B91532B-72EC-4221-8D6B-E1398F90A039}" destId="{2CEDA0FC-5DFE-4CF5-B9EF-1F262FAC8D79}" srcOrd="0" destOrd="0" presId="urn:microsoft.com/office/officeart/2005/8/layout/chevron2"/>
    <dgm:cxn modelId="{580FC9B9-DBEE-470F-B3BA-DC6A50BF8065}" srcId="{6955394D-4413-4F49-B36F-87510AA657A2}" destId="{E51BE6F4-7863-4034-8D64-E30725C94E28}" srcOrd="1" destOrd="0" parTransId="{C9BFC185-CEF2-4AE6-AC47-7BAFADD55754}" sibTransId="{FCE2B4C7-0383-49EC-BFEB-281F33235FA0}"/>
    <dgm:cxn modelId="{80CBC524-3AC1-43F0-9AE5-F7E3CB5D2F3F}" type="presOf" srcId="{6955394D-4413-4F49-B36F-87510AA657A2}" destId="{F783B37C-8CFA-4478-BEA7-423511DFFB38}" srcOrd="0" destOrd="0" presId="urn:microsoft.com/office/officeart/2005/8/layout/chevron2"/>
    <dgm:cxn modelId="{3FB26943-3356-4FC7-B77B-DCDFFD05287C}" srcId="{F7C63516-11EC-4C98-9A07-A2E861467FBB}" destId="{4B4E50F3-0D78-4E89-8456-BC55460204E3}" srcOrd="0" destOrd="0" parTransId="{A74605EE-0501-46BF-9CEB-AF8C1661D3B8}" sibTransId="{040B5909-C9C9-4362-9249-CECB924AE3DB}"/>
    <dgm:cxn modelId="{99DBACAE-26BA-438F-8206-0C05848E336F}" type="presParOf" srcId="{32E5CB1E-2F02-423E-ADC5-27CAFD8B3924}" destId="{8E4783E0-1A9E-4693-8EAF-5094C30005D6}" srcOrd="0" destOrd="0" presId="urn:microsoft.com/office/officeart/2005/8/layout/chevron2"/>
    <dgm:cxn modelId="{E576EF3F-BA3E-4127-B125-26E3909B04C6}" type="presParOf" srcId="{8E4783E0-1A9E-4693-8EAF-5094C30005D6}" destId="{103C17A1-7409-4716-A26F-0522F0E1994D}" srcOrd="0" destOrd="0" presId="urn:microsoft.com/office/officeart/2005/8/layout/chevron2"/>
    <dgm:cxn modelId="{12332358-EBDE-4DE0-A68C-B0681C9FC9C3}" type="presParOf" srcId="{8E4783E0-1A9E-4693-8EAF-5094C30005D6}" destId="{B3D98E11-B03D-4B70-A8EC-BB99A949826A}" srcOrd="1" destOrd="0" presId="urn:microsoft.com/office/officeart/2005/8/layout/chevron2"/>
    <dgm:cxn modelId="{79B06CFD-29C3-4DEE-9443-78794DE51F1F}" type="presParOf" srcId="{32E5CB1E-2F02-423E-ADC5-27CAFD8B3924}" destId="{C8C2E3D5-2A44-435A-85E5-4E1F6E928618}" srcOrd="1" destOrd="0" presId="urn:microsoft.com/office/officeart/2005/8/layout/chevron2"/>
    <dgm:cxn modelId="{01A7B3B5-2818-4AC1-B5A2-977C5181105F}" type="presParOf" srcId="{32E5CB1E-2F02-423E-ADC5-27CAFD8B3924}" destId="{78BAA4CC-45E6-4077-8278-824BCEB065D5}" srcOrd="2" destOrd="0" presId="urn:microsoft.com/office/officeart/2005/8/layout/chevron2"/>
    <dgm:cxn modelId="{5E3EEF7C-8D89-4417-A2CF-489A918B04F7}" type="presParOf" srcId="{78BAA4CC-45E6-4077-8278-824BCEB065D5}" destId="{F783B37C-8CFA-4478-BEA7-423511DFFB38}" srcOrd="0" destOrd="0" presId="urn:microsoft.com/office/officeart/2005/8/layout/chevron2"/>
    <dgm:cxn modelId="{55DD507C-62F1-4901-A5D7-014AE740FF99}" type="presParOf" srcId="{78BAA4CC-45E6-4077-8278-824BCEB065D5}" destId="{6E56DB55-2712-4169-AE34-32272001E865}" srcOrd="1" destOrd="0" presId="urn:microsoft.com/office/officeart/2005/8/layout/chevron2"/>
    <dgm:cxn modelId="{63B9E08F-86CB-47C1-B271-2B8B6FEBA3D3}" type="presParOf" srcId="{32E5CB1E-2F02-423E-ADC5-27CAFD8B3924}" destId="{60C5FB02-A576-4A7D-B937-B9A7544BD8F1}" srcOrd="3" destOrd="0" presId="urn:microsoft.com/office/officeart/2005/8/layout/chevron2"/>
    <dgm:cxn modelId="{80CB0712-C6D0-4A87-A9F2-0346BAAD3C18}" type="presParOf" srcId="{32E5CB1E-2F02-423E-ADC5-27CAFD8B3924}" destId="{6ECA65AC-D460-4FF1-9A75-28F55CF5F050}" srcOrd="4" destOrd="0" presId="urn:microsoft.com/office/officeart/2005/8/layout/chevron2"/>
    <dgm:cxn modelId="{1F57433A-E757-4BCE-B5E8-2ED056DC4C3B}" type="presParOf" srcId="{6ECA65AC-D460-4FF1-9A75-28F55CF5F050}" destId="{EFAEC438-9BC9-40AD-A27A-67E52E0E9EF3}" srcOrd="0" destOrd="0" presId="urn:microsoft.com/office/officeart/2005/8/layout/chevron2"/>
    <dgm:cxn modelId="{787EDC44-3C3B-42DC-9CD5-5941F301F9C7}" type="presParOf" srcId="{6ECA65AC-D460-4FF1-9A75-28F55CF5F050}" destId="{2CEDA0FC-5DFE-4CF5-B9EF-1F262FAC8D7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FD46238-4006-4668-A7FE-D86E99C06EDE}" type="doc">
      <dgm:prSet loTypeId="urn:microsoft.com/office/officeart/2005/8/layout/default#1" loCatId="list" qsTypeId="urn:microsoft.com/office/officeart/2005/8/quickstyle/3d2" qsCatId="3D" csTypeId="urn:microsoft.com/office/officeart/2005/8/colors/accent3_5" csCatId="accent3" phldr="1"/>
      <dgm:spPr/>
      <dgm:t>
        <a:bodyPr/>
        <a:lstStyle/>
        <a:p>
          <a:endParaRPr lang="en-US"/>
        </a:p>
      </dgm:t>
    </dgm:pt>
    <dgm:pt modelId="{6D898B6E-BAB6-4D90-A020-F2A2516F1F01}">
      <dgm:prSet phldrT="[Text]"/>
      <dgm:spPr/>
      <dgm:t>
        <a:bodyPr/>
        <a:lstStyle/>
        <a:p>
          <a:r>
            <a:rPr lang="es-ES" dirty="0" smtClean="0"/>
            <a:t>La mayoría de las vías catabólicas y anabólicas convergen en el ciclo de Krebs.</a:t>
          </a:r>
          <a:endParaRPr lang="en-US" dirty="0"/>
        </a:p>
      </dgm:t>
    </dgm:pt>
    <dgm:pt modelId="{CA7F2311-D332-4191-873E-BC3C7771ADA9}" type="parTrans" cxnId="{61F87E9A-A7D5-44E2-A5A6-3A9034FAFF57}">
      <dgm:prSet/>
      <dgm:spPr/>
      <dgm:t>
        <a:bodyPr/>
        <a:lstStyle/>
        <a:p>
          <a:endParaRPr lang="en-US"/>
        </a:p>
      </dgm:t>
    </dgm:pt>
    <dgm:pt modelId="{86386946-AD4D-4E7F-8A64-E9E8D3CFFEE8}" type="sibTrans" cxnId="{61F87E9A-A7D5-44E2-A5A6-3A9034FAFF57}">
      <dgm:prSet/>
      <dgm:spPr/>
      <dgm:t>
        <a:bodyPr/>
        <a:lstStyle/>
        <a:p>
          <a:endParaRPr lang="en-US"/>
        </a:p>
      </dgm:t>
    </dgm:pt>
    <dgm:pt modelId="{E3115058-C99D-4B62-9F0E-D7747F94A73C}">
      <dgm:prSet phldrT="[Text]"/>
      <dgm:spPr/>
      <dgm:t>
        <a:bodyPr/>
        <a:lstStyle/>
        <a:p>
          <a:r>
            <a:rPr lang="es-ES" dirty="0" smtClean="0"/>
            <a:t>El rendimiento de un ciclo es (por cada molécula de piruvato): 1 GTP, 3 NADH, 1 FADH</a:t>
          </a:r>
          <a:r>
            <a:rPr lang="es-ES" baseline="-25000" dirty="0" smtClean="0"/>
            <a:t>2</a:t>
          </a:r>
          <a:r>
            <a:rPr lang="es-ES" dirty="0" smtClean="0"/>
            <a:t>, 2CO</a:t>
          </a:r>
          <a:r>
            <a:rPr lang="es-ES" baseline="-25000" dirty="0" smtClean="0"/>
            <a:t>2</a:t>
          </a:r>
          <a:r>
            <a:rPr lang="es-ES" dirty="0" smtClean="0"/>
            <a:t>.</a:t>
          </a:r>
          <a:endParaRPr lang="en-US" dirty="0"/>
        </a:p>
      </dgm:t>
    </dgm:pt>
    <dgm:pt modelId="{73BBBBBC-3D81-4E36-8340-87D825DE5205}" type="parTrans" cxnId="{8ACFFEAF-010A-4516-92A1-32A5CF25C663}">
      <dgm:prSet/>
      <dgm:spPr/>
      <dgm:t>
        <a:bodyPr/>
        <a:lstStyle/>
        <a:p>
          <a:endParaRPr lang="en-US"/>
        </a:p>
      </dgm:t>
    </dgm:pt>
    <dgm:pt modelId="{CB01A131-458B-478D-A328-83895029FBDA}" type="sibTrans" cxnId="{8ACFFEAF-010A-4516-92A1-32A5CF25C663}">
      <dgm:prSet/>
      <dgm:spPr/>
      <dgm:t>
        <a:bodyPr/>
        <a:lstStyle/>
        <a:p>
          <a:endParaRPr lang="en-US"/>
        </a:p>
      </dgm:t>
    </dgm:pt>
    <dgm:pt modelId="{DFA99BBC-4865-4341-9212-4DF2A646A89F}">
      <dgm:prSet phldrT="[Text]"/>
      <dgm:spPr/>
      <dgm:t>
        <a:bodyPr/>
        <a:lstStyle/>
        <a:p>
          <a:r>
            <a:rPr lang="es-ES" dirty="0" smtClean="0"/>
            <a:t>Cada NADH, cuando se oxida en la cadena respiratoria, originará 2,5 moléculas de ATP mientras que el FADH</a:t>
          </a:r>
          <a:r>
            <a:rPr lang="es-ES" baseline="-25000" dirty="0" smtClean="0"/>
            <a:t>2</a:t>
          </a:r>
          <a:r>
            <a:rPr lang="es-ES" dirty="0" smtClean="0"/>
            <a:t> dará lugar a 1,5 ATP.</a:t>
          </a:r>
          <a:endParaRPr lang="en-US" dirty="0"/>
        </a:p>
      </dgm:t>
    </dgm:pt>
    <dgm:pt modelId="{0FD91F45-02EA-44A0-996A-C841C4FD97B7}" type="parTrans" cxnId="{1FE7CA88-8857-4FB2-9BBA-049F7CE9B187}">
      <dgm:prSet/>
      <dgm:spPr/>
      <dgm:t>
        <a:bodyPr/>
        <a:lstStyle/>
        <a:p>
          <a:endParaRPr lang="en-US"/>
        </a:p>
      </dgm:t>
    </dgm:pt>
    <dgm:pt modelId="{F4C3A19D-F123-40E0-932D-375A889C5C81}" type="sibTrans" cxnId="{1FE7CA88-8857-4FB2-9BBA-049F7CE9B187}">
      <dgm:prSet/>
      <dgm:spPr/>
      <dgm:t>
        <a:bodyPr/>
        <a:lstStyle/>
        <a:p>
          <a:endParaRPr lang="en-US"/>
        </a:p>
      </dgm:t>
    </dgm:pt>
    <dgm:pt modelId="{8F7FE8D9-878C-496E-B70D-995197817F5F}">
      <dgm:prSet phldrT="[Text]"/>
      <dgm:spPr/>
      <dgm:t>
        <a:bodyPr/>
        <a:lstStyle/>
        <a:p>
          <a:r>
            <a:rPr lang="es-ES" dirty="0" smtClean="0"/>
            <a:t>El ciclo de Krebs siempre es seguido por la fosforilación </a:t>
          </a:r>
          <a:r>
            <a:rPr lang="es-ES" dirty="0" err="1" smtClean="0"/>
            <a:t>oxidativa</a:t>
          </a:r>
          <a:r>
            <a:rPr lang="es-ES" dirty="0" smtClean="0"/>
            <a:t>.</a:t>
          </a:r>
          <a:endParaRPr lang="en-US" dirty="0"/>
        </a:p>
      </dgm:t>
    </dgm:pt>
    <dgm:pt modelId="{58D98CB7-2971-4838-9F8F-849CAA4CFA71}" type="parTrans" cxnId="{7F8EA75F-1094-4E42-A12E-9163AB3B5DF8}">
      <dgm:prSet/>
      <dgm:spPr/>
      <dgm:t>
        <a:bodyPr/>
        <a:lstStyle/>
        <a:p>
          <a:endParaRPr lang="en-US"/>
        </a:p>
      </dgm:t>
    </dgm:pt>
    <dgm:pt modelId="{1C38EC96-164B-4EB9-91FC-CF071972F38D}" type="sibTrans" cxnId="{7F8EA75F-1094-4E42-A12E-9163AB3B5DF8}">
      <dgm:prSet/>
      <dgm:spPr/>
      <dgm:t>
        <a:bodyPr/>
        <a:lstStyle/>
        <a:p>
          <a:endParaRPr lang="en-US"/>
        </a:p>
      </dgm:t>
    </dgm:pt>
    <dgm:pt modelId="{53891E59-4FBA-4030-B6D4-F15FB1C76BF0}">
      <dgm:prSet phldrT="[Text]"/>
      <dgm:spPr/>
      <dgm:t>
        <a:bodyPr/>
        <a:lstStyle/>
        <a:p>
          <a:r>
            <a:rPr lang="es-ES" dirty="0" smtClean="0"/>
            <a:t>El ciclo de Krebs no utiliza directamente O</a:t>
          </a:r>
          <a:r>
            <a:rPr lang="es-ES" baseline="-25000" dirty="0" smtClean="0"/>
            <a:t>2</a:t>
          </a:r>
          <a:r>
            <a:rPr lang="es-ES" dirty="0" smtClean="0"/>
            <a:t>, pero lo requiere al estar acoplado a la fosforilación </a:t>
          </a:r>
          <a:r>
            <a:rPr lang="es-ES" dirty="0" err="1" smtClean="0"/>
            <a:t>oxidativa</a:t>
          </a:r>
          <a:r>
            <a:rPr lang="es-ES" dirty="0" smtClean="0"/>
            <a:t>.</a:t>
          </a:r>
          <a:endParaRPr lang="en-US" dirty="0"/>
        </a:p>
      </dgm:t>
    </dgm:pt>
    <dgm:pt modelId="{6F368315-ACA8-4EFE-86D7-79191A0F10B1}" type="parTrans" cxnId="{20E5857C-2192-43ED-971A-DECBF5DB6A68}">
      <dgm:prSet/>
      <dgm:spPr/>
      <dgm:t>
        <a:bodyPr/>
        <a:lstStyle/>
        <a:p>
          <a:endParaRPr lang="en-US"/>
        </a:p>
      </dgm:t>
    </dgm:pt>
    <dgm:pt modelId="{1D502BE2-BD79-4D15-ACAE-6F45E7F98F53}" type="sibTrans" cxnId="{20E5857C-2192-43ED-971A-DECBF5DB6A68}">
      <dgm:prSet/>
      <dgm:spPr/>
      <dgm:t>
        <a:bodyPr/>
        <a:lstStyle/>
        <a:p>
          <a:endParaRPr lang="en-US"/>
        </a:p>
      </dgm:t>
    </dgm:pt>
    <dgm:pt modelId="{42A9DEA6-2F0F-4DAB-8580-473719519922}">
      <dgm:prSet phldrT="[Text]"/>
      <dgm:spPr/>
      <dgm:t>
        <a:bodyPr/>
        <a:lstStyle/>
        <a:p>
          <a:r>
            <a:rPr lang="es-ES" dirty="0" smtClean="0"/>
            <a:t>Muchas de las enzimas del ciclo de Krebs son reguladas por unión </a:t>
          </a:r>
          <a:r>
            <a:rPr lang="es-ES" dirty="0" err="1" smtClean="0"/>
            <a:t>alostérica</a:t>
          </a:r>
          <a:r>
            <a:rPr lang="es-ES" dirty="0" smtClean="0"/>
            <a:t> del ATP, que es un producto de la vía y un indicador del nivel energético de la célula. </a:t>
          </a:r>
          <a:endParaRPr lang="en-US" dirty="0"/>
        </a:p>
      </dgm:t>
    </dgm:pt>
    <dgm:pt modelId="{87B95E0A-1078-4A38-9C72-E3F3340FEBC6}" type="parTrans" cxnId="{18700427-1E1E-433F-ABFE-7B7AD6CFA88C}">
      <dgm:prSet/>
      <dgm:spPr/>
      <dgm:t>
        <a:bodyPr/>
        <a:lstStyle/>
        <a:p>
          <a:endParaRPr lang="en-US"/>
        </a:p>
      </dgm:t>
    </dgm:pt>
    <dgm:pt modelId="{F39EA413-1B58-4C13-AE79-32E83E69EDF1}" type="sibTrans" cxnId="{18700427-1E1E-433F-ABFE-7B7AD6CFA88C}">
      <dgm:prSet/>
      <dgm:spPr/>
      <dgm:t>
        <a:bodyPr/>
        <a:lstStyle/>
        <a:p>
          <a:endParaRPr lang="en-US"/>
        </a:p>
      </dgm:t>
    </dgm:pt>
    <dgm:pt modelId="{E1AB5B2D-E3ED-4BF1-AFA3-A339C0653E5F}" type="pres">
      <dgm:prSet presAssocID="{BFD46238-4006-4668-A7FE-D86E99C06EDE}" presName="diagram" presStyleCnt="0">
        <dgm:presLayoutVars>
          <dgm:dir/>
          <dgm:resizeHandles val="exact"/>
        </dgm:presLayoutVars>
      </dgm:prSet>
      <dgm:spPr/>
      <dgm:t>
        <a:bodyPr/>
        <a:lstStyle/>
        <a:p>
          <a:endParaRPr lang="en-US"/>
        </a:p>
      </dgm:t>
    </dgm:pt>
    <dgm:pt modelId="{F16FBB0F-B0DB-4A22-9B13-1CE2AFC6E4B8}" type="pres">
      <dgm:prSet presAssocID="{6D898B6E-BAB6-4D90-A020-F2A2516F1F01}" presName="node" presStyleLbl="node1" presStyleIdx="0" presStyleCnt="6">
        <dgm:presLayoutVars>
          <dgm:bulletEnabled val="1"/>
        </dgm:presLayoutVars>
      </dgm:prSet>
      <dgm:spPr/>
      <dgm:t>
        <a:bodyPr/>
        <a:lstStyle/>
        <a:p>
          <a:endParaRPr lang="en-US"/>
        </a:p>
      </dgm:t>
    </dgm:pt>
    <dgm:pt modelId="{2405F3D5-4897-4D67-ADEA-52DBCE5A5F96}" type="pres">
      <dgm:prSet presAssocID="{86386946-AD4D-4E7F-8A64-E9E8D3CFFEE8}" presName="sibTrans" presStyleCnt="0"/>
      <dgm:spPr/>
    </dgm:pt>
    <dgm:pt modelId="{C8388386-09F7-448C-8906-25F0271010FE}" type="pres">
      <dgm:prSet presAssocID="{E3115058-C99D-4B62-9F0E-D7747F94A73C}" presName="node" presStyleLbl="node1" presStyleIdx="1" presStyleCnt="6">
        <dgm:presLayoutVars>
          <dgm:bulletEnabled val="1"/>
        </dgm:presLayoutVars>
      </dgm:prSet>
      <dgm:spPr/>
      <dgm:t>
        <a:bodyPr/>
        <a:lstStyle/>
        <a:p>
          <a:endParaRPr lang="en-US"/>
        </a:p>
      </dgm:t>
    </dgm:pt>
    <dgm:pt modelId="{A3BE2A06-4BA9-4FA9-A1D3-C07096206CDE}" type="pres">
      <dgm:prSet presAssocID="{CB01A131-458B-478D-A328-83895029FBDA}" presName="sibTrans" presStyleCnt="0"/>
      <dgm:spPr/>
    </dgm:pt>
    <dgm:pt modelId="{C6AA36C2-098F-49D2-B3AE-9181F0CBC0BA}" type="pres">
      <dgm:prSet presAssocID="{DFA99BBC-4865-4341-9212-4DF2A646A89F}" presName="node" presStyleLbl="node1" presStyleIdx="2" presStyleCnt="6">
        <dgm:presLayoutVars>
          <dgm:bulletEnabled val="1"/>
        </dgm:presLayoutVars>
      </dgm:prSet>
      <dgm:spPr/>
      <dgm:t>
        <a:bodyPr/>
        <a:lstStyle/>
        <a:p>
          <a:endParaRPr lang="en-US"/>
        </a:p>
      </dgm:t>
    </dgm:pt>
    <dgm:pt modelId="{3BA17B14-15E7-4E35-9893-9283EF9662A0}" type="pres">
      <dgm:prSet presAssocID="{F4C3A19D-F123-40E0-932D-375A889C5C81}" presName="sibTrans" presStyleCnt="0"/>
      <dgm:spPr/>
    </dgm:pt>
    <dgm:pt modelId="{FA02D00E-A5C7-4049-83FB-AD5FB7785388}" type="pres">
      <dgm:prSet presAssocID="{8F7FE8D9-878C-496E-B70D-995197817F5F}" presName="node" presStyleLbl="node1" presStyleIdx="3" presStyleCnt="6">
        <dgm:presLayoutVars>
          <dgm:bulletEnabled val="1"/>
        </dgm:presLayoutVars>
      </dgm:prSet>
      <dgm:spPr/>
      <dgm:t>
        <a:bodyPr/>
        <a:lstStyle/>
        <a:p>
          <a:endParaRPr lang="en-US"/>
        </a:p>
      </dgm:t>
    </dgm:pt>
    <dgm:pt modelId="{239F4512-1FE5-4EF9-874A-580835A6929D}" type="pres">
      <dgm:prSet presAssocID="{1C38EC96-164B-4EB9-91FC-CF071972F38D}" presName="sibTrans" presStyleCnt="0"/>
      <dgm:spPr/>
    </dgm:pt>
    <dgm:pt modelId="{A6A18D4A-1A32-4F84-956F-C147A19A313C}" type="pres">
      <dgm:prSet presAssocID="{53891E59-4FBA-4030-B6D4-F15FB1C76BF0}" presName="node" presStyleLbl="node1" presStyleIdx="4" presStyleCnt="6">
        <dgm:presLayoutVars>
          <dgm:bulletEnabled val="1"/>
        </dgm:presLayoutVars>
      </dgm:prSet>
      <dgm:spPr/>
      <dgm:t>
        <a:bodyPr/>
        <a:lstStyle/>
        <a:p>
          <a:endParaRPr lang="en-US"/>
        </a:p>
      </dgm:t>
    </dgm:pt>
    <dgm:pt modelId="{484626BD-8A31-48DC-8BA5-763A4595154C}" type="pres">
      <dgm:prSet presAssocID="{1D502BE2-BD79-4D15-ACAE-6F45E7F98F53}" presName="sibTrans" presStyleCnt="0"/>
      <dgm:spPr/>
    </dgm:pt>
    <dgm:pt modelId="{99E82825-E739-470B-A14A-05FD9F832D9A}" type="pres">
      <dgm:prSet presAssocID="{42A9DEA6-2F0F-4DAB-8580-473719519922}" presName="node" presStyleLbl="node1" presStyleIdx="5" presStyleCnt="6">
        <dgm:presLayoutVars>
          <dgm:bulletEnabled val="1"/>
        </dgm:presLayoutVars>
      </dgm:prSet>
      <dgm:spPr/>
      <dgm:t>
        <a:bodyPr/>
        <a:lstStyle/>
        <a:p>
          <a:endParaRPr lang="en-US"/>
        </a:p>
      </dgm:t>
    </dgm:pt>
  </dgm:ptLst>
  <dgm:cxnLst>
    <dgm:cxn modelId="{7F8EA75F-1094-4E42-A12E-9163AB3B5DF8}" srcId="{BFD46238-4006-4668-A7FE-D86E99C06EDE}" destId="{8F7FE8D9-878C-496E-B70D-995197817F5F}" srcOrd="3" destOrd="0" parTransId="{58D98CB7-2971-4838-9F8F-849CAA4CFA71}" sibTransId="{1C38EC96-164B-4EB9-91FC-CF071972F38D}"/>
    <dgm:cxn modelId="{20E5857C-2192-43ED-971A-DECBF5DB6A68}" srcId="{BFD46238-4006-4668-A7FE-D86E99C06EDE}" destId="{53891E59-4FBA-4030-B6D4-F15FB1C76BF0}" srcOrd="4" destOrd="0" parTransId="{6F368315-ACA8-4EFE-86D7-79191A0F10B1}" sibTransId="{1D502BE2-BD79-4D15-ACAE-6F45E7F98F53}"/>
    <dgm:cxn modelId="{C8686292-CCE9-488F-B5B8-ED70B7EEC52E}" type="presOf" srcId="{8F7FE8D9-878C-496E-B70D-995197817F5F}" destId="{FA02D00E-A5C7-4049-83FB-AD5FB7785388}" srcOrd="0" destOrd="0" presId="urn:microsoft.com/office/officeart/2005/8/layout/default#1"/>
    <dgm:cxn modelId="{20330246-8B35-4534-90AF-66DEE91A9C15}" type="presOf" srcId="{DFA99BBC-4865-4341-9212-4DF2A646A89F}" destId="{C6AA36C2-098F-49D2-B3AE-9181F0CBC0BA}" srcOrd="0" destOrd="0" presId="urn:microsoft.com/office/officeart/2005/8/layout/default#1"/>
    <dgm:cxn modelId="{4F459D2A-F480-44C9-8992-35099B80872B}" type="presOf" srcId="{6D898B6E-BAB6-4D90-A020-F2A2516F1F01}" destId="{F16FBB0F-B0DB-4A22-9B13-1CE2AFC6E4B8}" srcOrd="0" destOrd="0" presId="urn:microsoft.com/office/officeart/2005/8/layout/default#1"/>
    <dgm:cxn modelId="{5D4E508A-BD0F-4D01-9315-9AE0AC558538}" type="presOf" srcId="{42A9DEA6-2F0F-4DAB-8580-473719519922}" destId="{99E82825-E739-470B-A14A-05FD9F832D9A}" srcOrd="0" destOrd="0" presId="urn:microsoft.com/office/officeart/2005/8/layout/default#1"/>
    <dgm:cxn modelId="{FF66DDC9-12C7-42EC-9B79-4B34ECE8598C}" type="presOf" srcId="{BFD46238-4006-4668-A7FE-D86E99C06EDE}" destId="{E1AB5B2D-E3ED-4BF1-AFA3-A339C0653E5F}" srcOrd="0" destOrd="0" presId="urn:microsoft.com/office/officeart/2005/8/layout/default#1"/>
    <dgm:cxn modelId="{1FE7CA88-8857-4FB2-9BBA-049F7CE9B187}" srcId="{BFD46238-4006-4668-A7FE-D86E99C06EDE}" destId="{DFA99BBC-4865-4341-9212-4DF2A646A89F}" srcOrd="2" destOrd="0" parTransId="{0FD91F45-02EA-44A0-996A-C841C4FD97B7}" sibTransId="{F4C3A19D-F123-40E0-932D-375A889C5C81}"/>
    <dgm:cxn modelId="{A2832D1A-C005-493E-947D-144B15EADBB2}" type="presOf" srcId="{53891E59-4FBA-4030-B6D4-F15FB1C76BF0}" destId="{A6A18D4A-1A32-4F84-956F-C147A19A313C}" srcOrd="0" destOrd="0" presId="urn:microsoft.com/office/officeart/2005/8/layout/default#1"/>
    <dgm:cxn modelId="{18700427-1E1E-433F-ABFE-7B7AD6CFA88C}" srcId="{BFD46238-4006-4668-A7FE-D86E99C06EDE}" destId="{42A9DEA6-2F0F-4DAB-8580-473719519922}" srcOrd="5" destOrd="0" parTransId="{87B95E0A-1078-4A38-9C72-E3F3340FEBC6}" sibTransId="{F39EA413-1B58-4C13-AE79-32E83E69EDF1}"/>
    <dgm:cxn modelId="{61F87E9A-A7D5-44E2-A5A6-3A9034FAFF57}" srcId="{BFD46238-4006-4668-A7FE-D86E99C06EDE}" destId="{6D898B6E-BAB6-4D90-A020-F2A2516F1F01}" srcOrd="0" destOrd="0" parTransId="{CA7F2311-D332-4191-873E-BC3C7771ADA9}" sibTransId="{86386946-AD4D-4E7F-8A64-E9E8D3CFFEE8}"/>
    <dgm:cxn modelId="{4205258F-62CE-4461-BC9A-DE9BDC42296C}" type="presOf" srcId="{E3115058-C99D-4B62-9F0E-D7747F94A73C}" destId="{C8388386-09F7-448C-8906-25F0271010FE}" srcOrd="0" destOrd="0" presId="urn:microsoft.com/office/officeart/2005/8/layout/default#1"/>
    <dgm:cxn modelId="{8ACFFEAF-010A-4516-92A1-32A5CF25C663}" srcId="{BFD46238-4006-4668-A7FE-D86E99C06EDE}" destId="{E3115058-C99D-4B62-9F0E-D7747F94A73C}" srcOrd="1" destOrd="0" parTransId="{73BBBBBC-3D81-4E36-8340-87D825DE5205}" sibTransId="{CB01A131-458B-478D-A328-83895029FBDA}"/>
    <dgm:cxn modelId="{AD6E7BD3-E357-4733-A0B2-01F7DEF26604}" type="presParOf" srcId="{E1AB5B2D-E3ED-4BF1-AFA3-A339C0653E5F}" destId="{F16FBB0F-B0DB-4A22-9B13-1CE2AFC6E4B8}" srcOrd="0" destOrd="0" presId="urn:microsoft.com/office/officeart/2005/8/layout/default#1"/>
    <dgm:cxn modelId="{CC20E16B-DF33-4659-A907-DB81DF217483}" type="presParOf" srcId="{E1AB5B2D-E3ED-4BF1-AFA3-A339C0653E5F}" destId="{2405F3D5-4897-4D67-ADEA-52DBCE5A5F96}" srcOrd="1" destOrd="0" presId="urn:microsoft.com/office/officeart/2005/8/layout/default#1"/>
    <dgm:cxn modelId="{80082743-7E3C-48D8-8AB1-190145A6BEDF}" type="presParOf" srcId="{E1AB5B2D-E3ED-4BF1-AFA3-A339C0653E5F}" destId="{C8388386-09F7-448C-8906-25F0271010FE}" srcOrd="2" destOrd="0" presId="urn:microsoft.com/office/officeart/2005/8/layout/default#1"/>
    <dgm:cxn modelId="{94F4A468-5DA1-4B31-B93C-CB652F583D12}" type="presParOf" srcId="{E1AB5B2D-E3ED-4BF1-AFA3-A339C0653E5F}" destId="{A3BE2A06-4BA9-4FA9-A1D3-C07096206CDE}" srcOrd="3" destOrd="0" presId="urn:microsoft.com/office/officeart/2005/8/layout/default#1"/>
    <dgm:cxn modelId="{CFBBA2B4-6EB7-41D5-A719-8BBC869F6C2D}" type="presParOf" srcId="{E1AB5B2D-E3ED-4BF1-AFA3-A339C0653E5F}" destId="{C6AA36C2-098F-49D2-B3AE-9181F0CBC0BA}" srcOrd="4" destOrd="0" presId="urn:microsoft.com/office/officeart/2005/8/layout/default#1"/>
    <dgm:cxn modelId="{913F7724-103B-4CEC-AB4E-FAACAD473EF2}" type="presParOf" srcId="{E1AB5B2D-E3ED-4BF1-AFA3-A339C0653E5F}" destId="{3BA17B14-15E7-4E35-9893-9283EF9662A0}" srcOrd="5" destOrd="0" presId="urn:microsoft.com/office/officeart/2005/8/layout/default#1"/>
    <dgm:cxn modelId="{5B371231-6DE0-4FC6-92B3-F68D21E3196C}" type="presParOf" srcId="{E1AB5B2D-E3ED-4BF1-AFA3-A339C0653E5F}" destId="{FA02D00E-A5C7-4049-83FB-AD5FB7785388}" srcOrd="6" destOrd="0" presId="urn:microsoft.com/office/officeart/2005/8/layout/default#1"/>
    <dgm:cxn modelId="{414334D7-6321-4BDF-97BF-CDAC3978F7C1}" type="presParOf" srcId="{E1AB5B2D-E3ED-4BF1-AFA3-A339C0653E5F}" destId="{239F4512-1FE5-4EF9-874A-580835A6929D}" srcOrd="7" destOrd="0" presId="urn:microsoft.com/office/officeart/2005/8/layout/default#1"/>
    <dgm:cxn modelId="{2A84E4F9-B87E-4916-925B-DC2DF44278CD}" type="presParOf" srcId="{E1AB5B2D-E3ED-4BF1-AFA3-A339C0653E5F}" destId="{A6A18D4A-1A32-4F84-956F-C147A19A313C}" srcOrd="8" destOrd="0" presId="urn:microsoft.com/office/officeart/2005/8/layout/default#1"/>
    <dgm:cxn modelId="{D3DF4FAE-8023-44FD-8323-1367A733AEBB}" type="presParOf" srcId="{E1AB5B2D-E3ED-4BF1-AFA3-A339C0653E5F}" destId="{484626BD-8A31-48DC-8BA5-763A4595154C}" srcOrd="9" destOrd="0" presId="urn:microsoft.com/office/officeart/2005/8/layout/default#1"/>
    <dgm:cxn modelId="{6531EE3A-676D-4955-9964-7D15F21FB4B7}" type="presParOf" srcId="{E1AB5B2D-E3ED-4BF1-AFA3-A339C0653E5F}" destId="{99E82825-E739-470B-A14A-05FD9F832D9A}" srcOrd="1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9EE1B7-A5A8-452D-908F-41E3A7B2129E}" type="doc">
      <dgm:prSet loTypeId="urn:microsoft.com/office/officeart/2005/8/layout/matrix1" loCatId="matrix" qsTypeId="urn:microsoft.com/office/officeart/2005/8/quickstyle/simple2" qsCatId="simple" csTypeId="urn:microsoft.com/office/officeart/2005/8/colors/accent1_4" csCatId="accent1" phldr="1"/>
      <dgm:spPr/>
      <dgm:t>
        <a:bodyPr/>
        <a:lstStyle/>
        <a:p>
          <a:endParaRPr lang="en-US"/>
        </a:p>
      </dgm:t>
    </dgm:pt>
    <dgm:pt modelId="{A2504C3A-766A-4E50-B652-5BB819085A3E}">
      <dgm:prSet phldrT="[Text]"/>
      <dgm:spPr/>
      <dgm:t>
        <a:bodyPr/>
        <a:lstStyle/>
        <a:p>
          <a:r>
            <a:rPr lang="es-MX" noProof="0" smtClean="0"/>
            <a:t>Catabolismo</a:t>
          </a:r>
          <a:endParaRPr lang="es-MX" noProof="0"/>
        </a:p>
      </dgm:t>
    </dgm:pt>
    <dgm:pt modelId="{893FA464-A8E1-4F4F-A092-AD71AB273793}" type="parTrans" cxnId="{852773C5-4A06-45CD-873C-5EA8BBD94674}">
      <dgm:prSet/>
      <dgm:spPr/>
      <dgm:t>
        <a:bodyPr/>
        <a:lstStyle/>
        <a:p>
          <a:endParaRPr lang="es-MX" noProof="0"/>
        </a:p>
      </dgm:t>
    </dgm:pt>
    <dgm:pt modelId="{BD440D1C-6A33-48EC-8FFA-55355A9AEB39}" type="sibTrans" cxnId="{852773C5-4A06-45CD-873C-5EA8BBD94674}">
      <dgm:prSet/>
      <dgm:spPr/>
      <dgm:t>
        <a:bodyPr/>
        <a:lstStyle/>
        <a:p>
          <a:endParaRPr lang="es-MX" noProof="0"/>
        </a:p>
      </dgm:t>
    </dgm:pt>
    <dgm:pt modelId="{05DA533F-6161-46DE-87CC-31AA5CEC0CCD}">
      <dgm:prSet phldrT="[Text]"/>
      <dgm:spPr/>
      <dgm:t>
        <a:bodyPr/>
        <a:lstStyle/>
        <a:p>
          <a:r>
            <a:rPr lang="es-ES" dirty="0" smtClean="0"/>
            <a:t>Parte destructiva del metabolismo.</a:t>
          </a:r>
          <a:endParaRPr lang="es-MX" noProof="0" dirty="0"/>
        </a:p>
      </dgm:t>
    </dgm:pt>
    <dgm:pt modelId="{E215F1E1-E4D4-49AB-8616-F4D05518DB32}" type="parTrans" cxnId="{48443B6F-F174-4B13-807F-ED5B4CA51CA0}">
      <dgm:prSet/>
      <dgm:spPr/>
      <dgm:t>
        <a:bodyPr/>
        <a:lstStyle/>
        <a:p>
          <a:endParaRPr lang="es-MX" noProof="0"/>
        </a:p>
      </dgm:t>
    </dgm:pt>
    <dgm:pt modelId="{3A044029-6F37-4975-A66F-D35CFCD32F3D}" type="sibTrans" cxnId="{48443B6F-F174-4B13-807F-ED5B4CA51CA0}">
      <dgm:prSet/>
      <dgm:spPr/>
      <dgm:t>
        <a:bodyPr/>
        <a:lstStyle/>
        <a:p>
          <a:endParaRPr lang="es-MX" noProof="0"/>
        </a:p>
      </dgm:t>
    </dgm:pt>
    <dgm:pt modelId="{17D26738-4A5E-4E56-BE9D-2A5AB1E46405}">
      <dgm:prSet phldrT="[Text]"/>
      <dgm:spPr/>
      <dgm:t>
        <a:bodyPr/>
        <a:lstStyle/>
        <a:p>
          <a:r>
            <a:rPr lang="es-ES" dirty="0" smtClean="0"/>
            <a:t>Forma moléculas sencillas a partir de moléculas más complejas.</a:t>
          </a:r>
          <a:endParaRPr lang="es-MX" noProof="0" dirty="0"/>
        </a:p>
      </dgm:t>
    </dgm:pt>
    <dgm:pt modelId="{EA1A0C53-F795-4DD9-95C2-6290A4FCD90E}" type="parTrans" cxnId="{4B18931C-5F4E-4747-9135-D6CC5A0C312B}">
      <dgm:prSet/>
      <dgm:spPr/>
      <dgm:t>
        <a:bodyPr/>
        <a:lstStyle/>
        <a:p>
          <a:endParaRPr lang="es-MX" noProof="0"/>
        </a:p>
      </dgm:t>
    </dgm:pt>
    <dgm:pt modelId="{9BB7D274-2110-41A9-885C-79FA795BE4B3}" type="sibTrans" cxnId="{4B18931C-5F4E-4747-9135-D6CC5A0C312B}">
      <dgm:prSet/>
      <dgm:spPr/>
      <dgm:t>
        <a:bodyPr/>
        <a:lstStyle/>
        <a:p>
          <a:endParaRPr lang="es-MX" noProof="0"/>
        </a:p>
      </dgm:t>
    </dgm:pt>
    <dgm:pt modelId="{D3B68AE4-A687-4C6A-887E-1DF5C3516311}">
      <dgm:prSet phldrT="[Text]"/>
      <dgm:spPr/>
      <dgm:t>
        <a:bodyPr/>
        <a:lstStyle/>
        <a:p>
          <a:r>
            <a:rPr lang="es-ES" b="0" i="0" dirty="0" smtClean="0"/>
            <a:t>Cuando se destruyen macromoléculas se obtiene energía. </a:t>
          </a:r>
          <a:endParaRPr lang="es-MX" noProof="0" dirty="0"/>
        </a:p>
      </dgm:t>
    </dgm:pt>
    <dgm:pt modelId="{30E38C39-D265-4097-B363-B01DB90FCE63}" type="parTrans" cxnId="{D0DA3FF9-FDA7-49D5-9CB4-E2D35214277A}">
      <dgm:prSet/>
      <dgm:spPr/>
      <dgm:t>
        <a:bodyPr/>
        <a:lstStyle/>
        <a:p>
          <a:endParaRPr lang="es-MX" noProof="0"/>
        </a:p>
      </dgm:t>
    </dgm:pt>
    <dgm:pt modelId="{18CD32F4-05C9-413E-860C-DD2EA454CC73}" type="sibTrans" cxnId="{D0DA3FF9-FDA7-49D5-9CB4-E2D35214277A}">
      <dgm:prSet/>
      <dgm:spPr/>
      <dgm:t>
        <a:bodyPr/>
        <a:lstStyle/>
        <a:p>
          <a:endParaRPr lang="es-MX" noProof="0"/>
        </a:p>
      </dgm:t>
    </dgm:pt>
    <dgm:pt modelId="{4ABA400F-A226-4C9F-8EC9-74258BCD7F00}">
      <dgm:prSet phldrT="[Text]"/>
      <dgm:spPr/>
      <dgm:t>
        <a:bodyPr/>
        <a:lstStyle/>
        <a:p>
          <a:r>
            <a:rPr lang="es-ES" dirty="0" smtClean="0"/>
            <a:t>Pueden producir energía en forma de ATP.</a:t>
          </a:r>
          <a:endParaRPr lang="es-MX" noProof="0" dirty="0"/>
        </a:p>
      </dgm:t>
    </dgm:pt>
    <dgm:pt modelId="{2A6DF864-B9BC-455B-9B2D-8D4D1299BC57}" type="parTrans" cxnId="{533C6CC9-A86C-49B3-831B-C325447B465D}">
      <dgm:prSet/>
      <dgm:spPr/>
      <dgm:t>
        <a:bodyPr/>
        <a:lstStyle/>
        <a:p>
          <a:endParaRPr lang="es-MX" noProof="0"/>
        </a:p>
      </dgm:t>
    </dgm:pt>
    <dgm:pt modelId="{9061C853-3021-4F1E-AEA2-EC16C813FDF7}" type="sibTrans" cxnId="{533C6CC9-A86C-49B3-831B-C325447B465D}">
      <dgm:prSet/>
      <dgm:spPr/>
      <dgm:t>
        <a:bodyPr/>
        <a:lstStyle/>
        <a:p>
          <a:endParaRPr lang="es-MX" noProof="0"/>
        </a:p>
      </dgm:t>
    </dgm:pt>
    <dgm:pt modelId="{4DE21D9A-5214-40F6-91E0-D6717FABCBEB}" type="pres">
      <dgm:prSet presAssocID="{679EE1B7-A5A8-452D-908F-41E3A7B2129E}" presName="diagram" presStyleCnt="0">
        <dgm:presLayoutVars>
          <dgm:chMax val="1"/>
          <dgm:dir/>
          <dgm:animLvl val="ctr"/>
          <dgm:resizeHandles val="exact"/>
        </dgm:presLayoutVars>
      </dgm:prSet>
      <dgm:spPr/>
      <dgm:t>
        <a:bodyPr/>
        <a:lstStyle/>
        <a:p>
          <a:endParaRPr lang="en-US"/>
        </a:p>
      </dgm:t>
    </dgm:pt>
    <dgm:pt modelId="{86835847-37F2-491A-9489-F11BA45595A5}" type="pres">
      <dgm:prSet presAssocID="{679EE1B7-A5A8-452D-908F-41E3A7B2129E}" presName="matrix" presStyleCnt="0"/>
      <dgm:spPr/>
      <dgm:t>
        <a:bodyPr/>
        <a:lstStyle/>
        <a:p>
          <a:endParaRPr lang="es-ES_tradnl"/>
        </a:p>
      </dgm:t>
    </dgm:pt>
    <dgm:pt modelId="{1DFB5ED1-C263-413D-90C3-925C14202186}" type="pres">
      <dgm:prSet presAssocID="{679EE1B7-A5A8-452D-908F-41E3A7B2129E}" presName="tile1" presStyleLbl="node1" presStyleIdx="0" presStyleCnt="4"/>
      <dgm:spPr/>
      <dgm:t>
        <a:bodyPr/>
        <a:lstStyle/>
        <a:p>
          <a:endParaRPr lang="en-US"/>
        </a:p>
      </dgm:t>
    </dgm:pt>
    <dgm:pt modelId="{956044BF-63E5-42D0-8642-C0BFFA751025}" type="pres">
      <dgm:prSet presAssocID="{679EE1B7-A5A8-452D-908F-41E3A7B2129E}" presName="tile1text" presStyleLbl="node1" presStyleIdx="0" presStyleCnt="4">
        <dgm:presLayoutVars>
          <dgm:chMax val="0"/>
          <dgm:chPref val="0"/>
          <dgm:bulletEnabled val="1"/>
        </dgm:presLayoutVars>
      </dgm:prSet>
      <dgm:spPr/>
      <dgm:t>
        <a:bodyPr/>
        <a:lstStyle/>
        <a:p>
          <a:endParaRPr lang="en-US"/>
        </a:p>
      </dgm:t>
    </dgm:pt>
    <dgm:pt modelId="{FE9402F4-DF4D-452A-A853-94840F6F95BC}" type="pres">
      <dgm:prSet presAssocID="{679EE1B7-A5A8-452D-908F-41E3A7B2129E}" presName="tile2" presStyleLbl="node1" presStyleIdx="1" presStyleCnt="4"/>
      <dgm:spPr/>
      <dgm:t>
        <a:bodyPr/>
        <a:lstStyle/>
        <a:p>
          <a:endParaRPr lang="en-US"/>
        </a:p>
      </dgm:t>
    </dgm:pt>
    <dgm:pt modelId="{7B486E9B-5592-4699-B311-5B60E3BFC1A2}" type="pres">
      <dgm:prSet presAssocID="{679EE1B7-A5A8-452D-908F-41E3A7B2129E}" presName="tile2text" presStyleLbl="node1" presStyleIdx="1" presStyleCnt="4">
        <dgm:presLayoutVars>
          <dgm:chMax val="0"/>
          <dgm:chPref val="0"/>
          <dgm:bulletEnabled val="1"/>
        </dgm:presLayoutVars>
      </dgm:prSet>
      <dgm:spPr/>
      <dgm:t>
        <a:bodyPr/>
        <a:lstStyle/>
        <a:p>
          <a:endParaRPr lang="en-US"/>
        </a:p>
      </dgm:t>
    </dgm:pt>
    <dgm:pt modelId="{118E5D3A-5628-4FF4-8F95-023D55FF3246}" type="pres">
      <dgm:prSet presAssocID="{679EE1B7-A5A8-452D-908F-41E3A7B2129E}" presName="tile3" presStyleLbl="node1" presStyleIdx="2" presStyleCnt="4"/>
      <dgm:spPr/>
      <dgm:t>
        <a:bodyPr/>
        <a:lstStyle/>
        <a:p>
          <a:endParaRPr lang="en-US"/>
        </a:p>
      </dgm:t>
    </dgm:pt>
    <dgm:pt modelId="{4928125B-1A78-4F6C-81B1-8E666B8F0477}" type="pres">
      <dgm:prSet presAssocID="{679EE1B7-A5A8-452D-908F-41E3A7B2129E}" presName="tile3text" presStyleLbl="node1" presStyleIdx="2" presStyleCnt="4">
        <dgm:presLayoutVars>
          <dgm:chMax val="0"/>
          <dgm:chPref val="0"/>
          <dgm:bulletEnabled val="1"/>
        </dgm:presLayoutVars>
      </dgm:prSet>
      <dgm:spPr/>
      <dgm:t>
        <a:bodyPr/>
        <a:lstStyle/>
        <a:p>
          <a:endParaRPr lang="en-US"/>
        </a:p>
      </dgm:t>
    </dgm:pt>
    <dgm:pt modelId="{B646590E-8C1D-4F0A-AC75-2CA71CD28EDC}" type="pres">
      <dgm:prSet presAssocID="{679EE1B7-A5A8-452D-908F-41E3A7B2129E}" presName="tile4" presStyleLbl="node1" presStyleIdx="3" presStyleCnt="4"/>
      <dgm:spPr/>
      <dgm:t>
        <a:bodyPr/>
        <a:lstStyle/>
        <a:p>
          <a:endParaRPr lang="en-US"/>
        </a:p>
      </dgm:t>
    </dgm:pt>
    <dgm:pt modelId="{7A9EF028-7DC9-4234-AB35-96D8FB8BDA16}" type="pres">
      <dgm:prSet presAssocID="{679EE1B7-A5A8-452D-908F-41E3A7B2129E}" presName="tile4text" presStyleLbl="node1" presStyleIdx="3" presStyleCnt="4">
        <dgm:presLayoutVars>
          <dgm:chMax val="0"/>
          <dgm:chPref val="0"/>
          <dgm:bulletEnabled val="1"/>
        </dgm:presLayoutVars>
      </dgm:prSet>
      <dgm:spPr/>
      <dgm:t>
        <a:bodyPr/>
        <a:lstStyle/>
        <a:p>
          <a:endParaRPr lang="en-US"/>
        </a:p>
      </dgm:t>
    </dgm:pt>
    <dgm:pt modelId="{61C397C7-38D5-4F54-8E6E-8DB479B694E5}" type="pres">
      <dgm:prSet presAssocID="{679EE1B7-A5A8-452D-908F-41E3A7B2129E}" presName="centerTile" presStyleLbl="fgShp" presStyleIdx="0" presStyleCnt="1">
        <dgm:presLayoutVars>
          <dgm:chMax val="0"/>
          <dgm:chPref val="0"/>
        </dgm:presLayoutVars>
      </dgm:prSet>
      <dgm:spPr/>
      <dgm:t>
        <a:bodyPr/>
        <a:lstStyle/>
        <a:p>
          <a:endParaRPr lang="en-US"/>
        </a:p>
      </dgm:t>
    </dgm:pt>
  </dgm:ptLst>
  <dgm:cxnLst>
    <dgm:cxn modelId="{CE8C3017-C0CA-4D6F-936B-E81803F3F7E7}" type="presOf" srcId="{D3B68AE4-A687-4C6A-887E-1DF5C3516311}" destId="{4928125B-1A78-4F6C-81B1-8E666B8F0477}" srcOrd="1" destOrd="0" presId="urn:microsoft.com/office/officeart/2005/8/layout/matrix1"/>
    <dgm:cxn modelId="{4B18931C-5F4E-4747-9135-D6CC5A0C312B}" srcId="{A2504C3A-766A-4E50-B652-5BB819085A3E}" destId="{17D26738-4A5E-4E56-BE9D-2A5AB1E46405}" srcOrd="1" destOrd="0" parTransId="{EA1A0C53-F795-4DD9-95C2-6290A4FCD90E}" sibTransId="{9BB7D274-2110-41A9-885C-79FA795BE4B3}"/>
    <dgm:cxn modelId="{852773C5-4A06-45CD-873C-5EA8BBD94674}" srcId="{679EE1B7-A5A8-452D-908F-41E3A7B2129E}" destId="{A2504C3A-766A-4E50-B652-5BB819085A3E}" srcOrd="0" destOrd="0" parTransId="{893FA464-A8E1-4F4F-A092-AD71AB273793}" sibTransId="{BD440D1C-6A33-48EC-8FFA-55355A9AEB39}"/>
    <dgm:cxn modelId="{6E2EBFE1-0C5D-46BA-9305-0A9DE8125A96}" type="presOf" srcId="{17D26738-4A5E-4E56-BE9D-2A5AB1E46405}" destId="{7B486E9B-5592-4699-B311-5B60E3BFC1A2}" srcOrd="1" destOrd="0" presId="urn:microsoft.com/office/officeart/2005/8/layout/matrix1"/>
    <dgm:cxn modelId="{4A75AF5E-7C55-4632-A785-4801E3067864}" type="presOf" srcId="{4ABA400F-A226-4C9F-8EC9-74258BCD7F00}" destId="{B646590E-8C1D-4F0A-AC75-2CA71CD28EDC}" srcOrd="0" destOrd="0" presId="urn:microsoft.com/office/officeart/2005/8/layout/matrix1"/>
    <dgm:cxn modelId="{F25E9395-33EE-4F11-AA2B-2B96AE9B42FE}" type="presOf" srcId="{4ABA400F-A226-4C9F-8EC9-74258BCD7F00}" destId="{7A9EF028-7DC9-4234-AB35-96D8FB8BDA16}" srcOrd="1" destOrd="0" presId="urn:microsoft.com/office/officeart/2005/8/layout/matrix1"/>
    <dgm:cxn modelId="{A737F97E-9986-46EB-A42C-BAE8001258BD}" type="presOf" srcId="{05DA533F-6161-46DE-87CC-31AA5CEC0CCD}" destId="{956044BF-63E5-42D0-8642-C0BFFA751025}" srcOrd="1" destOrd="0" presId="urn:microsoft.com/office/officeart/2005/8/layout/matrix1"/>
    <dgm:cxn modelId="{CB835DE5-CDE6-4857-8C82-EED4EF889A44}" type="presOf" srcId="{679EE1B7-A5A8-452D-908F-41E3A7B2129E}" destId="{4DE21D9A-5214-40F6-91E0-D6717FABCBEB}" srcOrd="0" destOrd="0" presId="urn:microsoft.com/office/officeart/2005/8/layout/matrix1"/>
    <dgm:cxn modelId="{D0DA3FF9-FDA7-49D5-9CB4-E2D35214277A}" srcId="{A2504C3A-766A-4E50-B652-5BB819085A3E}" destId="{D3B68AE4-A687-4C6A-887E-1DF5C3516311}" srcOrd="2" destOrd="0" parTransId="{30E38C39-D265-4097-B363-B01DB90FCE63}" sibTransId="{18CD32F4-05C9-413E-860C-DD2EA454CC73}"/>
    <dgm:cxn modelId="{2478AF08-E33E-46E1-A2E3-988AAD236B81}" type="presOf" srcId="{17D26738-4A5E-4E56-BE9D-2A5AB1E46405}" destId="{FE9402F4-DF4D-452A-A853-94840F6F95BC}" srcOrd="0" destOrd="0" presId="urn:microsoft.com/office/officeart/2005/8/layout/matrix1"/>
    <dgm:cxn modelId="{10A975E3-821E-4A29-ACF3-1B7FCE1F3198}" type="presOf" srcId="{05DA533F-6161-46DE-87CC-31AA5CEC0CCD}" destId="{1DFB5ED1-C263-413D-90C3-925C14202186}" srcOrd="0" destOrd="0" presId="urn:microsoft.com/office/officeart/2005/8/layout/matrix1"/>
    <dgm:cxn modelId="{BB103087-738B-4C70-923E-30EE0777C68E}" type="presOf" srcId="{A2504C3A-766A-4E50-B652-5BB819085A3E}" destId="{61C397C7-38D5-4F54-8E6E-8DB479B694E5}" srcOrd="0" destOrd="0" presId="urn:microsoft.com/office/officeart/2005/8/layout/matrix1"/>
    <dgm:cxn modelId="{709DC229-2FC0-4500-84B2-CA556829252F}" type="presOf" srcId="{D3B68AE4-A687-4C6A-887E-1DF5C3516311}" destId="{118E5D3A-5628-4FF4-8F95-023D55FF3246}" srcOrd="0" destOrd="0" presId="urn:microsoft.com/office/officeart/2005/8/layout/matrix1"/>
    <dgm:cxn modelId="{48443B6F-F174-4B13-807F-ED5B4CA51CA0}" srcId="{A2504C3A-766A-4E50-B652-5BB819085A3E}" destId="{05DA533F-6161-46DE-87CC-31AA5CEC0CCD}" srcOrd="0" destOrd="0" parTransId="{E215F1E1-E4D4-49AB-8616-F4D05518DB32}" sibTransId="{3A044029-6F37-4975-A66F-D35CFCD32F3D}"/>
    <dgm:cxn modelId="{533C6CC9-A86C-49B3-831B-C325447B465D}" srcId="{A2504C3A-766A-4E50-B652-5BB819085A3E}" destId="{4ABA400F-A226-4C9F-8EC9-74258BCD7F00}" srcOrd="3" destOrd="0" parTransId="{2A6DF864-B9BC-455B-9B2D-8D4D1299BC57}" sibTransId="{9061C853-3021-4F1E-AEA2-EC16C813FDF7}"/>
    <dgm:cxn modelId="{AF4A3FBF-D258-4BBB-A931-1CB26A009001}" type="presParOf" srcId="{4DE21D9A-5214-40F6-91E0-D6717FABCBEB}" destId="{86835847-37F2-491A-9489-F11BA45595A5}" srcOrd="0" destOrd="0" presId="urn:microsoft.com/office/officeart/2005/8/layout/matrix1"/>
    <dgm:cxn modelId="{91AF00E0-91CD-4299-A3A8-754E0F496B40}" type="presParOf" srcId="{86835847-37F2-491A-9489-F11BA45595A5}" destId="{1DFB5ED1-C263-413D-90C3-925C14202186}" srcOrd="0" destOrd="0" presId="urn:microsoft.com/office/officeart/2005/8/layout/matrix1"/>
    <dgm:cxn modelId="{666FCA52-4F99-4677-A0FE-692F87E7F3A1}" type="presParOf" srcId="{86835847-37F2-491A-9489-F11BA45595A5}" destId="{956044BF-63E5-42D0-8642-C0BFFA751025}" srcOrd="1" destOrd="0" presId="urn:microsoft.com/office/officeart/2005/8/layout/matrix1"/>
    <dgm:cxn modelId="{4FE38FC3-DB2E-431D-9C85-DD4BEE43EF4C}" type="presParOf" srcId="{86835847-37F2-491A-9489-F11BA45595A5}" destId="{FE9402F4-DF4D-452A-A853-94840F6F95BC}" srcOrd="2" destOrd="0" presId="urn:microsoft.com/office/officeart/2005/8/layout/matrix1"/>
    <dgm:cxn modelId="{0928346E-1EE2-48A5-8426-63A74E28CA57}" type="presParOf" srcId="{86835847-37F2-491A-9489-F11BA45595A5}" destId="{7B486E9B-5592-4699-B311-5B60E3BFC1A2}" srcOrd="3" destOrd="0" presId="urn:microsoft.com/office/officeart/2005/8/layout/matrix1"/>
    <dgm:cxn modelId="{E6D7B2CA-30D0-44AE-B5BB-A1A7D817C665}" type="presParOf" srcId="{86835847-37F2-491A-9489-F11BA45595A5}" destId="{118E5D3A-5628-4FF4-8F95-023D55FF3246}" srcOrd="4" destOrd="0" presId="urn:microsoft.com/office/officeart/2005/8/layout/matrix1"/>
    <dgm:cxn modelId="{D6AFA165-713E-49A5-A890-CC39AA768E68}" type="presParOf" srcId="{86835847-37F2-491A-9489-F11BA45595A5}" destId="{4928125B-1A78-4F6C-81B1-8E666B8F0477}" srcOrd="5" destOrd="0" presId="urn:microsoft.com/office/officeart/2005/8/layout/matrix1"/>
    <dgm:cxn modelId="{2C1199C0-76D0-43BE-B75B-95E92DAF6CAD}" type="presParOf" srcId="{86835847-37F2-491A-9489-F11BA45595A5}" destId="{B646590E-8C1D-4F0A-AC75-2CA71CD28EDC}" srcOrd="6" destOrd="0" presId="urn:microsoft.com/office/officeart/2005/8/layout/matrix1"/>
    <dgm:cxn modelId="{90B9C740-F1B8-4C04-A2E0-582ACC6A08C6}" type="presParOf" srcId="{86835847-37F2-491A-9489-F11BA45595A5}" destId="{7A9EF028-7DC9-4234-AB35-96D8FB8BDA16}" srcOrd="7" destOrd="0" presId="urn:microsoft.com/office/officeart/2005/8/layout/matrix1"/>
    <dgm:cxn modelId="{B5F0BE39-D8E7-4C08-AD39-6E6634F48188}" type="presParOf" srcId="{4DE21D9A-5214-40F6-91E0-D6717FABCBEB}" destId="{61C397C7-38D5-4F54-8E6E-8DB479B694E5}"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ADF459A-8ECB-49CA-ABD4-45AC05277C36}" type="doc">
      <dgm:prSet loTypeId="urn:microsoft.com/office/officeart/2005/8/layout/chevron2" loCatId="list" qsTypeId="urn:microsoft.com/office/officeart/2005/8/quickstyle/3d1" qsCatId="3D" csTypeId="urn:microsoft.com/office/officeart/2005/8/colors/colorful2" csCatId="colorful" phldr="1"/>
      <dgm:spPr/>
      <dgm:t>
        <a:bodyPr/>
        <a:lstStyle/>
        <a:p>
          <a:endParaRPr lang="en-US"/>
        </a:p>
      </dgm:t>
    </dgm:pt>
    <dgm:pt modelId="{69BF0AD4-3A08-4B90-AF1C-4B3E0725B915}">
      <dgm:prSet phldrT="[Text]"/>
      <dgm:spPr/>
      <dgm:t>
        <a:bodyPr/>
        <a:lstStyle/>
        <a:p>
          <a:r>
            <a:rPr lang="es-MX" dirty="0" smtClean="0"/>
            <a:t>Neutralización</a:t>
          </a:r>
          <a:endParaRPr lang="en-US" dirty="0"/>
        </a:p>
      </dgm:t>
    </dgm:pt>
    <dgm:pt modelId="{9920BE30-317E-42A9-91F5-96440514B727}" type="parTrans" cxnId="{0F9FFDC3-17AD-4DAA-B21D-022FDCCEDBA2}">
      <dgm:prSet/>
      <dgm:spPr/>
      <dgm:t>
        <a:bodyPr/>
        <a:lstStyle/>
        <a:p>
          <a:endParaRPr lang="en-US"/>
        </a:p>
      </dgm:t>
    </dgm:pt>
    <dgm:pt modelId="{98F72CD9-0F50-4E0B-B7B1-62698410C497}" type="sibTrans" cxnId="{0F9FFDC3-17AD-4DAA-B21D-022FDCCEDBA2}">
      <dgm:prSet/>
      <dgm:spPr/>
      <dgm:t>
        <a:bodyPr/>
        <a:lstStyle/>
        <a:p>
          <a:endParaRPr lang="en-US"/>
        </a:p>
      </dgm:t>
    </dgm:pt>
    <dgm:pt modelId="{B0E7B33D-F9F0-4CB0-9571-4E74B508EE69}">
      <dgm:prSet phldrT="[Text]"/>
      <dgm:spPr/>
      <dgm:t>
        <a:bodyPr/>
        <a:lstStyle/>
        <a:p>
          <a:r>
            <a:rPr lang="es-MX" dirty="0" smtClean="0"/>
            <a:t>El ácido láctico es neutralizado, principalmente debido al bicarbonato, al fosfato y a las </a:t>
          </a:r>
          <a:r>
            <a:rPr lang="es-MX" dirty="0" err="1" smtClean="0"/>
            <a:t>proteinas</a:t>
          </a:r>
          <a:r>
            <a:rPr lang="es-MX" dirty="0" smtClean="0"/>
            <a:t> intramusculares.</a:t>
          </a:r>
          <a:endParaRPr lang="en-US" dirty="0"/>
        </a:p>
      </dgm:t>
    </dgm:pt>
    <dgm:pt modelId="{1C5B1DE9-BB8A-4099-A0FB-F1C00714692B}" type="parTrans" cxnId="{F50F6F59-9C83-46BB-8C6A-2326E83E213A}">
      <dgm:prSet/>
      <dgm:spPr/>
      <dgm:t>
        <a:bodyPr/>
        <a:lstStyle/>
        <a:p>
          <a:endParaRPr lang="en-US"/>
        </a:p>
      </dgm:t>
    </dgm:pt>
    <dgm:pt modelId="{7D0C3067-B6A1-4466-B2B4-D36454A4F314}" type="sibTrans" cxnId="{F50F6F59-9C83-46BB-8C6A-2326E83E213A}">
      <dgm:prSet/>
      <dgm:spPr/>
      <dgm:t>
        <a:bodyPr/>
        <a:lstStyle/>
        <a:p>
          <a:endParaRPr lang="en-US"/>
        </a:p>
      </dgm:t>
    </dgm:pt>
    <dgm:pt modelId="{66C5CBB7-37A3-40CB-8E5B-A006323F0C1D}">
      <dgm:prSet phldrT="[Text]"/>
      <dgm:spPr/>
      <dgm:t>
        <a:bodyPr/>
        <a:lstStyle/>
        <a:p>
          <a:r>
            <a:rPr lang="es-MX" dirty="0" smtClean="0"/>
            <a:t>Energía aeróbica</a:t>
          </a:r>
          <a:endParaRPr lang="en-US" dirty="0"/>
        </a:p>
      </dgm:t>
    </dgm:pt>
    <dgm:pt modelId="{34BF758F-7B14-47D8-AEB1-C3EE0E8FE7F8}" type="parTrans" cxnId="{B4932DBC-A1A9-4763-BFD7-FCD6437B1064}">
      <dgm:prSet/>
      <dgm:spPr/>
      <dgm:t>
        <a:bodyPr/>
        <a:lstStyle/>
        <a:p>
          <a:endParaRPr lang="en-US"/>
        </a:p>
      </dgm:t>
    </dgm:pt>
    <dgm:pt modelId="{E532D6A0-878F-4EB4-BEFA-9F3661731177}" type="sibTrans" cxnId="{B4932DBC-A1A9-4763-BFD7-FCD6437B1064}">
      <dgm:prSet/>
      <dgm:spPr/>
      <dgm:t>
        <a:bodyPr/>
        <a:lstStyle/>
        <a:p>
          <a:endParaRPr lang="en-US"/>
        </a:p>
      </dgm:t>
    </dgm:pt>
    <dgm:pt modelId="{2C3120CB-FA0C-42F1-AD69-A3080971D810}">
      <dgm:prSet phldrT="[Text]"/>
      <dgm:spPr/>
      <dgm:t>
        <a:bodyPr/>
        <a:lstStyle/>
        <a:p>
          <a:r>
            <a:rPr lang="es-MX" dirty="0" smtClean="0"/>
            <a:t>Parece que puede haber una entrada de Lactato en la mitocondria y de esta forma ser un combustible de la cadena respiratoria. </a:t>
          </a:r>
          <a:endParaRPr lang="en-US" dirty="0"/>
        </a:p>
      </dgm:t>
    </dgm:pt>
    <dgm:pt modelId="{9D3B917A-AF6D-4EAF-9A81-B5F0522FB40B}" type="parTrans" cxnId="{6859987B-C14F-4CAB-BE01-9E9A075DE4F6}">
      <dgm:prSet/>
      <dgm:spPr/>
      <dgm:t>
        <a:bodyPr/>
        <a:lstStyle/>
        <a:p>
          <a:endParaRPr lang="en-US"/>
        </a:p>
      </dgm:t>
    </dgm:pt>
    <dgm:pt modelId="{08134628-EBCB-41BD-AC35-2F85E28F03F1}" type="sibTrans" cxnId="{6859987B-C14F-4CAB-BE01-9E9A075DE4F6}">
      <dgm:prSet/>
      <dgm:spPr/>
      <dgm:t>
        <a:bodyPr/>
        <a:lstStyle/>
        <a:p>
          <a:endParaRPr lang="en-US"/>
        </a:p>
      </dgm:t>
    </dgm:pt>
    <dgm:pt modelId="{328DF80E-D1F8-4754-9139-7A3F9EEB197C}">
      <dgm:prSet phldrT="[Text]"/>
      <dgm:spPr/>
      <dgm:t>
        <a:bodyPr/>
        <a:lstStyle/>
        <a:p>
          <a:r>
            <a:rPr lang="es-MX" dirty="0" smtClean="0"/>
            <a:t>Bloqueo de la glucólisis </a:t>
          </a:r>
          <a:endParaRPr lang="en-US" dirty="0"/>
        </a:p>
      </dgm:t>
    </dgm:pt>
    <dgm:pt modelId="{008D38F3-C01B-435F-96F5-5E4D9B36AC6D}" type="parTrans" cxnId="{D83A10E8-25D5-4E06-8BFB-98E7893D07DD}">
      <dgm:prSet/>
      <dgm:spPr/>
      <dgm:t>
        <a:bodyPr/>
        <a:lstStyle/>
        <a:p>
          <a:endParaRPr lang="en-US"/>
        </a:p>
      </dgm:t>
    </dgm:pt>
    <dgm:pt modelId="{987E83A1-C36C-4D32-AE22-169DEE7ED1E1}" type="sibTrans" cxnId="{D83A10E8-25D5-4E06-8BFB-98E7893D07DD}">
      <dgm:prSet/>
      <dgm:spPr/>
      <dgm:t>
        <a:bodyPr/>
        <a:lstStyle/>
        <a:p>
          <a:endParaRPr lang="en-US"/>
        </a:p>
      </dgm:t>
    </dgm:pt>
    <dgm:pt modelId="{8795C82D-0748-41A9-8E60-382F3ECDD190}">
      <dgm:prSet phldrT="[Text]"/>
      <dgm:spPr/>
      <dgm:t>
        <a:bodyPr/>
        <a:lstStyle/>
        <a:p>
          <a:r>
            <a:rPr lang="es-MX" dirty="0" smtClean="0"/>
            <a:t>Cuando disminuye el pH intracelular (debido al aumento de ácido láctico), hay un bloqueo enzimático, principalmente de la </a:t>
          </a:r>
          <a:r>
            <a:rPr lang="es-MX" dirty="0" err="1" smtClean="0"/>
            <a:t>fosfofructoquinasa</a:t>
          </a:r>
          <a:r>
            <a:rPr lang="es-MX" dirty="0" smtClean="0"/>
            <a:t>, con lo que la glucólisis anaeróbica deja de tener lugar.</a:t>
          </a:r>
          <a:endParaRPr lang="en-US" dirty="0"/>
        </a:p>
      </dgm:t>
    </dgm:pt>
    <dgm:pt modelId="{202F2090-2CBF-4065-B184-68261B83E481}" type="parTrans" cxnId="{75D4A546-A562-48C1-8ED0-FE7D096FE285}">
      <dgm:prSet/>
      <dgm:spPr/>
      <dgm:t>
        <a:bodyPr/>
        <a:lstStyle/>
        <a:p>
          <a:endParaRPr lang="en-US"/>
        </a:p>
      </dgm:t>
    </dgm:pt>
    <dgm:pt modelId="{1864071F-276D-4397-85A0-611AA4AEDD82}" type="sibTrans" cxnId="{75D4A546-A562-48C1-8ED0-FE7D096FE285}">
      <dgm:prSet/>
      <dgm:spPr/>
      <dgm:t>
        <a:bodyPr/>
        <a:lstStyle/>
        <a:p>
          <a:endParaRPr lang="en-US"/>
        </a:p>
      </dgm:t>
    </dgm:pt>
    <dgm:pt modelId="{11FA3BDD-EA38-449B-ACF7-4E8C3A75C4EA}" type="pres">
      <dgm:prSet presAssocID="{5ADF459A-8ECB-49CA-ABD4-45AC05277C36}" presName="linearFlow" presStyleCnt="0">
        <dgm:presLayoutVars>
          <dgm:dir/>
          <dgm:animLvl val="lvl"/>
          <dgm:resizeHandles val="exact"/>
        </dgm:presLayoutVars>
      </dgm:prSet>
      <dgm:spPr/>
      <dgm:t>
        <a:bodyPr/>
        <a:lstStyle/>
        <a:p>
          <a:endParaRPr lang="en-US"/>
        </a:p>
      </dgm:t>
    </dgm:pt>
    <dgm:pt modelId="{21DC6224-8387-4FDC-BACB-6225417DD8CD}" type="pres">
      <dgm:prSet presAssocID="{69BF0AD4-3A08-4B90-AF1C-4B3E0725B915}" presName="composite" presStyleCnt="0"/>
      <dgm:spPr/>
    </dgm:pt>
    <dgm:pt modelId="{8BA5D73B-72CD-46D5-940C-24C35E0CD139}" type="pres">
      <dgm:prSet presAssocID="{69BF0AD4-3A08-4B90-AF1C-4B3E0725B915}" presName="parentText" presStyleLbl="alignNode1" presStyleIdx="0" presStyleCnt="3">
        <dgm:presLayoutVars>
          <dgm:chMax val="1"/>
          <dgm:bulletEnabled val="1"/>
        </dgm:presLayoutVars>
      </dgm:prSet>
      <dgm:spPr/>
      <dgm:t>
        <a:bodyPr/>
        <a:lstStyle/>
        <a:p>
          <a:endParaRPr lang="en-US"/>
        </a:p>
      </dgm:t>
    </dgm:pt>
    <dgm:pt modelId="{3475E519-285B-4999-8DAE-96F99483CE84}" type="pres">
      <dgm:prSet presAssocID="{69BF0AD4-3A08-4B90-AF1C-4B3E0725B915}" presName="descendantText" presStyleLbl="alignAcc1" presStyleIdx="0" presStyleCnt="3">
        <dgm:presLayoutVars>
          <dgm:bulletEnabled val="1"/>
        </dgm:presLayoutVars>
      </dgm:prSet>
      <dgm:spPr/>
      <dgm:t>
        <a:bodyPr/>
        <a:lstStyle/>
        <a:p>
          <a:endParaRPr lang="en-US"/>
        </a:p>
      </dgm:t>
    </dgm:pt>
    <dgm:pt modelId="{4D85FEDF-6B7E-48C8-B284-2F62EE32ACB6}" type="pres">
      <dgm:prSet presAssocID="{98F72CD9-0F50-4E0B-B7B1-62698410C497}" presName="sp" presStyleCnt="0"/>
      <dgm:spPr/>
    </dgm:pt>
    <dgm:pt modelId="{6EA6405E-340A-4FE5-8B7D-718D948C5EBD}" type="pres">
      <dgm:prSet presAssocID="{66C5CBB7-37A3-40CB-8E5B-A006323F0C1D}" presName="composite" presStyleCnt="0"/>
      <dgm:spPr/>
    </dgm:pt>
    <dgm:pt modelId="{BD80F259-1C1D-4BC3-A9B7-DE5764631320}" type="pres">
      <dgm:prSet presAssocID="{66C5CBB7-37A3-40CB-8E5B-A006323F0C1D}" presName="parentText" presStyleLbl="alignNode1" presStyleIdx="1" presStyleCnt="3">
        <dgm:presLayoutVars>
          <dgm:chMax val="1"/>
          <dgm:bulletEnabled val="1"/>
        </dgm:presLayoutVars>
      </dgm:prSet>
      <dgm:spPr/>
      <dgm:t>
        <a:bodyPr/>
        <a:lstStyle/>
        <a:p>
          <a:endParaRPr lang="en-US"/>
        </a:p>
      </dgm:t>
    </dgm:pt>
    <dgm:pt modelId="{D6AC37D8-5562-405F-97EE-51666DB6C894}" type="pres">
      <dgm:prSet presAssocID="{66C5CBB7-37A3-40CB-8E5B-A006323F0C1D}" presName="descendantText" presStyleLbl="alignAcc1" presStyleIdx="1" presStyleCnt="3">
        <dgm:presLayoutVars>
          <dgm:bulletEnabled val="1"/>
        </dgm:presLayoutVars>
      </dgm:prSet>
      <dgm:spPr/>
      <dgm:t>
        <a:bodyPr/>
        <a:lstStyle/>
        <a:p>
          <a:endParaRPr lang="en-US"/>
        </a:p>
      </dgm:t>
    </dgm:pt>
    <dgm:pt modelId="{5F70D3AB-488F-4E1D-B1EA-A4874D458384}" type="pres">
      <dgm:prSet presAssocID="{E532D6A0-878F-4EB4-BEFA-9F3661731177}" presName="sp" presStyleCnt="0"/>
      <dgm:spPr/>
    </dgm:pt>
    <dgm:pt modelId="{667CCBC9-BCB7-4617-A6AD-3760297DA6A5}" type="pres">
      <dgm:prSet presAssocID="{328DF80E-D1F8-4754-9139-7A3F9EEB197C}" presName="composite" presStyleCnt="0"/>
      <dgm:spPr/>
    </dgm:pt>
    <dgm:pt modelId="{1D74137B-753E-4170-8824-E81C7D7ABCB5}" type="pres">
      <dgm:prSet presAssocID="{328DF80E-D1F8-4754-9139-7A3F9EEB197C}" presName="parentText" presStyleLbl="alignNode1" presStyleIdx="2" presStyleCnt="3">
        <dgm:presLayoutVars>
          <dgm:chMax val="1"/>
          <dgm:bulletEnabled val="1"/>
        </dgm:presLayoutVars>
      </dgm:prSet>
      <dgm:spPr/>
      <dgm:t>
        <a:bodyPr/>
        <a:lstStyle/>
        <a:p>
          <a:endParaRPr lang="en-US"/>
        </a:p>
      </dgm:t>
    </dgm:pt>
    <dgm:pt modelId="{5EEEB424-CB7A-4A53-9733-BAC08E869186}" type="pres">
      <dgm:prSet presAssocID="{328DF80E-D1F8-4754-9139-7A3F9EEB197C}" presName="descendantText" presStyleLbl="alignAcc1" presStyleIdx="2" presStyleCnt="3">
        <dgm:presLayoutVars>
          <dgm:bulletEnabled val="1"/>
        </dgm:presLayoutVars>
      </dgm:prSet>
      <dgm:spPr/>
      <dgm:t>
        <a:bodyPr/>
        <a:lstStyle/>
        <a:p>
          <a:endParaRPr lang="en-US"/>
        </a:p>
      </dgm:t>
    </dgm:pt>
  </dgm:ptLst>
  <dgm:cxnLst>
    <dgm:cxn modelId="{58334E14-7E3A-493F-9C90-4CE9BC279BAF}" type="presOf" srcId="{5ADF459A-8ECB-49CA-ABD4-45AC05277C36}" destId="{11FA3BDD-EA38-449B-ACF7-4E8C3A75C4EA}" srcOrd="0" destOrd="0" presId="urn:microsoft.com/office/officeart/2005/8/layout/chevron2"/>
    <dgm:cxn modelId="{41F45BFC-7810-4D69-8C3A-008474EED175}" type="presOf" srcId="{2C3120CB-FA0C-42F1-AD69-A3080971D810}" destId="{D6AC37D8-5562-405F-97EE-51666DB6C894}" srcOrd="0" destOrd="0" presId="urn:microsoft.com/office/officeart/2005/8/layout/chevron2"/>
    <dgm:cxn modelId="{0EE0EEB4-FC79-47B8-B5E0-76A209FCE2D7}" type="presOf" srcId="{B0E7B33D-F9F0-4CB0-9571-4E74B508EE69}" destId="{3475E519-285B-4999-8DAE-96F99483CE84}" srcOrd="0" destOrd="0" presId="urn:microsoft.com/office/officeart/2005/8/layout/chevron2"/>
    <dgm:cxn modelId="{B4932DBC-A1A9-4763-BFD7-FCD6437B1064}" srcId="{5ADF459A-8ECB-49CA-ABD4-45AC05277C36}" destId="{66C5CBB7-37A3-40CB-8E5B-A006323F0C1D}" srcOrd="1" destOrd="0" parTransId="{34BF758F-7B14-47D8-AEB1-C3EE0E8FE7F8}" sibTransId="{E532D6A0-878F-4EB4-BEFA-9F3661731177}"/>
    <dgm:cxn modelId="{61CDB321-D5F7-4272-B95F-808B069CB862}" type="presOf" srcId="{8795C82D-0748-41A9-8E60-382F3ECDD190}" destId="{5EEEB424-CB7A-4A53-9733-BAC08E869186}" srcOrd="0" destOrd="0" presId="urn:microsoft.com/office/officeart/2005/8/layout/chevron2"/>
    <dgm:cxn modelId="{6859987B-C14F-4CAB-BE01-9E9A075DE4F6}" srcId="{66C5CBB7-37A3-40CB-8E5B-A006323F0C1D}" destId="{2C3120CB-FA0C-42F1-AD69-A3080971D810}" srcOrd="0" destOrd="0" parTransId="{9D3B917A-AF6D-4EAF-9A81-B5F0522FB40B}" sibTransId="{08134628-EBCB-41BD-AC35-2F85E28F03F1}"/>
    <dgm:cxn modelId="{F50F6F59-9C83-46BB-8C6A-2326E83E213A}" srcId="{69BF0AD4-3A08-4B90-AF1C-4B3E0725B915}" destId="{B0E7B33D-F9F0-4CB0-9571-4E74B508EE69}" srcOrd="0" destOrd="0" parTransId="{1C5B1DE9-BB8A-4099-A0FB-F1C00714692B}" sibTransId="{7D0C3067-B6A1-4466-B2B4-D36454A4F314}"/>
    <dgm:cxn modelId="{0F9FFDC3-17AD-4DAA-B21D-022FDCCEDBA2}" srcId="{5ADF459A-8ECB-49CA-ABD4-45AC05277C36}" destId="{69BF0AD4-3A08-4B90-AF1C-4B3E0725B915}" srcOrd="0" destOrd="0" parTransId="{9920BE30-317E-42A9-91F5-96440514B727}" sibTransId="{98F72CD9-0F50-4E0B-B7B1-62698410C497}"/>
    <dgm:cxn modelId="{D83A10E8-25D5-4E06-8BFB-98E7893D07DD}" srcId="{5ADF459A-8ECB-49CA-ABD4-45AC05277C36}" destId="{328DF80E-D1F8-4754-9139-7A3F9EEB197C}" srcOrd="2" destOrd="0" parTransId="{008D38F3-C01B-435F-96F5-5E4D9B36AC6D}" sibTransId="{987E83A1-C36C-4D32-AE22-169DEE7ED1E1}"/>
    <dgm:cxn modelId="{F882FDF5-8AE8-415F-A9A7-33082C75BC43}" type="presOf" srcId="{66C5CBB7-37A3-40CB-8E5B-A006323F0C1D}" destId="{BD80F259-1C1D-4BC3-A9B7-DE5764631320}" srcOrd="0" destOrd="0" presId="urn:microsoft.com/office/officeart/2005/8/layout/chevron2"/>
    <dgm:cxn modelId="{75D4A546-A562-48C1-8ED0-FE7D096FE285}" srcId="{328DF80E-D1F8-4754-9139-7A3F9EEB197C}" destId="{8795C82D-0748-41A9-8E60-382F3ECDD190}" srcOrd="0" destOrd="0" parTransId="{202F2090-2CBF-4065-B184-68261B83E481}" sibTransId="{1864071F-276D-4397-85A0-611AA4AEDD82}"/>
    <dgm:cxn modelId="{24361BD0-60E9-4F23-8A0B-F2A7565B0987}" type="presOf" srcId="{328DF80E-D1F8-4754-9139-7A3F9EEB197C}" destId="{1D74137B-753E-4170-8824-E81C7D7ABCB5}" srcOrd="0" destOrd="0" presId="urn:microsoft.com/office/officeart/2005/8/layout/chevron2"/>
    <dgm:cxn modelId="{E168C6BA-C017-4974-828C-E2660C426CB4}" type="presOf" srcId="{69BF0AD4-3A08-4B90-AF1C-4B3E0725B915}" destId="{8BA5D73B-72CD-46D5-940C-24C35E0CD139}" srcOrd="0" destOrd="0" presId="urn:microsoft.com/office/officeart/2005/8/layout/chevron2"/>
    <dgm:cxn modelId="{A4B3D97F-6288-4805-9FA9-9569DFB35270}" type="presParOf" srcId="{11FA3BDD-EA38-449B-ACF7-4E8C3A75C4EA}" destId="{21DC6224-8387-4FDC-BACB-6225417DD8CD}" srcOrd="0" destOrd="0" presId="urn:microsoft.com/office/officeart/2005/8/layout/chevron2"/>
    <dgm:cxn modelId="{001C4686-9D21-4681-A77A-85413065F435}" type="presParOf" srcId="{21DC6224-8387-4FDC-BACB-6225417DD8CD}" destId="{8BA5D73B-72CD-46D5-940C-24C35E0CD139}" srcOrd="0" destOrd="0" presId="urn:microsoft.com/office/officeart/2005/8/layout/chevron2"/>
    <dgm:cxn modelId="{4433B4B9-D24C-4CE5-AF3F-937D02E3D38A}" type="presParOf" srcId="{21DC6224-8387-4FDC-BACB-6225417DD8CD}" destId="{3475E519-285B-4999-8DAE-96F99483CE84}" srcOrd="1" destOrd="0" presId="urn:microsoft.com/office/officeart/2005/8/layout/chevron2"/>
    <dgm:cxn modelId="{C98B4B8C-1792-4DBD-9D2A-D39368522F77}" type="presParOf" srcId="{11FA3BDD-EA38-449B-ACF7-4E8C3A75C4EA}" destId="{4D85FEDF-6B7E-48C8-B284-2F62EE32ACB6}" srcOrd="1" destOrd="0" presId="urn:microsoft.com/office/officeart/2005/8/layout/chevron2"/>
    <dgm:cxn modelId="{92DAA334-8AA2-440C-9F2C-CCB8B8AFE82E}" type="presParOf" srcId="{11FA3BDD-EA38-449B-ACF7-4E8C3A75C4EA}" destId="{6EA6405E-340A-4FE5-8B7D-718D948C5EBD}" srcOrd="2" destOrd="0" presId="urn:microsoft.com/office/officeart/2005/8/layout/chevron2"/>
    <dgm:cxn modelId="{F409CEA9-92E9-43DD-8109-2E200D9CB925}" type="presParOf" srcId="{6EA6405E-340A-4FE5-8B7D-718D948C5EBD}" destId="{BD80F259-1C1D-4BC3-A9B7-DE5764631320}" srcOrd="0" destOrd="0" presId="urn:microsoft.com/office/officeart/2005/8/layout/chevron2"/>
    <dgm:cxn modelId="{8F6A0F9D-F7F5-46B6-8EC0-582271CBF15B}" type="presParOf" srcId="{6EA6405E-340A-4FE5-8B7D-718D948C5EBD}" destId="{D6AC37D8-5562-405F-97EE-51666DB6C894}" srcOrd="1" destOrd="0" presId="urn:microsoft.com/office/officeart/2005/8/layout/chevron2"/>
    <dgm:cxn modelId="{A406EDCE-C7E6-49F9-8CF9-2D81462CC8C1}" type="presParOf" srcId="{11FA3BDD-EA38-449B-ACF7-4E8C3A75C4EA}" destId="{5F70D3AB-488F-4E1D-B1EA-A4874D458384}" srcOrd="3" destOrd="0" presId="urn:microsoft.com/office/officeart/2005/8/layout/chevron2"/>
    <dgm:cxn modelId="{30F72F25-9D58-494A-B327-5F8F57B5B404}" type="presParOf" srcId="{11FA3BDD-EA38-449B-ACF7-4E8C3A75C4EA}" destId="{667CCBC9-BCB7-4617-A6AD-3760297DA6A5}" srcOrd="4" destOrd="0" presId="urn:microsoft.com/office/officeart/2005/8/layout/chevron2"/>
    <dgm:cxn modelId="{3ECDF0F0-C6B6-46F9-ADAA-CC79D1BAD64F}" type="presParOf" srcId="{667CCBC9-BCB7-4617-A6AD-3760297DA6A5}" destId="{1D74137B-753E-4170-8824-E81C7D7ABCB5}" srcOrd="0" destOrd="0" presId="urn:microsoft.com/office/officeart/2005/8/layout/chevron2"/>
    <dgm:cxn modelId="{3FAE5614-3BD5-43B9-B66F-634020C020BD}" type="presParOf" srcId="{667CCBC9-BCB7-4617-A6AD-3760297DA6A5}" destId="{5EEEB424-CB7A-4A53-9733-BAC08E86918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D4FF3A-CF03-4CDE-908D-73A569FAA843}" type="doc">
      <dgm:prSet loTypeId="urn:microsoft.com/office/officeart/2005/8/layout/hList3" loCatId="list" qsTypeId="urn:microsoft.com/office/officeart/2005/8/quickstyle/3d2" qsCatId="3D" csTypeId="urn:microsoft.com/office/officeart/2005/8/colors/colorful5" csCatId="colorful" phldr="1"/>
      <dgm:spPr/>
      <dgm:t>
        <a:bodyPr/>
        <a:lstStyle/>
        <a:p>
          <a:endParaRPr lang="en-US"/>
        </a:p>
      </dgm:t>
    </dgm:pt>
    <dgm:pt modelId="{B4ABB912-672F-4A1B-99B8-466B0D79C751}">
      <dgm:prSet phldrT="[Text]" custT="1"/>
      <dgm:spPr/>
      <dgm:t>
        <a:bodyPr/>
        <a:lstStyle/>
        <a:p>
          <a:r>
            <a:rPr lang="es-MX" sz="4400" dirty="0" err="1" smtClean="0">
              <a:effectLst>
                <a:outerShdw blurRad="38100" dist="38100" dir="2700000" algn="tl">
                  <a:srgbClr val="000000">
                    <a:alpha val="43137"/>
                  </a:srgbClr>
                </a:outerShdw>
              </a:effectLst>
            </a:rPr>
            <a:t>Glucogenólisis</a:t>
          </a:r>
          <a:endParaRPr lang="en-US" sz="4400" dirty="0">
            <a:effectLst>
              <a:outerShdw blurRad="38100" dist="38100" dir="2700000" algn="tl">
                <a:srgbClr val="000000">
                  <a:alpha val="43137"/>
                </a:srgbClr>
              </a:outerShdw>
            </a:effectLst>
          </a:endParaRPr>
        </a:p>
      </dgm:t>
    </dgm:pt>
    <dgm:pt modelId="{C6081DF6-1B87-425F-8E54-6F7473234537}" type="parTrans" cxnId="{39638CC6-4856-4BF2-96F9-4DEC0D65ECA9}">
      <dgm:prSet/>
      <dgm:spPr/>
      <dgm:t>
        <a:bodyPr/>
        <a:lstStyle/>
        <a:p>
          <a:endParaRPr lang="en-US"/>
        </a:p>
      </dgm:t>
    </dgm:pt>
    <dgm:pt modelId="{5559BEF9-7002-4907-BCB9-CCD121D90FDD}" type="sibTrans" cxnId="{39638CC6-4856-4BF2-96F9-4DEC0D65ECA9}">
      <dgm:prSet/>
      <dgm:spPr/>
      <dgm:t>
        <a:bodyPr/>
        <a:lstStyle/>
        <a:p>
          <a:endParaRPr lang="en-US"/>
        </a:p>
      </dgm:t>
    </dgm:pt>
    <dgm:pt modelId="{B3EDCCA2-3C37-4A1D-8EB1-227F7DC3712D}">
      <dgm:prSet phldrT="[Text]"/>
      <dgm:spPr/>
      <dgm:t>
        <a:bodyPr/>
        <a:lstStyle/>
        <a:p>
          <a:r>
            <a:rPr lang="es-ES" dirty="0" smtClean="0"/>
            <a:t>Proceso catabólico llevado a cabo en el citosol que consiste en la remoción de un monómero de glucosa de un glucógeno mediante fosforólisis para </a:t>
          </a:r>
          <a:r>
            <a:rPr lang="es-ES" dirty="0" err="1" smtClean="0"/>
            <a:t>producirglucosa</a:t>
          </a:r>
          <a:r>
            <a:rPr lang="es-ES" dirty="0" smtClean="0"/>
            <a:t> 1 fosfato, que después se convertirá en glucosa 6 fosfato.</a:t>
          </a:r>
          <a:endParaRPr lang="en-US" dirty="0"/>
        </a:p>
      </dgm:t>
    </dgm:pt>
    <dgm:pt modelId="{5F01AD69-5CD6-4C52-9F73-3B8D55C6AE9A}" type="parTrans" cxnId="{FD3F8A85-F459-416D-AA2B-F1D187E6CE64}">
      <dgm:prSet/>
      <dgm:spPr/>
      <dgm:t>
        <a:bodyPr/>
        <a:lstStyle/>
        <a:p>
          <a:endParaRPr lang="en-US"/>
        </a:p>
      </dgm:t>
    </dgm:pt>
    <dgm:pt modelId="{4DAE89CC-69D9-4198-AFA0-8E87D133B9C5}" type="sibTrans" cxnId="{FD3F8A85-F459-416D-AA2B-F1D187E6CE64}">
      <dgm:prSet/>
      <dgm:spPr/>
      <dgm:t>
        <a:bodyPr/>
        <a:lstStyle/>
        <a:p>
          <a:endParaRPr lang="en-US"/>
        </a:p>
      </dgm:t>
    </dgm:pt>
    <dgm:pt modelId="{AED030FA-0DCF-4F5C-8F0B-0D67FCD678BD}">
      <dgm:prSet phldrT="[Text]"/>
      <dgm:spPr/>
      <dgm:t>
        <a:bodyPr/>
        <a:lstStyle/>
        <a:p>
          <a:r>
            <a:rPr lang="es-ES" dirty="0" smtClean="0"/>
            <a:t>Es antagónica de la glucogénesis, estimulada por el glucagon en el hígado, </a:t>
          </a:r>
          <a:r>
            <a:rPr lang="es-ES" dirty="0" err="1" smtClean="0"/>
            <a:t>epinefrina</a:t>
          </a:r>
          <a:r>
            <a:rPr lang="es-ES" dirty="0" smtClean="0"/>
            <a:t> y adrenalina en el músculo e inhibida por la insulina.</a:t>
          </a:r>
          <a:endParaRPr lang="en-US" dirty="0" smtClean="0"/>
        </a:p>
      </dgm:t>
    </dgm:pt>
    <dgm:pt modelId="{A24C7E2C-4D5A-4E42-81EA-40E6C7E5D2B0}" type="parTrans" cxnId="{D0B2DEA5-E920-45E0-A687-E04D0D28E7A3}">
      <dgm:prSet/>
      <dgm:spPr/>
      <dgm:t>
        <a:bodyPr/>
        <a:lstStyle/>
        <a:p>
          <a:endParaRPr lang="en-US"/>
        </a:p>
      </dgm:t>
    </dgm:pt>
    <dgm:pt modelId="{96378C9B-BF2D-4DB3-B577-A1EBC0C90EF4}" type="sibTrans" cxnId="{D0B2DEA5-E920-45E0-A687-E04D0D28E7A3}">
      <dgm:prSet/>
      <dgm:spPr/>
      <dgm:t>
        <a:bodyPr/>
        <a:lstStyle/>
        <a:p>
          <a:endParaRPr lang="en-US"/>
        </a:p>
      </dgm:t>
    </dgm:pt>
    <dgm:pt modelId="{286831C9-1412-49CC-A2F5-53C0E83B4934}">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dirty="0" smtClean="0"/>
            <a:t>Requiere un grupo específico de enzimas </a:t>
          </a:r>
          <a:r>
            <a:rPr lang="es-ES" dirty="0" err="1" smtClean="0"/>
            <a:t>citosolíticas</a:t>
          </a:r>
          <a:r>
            <a:rPr lang="es-ES" dirty="0" smtClean="0"/>
            <a:t>: la glucógeno fosforilasa que segmenta secuencialmente los enlaces </a:t>
          </a:r>
          <a:r>
            <a:rPr lang="es-ES" dirty="0" err="1" smtClean="0"/>
            <a:t>glucosídicos</a:t>
          </a:r>
          <a:r>
            <a:rPr lang="es-ES" dirty="0" smtClean="0"/>
            <a:t>, la enzima </a:t>
          </a:r>
          <a:r>
            <a:rPr lang="es-ES" dirty="0" err="1" smtClean="0"/>
            <a:t>desramificadora</a:t>
          </a:r>
          <a:r>
            <a:rPr lang="es-ES" dirty="0" smtClean="0"/>
            <a:t>, que hidroliza los enlaces 1,6 del glucógeno.</a:t>
          </a:r>
          <a:endParaRPr lang="en-US" dirty="0" smtClean="0"/>
        </a:p>
        <a:p>
          <a:pPr defTabSz="488950">
            <a:lnSpc>
              <a:spcPct val="90000"/>
            </a:lnSpc>
            <a:spcBef>
              <a:spcPct val="0"/>
            </a:spcBef>
            <a:spcAft>
              <a:spcPct val="35000"/>
            </a:spcAft>
          </a:pPr>
          <a:endParaRPr lang="en-US" dirty="0"/>
        </a:p>
      </dgm:t>
    </dgm:pt>
    <dgm:pt modelId="{0DEBB2DE-AA0A-497A-A644-F1566A64135F}" type="parTrans" cxnId="{77B9B99A-95E7-42C5-9E2F-4233AFC95FD5}">
      <dgm:prSet/>
      <dgm:spPr/>
      <dgm:t>
        <a:bodyPr/>
        <a:lstStyle/>
        <a:p>
          <a:endParaRPr lang="en-US"/>
        </a:p>
      </dgm:t>
    </dgm:pt>
    <dgm:pt modelId="{BD1342A4-305B-4B2A-A0D6-456C4C28C020}" type="sibTrans" cxnId="{77B9B99A-95E7-42C5-9E2F-4233AFC95FD5}">
      <dgm:prSet/>
      <dgm:spPr/>
      <dgm:t>
        <a:bodyPr/>
        <a:lstStyle/>
        <a:p>
          <a:endParaRPr lang="en-US"/>
        </a:p>
      </dgm:t>
    </dgm:pt>
    <dgm:pt modelId="{6BC70340-568C-4E41-BF48-0A1D4F950D05}" type="pres">
      <dgm:prSet presAssocID="{65D4FF3A-CF03-4CDE-908D-73A569FAA843}" presName="composite" presStyleCnt="0">
        <dgm:presLayoutVars>
          <dgm:chMax val="1"/>
          <dgm:dir/>
          <dgm:resizeHandles val="exact"/>
        </dgm:presLayoutVars>
      </dgm:prSet>
      <dgm:spPr/>
      <dgm:t>
        <a:bodyPr/>
        <a:lstStyle/>
        <a:p>
          <a:endParaRPr lang="en-US"/>
        </a:p>
      </dgm:t>
    </dgm:pt>
    <dgm:pt modelId="{999DC5D3-4F60-4A79-B459-9559CABAC5A8}" type="pres">
      <dgm:prSet presAssocID="{B4ABB912-672F-4A1B-99B8-466B0D79C751}" presName="roof" presStyleLbl="dkBgShp" presStyleIdx="0" presStyleCnt="2"/>
      <dgm:spPr/>
      <dgm:t>
        <a:bodyPr/>
        <a:lstStyle/>
        <a:p>
          <a:endParaRPr lang="en-US"/>
        </a:p>
      </dgm:t>
    </dgm:pt>
    <dgm:pt modelId="{C305ADE2-761C-41BA-875D-532912AEB553}" type="pres">
      <dgm:prSet presAssocID="{B4ABB912-672F-4A1B-99B8-466B0D79C751}" presName="pillars" presStyleCnt="0"/>
      <dgm:spPr/>
    </dgm:pt>
    <dgm:pt modelId="{660C0FEB-4236-418F-8B18-6263669CBC76}" type="pres">
      <dgm:prSet presAssocID="{B4ABB912-672F-4A1B-99B8-466B0D79C751}" presName="pillar1" presStyleLbl="node1" presStyleIdx="0" presStyleCnt="3">
        <dgm:presLayoutVars>
          <dgm:bulletEnabled val="1"/>
        </dgm:presLayoutVars>
      </dgm:prSet>
      <dgm:spPr/>
      <dgm:t>
        <a:bodyPr/>
        <a:lstStyle/>
        <a:p>
          <a:endParaRPr lang="en-US"/>
        </a:p>
      </dgm:t>
    </dgm:pt>
    <dgm:pt modelId="{568E7828-AD82-44E5-B98F-87F802DC4215}" type="pres">
      <dgm:prSet presAssocID="{AED030FA-0DCF-4F5C-8F0B-0D67FCD678BD}" presName="pillarX" presStyleLbl="node1" presStyleIdx="1" presStyleCnt="3">
        <dgm:presLayoutVars>
          <dgm:bulletEnabled val="1"/>
        </dgm:presLayoutVars>
      </dgm:prSet>
      <dgm:spPr/>
      <dgm:t>
        <a:bodyPr/>
        <a:lstStyle/>
        <a:p>
          <a:endParaRPr lang="en-US"/>
        </a:p>
      </dgm:t>
    </dgm:pt>
    <dgm:pt modelId="{68BEF376-ABAB-4BD1-970A-07C92D691AEB}" type="pres">
      <dgm:prSet presAssocID="{286831C9-1412-49CC-A2F5-53C0E83B4934}" presName="pillarX" presStyleLbl="node1" presStyleIdx="2" presStyleCnt="3">
        <dgm:presLayoutVars>
          <dgm:bulletEnabled val="1"/>
        </dgm:presLayoutVars>
      </dgm:prSet>
      <dgm:spPr/>
      <dgm:t>
        <a:bodyPr/>
        <a:lstStyle/>
        <a:p>
          <a:endParaRPr lang="en-US"/>
        </a:p>
      </dgm:t>
    </dgm:pt>
    <dgm:pt modelId="{A270E322-EB18-489D-82A0-C15C9D714A52}" type="pres">
      <dgm:prSet presAssocID="{B4ABB912-672F-4A1B-99B8-466B0D79C751}" presName="base" presStyleLbl="dkBgShp" presStyleIdx="1" presStyleCnt="2"/>
      <dgm:spPr/>
    </dgm:pt>
  </dgm:ptLst>
  <dgm:cxnLst>
    <dgm:cxn modelId="{F68678C2-A324-41DB-AA6A-B6935BB26FC9}" type="presOf" srcId="{286831C9-1412-49CC-A2F5-53C0E83B4934}" destId="{68BEF376-ABAB-4BD1-970A-07C92D691AEB}" srcOrd="0" destOrd="0" presId="urn:microsoft.com/office/officeart/2005/8/layout/hList3"/>
    <dgm:cxn modelId="{2D83D810-A6D5-4F23-B066-C22A400625A7}" type="presOf" srcId="{B4ABB912-672F-4A1B-99B8-466B0D79C751}" destId="{999DC5D3-4F60-4A79-B459-9559CABAC5A8}" srcOrd="0" destOrd="0" presId="urn:microsoft.com/office/officeart/2005/8/layout/hList3"/>
    <dgm:cxn modelId="{D0B2DEA5-E920-45E0-A687-E04D0D28E7A3}" srcId="{B4ABB912-672F-4A1B-99B8-466B0D79C751}" destId="{AED030FA-0DCF-4F5C-8F0B-0D67FCD678BD}" srcOrd="1" destOrd="0" parTransId="{A24C7E2C-4D5A-4E42-81EA-40E6C7E5D2B0}" sibTransId="{96378C9B-BF2D-4DB3-B577-A1EBC0C90EF4}"/>
    <dgm:cxn modelId="{CC7B354F-8963-42D1-A01D-330DE5A7F634}" type="presOf" srcId="{AED030FA-0DCF-4F5C-8F0B-0D67FCD678BD}" destId="{568E7828-AD82-44E5-B98F-87F802DC4215}" srcOrd="0" destOrd="0" presId="urn:microsoft.com/office/officeart/2005/8/layout/hList3"/>
    <dgm:cxn modelId="{39638CC6-4856-4BF2-96F9-4DEC0D65ECA9}" srcId="{65D4FF3A-CF03-4CDE-908D-73A569FAA843}" destId="{B4ABB912-672F-4A1B-99B8-466B0D79C751}" srcOrd="0" destOrd="0" parTransId="{C6081DF6-1B87-425F-8E54-6F7473234537}" sibTransId="{5559BEF9-7002-4907-BCB9-CCD121D90FDD}"/>
    <dgm:cxn modelId="{D9BDE6FA-6FE5-422A-B752-4472674565EA}" type="presOf" srcId="{65D4FF3A-CF03-4CDE-908D-73A569FAA843}" destId="{6BC70340-568C-4E41-BF48-0A1D4F950D05}" srcOrd="0" destOrd="0" presId="urn:microsoft.com/office/officeart/2005/8/layout/hList3"/>
    <dgm:cxn modelId="{FD3F8A85-F459-416D-AA2B-F1D187E6CE64}" srcId="{B4ABB912-672F-4A1B-99B8-466B0D79C751}" destId="{B3EDCCA2-3C37-4A1D-8EB1-227F7DC3712D}" srcOrd="0" destOrd="0" parTransId="{5F01AD69-5CD6-4C52-9F73-3B8D55C6AE9A}" sibTransId="{4DAE89CC-69D9-4198-AFA0-8E87D133B9C5}"/>
    <dgm:cxn modelId="{D37260F5-E181-4420-98E5-5ADA25808C9F}" type="presOf" srcId="{B3EDCCA2-3C37-4A1D-8EB1-227F7DC3712D}" destId="{660C0FEB-4236-418F-8B18-6263669CBC76}" srcOrd="0" destOrd="0" presId="urn:microsoft.com/office/officeart/2005/8/layout/hList3"/>
    <dgm:cxn modelId="{77B9B99A-95E7-42C5-9E2F-4233AFC95FD5}" srcId="{B4ABB912-672F-4A1B-99B8-466B0D79C751}" destId="{286831C9-1412-49CC-A2F5-53C0E83B4934}" srcOrd="2" destOrd="0" parTransId="{0DEBB2DE-AA0A-497A-A644-F1566A64135F}" sibTransId="{BD1342A4-305B-4B2A-A0D6-456C4C28C020}"/>
    <dgm:cxn modelId="{96A17369-CADC-4F26-B058-F5847E098C49}" type="presParOf" srcId="{6BC70340-568C-4E41-BF48-0A1D4F950D05}" destId="{999DC5D3-4F60-4A79-B459-9559CABAC5A8}" srcOrd="0" destOrd="0" presId="urn:microsoft.com/office/officeart/2005/8/layout/hList3"/>
    <dgm:cxn modelId="{B290286E-83E9-4B97-BF25-7EE401B2CAF2}" type="presParOf" srcId="{6BC70340-568C-4E41-BF48-0A1D4F950D05}" destId="{C305ADE2-761C-41BA-875D-532912AEB553}" srcOrd="1" destOrd="0" presId="urn:microsoft.com/office/officeart/2005/8/layout/hList3"/>
    <dgm:cxn modelId="{3DE5B3CE-2A55-40BC-982B-5ABFA9F36000}" type="presParOf" srcId="{C305ADE2-761C-41BA-875D-532912AEB553}" destId="{660C0FEB-4236-418F-8B18-6263669CBC76}" srcOrd="0" destOrd="0" presId="urn:microsoft.com/office/officeart/2005/8/layout/hList3"/>
    <dgm:cxn modelId="{3B5735BD-EA98-4F6B-A3B2-ABEF4863515D}" type="presParOf" srcId="{C305ADE2-761C-41BA-875D-532912AEB553}" destId="{568E7828-AD82-44E5-B98F-87F802DC4215}" srcOrd="1" destOrd="0" presId="urn:microsoft.com/office/officeart/2005/8/layout/hList3"/>
    <dgm:cxn modelId="{5CB09FC7-5AC9-467E-8BFA-9199DE711EB7}" type="presParOf" srcId="{C305ADE2-761C-41BA-875D-532912AEB553}" destId="{68BEF376-ABAB-4BD1-970A-07C92D691AEB}" srcOrd="2" destOrd="0" presId="urn:microsoft.com/office/officeart/2005/8/layout/hList3"/>
    <dgm:cxn modelId="{951CFB52-2554-45C0-8F2D-B4D63592D88A}" type="presParOf" srcId="{6BC70340-568C-4E41-BF48-0A1D4F950D05}" destId="{A270E322-EB18-489D-82A0-C15C9D714A52}"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CCD6268-685B-49A3-9789-6541B8041C2C}" type="doc">
      <dgm:prSet loTypeId="urn:microsoft.com/office/officeart/2005/8/layout/hList3" loCatId="list" qsTypeId="urn:microsoft.com/office/officeart/2005/8/quickstyle/3d2" qsCatId="3D" csTypeId="urn:microsoft.com/office/officeart/2005/8/colors/accent1_1" csCatId="accent1" phldr="1"/>
      <dgm:spPr/>
      <dgm:t>
        <a:bodyPr/>
        <a:lstStyle/>
        <a:p>
          <a:endParaRPr lang="en-US"/>
        </a:p>
      </dgm:t>
    </dgm:pt>
    <dgm:pt modelId="{FCEA35DD-750C-4E0C-BDB8-611E97809BC4}">
      <dgm:prSet phldrT="[Text]" custT="1"/>
      <dgm:spPr/>
      <dgm:t>
        <a:bodyPr/>
        <a:lstStyle/>
        <a:p>
          <a:r>
            <a:rPr lang="el-GR" sz="4000" dirty="0" smtClean="0">
              <a:effectLst>
                <a:outerShdw blurRad="38100" dist="38100" dir="2700000" algn="tl">
                  <a:srgbClr val="000000">
                    <a:alpha val="43137"/>
                  </a:srgbClr>
                </a:outerShdw>
              </a:effectLst>
              <a:latin typeface="Franklin Gothic Medium"/>
            </a:rPr>
            <a:t>β</a:t>
          </a:r>
          <a:r>
            <a:rPr lang="es-MX" sz="4000" dirty="0" smtClean="0">
              <a:effectLst>
                <a:outerShdw blurRad="38100" dist="38100" dir="2700000" algn="tl">
                  <a:srgbClr val="000000">
                    <a:alpha val="43137"/>
                  </a:srgbClr>
                </a:outerShdw>
              </a:effectLst>
              <a:latin typeface="Franklin Gothic Medium"/>
            </a:rPr>
            <a:t>-oxidación</a:t>
          </a:r>
          <a:endParaRPr lang="en-US" sz="4000" dirty="0">
            <a:effectLst>
              <a:outerShdw blurRad="38100" dist="38100" dir="2700000" algn="tl">
                <a:srgbClr val="000000">
                  <a:alpha val="43137"/>
                </a:srgbClr>
              </a:outerShdw>
            </a:effectLst>
          </a:endParaRPr>
        </a:p>
      </dgm:t>
    </dgm:pt>
    <dgm:pt modelId="{06A359DE-8244-4DD1-AA75-D900DBEEA30F}" type="parTrans" cxnId="{AF09C0B5-0B93-4FFC-8D86-31ED9DB1BA31}">
      <dgm:prSet/>
      <dgm:spPr/>
      <dgm:t>
        <a:bodyPr/>
        <a:lstStyle/>
        <a:p>
          <a:endParaRPr lang="en-US"/>
        </a:p>
      </dgm:t>
    </dgm:pt>
    <dgm:pt modelId="{84DE5CBF-8B58-4937-9A26-431F07B75C06}" type="sibTrans" cxnId="{AF09C0B5-0B93-4FFC-8D86-31ED9DB1BA31}">
      <dgm:prSet/>
      <dgm:spPr/>
      <dgm:t>
        <a:bodyPr/>
        <a:lstStyle/>
        <a:p>
          <a:endParaRPr lang="en-US"/>
        </a:p>
      </dgm:t>
    </dgm:pt>
    <dgm:pt modelId="{A4EBFFBD-BA88-4FA3-902F-07FCC86EE601}">
      <dgm:prSet phldrT="[Text]"/>
      <dgm:spPr/>
      <dgm:t>
        <a:bodyPr/>
        <a:lstStyle/>
        <a:p>
          <a:pPr algn="l"/>
          <a:r>
            <a:rPr lang="es-ES" dirty="0" smtClean="0"/>
            <a:t>Proceso catabólico de los ácidos grasos en el cual sufren remoción mediante la oxidación de un par de átomos de carbono sucesivamente en cada ciclo del proceso, hasta que el ácido graso se descomponga por completo en forma de moléculas </a:t>
          </a:r>
          <a:r>
            <a:rPr lang="es-ES" dirty="0" err="1" smtClean="0"/>
            <a:t>acil-CoA</a:t>
          </a:r>
          <a:r>
            <a:rPr lang="es-ES" dirty="0" smtClean="0"/>
            <a:t>, oxidados en la mitocondria para formar ATP.</a:t>
          </a:r>
          <a:endParaRPr lang="en-US" dirty="0"/>
        </a:p>
      </dgm:t>
    </dgm:pt>
    <dgm:pt modelId="{961BC5E5-4729-4CAC-8DA4-04890352719C}" type="parTrans" cxnId="{1FE42DBD-5942-4294-9503-EBCAF6106300}">
      <dgm:prSet/>
      <dgm:spPr/>
      <dgm:t>
        <a:bodyPr/>
        <a:lstStyle/>
        <a:p>
          <a:endParaRPr lang="en-US"/>
        </a:p>
      </dgm:t>
    </dgm:pt>
    <dgm:pt modelId="{D04AB6A8-8F66-4AC0-8380-53A34C8488E2}" type="sibTrans" cxnId="{1FE42DBD-5942-4294-9503-EBCAF6106300}">
      <dgm:prSet/>
      <dgm:spPr/>
      <dgm:t>
        <a:bodyPr/>
        <a:lstStyle/>
        <a:p>
          <a:endParaRPr lang="en-US"/>
        </a:p>
      </dgm:t>
    </dgm:pt>
    <dgm:pt modelId="{183A35AA-3B26-452F-BA23-3B1B80D2706D}">
      <dgm:prSet phldrT="[Text]"/>
      <dgm:spPr/>
      <dgm:t>
        <a:bodyPr/>
        <a:lstStyle/>
        <a:p>
          <a:pPr algn="just"/>
          <a:r>
            <a:rPr lang="es-CL" dirty="0" smtClean="0"/>
            <a:t>Cada paso comporta cuatro reacciones:</a:t>
          </a:r>
        </a:p>
        <a:p>
          <a:pPr algn="just"/>
          <a:r>
            <a:rPr lang="es-ES" dirty="0" smtClean="0"/>
            <a:t>Oxidación por FAD</a:t>
          </a:r>
          <a:endParaRPr lang="en-US" dirty="0" smtClean="0"/>
        </a:p>
        <a:p>
          <a:pPr algn="just"/>
          <a:r>
            <a:rPr lang="es-ES" dirty="0" smtClean="0"/>
            <a:t>Hidratación</a:t>
          </a:r>
          <a:endParaRPr lang="en-US" dirty="0" smtClean="0"/>
        </a:p>
        <a:p>
          <a:pPr algn="just"/>
          <a:r>
            <a:rPr lang="es-ES" dirty="0" smtClean="0"/>
            <a:t>Oxidación por NAD</a:t>
          </a:r>
          <a:r>
            <a:rPr lang="es-ES" baseline="30000" dirty="0" smtClean="0"/>
            <a:t>+</a:t>
          </a:r>
          <a:endParaRPr lang="en-US" dirty="0" smtClean="0"/>
        </a:p>
        <a:p>
          <a:pPr algn="just"/>
          <a:r>
            <a:rPr lang="es-ES" dirty="0" err="1" smtClean="0"/>
            <a:t>Tiólisis</a:t>
          </a:r>
          <a:endParaRPr lang="en-US" dirty="0"/>
        </a:p>
      </dgm:t>
    </dgm:pt>
    <dgm:pt modelId="{67AC790A-668F-4920-A97B-DD31E2CA6822}" type="parTrans" cxnId="{43C2F673-84D6-409D-9B54-CF66ECBD9DAB}">
      <dgm:prSet/>
      <dgm:spPr/>
      <dgm:t>
        <a:bodyPr/>
        <a:lstStyle/>
        <a:p>
          <a:endParaRPr lang="en-US"/>
        </a:p>
      </dgm:t>
    </dgm:pt>
    <dgm:pt modelId="{1A84AA05-923C-4B96-B83A-3FAB01AC5A70}" type="sibTrans" cxnId="{43C2F673-84D6-409D-9B54-CF66ECBD9DAB}">
      <dgm:prSet/>
      <dgm:spPr/>
      <dgm:t>
        <a:bodyPr/>
        <a:lstStyle/>
        <a:p>
          <a:endParaRPr lang="en-US"/>
        </a:p>
      </dgm:t>
    </dgm:pt>
    <dgm:pt modelId="{9F5CAEE9-1A73-418E-B911-CE6B09ED4D1B}">
      <dgm:prSet phldrT="[Text]"/>
      <dgm:spPr/>
      <dgm:t>
        <a:bodyPr/>
        <a:lstStyle/>
        <a:p>
          <a:pPr algn="l"/>
          <a:r>
            <a:rPr lang="es-CL" dirty="0" smtClean="0"/>
            <a:t>La ruta es cíclica, cada paso termina con la formación de una acil-CoA acortada en dos carbonos.</a:t>
          </a:r>
          <a:endParaRPr lang="en-US" dirty="0"/>
        </a:p>
      </dgm:t>
    </dgm:pt>
    <dgm:pt modelId="{322EF68E-611A-4668-ACF5-5A8E992AB9AE}" type="parTrans" cxnId="{AA3A1514-E9E7-4B37-90E8-9A35C6FB582A}">
      <dgm:prSet/>
      <dgm:spPr/>
      <dgm:t>
        <a:bodyPr/>
        <a:lstStyle/>
        <a:p>
          <a:endParaRPr lang="en-US"/>
        </a:p>
      </dgm:t>
    </dgm:pt>
    <dgm:pt modelId="{743FE66E-89E0-4F3F-9878-A6D9D0D7A025}" type="sibTrans" cxnId="{AA3A1514-E9E7-4B37-90E8-9A35C6FB582A}">
      <dgm:prSet/>
      <dgm:spPr/>
      <dgm:t>
        <a:bodyPr/>
        <a:lstStyle/>
        <a:p>
          <a:endParaRPr lang="en-US"/>
        </a:p>
      </dgm:t>
    </dgm:pt>
    <dgm:pt modelId="{830B2021-3FC0-40EE-9C59-0FD10C8FC5F9}" type="pres">
      <dgm:prSet presAssocID="{DCCD6268-685B-49A3-9789-6541B8041C2C}" presName="composite" presStyleCnt="0">
        <dgm:presLayoutVars>
          <dgm:chMax val="1"/>
          <dgm:dir/>
          <dgm:resizeHandles val="exact"/>
        </dgm:presLayoutVars>
      </dgm:prSet>
      <dgm:spPr/>
      <dgm:t>
        <a:bodyPr/>
        <a:lstStyle/>
        <a:p>
          <a:endParaRPr lang="en-US"/>
        </a:p>
      </dgm:t>
    </dgm:pt>
    <dgm:pt modelId="{C42C2806-BF54-42EF-B01B-591913E39E92}" type="pres">
      <dgm:prSet presAssocID="{FCEA35DD-750C-4E0C-BDB8-611E97809BC4}" presName="roof" presStyleLbl="dkBgShp" presStyleIdx="0" presStyleCnt="2"/>
      <dgm:spPr/>
      <dgm:t>
        <a:bodyPr/>
        <a:lstStyle/>
        <a:p>
          <a:endParaRPr lang="en-US"/>
        </a:p>
      </dgm:t>
    </dgm:pt>
    <dgm:pt modelId="{F1F964FD-6917-40AA-A70E-602CD3C57DAF}" type="pres">
      <dgm:prSet presAssocID="{FCEA35DD-750C-4E0C-BDB8-611E97809BC4}" presName="pillars" presStyleCnt="0"/>
      <dgm:spPr/>
    </dgm:pt>
    <dgm:pt modelId="{C1C2820E-539F-45F2-9AB5-91D9DF005A38}" type="pres">
      <dgm:prSet presAssocID="{FCEA35DD-750C-4E0C-BDB8-611E97809BC4}" presName="pillar1" presStyleLbl="node1" presStyleIdx="0" presStyleCnt="3">
        <dgm:presLayoutVars>
          <dgm:bulletEnabled val="1"/>
        </dgm:presLayoutVars>
      </dgm:prSet>
      <dgm:spPr/>
      <dgm:t>
        <a:bodyPr/>
        <a:lstStyle/>
        <a:p>
          <a:endParaRPr lang="en-US"/>
        </a:p>
      </dgm:t>
    </dgm:pt>
    <dgm:pt modelId="{FBB8D409-F642-4760-BB17-D9C5C193DD39}" type="pres">
      <dgm:prSet presAssocID="{183A35AA-3B26-452F-BA23-3B1B80D2706D}" presName="pillarX" presStyleLbl="node1" presStyleIdx="1" presStyleCnt="3">
        <dgm:presLayoutVars>
          <dgm:bulletEnabled val="1"/>
        </dgm:presLayoutVars>
      </dgm:prSet>
      <dgm:spPr/>
      <dgm:t>
        <a:bodyPr/>
        <a:lstStyle/>
        <a:p>
          <a:endParaRPr lang="en-US"/>
        </a:p>
      </dgm:t>
    </dgm:pt>
    <dgm:pt modelId="{BA785332-9DD9-4D2E-AFFD-2A4B3452FBA6}" type="pres">
      <dgm:prSet presAssocID="{9F5CAEE9-1A73-418E-B911-CE6B09ED4D1B}" presName="pillarX" presStyleLbl="node1" presStyleIdx="2" presStyleCnt="3">
        <dgm:presLayoutVars>
          <dgm:bulletEnabled val="1"/>
        </dgm:presLayoutVars>
      </dgm:prSet>
      <dgm:spPr/>
      <dgm:t>
        <a:bodyPr/>
        <a:lstStyle/>
        <a:p>
          <a:endParaRPr lang="en-US"/>
        </a:p>
      </dgm:t>
    </dgm:pt>
    <dgm:pt modelId="{87D1064F-0AD6-47C2-8F4C-272058D6D6BD}" type="pres">
      <dgm:prSet presAssocID="{FCEA35DD-750C-4E0C-BDB8-611E97809BC4}" presName="base" presStyleLbl="dkBgShp" presStyleIdx="1" presStyleCnt="2"/>
      <dgm:spPr/>
    </dgm:pt>
  </dgm:ptLst>
  <dgm:cxnLst>
    <dgm:cxn modelId="{43C2F673-84D6-409D-9B54-CF66ECBD9DAB}" srcId="{FCEA35DD-750C-4E0C-BDB8-611E97809BC4}" destId="{183A35AA-3B26-452F-BA23-3B1B80D2706D}" srcOrd="1" destOrd="0" parTransId="{67AC790A-668F-4920-A97B-DD31E2CA6822}" sibTransId="{1A84AA05-923C-4B96-B83A-3FAB01AC5A70}"/>
    <dgm:cxn modelId="{5715BC26-2047-4ADA-B523-B1B5130601E2}" type="presOf" srcId="{183A35AA-3B26-452F-BA23-3B1B80D2706D}" destId="{FBB8D409-F642-4760-BB17-D9C5C193DD39}" srcOrd="0" destOrd="0" presId="urn:microsoft.com/office/officeart/2005/8/layout/hList3"/>
    <dgm:cxn modelId="{0C490A4D-5AA4-44FF-A61A-6FEB65E85EB4}" type="presOf" srcId="{DCCD6268-685B-49A3-9789-6541B8041C2C}" destId="{830B2021-3FC0-40EE-9C59-0FD10C8FC5F9}" srcOrd="0" destOrd="0" presId="urn:microsoft.com/office/officeart/2005/8/layout/hList3"/>
    <dgm:cxn modelId="{DD22217A-69F8-4192-8903-75202DDE5E4E}" type="presOf" srcId="{A4EBFFBD-BA88-4FA3-902F-07FCC86EE601}" destId="{C1C2820E-539F-45F2-9AB5-91D9DF005A38}" srcOrd="0" destOrd="0" presId="urn:microsoft.com/office/officeart/2005/8/layout/hList3"/>
    <dgm:cxn modelId="{AA3A1514-E9E7-4B37-90E8-9A35C6FB582A}" srcId="{FCEA35DD-750C-4E0C-BDB8-611E97809BC4}" destId="{9F5CAEE9-1A73-418E-B911-CE6B09ED4D1B}" srcOrd="2" destOrd="0" parTransId="{322EF68E-611A-4668-ACF5-5A8E992AB9AE}" sibTransId="{743FE66E-89E0-4F3F-9878-A6D9D0D7A025}"/>
    <dgm:cxn modelId="{B3366673-AC59-4271-A3A7-5F3F0BD1C83A}" type="presOf" srcId="{FCEA35DD-750C-4E0C-BDB8-611E97809BC4}" destId="{C42C2806-BF54-42EF-B01B-591913E39E92}" srcOrd="0" destOrd="0" presId="urn:microsoft.com/office/officeart/2005/8/layout/hList3"/>
    <dgm:cxn modelId="{AF09C0B5-0B93-4FFC-8D86-31ED9DB1BA31}" srcId="{DCCD6268-685B-49A3-9789-6541B8041C2C}" destId="{FCEA35DD-750C-4E0C-BDB8-611E97809BC4}" srcOrd="0" destOrd="0" parTransId="{06A359DE-8244-4DD1-AA75-D900DBEEA30F}" sibTransId="{84DE5CBF-8B58-4937-9A26-431F07B75C06}"/>
    <dgm:cxn modelId="{1FE42DBD-5942-4294-9503-EBCAF6106300}" srcId="{FCEA35DD-750C-4E0C-BDB8-611E97809BC4}" destId="{A4EBFFBD-BA88-4FA3-902F-07FCC86EE601}" srcOrd="0" destOrd="0" parTransId="{961BC5E5-4729-4CAC-8DA4-04890352719C}" sibTransId="{D04AB6A8-8F66-4AC0-8380-53A34C8488E2}"/>
    <dgm:cxn modelId="{A6CECED0-B358-4815-81D4-F06CFB5B449B}" type="presOf" srcId="{9F5CAEE9-1A73-418E-B911-CE6B09ED4D1B}" destId="{BA785332-9DD9-4D2E-AFFD-2A4B3452FBA6}" srcOrd="0" destOrd="0" presId="urn:microsoft.com/office/officeart/2005/8/layout/hList3"/>
    <dgm:cxn modelId="{65404B8D-2B8C-4E96-8D8E-0750EB881C57}" type="presParOf" srcId="{830B2021-3FC0-40EE-9C59-0FD10C8FC5F9}" destId="{C42C2806-BF54-42EF-B01B-591913E39E92}" srcOrd="0" destOrd="0" presId="urn:microsoft.com/office/officeart/2005/8/layout/hList3"/>
    <dgm:cxn modelId="{961DE5CD-884E-4334-A9D4-F24E6A322087}" type="presParOf" srcId="{830B2021-3FC0-40EE-9C59-0FD10C8FC5F9}" destId="{F1F964FD-6917-40AA-A70E-602CD3C57DAF}" srcOrd="1" destOrd="0" presId="urn:microsoft.com/office/officeart/2005/8/layout/hList3"/>
    <dgm:cxn modelId="{1B94EFF8-7295-4E86-AEE5-E3ABF12EAB25}" type="presParOf" srcId="{F1F964FD-6917-40AA-A70E-602CD3C57DAF}" destId="{C1C2820E-539F-45F2-9AB5-91D9DF005A38}" srcOrd="0" destOrd="0" presId="urn:microsoft.com/office/officeart/2005/8/layout/hList3"/>
    <dgm:cxn modelId="{9CF6C685-B03B-4833-99A5-DC8113C93AB5}" type="presParOf" srcId="{F1F964FD-6917-40AA-A70E-602CD3C57DAF}" destId="{FBB8D409-F642-4760-BB17-D9C5C193DD39}" srcOrd="1" destOrd="0" presId="urn:microsoft.com/office/officeart/2005/8/layout/hList3"/>
    <dgm:cxn modelId="{4C4DAD50-A3F7-4012-A4BE-799E1F541F10}" type="presParOf" srcId="{F1F964FD-6917-40AA-A70E-602CD3C57DAF}" destId="{BA785332-9DD9-4D2E-AFFD-2A4B3452FBA6}" srcOrd="2" destOrd="0" presId="urn:microsoft.com/office/officeart/2005/8/layout/hList3"/>
    <dgm:cxn modelId="{E5EF652A-F3B6-4CD6-A48D-29DAA8370CF1}" type="presParOf" srcId="{830B2021-3FC0-40EE-9C59-0FD10C8FC5F9}" destId="{87D1064F-0AD6-47C2-8F4C-272058D6D6BD}"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B498AB0-7458-4D4B-90F4-C55797ECFB13}" type="doc">
      <dgm:prSet loTypeId="urn:microsoft.com/office/officeart/2005/8/layout/matrix1" loCatId="matrix" qsTypeId="urn:microsoft.com/office/officeart/2005/8/quickstyle/3d2" qsCatId="3D" csTypeId="urn:microsoft.com/office/officeart/2005/8/colors/colorful1#1" csCatId="colorful" phldr="1"/>
      <dgm:spPr/>
      <dgm:t>
        <a:bodyPr/>
        <a:lstStyle/>
        <a:p>
          <a:endParaRPr lang="en-US"/>
        </a:p>
      </dgm:t>
    </dgm:pt>
    <dgm:pt modelId="{C7870106-D92F-4122-BE20-B53F2450DBF6}">
      <dgm:prSet phldrT="[Text]"/>
      <dgm:spPr/>
      <dgm:t>
        <a:bodyPr/>
        <a:lstStyle/>
        <a:p>
          <a:r>
            <a:rPr lang="es-MX" dirty="0" smtClean="0"/>
            <a:t>Anabolismo</a:t>
          </a:r>
          <a:endParaRPr lang="en-US" dirty="0"/>
        </a:p>
      </dgm:t>
    </dgm:pt>
    <dgm:pt modelId="{49C70A38-D3B8-452F-BDB6-AC745A506CBC}" type="parTrans" cxnId="{944AA8CA-5467-4EDE-9144-D92309E3D862}">
      <dgm:prSet/>
      <dgm:spPr/>
      <dgm:t>
        <a:bodyPr/>
        <a:lstStyle/>
        <a:p>
          <a:endParaRPr lang="en-US"/>
        </a:p>
      </dgm:t>
    </dgm:pt>
    <dgm:pt modelId="{E57C0D27-8F1D-4007-A399-F3751C72F015}" type="sibTrans" cxnId="{944AA8CA-5467-4EDE-9144-D92309E3D862}">
      <dgm:prSet/>
      <dgm:spPr/>
      <dgm:t>
        <a:bodyPr/>
        <a:lstStyle/>
        <a:p>
          <a:endParaRPr lang="en-US"/>
        </a:p>
      </dgm:t>
    </dgm:pt>
    <dgm:pt modelId="{F3B812B9-42D0-44DD-A5AD-33312246255A}">
      <dgm:prSet phldrT="[Text]"/>
      <dgm:spPr/>
      <dgm:t>
        <a:bodyPr/>
        <a:lstStyle/>
        <a:p>
          <a:r>
            <a:rPr lang="es-ES" dirty="0" smtClean="0"/>
            <a:t>Parte constructiva del metabolismo.</a:t>
          </a:r>
          <a:endParaRPr lang="en-US" dirty="0"/>
        </a:p>
      </dgm:t>
    </dgm:pt>
    <dgm:pt modelId="{33490B79-011D-4E45-9198-C1BEB30089C2}" type="parTrans" cxnId="{A95E737D-CA2A-405C-87B0-D2BDEAFEED38}">
      <dgm:prSet/>
      <dgm:spPr/>
      <dgm:t>
        <a:bodyPr/>
        <a:lstStyle/>
        <a:p>
          <a:endParaRPr lang="en-US"/>
        </a:p>
      </dgm:t>
    </dgm:pt>
    <dgm:pt modelId="{0BA1625C-8BB5-4C20-8D83-A0B2E59EB2D6}" type="sibTrans" cxnId="{A95E737D-CA2A-405C-87B0-D2BDEAFEED38}">
      <dgm:prSet/>
      <dgm:spPr/>
      <dgm:t>
        <a:bodyPr/>
        <a:lstStyle/>
        <a:p>
          <a:endParaRPr lang="en-US"/>
        </a:p>
      </dgm:t>
    </dgm:pt>
    <dgm:pt modelId="{EF57C663-F9E1-4FA6-9A53-41C64E55A3A5}">
      <dgm:prSet phldrT="[Text]"/>
      <dgm:spPr/>
      <dgm:t>
        <a:bodyPr/>
        <a:lstStyle/>
        <a:p>
          <a:r>
            <a:rPr lang="es-ES" dirty="0" smtClean="0"/>
            <a:t>Se forman moléculas complejas a partir de moléculas más sencillas.</a:t>
          </a:r>
          <a:endParaRPr lang="en-US" dirty="0"/>
        </a:p>
      </dgm:t>
    </dgm:pt>
    <dgm:pt modelId="{807BFEE4-42E6-4380-AACE-DCD531FBE335}" type="parTrans" cxnId="{1C492F78-9897-46D2-890F-CDADFACA56BC}">
      <dgm:prSet/>
      <dgm:spPr/>
      <dgm:t>
        <a:bodyPr/>
        <a:lstStyle/>
        <a:p>
          <a:endParaRPr lang="en-US"/>
        </a:p>
      </dgm:t>
    </dgm:pt>
    <dgm:pt modelId="{59214CCB-6D7E-4A5E-A2A7-BE47E1D1AF21}" type="sibTrans" cxnId="{1C492F78-9897-46D2-890F-CDADFACA56BC}">
      <dgm:prSet/>
      <dgm:spPr/>
      <dgm:t>
        <a:bodyPr/>
        <a:lstStyle/>
        <a:p>
          <a:endParaRPr lang="en-US"/>
        </a:p>
      </dgm:t>
    </dgm:pt>
    <dgm:pt modelId="{7DC154C6-EA1E-4D3D-B958-27D9A3843CB7}">
      <dgm:prSet phldrT="[Text]"/>
      <dgm:spPr/>
      <dgm:t>
        <a:bodyPr/>
        <a:lstStyle/>
        <a:p>
          <a:r>
            <a:rPr lang="es-ES" dirty="0" smtClean="0"/>
            <a:t>Requiere aporte de energía en forma de ATP generado del catabolismo.</a:t>
          </a:r>
          <a:endParaRPr lang="en-US" dirty="0"/>
        </a:p>
      </dgm:t>
    </dgm:pt>
    <dgm:pt modelId="{9221DD04-FBE3-4C46-9DF7-E637B065607C}" type="parTrans" cxnId="{BFFA7D14-A2F5-424E-B653-C21555BA5BFE}">
      <dgm:prSet/>
      <dgm:spPr/>
      <dgm:t>
        <a:bodyPr/>
        <a:lstStyle/>
        <a:p>
          <a:endParaRPr lang="en-US"/>
        </a:p>
      </dgm:t>
    </dgm:pt>
    <dgm:pt modelId="{B297A2AB-A048-47E3-B777-66FED6022FE1}" type="sibTrans" cxnId="{BFFA7D14-A2F5-424E-B653-C21555BA5BFE}">
      <dgm:prSet/>
      <dgm:spPr/>
      <dgm:t>
        <a:bodyPr/>
        <a:lstStyle/>
        <a:p>
          <a:endParaRPr lang="en-US"/>
        </a:p>
      </dgm:t>
    </dgm:pt>
    <dgm:pt modelId="{D4FB45B2-850D-449A-82FE-EA544239185C}">
      <dgm:prSet phldrT="[Text]"/>
      <dgm:spPr/>
      <dgm:t>
        <a:bodyPr/>
        <a:lstStyle/>
        <a:p>
          <a:r>
            <a:rPr lang="es-ES" dirty="0" smtClean="0"/>
            <a:t>Biosíntesis enzimática de los componentes moleculares de las células. </a:t>
          </a:r>
          <a:endParaRPr lang="en-US" dirty="0"/>
        </a:p>
      </dgm:t>
    </dgm:pt>
    <dgm:pt modelId="{FBE49EA3-2648-48D5-AB43-6C130B8F7ACF}" type="parTrans" cxnId="{614E04E2-DECA-473E-8F28-CBDEA56AF3FA}">
      <dgm:prSet/>
      <dgm:spPr/>
      <dgm:t>
        <a:bodyPr/>
        <a:lstStyle/>
        <a:p>
          <a:endParaRPr lang="en-US"/>
        </a:p>
      </dgm:t>
    </dgm:pt>
    <dgm:pt modelId="{E6B9524A-9C90-4173-B4F3-FD4D982588EC}" type="sibTrans" cxnId="{614E04E2-DECA-473E-8F28-CBDEA56AF3FA}">
      <dgm:prSet/>
      <dgm:spPr/>
      <dgm:t>
        <a:bodyPr/>
        <a:lstStyle/>
        <a:p>
          <a:endParaRPr lang="en-US"/>
        </a:p>
      </dgm:t>
    </dgm:pt>
    <dgm:pt modelId="{3475B130-4EBA-4FBC-B52D-C03D28133BAB}" type="pres">
      <dgm:prSet presAssocID="{7B498AB0-7458-4D4B-90F4-C55797ECFB13}" presName="diagram" presStyleCnt="0">
        <dgm:presLayoutVars>
          <dgm:chMax val="1"/>
          <dgm:dir/>
          <dgm:animLvl val="ctr"/>
          <dgm:resizeHandles val="exact"/>
        </dgm:presLayoutVars>
      </dgm:prSet>
      <dgm:spPr/>
      <dgm:t>
        <a:bodyPr/>
        <a:lstStyle/>
        <a:p>
          <a:endParaRPr lang="en-US"/>
        </a:p>
      </dgm:t>
    </dgm:pt>
    <dgm:pt modelId="{C1492F35-DD4E-49C9-8AE4-FD10281F7963}" type="pres">
      <dgm:prSet presAssocID="{7B498AB0-7458-4D4B-90F4-C55797ECFB13}" presName="matrix" presStyleCnt="0"/>
      <dgm:spPr/>
      <dgm:t>
        <a:bodyPr/>
        <a:lstStyle/>
        <a:p>
          <a:endParaRPr lang="en-US"/>
        </a:p>
      </dgm:t>
    </dgm:pt>
    <dgm:pt modelId="{DC18EF52-3006-4FEA-AC7C-A50A402D6FB9}" type="pres">
      <dgm:prSet presAssocID="{7B498AB0-7458-4D4B-90F4-C55797ECFB13}" presName="tile1" presStyleLbl="node1" presStyleIdx="0" presStyleCnt="4"/>
      <dgm:spPr/>
      <dgm:t>
        <a:bodyPr/>
        <a:lstStyle/>
        <a:p>
          <a:endParaRPr lang="en-US"/>
        </a:p>
      </dgm:t>
    </dgm:pt>
    <dgm:pt modelId="{9787DF29-F297-4C1D-A4D1-7B540D1BDA4C}" type="pres">
      <dgm:prSet presAssocID="{7B498AB0-7458-4D4B-90F4-C55797ECFB13}" presName="tile1text" presStyleLbl="node1" presStyleIdx="0" presStyleCnt="4">
        <dgm:presLayoutVars>
          <dgm:chMax val="0"/>
          <dgm:chPref val="0"/>
          <dgm:bulletEnabled val="1"/>
        </dgm:presLayoutVars>
      </dgm:prSet>
      <dgm:spPr/>
      <dgm:t>
        <a:bodyPr/>
        <a:lstStyle/>
        <a:p>
          <a:endParaRPr lang="en-US"/>
        </a:p>
      </dgm:t>
    </dgm:pt>
    <dgm:pt modelId="{8100767F-7281-4F45-957A-B1BF1DD03FD8}" type="pres">
      <dgm:prSet presAssocID="{7B498AB0-7458-4D4B-90F4-C55797ECFB13}" presName="tile2" presStyleLbl="node1" presStyleIdx="1" presStyleCnt="4"/>
      <dgm:spPr/>
      <dgm:t>
        <a:bodyPr/>
        <a:lstStyle/>
        <a:p>
          <a:endParaRPr lang="en-US"/>
        </a:p>
      </dgm:t>
    </dgm:pt>
    <dgm:pt modelId="{0FCE4632-D22B-465E-A831-D2B12CD88233}" type="pres">
      <dgm:prSet presAssocID="{7B498AB0-7458-4D4B-90F4-C55797ECFB13}" presName="tile2text" presStyleLbl="node1" presStyleIdx="1" presStyleCnt="4">
        <dgm:presLayoutVars>
          <dgm:chMax val="0"/>
          <dgm:chPref val="0"/>
          <dgm:bulletEnabled val="1"/>
        </dgm:presLayoutVars>
      </dgm:prSet>
      <dgm:spPr/>
      <dgm:t>
        <a:bodyPr/>
        <a:lstStyle/>
        <a:p>
          <a:endParaRPr lang="en-US"/>
        </a:p>
      </dgm:t>
    </dgm:pt>
    <dgm:pt modelId="{255BFD9B-AF89-489D-8935-D0E1D3573E7B}" type="pres">
      <dgm:prSet presAssocID="{7B498AB0-7458-4D4B-90F4-C55797ECFB13}" presName="tile3" presStyleLbl="node1" presStyleIdx="2" presStyleCnt="4"/>
      <dgm:spPr/>
      <dgm:t>
        <a:bodyPr/>
        <a:lstStyle/>
        <a:p>
          <a:endParaRPr lang="en-US"/>
        </a:p>
      </dgm:t>
    </dgm:pt>
    <dgm:pt modelId="{1EADB263-5922-458D-A312-94C59A64CA92}" type="pres">
      <dgm:prSet presAssocID="{7B498AB0-7458-4D4B-90F4-C55797ECFB13}" presName="tile3text" presStyleLbl="node1" presStyleIdx="2" presStyleCnt="4">
        <dgm:presLayoutVars>
          <dgm:chMax val="0"/>
          <dgm:chPref val="0"/>
          <dgm:bulletEnabled val="1"/>
        </dgm:presLayoutVars>
      </dgm:prSet>
      <dgm:spPr/>
      <dgm:t>
        <a:bodyPr/>
        <a:lstStyle/>
        <a:p>
          <a:endParaRPr lang="en-US"/>
        </a:p>
      </dgm:t>
    </dgm:pt>
    <dgm:pt modelId="{5A1E8C80-5785-4744-BC2E-C05E6EC2A728}" type="pres">
      <dgm:prSet presAssocID="{7B498AB0-7458-4D4B-90F4-C55797ECFB13}" presName="tile4" presStyleLbl="node1" presStyleIdx="3" presStyleCnt="4"/>
      <dgm:spPr/>
      <dgm:t>
        <a:bodyPr/>
        <a:lstStyle/>
        <a:p>
          <a:endParaRPr lang="en-US"/>
        </a:p>
      </dgm:t>
    </dgm:pt>
    <dgm:pt modelId="{04E9BA55-4F55-43BB-88D3-6DEC78CDEABB}" type="pres">
      <dgm:prSet presAssocID="{7B498AB0-7458-4D4B-90F4-C55797ECFB13}" presName="tile4text" presStyleLbl="node1" presStyleIdx="3" presStyleCnt="4">
        <dgm:presLayoutVars>
          <dgm:chMax val="0"/>
          <dgm:chPref val="0"/>
          <dgm:bulletEnabled val="1"/>
        </dgm:presLayoutVars>
      </dgm:prSet>
      <dgm:spPr/>
      <dgm:t>
        <a:bodyPr/>
        <a:lstStyle/>
        <a:p>
          <a:endParaRPr lang="en-US"/>
        </a:p>
      </dgm:t>
    </dgm:pt>
    <dgm:pt modelId="{ACA6BA05-0210-40BA-8C40-EFFD7DB24D99}" type="pres">
      <dgm:prSet presAssocID="{7B498AB0-7458-4D4B-90F4-C55797ECFB13}" presName="centerTile" presStyleLbl="fgShp" presStyleIdx="0" presStyleCnt="1">
        <dgm:presLayoutVars>
          <dgm:chMax val="0"/>
          <dgm:chPref val="0"/>
        </dgm:presLayoutVars>
      </dgm:prSet>
      <dgm:spPr/>
      <dgm:t>
        <a:bodyPr/>
        <a:lstStyle/>
        <a:p>
          <a:endParaRPr lang="en-US"/>
        </a:p>
      </dgm:t>
    </dgm:pt>
  </dgm:ptLst>
  <dgm:cxnLst>
    <dgm:cxn modelId="{B750E05A-D221-4A0F-8AFD-4375870460B0}" type="presOf" srcId="{7DC154C6-EA1E-4D3D-B958-27D9A3843CB7}" destId="{1EADB263-5922-458D-A312-94C59A64CA92}" srcOrd="1" destOrd="0" presId="urn:microsoft.com/office/officeart/2005/8/layout/matrix1"/>
    <dgm:cxn modelId="{A17D6487-EC61-4A35-9798-08DD4DAAF23E}" type="presOf" srcId="{7B498AB0-7458-4D4B-90F4-C55797ECFB13}" destId="{3475B130-4EBA-4FBC-B52D-C03D28133BAB}" srcOrd="0" destOrd="0" presId="urn:microsoft.com/office/officeart/2005/8/layout/matrix1"/>
    <dgm:cxn modelId="{1C492F78-9897-46D2-890F-CDADFACA56BC}" srcId="{C7870106-D92F-4122-BE20-B53F2450DBF6}" destId="{EF57C663-F9E1-4FA6-9A53-41C64E55A3A5}" srcOrd="1" destOrd="0" parTransId="{807BFEE4-42E6-4380-AACE-DCD531FBE335}" sibTransId="{59214CCB-6D7E-4A5E-A2A7-BE47E1D1AF21}"/>
    <dgm:cxn modelId="{944AA8CA-5467-4EDE-9144-D92309E3D862}" srcId="{7B498AB0-7458-4D4B-90F4-C55797ECFB13}" destId="{C7870106-D92F-4122-BE20-B53F2450DBF6}" srcOrd="0" destOrd="0" parTransId="{49C70A38-D3B8-452F-BDB6-AC745A506CBC}" sibTransId="{E57C0D27-8F1D-4007-A399-F3751C72F015}"/>
    <dgm:cxn modelId="{4E0556B9-95B5-4A64-BEE4-4E53630096DF}" type="presOf" srcId="{C7870106-D92F-4122-BE20-B53F2450DBF6}" destId="{ACA6BA05-0210-40BA-8C40-EFFD7DB24D99}" srcOrd="0" destOrd="0" presId="urn:microsoft.com/office/officeart/2005/8/layout/matrix1"/>
    <dgm:cxn modelId="{614E04E2-DECA-473E-8F28-CBDEA56AF3FA}" srcId="{C7870106-D92F-4122-BE20-B53F2450DBF6}" destId="{D4FB45B2-850D-449A-82FE-EA544239185C}" srcOrd="3" destOrd="0" parTransId="{FBE49EA3-2648-48D5-AB43-6C130B8F7ACF}" sibTransId="{E6B9524A-9C90-4173-B4F3-FD4D982588EC}"/>
    <dgm:cxn modelId="{BFFA7D14-A2F5-424E-B653-C21555BA5BFE}" srcId="{C7870106-D92F-4122-BE20-B53F2450DBF6}" destId="{7DC154C6-EA1E-4D3D-B958-27D9A3843CB7}" srcOrd="2" destOrd="0" parTransId="{9221DD04-FBE3-4C46-9DF7-E637B065607C}" sibTransId="{B297A2AB-A048-47E3-B777-66FED6022FE1}"/>
    <dgm:cxn modelId="{2F978FA2-9A02-4D6E-B907-FA2F76EBFF62}" type="presOf" srcId="{EF57C663-F9E1-4FA6-9A53-41C64E55A3A5}" destId="{0FCE4632-D22B-465E-A831-D2B12CD88233}" srcOrd="1" destOrd="0" presId="urn:microsoft.com/office/officeart/2005/8/layout/matrix1"/>
    <dgm:cxn modelId="{EA4654BC-C2B9-479E-AB7B-0278A4F2E391}" type="presOf" srcId="{F3B812B9-42D0-44DD-A5AD-33312246255A}" destId="{9787DF29-F297-4C1D-A4D1-7B540D1BDA4C}" srcOrd="1" destOrd="0" presId="urn:microsoft.com/office/officeart/2005/8/layout/matrix1"/>
    <dgm:cxn modelId="{64527A04-3C37-4592-AA68-340C411662E8}" type="presOf" srcId="{D4FB45B2-850D-449A-82FE-EA544239185C}" destId="{5A1E8C80-5785-4744-BC2E-C05E6EC2A728}" srcOrd="0" destOrd="0" presId="urn:microsoft.com/office/officeart/2005/8/layout/matrix1"/>
    <dgm:cxn modelId="{31D8E839-A72A-4928-BF8D-8E50AF837ACC}" type="presOf" srcId="{D4FB45B2-850D-449A-82FE-EA544239185C}" destId="{04E9BA55-4F55-43BB-88D3-6DEC78CDEABB}" srcOrd="1" destOrd="0" presId="urn:microsoft.com/office/officeart/2005/8/layout/matrix1"/>
    <dgm:cxn modelId="{FA7BA0B9-0461-4DA4-BC77-3B003966ECC2}" type="presOf" srcId="{7DC154C6-EA1E-4D3D-B958-27D9A3843CB7}" destId="{255BFD9B-AF89-489D-8935-D0E1D3573E7B}" srcOrd="0" destOrd="0" presId="urn:microsoft.com/office/officeart/2005/8/layout/matrix1"/>
    <dgm:cxn modelId="{A95E737D-CA2A-405C-87B0-D2BDEAFEED38}" srcId="{C7870106-D92F-4122-BE20-B53F2450DBF6}" destId="{F3B812B9-42D0-44DD-A5AD-33312246255A}" srcOrd="0" destOrd="0" parTransId="{33490B79-011D-4E45-9198-C1BEB30089C2}" sibTransId="{0BA1625C-8BB5-4C20-8D83-A0B2E59EB2D6}"/>
    <dgm:cxn modelId="{B5E7152F-2D42-49F5-8B58-D944357329A7}" type="presOf" srcId="{F3B812B9-42D0-44DD-A5AD-33312246255A}" destId="{DC18EF52-3006-4FEA-AC7C-A50A402D6FB9}" srcOrd="0" destOrd="0" presId="urn:microsoft.com/office/officeart/2005/8/layout/matrix1"/>
    <dgm:cxn modelId="{E0057922-DB3D-4436-8ECC-DC5BAEE78E61}" type="presOf" srcId="{EF57C663-F9E1-4FA6-9A53-41C64E55A3A5}" destId="{8100767F-7281-4F45-957A-B1BF1DD03FD8}" srcOrd="0" destOrd="0" presId="urn:microsoft.com/office/officeart/2005/8/layout/matrix1"/>
    <dgm:cxn modelId="{A7DC89ED-3B36-4CE4-8526-72A34A644638}" type="presParOf" srcId="{3475B130-4EBA-4FBC-B52D-C03D28133BAB}" destId="{C1492F35-DD4E-49C9-8AE4-FD10281F7963}" srcOrd="0" destOrd="0" presId="urn:microsoft.com/office/officeart/2005/8/layout/matrix1"/>
    <dgm:cxn modelId="{653C5088-B570-4A06-8559-3B86EF757F55}" type="presParOf" srcId="{C1492F35-DD4E-49C9-8AE4-FD10281F7963}" destId="{DC18EF52-3006-4FEA-AC7C-A50A402D6FB9}" srcOrd="0" destOrd="0" presId="urn:microsoft.com/office/officeart/2005/8/layout/matrix1"/>
    <dgm:cxn modelId="{5D6906C8-E4E4-4AE4-994C-CD77A1041EA9}" type="presParOf" srcId="{C1492F35-DD4E-49C9-8AE4-FD10281F7963}" destId="{9787DF29-F297-4C1D-A4D1-7B540D1BDA4C}" srcOrd="1" destOrd="0" presId="urn:microsoft.com/office/officeart/2005/8/layout/matrix1"/>
    <dgm:cxn modelId="{50E97A1D-CAFA-4722-B0A1-CA9377B326B9}" type="presParOf" srcId="{C1492F35-DD4E-49C9-8AE4-FD10281F7963}" destId="{8100767F-7281-4F45-957A-B1BF1DD03FD8}" srcOrd="2" destOrd="0" presId="urn:microsoft.com/office/officeart/2005/8/layout/matrix1"/>
    <dgm:cxn modelId="{64D16A6C-88D9-4A56-B360-350289253BF8}" type="presParOf" srcId="{C1492F35-DD4E-49C9-8AE4-FD10281F7963}" destId="{0FCE4632-D22B-465E-A831-D2B12CD88233}" srcOrd="3" destOrd="0" presId="urn:microsoft.com/office/officeart/2005/8/layout/matrix1"/>
    <dgm:cxn modelId="{D93D68E3-012E-4A7E-A8D2-F79AD069EC80}" type="presParOf" srcId="{C1492F35-DD4E-49C9-8AE4-FD10281F7963}" destId="{255BFD9B-AF89-489D-8935-D0E1D3573E7B}" srcOrd="4" destOrd="0" presId="urn:microsoft.com/office/officeart/2005/8/layout/matrix1"/>
    <dgm:cxn modelId="{184FD141-5EF2-48FC-8578-DBBA334D448F}" type="presParOf" srcId="{C1492F35-DD4E-49C9-8AE4-FD10281F7963}" destId="{1EADB263-5922-458D-A312-94C59A64CA92}" srcOrd="5" destOrd="0" presId="urn:microsoft.com/office/officeart/2005/8/layout/matrix1"/>
    <dgm:cxn modelId="{F19AD190-01C1-43DF-B9F6-A3245D170D47}" type="presParOf" srcId="{C1492F35-DD4E-49C9-8AE4-FD10281F7963}" destId="{5A1E8C80-5785-4744-BC2E-C05E6EC2A728}" srcOrd="6" destOrd="0" presId="urn:microsoft.com/office/officeart/2005/8/layout/matrix1"/>
    <dgm:cxn modelId="{DB54E11C-64D6-4EBE-A4FA-FBBBDB21DD38}" type="presParOf" srcId="{C1492F35-DD4E-49C9-8AE4-FD10281F7963}" destId="{04E9BA55-4F55-43BB-88D3-6DEC78CDEABB}" srcOrd="7" destOrd="0" presId="urn:microsoft.com/office/officeart/2005/8/layout/matrix1"/>
    <dgm:cxn modelId="{270C72D4-1E5D-4E41-98AE-D87E666C5AD9}" type="presParOf" srcId="{3475B130-4EBA-4FBC-B52D-C03D28133BAB}" destId="{ACA6BA05-0210-40BA-8C40-EFFD7DB24D99}"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83883A1-FBBB-4319-9FDB-766CF65E1E3C}" type="doc">
      <dgm:prSet loTypeId="urn:microsoft.com/office/officeart/2005/8/layout/list1" loCatId="list" qsTypeId="urn:microsoft.com/office/officeart/2005/8/quickstyle/simple4" qsCatId="simple" csTypeId="urn:microsoft.com/office/officeart/2005/8/colors/accent1_3" csCatId="accent1" phldr="1"/>
      <dgm:spPr/>
      <dgm:t>
        <a:bodyPr/>
        <a:lstStyle/>
        <a:p>
          <a:endParaRPr lang="en-US"/>
        </a:p>
      </dgm:t>
    </dgm:pt>
    <dgm:pt modelId="{705283D5-572A-49F1-B8EE-3133563E91FF}">
      <dgm:prSet phldrT="[Text]"/>
      <dgm:spPr/>
      <dgm:t>
        <a:bodyPr/>
        <a:lstStyle/>
        <a:p>
          <a:r>
            <a:rPr lang="es-ES" b="1" dirty="0" smtClean="0"/>
            <a:t>Fosfoenolpiruvato-carboxiquinasa</a:t>
          </a:r>
          <a:r>
            <a:rPr lang="es-ES" dirty="0" smtClean="0"/>
            <a:t> (PEP-CK).</a:t>
          </a:r>
          <a:endParaRPr lang="en-US" dirty="0"/>
        </a:p>
      </dgm:t>
    </dgm:pt>
    <dgm:pt modelId="{2A5B032B-8E44-4F55-8B9A-583A7AFDF8BC}" type="parTrans" cxnId="{9E4F0EC5-E0B3-406C-B960-688551CF99EA}">
      <dgm:prSet/>
      <dgm:spPr/>
      <dgm:t>
        <a:bodyPr/>
        <a:lstStyle/>
        <a:p>
          <a:endParaRPr lang="en-US"/>
        </a:p>
      </dgm:t>
    </dgm:pt>
    <dgm:pt modelId="{BDD1B2FF-D71C-4F03-8F16-4ECE1BC08FDB}" type="sibTrans" cxnId="{9E4F0EC5-E0B3-406C-B960-688551CF99EA}">
      <dgm:prSet/>
      <dgm:spPr/>
      <dgm:t>
        <a:bodyPr/>
        <a:lstStyle/>
        <a:p>
          <a:endParaRPr lang="en-US"/>
        </a:p>
      </dgm:t>
    </dgm:pt>
    <dgm:pt modelId="{1C05D1FE-B633-414E-BF9B-E28EE8819413}">
      <dgm:prSet phldrT="[Text]"/>
      <dgm:spPr/>
      <dgm:t>
        <a:bodyPr/>
        <a:lstStyle/>
        <a:p>
          <a:r>
            <a:rPr lang="es-ES" b="1" dirty="0" smtClean="0"/>
            <a:t>Fructosa 1,6 </a:t>
          </a:r>
          <a:r>
            <a:rPr lang="es-ES" b="1" dirty="0" err="1" smtClean="0"/>
            <a:t>bisfosfatasa</a:t>
          </a:r>
          <a:r>
            <a:rPr lang="es-ES" dirty="0" smtClean="0"/>
            <a:t>. </a:t>
          </a:r>
          <a:endParaRPr lang="en-US" dirty="0"/>
        </a:p>
      </dgm:t>
    </dgm:pt>
    <dgm:pt modelId="{B26C3DE4-6D5B-4257-88C3-D5F9ED19D177}" type="parTrans" cxnId="{A9F41DF6-DA97-444D-8B77-21B385698A7B}">
      <dgm:prSet/>
      <dgm:spPr/>
      <dgm:t>
        <a:bodyPr/>
        <a:lstStyle/>
        <a:p>
          <a:endParaRPr lang="en-US"/>
        </a:p>
      </dgm:t>
    </dgm:pt>
    <dgm:pt modelId="{BC7B007E-DA03-42E4-AE5E-DF51267FE5D1}" type="sibTrans" cxnId="{A9F41DF6-DA97-444D-8B77-21B385698A7B}">
      <dgm:prSet/>
      <dgm:spPr/>
      <dgm:t>
        <a:bodyPr/>
        <a:lstStyle/>
        <a:p>
          <a:endParaRPr lang="en-US"/>
        </a:p>
      </dgm:t>
    </dgm:pt>
    <dgm:pt modelId="{E4CEA7FC-0EFA-4A50-A33A-B700AE79DC7E}">
      <dgm:prSet phldrT="[Text]"/>
      <dgm:spPr/>
      <dgm:t>
        <a:bodyPr/>
        <a:lstStyle/>
        <a:p>
          <a:r>
            <a:rPr lang="es-ES" b="1" dirty="0" smtClean="0"/>
            <a:t>Glucosa 6 fosfatasa</a:t>
          </a:r>
          <a:r>
            <a:rPr lang="es-ES" dirty="0" smtClean="0"/>
            <a:t>. </a:t>
          </a:r>
          <a:endParaRPr lang="en-US" dirty="0"/>
        </a:p>
      </dgm:t>
    </dgm:pt>
    <dgm:pt modelId="{FC61B248-5B86-47A8-B401-A62D0574E2A9}" type="parTrans" cxnId="{966A70C0-7FCB-4551-B53B-C4AA1C2A8A8F}">
      <dgm:prSet/>
      <dgm:spPr/>
      <dgm:t>
        <a:bodyPr/>
        <a:lstStyle/>
        <a:p>
          <a:endParaRPr lang="en-US"/>
        </a:p>
      </dgm:t>
    </dgm:pt>
    <dgm:pt modelId="{FFAAADA3-A91B-4E6E-959F-7894731B09FC}" type="sibTrans" cxnId="{966A70C0-7FCB-4551-B53B-C4AA1C2A8A8F}">
      <dgm:prSet/>
      <dgm:spPr/>
      <dgm:t>
        <a:bodyPr/>
        <a:lstStyle/>
        <a:p>
          <a:endParaRPr lang="en-US"/>
        </a:p>
      </dgm:t>
    </dgm:pt>
    <dgm:pt modelId="{65D446CD-9A3F-4AA3-B678-3699B4D5365A}">
      <dgm:prSet phldrT="[Text]"/>
      <dgm:spPr/>
      <dgm:t>
        <a:bodyPr/>
        <a:lstStyle/>
        <a:p>
          <a:r>
            <a:rPr lang="es-ES" dirty="0" smtClean="0"/>
            <a:t>En condiciones de ayuno los niveles de esta enzima aumentan y disminuye en estados ricos en glúcidos.</a:t>
          </a:r>
          <a:endParaRPr lang="en-US" dirty="0"/>
        </a:p>
      </dgm:t>
    </dgm:pt>
    <dgm:pt modelId="{42663BD4-1C2D-43C4-8F39-09DD01D9DA0D}" type="parTrans" cxnId="{44B6BFBF-E0DD-44D3-819C-DC60EB171F76}">
      <dgm:prSet/>
      <dgm:spPr/>
      <dgm:t>
        <a:bodyPr/>
        <a:lstStyle/>
        <a:p>
          <a:endParaRPr lang="en-US"/>
        </a:p>
      </dgm:t>
    </dgm:pt>
    <dgm:pt modelId="{BFDE9636-6B18-4286-BC01-E8CC5079BC3E}" type="sibTrans" cxnId="{44B6BFBF-E0DD-44D3-819C-DC60EB171F76}">
      <dgm:prSet/>
      <dgm:spPr/>
      <dgm:t>
        <a:bodyPr/>
        <a:lstStyle/>
        <a:p>
          <a:endParaRPr lang="en-US"/>
        </a:p>
      </dgm:t>
    </dgm:pt>
    <dgm:pt modelId="{B20DE7A3-AF59-44D1-B870-E362C7EDE1CF}">
      <dgm:prSet phldrT="[Text]"/>
      <dgm:spPr/>
      <dgm:t>
        <a:bodyPr/>
        <a:lstStyle/>
        <a:p>
          <a:r>
            <a:rPr lang="es-ES" dirty="0" smtClean="0"/>
            <a:t>Cataliza la formación de fructosa 6 fosfato a partir de fructosa 1,6 </a:t>
          </a:r>
          <a:r>
            <a:rPr lang="es-ES" dirty="0" err="1" smtClean="0"/>
            <a:t>bisfosfato</a:t>
          </a:r>
          <a:r>
            <a:rPr lang="es-ES" dirty="0" smtClean="0"/>
            <a:t>.</a:t>
          </a:r>
          <a:endParaRPr lang="en-US" dirty="0"/>
        </a:p>
      </dgm:t>
    </dgm:pt>
    <dgm:pt modelId="{AD25BABA-241A-4740-BE62-35BC4E886AD0}" type="parTrans" cxnId="{71957B68-C61B-4471-8BF3-57B774BB79DC}">
      <dgm:prSet/>
      <dgm:spPr/>
      <dgm:t>
        <a:bodyPr/>
        <a:lstStyle/>
        <a:p>
          <a:endParaRPr lang="en-US"/>
        </a:p>
      </dgm:t>
    </dgm:pt>
    <dgm:pt modelId="{11A14B76-E8AE-45D7-8F02-6B093809AA62}" type="sibTrans" cxnId="{71957B68-C61B-4471-8BF3-57B774BB79DC}">
      <dgm:prSet/>
      <dgm:spPr/>
      <dgm:t>
        <a:bodyPr/>
        <a:lstStyle/>
        <a:p>
          <a:endParaRPr lang="en-US"/>
        </a:p>
      </dgm:t>
    </dgm:pt>
    <dgm:pt modelId="{BDDCEB3C-E0B5-46E3-A27F-9BC1D8417B22}">
      <dgm:prSet phldrT="[Text]"/>
      <dgm:spPr/>
      <dgm:t>
        <a:bodyPr/>
        <a:lstStyle/>
        <a:p>
          <a:r>
            <a:rPr lang="es-ES" dirty="0" smtClean="0"/>
            <a:t>Cataliza glucosa a partir de glucosa 6 fosfato.</a:t>
          </a:r>
          <a:endParaRPr lang="en-US" dirty="0"/>
        </a:p>
      </dgm:t>
    </dgm:pt>
    <dgm:pt modelId="{51568573-8FAB-4CA2-ADD2-670224884E0E}" type="parTrans" cxnId="{73EC3341-C2D3-4AC3-A4F7-3A6534E32D3D}">
      <dgm:prSet/>
      <dgm:spPr/>
      <dgm:t>
        <a:bodyPr/>
        <a:lstStyle/>
        <a:p>
          <a:endParaRPr lang="en-US"/>
        </a:p>
      </dgm:t>
    </dgm:pt>
    <dgm:pt modelId="{942D357E-3983-40B5-A4C6-CE118697AB3F}" type="sibTrans" cxnId="{73EC3341-C2D3-4AC3-A4F7-3A6534E32D3D}">
      <dgm:prSet/>
      <dgm:spPr/>
      <dgm:t>
        <a:bodyPr/>
        <a:lstStyle/>
        <a:p>
          <a:endParaRPr lang="en-US"/>
        </a:p>
      </dgm:t>
    </dgm:pt>
    <dgm:pt modelId="{42650ABD-E773-46A8-B498-A4EC28D34274}" type="pres">
      <dgm:prSet presAssocID="{683883A1-FBBB-4319-9FDB-766CF65E1E3C}" presName="linear" presStyleCnt="0">
        <dgm:presLayoutVars>
          <dgm:dir/>
          <dgm:animLvl val="lvl"/>
          <dgm:resizeHandles val="exact"/>
        </dgm:presLayoutVars>
      </dgm:prSet>
      <dgm:spPr/>
      <dgm:t>
        <a:bodyPr/>
        <a:lstStyle/>
        <a:p>
          <a:endParaRPr lang="en-US"/>
        </a:p>
      </dgm:t>
    </dgm:pt>
    <dgm:pt modelId="{F5EF72EF-762A-45DF-B02C-958EE0CD32DE}" type="pres">
      <dgm:prSet presAssocID="{705283D5-572A-49F1-B8EE-3133563E91FF}" presName="parentLin" presStyleCnt="0"/>
      <dgm:spPr/>
    </dgm:pt>
    <dgm:pt modelId="{0C9CCC65-E4E2-46BF-A78F-75259A11A542}" type="pres">
      <dgm:prSet presAssocID="{705283D5-572A-49F1-B8EE-3133563E91FF}" presName="parentLeftMargin" presStyleLbl="node1" presStyleIdx="0" presStyleCnt="3"/>
      <dgm:spPr/>
      <dgm:t>
        <a:bodyPr/>
        <a:lstStyle/>
        <a:p>
          <a:endParaRPr lang="en-US"/>
        </a:p>
      </dgm:t>
    </dgm:pt>
    <dgm:pt modelId="{82448948-6292-4375-B0C8-0B46FDE72F13}" type="pres">
      <dgm:prSet presAssocID="{705283D5-572A-49F1-B8EE-3133563E91FF}" presName="parentText" presStyleLbl="node1" presStyleIdx="0" presStyleCnt="3">
        <dgm:presLayoutVars>
          <dgm:chMax val="0"/>
          <dgm:bulletEnabled val="1"/>
        </dgm:presLayoutVars>
      </dgm:prSet>
      <dgm:spPr/>
      <dgm:t>
        <a:bodyPr/>
        <a:lstStyle/>
        <a:p>
          <a:endParaRPr lang="en-US"/>
        </a:p>
      </dgm:t>
    </dgm:pt>
    <dgm:pt modelId="{84E1EBC9-6376-4BB8-9CD3-47F16D16E931}" type="pres">
      <dgm:prSet presAssocID="{705283D5-572A-49F1-B8EE-3133563E91FF}" presName="negativeSpace" presStyleCnt="0"/>
      <dgm:spPr/>
    </dgm:pt>
    <dgm:pt modelId="{432172FD-5028-4C50-B7F6-9F76760924C3}" type="pres">
      <dgm:prSet presAssocID="{705283D5-572A-49F1-B8EE-3133563E91FF}" presName="childText" presStyleLbl="conFgAcc1" presStyleIdx="0" presStyleCnt="3">
        <dgm:presLayoutVars>
          <dgm:bulletEnabled val="1"/>
        </dgm:presLayoutVars>
      </dgm:prSet>
      <dgm:spPr/>
      <dgm:t>
        <a:bodyPr/>
        <a:lstStyle/>
        <a:p>
          <a:endParaRPr lang="en-US"/>
        </a:p>
      </dgm:t>
    </dgm:pt>
    <dgm:pt modelId="{367E350D-1BCA-4A1C-ADFC-44C4B54A169B}" type="pres">
      <dgm:prSet presAssocID="{BDD1B2FF-D71C-4F03-8F16-4ECE1BC08FDB}" presName="spaceBetweenRectangles" presStyleCnt="0"/>
      <dgm:spPr/>
    </dgm:pt>
    <dgm:pt modelId="{52E7C263-14AF-4DB5-BDAF-BE7D01C05D41}" type="pres">
      <dgm:prSet presAssocID="{1C05D1FE-B633-414E-BF9B-E28EE8819413}" presName="parentLin" presStyleCnt="0"/>
      <dgm:spPr/>
    </dgm:pt>
    <dgm:pt modelId="{583D5592-2F52-4957-89D4-5FD29AFF37F7}" type="pres">
      <dgm:prSet presAssocID="{1C05D1FE-B633-414E-BF9B-E28EE8819413}" presName="parentLeftMargin" presStyleLbl="node1" presStyleIdx="0" presStyleCnt="3"/>
      <dgm:spPr/>
      <dgm:t>
        <a:bodyPr/>
        <a:lstStyle/>
        <a:p>
          <a:endParaRPr lang="en-US"/>
        </a:p>
      </dgm:t>
    </dgm:pt>
    <dgm:pt modelId="{CBCB4887-014A-4253-9ED1-4353EE05AE0D}" type="pres">
      <dgm:prSet presAssocID="{1C05D1FE-B633-414E-BF9B-E28EE8819413}" presName="parentText" presStyleLbl="node1" presStyleIdx="1" presStyleCnt="3">
        <dgm:presLayoutVars>
          <dgm:chMax val="0"/>
          <dgm:bulletEnabled val="1"/>
        </dgm:presLayoutVars>
      </dgm:prSet>
      <dgm:spPr/>
      <dgm:t>
        <a:bodyPr/>
        <a:lstStyle/>
        <a:p>
          <a:endParaRPr lang="en-US"/>
        </a:p>
      </dgm:t>
    </dgm:pt>
    <dgm:pt modelId="{4BC5CCA2-C173-4220-BC23-76B057289C02}" type="pres">
      <dgm:prSet presAssocID="{1C05D1FE-B633-414E-BF9B-E28EE8819413}" presName="negativeSpace" presStyleCnt="0"/>
      <dgm:spPr/>
    </dgm:pt>
    <dgm:pt modelId="{A61B294E-CC94-4DEE-BE68-4D2F11D164F2}" type="pres">
      <dgm:prSet presAssocID="{1C05D1FE-B633-414E-BF9B-E28EE8819413}" presName="childText" presStyleLbl="conFgAcc1" presStyleIdx="1" presStyleCnt="3">
        <dgm:presLayoutVars>
          <dgm:bulletEnabled val="1"/>
        </dgm:presLayoutVars>
      </dgm:prSet>
      <dgm:spPr/>
      <dgm:t>
        <a:bodyPr/>
        <a:lstStyle/>
        <a:p>
          <a:endParaRPr lang="en-US"/>
        </a:p>
      </dgm:t>
    </dgm:pt>
    <dgm:pt modelId="{4383E346-5096-44BB-9F0A-4287631DA719}" type="pres">
      <dgm:prSet presAssocID="{BC7B007E-DA03-42E4-AE5E-DF51267FE5D1}" presName="spaceBetweenRectangles" presStyleCnt="0"/>
      <dgm:spPr/>
    </dgm:pt>
    <dgm:pt modelId="{277CB8EA-5DAD-4A63-AB45-33F122C99601}" type="pres">
      <dgm:prSet presAssocID="{E4CEA7FC-0EFA-4A50-A33A-B700AE79DC7E}" presName="parentLin" presStyleCnt="0"/>
      <dgm:spPr/>
    </dgm:pt>
    <dgm:pt modelId="{9EB4D90D-1914-47A8-9623-BB4507C7D4BB}" type="pres">
      <dgm:prSet presAssocID="{E4CEA7FC-0EFA-4A50-A33A-B700AE79DC7E}" presName="parentLeftMargin" presStyleLbl="node1" presStyleIdx="1" presStyleCnt="3"/>
      <dgm:spPr/>
      <dgm:t>
        <a:bodyPr/>
        <a:lstStyle/>
        <a:p>
          <a:endParaRPr lang="en-US"/>
        </a:p>
      </dgm:t>
    </dgm:pt>
    <dgm:pt modelId="{EEB78AC8-43C2-40F8-AFA7-CAA0115170CB}" type="pres">
      <dgm:prSet presAssocID="{E4CEA7FC-0EFA-4A50-A33A-B700AE79DC7E}" presName="parentText" presStyleLbl="node1" presStyleIdx="2" presStyleCnt="3">
        <dgm:presLayoutVars>
          <dgm:chMax val="0"/>
          <dgm:bulletEnabled val="1"/>
        </dgm:presLayoutVars>
      </dgm:prSet>
      <dgm:spPr/>
      <dgm:t>
        <a:bodyPr/>
        <a:lstStyle/>
        <a:p>
          <a:endParaRPr lang="en-US"/>
        </a:p>
      </dgm:t>
    </dgm:pt>
    <dgm:pt modelId="{A157EA56-2828-4C91-A14A-93BD650A87D6}" type="pres">
      <dgm:prSet presAssocID="{E4CEA7FC-0EFA-4A50-A33A-B700AE79DC7E}" presName="negativeSpace" presStyleCnt="0"/>
      <dgm:spPr/>
    </dgm:pt>
    <dgm:pt modelId="{0EDC4F5A-03FD-4DB1-96BC-871418CD1EF3}" type="pres">
      <dgm:prSet presAssocID="{E4CEA7FC-0EFA-4A50-A33A-B700AE79DC7E}" presName="childText" presStyleLbl="conFgAcc1" presStyleIdx="2" presStyleCnt="3">
        <dgm:presLayoutVars>
          <dgm:bulletEnabled val="1"/>
        </dgm:presLayoutVars>
      </dgm:prSet>
      <dgm:spPr/>
      <dgm:t>
        <a:bodyPr/>
        <a:lstStyle/>
        <a:p>
          <a:endParaRPr lang="en-US"/>
        </a:p>
      </dgm:t>
    </dgm:pt>
  </dgm:ptLst>
  <dgm:cxnLst>
    <dgm:cxn modelId="{E9C19A6E-24C9-43D5-B9FE-77E6AE27736F}" type="presOf" srcId="{BDDCEB3C-E0B5-46E3-A27F-9BC1D8417B22}" destId="{0EDC4F5A-03FD-4DB1-96BC-871418CD1EF3}" srcOrd="0" destOrd="0" presId="urn:microsoft.com/office/officeart/2005/8/layout/list1"/>
    <dgm:cxn modelId="{9A0D0015-92CF-49BA-B17C-0ACB62B70997}" type="presOf" srcId="{705283D5-572A-49F1-B8EE-3133563E91FF}" destId="{0C9CCC65-E4E2-46BF-A78F-75259A11A542}" srcOrd="0" destOrd="0" presId="urn:microsoft.com/office/officeart/2005/8/layout/list1"/>
    <dgm:cxn modelId="{B2928AD8-977B-454C-96D5-924AABAA7653}" type="presOf" srcId="{B20DE7A3-AF59-44D1-B870-E362C7EDE1CF}" destId="{A61B294E-CC94-4DEE-BE68-4D2F11D164F2}" srcOrd="0" destOrd="0" presId="urn:microsoft.com/office/officeart/2005/8/layout/list1"/>
    <dgm:cxn modelId="{3E00CAAD-3846-44BF-B6FB-8059B8F5D007}" type="presOf" srcId="{65D446CD-9A3F-4AA3-B678-3699B4D5365A}" destId="{432172FD-5028-4C50-B7F6-9F76760924C3}" srcOrd="0" destOrd="0" presId="urn:microsoft.com/office/officeart/2005/8/layout/list1"/>
    <dgm:cxn modelId="{E5F2303F-7AE4-4079-8E50-47A17B9C34DF}" type="presOf" srcId="{E4CEA7FC-0EFA-4A50-A33A-B700AE79DC7E}" destId="{9EB4D90D-1914-47A8-9623-BB4507C7D4BB}" srcOrd="0" destOrd="0" presId="urn:microsoft.com/office/officeart/2005/8/layout/list1"/>
    <dgm:cxn modelId="{966A70C0-7FCB-4551-B53B-C4AA1C2A8A8F}" srcId="{683883A1-FBBB-4319-9FDB-766CF65E1E3C}" destId="{E4CEA7FC-0EFA-4A50-A33A-B700AE79DC7E}" srcOrd="2" destOrd="0" parTransId="{FC61B248-5B86-47A8-B401-A62D0574E2A9}" sibTransId="{FFAAADA3-A91B-4E6E-959F-7894731B09FC}"/>
    <dgm:cxn modelId="{9FD8A18F-2AA8-4333-9FBC-C953E9BE7B94}" type="presOf" srcId="{E4CEA7FC-0EFA-4A50-A33A-B700AE79DC7E}" destId="{EEB78AC8-43C2-40F8-AFA7-CAA0115170CB}" srcOrd="1" destOrd="0" presId="urn:microsoft.com/office/officeart/2005/8/layout/list1"/>
    <dgm:cxn modelId="{71957B68-C61B-4471-8BF3-57B774BB79DC}" srcId="{1C05D1FE-B633-414E-BF9B-E28EE8819413}" destId="{B20DE7A3-AF59-44D1-B870-E362C7EDE1CF}" srcOrd="0" destOrd="0" parTransId="{AD25BABA-241A-4740-BE62-35BC4E886AD0}" sibTransId="{11A14B76-E8AE-45D7-8F02-6B093809AA62}"/>
    <dgm:cxn modelId="{188D4632-ABB5-4C7E-9ED0-EF3D066DCEA5}" type="presOf" srcId="{1C05D1FE-B633-414E-BF9B-E28EE8819413}" destId="{583D5592-2F52-4957-89D4-5FD29AFF37F7}" srcOrd="0" destOrd="0" presId="urn:microsoft.com/office/officeart/2005/8/layout/list1"/>
    <dgm:cxn modelId="{A9F41DF6-DA97-444D-8B77-21B385698A7B}" srcId="{683883A1-FBBB-4319-9FDB-766CF65E1E3C}" destId="{1C05D1FE-B633-414E-BF9B-E28EE8819413}" srcOrd="1" destOrd="0" parTransId="{B26C3DE4-6D5B-4257-88C3-D5F9ED19D177}" sibTransId="{BC7B007E-DA03-42E4-AE5E-DF51267FE5D1}"/>
    <dgm:cxn modelId="{73EC3341-C2D3-4AC3-A4F7-3A6534E32D3D}" srcId="{E4CEA7FC-0EFA-4A50-A33A-B700AE79DC7E}" destId="{BDDCEB3C-E0B5-46E3-A27F-9BC1D8417B22}" srcOrd="0" destOrd="0" parTransId="{51568573-8FAB-4CA2-ADD2-670224884E0E}" sibTransId="{942D357E-3983-40B5-A4C6-CE118697AB3F}"/>
    <dgm:cxn modelId="{44B6BFBF-E0DD-44D3-819C-DC60EB171F76}" srcId="{705283D5-572A-49F1-B8EE-3133563E91FF}" destId="{65D446CD-9A3F-4AA3-B678-3699B4D5365A}" srcOrd="0" destOrd="0" parTransId="{42663BD4-1C2D-43C4-8F39-09DD01D9DA0D}" sibTransId="{BFDE9636-6B18-4286-BC01-E8CC5079BC3E}"/>
    <dgm:cxn modelId="{C84B43B6-9916-4ED3-9888-12E09EA10DFD}" type="presOf" srcId="{1C05D1FE-B633-414E-BF9B-E28EE8819413}" destId="{CBCB4887-014A-4253-9ED1-4353EE05AE0D}" srcOrd="1" destOrd="0" presId="urn:microsoft.com/office/officeart/2005/8/layout/list1"/>
    <dgm:cxn modelId="{9E4F0EC5-E0B3-406C-B960-688551CF99EA}" srcId="{683883A1-FBBB-4319-9FDB-766CF65E1E3C}" destId="{705283D5-572A-49F1-B8EE-3133563E91FF}" srcOrd="0" destOrd="0" parTransId="{2A5B032B-8E44-4F55-8B9A-583A7AFDF8BC}" sibTransId="{BDD1B2FF-D71C-4F03-8F16-4ECE1BC08FDB}"/>
    <dgm:cxn modelId="{45D858A1-A662-4F50-BA17-BB54602919CF}" type="presOf" srcId="{683883A1-FBBB-4319-9FDB-766CF65E1E3C}" destId="{42650ABD-E773-46A8-B498-A4EC28D34274}" srcOrd="0" destOrd="0" presId="urn:microsoft.com/office/officeart/2005/8/layout/list1"/>
    <dgm:cxn modelId="{3E78A3FC-B08A-4E34-8C65-B7E063AA0DC4}" type="presOf" srcId="{705283D5-572A-49F1-B8EE-3133563E91FF}" destId="{82448948-6292-4375-B0C8-0B46FDE72F13}" srcOrd="1" destOrd="0" presId="urn:microsoft.com/office/officeart/2005/8/layout/list1"/>
    <dgm:cxn modelId="{0F4942AC-2F5B-4AB7-83DE-813B085D8DCF}" type="presParOf" srcId="{42650ABD-E773-46A8-B498-A4EC28D34274}" destId="{F5EF72EF-762A-45DF-B02C-958EE0CD32DE}" srcOrd="0" destOrd="0" presId="urn:microsoft.com/office/officeart/2005/8/layout/list1"/>
    <dgm:cxn modelId="{3C0D4892-6011-49FB-AF3B-7BB82B84ADFF}" type="presParOf" srcId="{F5EF72EF-762A-45DF-B02C-958EE0CD32DE}" destId="{0C9CCC65-E4E2-46BF-A78F-75259A11A542}" srcOrd="0" destOrd="0" presId="urn:microsoft.com/office/officeart/2005/8/layout/list1"/>
    <dgm:cxn modelId="{CE63650C-1821-4A88-8C9A-8BA3EFFCD9E0}" type="presParOf" srcId="{F5EF72EF-762A-45DF-B02C-958EE0CD32DE}" destId="{82448948-6292-4375-B0C8-0B46FDE72F13}" srcOrd="1" destOrd="0" presId="urn:microsoft.com/office/officeart/2005/8/layout/list1"/>
    <dgm:cxn modelId="{4F965558-4240-425D-8EF9-FA417E6491CF}" type="presParOf" srcId="{42650ABD-E773-46A8-B498-A4EC28D34274}" destId="{84E1EBC9-6376-4BB8-9CD3-47F16D16E931}" srcOrd="1" destOrd="0" presId="urn:microsoft.com/office/officeart/2005/8/layout/list1"/>
    <dgm:cxn modelId="{065CD51F-77CA-439E-8CDB-EB4C0AFE4E3C}" type="presParOf" srcId="{42650ABD-E773-46A8-B498-A4EC28D34274}" destId="{432172FD-5028-4C50-B7F6-9F76760924C3}" srcOrd="2" destOrd="0" presId="urn:microsoft.com/office/officeart/2005/8/layout/list1"/>
    <dgm:cxn modelId="{7C51927A-BD9E-4EF2-8934-7FB1A207DCDF}" type="presParOf" srcId="{42650ABD-E773-46A8-B498-A4EC28D34274}" destId="{367E350D-1BCA-4A1C-ADFC-44C4B54A169B}" srcOrd="3" destOrd="0" presId="urn:microsoft.com/office/officeart/2005/8/layout/list1"/>
    <dgm:cxn modelId="{7C122DFB-B6A8-4395-ABDF-54B100347A6B}" type="presParOf" srcId="{42650ABD-E773-46A8-B498-A4EC28D34274}" destId="{52E7C263-14AF-4DB5-BDAF-BE7D01C05D41}" srcOrd="4" destOrd="0" presId="urn:microsoft.com/office/officeart/2005/8/layout/list1"/>
    <dgm:cxn modelId="{F6952850-1DEA-4BA8-B1B4-9C1F4C0F9462}" type="presParOf" srcId="{52E7C263-14AF-4DB5-BDAF-BE7D01C05D41}" destId="{583D5592-2F52-4957-89D4-5FD29AFF37F7}" srcOrd="0" destOrd="0" presId="urn:microsoft.com/office/officeart/2005/8/layout/list1"/>
    <dgm:cxn modelId="{D2D39FBB-75D1-4ED2-81BE-7B51F30CB1A1}" type="presParOf" srcId="{52E7C263-14AF-4DB5-BDAF-BE7D01C05D41}" destId="{CBCB4887-014A-4253-9ED1-4353EE05AE0D}" srcOrd="1" destOrd="0" presId="urn:microsoft.com/office/officeart/2005/8/layout/list1"/>
    <dgm:cxn modelId="{8E84D79A-3F90-40D1-AEF5-3B533EA087D1}" type="presParOf" srcId="{42650ABD-E773-46A8-B498-A4EC28D34274}" destId="{4BC5CCA2-C173-4220-BC23-76B057289C02}" srcOrd="5" destOrd="0" presId="urn:microsoft.com/office/officeart/2005/8/layout/list1"/>
    <dgm:cxn modelId="{BDA07255-694B-4937-B458-99CDEBEC2084}" type="presParOf" srcId="{42650ABD-E773-46A8-B498-A4EC28D34274}" destId="{A61B294E-CC94-4DEE-BE68-4D2F11D164F2}" srcOrd="6" destOrd="0" presId="urn:microsoft.com/office/officeart/2005/8/layout/list1"/>
    <dgm:cxn modelId="{DFDA4B7E-E5F1-49DB-B59D-DE88552C2132}" type="presParOf" srcId="{42650ABD-E773-46A8-B498-A4EC28D34274}" destId="{4383E346-5096-44BB-9F0A-4287631DA719}" srcOrd="7" destOrd="0" presId="urn:microsoft.com/office/officeart/2005/8/layout/list1"/>
    <dgm:cxn modelId="{A465B1D7-9B8E-4619-A358-75FF7A5363F0}" type="presParOf" srcId="{42650ABD-E773-46A8-B498-A4EC28D34274}" destId="{277CB8EA-5DAD-4A63-AB45-33F122C99601}" srcOrd="8" destOrd="0" presId="urn:microsoft.com/office/officeart/2005/8/layout/list1"/>
    <dgm:cxn modelId="{5108E508-F541-41B3-B145-A186FB9680E1}" type="presParOf" srcId="{277CB8EA-5DAD-4A63-AB45-33F122C99601}" destId="{9EB4D90D-1914-47A8-9623-BB4507C7D4BB}" srcOrd="0" destOrd="0" presId="urn:microsoft.com/office/officeart/2005/8/layout/list1"/>
    <dgm:cxn modelId="{7E62AE55-1883-485E-B4AA-3A7901CE0DC7}" type="presParOf" srcId="{277CB8EA-5DAD-4A63-AB45-33F122C99601}" destId="{EEB78AC8-43C2-40F8-AFA7-CAA0115170CB}" srcOrd="1" destOrd="0" presId="urn:microsoft.com/office/officeart/2005/8/layout/list1"/>
    <dgm:cxn modelId="{85793786-0DD7-4759-9E5B-B76FD7CE0892}" type="presParOf" srcId="{42650ABD-E773-46A8-B498-A4EC28D34274}" destId="{A157EA56-2828-4C91-A14A-93BD650A87D6}" srcOrd="9" destOrd="0" presId="urn:microsoft.com/office/officeart/2005/8/layout/list1"/>
    <dgm:cxn modelId="{DA72E930-87CE-4873-8FF9-75F45BBCE8C1}" type="presParOf" srcId="{42650ABD-E773-46A8-B498-A4EC28D34274}" destId="{0EDC4F5A-03FD-4DB1-96BC-871418CD1EF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F6110E3-B286-40D7-A0A9-6963D5CC4D68}" type="doc">
      <dgm:prSet loTypeId="urn:microsoft.com/office/officeart/2005/8/layout/target3" loCatId="list" qsTypeId="urn:microsoft.com/office/officeart/2005/8/quickstyle/3d1" qsCatId="3D" csTypeId="urn:microsoft.com/office/officeart/2005/8/colors/accent1_2" csCatId="accent1" phldr="1"/>
      <dgm:spPr/>
      <dgm:t>
        <a:bodyPr/>
        <a:lstStyle/>
        <a:p>
          <a:endParaRPr lang="en-US"/>
        </a:p>
      </dgm:t>
    </dgm:pt>
    <dgm:pt modelId="{070251FC-1DC1-4948-8A63-82B505A05BDF}">
      <dgm:prSet phldrT="[Text]"/>
      <dgm:spPr/>
      <dgm:t>
        <a:bodyPr/>
        <a:lstStyle/>
        <a:p>
          <a:r>
            <a:rPr lang="es-ES" dirty="0" smtClean="0"/>
            <a:t>La síntesis de glucosa es costosa para la célula en un sentido energético. </a:t>
          </a:r>
          <a:endParaRPr lang="en-US" dirty="0"/>
        </a:p>
      </dgm:t>
    </dgm:pt>
    <dgm:pt modelId="{E970FAB9-1D7B-4CD6-828D-81EE51537F92}" type="parTrans" cxnId="{1563AFCE-DE4E-4351-B5F6-E412F4F621A1}">
      <dgm:prSet/>
      <dgm:spPr/>
      <dgm:t>
        <a:bodyPr/>
        <a:lstStyle/>
        <a:p>
          <a:endParaRPr lang="en-US"/>
        </a:p>
      </dgm:t>
    </dgm:pt>
    <dgm:pt modelId="{EF0410F8-51A1-402E-B227-4A4F121420B4}" type="sibTrans" cxnId="{1563AFCE-DE4E-4351-B5F6-E412F4F621A1}">
      <dgm:prSet/>
      <dgm:spPr/>
      <dgm:t>
        <a:bodyPr/>
        <a:lstStyle/>
        <a:p>
          <a:endParaRPr lang="en-US"/>
        </a:p>
      </dgm:t>
    </dgm:pt>
    <dgm:pt modelId="{CB84647D-C1A2-4BD5-A496-07F090D8F761}">
      <dgm:prSet phldrT="[Text]"/>
      <dgm:spPr/>
      <dgm:t>
        <a:bodyPr/>
        <a:lstStyle/>
        <a:p>
          <a:r>
            <a:rPr lang="es-MX" dirty="0" err="1" smtClean="0"/>
            <a:t>Piruvirato</a:t>
          </a:r>
          <a:endParaRPr lang="en-US" dirty="0"/>
        </a:p>
      </dgm:t>
    </dgm:pt>
    <dgm:pt modelId="{636E182D-3572-4A56-BD30-FB624366BB7A}" type="parTrans" cxnId="{C6FAEBC2-B408-4C5F-B606-5F8F262A6F7B}">
      <dgm:prSet/>
      <dgm:spPr/>
      <dgm:t>
        <a:bodyPr/>
        <a:lstStyle/>
        <a:p>
          <a:endParaRPr lang="en-US"/>
        </a:p>
      </dgm:t>
    </dgm:pt>
    <dgm:pt modelId="{6111C73B-8C16-421F-88A3-32BD1535376E}" type="sibTrans" cxnId="{C6FAEBC2-B408-4C5F-B606-5F8F262A6F7B}">
      <dgm:prSet/>
      <dgm:spPr/>
      <dgm:t>
        <a:bodyPr/>
        <a:lstStyle/>
        <a:p>
          <a:endParaRPr lang="en-US"/>
        </a:p>
      </dgm:t>
    </dgm:pt>
    <dgm:pt modelId="{82D8CB76-FA8C-4009-8135-D0C81342C13D}">
      <dgm:prSet phldrT="[Text]"/>
      <dgm:spPr/>
      <dgm:t>
        <a:bodyPr/>
        <a:lstStyle/>
        <a:p>
          <a:r>
            <a:rPr lang="es-ES" dirty="0" smtClean="0"/>
            <a:t>Se consumen seis grupos fosfato de energía elevada (4 ATP). </a:t>
          </a:r>
          <a:endParaRPr lang="en-US" dirty="0"/>
        </a:p>
      </dgm:t>
    </dgm:pt>
    <dgm:pt modelId="{33FE2C64-E7E5-417B-884F-22B4AF4DC1E8}" type="parTrans" cxnId="{D84DC4F6-6564-4C3D-90A5-FE533B19422B}">
      <dgm:prSet/>
      <dgm:spPr/>
      <dgm:t>
        <a:bodyPr/>
        <a:lstStyle/>
        <a:p>
          <a:endParaRPr lang="en-US"/>
        </a:p>
      </dgm:t>
    </dgm:pt>
    <dgm:pt modelId="{4A761533-5F70-4139-8252-0EB1358AD979}" type="sibTrans" cxnId="{D84DC4F6-6564-4C3D-90A5-FE533B19422B}">
      <dgm:prSet/>
      <dgm:spPr/>
      <dgm:t>
        <a:bodyPr/>
        <a:lstStyle/>
        <a:p>
          <a:endParaRPr lang="en-US"/>
        </a:p>
      </dgm:t>
    </dgm:pt>
    <dgm:pt modelId="{CD0FF246-AECF-4342-B33B-7CA2BF73025B}">
      <dgm:prSet phldrT="[Text]"/>
      <dgm:spPr/>
      <dgm:t>
        <a:bodyPr/>
        <a:lstStyle/>
        <a:p>
          <a:r>
            <a:rPr lang="es-ES" dirty="0" smtClean="0"/>
            <a:t>2 GTP.</a:t>
          </a:r>
          <a:endParaRPr lang="en-US" dirty="0"/>
        </a:p>
      </dgm:t>
    </dgm:pt>
    <dgm:pt modelId="{2E275E51-DFC9-45E0-A323-8668238EE16D}" type="parTrans" cxnId="{13612218-61D7-482F-A470-8916B1AB6D40}">
      <dgm:prSet/>
      <dgm:spPr/>
      <dgm:t>
        <a:bodyPr/>
        <a:lstStyle/>
        <a:p>
          <a:endParaRPr lang="en-US"/>
        </a:p>
      </dgm:t>
    </dgm:pt>
    <dgm:pt modelId="{7D9FD80E-0004-4B50-992E-AA7B969DF224}" type="sibTrans" cxnId="{13612218-61D7-482F-A470-8916B1AB6D40}">
      <dgm:prSet/>
      <dgm:spPr/>
      <dgm:t>
        <a:bodyPr/>
        <a:lstStyle/>
        <a:p>
          <a:endParaRPr lang="en-US"/>
        </a:p>
      </dgm:t>
    </dgm:pt>
    <dgm:pt modelId="{B1DE8115-0DFD-451F-BBCB-C0F1C7CADF7E}">
      <dgm:prSet phldrT="[Text]"/>
      <dgm:spPr/>
      <dgm:t>
        <a:bodyPr/>
        <a:lstStyle/>
        <a:p>
          <a:r>
            <a:rPr lang="es-ES" dirty="0" smtClean="0"/>
            <a:t>Si la glucólisis pudiera actuar en sentido inverso, el gasto de energía sería mucho menor:</a:t>
          </a:r>
          <a:endParaRPr lang="en-US" dirty="0"/>
        </a:p>
      </dgm:t>
    </dgm:pt>
    <dgm:pt modelId="{E52E8B98-8297-4BD0-A44E-1FADFBC3B5BD}" type="parTrans" cxnId="{4AE88CC9-3FBC-4811-A222-2F14CEC2E6AE}">
      <dgm:prSet/>
      <dgm:spPr/>
      <dgm:t>
        <a:bodyPr/>
        <a:lstStyle/>
        <a:p>
          <a:endParaRPr lang="en-US"/>
        </a:p>
      </dgm:t>
    </dgm:pt>
    <dgm:pt modelId="{AAB7AF0E-7AB2-4FE5-8C4C-B99C8A6DFAD8}" type="sibTrans" cxnId="{4AE88CC9-3FBC-4811-A222-2F14CEC2E6AE}">
      <dgm:prSet/>
      <dgm:spPr/>
      <dgm:t>
        <a:bodyPr/>
        <a:lstStyle/>
        <a:p>
          <a:endParaRPr lang="en-US"/>
        </a:p>
      </dgm:t>
    </dgm:pt>
    <dgm:pt modelId="{82C3D9DC-EA1C-4723-B181-D07096D09FB0}">
      <dgm:prSet phldrT="[Text]"/>
      <dgm:spPr/>
      <dgm:t>
        <a:bodyPr/>
        <a:lstStyle/>
        <a:p>
          <a:r>
            <a:rPr lang="es-MX" dirty="0" smtClean="0"/>
            <a:t>2 NADH</a:t>
          </a:r>
          <a:endParaRPr lang="en-US" dirty="0"/>
        </a:p>
      </dgm:t>
    </dgm:pt>
    <dgm:pt modelId="{DF96BB97-7123-4E79-80DC-6689CEBA5852}" type="parTrans" cxnId="{C579A931-4976-4106-8B88-9615D8D3393B}">
      <dgm:prSet/>
      <dgm:spPr/>
      <dgm:t>
        <a:bodyPr/>
        <a:lstStyle/>
        <a:p>
          <a:endParaRPr lang="en-US"/>
        </a:p>
      </dgm:t>
    </dgm:pt>
    <dgm:pt modelId="{5296BF71-E047-44BF-A560-F56461B2A6E7}" type="sibTrans" cxnId="{C579A931-4976-4106-8B88-9615D8D3393B}">
      <dgm:prSet/>
      <dgm:spPr/>
      <dgm:t>
        <a:bodyPr/>
        <a:lstStyle/>
        <a:p>
          <a:endParaRPr lang="en-US"/>
        </a:p>
      </dgm:t>
    </dgm:pt>
    <dgm:pt modelId="{1E7194A8-1B39-4C28-955A-E0D04E4CF9FE}">
      <dgm:prSet phldrT="[Text]"/>
      <dgm:spPr/>
      <dgm:t>
        <a:bodyPr/>
        <a:lstStyle/>
        <a:p>
          <a:r>
            <a:rPr lang="es-MX" dirty="0" smtClean="0"/>
            <a:t>2 ATP</a:t>
          </a:r>
          <a:endParaRPr lang="en-US" dirty="0"/>
        </a:p>
      </dgm:t>
    </dgm:pt>
    <dgm:pt modelId="{132C8F30-A470-4241-A550-6BB8EEBF98A1}" type="parTrans" cxnId="{66AB899E-0925-4236-BB89-969B013DE6EC}">
      <dgm:prSet/>
      <dgm:spPr/>
      <dgm:t>
        <a:bodyPr/>
        <a:lstStyle/>
        <a:p>
          <a:endParaRPr lang="en-US"/>
        </a:p>
      </dgm:t>
    </dgm:pt>
    <dgm:pt modelId="{BCB8C402-7C58-468B-A74D-5FEA64EBFEC8}" type="sibTrans" cxnId="{66AB899E-0925-4236-BB89-969B013DE6EC}">
      <dgm:prSet/>
      <dgm:spPr/>
      <dgm:t>
        <a:bodyPr/>
        <a:lstStyle/>
        <a:p>
          <a:endParaRPr lang="en-US"/>
        </a:p>
      </dgm:t>
    </dgm:pt>
    <dgm:pt modelId="{99B5C5E9-C377-4401-9412-B26B4266A280}">
      <dgm:prSet phldrT="[Text]"/>
      <dgm:spPr/>
      <dgm:t>
        <a:bodyPr/>
        <a:lstStyle/>
        <a:p>
          <a:r>
            <a:rPr lang="es-ES" dirty="0" smtClean="0"/>
            <a:t>2 NADH (como si fueran 5 ATP) </a:t>
          </a:r>
          <a:endParaRPr lang="en-US" dirty="0"/>
        </a:p>
      </dgm:t>
    </dgm:pt>
    <dgm:pt modelId="{6403D298-D3C6-41CA-9C35-CDDBD08B7E6C}" type="parTrans" cxnId="{086460B2-7E54-49D6-B5E7-879639533148}">
      <dgm:prSet/>
      <dgm:spPr/>
      <dgm:t>
        <a:bodyPr/>
        <a:lstStyle/>
        <a:p>
          <a:endParaRPr lang="en-US"/>
        </a:p>
      </dgm:t>
    </dgm:pt>
    <dgm:pt modelId="{D05F28B4-11F9-4E4C-B8C3-670D902BB8E5}" type="sibTrans" cxnId="{086460B2-7E54-49D6-B5E7-879639533148}">
      <dgm:prSet/>
      <dgm:spPr/>
      <dgm:t>
        <a:bodyPr/>
        <a:lstStyle/>
        <a:p>
          <a:endParaRPr lang="en-US"/>
        </a:p>
      </dgm:t>
    </dgm:pt>
    <dgm:pt modelId="{3D338296-519D-4AE3-ADEC-3752FED866D9}" type="pres">
      <dgm:prSet presAssocID="{3F6110E3-B286-40D7-A0A9-6963D5CC4D68}" presName="Name0" presStyleCnt="0">
        <dgm:presLayoutVars>
          <dgm:chMax val="7"/>
          <dgm:dir/>
          <dgm:animLvl val="lvl"/>
          <dgm:resizeHandles val="exact"/>
        </dgm:presLayoutVars>
      </dgm:prSet>
      <dgm:spPr/>
      <dgm:t>
        <a:bodyPr/>
        <a:lstStyle/>
        <a:p>
          <a:endParaRPr lang="en-US"/>
        </a:p>
      </dgm:t>
    </dgm:pt>
    <dgm:pt modelId="{0BA235B7-D621-4191-9DA4-DC3A3AA93253}" type="pres">
      <dgm:prSet presAssocID="{070251FC-1DC1-4948-8A63-82B505A05BDF}" presName="circle1" presStyleLbl="node1" presStyleIdx="0" presStyleCnt="3"/>
      <dgm:spPr/>
    </dgm:pt>
    <dgm:pt modelId="{32C36DA0-2490-4107-B89C-00E94415760B}" type="pres">
      <dgm:prSet presAssocID="{070251FC-1DC1-4948-8A63-82B505A05BDF}" presName="space" presStyleCnt="0"/>
      <dgm:spPr/>
    </dgm:pt>
    <dgm:pt modelId="{79DFBB32-A05B-4B38-9687-BD6E04D2BED6}" type="pres">
      <dgm:prSet presAssocID="{070251FC-1DC1-4948-8A63-82B505A05BDF}" presName="rect1" presStyleLbl="alignAcc1" presStyleIdx="0" presStyleCnt="3"/>
      <dgm:spPr/>
      <dgm:t>
        <a:bodyPr/>
        <a:lstStyle/>
        <a:p>
          <a:endParaRPr lang="en-US"/>
        </a:p>
      </dgm:t>
    </dgm:pt>
    <dgm:pt modelId="{384955E5-45E2-4BA6-BF9A-B1A58D3539B4}" type="pres">
      <dgm:prSet presAssocID="{CB84647D-C1A2-4BD5-A496-07F090D8F761}" presName="vertSpace2" presStyleLbl="node1" presStyleIdx="0" presStyleCnt="3"/>
      <dgm:spPr/>
    </dgm:pt>
    <dgm:pt modelId="{0D4E4151-B9F8-4361-B587-7B1B1BCC866B}" type="pres">
      <dgm:prSet presAssocID="{CB84647D-C1A2-4BD5-A496-07F090D8F761}" presName="circle2" presStyleLbl="node1" presStyleIdx="1" presStyleCnt="3"/>
      <dgm:spPr/>
    </dgm:pt>
    <dgm:pt modelId="{A131C1E1-DC45-4FF9-8100-81806F09198F}" type="pres">
      <dgm:prSet presAssocID="{CB84647D-C1A2-4BD5-A496-07F090D8F761}" presName="rect2" presStyleLbl="alignAcc1" presStyleIdx="1" presStyleCnt="3"/>
      <dgm:spPr/>
      <dgm:t>
        <a:bodyPr/>
        <a:lstStyle/>
        <a:p>
          <a:endParaRPr lang="en-US"/>
        </a:p>
      </dgm:t>
    </dgm:pt>
    <dgm:pt modelId="{EDE4B94A-AB73-4331-A0C0-DD4B59CA88FB}" type="pres">
      <dgm:prSet presAssocID="{B1DE8115-0DFD-451F-BBCB-C0F1C7CADF7E}" presName="vertSpace3" presStyleLbl="node1" presStyleIdx="1" presStyleCnt="3"/>
      <dgm:spPr/>
    </dgm:pt>
    <dgm:pt modelId="{3CC9586C-D821-4D2C-9F47-81DA991E0C78}" type="pres">
      <dgm:prSet presAssocID="{B1DE8115-0DFD-451F-BBCB-C0F1C7CADF7E}" presName="circle3" presStyleLbl="node1" presStyleIdx="2" presStyleCnt="3"/>
      <dgm:spPr/>
    </dgm:pt>
    <dgm:pt modelId="{DDC24564-BDDF-40F3-90A8-F1A93BC6C630}" type="pres">
      <dgm:prSet presAssocID="{B1DE8115-0DFD-451F-BBCB-C0F1C7CADF7E}" presName="rect3" presStyleLbl="alignAcc1" presStyleIdx="2" presStyleCnt="3"/>
      <dgm:spPr/>
      <dgm:t>
        <a:bodyPr/>
        <a:lstStyle/>
        <a:p>
          <a:endParaRPr lang="en-US"/>
        </a:p>
      </dgm:t>
    </dgm:pt>
    <dgm:pt modelId="{D6B6D42F-9FEA-4D71-BE06-4C59994AC7E7}" type="pres">
      <dgm:prSet presAssocID="{070251FC-1DC1-4948-8A63-82B505A05BDF}" presName="rect1ParTx" presStyleLbl="alignAcc1" presStyleIdx="2" presStyleCnt="3">
        <dgm:presLayoutVars>
          <dgm:chMax val="1"/>
          <dgm:bulletEnabled val="1"/>
        </dgm:presLayoutVars>
      </dgm:prSet>
      <dgm:spPr/>
      <dgm:t>
        <a:bodyPr/>
        <a:lstStyle/>
        <a:p>
          <a:endParaRPr lang="en-US"/>
        </a:p>
      </dgm:t>
    </dgm:pt>
    <dgm:pt modelId="{0D859C94-95A0-4D3B-B47F-3A81AF330BE9}" type="pres">
      <dgm:prSet presAssocID="{070251FC-1DC1-4948-8A63-82B505A05BDF}" presName="rect1ChTx" presStyleLbl="alignAcc1" presStyleIdx="2" presStyleCnt="3">
        <dgm:presLayoutVars>
          <dgm:bulletEnabled val="1"/>
        </dgm:presLayoutVars>
      </dgm:prSet>
      <dgm:spPr/>
      <dgm:t>
        <a:bodyPr/>
        <a:lstStyle/>
        <a:p>
          <a:endParaRPr lang="en-US"/>
        </a:p>
      </dgm:t>
    </dgm:pt>
    <dgm:pt modelId="{7E6ACC5A-BF32-472A-89D8-D6116665514C}" type="pres">
      <dgm:prSet presAssocID="{CB84647D-C1A2-4BD5-A496-07F090D8F761}" presName="rect2ParTx" presStyleLbl="alignAcc1" presStyleIdx="2" presStyleCnt="3">
        <dgm:presLayoutVars>
          <dgm:chMax val="1"/>
          <dgm:bulletEnabled val="1"/>
        </dgm:presLayoutVars>
      </dgm:prSet>
      <dgm:spPr/>
      <dgm:t>
        <a:bodyPr/>
        <a:lstStyle/>
        <a:p>
          <a:endParaRPr lang="en-US"/>
        </a:p>
      </dgm:t>
    </dgm:pt>
    <dgm:pt modelId="{42F8671C-C638-497C-B048-186E871C5F42}" type="pres">
      <dgm:prSet presAssocID="{CB84647D-C1A2-4BD5-A496-07F090D8F761}" presName="rect2ChTx" presStyleLbl="alignAcc1" presStyleIdx="2" presStyleCnt="3">
        <dgm:presLayoutVars>
          <dgm:bulletEnabled val="1"/>
        </dgm:presLayoutVars>
      </dgm:prSet>
      <dgm:spPr/>
      <dgm:t>
        <a:bodyPr/>
        <a:lstStyle/>
        <a:p>
          <a:endParaRPr lang="en-US"/>
        </a:p>
      </dgm:t>
    </dgm:pt>
    <dgm:pt modelId="{85B3A2E4-59A2-43DE-A5E1-5ABD8C927A4E}" type="pres">
      <dgm:prSet presAssocID="{B1DE8115-0DFD-451F-BBCB-C0F1C7CADF7E}" presName="rect3ParTx" presStyleLbl="alignAcc1" presStyleIdx="2" presStyleCnt="3">
        <dgm:presLayoutVars>
          <dgm:chMax val="1"/>
          <dgm:bulletEnabled val="1"/>
        </dgm:presLayoutVars>
      </dgm:prSet>
      <dgm:spPr/>
      <dgm:t>
        <a:bodyPr/>
        <a:lstStyle/>
        <a:p>
          <a:endParaRPr lang="en-US"/>
        </a:p>
      </dgm:t>
    </dgm:pt>
    <dgm:pt modelId="{E5525540-32AC-4E43-8FCE-C55DDCBC6B96}" type="pres">
      <dgm:prSet presAssocID="{B1DE8115-0DFD-451F-BBCB-C0F1C7CADF7E}" presName="rect3ChTx" presStyleLbl="alignAcc1" presStyleIdx="2" presStyleCnt="3">
        <dgm:presLayoutVars>
          <dgm:bulletEnabled val="1"/>
        </dgm:presLayoutVars>
      </dgm:prSet>
      <dgm:spPr/>
      <dgm:t>
        <a:bodyPr/>
        <a:lstStyle/>
        <a:p>
          <a:endParaRPr lang="en-US"/>
        </a:p>
      </dgm:t>
    </dgm:pt>
  </dgm:ptLst>
  <dgm:cxnLst>
    <dgm:cxn modelId="{C6FAEBC2-B408-4C5F-B606-5F8F262A6F7B}" srcId="{3F6110E3-B286-40D7-A0A9-6963D5CC4D68}" destId="{CB84647D-C1A2-4BD5-A496-07F090D8F761}" srcOrd="1" destOrd="0" parTransId="{636E182D-3572-4A56-BD30-FB624366BB7A}" sibTransId="{6111C73B-8C16-421F-88A3-32BD1535376E}"/>
    <dgm:cxn modelId="{C873581F-70BD-454E-AA0C-6F9CBD8C67D0}" type="presOf" srcId="{82C3D9DC-EA1C-4723-B181-D07096D09FB0}" destId="{E5525540-32AC-4E43-8FCE-C55DDCBC6B96}" srcOrd="0" destOrd="0" presId="urn:microsoft.com/office/officeart/2005/8/layout/target3"/>
    <dgm:cxn modelId="{14AFA6B9-62FA-49D8-AF1C-48B8961114B5}" type="presOf" srcId="{B1DE8115-0DFD-451F-BBCB-C0F1C7CADF7E}" destId="{85B3A2E4-59A2-43DE-A5E1-5ABD8C927A4E}" srcOrd="1" destOrd="0" presId="urn:microsoft.com/office/officeart/2005/8/layout/target3"/>
    <dgm:cxn modelId="{3DBFFEF0-9328-4797-96BC-B729AAE13A2B}" type="presOf" srcId="{1E7194A8-1B39-4C28-955A-E0D04E4CF9FE}" destId="{E5525540-32AC-4E43-8FCE-C55DDCBC6B96}" srcOrd="0" destOrd="1" presId="urn:microsoft.com/office/officeart/2005/8/layout/target3"/>
    <dgm:cxn modelId="{76AC6CDF-4A56-4957-A0FF-3768F65A6B7F}" type="presOf" srcId="{070251FC-1DC1-4948-8A63-82B505A05BDF}" destId="{79DFBB32-A05B-4B38-9687-BD6E04D2BED6}" srcOrd="0" destOrd="0" presId="urn:microsoft.com/office/officeart/2005/8/layout/target3"/>
    <dgm:cxn modelId="{66AB899E-0925-4236-BB89-969B013DE6EC}" srcId="{B1DE8115-0DFD-451F-BBCB-C0F1C7CADF7E}" destId="{1E7194A8-1B39-4C28-955A-E0D04E4CF9FE}" srcOrd="1" destOrd="0" parTransId="{132C8F30-A470-4241-A550-6BB8EEBF98A1}" sibTransId="{BCB8C402-7C58-468B-A74D-5FEA64EBFEC8}"/>
    <dgm:cxn modelId="{53F58D40-FB2A-49CE-BCF1-C194AFB06C89}" type="presOf" srcId="{CB84647D-C1A2-4BD5-A496-07F090D8F761}" destId="{A131C1E1-DC45-4FF9-8100-81806F09198F}" srcOrd="0" destOrd="0" presId="urn:microsoft.com/office/officeart/2005/8/layout/target3"/>
    <dgm:cxn modelId="{04BEAD12-F297-4D24-8CA6-456702E501ED}" type="presOf" srcId="{82D8CB76-FA8C-4009-8135-D0C81342C13D}" destId="{42F8671C-C638-497C-B048-186E871C5F42}" srcOrd="0" destOrd="0" presId="urn:microsoft.com/office/officeart/2005/8/layout/target3"/>
    <dgm:cxn modelId="{26F806F1-9419-44FC-B02C-7A7D75F29622}" type="presOf" srcId="{CB84647D-C1A2-4BD5-A496-07F090D8F761}" destId="{7E6ACC5A-BF32-472A-89D8-D6116665514C}" srcOrd="1" destOrd="0" presId="urn:microsoft.com/office/officeart/2005/8/layout/target3"/>
    <dgm:cxn modelId="{D096C812-1E57-40E2-9558-19D882106796}" type="presOf" srcId="{070251FC-1DC1-4948-8A63-82B505A05BDF}" destId="{D6B6D42F-9FEA-4D71-BE06-4C59994AC7E7}" srcOrd="1" destOrd="0" presId="urn:microsoft.com/office/officeart/2005/8/layout/target3"/>
    <dgm:cxn modelId="{DD7C31B7-DB61-45B9-9CDF-9BC1517121C6}" type="presOf" srcId="{3F6110E3-B286-40D7-A0A9-6963D5CC4D68}" destId="{3D338296-519D-4AE3-ADEC-3752FED866D9}" srcOrd="0" destOrd="0" presId="urn:microsoft.com/office/officeart/2005/8/layout/target3"/>
    <dgm:cxn modelId="{B0EE7643-9E46-4616-A51E-C1FC397A7365}" type="presOf" srcId="{B1DE8115-0DFD-451F-BBCB-C0F1C7CADF7E}" destId="{DDC24564-BDDF-40F3-90A8-F1A93BC6C630}" srcOrd="0" destOrd="0" presId="urn:microsoft.com/office/officeart/2005/8/layout/target3"/>
    <dgm:cxn modelId="{13612218-61D7-482F-A470-8916B1AB6D40}" srcId="{CB84647D-C1A2-4BD5-A496-07F090D8F761}" destId="{CD0FF246-AECF-4342-B33B-7CA2BF73025B}" srcOrd="1" destOrd="0" parTransId="{2E275E51-DFC9-45E0-A323-8668238EE16D}" sibTransId="{7D9FD80E-0004-4B50-992E-AA7B969DF224}"/>
    <dgm:cxn modelId="{086460B2-7E54-49D6-B5E7-879639533148}" srcId="{CB84647D-C1A2-4BD5-A496-07F090D8F761}" destId="{99B5C5E9-C377-4401-9412-B26B4266A280}" srcOrd="2" destOrd="0" parTransId="{6403D298-D3C6-41CA-9C35-CDDBD08B7E6C}" sibTransId="{D05F28B4-11F9-4E4C-B8C3-670D902BB8E5}"/>
    <dgm:cxn modelId="{3AABDECD-A969-47A5-A13F-9634CD06C324}" type="presOf" srcId="{CD0FF246-AECF-4342-B33B-7CA2BF73025B}" destId="{42F8671C-C638-497C-B048-186E871C5F42}" srcOrd="0" destOrd="1" presId="urn:microsoft.com/office/officeart/2005/8/layout/target3"/>
    <dgm:cxn modelId="{D84DC4F6-6564-4C3D-90A5-FE533B19422B}" srcId="{CB84647D-C1A2-4BD5-A496-07F090D8F761}" destId="{82D8CB76-FA8C-4009-8135-D0C81342C13D}" srcOrd="0" destOrd="0" parTransId="{33FE2C64-E7E5-417B-884F-22B4AF4DC1E8}" sibTransId="{4A761533-5F70-4139-8252-0EB1358AD979}"/>
    <dgm:cxn modelId="{3ECB5A43-70BB-4757-880E-B295C1FD0F6F}" type="presOf" srcId="{99B5C5E9-C377-4401-9412-B26B4266A280}" destId="{42F8671C-C638-497C-B048-186E871C5F42}" srcOrd="0" destOrd="2" presId="urn:microsoft.com/office/officeart/2005/8/layout/target3"/>
    <dgm:cxn modelId="{C579A931-4976-4106-8B88-9615D8D3393B}" srcId="{B1DE8115-0DFD-451F-BBCB-C0F1C7CADF7E}" destId="{82C3D9DC-EA1C-4723-B181-D07096D09FB0}" srcOrd="0" destOrd="0" parTransId="{DF96BB97-7123-4E79-80DC-6689CEBA5852}" sibTransId="{5296BF71-E047-44BF-A560-F56461B2A6E7}"/>
    <dgm:cxn modelId="{1563AFCE-DE4E-4351-B5F6-E412F4F621A1}" srcId="{3F6110E3-B286-40D7-A0A9-6963D5CC4D68}" destId="{070251FC-1DC1-4948-8A63-82B505A05BDF}" srcOrd="0" destOrd="0" parTransId="{E970FAB9-1D7B-4CD6-828D-81EE51537F92}" sibTransId="{EF0410F8-51A1-402E-B227-4A4F121420B4}"/>
    <dgm:cxn modelId="{4AE88CC9-3FBC-4811-A222-2F14CEC2E6AE}" srcId="{3F6110E3-B286-40D7-A0A9-6963D5CC4D68}" destId="{B1DE8115-0DFD-451F-BBCB-C0F1C7CADF7E}" srcOrd="2" destOrd="0" parTransId="{E52E8B98-8297-4BD0-A44E-1FADFBC3B5BD}" sibTransId="{AAB7AF0E-7AB2-4FE5-8C4C-B99C8A6DFAD8}"/>
    <dgm:cxn modelId="{9B294248-07E8-434E-84A2-4009716A3468}" type="presParOf" srcId="{3D338296-519D-4AE3-ADEC-3752FED866D9}" destId="{0BA235B7-D621-4191-9DA4-DC3A3AA93253}" srcOrd="0" destOrd="0" presId="urn:microsoft.com/office/officeart/2005/8/layout/target3"/>
    <dgm:cxn modelId="{CFC55BD9-AB10-48F7-A45C-A4CDCBC4DB63}" type="presParOf" srcId="{3D338296-519D-4AE3-ADEC-3752FED866D9}" destId="{32C36DA0-2490-4107-B89C-00E94415760B}" srcOrd="1" destOrd="0" presId="urn:microsoft.com/office/officeart/2005/8/layout/target3"/>
    <dgm:cxn modelId="{44CE3FE6-90FC-46D9-AD84-78F7E0C2399C}" type="presParOf" srcId="{3D338296-519D-4AE3-ADEC-3752FED866D9}" destId="{79DFBB32-A05B-4B38-9687-BD6E04D2BED6}" srcOrd="2" destOrd="0" presId="urn:microsoft.com/office/officeart/2005/8/layout/target3"/>
    <dgm:cxn modelId="{9A74E967-75E6-4657-BE9C-9710D46A34ED}" type="presParOf" srcId="{3D338296-519D-4AE3-ADEC-3752FED866D9}" destId="{384955E5-45E2-4BA6-BF9A-B1A58D3539B4}" srcOrd="3" destOrd="0" presId="urn:microsoft.com/office/officeart/2005/8/layout/target3"/>
    <dgm:cxn modelId="{B911CDDC-6B9D-4126-8024-682C1FA360C1}" type="presParOf" srcId="{3D338296-519D-4AE3-ADEC-3752FED866D9}" destId="{0D4E4151-B9F8-4361-B587-7B1B1BCC866B}" srcOrd="4" destOrd="0" presId="urn:microsoft.com/office/officeart/2005/8/layout/target3"/>
    <dgm:cxn modelId="{FA509983-2D12-4B6A-A5BA-7068EEAEE3DB}" type="presParOf" srcId="{3D338296-519D-4AE3-ADEC-3752FED866D9}" destId="{A131C1E1-DC45-4FF9-8100-81806F09198F}" srcOrd="5" destOrd="0" presId="urn:microsoft.com/office/officeart/2005/8/layout/target3"/>
    <dgm:cxn modelId="{F97AADD4-BDDD-4A13-8A55-998888E4EED1}" type="presParOf" srcId="{3D338296-519D-4AE3-ADEC-3752FED866D9}" destId="{EDE4B94A-AB73-4331-A0C0-DD4B59CA88FB}" srcOrd="6" destOrd="0" presId="urn:microsoft.com/office/officeart/2005/8/layout/target3"/>
    <dgm:cxn modelId="{7F11E03A-9F6E-4317-8C52-E42DCB2D0935}" type="presParOf" srcId="{3D338296-519D-4AE3-ADEC-3752FED866D9}" destId="{3CC9586C-D821-4D2C-9F47-81DA991E0C78}" srcOrd="7" destOrd="0" presId="urn:microsoft.com/office/officeart/2005/8/layout/target3"/>
    <dgm:cxn modelId="{4B711212-E0DA-4F87-9961-273D13B0AF91}" type="presParOf" srcId="{3D338296-519D-4AE3-ADEC-3752FED866D9}" destId="{DDC24564-BDDF-40F3-90A8-F1A93BC6C630}" srcOrd="8" destOrd="0" presId="urn:microsoft.com/office/officeart/2005/8/layout/target3"/>
    <dgm:cxn modelId="{FF9E2A3A-D420-4697-8DF7-544B3528C7D8}" type="presParOf" srcId="{3D338296-519D-4AE3-ADEC-3752FED866D9}" destId="{D6B6D42F-9FEA-4D71-BE06-4C59994AC7E7}" srcOrd="9" destOrd="0" presId="urn:microsoft.com/office/officeart/2005/8/layout/target3"/>
    <dgm:cxn modelId="{2077CACB-BF1C-4679-B864-E731A5FA1723}" type="presParOf" srcId="{3D338296-519D-4AE3-ADEC-3752FED866D9}" destId="{0D859C94-95A0-4D3B-B47F-3A81AF330BE9}" srcOrd="10" destOrd="0" presId="urn:microsoft.com/office/officeart/2005/8/layout/target3"/>
    <dgm:cxn modelId="{5F2C5804-723C-4934-B50F-6D76B730FE95}" type="presParOf" srcId="{3D338296-519D-4AE3-ADEC-3752FED866D9}" destId="{7E6ACC5A-BF32-472A-89D8-D6116665514C}" srcOrd="11" destOrd="0" presId="urn:microsoft.com/office/officeart/2005/8/layout/target3"/>
    <dgm:cxn modelId="{50D0C461-59A1-4D52-B795-C0D532A3CB25}" type="presParOf" srcId="{3D338296-519D-4AE3-ADEC-3752FED866D9}" destId="{42F8671C-C638-497C-B048-186E871C5F42}" srcOrd="12" destOrd="0" presId="urn:microsoft.com/office/officeart/2005/8/layout/target3"/>
    <dgm:cxn modelId="{CEA122D8-B7A3-41EF-BF04-6741E4C5EC8B}" type="presParOf" srcId="{3D338296-519D-4AE3-ADEC-3752FED866D9}" destId="{85B3A2E4-59A2-43DE-A5E1-5ABD8C927A4E}" srcOrd="13" destOrd="0" presId="urn:microsoft.com/office/officeart/2005/8/layout/target3"/>
    <dgm:cxn modelId="{E3F5FB32-AC78-4ACB-9EA8-A38920665698}" type="presParOf" srcId="{3D338296-519D-4AE3-ADEC-3752FED866D9}" destId="{E5525540-32AC-4E43-8FCE-C55DDCBC6B96}"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53FD55C-7B3A-4339-99AD-E688578CD46E}" type="doc">
      <dgm:prSet loTypeId="urn:microsoft.com/office/officeart/2005/8/layout/hList3" loCatId="list" qsTypeId="urn:microsoft.com/office/officeart/2005/8/quickstyle/simple3" qsCatId="simple" csTypeId="urn:microsoft.com/office/officeart/2005/8/colors/colorful5" csCatId="colorful" phldr="1"/>
      <dgm:spPr/>
      <dgm:t>
        <a:bodyPr/>
        <a:lstStyle/>
        <a:p>
          <a:endParaRPr lang="en-US"/>
        </a:p>
      </dgm:t>
    </dgm:pt>
    <dgm:pt modelId="{0930B806-1FF7-45A1-B04D-4FCBB17033AB}">
      <dgm:prSet phldrT="[Text]"/>
      <dgm:spPr/>
      <dgm:t>
        <a:bodyPr/>
        <a:lstStyle/>
        <a:p>
          <a:r>
            <a:rPr lang="es-MX" dirty="0" smtClean="0">
              <a:effectLst>
                <a:outerShdw blurRad="38100" dist="38100" dir="2700000" algn="tl">
                  <a:srgbClr val="000000">
                    <a:alpha val="43137"/>
                  </a:srgbClr>
                </a:outerShdw>
              </a:effectLst>
            </a:rPr>
            <a:t>Ciclo de Krebs</a:t>
          </a:r>
          <a:endParaRPr lang="en-US" dirty="0">
            <a:effectLst>
              <a:outerShdw blurRad="38100" dist="38100" dir="2700000" algn="tl">
                <a:srgbClr val="000000">
                  <a:alpha val="43137"/>
                </a:srgbClr>
              </a:outerShdw>
            </a:effectLst>
          </a:endParaRPr>
        </a:p>
      </dgm:t>
    </dgm:pt>
    <dgm:pt modelId="{3D4D5986-19FC-40FE-808F-CF802B72BE99}" type="parTrans" cxnId="{9DFFD68F-9506-48F4-AB04-DF319DBDFDCF}">
      <dgm:prSet/>
      <dgm:spPr/>
      <dgm:t>
        <a:bodyPr/>
        <a:lstStyle/>
        <a:p>
          <a:endParaRPr lang="en-US"/>
        </a:p>
      </dgm:t>
    </dgm:pt>
    <dgm:pt modelId="{C8F4CD0C-E7FB-4305-87EE-568F5E32221D}" type="sibTrans" cxnId="{9DFFD68F-9506-48F4-AB04-DF319DBDFDCF}">
      <dgm:prSet/>
      <dgm:spPr/>
      <dgm:t>
        <a:bodyPr/>
        <a:lstStyle/>
        <a:p>
          <a:endParaRPr lang="en-US"/>
        </a:p>
      </dgm:t>
    </dgm:pt>
    <dgm:pt modelId="{71BD63E3-ABF5-4F63-AF4A-CEB251761D81}">
      <dgm:prSet phldrT="[Text]"/>
      <dgm:spPr/>
      <dgm:t>
        <a:bodyPr/>
        <a:lstStyle/>
        <a:p>
          <a:r>
            <a:rPr lang="es-ES" dirty="0" smtClean="0"/>
            <a:t>Forma parte de la respiración celular en todas las células aeróbicas. </a:t>
          </a:r>
          <a:endParaRPr lang="en-US" dirty="0"/>
        </a:p>
      </dgm:t>
    </dgm:pt>
    <dgm:pt modelId="{FECC514E-1FAA-41B2-A704-1FB84471C873}" type="parTrans" cxnId="{3BB5F1B6-81E1-4DA0-A6EF-08B8A4E60C89}">
      <dgm:prSet/>
      <dgm:spPr/>
      <dgm:t>
        <a:bodyPr/>
        <a:lstStyle/>
        <a:p>
          <a:endParaRPr lang="en-US"/>
        </a:p>
      </dgm:t>
    </dgm:pt>
    <dgm:pt modelId="{F9679A3B-0898-42F0-AB62-CC99D23C27B2}" type="sibTrans" cxnId="{3BB5F1B6-81E1-4DA0-A6EF-08B8A4E60C89}">
      <dgm:prSet/>
      <dgm:spPr/>
      <dgm:t>
        <a:bodyPr/>
        <a:lstStyle/>
        <a:p>
          <a:endParaRPr lang="en-US"/>
        </a:p>
      </dgm:t>
    </dgm:pt>
    <dgm:pt modelId="{107C1D2B-1B82-4C68-915A-4EBB62B1197D}">
      <dgm:prSet phldrT="[Text]"/>
      <dgm:spPr/>
      <dgm:t>
        <a:bodyPr/>
        <a:lstStyle/>
        <a:p>
          <a:r>
            <a:rPr lang="es-ES" dirty="0" smtClean="0"/>
            <a:t>Es parte de la vía catabólica que realiza la oxidación de glúcidos, ácidos grasos y aminoácidos hasta producir CO</a:t>
          </a:r>
          <a:r>
            <a:rPr lang="es-ES" baseline="-25000" dirty="0" smtClean="0"/>
            <a:t>2</a:t>
          </a:r>
          <a:r>
            <a:rPr lang="es-ES" dirty="0" smtClean="0"/>
            <a:t>, liberando energía en forma utilizable (poder reductor y GTP).</a:t>
          </a:r>
          <a:endParaRPr lang="en-US" dirty="0"/>
        </a:p>
      </dgm:t>
    </dgm:pt>
    <dgm:pt modelId="{70725775-7123-4210-B3C0-70617B8F29D3}" type="parTrans" cxnId="{2B629C0C-F6E2-4F67-8A2B-8AEF33BF333A}">
      <dgm:prSet/>
      <dgm:spPr/>
      <dgm:t>
        <a:bodyPr/>
        <a:lstStyle/>
        <a:p>
          <a:endParaRPr lang="en-US"/>
        </a:p>
      </dgm:t>
    </dgm:pt>
    <dgm:pt modelId="{98AA461E-7E6D-4025-B16D-FE2DC4B89445}" type="sibTrans" cxnId="{2B629C0C-F6E2-4F67-8A2B-8AEF33BF333A}">
      <dgm:prSet/>
      <dgm:spPr/>
      <dgm:t>
        <a:bodyPr/>
        <a:lstStyle/>
        <a:p>
          <a:endParaRPr lang="en-US"/>
        </a:p>
      </dgm:t>
    </dgm:pt>
    <dgm:pt modelId="{BBFCC3C3-5AA5-47BA-B099-C033FDF1EAE9}">
      <dgm:prSet phldrT="[Text]"/>
      <dgm:spPr/>
      <dgm:t>
        <a:bodyPr/>
        <a:lstStyle/>
        <a:p>
          <a:r>
            <a:rPr lang="es-ES" dirty="0" smtClean="0"/>
            <a:t>Proporciona precursores para muchas biomoléculas, como ciertos aminoácidos.</a:t>
          </a:r>
          <a:endParaRPr lang="en-US" dirty="0"/>
        </a:p>
      </dgm:t>
    </dgm:pt>
    <dgm:pt modelId="{58B8BB7A-DE0B-41EF-B25D-540C8A8DCD96}" type="parTrans" cxnId="{AF7C76D8-D5FB-4E99-B267-40816B599307}">
      <dgm:prSet/>
      <dgm:spPr/>
      <dgm:t>
        <a:bodyPr/>
        <a:lstStyle/>
        <a:p>
          <a:endParaRPr lang="en-US"/>
        </a:p>
      </dgm:t>
    </dgm:pt>
    <dgm:pt modelId="{B40A8045-CAE4-4E5C-BDDB-7F34B20B4342}" type="sibTrans" cxnId="{AF7C76D8-D5FB-4E99-B267-40816B599307}">
      <dgm:prSet/>
      <dgm:spPr/>
      <dgm:t>
        <a:bodyPr/>
        <a:lstStyle/>
        <a:p>
          <a:endParaRPr lang="en-US"/>
        </a:p>
      </dgm:t>
    </dgm:pt>
    <dgm:pt modelId="{DACA6B05-84F4-4955-A32C-11233E40426D}" type="pres">
      <dgm:prSet presAssocID="{053FD55C-7B3A-4339-99AD-E688578CD46E}" presName="composite" presStyleCnt="0">
        <dgm:presLayoutVars>
          <dgm:chMax val="1"/>
          <dgm:dir/>
          <dgm:resizeHandles val="exact"/>
        </dgm:presLayoutVars>
      </dgm:prSet>
      <dgm:spPr/>
      <dgm:t>
        <a:bodyPr/>
        <a:lstStyle/>
        <a:p>
          <a:endParaRPr lang="en-US"/>
        </a:p>
      </dgm:t>
    </dgm:pt>
    <dgm:pt modelId="{E8A8F42D-1D20-4B53-9316-61835AB41E23}" type="pres">
      <dgm:prSet presAssocID="{0930B806-1FF7-45A1-B04D-4FCBB17033AB}" presName="roof" presStyleLbl="dkBgShp" presStyleIdx="0" presStyleCnt="2"/>
      <dgm:spPr/>
      <dgm:t>
        <a:bodyPr/>
        <a:lstStyle/>
        <a:p>
          <a:endParaRPr lang="en-US"/>
        </a:p>
      </dgm:t>
    </dgm:pt>
    <dgm:pt modelId="{79966573-72CF-47FB-8AAD-BFA540590A81}" type="pres">
      <dgm:prSet presAssocID="{0930B806-1FF7-45A1-B04D-4FCBB17033AB}" presName="pillars" presStyleCnt="0"/>
      <dgm:spPr/>
      <dgm:t>
        <a:bodyPr/>
        <a:lstStyle/>
        <a:p>
          <a:endParaRPr lang="en-US"/>
        </a:p>
      </dgm:t>
    </dgm:pt>
    <dgm:pt modelId="{C22F087F-C687-4D51-A745-1FAE7CFF1123}" type="pres">
      <dgm:prSet presAssocID="{0930B806-1FF7-45A1-B04D-4FCBB17033AB}" presName="pillar1" presStyleLbl="node1" presStyleIdx="0" presStyleCnt="3">
        <dgm:presLayoutVars>
          <dgm:bulletEnabled val="1"/>
        </dgm:presLayoutVars>
      </dgm:prSet>
      <dgm:spPr/>
      <dgm:t>
        <a:bodyPr/>
        <a:lstStyle/>
        <a:p>
          <a:endParaRPr lang="en-US"/>
        </a:p>
      </dgm:t>
    </dgm:pt>
    <dgm:pt modelId="{EB3D05BD-2A14-4CFA-9426-AD85006F59CF}" type="pres">
      <dgm:prSet presAssocID="{107C1D2B-1B82-4C68-915A-4EBB62B1197D}" presName="pillarX" presStyleLbl="node1" presStyleIdx="1" presStyleCnt="3">
        <dgm:presLayoutVars>
          <dgm:bulletEnabled val="1"/>
        </dgm:presLayoutVars>
      </dgm:prSet>
      <dgm:spPr/>
      <dgm:t>
        <a:bodyPr/>
        <a:lstStyle/>
        <a:p>
          <a:endParaRPr lang="en-US"/>
        </a:p>
      </dgm:t>
    </dgm:pt>
    <dgm:pt modelId="{DCC92196-211E-498C-9320-E5029161D3C9}" type="pres">
      <dgm:prSet presAssocID="{BBFCC3C3-5AA5-47BA-B099-C033FDF1EAE9}" presName="pillarX" presStyleLbl="node1" presStyleIdx="2" presStyleCnt="3">
        <dgm:presLayoutVars>
          <dgm:bulletEnabled val="1"/>
        </dgm:presLayoutVars>
      </dgm:prSet>
      <dgm:spPr/>
      <dgm:t>
        <a:bodyPr/>
        <a:lstStyle/>
        <a:p>
          <a:endParaRPr lang="en-US"/>
        </a:p>
      </dgm:t>
    </dgm:pt>
    <dgm:pt modelId="{9C56C0BE-B14E-49B4-99F7-5C528FAC35D1}" type="pres">
      <dgm:prSet presAssocID="{0930B806-1FF7-45A1-B04D-4FCBB17033AB}" presName="base" presStyleLbl="dkBgShp" presStyleIdx="1" presStyleCnt="2"/>
      <dgm:spPr/>
      <dgm:t>
        <a:bodyPr/>
        <a:lstStyle/>
        <a:p>
          <a:endParaRPr lang="en-US"/>
        </a:p>
      </dgm:t>
    </dgm:pt>
  </dgm:ptLst>
  <dgm:cxnLst>
    <dgm:cxn modelId="{9DFFD68F-9506-48F4-AB04-DF319DBDFDCF}" srcId="{053FD55C-7B3A-4339-99AD-E688578CD46E}" destId="{0930B806-1FF7-45A1-B04D-4FCBB17033AB}" srcOrd="0" destOrd="0" parTransId="{3D4D5986-19FC-40FE-808F-CF802B72BE99}" sibTransId="{C8F4CD0C-E7FB-4305-87EE-568F5E32221D}"/>
    <dgm:cxn modelId="{B028A29C-24B1-4A8A-9993-42CE7151478C}" type="presOf" srcId="{0930B806-1FF7-45A1-B04D-4FCBB17033AB}" destId="{E8A8F42D-1D20-4B53-9316-61835AB41E23}" srcOrd="0" destOrd="0" presId="urn:microsoft.com/office/officeart/2005/8/layout/hList3"/>
    <dgm:cxn modelId="{1F144926-E738-416C-86AC-2FFED556775C}" type="presOf" srcId="{BBFCC3C3-5AA5-47BA-B099-C033FDF1EAE9}" destId="{DCC92196-211E-498C-9320-E5029161D3C9}" srcOrd="0" destOrd="0" presId="urn:microsoft.com/office/officeart/2005/8/layout/hList3"/>
    <dgm:cxn modelId="{3BB5F1B6-81E1-4DA0-A6EF-08B8A4E60C89}" srcId="{0930B806-1FF7-45A1-B04D-4FCBB17033AB}" destId="{71BD63E3-ABF5-4F63-AF4A-CEB251761D81}" srcOrd="0" destOrd="0" parTransId="{FECC514E-1FAA-41B2-A704-1FB84471C873}" sibTransId="{F9679A3B-0898-42F0-AB62-CC99D23C27B2}"/>
    <dgm:cxn modelId="{31329E72-11E8-47B2-9C0B-CCA8B82F631D}" type="presOf" srcId="{053FD55C-7B3A-4339-99AD-E688578CD46E}" destId="{DACA6B05-84F4-4955-A32C-11233E40426D}" srcOrd="0" destOrd="0" presId="urn:microsoft.com/office/officeart/2005/8/layout/hList3"/>
    <dgm:cxn modelId="{2B629C0C-F6E2-4F67-8A2B-8AEF33BF333A}" srcId="{0930B806-1FF7-45A1-B04D-4FCBB17033AB}" destId="{107C1D2B-1B82-4C68-915A-4EBB62B1197D}" srcOrd="1" destOrd="0" parTransId="{70725775-7123-4210-B3C0-70617B8F29D3}" sibTransId="{98AA461E-7E6D-4025-B16D-FE2DC4B89445}"/>
    <dgm:cxn modelId="{AF7C76D8-D5FB-4E99-B267-40816B599307}" srcId="{0930B806-1FF7-45A1-B04D-4FCBB17033AB}" destId="{BBFCC3C3-5AA5-47BA-B099-C033FDF1EAE9}" srcOrd="2" destOrd="0" parTransId="{58B8BB7A-DE0B-41EF-B25D-540C8A8DCD96}" sibTransId="{B40A8045-CAE4-4E5C-BDDB-7F34B20B4342}"/>
    <dgm:cxn modelId="{35AF750E-A20D-4FC4-A49F-D63685A17C2F}" type="presOf" srcId="{107C1D2B-1B82-4C68-915A-4EBB62B1197D}" destId="{EB3D05BD-2A14-4CFA-9426-AD85006F59CF}" srcOrd="0" destOrd="0" presId="urn:microsoft.com/office/officeart/2005/8/layout/hList3"/>
    <dgm:cxn modelId="{E5C3F6B4-BA1B-4691-A9B6-D3952F5230BA}" type="presOf" srcId="{71BD63E3-ABF5-4F63-AF4A-CEB251761D81}" destId="{C22F087F-C687-4D51-A745-1FAE7CFF1123}" srcOrd="0" destOrd="0" presId="urn:microsoft.com/office/officeart/2005/8/layout/hList3"/>
    <dgm:cxn modelId="{C88DC2E6-A6A9-44CF-95AC-7F71B7DEB885}" type="presParOf" srcId="{DACA6B05-84F4-4955-A32C-11233E40426D}" destId="{E8A8F42D-1D20-4B53-9316-61835AB41E23}" srcOrd="0" destOrd="0" presId="urn:microsoft.com/office/officeart/2005/8/layout/hList3"/>
    <dgm:cxn modelId="{061AF138-3C79-4EB0-AC13-C8155423B252}" type="presParOf" srcId="{DACA6B05-84F4-4955-A32C-11233E40426D}" destId="{79966573-72CF-47FB-8AAD-BFA540590A81}" srcOrd="1" destOrd="0" presId="urn:microsoft.com/office/officeart/2005/8/layout/hList3"/>
    <dgm:cxn modelId="{9A99C4BA-CE04-4639-A70F-28403F0DBC40}" type="presParOf" srcId="{79966573-72CF-47FB-8AAD-BFA540590A81}" destId="{C22F087F-C687-4D51-A745-1FAE7CFF1123}" srcOrd="0" destOrd="0" presId="urn:microsoft.com/office/officeart/2005/8/layout/hList3"/>
    <dgm:cxn modelId="{BDF06C2D-B3BA-4CEE-9332-96AC2C7AB2B6}" type="presParOf" srcId="{79966573-72CF-47FB-8AAD-BFA540590A81}" destId="{EB3D05BD-2A14-4CFA-9426-AD85006F59CF}" srcOrd="1" destOrd="0" presId="urn:microsoft.com/office/officeart/2005/8/layout/hList3"/>
    <dgm:cxn modelId="{C3560FF0-99E5-4D4D-9326-D7321D4AFDBB}" type="presParOf" srcId="{79966573-72CF-47FB-8AAD-BFA540590A81}" destId="{DCC92196-211E-498C-9320-E5029161D3C9}" srcOrd="2" destOrd="0" presId="urn:microsoft.com/office/officeart/2005/8/layout/hList3"/>
    <dgm:cxn modelId="{16DF5379-7CCD-4580-8463-87391810E172}" type="presParOf" srcId="{DACA6B05-84F4-4955-A32C-11233E40426D}" destId="{9C56C0BE-B14E-49B4-99F7-5C528FAC35D1}"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3C17A1-7409-4716-A26F-0522F0E1994D}">
      <dsp:nvSpPr>
        <dsp:cNvPr id="0" name=""/>
        <dsp:cNvSpPr/>
      </dsp:nvSpPr>
      <dsp:spPr>
        <a:xfrm rot="5400000">
          <a:off x="-245635" y="246082"/>
          <a:ext cx="1637567" cy="1146297"/>
        </a:xfrm>
        <a:prstGeom prst="chevron">
          <a:avLst/>
        </a:prstGeom>
        <a:gradFill rotWithShape="0">
          <a:gsLst>
            <a:gs pos="0">
              <a:schemeClr val="accent5">
                <a:hueOff val="0"/>
                <a:satOff val="0"/>
                <a:lumOff val="0"/>
                <a:alphaOff val="0"/>
                <a:tint val="75000"/>
                <a:shade val="85000"/>
                <a:satMod val="230000"/>
              </a:schemeClr>
            </a:gs>
            <a:gs pos="25000">
              <a:schemeClr val="accent5">
                <a:hueOff val="0"/>
                <a:satOff val="0"/>
                <a:lumOff val="0"/>
                <a:alphaOff val="0"/>
                <a:tint val="90000"/>
                <a:shade val="70000"/>
                <a:satMod val="220000"/>
              </a:schemeClr>
            </a:gs>
            <a:gs pos="50000">
              <a:schemeClr val="accent5">
                <a:hueOff val="0"/>
                <a:satOff val="0"/>
                <a:lumOff val="0"/>
                <a:alphaOff val="0"/>
                <a:tint val="90000"/>
                <a:shade val="58000"/>
                <a:satMod val="225000"/>
              </a:schemeClr>
            </a:gs>
            <a:gs pos="65000">
              <a:schemeClr val="accent5">
                <a:hueOff val="0"/>
                <a:satOff val="0"/>
                <a:lumOff val="0"/>
                <a:alphaOff val="0"/>
                <a:tint val="90000"/>
                <a:shade val="58000"/>
                <a:satMod val="225000"/>
              </a:schemeClr>
            </a:gs>
            <a:gs pos="80000">
              <a:schemeClr val="accent5">
                <a:hueOff val="0"/>
                <a:satOff val="0"/>
                <a:lumOff val="0"/>
                <a:alphaOff val="0"/>
                <a:tint val="90000"/>
                <a:shade val="69000"/>
                <a:satMod val="220000"/>
              </a:schemeClr>
            </a:gs>
            <a:gs pos="100000">
              <a:schemeClr val="accent5">
                <a:hueOff val="0"/>
                <a:satOff val="0"/>
                <a:lumOff val="0"/>
                <a:alphaOff val="0"/>
                <a:tint val="77000"/>
                <a:shade val="80000"/>
                <a:satMod val="230000"/>
              </a:schemeClr>
            </a:gs>
          </a:gsLst>
          <a:lin ang="5400000" scaled="1"/>
        </a:gradFill>
        <a:ln w="10000" cap="flat" cmpd="sng" algn="ctr">
          <a:solidFill>
            <a:schemeClr val="accent5">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Catabólicas</a:t>
          </a:r>
          <a:endParaRPr lang="en-US" sz="1700" kern="1200" dirty="0"/>
        </a:p>
      </dsp:txBody>
      <dsp:txXfrm rot="-5400000">
        <a:off x="1" y="573596"/>
        <a:ext cx="1146297" cy="491270"/>
      </dsp:txXfrm>
    </dsp:sp>
    <dsp:sp modelId="{B3D98E11-B03D-4B70-A8EC-BB99A949826A}">
      <dsp:nvSpPr>
        <dsp:cNvPr id="0" name=""/>
        <dsp:cNvSpPr/>
      </dsp:nvSpPr>
      <dsp:spPr>
        <a:xfrm rot="5400000">
          <a:off x="4384339" y="-3237594"/>
          <a:ext cx="1064418" cy="7540502"/>
        </a:xfrm>
        <a:prstGeom prst="round2SameRect">
          <a:avLst/>
        </a:prstGeom>
        <a:solidFill>
          <a:schemeClr val="lt1">
            <a:alpha val="90000"/>
            <a:hueOff val="0"/>
            <a:satOff val="0"/>
            <a:lumOff val="0"/>
            <a:alphaOff val="0"/>
          </a:schemeClr>
        </a:solidFill>
        <a:ln w="10000" cap="flat" cmpd="sng" algn="ctr">
          <a:solidFill>
            <a:schemeClr val="accent5">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ES" sz="2200" kern="1200" dirty="0" smtClean="0"/>
            <a:t>Rutas oxidantes;  se libera energía y poder reductor y a la vez se sintetiza ATP.  </a:t>
          </a:r>
          <a:endParaRPr lang="en-US" sz="2200" kern="1200" dirty="0"/>
        </a:p>
        <a:p>
          <a:pPr marL="228600" lvl="1" indent="-228600" algn="l" defTabSz="977900">
            <a:lnSpc>
              <a:spcPct val="90000"/>
            </a:lnSpc>
            <a:spcBef>
              <a:spcPct val="0"/>
            </a:spcBef>
            <a:spcAft>
              <a:spcPct val="15000"/>
            </a:spcAft>
            <a:buChar char="••"/>
          </a:pPr>
          <a:r>
            <a:rPr lang="es-ES" sz="2200" kern="1200" dirty="0" smtClean="0"/>
            <a:t>La glucólisis y la beta-oxidación. </a:t>
          </a:r>
          <a:endParaRPr lang="en-US" sz="2200" kern="1200" dirty="0"/>
        </a:p>
      </dsp:txBody>
      <dsp:txXfrm rot="-5400000">
        <a:off x="1146298" y="52408"/>
        <a:ext cx="7488541" cy="960496"/>
      </dsp:txXfrm>
    </dsp:sp>
    <dsp:sp modelId="{F783B37C-8CFA-4478-BEA7-423511DFFB38}">
      <dsp:nvSpPr>
        <dsp:cNvPr id="0" name=""/>
        <dsp:cNvSpPr/>
      </dsp:nvSpPr>
      <dsp:spPr>
        <a:xfrm rot="5400000">
          <a:off x="-245635" y="1689832"/>
          <a:ext cx="1637567" cy="1146297"/>
        </a:xfrm>
        <a:prstGeom prst="chevron">
          <a:avLst/>
        </a:prstGeom>
        <a:gradFill rotWithShape="0">
          <a:gsLst>
            <a:gs pos="0">
              <a:schemeClr val="accent5">
                <a:hueOff val="-7009650"/>
                <a:satOff val="10306"/>
                <a:lumOff val="8824"/>
                <a:alphaOff val="0"/>
                <a:tint val="75000"/>
                <a:shade val="85000"/>
                <a:satMod val="230000"/>
              </a:schemeClr>
            </a:gs>
            <a:gs pos="25000">
              <a:schemeClr val="accent5">
                <a:hueOff val="-7009650"/>
                <a:satOff val="10306"/>
                <a:lumOff val="8824"/>
                <a:alphaOff val="0"/>
                <a:tint val="90000"/>
                <a:shade val="70000"/>
                <a:satMod val="220000"/>
              </a:schemeClr>
            </a:gs>
            <a:gs pos="50000">
              <a:schemeClr val="accent5">
                <a:hueOff val="-7009650"/>
                <a:satOff val="10306"/>
                <a:lumOff val="8824"/>
                <a:alphaOff val="0"/>
                <a:tint val="90000"/>
                <a:shade val="58000"/>
                <a:satMod val="225000"/>
              </a:schemeClr>
            </a:gs>
            <a:gs pos="65000">
              <a:schemeClr val="accent5">
                <a:hueOff val="-7009650"/>
                <a:satOff val="10306"/>
                <a:lumOff val="8824"/>
                <a:alphaOff val="0"/>
                <a:tint val="90000"/>
                <a:shade val="58000"/>
                <a:satMod val="225000"/>
              </a:schemeClr>
            </a:gs>
            <a:gs pos="80000">
              <a:schemeClr val="accent5">
                <a:hueOff val="-7009650"/>
                <a:satOff val="10306"/>
                <a:lumOff val="8824"/>
                <a:alphaOff val="0"/>
                <a:tint val="90000"/>
                <a:shade val="69000"/>
                <a:satMod val="220000"/>
              </a:schemeClr>
            </a:gs>
            <a:gs pos="100000">
              <a:schemeClr val="accent5">
                <a:hueOff val="-7009650"/>
                <a:satOff val="10306"/>
                <a:lumOff val="8824"/>
                <a:alphaOff val="0"/>
                <a:tint val="77000"/>
                <a:shade val="80000"/>
                <a:satMod val="230000"/>
              </a:schemeClr>
            </a:gs>
          </a:gsLst>
          <a:lin ang="5400000" scaled="1"/>
        </a:gradFill>
        <a:ln w="10000" cap="flat" cmpd="sng" algn="ctr">
          <a:solidFill>
            <a:schemeClr val="accent5">
              <a:hueOff val="-7009650"/>
              <a:satOff val="10306"/>
              <a:lumOff val="8824"/>
              <a:alphaOff val="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Anabólicas</a:t>
          </a:r>
          <a:endParaRPr lang="en-US" sz="1700" kern="1200" dirty="0"/>
        </a:p>
      </dsp:txBody>
      <dsp:txXfrm rot="-5400000">
        <a:off x="1" y="2017346"/>
        <a:ext cx="1146297" cy="491270"/>
      </dsp:txXfrm>
    </dsp:sp>
    <dsp:sp modelId="{6E56DB55-2712-4169-AE34-32272001E865}">
      <dsp:nvSpPr>
        <dsp:cNvPr id="0" name=""/>
        <dsp:cNvSpPr/>
      </dsp:nvSpPr>
      <dsp:spPr>
        <a:xfrm rot="5400000">
          <a:off x="4384339" y="-1793844"/>
          <a:ext cx="1064418" cy="7540502"/>
        </a:xfrm>
        <a:prstGeom prst="round2SameRect">
          <a:avLst/>
        </a:prstGeom>
        <a:solidFill>
          <a:schemeClr val="lt1">
            <a:alpha val="90000"/>
            <a:hueOff val="0"/>
            <a:satOff val="0"/>
            <a:lumOff val="0"/>
            <a:alphaOff val="0"/>
          </a:schemeClr>
        </a:solidFill>
        <a:ln w="10000" cap="flat" cmpd="sng" algn="ctr">
          <a:solidFill>
            <a:schemeClr val="accent5">
              <a:hueOff val="-7009650"/>
              <a:satOff val="10306"/>
              <a:lumOff val="8824"/>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ES" sz="2200" kern="1200" dirty="0" smtClean="0"/>
            <a:t>Rutas reductoras en las que se consume energía (ATP) y poder reductor. </a:t>
          </a:r>
          <a:endParaRPr lang="en-US" sz="2200" kern="1200" dirty="0"/>
        </a:p>
        <a:p>
          <a:pPr marL="228600" lvl="1" indent="-228600" algn="l" defTabSz="977900">
            <a:lnSpc>
              <a:spcPct val="90000"/>
            </a:lnSpc>
            <a:spcBef>
              <a:spcPct val="0"/>
            </a:spcBef>
            <a:spcAft>
              <a:spcPct val="15000"/>
            </a:spcAft>
            <a:buChar char="••"/>
          </a:pPr>
          <a:r>
            <a:rPr lang="es-ES" sz="2200" kern="1200" dirty="0" smtClean="0"/>
            <a:t>Gluconeogénesis y el ciclo de Calvin. </a:t>
          </a:r>
          <a:endParaRPr lang="en-US" sz="2200" kern="1200" dirty="0"/>
        </a:p>
      </dsp:txBody>
      <dsp:txXfrm rot="-5400000">
        <a:off x="1146298" y="1496158"/>
        <a:ext cx="7488541" cy="960496"/>
      </dsp:txXfrm>
    </dsp:sp>
    <dsp:sp modelId="{EFAEC438-9BC9-40AD-A27A-67E52E0E9EF3}">
      <dsp:nvSpPr>
        <dsp:cNvPr id="0" name=""/>
        <dsp:cNvSpPr/>
      </dsp:nvSpPr>
      <dsp:spPr>
        <a:xfrm rot="5400000">
          <a:off x="-245635" y="3133581"/>
          <a:ext cx="1637567" cy="1146297"/>
        </a:xfrm>
        <a:prstGeom prst="chevron">
          <a:avLst/>
        </a:prstGeom>
        <a:gradFill rotWithShape="0">
          <a:gsLst>
            <a:gs pos="0">
              <a:schemeClr val="accent5">
                <a:hueOff val="-14019300"/>
                <a:satOff val="20613"/>
                <a:lumOff val="17647"/>
                <a:alphaOff val="0"/>
                <a:tint val="75000"/>
                <a:shade val="85000"/>
                <a:satMod val="230000"/>
              </a:schemeClr>
            </a:gs>
            <a:gs pos="25000">
              <a:schemeClr val="accent5">
                <a:hueOff val="-14019300"/>
                <a:satOff val="20613"/>
                <a:lumOff val="17647"/>
                <a:alphaOff val="0"/>
                <a:tint val="90000"/>
                <a:shade val="70000"/>
                <a:satMod val="220000"/>
              </a:schemeClr>
            </a:gs>
            <a:gs pos="50000">
              <a:schemeClr val="accent5">
                <a:hueOff val="-14019300"/>
                <a:satOff val="20613"/>
                <a:lumOff val="17647"/>
                <a:alphaOff val="0"/>
                <a:tint val="90000"/>
                <a:shade val="58000"/>
                <a:satMod val="225000"/>
              </a:schemeClr>
            </a:gs>
            <a:gs pos="65000">
              <a:schemeClr val="accent5">
                <a:hueOff val="-14019300"/>
                <a:satOff val="20613"/>
                <a:lumOff val="17647"/>
                <a:alphaOff val="0"/>
                <a:tint val="90000"/>
                <a:shade val="58000"/>
                <a:satMod val="225000"/>
              </a:schemeClr>
            </a:gs>
            <a:gs pos="80000">
              <a:schemeClr val="accent5">
                <a:hueOff val="-14019300"/>
                <a:satOff val="20613"/>
                <a:lumOff val="17647"/>
                <a:alphaOff val="0"/>
                <a:tint val="90000"/>
                <a:shade val="69000"/>
                <a:satMod val="220000"/>
              </a:schemeClr>
            </a:gs>
            <a:gs pos="100000">
              <a:schemeClr val="accent5">
                <a:hueOff val="-14019300"/>
                <a:satOff val="20613"/>
                <a:lumOff val="17647"/>
                <a:alphaOff val="0"/>
                <a:tint val="77000"/>
                <a:shade val="80000"/>
                <a:satMod val="230000"/>
              </a:schemeClr>
            </a:gs>
          </a:gsLst>
          <a:lin ang="5400000" scaled="1"/>
        </a:gradFill>
        <a:ln w="10000" cap="flat" cmpd="sng" algn="ctr">
          <a:solidFill>
            <a:schemeClr val="accent5">
              <a:hueOff val="-14019300"/>
              <a:satOff val="20613"/>
              <a:lumOff val="17647"/>
              <a:alphaOff val="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Anfibólicas</a:t>
          </a:r>
          <a:endParaRPr lang="en-US" sz="1700" kern="1200" dirty="0"/>
        </a:p>
      </dsp:txBody>
      <dsp:txXfrm rot="-5400000">
        <a:off x="1" y="3461095"/>
        <a:ext cx="1146297" cy="491270"/>
      </dsp:txXfrm>
    </dsp:sp>
    <dsp:sp modelId="{2CEDA0FC-5DFE-4CF5-B9EF-1F262FAC8D79}">
      <dsp:nvSpPr>
        <dsp:cNvPr id="0" name=""/>
        <dsp:cNvSpPr/>
      </dsp:nvSpPr>
      <dsp:spPr>
        <a:xfrm rot="5400000">
          <a:off x="4384339" y="-350095"/>
          <a:ext cx="1064418" cy="7540502"/>
        </a:xfrm>
        <a:prstGeom prst="round2SameRect">
          <a:avLst/>
        </a:prstGeom>
        <a:solidFill>
          <a:schemeClr val="lt1">
            <a:alpha val="90000"/>
            <a:hueOff val="0"/>
            <a:satOff val="0"/>
            <a:lumOff val="0"/>
            <a:alphaOff val="0"/>
          </a:schemeClr>
        </a:solidFill>
        <a:ln w="10000" cap="flat" cmpd="sng" algn="ctr">
          <a:solidFill>
            <a:schemeClr val="accent5">
              <a:hueOff val="-14019300"/>
              <a:satOff val="20613"/>
              <a:lumOff val="17647"/>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ES" sz="2200" kern="1200" dirty="0" smtClean="0"/>
            <a:t>Rutas mixtas, catabólicas y anabólicas, </a:t>
          </a:r>
          <a:endParaRPr lang="en-US" sz="2200" kern="1200" dirty="0"/>
        </a:p>
        <a:p>
          <a:pPr marL="228600" lvl="1" indent="-228600" algn="l" defTabSz="977900">
            <a:lnSpc>
              <a:spcPct val="90000"/>
            </a:lnSpc>
            <a:spcBef>
              <a:spcPct val="0"/>
            </a:spcBef>
            <a:spcAft>
              <a:spcPct val="15000"/>
            </a:spcAft>
            <a:buChar char="••"/>
          </a:pPr>
          <a:r>
            <a:rPr lang="es-ES" sz="2200" kern="1200" dirty="0" smtClean="0"/>
            <a:t>Ciclo de Krebs, que genera energía y poder reductor, y precursores para la biosíntesis, ciclo de la urea.</a:t>
          </a:r>
          <a:endParaRPr lang="en-US" sz="2200" kern="1200" dirty="0"/>
        </a:p>
      </dsp:txBody>
      <dsp:txXfrm rot="-5400000">
        <a:off x="1146298" y="2939907"/>
        <a:ext cx="7488541" cy="9604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6FBB0F-B0DB-4A22-9B13-1CE2AFC6E4B8}">
      <dsp:nvSpPr>
        <dsp:cNvPr id="0" name=""/>
        <dsp:cNvSpPr/>
      </dsp:nvSpPr>
      <dsp:spPr>
        <a:xfrm>
          <a:off x="0" y="831823"/>
          <a:ext cx="2701249" cy="1620749"/>
        </a:xfrm>
        <a:prstGeom prst="rect">
          <a:avLst/>
        </a:prstGeom>
        <a:gradFill rotWithShape="0">
          <a:gsLst>
            <a:gs pos="0">
              <a:schemeClr val="accent3">
                <a:alpha val="90000"/>
                <a:hueOff val="0"/>
                <a:satOff val="0"/>
                <a:lumOff val="0"/>
                <a:alphaOff val="0"/>
                <a:tint val="75000"/>
                <a:shade val="85000"/>
                <a:satMod val="230000"/>
              </a:schemeClr>
            </a:gs>
            <a:gs pos="25000">
              <a:schemeClr val="accent3">
                <a:alpha val="90000"/>
                <a:hueOff val="0"/>
                <a:satOff val="0"/>
                <a:lumOff val="0"/>
                <a:alphaOff val="0"/>
                <a:tint val="90000"/>
                <a:shade val="70000"/>
                <a:satMod val="220000"/>
              </a:schemeClr>
            </a:gs>
            <a:gs pos="50000">
              <a:schemeClr val="accent3">
                <a:alpha val="90000"/>
                <a:hueOff val="0"/>
                <a:satOff val="0"/>
                <a:lumOff val="0"/>
                <a:alphaOff val="0"/>
                <a:tint val="90000"/>
                <a:shade val="58000"/>
                <a:satMod val="225000"/>
              </a:schemeClr>
            </a:gs>
            <a:gs pos="65000">
              <a:schemeClr val="accent3">
                <a:alpha val="90000"/>
                <a:hueOff val="0"/>
                <a:satOff val="0"/>
                <a:lumOff val="0"/>
                <a:alphaOff val="0"/>
                <a:tint val="90000"/>
                <a:shade val="58000"/>
                <a:satMod val="225000"/>
              </a:schemeClr>
            </a:gs>
            <a:gs pos="80000">
              <a:schemeClr val="accent3">
                <a:alpha val="90000"/>
                <a:hueOff val="0"/>
                <a:satOff val="0"/>
                <a:lumOff val="0"/>
                <a:alphaOff val="0"/>
                <a:tint val="90000"/>
                <a:shade val="69000"/>
                <a:satMod val="220000"/>
              </a:schemeClr>
            </a:gs>
            <a:gs pos="100000">
              <a:schemeClr val="accent3">
                <a:alpha val="90000"/>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La mayoría de las vías catabólicas y anabólicas convergen en el ciclo de Krebs.</a:t>
          </a:r>
          <a:endParaRPr lang="en-US" sz="1600" kern="1200" dirty="0"/>
        </a:p>
      </dsp:txBody>
      <dsp:txXfrm>
        <a:off x="0" y="831823"/>
        <a:ext cx="2701249" cy="1620749"/>
      </dsp:txXfrm>
    </dsp:sp>
    <dsp:sp modelId="{C8388386-09F7-448C-8906-25F0271010FE}">
      <dsp:nvSpPr>
        <dsp:cNvPr id="0" name=""/>
        <dsp:cNvSpPr/>
      </dsp:nvSpPr>
      <dsp:spPr>
        <a:xfrm>
          <a:off x="2971374" y="831823"/>
          <a:ext cx="2701249" cy="1620749"/>
        </a:xfrm>
        <a:prstGeom prst="rect">
          <a:avLst/>
        </a:prstGeom>
        <a:gradFill rotWithShape="0">
          <a:gsLst>
            <a:gs pos="0">
              <a:schemeClr val="accent3">
                <a:alpha val="90000"/>
                <a:hueOff val="0"/>
                <a:satOff val="0"/>
                <a:lumOff val="0"/>
                <a:alphaOff val="-8000"/>
                <a:tint val="75000"/>
                <a:shade val="85000"/>
                <a:satMod val="230000"/>
              </a:schemeClr>
            </a:gs>
            <a:gs pos="25000">
              <a:schemeClr val="accent3">
                <a:alpha val="90000"/>
                <a:hueOff val="0"/>
                <a:satOff val="0"/>
                <a:lumOff val="0"/>
                <a:alphaOff val="-8000"/>
                <a:tint val="90000"/>
                <a:shade val="70000"/>
                <a:satMod val="220000"/>
              </a:schemeClr>
            </a:gs>
            <a:gs pos="50000">
              <a:schemeClr val="accent3">
                <a:alpha val="90000"/>
                <a:hueOff val="0"/>
                <a:satOff val="0"/>
                <a:lumOff val="0"/>
                <a:alphaOff val="-8000"/>
                <a:tint val="90000"/>
                <a:shade val="58000"/>
                <a:satMod val="225000"/>
              </a:schemeClr>
            </a:gs>
            <a:gs pos="65000">
              <a:schemeClr val="accent3">
                <a:alpha val="90000"/>
                <a:hueOff val="0"/>
                <a:satOff val="0"/>
                <a:lumOff val="0"/>
                <a:alphaOff val="-8000"/>
                <a:tint val="90000"/>
                <a:shade val="58000"/>
                <a:satMod val="225000"/>
              </a:schemeClr>
            </a:gs>
            <a:gs pos="80000">
              <a:schemeClr val="accent3">
                <a:alpha val="90000"/>
                <a:hueOff val="0"/>
                <a:satOff val="0"/>
                <a:lumOff val="0"/>
                <a:alphaOff val="-8000"/>
                <a:tint val="90000"/>
                <a:shade val="69000"/>
                <a:satMod val="220000"/>
              </a:schemeClr>
            </a:gs>
            <a:gs pos="100000">
              <a:schemeClr val="accent3">
                <a:alpha val="90000"/>
                <a:hueOff val="0"/>
                <a:satOff val="0"/>
                <a:lumOff val="0"/>
                <a:alphaOff val="-800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El rendimiento de un ciclo es (por cada molécula de piruvato): 1 GTP, 3 NADH, 1 FADH</a:t>
          </a:r>
          <a:r>
            <a:rPr lang="es-ES" sz="1600" kern="1200" baseline="-25000" dirty="0" smtClean="0"/>
            <a:t>2</a:t>
          </a:r>
          <a:r>
            <a:rPr lang="es-ES" sz="1600" kern="1200" dirty="0" smtClean="0"/>
            <a:t>, 2CO</a:t>
          </a:r>
          <a:r>
            <a:rPr lang="es-ES" sz="1600" kern="1200" baseline="-25000" dirty="0" smtClean="0"/>
            <a:t>2</a:t>
          </a:r>
          <a:r>
            <a:rPr lang="es-ES" sz="1600" kern="1200" dirty="0" smtClean="0"/>
            <a:t>.</a:t>
          </a:r>
          <a:endParaRPr lang="en-US" sz="1600" kern="1200" dirty="0"/>
        </a:p>
      </dsp:txBody>
      <dsp:txXfrm>
        <a:off x="2971374" y="831823"/>
        <a:ext cx="2701249" cy="1620749"/>
      </dsp:txXfrm>
    </dsp:sp>
    <dsp:sp modelId="{C6AA36C2-098F-49D2-B3AE-9181F0CBC0BA}">
      <dsp:nvSpPr>
        <dsp:cNvPr id="0" name=""/>
        <dsp:cNvSpPr/>
      </dsp:nvSpPr>
      <dsp:spPr>
        <a:xfrm>
          <a:off x="5942748" y="831823"/>
          <a:ext cx="2701249" cy="1620749"/>
        </a:xfrm>
        <a:prstGeom prst="rect">
          <a:avLst/>
        </a:prstGeom>
        <a:gradFill rotWithShape="0">
          <a:gsLst>
            <a:gs pos="0">
              <a:schemeClr val="accent3">
                <a:alpha val="90000"/>
                <a:hueOff val="0"/>
                <a:satOff val="0"/>
                <a:lumOff val="0"/>
                <a:alphaOff val="-16000"/>
                <a:tint val="75000"/>
                <a:shade val="85000"/>
                <a:satMod val="230000"/>
              </a:schemeClr>
            </a:gs>
            <a:gs pos="25000">
              <a:schemeClr val="accent3">
                <a:alpha val="90000"/>
                <a:hueOff val="0"/>
                <a:satOff val="0"/>
                <a:lumOff val="0"/>
                <a:alphaOff val="-16000"/>
                <a:tint val="90000"/>
                <a:shade val="70000"/>
                <a:satMod val="220000"/>
              </a:schemeClr>
            </a:gs>
            <a:gs pos="50000">
              <a:schemeClr val="accent3">
                <a:alpha val="90000"/>
                <a:hueOff val="0"/>
                <a:satOff val="0"/>
                <a:lumOff val="0"/>
                <a:alphaOff val="-16000"/>
                <a:tint val="90000"/>
                <a:shade val="58000"/>
                <a:satMod val="225000"/>
              </a:schemeClr>
            </a:gs>
            <a:gs pos="65000">
              <a:schemeClr val="accent3">
                <a:alpha val="90000"/>
                <a:hueOff val="0"/>
                <a:satOff val="0"/>
                <a:lumOff val="0"/>
                <a:alphaOff val="-16000"/>
                <a:tint val="90000"/>
                <a:shade val="58000"/>
                <a:satMod val="225000"/>
              </a:schemeClr>
            </a:gs>
            <a:gs pos="80000">
              <a:schemeClr val="accent3">
                <a:alpha val="90000"/>
                <a:hueOff val="0"/>
                <a:satOff val="0"/>
                <a:lumOff val="0"/>
                <a:alphaOff val="-16000"/>
                <a:tint val="90000"/>
                <a:shade val="69000"/>
                <a:satMod val="220000"/>
              </a:schemeClr>
            </a:gs>
            <a:gs pos="100000">
              <a:schemeClr val="accent3">
                <a:alpha val="90000"/>
                <a:hueOff val="0"/>
                <a:satOff val="0"/>
                <a:lumOff val="0"/>
                <a:alphaOff val="-1600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Cada NADH, cuando se oxida en la cadena respiratoria, originará 2,5 moléculas de ATP mientras que el FADH</a:t>
          </a:r>
          <a:r>
            <a:rPr lang="es-ES" sz="1600" kern="1200" baseline="-25000" dirty="0" smtClean="0"/>
            <a:t>2</a:t>
          </a:r>
          <a:r>
            <a:rPr lang="es-ES" sz="1600" kern="1200" dirty="0" smtClean="0"/>
            <a:t> dará lugar a 1,5 ATP.</a:t>
          </a:r>
          <a:endParaRPr lang="en-US" sz="1600" kern="1200" dirty="0"/>
        </a:p>
      </dsp:txBody>
      <dsp:txXfrm>
        <a:off x="5942748" y="831823"/>
        <a:ext cx="2701249" cy="1620749"/>
      </dsp:txXfrm>
    </dsp:sp>
    <dsp:sp modelId="{FA02D00E-A5C7-4049-83FB-AD5FB7785388}">
      <dsp:nvSpPr>
        <dsp:cNvPr id="0" name=""/>
        <dsp:cNvSpPr/>
      </dsp:nvSpPr>
      <dsp:spPr>
        <a:xfrm>
          <a:off x="0" y="2722698"/>
          <a:ext cx="2701249" cy="1620749"/>
        </a:xfrm>
        <a:prstGeom prst="rect">
          <a:avLst/>
        </a:prstGeom>
        <a:gradFill rotWithShape="0">
          <a:gsLst>
            <a:gs pos="0">
              <a:schemeClr val="accent3">
                <a:alpha val="90000"/>
                <a:hueOff val="0"/>
                <a:satOff val="0"/>
                <a:lumOff val="0"/>
                <a:alphaOff val="-24000"/>
                <a:tint val="75000"/>
                <a:shade val="85000"/>
                <a:satMod val="230000"/>
              </a:schemeClr>
            </a:gs>
            <a:gs pos="25000">
              <a:schemeClr val="accent3">
                <a:alpha val="90000"/>
                <a:hueOff val="0"/>
                <a:satOff val="0"/>
                <a:lumOff val="0"/>
                <a:alphaOff val="-24000"/>
                <a:tint val="90000"/>
                <a:shade val="70000"/>
                <a:satMod val="220000"/>
              </a:schemeClr>
            </a:gs>
            <a:gs pos="50000">
              <a:schemeClr val="accent3">
                <a:alpha val="90000"/>
                <a:hueOff val="0"/>
                <a:satOff val="0"/>
                <a:lumOff val="0"/>
                <a:alphaOff val="-24000"/>
                <a:tint val="90000"/>
                <a:shade val="58000"/>
                <a:satMod val="225000"/>
              </a:schemeClr>
            </a:gs>
            <a:gs pos="65000">
              <a:schemeClr val="accent3">
                <a:alpha val="90000"/>
                <a:hueOff val="0"/>
                <a:satOff val="0"/>
                <a:lumOff val="0"/>
                <a:alphaOff val="-24000"/>
                <a:tint val="90000"/>
                <a:shade val="58000"/>
                <a:satMod val="225000"/>
              </a:schemeClr>
            </a:gs>
            <a:gs pos="80000">
              <a:schemeClr val="accent3">
                <a:alpha val="90000"/>
                <a:hueOff val="0"/>
                <a:satOff val="0"/>
                <a:lumOff val="0"/>
                <a:alphaOff val="-24000"/>
                <a:tint val="90000"/>
                <a:shade val="69000"/>
                <a:satMod val="220000"/>
              </a:schemeClr>
            </a:gs>
            <a:gs pos="100000">
              <a:schemeClr val="accent3">
                <a:alpha val="90000"/>
                <a:hueOff val="0"/>
                <a:satOff val="0"/>
                <a:lumOff val="0"/>
                <a:alphaOff val="-2400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El ciclo de Krebs siempre es seguido por la fosforilación </a:t>
          </a:r>
          <a:r>
            <a:rPr lang="es-ES" sz="1600" kern="1200" dirty="0" err="1" smtClean="0"/>
            <a:t>oxidativa</a:t>
          </a:r>
          <a:r>
            <a:rPr lang="es-ES" sz="1600" kern="1200" dirty="0" smtClean="0"/>
            <a:t>.</a:t>
          </a:r>
          <a:endParaRPr lang="en-US" sz="1600" kern="1200" dirty="0"/>
        </a:p>
      </dsp:txBody>
      <dsp:txXfrm>
        <a:off x="0" y="2722698"/>
        <a:ext cx="2701249" cy="1620749"/>
      </dsp:txXfrm>
    </dsp:sp>
    <dsp:sp modelId="{A6A18D4A-1A32-4F84-956F-C147A19A313C}">
      <dsp:nvSpPr>
        <dsp:cNvPr id="0" name=""/>
        <dsp:cNvSpPr/>
      </dsp:nvSpPr>
      <dsp:spPr>
        <a:xfrm>
          <a:off x="2971374" y="2722698"/>
          <a:ext cx="2701249" cy="1620749"/>
        </a:xfrm>
        <a:prstGeom prst="rect">
          <a:avLst/>
        </a:prstGeom>
        <a:gradFill rotWithShape="0">
          <a:gsLst>
            <a:gs pos="0">
              <a:schemeClr val="accent3">
                <a:alpha val="90000"/>
                <a:hueOff val="0"/>
                <a:satOff val="0"/>
                <a:lumOff val="0"/>
                <a:alphaOff val="-32000"/>
                <a:tint val="75000"/>
                <a:shade val="85000"/>
                <a:satMod val="230000"/>
              </a:schemeClr>
            </a:gs>
            <a:gs pos="25000">
              <a:schemeClr val="accent3">
                <a:alpha val="90000"/>
                <a:hueOff val="0"/>
                <a:satOff val="0"/>
                <a:lumOff val="0"/>
                <a:alphaOff val="-32000"/>
                <a:tint val="90000"/>
                <a:shade val="70000"/>
                <a:satMod val="220000"/>
              </a:schemeClr>
            </a:gs>
            <a:gs pos="50000">
              <a:schemeClr val="accent3">
                <a:alpha val="90000"/>
                <a:hueOff val="0"/>
                <a:satOff val="0"/>
                <a:lumOff val="0"/>
                <a:alphaOff val="-32000"/>
                <a:tint val="90000"/>
                <a:shade val="58000"/>
                <a:satMod val="225000"/>
              </a:schemeClr>
            </a:gs>
            <a:gs pos="65000">
              <a:schemeClr val="accent3">
                <a:alpha val="90000"/>
                <a:hueOff val="0"/>
                <a:satOff val="0"/>
                <a:lumOff val="0"/>
                <a:alphaOff val="-32000"/>
                <a:tint val="90000"/>
                <a:shade val="58000"/>
                <a:satMod val="225000"/>
              </a:schemeClr>
            </a:gs>
            <a:gs pos="80000">
              <a:schemeClr val="accent3">
                <a:alpha val="90000"/>
                <a:hueOff val="0"/>
                <a:satOff val="0"/>
                <a:lumOff val="0"/>
                <a:alphaOff val="-32000"/>
                <a:tint val="90000"/>
                <a:shade val="69000"/>
                <a:satMod val="220000"/>
              </a:schemeClr>
            </a:gs>
            <a:gs pos="100000">
              <a:schemeClr val="accent3">
                <a:alpha val="90000"/>
                <a:hueOff val="0"/>
                <a:satOff val="0"/>
                <a:lumOff val="0"/>
                <a:alphaOff val="-3200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El ciclo de Krebs no utiliza directamente O</a:t>
          </a:r>
          <a:r>
            <a:rPr lang="es-ES" sz="1600" kern="1200" baseline="-25000" dirty="0" smtClean="0"/>
            <a:t>2</a:t>
          </a:r>
          <a:r>
            <a:rPr lang="es-ES" sz="1600" kern="1200" dirty="0" smtClean="0"/>
            <a:t>, pero lo requiere al estar acoplado a la fosforilación </a:t>
          </a:r>
          <a:r>
            <a:rPr lang="es-ES" sz="1600" kern="1200" dirty="0" err="1" smtClean="0"/>
            <a:t>oxidativa</a:t>
          </a:r>
          <a:r>
            <a:rPr lang="es-ES" sz="1600" kern="1200" dirty="0" smtClean="0"/>
            <a:t>.</a:t>
          </a:r>
          <a:endParaRPr lang="en-US" sz="1600" kern="1200" dirty="0"/>
        </a:p>
      </dsp:txBody>
      <dsp:txXfrm>
        <a:off x="2971374" y="2722698"/>
        <a:ext cx="2701249" cy="1620749"/>
      </dsp:txXfrm>
    </dsp:sp>
    <dsp:sp modelId="{99E82825-E739-470B-A14A-05FD9F832D9A}">
      <dsp:nvSpPr>
        <dsp:cNvPr id="0" name=""/>
        <dsp:cNvSpPr/>
      </dsp:nvSpPr>
      <dsp:spPr>
        <a:xfrm>
          <a:off x="5942748" y="2722698"/>
          <a:ext cx="2701249" cy="1620749"/>
        </a:xfrm>
        <a:prstGeom prst="rect">
          <a:avLst/>
        </a:prstGeom>
        <a:gradFill rotWithShape="0">
          <a:gsLst>
            <a:gs pos="0">
              <a:schemeClr val="accent3">
                <a:alpha val="90000"/>
                <a:hueOff val="0"/>
                <a:satOff val="0"/>
                <a:lumOff val="0"/>
                <a:alphaOff val="-40000"/>
                <a:tint val="75000"/>
                <a:shade val="85000"/>
                <a:satMod val="230000"/>
              </a:schemeClr>
            </a:gs>
            <a:gs pos="25000">
              <a:schemeClr val="accent3">
                <a:alpha val="90000"/>
                <a:hueOff val="0"/>
                <a:satOff val="0"/>
                <a:lumOff val="0"/>
                <a:alphaOff val="-40000"/>
                <a:tint val="90000"/>
                <a:shade val="70000"/>
                <a:satMod val="220000"/>
              </a:schemeClr>
            </a:gs>
            <a:gs pos="50000">
              <a:schemeClr val="accent3">
                <a:alpha val="90000"/>
                <a:hueOff val="0"/>
                <a:satOff val="0"/>
                <a:lumOff val="0"/>
                <a:alphaOff val="-40000"/>
                <a:tint val="90000"/>
                <a:shade val="58000"/>
                <a:satMod val="225000"/>
              </a:schemeClr>
            </a:gs>
            <a:gs pos="65000">
              <a:schemeClr val="accent3">
                <a:alpha val="90000"/>
                <a:hueOff val="0"/>
                <a:satOff val="0"/>
                <a:lumOff val="0"/>
                <a:alphaOff val="-40000"/>
                <a:tint val="90000"/>
                <a:shade val="58000"/>
                <a:satMod val="225000"/>
              </a:schemeClr>
            </a:gs>
            <a:gs pos="80000">
              <a:schemeClr val="accent3">
                <a:alpha val="90000"/>
                <a:hueOff val="0"/>
                <a:satOff val="0"/>
                <a:lumOff val="0"/>
                <a:alphaOff val="-40000"/>
                <a:tint val="90000"/>
                <a:shade val="69000"/>
                <a:satMod val="220000"/>
              </a:schemeClr>
            </a:gs>
            <a:gs pos="100000">
              <a:schemeClr val="accent3">
                <a:alpha val="90000"/>
                <a:hueOff val="0"/>
                <a:satOff val="0"/>
                <a:lumOff val="0"/>
                <a:alphaOff val="-4000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Muchas de las enzimas del ciclo de Krebs son reguladas por unión </a:t>
          </a:r>
          <a:r>
            <a:rPr lang="es-ES" sz="1600" kern="1200" dirty="0" err="1" smtClean="0"/>
            <a:t>alostérica</a:t>
          </a:r>
          <a:r>
            <a:rPr lang="es-ES" sz="1600" kern="1200" dirty="0" smtClean="0"/>
            <a:t> del ATP, que es un producto de la vía y un indicador del nivel energético de la célula. </a:t>
          </a:r>
          <a:endParaRPr lang="en-US" sz="1600" kern="1200" dirty="0"/>
        </a:p>
      </dsp:txBody>
      <dsp:txXfrm>
        <a:off x="5942748" y="2722698"/>
        <a:ext cx="2701249" cy="16207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FB5ED1-C263-413D-90C3-925C14202186}">
      <dsp:nvSpPr>
        <dsp:cNvPr id="0" name=""/>
        <dsp:cNvSpPr/>
      </dsp:nvSpPr>
      <dsp:spPr>
        <a:xfrm rot="16200000">
          <a:off x="785818" y="-785818"/>
          <a:ext cx="2571768" cy="4143404"/>
        </a:xfrm>
        <a:prstGeom prst="round1Rect">
          <a:avLst/>
        </a:prstGeom>
        <a:solidFill>
          <a:schemeClr val="accent1">
            <a:shade val="50000"/>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s-ES" sz="2900" kern="1200" dirty="0" smtClean="0"/>
            <a:t>Parte destructiva del metabolismo.</a:t>
          </a:r>
          <a:endParaRPr lang="es-MX" sz="2900" kern="1200" noProof="0" dirty="0"/>
        </a:p>
      </dsp:txBody>
      <dsp:txXfrm rot="5400000">
        <a:off x="-1" y="1"/>
        <a:ext cx="4143404" cy="1928826"/>
      </dsp:txXfrm>
    </dsp:sp>
    <dsp:sp modelId="{FE9402F4-DF4D-452A-A853-94840F6F95BC}">
      <dsp:nvSpPr>
        <dsp:cNvPr id="0" name=""/>
        <dsp:cNvSpPr/>
      </dsp:nvSpPr>
      <dsp:spPr>
        <a:xfrm>
          <a:off x="4143404" y="0"/>
          <a:ext cx="4143404" cy="2571768"/>
        </a:xfrm>
        <a:prstGeom prst="round1Rect">
          <a:avLst/>
        </a:prstGeom>
        <a:solidFill>
          <a:schemeClr val="accent1">
            <a:shade val="50000"/>
            <a:hueOff val="-403212"/>
            <a:satOff val="-7151"/>
            <a:lumOff val="24042"/>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s-ES" sz="2900" kern="1200" dirty="0" smtClean="0"/>
            <a:t>Forma moléculas sencillas a partir de moléculas más complejas.</a:t>
          </a:r>
          <a:endParaRPr lang="es-MX" sz="2900" kern="1200" noProof="0" dirty="0"/>
        </a:p>
      </dsp:txBody>
      <dsp:txXfrm>
        <a:off x="4143404" y="0"/>
        <a:ext cx="4143404" cy="1928826"/>
      </dsp:txXfrm>
    </dsp:sp>
    <dsp:sp modelId="{118E5D3A-5628-4FF4-8F95-023D55FF3246}">
      <dsp:nvSpPr>
        <dsp:cNvPr id="0" name=""/>
        <dsp:cNvSpPr/>
      </dsp:nvSpPr>
      <dsp:spPr>
        <a:xfrm rot="10800000">
          <a:off x="0" y="2571768"/>
          <a:ext cx="4143404" cy="2571768"/>
        </a:xfrm>
        <a:prstGeom prst="round1Rect">
          <a:avLst/>
        </a:prstGeom>
        <a:solidFill>
          <a:schemeClr val="accent1">
            <a:shade val="50000"/>
            <a:hueOff val="-806424"/>
            <a:satOff val="-14301"/>
            <a:lumOff val="48085"/>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s-ES" sz="2900" b="0" i="0" kern="1200" dirty="0" smtClean="0"/>
            <a:t>Cuando se destruyen macromoléculas se obtiene energía. </a:t>
          </a:r>
          <a:endParaRPr lang="es-MX" sz="2900" kern="1200" noProof="0" dirty="0"/>
        </a:p>
      </dsp:txBody>
      <dsp:txXfrm rot="10800000">
        <a:off x="0" y="3214709"/>
        <a:ext cx="4143404" cy="1928826"/>
      </dsp:txXfrm>
    </dsp:sp>
    <dsp:sp modelId="{B646590E-8C1D-4F0A-AC75-2CA71CD28EDC}">
      <dsp:nvSpPr>
        <dsp:cNvPr id="0" name=""/>
        <dsp:cNvSpPr/>
      </dsp:nvSpPr>
      <dsp:spPr>
        <a:xfrm rot="5400000">
          <a:off x="4929222" y="1785950"/>
          <a:ext cx="2571768" cy="4143404"/>
        </a:xfrm>
        <a:prstGeom prst="round1Rect">
          <a:avLst/>
        </a:prstGeom>
        <a:solidFill>
          <a:schemeClr val="accent1">
            <a:shade val="50000"/>
            <a:hueOff val="-403212"/>
            <a:satOff val="-7151"/>
            <a:lumOff val="24042"/>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s-ES" sz="2900" kern="1200" dirty="0" smtClean="0"/>
            <a:t>Pueden producir energía en forma de ATP.</a:t>
          </a:r>
          <a:endParaRPr lang="es-MX" sz="2900" kern="1200" noProof="0" dirty="0"/>
        </a:p>
      </dsp:txBody>
      <dsp:txXfrm rot="-5400000">
        <a:off x="4143404" y="3214709"/>
        <a:ext cx="4143404" cy="1928826"/>
      </dsp:txXfrm>
    </dsp:sp>
    <dsp:sp modelId="{61C397C7-38D5-4F54-8E6E-8DB479B694E5}">
      <dsp:nvSpPr>
        <dsp:cNvPr id="0" name=""/>
        <dsp:cNvSpPr/>
      </dsp:nvSpPr>
      <dsp:spPr>
        <a:xfrm>
          <a:off x="2900382" y="1928826"/>
          <a:ext cx="2486042" cy="1285884"/>
        </a:xfrm>
        <a:prstGeom prst="roundRect">
          <a:avLst/>
        </a:prstGeom>
        <a:solidFill>
          <a:schemeClr val="accent1">
            <a:tint val="55000"/>
            <a:hueOff val="0"/>
            <a:satOff val="0"/>
            <a:lumOff val="0"/>
            <a:alphaOff val="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noProof="0" smtClean="0"/>
            <a:t>Catabolismo</a:t>
          </a:r>
          <a:endParaRPr lang="es-MX" sz="2900" kern="1200" noProof="0"/>
        </a:p>
      </dsp:txBody>
      <dsp:txXfrm>
        <a:off x="2963154" y="1991598"/>
        <a:ext cx="2360498" cy="11603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A5D73B-72CD-46D5-940C-24C35E0CD139}">
      <dsp:nvSpPr>
        <dsp:cNvPr id="0" name=""/>
        <dsp:cNvSpPr/>
      </dsp:nvSpPr>
      <dsp:spPr>
        <a:xfrm rot="5400000">
          <a:off x="-286859" y="288391"/>
          <a:ext cx="1912396" cy="1338677"/>
        </a:xfrm>
        <a:prstGeom prst="chevron">
          <a:avLst/>
        </a:prstGeom>
        <a:gradFill rotWithShape="0">
          <a:gsLst>
            <a:gs pos="0">
              <a:schemeClr val="accent2">
                <a:hueOff val="0"/>
                <a:satOff val="0"/>
                <a:lumOff val="0"/>
                <a:alphaOff val="0"/>
                <a:tint val="75000"/>
                <a:shade val="85000"/>
                <a:satMod val="230000"/>
              </a:schemeClr>
            </a:gs>
            <a:gs pos="25000">
              <a:schemeClr val="accent2">
                <a:hueOff val="0"/>
                <a:satOff val="0"/>
                <a:lumOff val="0"/>
                <a:alphaOff val="0"/>
                <a:tint val="90000"/>
                <a:shade val="70000"/>
                <a:satMod val="220000"/>
              </a:schemeClr>
            </a:gs>
            <a:gs pos="50000">
              <a:schemeClr val="accent2">
                <a:hueOff val="0"/>
                <a:satOff val="0"/>
                <a:lumOff val="0"/>
                <a:alphaOff val="0"/>
                <a:tint val="90000"/>
                <a:shade val="58000"/>
                <a:satMod val="225000"/>
              </a:schemeClr>
            </a:gs>
            <a:gs pos="65000">
              <a:schemeClr val="accent2">
                <a:hueOff val="0"/>
                <a:satOff val="0"/>
                <a:lumOff val="0"/>
                <a:alphaOff val="0"/>
                <a:tint val="90000"/>
                <a:shade val="58000"/>
                <a:satMod val="225000"/>
              </a:schemeClr>
            </a:gs>
            <a:gs pos="80000">
              <a:schemeClr val="accent2">
                <a:hueOff val="0"/>
                <a:satOff val="0"/>
                <a:lumOff val="0"/>
                <a:alphaOff val="0"/>
                <a:tint val="90000"/>
                <a:shade val="69000"/>
                <a:satMod val="220000"/>
              </a:schemeClr>
            </a:gs>
            <a:gs pos="100000">
              <a:schemeClr val="accent2">
                <a:hueOff val="0"/>
                <a:satOff val="0"/>
                <a:lumOff val="0"/>
                <a:alphaOff val="0"/>
                <a:tint val="77000"/>
                <a:shade val="80000"/>
                <a:satMod val="230000"/>
              </a:schemeClr>
            </a:gs>
          </a:gsLst>
          <a:lin ang="5400000" scaled="1"/>
        </a:gradFill>
        <a:ln w="10000" cap="flat" cmpd="sng" algn="ctr">
          <a:solidFill>
            <a:schemeClr val="accent2">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Neutralización</a:t>
          </a:r>
          <a:endParaRPr lang="en-US" sz="1700" kern="1200" dirty="0"/>
        </a:p>
      </dsp:txBody>
      <dsp:txXfrm rot="-5400000">
        <a:off x="1" y="670871"/>
        <a:ext cx="1338677" cy="573719"/>
      </dsp:txXfrm>
    </dsp:sp>
    <dsp:sp modelId="{3475E519-285B-4999-8DAE-96F99483CE84}">
      <dsp:nvSpPr>
        <dsp:cNvPr id="0" name=""/>
        <dsp:cNvSpPr/>
      </dsp:nvSpPr>
      <dsp:spPr>
        <a:xfrm rot="5400000">
          <a:off x="4155494" y="-2815285"/>
          <a:ext cx="1243057" cy="6876692"/>
        </a:xfrm>
        <a:prstGeom prst="round2SameRect">
          <a:avLst/>
        </a:prstGeom>
        <a:solidFill>
          <a:schemeClr val="lt1">
            <a:alpha val="90000"/>
            <a:hueOff val="0"/>
            <a:satOff val="0"/>
            <a:lumOff val="0"/>
            <a:alphaOff val="0"/>
          </a:schemeClr>
        </a:solidFill>
        <a:ln w="10000" cap="flat" cmpd="sng" algn="ctr">
          <a:solidFill>
            <a:schemeClr val="accent2">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El ácido láctico es neutralizado, principalmente debido al bicarbonato, al fosfato y a las </a:t>
          </a:r>
          <a:r>
            <a:rPr lang="es-MX" sz="2100" kern="1200" dirty="0" err="1" smtClean="0"/>
            <a:t>proteinas</a:t>
          </a:r>
          <a:r>
            <a:rPr lang="es-MX" sz="2100" kern="1200" dirty="0" smtClean="0"/>
            <a:t> intramusculares.</a:t>
          </a:r>
          <a:endParaRPr lang="en-US" sz="2100" kern="1200" dirty="0"/>
        </a:p>
      </dsp:txBody>
      <dsp:txXfrm rot="-5400000">
        <a:off x="1338677" y="62213"/>
        <a:ext cx="6816011" cy="1121695"/>
      </dsp:txXfrm>
    </dsp:sp>
    <dsp:sp modelId="{BD80F259-1C1D-4BC3-A9B7-DE5764631320}">
      <dsp:nvSpPr>
        <dsp:cNvPr id="0" name=""/>
        <dsp:cNvSpPr/>
      </dsp:nvSpPr>
      <dsp:spPr>
        <a:xfrm rot="5400000">
          <a:off x="-286859" y="2009586"/>
          <a:ext cx="1912396" cy="1338677"/>
        </a:xfrm>
        <a:prstGeom prst="chevron">
          <a:avLst/>
        </a:prstGeom>
        <a:gradFill rotWithShape="0">
          <a:gsLst>
            <a:gs pos="0">
              <a:schemeClr val="accent2">
                <a:hueOff val="-4533601"/>
                <a:satOff val="2618"/>
                <a:lumOff val="-4804"/>
                <a:alphaOff val="0"/>
                <a:tint val="75000"/>
                <a:shade val="85000"/>
                <a:satMod val="230000"/>
              </a:schemeClr>
            </a:gs>
            <a:gs pos="25000">
              <a:schemeClr val="accent2">
                <a:hueOff val="-4533601"/>
                <a:satOff val="2618"/>
                <a:lumOff val="-4804"/>
                <a:alphaOff val="0"/>
                <a:tint val="90000"/>
                <a:shade val="70000"/>
                <a:satMod val="220000"/>
              </a:schemeClr>
            </a:gs>
            <a:gs pos="50000">
              <a:schemeClr val="accent2">
                <a:hueOff val="-4533601"/>
                <a:satOff val="2618"/>
                <a:lumOff val="-4804"/>
                <a:alphaOff val="0"/>
                <a:tint val="90000"/>
                <a:shade val="58000"/>
                <a:satMod val="225000"/>
              </a:schemeClr>
            </a:gs>
            <a:gs pos="65000">
              <a:schemeClr val="accent2">
                <a:hueOff val="-4533601"/>
                <a:satOff val="2618"/>
                <a:lumOff val="-4804"/>
                <a:alphaOff val="0"/>
                <a:tint val="90000"/>
                <a:shade val="58000"/>
                <a:satMod val="225000"/>
              </a:schemeClr>
            </a:gs>
            <a:gs pos="80000">
              <a:schemeClr val="accent2">
                <a:hueOff val="-4533601"/>
                <a:satOff val="2618"/>
                <a:lumOff val="-4804"/>
                <a:alphaOff val="0"/>
                <a:tint val="90000"/>
                <a:shade val="69000"/>
                <a:satMod val="220000"/>
              </a:schemeClr>
            </a:gs>
            <a:gs pos="100000">
              <a:schemeClr val="accent2">
                <a:hueOff val="-4533601"/>
                <a:satOff val="2618"/>
                <a:lumOff val="-4804"/>
                <a:alphaOff val="0"/>
                <a:tint val="77000"/>
                <a:shade val="80000"/>
                <a:satMod val="230000"/>
              </a:schemeClr>
            </a:gs>
          </a:gsLst>
          <a:lin ang="5400000" scaled="1"/>
        </a:gradFill>
        <a:ln w="10000" cap="flat" cmpd="sng" algn="ctr">
          <a:solidFill>
            <a:schemeClr val="accent2">
              <a:hueOff val="-4533601"/>
              <a:satOff val="2618"/>
              <a:lumOff val="-4804"/>
              <a:alphaOff val="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Energía aeróbica</a:t>
          </a:r>
          <a:endParaRPr lang="en-US" sz="1700" kern="1200" dirty="0"/>
        </a:p>
      </dsp:txBody>
      <dsp:txXfrm rot="-5400000">
        <a:off x="1" y="2392066"/>
        <a:ext cx="1338677" cy="573719"/>
      </dsp:txXfrm>
    </dsp:sp>
    <dsp:sp modelId="{D6AC37D8-5562-405F-97EE-51666DB6C894}">
      <dsp:nvSpPr>
        <dsp:cNvPr id="0" name=""/>
        <dsp:cNvSpPr/>
      </dsp:nvSpPr>
      <dsp:spPr>
        <a:xfrm rot="5400000">
          <a:off x="4155494" y="-1094090"/>
          <a:ext cx="1243057" cy="6876692"/>
        </a:xfrm>
        <a:prstGeom prst="round2SameRect">
          <a:avLst/>
        </a:prstGeom>
        <a:solidFill>
          <a:schemeClr val="lt1">
            <a:alpha val="90000"/>
            <a:hueOff val="0"/>
            <a:satOff val="0"/>
            <a:lumOff val="0"/>
            <a:alphaOff val="0"/>
          </a:schemeClr>
        </a:solidFill>
        <a:ln w="10000" cap="flat" cmpd="sng" algn="ctr">
          <a:solidFill>
            <a:schemeClr val="accent2">
              <a:hueOff val="-4533601"/>
              <a:satOff val="2618"/>
              <a:lumOff val="-4804"/>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Parece que puede haber una entrada de Lactato en la mitocondria y de esta forma ser un combustible de la cadena respiratoria. </a:t>
          </a:r>
          <a:endParaRPr lang="en-US" sz="2100" kern="1200" dirty="0"/>
        </a:p>
      </dsp:txBody>
      <dsp:txXfrm rot="-5400000">
        <a:off x="1338677" y="1783408"/>
        <a:ext cx="6816011" cy="1121695"/>
      </dsp:txXfrm>
    </dsp:sp>
    <dsp:sp modelId="{1D74137B-753E-4170-8824-E81C7D7ABCB5}">
      <dsp:nvSpPr>
        <dsp:cNvPr id="0" name=""/>
        <dsp:cNvSpPr/>
      </dsp:nvSpPr>
      <dsp:spPr>
        <a:xfrm rot="5400000">
          <a:off x="-286859" y="3730780"/>
          <a:ext cx="1912396" cy="1338677"/>
        </a:xfrm>
        <a:prstGeom prst="chevron">
          <a:avLst/>
        </a:prstGeom>
        <a:gradFill rotWithShape="0">
          <a:gsLst>
            <a:gs pos="0">
              <a:schemeClr val="accent2">
                <a:hueOff val="-9067202"/>
                <a:satOff val="5236"/>
                <a:lumOff val="-9607"/>
                <a:alphaOff val="0"/>
                <a:tint val="75000"/>
                <a:shade val="85000"/>
                <a:satMod val="230000"/>
              </a:schemeClr>
            </a:gs>
            <a:gs pos="25000">
              <a:schemeClr val="accent2">
                <a:hueOff val="-9067202"/>
                <a:satOff val="5236"/>
                <a:lumOff val="-9607"/>
                <a:alphaOff val="0"/>
                <a:tint val="90000"/>
                <a:shade val="70000"/>
                <a:satMod val="220000"/>
              </a:schemeClr>
            </a:gs>
            <a:gs pos="50000">
              <a:schemeClr val="accent2">
                <a:hueOff val="-9067202"/>
                <a:satOff val="5236"/>
                <a:lumOff val="-9607"/>
                <a:alphaOff val="0"/>
                <a:tint val="90000"/>
                <a:shade val="58000"/>
                <a:satMod val="225000"/>
              </a:schemeClr>
            </a:gs>
            <a:gs pos="65000">
              <a:schemeClr val="accent2">
                <a:hueOff val="-9067202"/>
                <a:satOff val="5236"/>
                <a:lumOff val="-9607"/>
                <a:alphaOff val="0"/>
                <a:tint val="90000"/>
                <a:shade val="58000"/>
                <a:satMod val="225000"/>
              </a:schemeClr>
            </a:gs>
            <a:gs pos="80000">
              <a:schemeClr val="accent2">
                <a:hueOff val="-9067202"/>
                <a:satOff val="5236"/>
                <a:lumOff val="-9607"/>
                <a:alphaOff val="0"/>
                <a:tint val="90000"/>
                <a:shade val="69000"/>
                <a:satMod val="220000"/>
              </a:schemeClr>
            </a:gs>
            <a:gs pos="100000">
              <a:schemeClr val="accent2">
                <a:hueOff val="-9067202"/>
                <a:satOff val="5236"/>
                <a:lumOff val="-9607"/>
                <a:alphaOff val="0"/>
                <a:tint val="77000"/>
                <a:shade val="80000"/>
                <a:satMod val="230000"/>
              </a:schemeClr>
            </a:gs>
          </a:gsLst>
          <a:lin ang="5400000" scaled="1"/>
        </a:gradFill>
        <a:ln w="10000" cap="flat" cmpd="sng" algn="ctr">
          <a:solidFill>
            <a:schemeClr val="accent2">
              <a:hueOff val="-9067202"/>
              <a:satOff val="5236"/>
              <a:lumOff val="-9607"/>
              <a:alphaOff val="0"/>
            </a:schemeClr>
          </a:solidFill>
          <a:prstDash val="solid"/>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MX" sz="1700" kern="1200" dirty="0" smtClean="0"/>
            <a:t>Bloqueo de la glucólisis </a:t>
          </a:r>
          <a:endParaRPr lang="en-US" sz="1700" kern="1200" dirty="0"/>
        </a:p>
      </dsp:txBody>
      <dsp:txXfrm rot="-5400000">
        <a:off x="1" y="4113260"/>
        <a:ext cx="1338677" cy="573719"/>
      </dsp:txXfrm>
    </dsp:sp>
    <dsp:sp modelId="{5EEEB424-CB7A-4A53-9733-BAC08E869186}">
      <dsp:nvSpPr>
        <dsp:cNvPr id="0" name=""/>
        <dsp:cNvSpPr/>
      </dsp:nvSpPr>
      <dsp:spPr>
        <a:xfrm rot="5400000">
          <a:off x="4155494" y="627103"/>
          <a:ext cx="1243057" cy="6876692"/>
        </a:xfrm>
        <a:prstGeom prst="round2SameRect">
          <a:avLst/>
        </a:prstGeom>
        <a:solidFill>
          <a:schemeClr val="lt1">
            <a:alpha val="90000"/>
            <a:hueOff val="0"/>
            <a:satOff val="0"/>
            <a:lumOff val="0"/>
            <a:alphaOff val="0"/>
          </a:schemeClr>
        </a:solidFill>
        <a:ln w="10000" cap="flat" cmpd="sng" algn="ctr">
          <a:solidFill>
            <a:schemeClr val="accent2">
              <a:hueOff val="-9067202"/>
              <a:satOff val="5236"/>
              <a:lumOff val="-9607"/>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smtClean="0"/>
            <a:t>Cuando disminuye el pH intracelular (debido al aumento de ácido láctico), hay un bloqueo enzimático, principalmente de la </a:t>
          </a:r>
          <a:r>
            <a:rPr lang="es-MX" sz="2100" kern="1200" dirty="0" err="1" smtClean="0"/>
            <a:t>fosfofructoquinasa</a:t>
          </a:r>
          <a:r>
            <a:rPr lang="es-MX" sz="2100" kern="1200" dirty="0" smtClean="0"/>
            <a:t>, con lo que la glucólisis anaeróbica deja de tener lugar.</a:t>
          </a:r>
          <a:endParaRPr lang="en-US" sz="2100" kern="1200" dirty="0"/>
        </a:p>
      </dsp:txBody>
      <dsp:txXfrm rot="-5400000">
        <a:off x="1338677" y="3504602"/>
        <a:ext cx="6816011" cy="11216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DC5D3-4F60-4A79-B459-9559CABAC5A8}">
      <dsp:nvSpPr>
        <dsp:cNvPr id="0" name=""/>
        <dsp:cNvSpPr/>
      </dsp:nvSpPr>
      <dsp:spPr>
        <a:xfrm>
          <a:off x="0" y="0"/>
          <a:ext cx="8572560" cy="1585923"/>
        </a:xfrm>
        <a:prstGeom prst="rect">
          <a:avLst/>
        </a:prstGeom>
        <a:solidFill>
          <a:schemeClr val="accent5">
            <a:shade val="90000"/>
            <a:hueOff val="0"/>
            <a:satOff val="0"/>
            <a:lumOff val="0"/>
            <a:alphaOff val="0"/>
          </a:schemeClr>
        </a:soli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s-MX" sz="4400" kern="1200" dirty="0" err="1" smtClean="0">
              <a:effectLst>
                <a:outerShdw blurRad="38100" dist="38100" dir="2700000" algn="tl">
                  <a:srgbClr val="000000">
                    <a:alpha val="43137"/>
                  </a:srgbClr>
                </a:outerShdw>
              </a:effectLst>
            </a:rPr>
            <a:t>Glucogenólisis</a:t>
          </a:r>
          <a:endParaRPr lang="en-US" sz="4400" kern="1200" dirty="0">
            <a:effectLst>
              <a:outerShdw blurRad="38100" dist="38100" dir="2700000" algn="tl">
                <a:srgbClr val="000000">
                  <a:alpha val="43137"/>
                </a:srgbClr>
              </a:outerShdw>
            </a:effectLst>
          </a:endParaRPr>
        </a:p>
      </dsp:txBody>
      <dsp:txXfrm>
        <a:off x="0" y="0"/>
        <a:ext cx="8572560" cy="1585923"/>
      </dsp:txXfrm>
    </dsp:sp>
    <dsp:sp modelId="{660C0FEB-4236-418F-8B18-6263669CBC76}">
      <dsp:nvSpPr>
        <dsp:cNvPr id="0" name=""/>
        <dsp:cNvSpPr/>
      </dsp:nvSpPr>
      <dsp:spPr>
        <a:xfrm>
          <a:off x="4185" y="1585923"/>
          <a:ext cx="2854729" cy="3330439"/>
        </a:xfrm>
        <a:prstGeom prst="rect">
          <a:avLst/>
        </a:prstGeom>
        <a:gradFill rotWithShape="0">
          <a:gsLst>
            <a:gs pos="0">
              <a:schemeClr val="accent5">
                <a:hueOff val="0"/>
                <a:satOff val="0"/>
                <a:lumOff val="0"/>
                <a:alphaOff val="0"/>
                <a:tint val="75000"/>
                <a:shade val="85000"/>
                <a:satMod val="230000"/>
              </a:schemeClr>
            </a:gs>
            <a:gs pos="25000">
              <a:schemeClr val="accent5">
                <a:hueOff val="0"/>
                <a:satOff val="0"/>
                <a:lumOff val="0"/>
                <a:alphaOff val="0"/>
                <a:tint val="90000"/>
                <a:shade val="70000"/>
                <a:satMod val="220000"/>
              </a:schemeClr>
            </a:gs>
            <a:gs pos="50000">
              <a:schemeClr val="accent5">
                <a:hueOff val="0"/>
                <a:satOff val="0"/>
                <a:lumOff val="0"/>
                <a:alphaOff val="0"/>
                <a:tint val="90000"/>
                <a:shade val="58000"/>
                <a:satMod val="225000"/>
              </a:schemeClr>
            </a:gs>
            <a:gs pos="65000">
              <a:schemeClr val="accent5">
                <a:hueOff val="0"/>
                <a:satOff val="0"/>
                <a:lumOff val="0"/>
                <a:alphaOff val="0"/>
                <a:tint val="90000"/>
                <a:shade val="58000"/>
                <a:satMod val="225000"/>
              </a:schemeClr>
            </a:gs>
            <a:gs pos="80000">
              <a:schemeClr val="accent5">
                <a:hueOff val="0"/>
                <a:satOff val="0"/>
                <a:lumOff val="0"/>
                <a:alphaOff val="0"/>
                <a:tint val="90000"/>
                <a:shade val="69000"/>
                <a:satMod val="220000"/>
              </a:schemeClr>
            </a:gs>
            <a:gs pos="100000">
              <a:schemeClr val="accent5">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Proceso catabólico llevado a cabo en el citosol que consiste en la remoción de un monómero de glucosa de un glucógeno mediante fosforólisis para </a:t>
          </a:r>
          <a:r>
            <a:rPr lang="es-ES" sz="1700" kern="1200" dirty="0" err="1" smtClean="0"/>
            <a:t>producirglucosa</a:t>
          </a:r>
          <a:r>
            <a:rPr lang="es-ES" sz="1700" kern="1200" dirty="0" smtClean="0"/>
            <a:t> 1 fosfato, que después se convertirá en glucosa 6 fosfato.</a:t>
          </a:r>
          <a:endParaRPr lang="en-US" sz="1700" kern="1200" dirty="0"/>
        </a:p>
      </dsp:txBody>
      <dsp:txXfrm>
        <a:off x="4185" y="1585923"/>
        <a:ext cx="2854729" cy="3330439"/>
      </dsp:txXfrm>
    </dsp:sp>
    <dsp:sp modelId="{568E7828-AD82-44E5-B98F-87F802DC4215}">
      <dsp:nvSpPr>
        <dsp:cNvPr id="0" name=""/>
        <dsp:cNvSpPr/>
      </dsp:nvSpPr>
      <dsp:spPr>
        <a:xfrm>
          <a:off x="2858915" y="1585923"/>
          <a:ext cx="2854729" cy="3330439"/>
        </a:xfrm>
        <a:prstGeom prst="rect">
          <a:avLst/>
        </a:prstGeom>
        <a:gradFill rotWithShape="0">
          <a:gsLst>
            <a:gs pos="0">
              <a:schemeClr val="accent5">
                <a:hueOff val="-7009650"/>
                <a:satOff val="10306"/>
                <a:lumOff val="8824"/>
                <a:alphaOff val="0"/>
                <a:tint val="75000"/>
                <a:shade val="85000"/>
                <a:satMod val="230000"/>
              </a:schemeClr>
            </a:gs>
            <a:gs pos="25000">
              <a:schemeClr val="accent5">
                <a:hueOff val="-7009650"/>
                <a:satOff val="10306"/>
                <a:lumOff val="8824"/>
                <a:alphaOff val="0"/>
                <a:tint val="90000"/>
                <a:shade val="70000"/>
                <a:satMod val="220000"/>
              </a:schemeClr>
            </a:gs>
            <a:gs pos="50000">
              <a:schemeClr val="accent5">
                <a:hueOff val="-7009650"/>
                <a:satOff val="10306"/>
                <a:lumOff val="8824"/>
                <a:alphaOff val="0"/>
                <a:tint val="90000"/>
                <a:shade val="58000"/>
                <a:satMod val="225000"/>
              </a:schemeClr>
            </a:gs>
            <a:gs pos="65000">
              <a:schemeClr val="accent5">
                <a:hueOff val="-7009650"/>
                <a:satOff val="10306"/>
                <a:lumOff val="8824"/>
                <a:alphaOff val="0"/>
                <a:tint val="90000"/>
                <a:shade val="58000"/>
                <a:satMod val="225000"/>
              </a:schemeClr>
            </a:gs>
            <a:gs pos="80000">
              <a:schemeClr val="accent5">
                <a:hueOff val="-7009650"/>
                <a:satOff val="10306"/>
                <a:lumOff val="8824"/>
                <a:alphaOff val="0"/>
                <a:tint val="90000"/>
                <a:shade val="69000"/>
                <a:satMod val="220000"/>
              </a:schemeClr>
            </a:gs>
            <a:gs pos="100000">
              <a:schemeClr val="accent5">
                <a:hueOff val="-7009650"/>
                <a:satOff val="10306"/>
                <a:lumOff val="8824"/>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Es antagónica de la glucogénesis, estimulada por el glucagon en el hígado, </a:t>
          </a:r>
          <a:r>
            <a:rPr lang="es-ES" sz="1700" kern="1200" dirty="0" err="1" smtClean="0"/>
            <a:t>epinefrina</a:t>
          </a:r>
          <a:r>
            <a:rPr lang="es-ES" sz="1700" kern="1200" dirty="0" smtClean="0"/>
            <a:t> y adrenalina en el músculo e inhibida por la insulina.</a:t>
          </a:r>
          <a:endParaRPr lang="en-US" sz="1700" kern="1200" dirty="0" smtClean="0"/>
        </a:p>
      </dsp:txBody>
      <dsp:txXfrm>
        <a:off x="2858915" y="1585923"/>
        <a:ext cx="2854729" cy="3330439"/>
      </dsp:txXfrm>
    </dsp:sp>
    <dsp:sp modelId="{68BEF376-ABAB-4BD1-970A-07C92D691AEB}">
      <dsp:nvSpPr>
        <dsp:cNvPr id="0" name=""/>
        <dsp:cNvSpPr/>
      </dsp:nvSpPr>
      <dsp:spPr>
        <a:xfrm>
          <a:off x="5713644" y="1585923"/>
          <a:ext cx="2854729" cy="3330439"/>
        </a:xfrm>
        <a:prstGeom prst="rect">
          <a:avLst/>
        </a:prstGeom>
        <a:gradFill rotWithShape="0">
          <a:gsLst>
            <a:gs pos="0">
              <a:schemeClr val="accent5">
                <a:hueOff val="-14019300"/>
                <a:satOff val="20613"/>
                <a:lumOff val="17647"/>
                <a:alphaOff val="0"/>
                <a:tint val="75000"/>
                <a:shade val="85000"/>
                <a:satMod val="230000"/>
              </a:schemeClr>
            </a:gs>
            <a:gs pos="25000">
              <a:schemeClr val="accent5">
                <a:hueOff val="-14019300"/>
                <a:satOff val="20613"/>
                <a:lumOff val="17647"/>
                <a:alphaOff val="0"/>
                <a:tint val="90000"/>
                <a:shade val="70000"/>
                <a:satMod val="220000"/>
              </a:schemeClr>
            </a:gs>
            <a:gs pos="50000">
              <a:schemeClr val="accent5">
                <a:hueOff val="-14019300"/>
                <a:satOff val="20613"/>
                <a:lumOff val="17647"/>
                <a:alphaOff val="0"/>
                <a:tint val="90000"/>
                <a:shade val="58000"/>
                <a:satMod val="225000"/>
              </a:schemeClr>
            </a:gs>
            <a:gs pos="65000">
              <a:schemeClr val="accent5">
                <a:hueOff val="-14019300"/>
                <a:satOff val="20613"/>
                <a:lumOff val="17647"/>
                <a:alphaOff val="0"/>
                <a:tint val="90000"/>
                <a:shade val="58000"/>
                <a:satMod val="225000"/>
              </a:schemeClr>
            </a:gs>
            <a:gs pos="80000">
              <a:schemeClr val="accent5">
                <a:hueOff val="-14019300"/>
                <a:satOff val="20613"/>
                <a:lumOff val="17647"/>
                <a:alphaOff val="0"/>
                <a:tint val="90000"/>
                <a:shade val="69000"/>
                <a:satMod val="220000"/>
              </a:schemeClr>
            </a:gs>
            <a:gs pos="100000">
              <a:schemeClr val="accent5">
                <a:hueOff val="-14019300"/>
                <a:satOff val="20613"/>
                <a:lumOff val="17647"/>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ES" sz="1700" kern="1200" dirty="0" smtClean="0"/>
            <a:t>Requiere un grupo específico de enzimas </a:t>
          </a:r>
          <a:r>
            <a:rPr lang="es-ES" sz="1700" kern="1200" dirty="0" err="1" smtClean="0"/>
            <a:t>citosolíticas</a:t>
          </a:r>
          <a:r>
            <a:rPr lang="es-ES" sz="1700" kern="1200" dirty="0" smtClean="0"/>
            <a:t>: la glucógeno fosforilasa que segmenta secuencialmente los enlaces </a:t>
          </a:r>
          <a:r>
            <a:rPr lang="es-ES" sz="1700" kern="1200" dirty="0" err="1" smtClean="0"/>
            <a:t>glucosídicos</a:t>
          </a:r>
          <a:r>
            <a:rPr lang="es-ES" sz="1700" kern="1200" dirty="0" smtClean="0"/>
            <a:t>, la enzima </a:t>
          </a:r>
          <a:r>
            <a:rPr lang="es-ES" sz="1700" kern="1200" dirty="0" err="1" smtClean="0"/>
            <a:t>desramificadora</a:t>
          </a:r>
          <a:r>
            <a:rPr lang="es-ES" sz="1700" kern="1200" dirty="0" smtClean="0"/>
            <a:t>, que hidroliza los enlaces 1,6 del glucógeno.</a:t>
          </a:r>
          <a:endParaRPr lang="en-US" sz="1700" kern="1200" dirty="0" smtClean="0"/>
        </a:p>
        <a:p>
          <a:pPr lvl="0" algn="ctr" defTabSz="488950">
            <a:lnSpc>
              <a:spcPct val="90000"/>
            </a:lnSpc>
            <a:spcBef>
              <a:spcPct val="0"/>
            </a:spcBef>
            <a:spcAft>
              <a:spcPct val="35000"/>
            </a:spcAft>
          </a:pPr>
          <a:endParaRPr lang="en-US" sz="1700" kern="1200" dirty="0"/>
        </a:p>
      </dsp:txBody>
      <dsp:txXfrm>
        <a:off x="5713644" y="1585923"/>
        <a:ext cx="2854729" cy="3330439"/>
      </dsp:txXfrm>
    </dsp:sp>
    <dsp:sp modelId="{A270E322-EB18-489D-82A0-C15C9D714A52}">
      <dsp:nvSpPr>
        <dsp:cNvPr id="0" name=""/>
        <dsp:cNvSpPr/>
      </dsp:nvSpPr>
      <dsp:spPr>
        <a:xfrm>
          <a:off x="0" y="4916363"/>
          <a:ext cx="8572560" cy="370048"/>
        </a:xfrm>
        <a:prstGeom prst="rect">
          <a:avLst/>
        </a:prstGeom>
        <a:solidFill>
          <a:schemeClr val="accent5">
            <a:shade val="90000"/>
            <a:hueOff val="0"/>
            <a:satOff val="0"/>
            <a:lumOff val="0"/>
            <a:alphaOff val="0"/>
          </a:schemeClr>
        </a:soli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C2806-BF54-42EF-B01B-591913E39E92}">
      <dsp:nvSpPr>
        <dsp:cNvPr id="0" name=""/>
        <dsp:cNvSpPr/>
      </dsp:nvSpPr>
      <dsp:spPr>
        <a:xfrm>
          <a:off x="0" y="0"/>
          <a:ext cx="8572560" cy="1607355"/>
        </a:xfrm>
        <a:prstGeom prst="rect">
          <a:avLst/>
        </a:prstGeom>
        <a:solidFill>
          <a:schemeClr val="accent1">
            <a:shade val="80000"/>
            <a:hueOff val="0"/>
            <a:satOff val="0"/>
            <a:lumOff val="0"/>
            <a:alphaOff val="0"/>
          </a:schemeClr>
        </a:soli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l-GR" sz="4000" kern="1200" dirty="0" smtClean="0">
              <a:effectLst>
                <a:outerShdw blurRad="38100" dist="38100" dir="2700000" algn="tl">
                  <a:srgbClr val="000000">
                    <a:alpha val="43137"/>
                  </a:srgbClr>
                </a:outerShdw>
              </a:effectLst>
              <a:latin typeface="Franklin Gothic Medium"/>
            </a:rPr>
            <a:t>β</a:t>
          </a:r>
          <a:r>
            <a:rPr lang="es-MX" sz="4000" kern="1200" dirty="0" smtClean="0">
              <a:effectLst>
                <a:outerShdw blurRad="38100" dist="38100" dir="2700000" algn="tl">
                  <a:srgbClr val="000000">
                    <a:alpha val="43137"/>
                  </a:srgbClr>
                </a:outerShdw>
              </a:effectLst>
              <a:latin typeface="Franklin Gothic Medium"/>
            </a:rPr>
            <a:t>-oxidación</a:t>
          </a:r>
          <a:endParaRPr lang="en-US" sz="4000" kern="1200" dirty="0">
            <a:effectLst>
              <a:outerShdw blurRad="38100" dist="38100" dir="2700000" algn="tl">
                <a:srgbClr val="000000">
                  <a:alpha val="43137"/>
                </a:srgbClr>
              </a:outerShdw>
            </a:effectLst>
          </a:endParaRPr>
        </a:p>
      </dsp:txBody>
      <dsp:txXfrm>
        <a:off x="0" y="0"/>
        <a:ext cx="8572560" cy="1607355"/>
      </dsp:txXfrm>
    </dsp:sp>
    <dsp:sp modelId="{C1C2820E-539F-45F2-9AB5-91D9DF005A38}">
      <dsp:nvSpPr>
        <dsp:cNvPr id="0" name=""/>
        <dsp:cNvSpPr/>
      </dsp:nvSpPr>
      <dsp:spPr>
        <a:xfrm>
          <a:off x="4185" y="1607355"/>
          <a:ext cx="2854729" cy="3375445"/>
        </a:xfrm>
        <a:prstGeom prst="rect">
          <a:avLst/>
        </a:prstGeom>
        <a:gradFill rotWithShape="0">
          <a:gsLst>
            <a:gs pos="0">
              <a:schemeClr val="lt1">
                <a:hueOff val="0"/>
                <a:satOff val="0"/>
                <a:lumOff val="0"/>
                <a:alphaOff val="0"/>
                <a:tint val="75000"/>
                <a:shade val="85000"/>
                <a:satMod val="230000"/>
              </a:schemeClr>
            </a:gs>
            <a:gs pos="25000">
              <a:schemeClr val="lt1">
                <a:hueOff val="0"/>
                <a:satOff val="0"/>
                <a:lumOff val="0"/>
                <a:alphaOff val="0"/>
                <a:tint val="90000"/>
                <a:shade val="70000"/>
                <a:satMod val="220000"/>
              </a:schemeClr>
            </a:gs>
            <a:gs pos="50000">
              <a:schemeClr val="lt1">
                <a:hueOff val="0"/>
                <a:satOff val="0"/>
                <a:lumOff val="0"/>
                <a:alphaOff val="0"/>
                <a:tint val="90000"/>
                <a:shade val="58000"/>
                <a:satMod val="225000"/>
              </a:schemeClr>
            </a:gs>
            <a:gs pos="65000">
              <a:schemeClr val="lt1">
                <a:hueOff val="0"/>
                <a:satOff val="0"/>
                <a:lumOff val="0"/>
                <a:alphaOff val="0"/>
                <a:tint val="90000"/>
                <a:shade val="58000"/>
                <a:satMod val="225000"/>
              </a:schemeClr>
            </a:gs>
            <a:gs pos="80000">
              <a:schemeClr val="lt1">
                <a:hueOff val="0"/>
                <a:satOff val="0"/>
                <a:lumOff val="0"/>
                <a:alphaOff val="0"/>
                <a:tint val="90000"/>
                <a:shade val="69000"/>
                <a:satMod val="220000"/>
              </a:schemeClr>
            </a:gs>
            <a:gs pos="100000">
              <a:schemeClr val="l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ES" sz="1800" kern="1200" dirty="0" smtClean="0"/>
            <a:t>Proceso catabólico de los ácidos grasos en el cual sufren remoción mediante la oxidación de un par de átomos de carbono sucesivamente en cada ciclo del proceso, hasta que el ácido graso se descomponga por completo en forma de moléculas </a:t>
          </a:r>
          <a:r>
            <a:rPr lang="es-ES" sz="1800" kern="1200" dirty="0" err="1" smtClean="0"/>
            <a:t>acil-CoA</a:t>
          </a:r>
          <a:r>
            <a:rPr lang="es-ES" sz="1800" kern="1200" dirty="0" smtClean="0"/>
            <a:t>, oxidados en la mitocondria para formar ATP.</a:t>
          </a:r>
          <a:endParaRPr lang="en-US" sz="1800" kern="1200" dirty="0"/>
        </a:p>
      </dsp:txBody>
      <dsp:txXfrm>
        <a:off x="4185" y="1607355"/>
        <a:ext cx="2854729" cy="3375445"/>
      </dsp:txXfrm>
    </dsp:sp>
    <dsp:sp modelId="{FBB8D409-F642-4760-BB17-D9C5C193DD39}">
      <dsp:nvSpPr>
        <dsp:cNvPr id="0" name=""/>
        <dsp:cNvSpPr/>
      </dsp:nvSpPr>
      <dsp:spPr>
        <a:xfrm>
          <a:off x="2858915" y="1607355"/>
          <a:ext cx="2854729" cy="3375445"/>
        </a:xfrm>
        <a:prstGeom prst="rect">
          <a:avLst/>
        </a:prstGeom>
        <a:gradFill rotWithShape="0">
          <a:gsLst>
            <a:gs pos="0">
              <a:schemeClr val="lt1">
                <a:hueOff val="0"/>
                <a:satOff val="0"/>
                <a:lumOff val="0"/>
                <a:alphaOff val="0"/>
                <a:tint val="75000"/>
                <a:shade val="85000"/>
                <a:satMod val="230000"/>
              </a:schemeClr>
            </a:gs>
            <a:gs pos="25000">
              <a:schemeClr val="lt1">
                <a:hueOff val="0"/>
                <a:satOff val="0"/>
                <a:lumOff val="0"/>
                <a:alphaOff val="0"/>
                <a:tint val="90000"/>
                <a:shade val="70000"/>
                <a:satMod val="220000"/>
              </a:schemeClr>
            </a:gs>
            <a:gs pos="50000">
              <a:schemeClr val="lt1">
                <a:hueOff val="0"/>
                <a:satOff val="0"/>
                <a:lumOff val="0"/>
                <a:alphaOff val="0"/>
                <a:tint val="90000"/>
                <a:shade val="58000"/>
                <a:satMod val="225000"/>
              </a:schemeClr>
            </a:gs>
            <a:gs pos="65000">
              <a:schemeClr val="lt1">
                <a:hueOff val="0"/>
                <a:satOff val="0"/>
                <a:lumOff val="0"/>
                <a:alphaOff val="0"/>
                <a:tint val="90000"/>
                <a:shade val="58000"/>
                <a:satMod val="225000"/>
              </a:schemeClr>
            </a:gs>
            <a:gs pos="80000">
              <a:schemeClr val="lt1">
                <a:hueOff val="0"/>
                <a:satOff val="0"/>
                <a:lumOff val="0"/>
                <a:alphaOff val="0"/>
                <a:tint val="90000"/>
                <a:shade val="69000"/>
                <a:satMod val="220000"/>
              </a:schemeClr>
            </a:gs>
            <a:gs pos="100000">
              <a:schemeClr val="l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CL" sz="1800" kern="1200" dirty="0" smtClean="0"/>
            <a:t>Cada paso comporta cuatro reacciones:</a:t>
          </a:r>
        </a:p>
        <a:p>
          <a:pPr lvl="0" algn="just" defTabSz="800100">
            <a:lnSpc>
              <a:spcPct val="90000"/>
            </a:lnSpc>
            <a:spcBef>
              <a:spcPct val="0"/>
            </a:spcBef>
            <a:spcAft>
              <a:spcPct val="35000"/>
            </a:spcAft>
          </a:pPr>
          <a:r>
            <a:rPr lang="es-ES" sz="1800" kern="1200" dirty="0" smtClean="0"/>
            <a:t>Oxidación por FAD</a:t>
          </a:r>
          <a:endParaRPr lang="en-US" sz="1800" kern="1200" dirty="0" smtClean="0"/>
        </a:p>
        <a:p>
          <a:pPr lvl="0" algn="just" defTabSz="800100">
            <a:lnSpc>
              <a:spcPct val="90000"/>
            </a:lnSpc>
            <a:spcBef>
              <a:spcPct val="0"/>
            </a:spcBef>
            <a:spcAft>
              <a:spcPct val="35000"/>
            </a:spcAft>
          </a:pPr>
          <a:r>
            <a:rPr lang="es-ES" sz="1800" kern="1200" dirty="0" smtClean="0"/>
            <a:t>Hidratación</a:t>
          </a:r>
          <a:endParaRPr lang="en-US" sz="1800" kern="1200" dirty="0" smtClean="0"/>
        </a:p>
        <a:p>
          <a:pPr lvl="0" algn="just" defTabSz="800100">
            <a:lnSpc>
              <a:spcPct val="90000"/>
            </a:lnSpc>
            <a:spcBef>
              <a:spcPct val="0"/>
            </a:spcBef>
            <a:spcAft>
              <a:spcPct val="35000"/>
            </a:spcAft>
          </a:pPr>
          <a:r>
            <a:rPr lang="es-ES" sz="1800" kern="1200" dirty="0" smtClean="0"/>
            <a:t>Oxidación por NAD</a:t>
          </a:r>
          <a:r>
            <a:rPr lang="es-ES" sz="1800" kern="1200" baseline="30000" dirty="0" smtClean="0"/>
            <a:t>+</a:t>
          </a:r>
          <a:endParaRPr lang="en-US" sz="1800" kern="1200" dirty="0" smtClean="0"/>
        </a:p>
        <a:p>
          <a:pPr lvl="0" algn="just" defTabSz="800100">
            <a:lnSpc>
              <a:spcPct val="90000"/>
            </a:lnSpc>
            <a:spcBef>
              <a:spcPct val="0"/>
            </a:spcBef>
            <a:spcAft>
              <a:spcPct val="35000"/>
            </a:spcAft>
          </a:pPr>
          <a:r>
            <a:rPr lang="es-ES" sz="1800" kern="1200" dirty="0" err="1" smtClean="0"/>
            <a:t>Tiólisis</a:t>
          </a:r>
          <a:endParaRPr lang="en-US" sz="1800" kern="1200" dirty="0"/>
        </a:p>
      </dsp:txBody>
      <dsp:txXfrm>
        <a:off x="2858915" y="1607355"/>
        <a:ext cx="2854729" cy="3375445"/>
      </dsp:txXfrm>
    </dsp:sp>
    <dsp:sp modelId="{BA785332-9DD9-4D2E-AFFD-2A4B3452FBA6}">
      <dsp:nvSpPr>
        <dsp:cNvPr id="0" name=""/>
        <dsp:cNvSpPr/>
      </dsp:nvSpPr>
      <dsp:spPr>
        <a:xfrm>
          <a:off x="5713644" y="1607355"/>
          <a:ext cx="2854729" cy="3375445"/>
        </a:xfrm>
        <a:prstGeom prst="rect">
          <a:avLst/>
        </a:prstGeom>
        <a:gradFill rotWithShape="0">
          <a:gsLst>
            <a:gs pos="0">
              <a:schemeClr val="lt1">
                <a:hueOff val="0"/>
                <a:satOff val="0"/>
                <a:lumOff val="0"/>
                <a:alphaOff val="0"/>
                <a:tint val="75000"/>
                <a:shade val="85000"/>
                <a:satMod val="230000"/>
              </a:schemeClr>
            </a:gs>
            <a:gs pos="25000">
              <a:schemeClr val="lt1">
                <a:hueOff val="0"/>
                <a:satOff val="0"/>
                <a:lumOff val="0"/>
                <a:alphaOff val="0"/>
                <a:tint val="90000"/>
                <a:shade val="70000"/>
                <a:satMod val="220000"/>
              </a:schemeClr>
            </a:gs>
            <a:gs pos="50000">
              <a:schemeClr val="lt1">
                <a:hueOff val="0"/>
                <a:satOff val="0"/>
                <a:lumOff val="0"/>
                <a:alphaOff val="0"/>
                <a:tint val="90000"/>
                <a:shade val="58000"/>
                <a:satMod val="225000"/>
              </a:schemeClr>
            </a:gs>
            <a:gs pos="65000">
              <a:schemeClr val="lt1">
                <a:hueOff val="0"/>
                <a:satOff val="0"/>
                <a:lumOff val="0"/>
                <a:alphaOff val="0"/>
                <a:tint val="90000"/>
                <a:shade val="58000"/>
                <a:satMod val="225000"/>
              </a:schemeClr>
            </a:gs>
            <a:gs pos="80000">
              <a:schemeClr val="lt1">
                <a:hueOff val="0"/>
                <a:satOff val="0"/>
                <a:lumOff val="0"/>
                <a:alphaOff val="0"/>
                <a:tint val="90000"/>
                <a:shade val="69000"/>
                <a:satMod val="220000"/>
              </a:schemeClr>
            </a:gs>
            <a:gs pos="100000">
              <a:schemeClr val="l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CL" sz="1800" kern="1200" dirty="0" smtClean="0"/>
            <a:t>La ruta es cíclica, cada paso termina con la formación de una acil-CoA acortada en dos carbonos.</a:t>
          </a:r>
          <a:endParaRPr lang="en-US" sz="1800" kern="1200" dirty="0"/>
        </a:p>
      </dsp:txBody>
      <dsp:txXfrm>
        <a:off x="5713644" y="1607355"/>
        <a:ext cx="2854729" cy="3375445"/>
      </dsp:txXfrm>
    </dsp:sp>
    <dsp:sp modelId="{87D1064F-0AD6-47C2-8F4C-272058D6D6BD}">
      <dsp:nvSpPr>
        <dsp:cNvPr id="0" name=""/>
        <dsp:cNvSpPr/>
      </dsp:nvSpPr>
      <dsp:spPr>
        <a:xfrm>
          <a:off x="0" y="4982800"/>
          <a:ext cx="8572560" cy="375049"/>
        </a:xfrm>
        <a:prstGeom prst="rect">
          <a:avLst/>
        </a:prstGeom>
        <a:solidFill>
          <a:schemeClr val="accent1">
            <a:shade val="80000"/>
            <a:hueOff val="0"/>
            <a:satOff val="0"/>
            <a:lumOff val="0"/>
            <a:alphaOff val="0"/>
          </a:schemeClr>
        </a:soli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18EF52-3006-4FEA-AC7C-A50A402D6FB9}">
      <dsp:nvSpPr>
        <dsp:cNvPr id="0" name=""/>
        <dsp:cNvSpPr/>
      </dsp:nvSpPr>
      <dsp:spPr>
        <a:xfrm rot="16200000">
          <a:off x="970751" y="-970751"/>
          <a:ext cx="2401897" cy="4343400"/>
        </a:xfrm>
        <a:prstGeom prst="round1Rect">
          <a:avLst/>
        </a:prstGeom>
        <a:gradFill rotWithShape="0">
          <a:gsLst>
            <a:gs pos="0">
              <a:schemeClr val="accent2">
                <a:hueOff val="0"/>
                <a:satOff val="0"/>
                <a:lumOff val="0"/>
                <a:alphaOff val="0"/>
                <a:tint val="75000"/>
                <a:shade val="85000"/>
                <a:satMod val="230000"/>
              </a:schemeClr>
            </a:gs>
            <a:gs pos="25000">
              <a:schemeClr val="accent2">
                <a:hueOff val="0"/>
                <a:satOff val="0"/>
                <a:lumOff val="0"/>
                <a:alphaOff val="0"/>
                <a:tint val="90000"/>
                <a:shade val="70000"/>
                <a:satMod val="220000"/>
              </a:schemeClr>
            </a:gs>
            <a:gs pos="50000">
              <a:schemeClr val="accent2">
                <a:hueOff val="0"/>
                <a:satOff val="0"/>
                <a:lumOff val="0"/>
                <a:alphaOff val="0"/>
                <a:tint val="90000"/>
                <a:shade val="58000"/>
                <a:satMod val="225000"/>
              </a:schemeClr>
            </a:gs>
            <a:gs pos="65000">
              <a:schemeClr val="accent2">
                <a:hueOff val="0"/>
                <a:satOff val="0"/>
                <a:lumOff val="0"/>
                <a:alphaOff val="0"/>
                <a:tint val="90000"/>
                <a:shade val="58000"/>
                <a:satMod val="225000"/>
              </a:schemeClr>
            </a:gs>
            <a:gs pos="80000">
              <a:schemeClr val="accent2">
                <a:hueOff val="0"/>
                <a:satOff val="0"/>
                <a:lumOff val="0"/>
                <a:alphaOff val="0"/>
                <a:tint val="90000"/>
                <a:shade val="69000"/>
                <a:satMod val="220000"/>
              </a:schemeClr>
            </a:gs>
            <a:gs pos="100000">
              <a:schemeClr val="accent2">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s-ES" sz="2700" kern="1200" dirty="0" smtClean="0"/>
            <a:t>Parte constructiva del metabolismo.</a:t>
          </a:r>
          <a:endParaRPr lang="en-US" sz="2700" kern="1200" dirty="0"/>
        </a:p>
      </dsp:txBody>
      <dsp:txXfrm rot="5400000">
        <a:off x="0" y="0"/>
        <a:ext cx="4343400" cy="1801423"/>
      </dsp:txXfrm>
    </dsp:sp>
    <dsp:sp modelId="{8100767F-7281-4F45-957A-B1BF1DD03FD8}">
      <dsp:nvSpPr>
        <dsp:cNvPr id="0" name=""/>
        <dsp:cNvSpPr/>
      </dsp:nvSpPr>
      <dsp:spPr>
        <a:xfrm>
          <a:off x="4343400" y="0"/>
          <a:ext cx="4343400" cy="2401897"/>
        </a:xfrm>
        <a:prstGeom prst="round1Rect">
          <a:avLst/>
        </a:prstGeom>
        <a:gradFill rotWithShape="0">
          <a:gsLst>
            <a:gs pos="0">
              <a:schemeClr val="accent3">
                <a:hueOff val="0"/>
                <a:satOff val="0"/>
                <a:lumOff val="0"/>
                <a:alphaOff val="0"/>
                <a:tint val="75000"/>
                <a:shade val="85000"/>
                <a:satMod val="230000"/>
              </a:schemeClr>
            </a:gs>
            <a:gs pos="25000">
              <a:schemeClr val="accent3">
                <a:hueOff val="0"/>
                <a:satOff val="0"/>
                <a:lumOff val="0"/>
                <a:alphaOff val="0"/>
                <a:tint val="90000"/>
                <a:shade val="70000"/>
                <a:satMod val="220000"/>
              </a:schemeClr>
            </a:gs>
            <a:gs pos="50000">
              <a:schemeClr val="accent3">
                <a:hueOff val="0"/>
                <a:satOff val="0"/>
                <a:lumOff val="0"/>
                <a:alphaOff val="0"/>
                <a:tint val="90000"/>
                <a:shade val="58000"/>
                <a:satMod val="225000"/>
              </a:schemeClr>
            </a:gs>
            <a:gs pos="65000">
              <a:schemeClr val="accent3">
                <a:hueOff val="0"/>
                <a:satOff val="0"/>
                <a:lumOff val="0"/>
                <a:alphaOff val="0"/>
                <a:tint val="90000"/>
                <a:shade val="58000"/>
                <a:satMod val="225000"/>
              </a:schemeClr>
            </a:gs>
            <a:gs pos="80000">
              <a:schemeClr val="accent3">
                <a:hueOff val="0"/>
                <a:satOff val="0"/>
                <a:lumOff val="0"/>
                <a:alphaOff val="0"/>
                <a:tint val="90000"/>
                <a:shade val="69000"/>
                <a:satMod val="220000"/>
              </a:schemeClr>
            </a:gs>
            <a:gs pos="100000">
              <a:schemeClr val="accent3">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s-ES" sz="2700" kern="1200" dirty="0" smtClean="0"/>
            <a:t>Se forman moléculas complejas a partir de moléculas más sencillas.</a:t>
          </a:r>
          <a:endParaRPr lang="en-US" sz="2700" kern="1200" dirty="0"/>
        </a:p>
      </dsp:txBody>
      <dsp:txXfrm>
        <a:off x="4343400" y="0"/>
        <a:ext cx="4343400" cy="1801423"/>
      </dsp:txXfrm>
    </dsp:sp>
    <dsp:sp modelId="{255BFD9B-AF89-489D-8935-D0E1D3573E7B}">
      <dsp:nvSpPr>
        <dsp:cNvPr id="0" name=""/>
        <dsp:cNvSpPr/>
      </dsp:nvSpPr>
      <dsp:spPr>
        <a:xfrm rot="10800000">
          <a:off x="0" y="2401897"/>
          <a:ext cx="4343400" cy="2401897"/>
        </a:xfrm>
        <a:prstGeom prst="round1Rect">
          <a:avLst/>
        </a:prstGeom>
        <a:gradFill rotWithShape="0">
          <a:gsLst>
            <a:gs pos="0">
              <a:schemeClr val="accent4">
                <a:hueOff val="0"/>
                <a:satOff val="0"/>
                <a:lumOff val="0"/>
                <a:alphaOff val="0"/>
                <a:tint val="75000"/>
                <a:shade val="85000"/>
                <a:satMod val="230000"/>
              </a:schemeClr>
            </a:gs>
            <a:gs pos="25000">
              <a:schemeClr val="accent4">
                <a:hueOff val="0"/>
                <a:satOff val="0"/>
                <a:lumOff val="0"/>
                <a:alphaOff val="0"/>
                <a:tint val="90000"/>
                <a:shade val="70000"/>
                <a:satMod val="220000"/>
              </a:schemeClr>
            </a:gs>
            <a:gs pos="50000">
              <a:schemeClr val="accent4">
                <a:hueOff val="0"/>
                <a:satOff val="0"/>
                <a:lumOff val="0"/>
                <a:alphaOff val="0"/>
                <a:tint val="90000"/>
                <a:shade val="58000"/>
                <a:satMod val="225000"/>
              </a:schemeClr>
            </a:gs>
            <a:gs pos="65000">
              <a:schemeClr val="accent4">
                <a:hueOff val="0"/>
                <a:satOff val="0"/>
                <a:lumOff val="0"/>
                <a:alphaOff val="0"/>
                <a:tint val="90000"/>
                <a:shade val="58000"/>
                <a:satMod val="225000"/>
              </a:schemeClr>
            </a:gs>
            <a:gs pos="80000">
              <a:schemeClr val="accent4">
                <a:hueOff val="0"/>
                <a:satOff val="0"/>
                <a:lumOff val="0"/>
                <a:alphaOff val="0"/>
                <a:tint val="90000"/>
                <a:shade val="69000"/>
                <a:satMod val="220000"/>
              </a:schemeClr>
            </a:gs>
            <a:gs pos="100000">
              <a:schemeClr val="accent4">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s-ES" sz="2700" kern="1200" dirty="0" smtClean="0"/>
            <a:t>Requiere aporte de energía en forma de ATP generado del catabolismo.</a:t>
          </a:r>
          <a:endParaRPr lang="en-US" sz="2700" kern="1200" dirty="0"/>
        </a:p>
      </dsp:txBody>
      <dsp:txXfrm rot="10800000">
        <a:off x="0" y="3002371"/>
        <a:ext cx="4343400" cy="1801423"/>
      </dsp:txXfrm>
    </dsp:sp>
    <dsp:sp modelId="{5A1E8C80-5785-4744-BC2E-C05E6EC2A728}">
      <dsp:nvSpPr>
        <dsp:cNvPr id="0" name=""/>
        <dsp:cNvSpPr/>
      </dsp:nvSpPr>
      <dsp:spPr>
        <a:xfrm rot="5400000">
          <a:off x="5314151" y="1431146"/>
          <a:ext cx="2401897" cy="4343400"/>
        </a:xfrm>
        <a:prstGeom prst="round1Rect">
          <a:avLst/>
        </a:prstGeom>
        <a:gradFill rotWithShape="0">
          <a:gsLst>
            <a:gs pos="0">
              <a:schemeClr val="accent5">
                <a:hueOff val="0"/>
                <a:satOff val="0"/>
                <a:lumOff val="0"/>
                <a:alphaOff val="0"/>
                <a:tint val="75000"/>
                <a:shade val="85000"/>
                <a:satMod val="230000"/>
              </a:schemeClr>
            </a:gs>
            <a:gs pos="25000">
              <a:schemeClr val="accent5">
                <a:hueOff val="0"/>
                <a:satOff val="0"/>
                <a:lumOff val="0"/>
                <a:alphaOff val="0"/>
                <a:tint val="90000"/>
                <a:shade val="70000"/>
                <a:satMod val="220000"/>
              </a:schemeClr>
            </a:gs>
            <a:gs pos="50000">
              <a:schemeClr val="accent5">
                <a:hueOff val="0"/>
                <a:satOff val="0"/>
                <a:lumOff val="0"/>
                <a:alphaOff val="0"/>
                <a:tint val="90000"/>
                <a:shade val="58000"/>
                <a:satMod val="225000"/>
              </a:schemeClr>
            </a:gs>
            <a:gs pos="65000">
              <a:schemeClr val="accent5">
                <a:hueOff val="0"/>
                <a:satOff val="0"/>
                <a:lumOff val="0"/>
                <a:alphaOff val="0"/>
                <a:tint val="90000"/>
                <a:shade val="58000"/>
                <a:satMod val="225000"/>
              </a:schemeClr>
            </a:gs>
            <a:gs pos="80000">
              <a:schemeClr val="accent5">
                <a:hueOff val="0"/>
                <a:satOff val="0"/>
                <a:lumOff val="0"/>
                <a:alphaOff val="0"/>
                <a:tint val="90000"/>
                <a:shade val="69000"/>
                <a:satMod val="220000"/>
              </a:schemeClr>
            </a:gs>
            <a:gs pos="100000">
              <a:schemeClr val="accent5">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s-ES" sz="2700" kern="1200" dirty="0" smtClean="0"/>
            <a:t>Biosíntesis enzimática de los componentes moleculares de las células. </a:t>
          </a:r>
          <a:endParaRPr lang="en-US" sz="2700" kern="1200" dirty="0"/>
        </a:p>
      </dsp:txBody>
      <dsp:txXfrm rot="-5400000">
        <a:off x="4343400" y="3002371"/>
        <a:ext cx="4343400" cy="1801423"/>
      </dsp:txXfrm>
    </dsp:sp>
    <dsp:sp modelId="{ACA6BA05-0210-40BA-8C40-EFFD7DB24D99}">
      <dsp:nvSpPr>
        <dsp:cNvPr id="0" name=""/>
        <dsp:cNvSpPr/>
      </dsp:nvSpPr>
      <dsp:spPr>
        <a:xfrm>
          <a:off x="3040380" y="1801423"/>
          <a:ext cx="2606040" cy="1200948"/>
        </a:xfrm>
        <a:prstGeom prst="roundRect">
          <a:avLst/>
        </a:prstGeom>
        <a:solidFill>
          <a:schemeClr val="accent2">
            <a:tint val="40000"/>
            <a:hueOff val="0"/>
            <a:satOff val="0"/>
            <a:lumOff val="0"/>
            <a:alphaOff val="0"/>
          </a:schemeClr>
        </a:solidFill>
        <a:ln>
          <a:noFill/>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t>Anabolismo</a:t>
          </a:r>
          <a:endParaRPr lang="en-US" sz="2700" kern="1200" dirty="0"/>
        </a:p>
      </dsp:txBody>
      <dsp:txXfrm>
        <a:off x="3099005" y="1860048"/>
        <a:ext cx="2488790" cy="108369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2172FD-5028-4C50-B7F6-9F76760924C3}">
      <dsp:nvSpPr>
        <dsp:cNvPr id="0" name=""/>
        <dsp:cNvSpPr/>
      </dsp:nvSpPr>
      <dsp:spPr>
        <a:xfrm>
          <a:off x="0" y="522085"/>
          <a:ext cx="8286808" cy="1323000"/>
        </a:xfrm>
        <a:prstGeom prst="rect">
          <a:avLst/>
        </a:prstGeom>
        <a:solidFill>
          <a:schemeClr val="lt1">
            <a:alpha val="90000"/>
            <a:hueOff val="0"/>
            <a:satOff val="0"/>
            <a:lumOff val="0"/>
            <a:alphaOff val="0"/>
          </a:schemeClr>
        </a:solidFill>
        <a:ln w="10000" cap="flat" cmpd="sng" algn="ctr">
          <a:solidFill>
            <a:schemeClr val="accent1">
              <a:shade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3148" tIns="499872" rIns="643148" bIns="170688" numCol="1" spcCol="1270" anchor="t" anchorCtr="0">
          <a:noAutofit/>
        </a:bodyPr>
        <a:lstStyle/>
        <a:p>
          <a:pPr marL="228600" lvl="1" indent="-228600" algn="l" defTabSz="1066800">
            <a:lnSpc>
              <a:spcPct val="90000"/>
            </a:lnSpc>
            <a:spcBef>
              <a:spcPct val="0"/>
            </a:spcBef>
            <a:spcAft>
              <a:spcPct val="15000"/>
            </a:spcAft>
            <a:buChar char="••"/>
          </a:pPr>
          <a:r>
            <a:rPr lang="es-ES" sz="2400" kern="1200" dirty="0" smtClean="0"/>
            <a:t>En condiciones de ayuno los niveles de esta enzima aumentan y disminuye en estados ricos en glúcidos.</a:t>
          </a:r>
          <a:endParaRPr lang="en-US" sz="2400" kern="1200" dirty="0"/>
        </a:p>
      </dsp:txBody>
      <dsp:txXfrm>
        <a:off x="0" y="522085"/>
        <a:ext cx="8286808" cy="1323000"/>
      </dsp:txXfrm>
    </dsp:sp>
    <dsp:sp modelId="{82448948-6292-4375-B0C8-0B46FDE72F13}">
      <dsp:nvSpPr>
        <dsp:cNvPr id="0" name=""/>
        <dsp:cNvSpPr/>
      </dsp:nvSpPr>
      <dsp:spPr>
        <a:xfrm>
          <a:off x="414340" y="167845"/>
          <a:ext cx="5800765" cy="708480"/>
        </a:xfrm>
        <a:prstGeom prst="roundRect">
          <a:avLst/>
        </a:prstGeom>
        <a:gradFill rotWithShape="0">
          <a:gsLst>
            <a:gs pos="0">
              <a:schemeClr val="accent1">
                <a:shade val="80000"/>
                <a:hueOff val="0"/>
                <a:satOff val="0"/>
                <a:lumOff val="0"/>
                <a:alphaOff val="0"/>
                <a:tint val="75000"/>
                <a:shade val="85000"/>
                <a:satMod val="230000"/>
              </a:schemeClr>
            </a:gs>
            <a:gs pos="25000">
              <a:schemeClr val="accent1">
                <a:shade val="80000"/>
                <a:hueOff val="0"/>
                <a:satOff val="0"/>
                <a:lumOff val="0"/>
                <a:alphaOff val="0"/>
                <a:tint val="90000"/>
                <a:shade val="70000"/>
                <a:satMod val="220000"/>
              </a:schemeClr>
            </a:gs>
            <a:gs pos="50000">
              <a:schemeClr val="accent1">
                <a:shade val="80000"/>
                <a:hueOff val="0"/>
                <a:satOff val="0"/>
                <a:lumOff val="0"/>
                <a:alphaOff val="0"/>
                <a:tint val="90000"/>
                <a:shade val="58000"/>
                <a:satMod val="225000"/>
              </a:schemeClr>
            </a:gs>
            <a:gs pos="65000">
              <a:schemeClr val="accent1">
                <a:shade val="80000"/>
                <a:hueOff val="0"/>
                <a:satOff val="0"/>
                <a:lumOff val="0"/>
                <a:alphaOff val="0"/>
                <a:tint val="90000"/>
                <a:shade val="58000"/>
                <a:satMod val="225000"/>
              </a:schemeClr>
            </a:gs>
            <a:gs pos="80000">
              <a:schemeClr val="accent1">
                <a:shade val="80000"/>
                <a:hueOff val="0"/>
                <a:satOff val="0"/>
                <a:lumOff val="0"/>
                <a:alphaOff val="0"/>
                <a:tint val="90000"/>
                <a:shade val="69000"/>
                <a:satMod val="220000"/>
              </a:schemeClr>
            </a:gs>
            <a:gs pos="100000">
              <a:schemeClr val="accent1">
                <a:shade val="80000"/>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219255" tIns="0" rIns="219255" bIns="0" numCol="1" spcCol="1270" anchor="ctr" anchorCtr="0">
          <a:noAutofit/>
        </a:bodyPr>
        <a:lstStyle/>
        <a:p>
          <a:pPr lvl="0" algn="l" defTabSz="1066800">
            <a:lnSpc>
              <a:spcPct val="90000"/>
            </a:lnSpc>
            <a:spcBef>
              <a:spcPct val="0"/>
            </a:spcBef>
            <a:spcAft>
              <a:spcPct val="35000"/>
            </a:spcAft>
          </a:pPr>
          <a:r>
            <a:rPr lang="es-ES" sz="2400" b="1" kern="1200" dirty="0" smtClean="0"/>
            <a:t>Fosfoenolpiruvato-carboxiquinasa</a:t>
          </a:r>
          <a:r>
            <a:rPr lang="es-ES" sz="2400" kern="1200" dirty="0" smtClean="0"/>
            <a:t> (PEP-CK).</a:t>
          </a:r>
          <a:endParaRPr lang="en-US" sz="2400" kern="1200" dirty="0"/>
        </a:p>
      </dsp:txBody>
      <dsp:txXfrm>
        <a:off x="448925" y="202430"/>
        <a:ext cx="5731595" cy="639310"/>
      </dsp:txXfrm>
    </dsp:sp>
    <dsp:sp modelId="{A61B294E-CC94-4DEE-BE68-4D2F11D164F2}">
      <dsp:nvSpPr>
        <dsp:cNvPr id="0" name=""/>
        <dsp:cNvSpPr/>
      </dsp:nvSpPr>
      <dsp:spPr>
        <a:xfrm>
          <a:off x="0" y="2328926"/>
          <a:ext cx="8286808" cy="1323000"/>
        </a:xfrm>
        <a:prstGeom prst="rect">
          <a:avLst/>
        </a:prstGeom>
        <a:solidFill>
          <a:schemeClr val="lt1">
            <a:alpha val="90000"/>
            <a:hueOff val="0"/>
            <a:satOff val="0"/>
            <a:lumOff val="0"/>
            <a:alphaOff val="0"/>
          </a:schemeClr>
        </a:solidFill>
        <a:ln w="10000" cap="flat" cmpd="sng" algn="ctr">
          <a:solidFill>
            <a:schemeClr val="accent1">
              <a:shade val="80000"/>
              <a:hueOff val="-365338"/>
              <a:satOff val="-5738"/>
              <a:lumOff val="1659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3148" tIns="499872" rIns="643148" bIns="170688" numCol="1" spcCol="1270" anchor="t" anchorCtr="0">
          <a:noAutofit/>
        </a:bodyPr>
        <a:lstStyle/>
        <a:p>
          <a:pPr marL="228600" lvl="1" indent="-228600" algn="l" defTabSz="1066800">
            <a:lnSpc>
              <a:spcPct val="90000"/>
            </a:lnSpc>
            <a:spcBef>
              <a:spcPct val="0"/>
            </a:spcBef>
            <a:spcAft>
              <a:spcPct val="15000"/>
            </a:spcAft>
            <a:buChar char="••"/>
          </a:pPr>
          <a:r>
            <a:rPr lang="es-ES" sz="2400" kern="1200" dirty="0" smtClean="0"/>
            <a:t>Cataliza la formación de fructosa 6 fosfato a partir de fructosa 1,6 </a:t>
          </a:r>
          <a:r>
            <a:rPr lang="es-ES" sz="2400" kern="1200" dirty="0" err="1" smtClean="0"/>
            <a:t>bisfosfato</a:t>
          </a:r>
          <a:r>
            <a:rPr lang="es-ES" sz="2400" kern="1200" dirty="0" smtClean="0"/>
            <a:t>.</a:t>
          </a:r>
          <a:endParaRPr lang="en-US" sz="2400" kern="1200" dirty="0"/>
        </a:p>
      </dsp:txBody>
      <dsp:txXfrm>
        <a:off x="0" y="2328926"/>
        <a:ext cx="8286808" cy="1323000"/>
      </dsp:txXfrm>
    </dsp:sp>
    <dsp:sp modelId="{CBCB4887-014A-4253-9ED1-4353EE05AE0D}">
      <dsp:nvSpPr>
        <dsp:cNvPr id="0" name=""/>
        <dsp:cNvSpPr/>
      </dsp:nvSpPr>
      <dsp:spPr>
        <a:xfrm>
          <a:off x="414340" y="1974686"/>
          <a:ext cx="5800765" cy="708480"/>
        </a:xfrm>
        <a:prstGeom prst="roundRect">
          <a:avLst/>
        </a:prstGeom>
        <a:gradFill rotWithShape="0">
          <a:gsLst>
            <a:gs pos="0">
              <a:schemeClr val="accent1">
                <a:shade val="80000"/>
                <a:hueOff val="-365338"/>
                <a:satOff val="-5738"/>
                <a:lumOff val="16599"/>
                <a:alphaOff val="0"/>
                <a:tint val="75000"/>
                <a:shade val="85000"/>
                <a:satMod val="230000"/>
              </a:schemeClr>
            </a:gs>
            <a:gs pos="25000">
              <a:schemeClr val="accent1">
                <a:shade val="80000"/>
                <a:hueOff val="-365338"/>
                <a:satOff val="-5738"/>
                <a:lumOff val="16599"/>
                <a:alphaOff val="0"/>
                <a:tint val="90000"/>
                <a:shade val="70000"/>
                <a:satMod val="220000"/>
              </a:schemeClr>
            </a:gs>
            <a:gs pos="50000">
              <a:schemeClr val="accent1">
                <a:shade val="80000"/>
                <a:hueOff val="-365338"/>
                <a:satOff val="-5738"/>
                <a:lumOff val="16599"/>
                <a:alphaOff val="0"/>
                <a:tint val="90000"/>
                <a:shade val="58000"/>
                <a:satMod val="225000"/>
              </a:schemeClr>
            </a:gs>
            <a:gs pos="65000">
              <a:schemeClr val="accent1">
                <a:shade val="80000"/>
                <a:hueOff val="-365338"/>
                <a:satOff val="-5738"/>
                <a:lumOff val="16599"/>
                <a:alphaOff val="0"/>
                <a:tint val="90000"/>
                <a:shade val="58000"/>
                <a:satMod val="225000"/>
              </a:schemeClr>
            </a:gs>
            <a:gs pos="80000">
              <a:schemeClr val="accent1">
                <a:shade val="80000"/>
                <a:hueOff val="-365338"/>
                <a:satOff val="-5738"/>
                <a:lumOff val="16599"/>
                <a:alphaOff val="0"/>
                <a:tint val="90000"/>
                <a:shade val="69000"/>
                <a:satMod val="220000"/>
              </a:schemeClr>
            </a:gs>
            <a:gs pos="100000">
              <a:schemeClr val="accent1">
                <a:shade val="80000"/>
                <a:hueOff val="-365338"/>
                <a:satOff val="-5738"/>
                <a:lumOff val="16599"/>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219255" tIns="0" rIns="219255" bIns="0" numCol="1" spcCol="1270" anchor="ctr" anchorCtr="0">
          <a:noAutofit/>
        </a:bodyPr>
        <a:lstStyle/>
        <a:p>
          <a:pPr lvl="0" algn="l" defTabSz="1066800">
            <a:lnSpc>
              <a:spcPct val="90000"/>
            </a:lnSpc>
            <a:spcBef>
              <a:spcPct val="0"/>
            </a:spcBef>
            <a:spcAft>
              <a:spcPct val="35000"/>
            </a:spcAft>
          </a:pPr>
          <a:r>
            <a:rPr lang="es-ES" sz="2400" b="1" kern="1200" dirty="0" smtClean="0"/>
            <a:t>Fructosa 1,6 </a:t>
          </a:r>
          <a:r>
            <a:rPr lang="es-ES" sz="2400" b="1" kern="1200" dirty="0" err="1" smtClean="0"/>
            <a:t>bisfosfatasa</a:t>
          </a:r>
          <a:r>
            <a:rPr lang="es-ES" sz="2400" kern="1200" dirty="0" smtClean="0"/>
            <a:t>. </a:t>
          </a:r>
          <a:endParaRPr lang="en-US" sz="2400" kern="1200" dirty="0"/>
        </a:p>
      </dsp:txBody>
      <dsp:txXfrm>
        <a:off x="448925" y="2009271"/>
        <a:ext cx="5731595" cy="639310"/>
      </dsp:txXfrm>
    </dsp:sp>
    <dsp:sp modelId="{0EDC4F5A-03FD-4DB1-96BC-871418CD1EF3}">
      <dsp:nvSpPr>
        <dsp:cNvPr id="0" name=""/>
        <dsp:cNvSpPr/>
      </dsp:nvSpPr>
      <dsp:spPr>
        <a:xfrm>
          <a:off x="0" y="4135766"/>
          <a:ext cx="8286808" cy="982800"/>
        </a:xfrm>
        <a:prstGeom prst="rect">
          <a:avLst/>
        </a:prstGeom>
        <a:solidFill>
          <a:schemeClr val="lt1">
            <a:alpha val="90000"/>
            <a:hueOff val="0"/>
            <a:satOff val="0"/>
            <a:lumOff val="0"/>
            <a:alphaOff val="0"/>
          </a:schemeClr>
        </a:solidFill>
        <a:ln w="10000" cap="flat" cmpd="sng" algn="ctr">
          <a:solidFill>
            <a:schemeClr val="accent1">
              <a:shade val="80000"/>
              <a:hueOff val="-730676"/>
              <a:satOff val="-11477"/>
              <a:lumOff val="3319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3148" tIns="499872" rIns="643148" bIns="170688" numCol="1" spcCol="1270" anchor="t" anchorCtr="0">
          <a:noAutofit/>
        </a:bodyPr>
        <a:lstStyle/>
        <a:p>
          <a:pPr marL="228600" lvl="1" indent="-228600" algn="l" defTabSz="1066800">
            <a:lnSpc>
              <a:spcPct val="90000"/>
            </a:lnSpc>
            <a:spcBef>
              <a:spcPct val="0"/>
            </a:spcBef>
            <a:spcAft>
              <a:spcPct val="15000"/>
            </a:spcAft>
            <a:buChar char="••"/>
          </a:pPr>
          <a:r>
            <a:rPr lang="es-ES" sz="2400" kern="1200" dirty="0" smtClean="0"/>
            <a:t>Cataliza glucosa a partir de glucosa 6 fosfato.</a:t>
          </a:r>
          <a:endParaRPr lang="en-US" sz="2400" kern="1200" dirty="0"/>
        </a:p>
      </dsp:txBody>
      <dsp:txXfrm>
        <a:off x="0" y="4135766"/>
        <a:ext cx="8286808" cy="982800"/>
      </dsp:txXfrm>
    </dsp:sp>
    <dsp:sp modelId="{EEB78AC8-43C2-40F8-AFA7-CAA0115170CB}">
      <dsp:nvSpPr>
        <dsp:cNvPr id="0" name=""/>
        <dsp:cNvSpPr/>
      </dsp:nvSpPr>
      <dsp:spPr>
        <a:xfrm>
          <a:off x="414340" y="3781526"/>
          <a:ext cx="5800765" cy="708480"/>
        </a:xfrm>
        <a:prstGeom prst="roundRect">
          <a:avLst/>
        </a:prstGeom>
        <a:gradFill rotWithShape="0">
          <a:gsLst>
            <a:gs pos="0">
              <a:schemeClr val="accent1">
                <a:shade val="80000"/>
                <a:hueOff val="-730676"/>
                <a:satOff val="-11477"/>
                <a:lumOff val="33198"/>
                <a:alphaOff val="0"/>
                <a:tint val="75000"/>
                <a:shade val="85000"/>
                <a:satMod val="230000"/>
              </a:schemeClr>
            </a:gs>
            <a:gs pos="25000">
              <a:schemeClr val="accent1">
                <a:shade val="80000"/>
                <a:hueOff val="-730676"/>
                <a:satOff val="-11477"/>
                <a:lumOff val="33198"/>
                <a:alphaOff val="0"/>
                <a:tint val="90000"/>
                <a:shade val="70000"/>
                <a:satMod val="220000"/>
              </a:schemeClr>
            </a:gs>
            <a:gs pos="50000">
              <a:schemeClr val="accent1">
                <a:shade val="80000"/>
                <a:hueOff val="-730676"/>
                <a:satOff val="-11477"/>
                <a:lumOff val="33198"/>
                <a:alphaOff val="0"/>
                <a:tint val="90000"/>
                <a:shade val="58000"/>
                <a:satMod val="225000"/>
              </a:schemeClr>
            </a:gs>
            <a:gs pos="65000">
              <a:schemeClr val="accent1">
                <a:shade val="80000"/>
                <a:hueOff val="-730676"/>
                <a:satOff val="-11477"/>
                <a:lumOff val="33198"/>
                <a:alphaOff val="0"/>
                <a:tint val="90000"/>
                <a:shade val="58000"/>
                <a:satMod val="225000"/>
              </a:schemeClr>
            </a:gs>
            <a:gs pos="80000">
              <a:schemeClr val="accent1">
                <a:shade val="80000"/>
                <a:hueOff val="-730676"/>
                <a:satOff val="-11477"/>
                <a:lumOff val="33198"/>
                <a:alphaOff val="0"/>
                <a:tint val="90000"/>
                <a:shade val="69000"/>
                <a:satMod val="220000"/>
              </a:schemeClr>
            </a:gs>
            <a:gs pos="100000">
              <a:schemeClr val="accent1">
                <a:shade val="80000"/>
                <a:hueOff val="-730676"/>
                <a:satOff val="-11477"/>
                <a:lumOff val="33198"/>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219255" tIns="0" rIns="219255" bIns="0" numCol="1" spcCol="1270" anchor="ctr" anchorCtr="0">
          <a:noAutofit/>
        </a:bodyPr>
        <a:lstStyle/>
        <a:p>
          <a:pPr lvl="0" algn="l" defTabSz="1066800">
            <a:lnSpc>
              <a:spcPct val="90000"/>
            </a:lnSpc>
            <a:spcBef>
              <a:spcPct val="0"/>
            </a:spcBef>
            <a:spcAft>
              <a:spcPct val="35000"/>
            </a:spcAft>
          </a:pPr>
          <a:r>
            <a:rPr lang="es-ES" sz="2400" b="1" kern="1200" dirty="0" smtClean="0"/>
            <a:t>Glucosa 6 fosfatasa</a:t>
          </a:r>
          <a:r>
            <a:rPr lang="es-ES" sz="2400" kern="1200" dirty="0" smtClean="0"/>
            <a:t>. </a:t>
          </a:r>
          <a:endParaRPr lang="en-US" sz="2400" kern="1200" dirty="0"/>
        </a:p>
      </dsp:txBody>
      <dsp:txXfrm>
        <a:off x="448925" y="3816111"/>
        <a:ext cx="5731595" cy="63931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235B7-D621-4191-9DA4-DC3A3AA93253}">
      <dsp:nvSpPr>
        <dsp:cNvPr id="0" name=""/>
        <dsp:cNvSpPr/>
      </dsp:nvSpPr>
      <dsp:spPr>
        <a:xfrm>
          <a:off x="0" y="0"/>
          <a:ext cx="4421190" cy="4421190"/>
        </a:xfrm>
        <a:prstGeom prst="pie">
          <a:avLst>
            <a:gd name="adj1" fmla="val 5400000"/>
            <a:gd name="adj2" fmla="val 16200000"/>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9DFBB32-A05B-4B38-9687-BD6E04D2BED6}">
      <dsp:nvSpPr>
        <dsp:cNvPr id="0" name=""/>
        <dsp:cNvSpPr/>
      </dsp:nvSpPr>
      <dsp:spPr>
        <a:xfrm>
          <a:off x="2210595" y="0"/>
          <a:ext cx="6361965" cy="4421190"/>
        </a:xfrm>
        <a:prstGeom prst="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La síntesis de glucosa es costosa para la célula en un sentido energético. </a:t>
          </a:r>
          <a:endParaRPr lang="en-US" sz="2100" kern="1200" dirty="0"/>
        </a:p>
      </dsp:txBody>
      <dsp:txXfrm>
        <a:off x="2210595" y="0"/>
        <a:ext cx="3180982" cy="1326359"/>
      </dsp:txXfrm>
    </dsp:sp>
    <dsp:sp modelId="{0D4E4151-B9F8-4361-B587-7B1B1BCC866B}">
      <dsp:nvSpPr>
        <dsp:cNvPr id="0" name=""/>
        <dsp:cNvSpPr/>
      </dsp:nvSpPr>
      <dsp:spPr>
        <a:xfrm>
          <a:off x="773709" y="1326359"/>
          <a:ext cx="2873770" cy="2873770"/>
        </a:xfrm>
        <a:prstGeom prst="pie">
          <a:avLst>
            <a:gd name="adj1" fmla="val 5400000"/>
            <a:gd name="adj2" fmla="val 16200000"/>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131C1E1-DC45-4FF9-8100-81806F09198F}">
      <dsp:nvSpPr>
        <dsp:cNvPr id="0" name=""/>
        <dsp:cNvSpPr/>
      </dsp:nvSpPr>
      <dsp:spPr>
        <a:xfrm>
          <a:off x="2210595" y="1326359"/>
          <a:ext cx="6361965" cy="2873770"/>
        </a:xfrm>
        <a:prstGeom prst="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err="1" smtClean="0"/>
            <a:t>Piruvirato</a:t>
          </a:r>
          <a:endParaRPr lang="en-US" sz="2100" kern="1200" dirty="0"/>
        </a:p>
      </dsp:txBody>
      <dsp:txXfrm>
        <a:off x="2210595" y="1326359"/>
        <a:ext cx="3180982" cy="1326355"/>
      </dsp:txXfrm>
    </dsp:sp>
    <dsp:sp modelId="{3CC9586C-D821-4D2C-9F47-81DA991E0C78}">
      <dsp:nvSpPr>
        <dsp:cNvPr id="0" name=""/>
        <dsp:cNvSpPr/>
      </dsp:nvSpPr>
      <dsp:spPr>
        <a:xfrm>
          <a:off x="1547417" y="2652715"/>
          <a:ext cx="1326355" cy="1326355"/>
        </a:xfrm>
        <a:prstGeom prst="pie">
          <a:avLst>
            <a:gd name="adj1" fmla="val 5400000"/>
            <a:gd name="adj2" fmla="val 16200000"/>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DC24564-BDDF-40F3-90A8-F1A93BC6C630}">
      <dsp:nvSpPr>
        <dsp:cNvPr id="0" name=""/>
        <dsp:cNvSpPr/>
      </dsp:nvSpPr>
      <dsp:spPr>
        <a:xfrm>
          <a:off x="2210595" y="2652715"/>
          <a:ext cx="6361965" cy="1326355"/>
        </a:xfrm>
        <a:prstGeom prst="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Si la glucólisis pudiera actuar en sentido inverso, el gasto de energía sería mucho menor:</a:t>
          </a:r>
          <a:endParaRPr lang="en-US" sz="2100" kern="1200" dirty="0"/>
        </a:p>
      </dsp:txBody>
      <dsp:txXfrm>
        <a:off x="2210595" y="2652715"/>
        <a:ext cx="3180982" cy="1326355"/>
      </dsp:txXfrm>
    </dsp:sp>
    <dsp:sp modelId="{42F8671C-C638-497C-B048-186E871C5F42}">
      <dsp:nvSpPr>
        <dsp:cNvPr id="0" name=""/>
        <dsp:cNvSpPr/>
      </dsp:nvSpPr>
      <dsp:spPr>
        <a:xfrm>
          <a:off x="5391577" y="1326359"/>
          <a:ext cx="3180982" cy="1326355"/>
        </a:xfrm>
        <a:prstGeom prst="rect">
          <a:avLst/>
        </a:prstGeom>
        <a:noFill/>
        <a:ln w="10000" cap="flat" cmpd="sng" algn="ctr">
          <a:noFill/>
          <a:prstDash val="solid"/>
        </a:ln>
        <a:effectLst>
          <a:outerShdw blurRad="76200" dist="50800" dir="5400000" rotWithShape="0">
            <a:srgbClr val="4E3B3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ES" sz="1700" kern="1200" dirty="0" smtClean="0"/>
            <a:t>Se consumen seis grupos fosfato de energía elevada (4 ATP). </a:t>
          </a:r>
          <a:endParaRPr lang="en-US" sz="1700" kern="1200" dirty="0"/>
        </a:p>
        <a:p>
          <a:pPr marL="171450" lvl="1" indent="-171450" algn="l" defTabSz="755650">
            <a:lnSpc>
              <a:spcPct val="90000"/>
            </a:lnSpc>
            <a:spcBef>
              <a:spcPct val="0"/>
            </a:spcBef>
            <a:spcAft>
              <a:spcPct val="15000"/>
            </a:spcAft>
            <a:buChar char="••"/>
          </a:pPr>
          <a:r>
            <a:rPr lang="es-ES" sz="1700" kern="1200" dirty="0" smtClean="0"/>
            <a:t>2 GTP.</a:t>
          </a:r>
          <a:endParaRPr lang="en-US" sz="1700" kern="1200" dirty="0"/>
        </a:p>
        <a:p>
          <a:pPr marL="171450" lvl="1" indent="-171450" algn="l" defTabSz="755650">
            <a:lnSpc>
              <a:spcPct val="90000"/>
            </a:lnSpc>
            <a:spcBef>
              <a:spcPct val="0"/>
            </a:spcBef>
            <a:spcAft>
              <a:spcPct val="15000"/>
            </a:spcAft>
            <a:buChar char="••"/>
          </a:pPr>
          <a:r>
            <a:rPr lang="es-ES" sz="1700" kern="1200" dirty="0" smtClean="0"/>
            <a:t>2 NADH (como si fueran 5 ATP) </a:t>
          </a:r>
          <a:endParaRPr lang="en-US" sz="1700" kern="1200" dirty="0"/>
        </a:p>
      </dsp:txBody>
      <dsp:txXfrm>
        <a:off x="5391577" y="1326359"/>
        <a:ext cx="3180982" cy="1326355"/>
      </dsp:txXfrm>
    </dsp:sp>
    <dsp:sp modelId="{E5525540-32AC-4E43-8FCE-C55DDCBC6B96}">
      <dsp:nvSpPr>
        <dsp:cNvPr id="0" name=""/>
        <dsp:cNvSpPr/>
      </dsp:nvSpPr>
      <dsp:spPr>
        <a:xfrm>
          <a:off x="5391577" y="2652715"/>
          <a:ext cx="3180982" cy="1326355"/>
        </a:xfrm>
        <a:prstGeom prst="rect">
          <a:avLst/>
        </a:prstGeom>
        <a:noFill/>
        <a:ln w="10000" cap="flat" cmpd="sng" algn="ctr">
          <a:noFill/>
          <a:prstDash val="solid"/>
        </a:ln>
        <a:effectLst>
          <a:outerShdw blurRad="76200" dist="50800" dir="5400000" rotWithShape="0">
            <a:srgbClr val="4E3B3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MX" sz="1700" kern="1200" dirty="0" smtClean="0"/>
            <a:t>2 NADH</a:t>
          </a:r>
          <a:endParaRPr lang="en-US" sz="1700" kern="1200" dirty="0"/>
        </a:p>
        <a:p>
          <a:pPr marL="171450" lvl="1" indent="-171450" algn="l" defTabSz="755650">
            <a:lnSpc>
              <a:spcPct val="90000"/>
            </a:lnSpc>
            <a:spcBef>
              <a:spcPct val="0"/>
            </a:spcBef>
            <a:spcAft>
              <a:spcPct val="15000"/>
            </a:spcAft>
            <a:buChar char="••"/>
          </a:pPr>
          <a:r>
            <a:rPr lang="es-MX" sz="1700" kern="1200" dirty="0" smtClean="0"/>
            <a:t>2 ATP</a:t>
          </a:r>
          <a:endParaRPr lang="en-US" sz="1700" kern="1200" dirty="0"/>
        </a:p>
      </dsp:txBody>
      <dsp:txXfrm>
        <a:off x="5391577" y="2652715"/>
        <a:ext cx="3180982" cy="132635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A8F42D-1D20-4B53-9316-61835AB41E23}">
      <dsp:nvSpPr>
        <dsp:cNvPr id="0" name=""/>
        <dsp:cNvSpPr/>
      </dsp:nvSpPr>
      <dsp:spPr>
        <a:xfrm>
          <a:off x="0" y="0"/>
          <a:ext cx="8786842" cy="1552581"/>
        </a:xfrm>
        <a:prstGeom prst="rect">
          <a:avLst/>
        </a:prstGeom>
        <a:solidFill>
          <a:schemeClr val="accent5">
            <a:shade val="90000"/>
            <a:hueOff val="0"/>
            <a:satOff val="0"/>
            <a:lumOff val="0"/>
            <a:alphaOff val="0"/>
          </a:schemeClr>
        </a:solidFill>
        <a:ln>
          <a:noFill/>
        </a:ln>
        <a:effectLst>
          <a:outerShdw blurRad="76200" dist="50800" dir="5400000" rotWithShape="0">
            <a:srgbClr val="4E3B30">
              <a:alpha val="60000"/>
            </a:srgbClr>
          </a:outerShdw>
        </a:effectLst>
      </dsp:spPr>
      <dsp:style>
        <a:lnRef idx="0">
          <a:scrgbClr r="0" g="0" b="0"/>
        </a:lnRef>
        <a:fillRef idx="1">
          <a:scrgbClr r="0" g="0" b="0"/>
        </a:fillRef>
        <a:effectRef idx="1">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s-MX" sz="6500" kern="1200" dirty="0" smtClean="0">
              <a:effectLst>
                <a:outerShdw blurRad="38100" dist="38100" dir="2700000" algn="tl">
                  <a:srgbClr val="000000">
                    <a:alpha val="43137"/>
                  </a:srgbClr>
                </a:outerShdw>
              </a:effectLst>
            </a:rPr>
            <a:t>Ciclo de Krebs</a:t>
          </a:r>
          <a:endParaRPr lang="en-US" sz="6500" kern="1200" dirty="0">
            <a:effectLst>
              <a:outerShdw blurRad="38100" dist="38100" dir="2700000" algn="tl">
                <a:srgbClr val="000000">
                  <a:alpha val="43137"/>
                </a:srgbClr>
              </a:outerShdw>
            </a:effectLst>
          </a:endParaRPr>
        </a:p>
      </dsp:txBody>
      <dsp:txXfrm>
        <a:off x="0" y="0"/>
        <a:ext cx="8786842" cy="1552581"/>
      </dsp:txXfrm>
    </dsp:sp>
    <dsp:sp modelId="{C22F087F-C687-4D51-A745-1FAE7CFF1123}">
      <dsp:nvSpPr>
        <dsp:cNvPr id="0" name=""/>
        <dsp:cNvSpPr/>
      </dsp:nvSpPr>
      <dsp:spPr>
        <a:xfrm>
          <a:off x="4290" y="1552581"/>
          <a:ext cx="2926087" cy="3260421"/>
        </a:xfrm>
        <a:prstGeom prst="rect">
          <a:avLst/>
        </a:prstGeom>
        <a:gradFill rotWithShape="0">
          <a:gsLst>
            <a:gs pos="0">
              <a:schemeClr val="accent5">
                <a:hueOff val="0"/>
                <a:satOff val="0"/>
                <a:lumOff val="0"/>
                <a:alphaOff val="0"/>
                <a:tint val="30000"/>
                <a:satMod val="250000"/>
              </a:schemeClr>
            </a:gs>
            <a:gs pos="72000">
              <a:schemeClr val="accent5">
                <a:hueOff val="0"/>
                <a:satOff val="0"/>
                <a:lumOff val="0"/>
                <a:alphaOff val="0"/>
                <a:tint val="75000"/>
                <a:satMod val="210000"/>
              </a:schemeClr>
            </a:gs>
            <a:gs pos="100000">
              <a:schemeClr val="accent5">
                <a:hueOff val="0"/>
                <a:satOff val="0"/>
                <a:lumOff val="0"/>
                <a:alphaOff val="0"/>
                <a:tint val="85000"/>
                <a:satMod val="21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Forma parte de la respiración celular en todas las células aeróbicas. </a:t>
          </a:r>
          <a:endParaRPr lang="en-US" sz="1800" kern="1200" dirty="0"/>
        </a:p>
      </dsp:txBody>
      <dsp:txXfrm>
        <a:off x="4290" y="1552581"/>
        <a:ext cx="2926087" cy="3260421"/>
      </dsp:txXfrm>
    </dsp:sp>
    <dsp:sp modelId="{EB3D05BD-2A14-4CFA-9426-AD85006F59CF}">
      <dsp:nvSpPr>
        <dsp:cNvPr id="0" name=""/>
        <dsp:cNvSpPr/>
      </dsp:nvSpPr>
      <dsp:spPr>
        <a:xfrm>
          <a:off x="2930377" y="1552581"/>
          <a:ext cx="2926087" cy="3260421"/>
        </a:xfrm>
        <a:prstGeom prst="rect">
          <a:avLst/>
        </a:prstGeom>
        <a:gradFill rotWithShape="0">
          <a:gsLst>
            <a:gs pos="0">
              <a:schemeClr val="accent5">
                <a:hueOff val="-7009650"/>
                <a:satOff val="10306"/>
                <a:lumOff val="8824"/>
                <a:alphaOff val="0"/>
                <a:tint val="30000"/>
                <a:satMod val="250000"/>
              </a:schemeClr>
            </a:gs>
            <a:gs pos="72000">
              <a:schemeClr val="accent5">
                <a:hueOff val="-7009650"/>
                <a:satOff val="10306"/>
                <a:lumOff val="8824"/>
                <a:alphaOff val="0"/>
                <a:tint val="75000"/>
                <a:satMod val="210000"/>
              </a:schemeClr>
            </a:gs>
            <a:gs pos="100000">
              <a:schemeClr val="accent5">
                <a:hueOff val="-7009650"/>
                <a:satOff val="10306"/>
                <a:lumOff val="8824"/>
                <a:alphaOff val="0"/>
                <a:tint val="85000"/>
                <a:satMod val="21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Es parte de la vía catabólica que realiza la oxidación de glúcidos, ácidos grasos y aminoácidos hasta producir CO</a:t>
          </a:r>
          <a:r>
            <a:rPr lang="es-ES" sz="1800" kern="1200" baseline="-25000" dirty="0" smtClean="0"/>
            <a:t>2</a:t>
          </a:r>
          <a:r>
            <a:rPr lang="es-ES" sz="1800" kern="1200" dirty="0" smtClean="0"/>
            <a:t>, liberando energía en forma utilizable (poder reductor y GTP).</a:t>
          </a:r>
          <a:endParaRPr lang="en-US" sz="1800" kern="1200" dirty="0"/>
        </a:p>
      </dsp:txBody>
      <dsp:txXfrm>
        <a:off x="2930377" y="1552581"/>
        <a:ext cx="2926087" cy="3260421"/>
      </dsp:txXfrm>
    </dsp:sp>
    <dsp:sp modelId="{DCC92196-211E-498C-9320-E5029161D3C9}">
      <dsp:nvSpPr>
        <dsp:cNvPr id="0" name=""/>
        <dsp:cNvSpPr/>
      </dsp:nvSpPr>
      <dsp:spPr>
        <a:xfrm>
          <a:off x="5856464" y="1552581"/>
          <a:ext cx="2926087" cy="3260421"/>
        </a:xfrm>
        <a:prstGeom prst="rect">
          <a:avLst/>
        </a:prstGeom>
        <a:gradFill rotWithShape="0">
          <a:gsLst>
            <a:gs pos="0">
              <a:schemeClr val="accent5">
                <a:hueOff val="-14019300"/>
                <a:satOff val="20613"/>
                <a:lumOff val="17647"/>
                <a:alphaOff val="0"/>
                <a:tint val="30000"/>
                <a:satMod val="250000"/>
              </a:schemeClr>
            </a:gs>
            <a:gs pos="72000">
              <a:schemeClr val="accent5">
                <a:hueOff val="-14019300"/>
                <a:satOff val="20613"/>
                <a:lumOff val="17647"/>
                <a:alphaOff val="0"/>
                <a:tint val="75000"/>
                <a:satMod val="210000"/>
              </a:schemeClr>
            </a:gs>
            <a:gs pos="100000">
              <a:schemeClr val="accent5">
                <a:hueOff val="-14019300"/>
                <a:satOff val="20613"/>
                <a:lumOff val="17647"/>
                <a:alphaOff val="0"/>
                <a:tint val="85000"/>
                <a:satMod val="21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Proporciona precursores para muchas biomoléculas, como ciertos aminoácidos.</a:t>
          </a:r>
          <a:endParaRPr lang="en-US" sz="1800" kern="1200" dirty="0"/>
        </a:p>
      </dsp:txBody>
      <dsp:txXfrm>
        <a:off x="5856464" y="1552581"/>
        <a:ext cx="2926087" cy="3260421"/>
      </dsp:txXfrm>
    </dsp:sp>
    <dsp:sp modelId="{9C56C0BE-B14E-49B4-99F7-5C528FAC35D1}">
      <dsp:nvSpPr>
        <dsp:cNvPr id="0" name=""/>
        <dsp:cNvSpPr/>
      </dsp:nvSpPr>
      <dsp:spPr>
        <a:xfrm>
          <a:off x="0" y="4813002"/>
          <a:ext cx="8786842" cy="362269"/>
        </a:xfrm>
        <a:prstGeom prst="rect">
          <a:avLst/>
        </a:prstGeom>
        <a:solidFill>
          <a:schemeClr val="accent5">
            <a:shade val="90000"/>
            <a:hueOff val="0"/>
            <a:satOff val="0"/>
            <a:lumOff val="0"/>
            <a:alphaOff val="0"/>
          </a:schemeClr>
        </a:solidFill>
        <a:ln>
          <a:noFill/>
        </a:ln>
        <a:effectLst>
          <a:outerShdw blurRad="76200" dist="50800" dir="5400000" rotWithShape="0">
            <a:srgbClr val="4E3B30">
              <a:alpha val="60000"/>
            </a:srgbClr>
          </a:outerShdw>
        </a:effectLst>
      </dsp:spPr>
      <dsp:style>
        <a:lnRef idx="0">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A2DAC8-F26A-4ED9-9189-9EBD4FC227F5}" type="datetimeFigureOut">
              <a:rPr lang="en-US" smtClean="0"/>
              <a:pPr/>
              <a:t>10/2/15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599811-7B3A-4B32-8566-87B3F89BB776}" type="slidenum">
              <a:rPr lang="en-US" smtClean="0"/>
              <a:pPr/>
              <a:t>‹Nr.›</a:t>
            </a:fld>
            <a:endParaRPr lang="en-US"/>
          </a:p>
        </p:txBody>
      </p:sp>
    </p:spTree>
    <p:extLst>
      <p:ext uri="{BB962C8B-B14F-4D97-AF65-F5344CB8AC3E}">
        <p14:creationId xmlns:p14="http://schemas.microsoft.com/office/powerpoint/2010/main" val="332200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599811-7B3A-4B32-8566-87B3F89BB776}" type="slidenum">
              <a:rPr lang="en-US" smtClean="0"/>
              <a:pPr/>
              <a:t>10</a:t>
            </a:fld>
            <a:endParaRPr lang="en-US"/>
          </a:p>
        </p:txBody>
      </p:sp>
    </p:spTree>
    <p:extLst>
      <p:ext uri="{BB962C8B-B14F-4D97-AF65-F5344CB8AC3E}">
        <p14:creationId xmlns:p14="http://schemas.microsoft.com/office/powerpoint/2010/main" val="1041876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599811-7B3A-4B32-8566-87B3F89BB776}" type="slidenum">
              <a:rPr lang="en-US" smtClean="0"/>
              <a:pPr/>
              <a:t>32</a:t>
            </a:fld>
            <a:endParaRPr lang="en-US"/>
          </a:p>
        </p:txBody>
      </p:sp>
    </p:spTree>
    <p:extLst>
      <p:ext uri="{BB962C8B-B14F-4D97-AF65-F5344CB8AC3E}">
        <p14:creationId xmlns:p14="http://schemas.microsoft.com/office/powerpoint/2010/main" val="430989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4"/>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29" name="28 Título"/>
          <p:cNvSpPr>
            <a:spLocks noGrp="1"/>
          </p:cNvSpPr>
          <p:nvPr>
            <p:ph type="ctrTitle"/>
          </p:nvPr>
        </p:nvSpPr>
        <p:spPr>
          <a:xfrm>
            <a:off x="381000" y="4853413"/>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2" name="1 Marcador de pie de página"/>
          <p:cNvSpPr>
            <a:spLocks noGrp="1"/>
          </p:cNvSpPr>
          <p:nvPr>
            <p:ph type="ftr" sz="quarter" idx="11"/>
          </p:nvPr>
        </p:nvSpPr>
        <p:spPr/>
        <p:txBody>
          <a:bodyPr/>
          <a:lstStyle/>
          <a:p>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B2AAD9DF-87AC-49FA-A591-D678A4A8EFD8}" type="slidenum">
              <a:rPr lang="es-ES" smtClean="0"/>
              <a:pPr/>
              <a:t>‹Nr.›</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AAD9DF-87AC-49FA-A591-D678A4A8EFD8}" type="slidenum">
              <a:rPr lang="es-ES" smtClean="0"/>
              <a:pPr/>
              <a:t>‹Nr.›</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8"/>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8"/>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AAD9DF-87AC-49FA-A591-D678A4A8EFD8}" type="slidenum">
              <a:rPr lang="es-ES" smtClean="0"/>
              <a:pPr/>
              <a:t>‹Nr.›</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19" name="18 Marcador de pie de página"/>
          <p:cNvSpPr>
            <a:spLocks noGrp="1"/>
          </p:cNvSpPr>
          <p:nvPr>
            <p:ph type="ftr" sz="quarter" idx="11"/>
          </p:nvPr>
        </p:nvSpPr>
        <p:spPr>
          <a:xfrm>
            <a:off x="3581400" y="76202"/>
            <a:ext cx="2895600" cy="288925"/>
          </a:xfrm>
        </p:spPr>
        <p:txBody>
          <a:bodyPr/>
          <a:lstStyle/>
          <a:p>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B2AAD9DF-87AC-49FA-A591-D678A4A8EFD8}" type="slidenum">
              <a:rPr lang="es-ES" smtClean="0"/>
              <a:pPr/>
              <a:t>‹Nr.›</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4"/>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11" name="10 Marcador de pie de página"/>
          <p:cNvSpPr>
            <a:spLocks noGrp="1"/>
          </p:cNvSpPr>
          <p:nvPr>
            <p:ph type="ftr" sz="quarter" idx="11"/>
          </p:nvPr>
        </p:nvSpPr>
        <p:spPr/>
        <p:txBody>
          <a:bodyPr/>
          <a:lstStyle/>
          <a:p>
            <a:endParaRPr lang="es-ES"/>
          </a:p>
        </p:txBody>
      </p:sp>
      <p:sp>
        <p:nvSpPr>
          <p:cNvPr id="16" name="15 Marcador de número de diapositiva"/>
          <p:cNvSpPr>
            <a:spLocks noGrp="1"/>
          </p:cNvSpPr>
          <p:nvPr>
            <p:ph type="sldNum" sz="quarter" idx="12"/>
          </p:nvPr>
        </p:nvSpPr>
        <p:spPr/>
        <p:txBody>
          <a:bodyPr/>
          <a:lstStyle/>
          <a:p>
            <a:fld id="{B2AAD9DF-87AC-49FA-A591-D678A4A8EFD8}" type="slidenum">
              <a:rPr lang="es-ES" smtClean="0"/>
              <a:pPr/>
              <a:t>‹Nr.›</a:t>
            </a:fld>
            <a:endParaRPr lang="es-ES"/>
          </a:p>
        </p:txBody>
      </p:sp>
      <p:sp>
        <p:nvSpPr>
          <p:cNvPr id="8" name="7 Título"/>
          <p:cNvSpPr>
            <a:spLocks noGrp="1"/>
          </p:cNvSpPr>
          <p:nvPr>
            <p:ph type="title"/>
          </p:nvPr>
        </p:nvSpPr>
        <p:spPr>
          <a:xfrm>
            <a:off x="180475" y="2947087"/>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10" name="9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B2AAD9DF-87AC-49FA-A591-D678A4A8EFD8}" type="slidenum">
              <a:rPr lang="es-ES" smtClean="0"/>
              <a:pPr/>
              <a:t>‹Nr.›</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5"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5" y="1316039"/>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9"/>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B2AAD9DF-87AC-49FA-A591-D678A4A8EFD8}" type="slidenum">
              <a:rPr lang="es-ES" smtClean="0"/>
              <a:pPr/>
              <a:t>‹Nr.›</a:t>
            </a:fld>
            <a:endParaRPr lang="es-ES"/>
          </a:p>
        </p:txBody>
      </p:sp>
      <p:sp>
        <p:nvSpPr>
          <p:cNvPr id="11" name="10 Conector recto"/>
          <p:cNvSpPr>
            <a:spLocks noChangeShapeType="1"/>
          </p:cNvSpPr>
          <p:nvPr/>
        </p:nvSpPr>
        <p:spPr bwMode="auto">
          <a:xfrm>
            <a:off x="514350" y="60198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21" name="20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AAD9DF-87AC-49FA-A591-D678A4A8EFD8}" type="slidenum">
              <a:rPr lang="es-ES" smtClean="0"/>
              <a:pPr/>
              <a:t>‹Nr.›</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24" name="23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2AAD9DF-87AC-49FA-A591-D678A4A8EFD8}" type="slidenum">
              <a:rPr lang="es-ES" smtClean="0"/>
              <a:pPr/>
              <a:t>‹Nr.›</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9"/>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1"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29" name="28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2AAD9DF-87AC-49FA-A591-D678A4A8EFD8}" type="slidenum">
              <a:rPr lang="es-ES" smtClean="0"/>
              <a:pPr/>
              <a:t>‹Nr.›</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9FA90EA8-2AAA-4B7B-8642-BE281C1B64E3}" type="datetimeFigureOut">
              <a:rPr lang="es-ES" smtClean="0"/>
              <a:pPr/>
              <a:t>2/10/15</a:t>
            </a:fld>
            <a:endParaRPr lang="es-ES"/>
          </a:p>
        </p:txBody>
      </p:sp>
      <p:sp>
        <p:nvSpPr>
          <p:cNvPr id="5" name="4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B2AAD9DF-87AC-49FA-A591-D678A4A8EFD8}" type="slidenum">
              <a:rPr lang="es-ES" smtClean="0"/>
              <a:pPr/>
              <a:t>‹Nr.›</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9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8" name="7 Marcador de texto"/>
          <p:cNvSpPr>
            <a:spLocks noGrp="1"/>
          </p:cNvSpPr>
          <p:nvPr>
            <p:ph type="body" idx="1"/>
          </p:nvPr>
        </p:nvSpPr>
        <p:spPr>
          <a:xfrm>
            <a:off x="304800" y="1554164"/>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2"/>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FA90EA8-2AAA-4B7B-8642-BE281C1B64E3}" type="datetimeFigureOut">
              <a:rPr lang="es-ES" smtClean="0"/>
              <a:pPr/>
              <a:t>2/10/15</a:t>
            </a:fld>
            <a:endParaRPr lang="es-ES"/>
          </a:p>
        </p:txBody>
      </p:sp>
      <p:sp>
        <p:nvSpPr>
          <p:cNvPr id="28" name="27 Marcador de pie de página"/>
          <p:cNvSpPr>
            <a:spLocks noGrp="1"/>
          </p:cNvSpPr>
          <p:nvPr>
            <p:ph type="ftr" sz="quarter" idx="3"/>
          </p:nvPr>
        </p:nvSpPr>
        <p:spPr>
          <a:xfrm>
            <a:off x="3124200" y="76202"/>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a:p>
        </p:txBody>
      </p:sp>
      <p:sp>
        <p:nvSpPr>
          <p:cNvPr id="5" name="4 Marcador de número de diapositiva"/>
          <p:cNvSpPr>
            <a:spLocks noGrp="1"/>
          </p:cNvSpPr>
          <p:nvPr>
            <p:ph type="sldNum" sz="quarter" idx="4"/>
          </p:nvPr>
        </p:nvSpPr>
        <p:spPr>
          <a:xfrm>
            <a:off x="8229600" y="6477002"/>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2AAD9DF-87AC-49FA-A591-D678A4A8EFD8}" type="slidenum">
              <a:rPr lang="es-ES" smtClean="0"/>
              <a:pPr/>
              <a:t>‹Nr.›</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9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2" name="11 Conector recto"/>
          <p:cNvSpPr>
            <a:spLocks noChangeShapeType="1"/>
          </p:cNvSpPr>
          <p:nvPr/>
        </p:nvSpPr>
        <p:spPr bwMode="auto">
          <a:xfrm>
            <a:off x="514350" y="105798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microsoft.com/office/2007/relationships/hdphoto" Target="../media/hdphoto2.wd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microsoft.com/office/2007/relationships/hdphoto" Target="../media/hdphoto3.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microsoft.com/office/2007/relationships/hdphoto" Target="../media/hdphoto4.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microsoft.com/office/2007/relationships/hdphoto" Target="../media/hdphoto5.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microsoft.com/office/2007/relationships/hdphoto" Target="../media/hdphoto6.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 Id="rId3" Type="http://schemas.microsoft.com/office/2007/relationships/hdphoto" Target="../media/hdphoto7.wd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tiff"/></Relationships>
</file>

<file path=ppt/slides/_rels/slide20.xml.rels><?xml version="1.0" encoding="UTF-8" standalone="yes"?>
<Relationships xmlns="http://schemas.openxmlformats.org/package/2006/relationships"><Relationship Id="rId3" Type="http://schemas.microsoft.com/office/2007/relationships/hdphoto" Target="../media/hdphoto8.wdp"/><Relationship Id="rId4" Type="http://schemas.openxmlformats.org/officeDocument/2006/relationships/image" Target="../media/image17.png"/><Relationship Id="rId5" Type="http://schemas.microsoft.com/office/2007/relationships/hdphoto" Target="../media/hdphoto9.wdp"/><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gif"/></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 Id="rId3" Type="http://schemas.microsoft.com/office/2007/relationships/hdphoto" Target="../media/hdphoto10.wdp"/></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microsoft.com/office/2007/relationships/hdphoto" Target="../media/hdphoto11.wdp"/></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 Id="rId3" Type="http://schemas.microsoft.com/office/2007/relationships/hdphoto" Target="../media/hdphoto12.wdp"/></Relationships>
</file>

<file path=ppt/slides/_rels/slide31.xml.rels><?xml version="1.0" encoding="UTF-8" standalone="yes"?>
<Relationships xmlns="http://schemas.openxmlformats.org/package/2006/relationships"><Relationship Id="rId3" Type="http://schemas.microsoft.com/office/2007/relationships/hdphoto" Target="../media/hdphoto13.wdp"/><Relationship Id="rId4" Type="http://schemas.openxmlformats.org/officeDocument/2006/relationships/image" Target="../media/image23.png"/><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microsoft.com/office/2007/relationships/hdphoto" Target="../media/hdphoto14.wdp"/></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microsoft.com/office/2007/relationships/hdphoto" Target="../media/hdphoto15.wdp"/></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microsoft.com/office/2007/relationships/hdphoto" Target="../media/hdphoto15.wdp"/></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microsoft.com/office/2007/relationships/hdphoto" Target="../media/hdphoto16.wdp"/></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 Id="rId3" Type="http://schemas.microsoft.com/office/2007/relationships/hdphoto" Target="../media/hdphoto17.wdp"/></Relationships>
</file>

<file path=ppt/slides/_rels/slide39.xml.rels><?xml version="1.0" encoding="UTF-8" standalone="yes"?>
<Relationships xmlns="http://schemas.openxmlformats.org/package/2006/relationships"><Relationship Id="rId3" Type="http://schemas.microsoft.com/office/2007/relationships/hdphoto" Target="../media/hdphoto18.wdp"/><Relationship Id="rId4" Type="http://schemas.openxmlformats.org/officeDocument/2006/relationships/image" Target="../media/image29.jpeg"/><Relationship Id="rId5" Type="http://schemas.microsoft.com/office/2007/relationships/hdphoto" Target="../media/hdphoto19.wdp"/><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eg"/><Relationship Id="rId3" Type="http://schemas.microsoft.com/office/2007/relationships/hdphoto" Target="../media/hdphoto20.wdp"/></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microsoft.com/office/2007/relationships/hdphoto" Target="../media/hdphoto21.wdp"/></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eg"/><Relationship Id="rId3" Type="http://schemas.microsoft.com/office/2007/relationships/hdphoto" Target="../media/hdphoto22.wdp"/></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 Id="rId3" Type="http://schemas.microsoft.com/office/2007/relationships/hdphoto" Target="../media/hdphoto23.wdp"/></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monografias.com/trabajos10/vasanab/vasanab.shtml" TargetMode="External"/><Relationship Id="rId4" Type="http://schemas.openxmlformats.org/officeDocument/2006/relationships/hyperlink" Target="http://es.wikipedia.org/wiki/Ruta_metab&#243;lica" TargetMode="External"/><Relationship Id="rId5" Type="http://schemas.openxmlformats.org/officeDocument/2006/relationships/hyperlink" Target="http://www.educa.madrid.org/web/ies.rayuela.mostoles/deptos/dbiogeo/recursos/Apuntes/ApuntesBioBach2/4-FisioCelular/Metabolismo.htm" TargetMode="External"/><Relationship Id="rId6" Type="http://schemas.openxmlformats.org/officeDocument/2006/relationships/hyperlink" Target="http://www.coenzima.com/adenosina_trifosfato_atp" TargetMode="External"/><Relationship Id="rId7" Type="http://schemas.openxmlformats.org/officeDocument/2006/relationships/hyperlink" Target="http://www.biolaster.com/rendimiento_deportivo/utilidad_acido_lactico" TargetMode="External"/><Relationship Id="rId8" Type="http://schemas.openxmlformats.org/officeDocument/2006/relationships/hyperlink" Target="http://themedicalbiochemistrypage.org/spanish/lipid-synthesis-sp.html" TargetMode="External"/><Relationship Id="rId9" Type="http://schemas.openxmlformats.org/officeDocument/2006/relationships/hyperlink" Target="http://themedicalbiochemistrypage.org/spanish/amino-acid-metabolism-sp.html" TargetMode="External"/><Relationship Id="rId1" Type="http://schemas.openxmlformats.org/officeDocument/2006/relationships/slideLayout" Target="../slideLayouts/slideLayout2.xml"/><Relationship Id="rId2" Type="http://schemas.openxmlformats.org/officeDocument/2006/relationships/hyperlink" Target="http://www.muscleblog.com.ar/anabolismo-y-catabolismo/"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5522937" y="4365104"/>
            <a:ext cx="3331096" cy="914400"/>
          </a:xfrm>
        </p:spPr>
        <p:txBody>
          <a:bodyPr/>
          <a:lstStyle/>
          <a:p>
            <a:pPr algn="r"/>
            <a:r>
              <a:rPr lang="es-MX" dirty="0" smtClean="0">
                <a:solidFill>
                  <a:srgbClr val="0070C0"/>
                </a:solidFill>
                <a:effectLst>
                  <a:outerShdw blurRad="38100" dist="38100" dir="2700000" algn="tl">
                    <a:srgbClr val="000000">
                      <a:alpha val="43137"/>
                    </a:srgbClr>
                  </a:outerShdw>
                </a:effectLst>
              </a:rPr>
              <a:t>No</a:t>
            </a:r>
            <a:r>
              <a:rPr lang="es-ES" dirty="0" smtClean="0">
                <a:solidFill>
                  <a:srgbClr val="0070C0"/>
                </a:solidFill>
                <a:effectLst>
                  <a:outerShdw blurRad="38100" dist="38100" dir="2700000" algn="tl">
                    <a:srgbClr val="000000">
                      <a:alpha val="43137"/>
                    </a:srgbClr>
                  </a:outerShdw>
                </a:effectLst>
              </a:rPr>
              <a:t>é Zúñiga González</a:t>
            </a:r>
            <a:endParaRPr lang="es-ES" dirty="0">
              <a:solidFill>
                <a:srgbClr val="0070C0"/>
              </a:solidFill>
              <a:effectLst>
                <a:outerShdw blurRad="38100" dist="38100" dir="2700000" algn="tl">
                  <a:srgbClr val="000000">
                    <a:alpha val="43137"/>
                  </a:srgbClr>
                </a:outerShdw>
              </a:effectLst>
            </a:endParaRPr>
          </a:p>
        </p:txBody>
      </p:sp>
      <p:pic>
        <p:nvPicPr>
          <p:cNvPr id="2" name="1 Imagen"/>
          <p:cNvPicPr>
            <a:picLocks noChangeAspect="1"/>
          </p:cNvPicPr>
          <p:nvPr/>
        </p:nvPicPr>
        <p:blipFill>
          <a:blip r:embed="rId2" cstate="print">
            <a:clrChange>
              <a:clrFrom>
                <a:srgbClr val="FFFFFF"/>
              </a:clrFrom>
              <a:clrTo>
                <a:srgbClr val="FFFFFF">
                  <a:alpha val="0"/>
                </a:srgbClr>
              </a:clrTo>
            </a:clrChange>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7413836" y="404664"/>
            <a:ext cx="1468722" cy="1295932"/>
          </a:xfrm>
          <a:prstGeom prst="rect">
            <a:avLst/>
          </a:prstGeom>
        </p:spPr>
      </p:pic>
      <p:sp>
        <p:nvSpPr>
          <p:cNvPr id="6" name="3 Título"/>
          <p:cNvSpPr txBox="1">
            <a:spLocks/>
          </p:cNvSpPr>
          <p:nvPr/>
        </p:nvSpPr>
        <p:spPr>
          <a:xfrm>
            <a:off x="381000" y="257424"/>
            <a:ext cx="8458200" cy="1222375"/>
          </a:xfrm>
          <a:prstGeom prst="rect">
            <a:avLst/>
          </a:prstGeom>
        </p:spPr>
        <p:txBody>
          <a:bodyPr vert="horz" anchor="t">
            <a:noAutofit/>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spcBef>
                <a:spcPts val="0"/>
              </a:spcBef>
              <a:buClr>
                <a:schemeClr val="accent1"/>
              </a:buClr>
              <a:buSzPct val="70000"/>
            </a:pPr>
            <a:r>
              <a:rPr lang="es-MX" sz="2800" cap="none" dirty="0" smtClean="0">
                <a:solidFill>
                  <a:srgbClr val="0070C0"/>
                </a:solidFill>
                <a:effectLst>
                  <a:outerShdw blurRad="38100" dist="38100" dir="2700000" algn="tl">
                    <a:srgbClr val="000000">
                      <a:alpha val="43137"/>
                    </a:srgbClr>
                  </a:outerShdw>
                </a:effectLst>
                <a:latin typeface="+mn-lt"/>
                <a:ea typeface="+mn-ea"/>
                <a:cs typeface="+mn-cs"/>
              </a:rPr>
              <a:t>Universidad Aut</a:t>
            </a:r>
            <a:r>
              <a:rPr lang="es-ES" sz="2800" cap="none" dirty="0" err="1" smtClean="0">
                <a:solidFill>
                  <a:srgbClr val="0070C0"/>
                </a:solidFill>
                <a:effectLst>
                  <a:outerShdw blurRad="38100" dist="38100" dir="2700000" algn="tl">
                    <a:srgbClr val="000000">
                      <a:alpha val="43137"/>
                    </a:srgbClr>
                  </a:outerShdw>
                </a:effectLst>
                <a:latin typeface="+mn-lt"/>
                <a:ea typeface="+mn-ea"/>
                <a:cs typeface="+mn-cs"/>
              </a:rPr>
              <a:t>ónoma</a:t>
            </a:r>
            <a:r>
              <a:rPr lang="es-ES" sz="2800" cap="none" dirty="0" smtClean="0">
                <a:solidFill>
                  <a:srgbClr val="0070C0"/>
                </a:solidFill>
                <a:effectLst>
                  <a:outerShdw blurRad="38100" dist="38100" dir="2700000" algn="tl">
                    <a:srgbClr val="000000">
                      <a:alpha val="43137"/>
                    </a:srgbClr>
                  </a:outerShdw>
                </a:effectLst>
                <a:latin typeface="+mn-lt"/>
                <a:ea typeface="+mn-ea"/>
                <a:cs typeface="+mn-cs"/>
              </a:rPr>
              <a:t> del Estado de México</a:t>
            </a:r>
          </a:p>
          <a:p>
            <a:pPr>
              <a:spcBef>
                <a:spcPts val="0"/>
              </a:spcBef>
              <a:buClr>
                <a:schemeClr val="accent1"/>
              </a:buClr>
              <a:buSzPct val="70000"/>
            </a:pPr>
            <a:r>
              <a:rPr lang="es-ES" sz="2800" cap="none" dirty="0" smtClean="0">
                <a:solidFill>
                  <a:srgbClr val="0070C0"/>
                </a:solidFill>
                <a:effectLst>
                  <a:outerShdw blurRad="38100" dist="38100" dir="2700000" algn="tl">
                    <a:srgbClr val="000000">
                      <a:alpha val="43137"/>
                    </a:srgbClr>
                  </a:outerShdw>
                </a:effectLst>
                <a:latin typeface="+mn-lt"/>
                <a:ea typeface="+mn-ea"/>
                <a:cs typeface="+mn-cs"/>
              </a:rPr>
              <a:t>Centro Universitario UAEM Amecameca</a:t>
            </a:r>
          </a:p>
          <a:p>
            <a:pPr>
              <a:spcBef>
                <a:spcPts val="0"/>
              </a:spcBef>
              <a:buClr>
                <a:schemeClr val="accent1"/>
              </a:buClr>
              <a:buSzPct val="70000"/>
            </a:pPr>
            <a:r>
              <a:rPr lang="es-ES" sz="2800" cap="none" dirty="0" smtClean="0">
                <a:solidFill>
                  <a:srgbClr val="0070C0"/>
                </a:solidFill>
                <a:effectLst>
                  <a:outerShdw blurRad="38100" dist="38100" dir="2700000" algn="tl">
                    <a:srgbClr val="000000">
                      <a:alpha val="43137"/>
                    </a:srgbClr>
                  </a:outerShdw>
                </a:effectLst>
                <a:latin typeface="+mn-lt"/>
                <a:ea typeface="+mn-ea"/>
                <a:cs typeface="+mn-cs"/>
              </a:rPr>
              <a:t>Licenciatura en Nutrición</a:t>
            </a:r>
            <a:endParaRPr lang="es-ES" sz="2800" cap="none" dirty="0">
              <a:solidFill>
                <a:srgbClr val="0070C0"/>
              </a:solidFill>
              <a:effectLst>
                <a:outerShdw blurRad="38100" dist="38100" dir="2700000" algn="tl">
                  <a:srgbClr val="000000">
                    <a:alpha val="43137"/>
                  </a:srgbClr>
                </a:outerShdw>
              </a:effectLst>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480" y="332656"/>
            <a:ext cx="8686800" cy="838200"/>
          </a:xfrm>
        </p:spPr>
        <p:txBody>
          <a:bodyPr>
            <a:normAutofit/>
          </a:bodyPr>
          <a:lstStyle/>
          <a:p>
            <a:r>
              <a:rPr lang="es-MX" sz="2800" smtClean="0"/>
              <a:t>Catabolismo</a:t>
            </a:r>
            <a:endParaRPr lang="en-US" sz="2800" dirty="0"/>
          </a:p>
        </p:txBody>
      </p:sp>
      <p:graphicFrame>
        <p:nvGraphicFramePr>
          <p:cNvPr id="5" name="Diagram 4"/>
          <p:cNvGraphicFramePr/>
          <p:nvPr>
            <p:extLst>
              <p:ext uri="{D42A27DB-BD31-4B8C-83A1-F6EECF244321}">
                <p14:modId xmlns:p14="http://schemas.microsoft.com/office/powerpoint/2010/main" val="1098329922"/>
              </p:ext>
            </p:extLst>
          </p:nvPr>
        </p:nvGraphicFramePr>
        <p:xfrm>
          <a:off x="428596" y="1357298"/>
          <a:ext cx="8286808"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686800" cy="838200"/>
          </a:xfrm>
        </p:spPr>
        <p:txBody>
          <a:bodyPr>
            <a:normAutofit/>
          </a:bodyPr>
          <a:lstStyle/>
          <a:p>
            <a:r>
              <a:rPr lang="es-MX" sz="2800" dirty="0" smtClean="0"/>
              <a:t>Esquema general catabolismo</a:t>
            </a:r>
            <a:endParaRPr lang="en-US" sz="2800" dirty="0"/>
          </a:p>
        </p:txBody>
      </p:sp>
      <p:pic>
        <p:nvPicPr>
          <p:cNvPr id="4" name="Picture 2" descr="http://www.educa.madrid.org/web/ies.rayuela.mostoles/deptos/dbiogeo/recursos/Apuntes/ApuntesBioBach2/imagenes/metabolismo/catabolismo.pn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l="1205" t="1609" r="2410" b="9907"/>
          <a:stretch>
            <a:fillRect/>
          </a:stretch>
        </p:blipFill>
        <p:spPr bwMode="auto">
          <a:xfrm>
            <a:off x="220778" y="2143116"/>
            <a:ext cx="5715041" cy="3929090"/>
          </a:xfrm>
          <a:prstGeom prst="rect">
            <a:avLst/>
          </a:prstGeom>
          <a:noFill/>
        </p:spPr>
      </p:pic>
      <p:sp>
        <p:nvSpPr>
          <p:cNvPr id="5" name="Rectangle 4"/>
          <p:cNvSpPr/>
          <p:nvPr/>
        </p:nvSpPr>
        <p:spPr>
          <a:xfrm>
            <a:off x="6215074" y="1571612"/>
            <a:ext cx="2643206" cy="4929222"/>
          </a:xfrm>
          <a:prstGeom prst="rect">
            <a:avLst/>
          </a:prstGeom>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r>
              <a:rPr lang="es-MX" dirty="0"/>
              <a:t>Glucólisis</a:t>
            </a:r>
          </a:p>
          <a:p>
            <a:pPr algn="ctr"/>
            <a:endParaRPr lang="es-MX" dirty="0"/>
          </a:p>
          <a:p>
            <a:pPr algn="ctr"/>
            <a:r>
              <a:rPr lang="es-MX" dirty="0"/>
              <a:t>Fermentación</a:t>
            </a:r>
          </a:p>
          <a:p>
            <a:pPr algn="ctr"/>
            <a:endParaRPr lang="es-MX" dirty="0"/>
          </a:p>
          <a:p>
            <a:pPr algn="ctr"/>
            <a:r>
              <a:rPr lang="es-MX" dirty="0"/>
              <a:t>Respiración</a:t>
            </a:r>
          </a:p>
          <a:p>
            <a:pPr algn="ctr"/>
            <a:endParaRPr lang="es-MX" dirty="0"/>
          </a:p>
          <a:p>
            <a:pPr algn="ctr"/>
            <a:r>
              <a:rPr lang="es-MX" dirty="0"/>
              <a:t>Ciclo de los ácidos </a:t>
            </a:r>
            <a:r>
              <a:rPr lang="es-MX" dirty="0" err="1"/>
              <a:t>tricarboxílicos</a:t>
            </a:r>
            <a:endParaRPr lang="es-MX" dirty="0"/>
          </a:p>
          <a:p>
            <a:pPr algn="ctr"/>
            <a:endParaRPr lang="es-MX" dirty="0"/>
          </a:p>
          <a:p>
            <a:pPr algn="ctr"/>
            <a:r>
              <a:rPr lang="es-MX" dirty="0"/>
              <a:t>Catabolismo de Lípidos</a:t>
            </a:r>
          </a:p>
          <a:p>
            <a:pPr algn="ctr"/>
            <a:endParaRPr lang="es-MX" dirty="0"/>
          </a:p>
          <a:p>
            <a:pPr algn="ctr"/>
            <a:r>
              <a:rPr lang="es-MX" dirty="0"/>
              <a:t>Catabolismo de </a:t>
            </a:r>
            <a:r>
              <a:rPr lang="es-MX" dirty="0" err="1"/>
              <a:t>protidos</a:t>
            </a:r>
            <a:endParaRPr lang="es-MX" dirty="0"/>
          </a:p>
          <a:p>
            <a:pPr algn="ctr"/>
            <a:endParaRPr lang="es-MX" dirty="0"/>
          </a:p>
          <a:p>
            <a:pPr algn="ctr"/>
            <a:r>
              <a:rPr lang="es-MX" dirty="0"/>
              <a:t>Catabolismo de aminoácidos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3996"/>
            <a:ext cx="8686800" cy="838200"/>
          </a:xfrm>
        </p:spPr>
        <p:txBody>
          <a:bodyPr>
            <a:normAutofit/>
          </a:bodyPr>
          <a:lstStyle/>
          <a:p>
            <a:r>
              <a:rPr lang="es-MX" sz="2800" dirty="0" smtClean="0"/>
              <a:t>Catabolismo</a:t>
            </a:r>
            <a:endParaRPr lang="en-US" sz="2800" dirty="0"/>
          </a:p>
        </p:txBody>
      </p:sp>
      <p:pic>
        <p:nvPicPr>
          <p:cNvPr id="47106" name="Picture 2" descr="http://recursos.cnice.mec.es/biosfera/alumno/2bachillerato/Fisiologia_celular/imagenes/catabolismo.jp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571473" y="1357298"/>
            <a:ext cx="8056618" cy="521497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5652"/>
            <a:ext cx="8686800" cy="838200"/>
          </a:xfrm>
        </p:spPr>
        <p:txBody>
          <a:bodyPr>
            <a:normAutofit/>
          </a:bodyPr>
          <a:lstStyle/>
          <a:p>
            <a:r>
              <a:rPr lang="es-MX" sz="2800" dirty="0" smtClean="0"/>
              <a:t>Glucolisis</a:t>
            </a:r>
            <a:endParaRPr lang="en-US" sz="2800" dirty="0"/>
          </a:p>
        </p:txBody>
      </p:sp>
      <p:sp>
        <p:nvSpPr>
          <p:cNvPr id="9" name="Rounded Rectangle 8"/>
          <p:cNvSpPr/>
          <p:nvPr/>
        </p:nvSpPr>
        <p:spPr>
          <a:xfrm>
            <a:off x="586928" y="1196752"/>
            <a:ext cx="7500990" cy="135732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dirty="0">
                <a:solidFill>
                  <a:schemeClr val="bg1"/>
                </a:solidFill>
                <a:effectLst>
                  <a:outerShdw blurRad="38100" dist="38100" dir="2700000" algn="tl">
                    <a:srgbClr val="000000">
                      <a:alpha val="43137"/>
                    </a:srgbClr>
                  </a:outerShdw>
                </a:effectLst>
              </a:rPr>
              <a:t>Proceso catabólico que parte de la Glucosa-6-Fosfato (G6P) y finaliza en el Piruvato</a:t>
            </a:r>
            <a:r>
              <a:rPr lang="en-US" dirty="0">
                <a:solidFill>
                  <a:schemeClr val="bg1"/>
                </a:solidFill>
                <a:effectLst>
                  <a:outerShdw blurRad="38100" dist="38100" dir="2700000" algn="tl">
                    <a:srgbClr val="000000">
                      <a:alpha val="43137"/>
                    </a:srgbClr>
                  </a:outerShdw>
                </a:effectLst>
              </a:rPr>
              <a:t>.</a:t>
            </a:r>
          </a:p>
          <a:p>
            <a:pPr algn="ctr"/>
            <a:r>
              <a:rPr lang="es-ES" dirty="0">
                <a:solidFill>
                  <a:schemeClr val="bg1"/>
                </a:solidFill>
                <a:effectLst>
                  <a:outerShdw blurRad="38100" dist="38100" dir="2700000" algn="tl">
                    <a:srgbClr val="000000">
                      <a:alpha val="43137"/>
                    </a:srgbClr>
                  </a:outerShdw>
                </a:effectLst>
              </a:rPr>
              <a:t>El piruvato pasará al Ciclo de Krebs, como parte de la respiración aeróbica.</a:t>
            </a:r>
          </a:p>
        </p:txBody>
      </p:sp>
      <p:sp>
        <p:nvSpPr>
          <p:cNvPr id="10" name="Rounded Rectangle 9"/>
          <p:cNvSpPr/>
          <p:nvPr/>
        </p:nvSpPr>
        <p:spPr>
          <a:xfrm>
            <a:off x="214282" y="2961803"/>
            <a:ext cx="4929222" cy="78581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dirty="0"/>
              <a:t>G6P puede obtenerse </a:t>
            </a:r>
            <a:r>
              <a:rPr lang="es-ES" dirty="0" err="1"/>
              <a:t>fosfatando</a:t>
            </a:r>
            <a:r>
              <a:rPr lang="es-ES" dirty="0"/>
              <a:t> glucógeno o almidón con ATP.</a:t>
            </a:r>
            <a:br>
              <a:rPr lang="es-ES" dirty="0"/>
            </a:br>
            <a:endParaRPr lang="en-US" dirty="0"/>
          </a:p>
        </p:txBody>
      </p:sp>
      <p:sp>
        <p:nvSpPr>
          <p:cNvPr id="11" name="Rounded Rectangle 10"/>
          <p:cNvSpPr/>
          <p:nvPr/>
        </p:nvSpPr>
        <p:spPr>
          <a:xfrm>
            <a:off x="3929058" y="4214818"/>
            <a:ext cx="4786346" cy="107157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dirty="0"/>
              <a:t>En su fase inicial de</a:t>
            </a:r>
            <a:r>
              <a:rPr lang="es-ES" i="1" dirty="0"/>
              <a:t> activación</a:t>
            </a:r>
            <a:r>
              <a:rPr lang="es-ES" dirty="0"/>
              <a:t> que consume energía en forma de ATP. </a:t>
            </a:r>
          </a:p>
          <a:p>
            <a:pPr algn="ctr"/>
            <a:r>
              <a:rPr lang="es-ES" dirty="0"/>
              <a:t>Va de la G6P al GAP (Glucosa fosfatada).</a:t>
            </a:r>
            <a:br>
              <a:rPr lang="es-ES" dirty="0"/>
            </a:br>
            <a:endParaRPr lang="en-US" dirty="0"/>
          </a:p>
        </p:txBody>
      </p:sp>
      <p:sp>
        <p:nvSpPr>
          <p:cNvPr id="12" name="Rounded Rectangle 11"/>
          <p:cNvSpPr/>
          <p:nvPr/>
        </p:nvSpPr>
        <p:spPr>
          <a:xfrm>
            <a:off x="357158" y="5715016"/>
            <a:ext cx="5715040" cy="857256"/>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dirty="0"/>
              <a:t>La siguiente fase es de rendimiento energético. </a:t>
            </a:r>
          </a:p>
          <a:p>
            <a:pPr algn="ctr"/>
            <a:r>
              <a:rPr lang="es-ES" dirty="0"/>
              <a:t>De GAP -&gt; piruvato</a:t>
            </a:r>
            <a:endParaRPr lang="en-US" dirty="0"/>
          </a:p>
        </p:txBody>
      </p:sp>
      <p:sp>
        <p:nvSpPr>
          <p:cNvPr id="13" name="Rectangle 12"/>
          <p:cNvSpPr/>
          <p:nvPr/>
        </p:nvSpPr>
        <p:spPr>
          <a:xfrm>
            <a:off x="5429256" y="2636912"/>
            <a:ext cx="3429024" cy="1512168"/>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s-ES" sz="1600" dirty="0"/>
          </a:p>
          <a:p>
            <a:pPr algn="ctr"/>
            <a:r>
              <a:rPr lang="es-ES" dirty="0"/>
              <a:t>En puntos clave hay enzimas </a:t>
            </a:r>
            <a:r>
              <a:rPr lang="es-ES" dirty="0" err="1"/>
              <a:t>alostéricas</a:t>
            </a:r>
            <a:r>
              <a:rPr lang="es-ES" dirty="0"/>
              <a:t>.</a:t>
            </a:r>
          </a:p>
          <a:p>
            <a:pPr algn="ctr"/>
            <a:r>
              <a:rPr lang="es-ES" sz="800" dirty="0"/>
              <a:t>Las enzimas </a:t>
            </a:r>
            <a:r>
              <a:rPr lang="es-ES" sz="800" dirty="0" err="1"/>
              <a:t>alostéricas</a:t>
            </a:r>
            <a:r>
              <a:rPr lang="es-ES" sz="800" dirty="0"/>
              <a:t> son aquellos enzimas (proteínas globulares que catalizan reacciones </a:t>
            </a:r>
            <a:r>
              <a:rPr lang="es-ES" sz="800" dirty="0" err="1"/>
              <a:t>quimicas</a:t>
            </a:r>
            <a:r>
              <a:rPr lang="es-ES" sz="800" dirty="0"/>
              <a:t>) que presentan centros </a:t>
            </a:r>
            <a:r>
              <a:rPr lang="es-ES" sz="800" dirty="0" err="1"/>
              <a:t>alostéricos</a:t>
            </a:r>
            <a:r>
              <a:rPr lang="es-ES" sz="800" dirty="0"/>
              <a:t>, activadores e inhibidores, además del habitual centro activo.</a:t>
            </a:r>
            <a:r>
              <a:rPr lang="es-ES" sz="800" dirty="0"/>
              <a:t/>
            </a:r>
            <a:br>
              <a:rPr lang="es-ES" sz="800" dirty="0"/>
            </a:br>
            <a:endParaRPr lang="en-US" sz="800" dirty="0"/>
          </a:p>
        </p:txBody>
      </p:sp>
      <p:sp>
        <p:nvSpPr>
          <p:cNvPr id="14" name="Rectangle 13"/>
          <p:cNvSpPr/>
          <p:nvPr/>
        </p:nvSpPr>
        <p:spPr>
          <a:xfrm>
            <a:off x="6429388" y="5572140"/>
            <a:ext cx="2500362" cy="1071570"/>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lvl="0" algn="ctr"/>
            <a:r>
              <a:rPr lang="es-MX" dirty="0"/>
              <a:t>El </a:t>
            </a:r>
            <a:r>
              <a:rPr lang="es-MX" dirty="0" err="1"/>
              <a:t>piruvato</a:t>
            </a:r>
            <a:r>
              <a:rPr lang="es-MX" dirty="0"/>
              <a:t> es el inicio de varias rutas anabólicas</a:t>
            </a:r>
            <a:endParaRPr lang="en-US" dirty="0"/>
          </a:p>
          <a:p>
            <a:pPr algn="ctr"/>
            <a:endParaRPr lang="en-US" dirty="0"/>
          </a:p>
        </p:txBody>
      </p:sp>
      <p:sp>
        <p:nvSpPr>
          <p:cNvPr id="15" name="Rectangle 14"/>
          <p:cNvSpPr/>
          <p:nvPr/>
        </p:nvSpPr>
        <p:spPr>
          <a:xfrm>
            <a:off x="857224" y="4357694"/>
            <a:ext cx="2643206" cy="857256"/>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MX" dirty="0"/>
              <a:t>Consume 6 moléculas de ATP</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372" y="446033"/>
            <a:ext cx="8686800" cy="838200"/>
          </a:xfrm>
        </p:spPr>
        <p:txBody>
          <a:bodyPr>
            <a:normAutofit/>
          </a:bodyPr>
          <a:lstStyle/>
          <a:p>
            <a:r>
              <a:rPr lang="es-MX" sz="2800" dirty="0" smtClean="0"/>
              <a:t>Diagrama glucólisis</a:t>
            </a:r>
            <a:endParaRPr lang="en-US" sz="2800" dirty="0"/>
          </a:p>
        </p:txBody>
      </p:sp>
      <p:pic>
        <p:nvPicPr>
          <p:cNvPr id="23554" name="Picture 2" descr="Glucolisis"/>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0" y="1308194"/>
            <a:ext cx="9144000" cy="5549806"/>
          </a:xfrm>
          <a:prstGeom prst="rect">
            <a:avLst/>
          </a:prstGeom>
          <a:noFill/>
        </p:spPr>
      </p:pic>
      <p:sp>
        <p:nvSpPr>
          <p:cNvPr id="4" name="Donut 3"/>
          <p:cNvSpPr/>
          <p:nvPr/>
        </p:nvSpPr>
        <p:spPr>
          <a:xfrm>
            <a:off x="642910" y="2714620"/>
            <a:ext cx="2928958" cy="1643074"/>
          </a:xfrm>
          <a:prstGeom prst="donut">
            <a:avLst>
              <a:gd name="adj" fmla="val 6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¿Cómo sucede termodinámicamente?</a:t>
            </a:r>
            <a:endParaRPr lang="en-US" sz="2800" dirty="0"/>
          </a:p>
        </p:txBody>
      </p:sp>
      <p:pic>
        <p:nvPicPr>
          <p:cNvPr id="4" name="Picture 4" descr="Dibujo1"/>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300808" y="1341438"/>
            <a:ext cx="8486034" cy="530227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Respiración </a:t>
            </a:r>
            <a:endParaRPr lang="en-US" sz="2800" dirty="0"/>
          </a:p>
        </p:txBody>
      </p:sp>
      <p:sp>
        <p:nvSpPr>
          <p:cNvPr id="4" name="Round Diagonal Corner Rectangle 3"/>
          <p:cNvSpPr/>
          <p:nvPr/>
        </p:nvSpPr>
        <p:spPr>
          <a:xfrm>
            <a:off x="571472" y="2786058"/>
            <a:ext cx="2000264" cy="1071570"/>
          </a:xfrm>
          <a:prstGeom prst="round2DiagRect">
            <a:avLst/>
          </a:prstGeom>
        </p:spPr>
        <p:style>
          <a:lnRef idx="1">
            <a:schemeClr val="accent2"/>
          </a:lnRef>
          <a:fillRef idx="2">
            <a:schemeClr val="accent2"/>
          </a:fillRef>
          <a:effectRef idx="1">
            <a:schemeClr val="accent2"/>
          </a:effectRef>
          <a:fontRef idx="minor">
            <a:schemeClr val="dk1"/>
          </a:fontRef>
        </p:style>
        <p:txBody>
          <a:bodyPr rtlCol="0" anchor="ctr"/>
          <a:lstStyle/>
          <a:p>
            <a:endParaRPr lang="es-ES" dirty="0"/>
          </a:p>
          <a:p>
            <a:r>
              <a:rPr lang="es-ES" dirty="0">
                <a:effectLst>
                  <a:outerShdw blurRad="38100" dist="38100" dir="2700000" algn="tl">
                    <a:srgbClr val="000000">
                      <a:alpha val="43137"/>
                    </a:srgbClr>
                  </a:outerShdw>
                </a:effectLst>
              </a:rPr>
              <a:t>Es un proceso básico dentro de la nutrición celular.</a:t>
            </a:r>
            <a:endParaRPr lang="en-US" dirty="0">
              <a:effectLst>
                <a:outerShdw blurRad="38100" dist="38100" dir="2700000" algn="tl">
                  <a:srgbClr val="000000">
                    <a:alpha val="43137"/>
                  </a:srgbClr>
                </a:outerShdw>
              </a:effectLst>
            </a:endParaRPr>
          </a:p>
          <a:p>
            <a:pPr algn="ctr"/>
            <a:endParaRPr lang="en-US" dirty="0"/>
          </a:p>
        </p:txBody>
      </p:sp>
      <p:sp>
        <p:nvSpPr>
          <p:cNvPr id="5" name="Flowchart: Document 4"/>
          <p:cNvSpPr/>
          <p:nvPr/>
        </p:nvSpPr>
        <p:spPr>
          <a:xfrm>
            <a:off x="357158" y="1357298"/>
            <a:ext cx="8572560" cy="1285884"/>
          </a:xfrm>
          <a:prstGeom prst="flowChartDocumen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dirty="0">
                <a:effectLst>
                  <a:outerShdw blurRad="38100" dist="38100" dir="2700000" algn="tl">
                    <a:srgbClr val="000000">
                      <a:alpha val="43137"/>
                    </a:srgbClr>
                  </a:outerShdw>
                </a:effectLst>
              </a:rPr>
              <a:t>Conjunto de reacciones bioquímicas que ocurre en la mayoría de las células, en las que el ácido pirúvico producido por la glucólisis se desdobla a dióxido de carbono y agua y se producen hasta 38 moléculas de ATP. </a:t>
            </a:r>
          </a:p>
          <a:p>
            <a:pPr algn="ctr"/>
            <a:endParaRPr lang="en-US" dirty="0"/>
          </a:p>
        </p:txBody>
      </p:sp>
      <p:sp>
        <p:nvSpPr>
          <p:cNvPr id="6" name="Round Single Corner Rectangle 5"/>
          <p:cNvSpPr/>
          <p:nvPr/>
        </p:nvSpPr>
        <p:spPr>
          <a:xfrm>
            <a:off x="785786" y="4214818"/>
            <a:ext cx="2286016" cy="2286016"/>
          </a:xfrm>
          <a:prstGeom prst="round1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a:effectLst>
                  <a:outerShdw blurRad="38100" dist="38100" dir="2700000" algn="tl">
                    <a:srgbClr val="000000">
                      <a:alpha val="43137"/>
                    </a:srgbClr>
                  </a:outerShdw>
                </a:effectLst>
              </a:rPr>
              <a:t>En las células eucariotas la respiración se realiza en las mitocondrias y ocurre en tres etapas</a:t>
            </a:r>
            <a:endParaRPr lang="en-US" dirty="0">
              <a:effectLst>
                <a:outerShdw blurRad="38100" dist="38100" dir="2700000" algn="tl">
                  <a:srgbClr val="000000">
                    <a:alpha val="43137"/>
                  </a:srgbClr>
                </a:outerShdw>
              </a:effectLst>
            </a:endParaRPr>
          </a:p>
          <a:p>
            <a:pPr algn="ctr"/>
            <a:endParaRPr lang="en-US" dirty="0">
              <a:effectLst>
                <a:outerShdw blurRad="38100" dist="38100" dir="2700000" algn="tl">
                  <a:srgbClr val="000000">
                    <a:alpha val="43137"/>
                  </a:srgbClr>
                </a:outerShdw>
              </a:effectLst>
            </a:endParaRPr>
          </a:p>
        </p:txBody>
      </p:sp>
      <p:sp>
        <p:nvSpPr>
          <p:cNvPr id="7" name="Rectangle 6"/>
          <p:cNvSpPr/>
          <p:nvPr/>
        </p:nvSpPr>
        <p:spPr>
          <a:xfrm>
            <a:off x="3643306" y="2928934"/>
            <a:ext cx="4286280" cy="92869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s-ES" dirty="0">
                <a:effectLst>
                  <a:outerShdw blurRad="38100" dist="38100" dir="2700000" algn="tl">
                    <a:srgbClr val="000000">
                      <a:alpha val="43137"/>
                    </a:srgbClr>
                  </a:outerShdw>
                </a:effectLst>
              </a:rPr>
              <a:t>Oxidación del ácido pirúvico.</a:t>
            </a:r>
            <a:endParaRPr lang="en-US" dirty="0">
              <a:effectLst>
                <a:outerShdw blurRad="38100" dist="38100" dir="2700000" algn="tl">
                  <a:srgbClr val="000000">
                    <a:alpha val="43137"/>
                  </a:srgbClr>
                </a:outerShdw>
              </a:effectLst>
            </a:endParaRPr>
          </a:p>
          <a:p>
            <a:pPr algn="ctr"/>
            <a:endParaRPr lang="en-US" dirty="0">
              <a:effectLst>
                <a:outerShdw blurRad="38100" dist="38100" dir="2700000" algn="tl">
                  <a:srgbClr val="000000">
                    <a:alpha val="43137"/>
                  </a:srgbClr>
                </a:outerShdw>
              </a:effectLst>
            </a:endParaRPr>
          </a:p>
        </p:txBody>
      </p:sp>
      <p:sp>
        <p:nvSpPr>
          <p:cNvPr id="9" name="Rectangle 8"/>
          <p:cNvSpPr/>
          <p:nvPr/>
        </p:nvSpPr>
        <p:spPr>
          <a:xfrm>
            <a:off x="3643306" y="4071942"/>
            <a:ext cx="4286280" cy="8572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s-ES" dirty="0">
                <a:effectLst>
                  <a:outerShdw blurRad="38100" dist="38100" dir="2700000" algn="tl">
                    <a:srgbClr val="000000">
                      <a:alpha val="43137"/>
                    </a:srgbClr>
                  </a:outerShdw>
                </a:effectLst>
              </a:rPr>
              <a:t>Ciclo de los ácidos tricarboxílicos (ciclo de Krebs)</a:t>
            </a:r>
            <a:endParaRPr lang="en-US" dirty="0">
              <a:effectLst>
                <a:outerShdw blurRad="38100" dist="38100" dir="2700000" algn="tl">
                  <a:srgbClr val="000000">
                    <a:alpha val="43137"/>
                  </a:srgbClr>
                </a:outerShdw>
              </a:effectLst>
            </a:endParaRPr>
          </a:p>
          <a:p>
            <a:pPr algn="ctr"/>
            <a:endParaRPr lang="en-US" dirty="0"/>
          </a:p>
        </p:txBody>
      </p:sp>
      <p:sp>
        <p:nvSpPr>
          <p:cNvPr id="10" name="Rectangle 9"/>
          <p:cNvSpPr/>
          <p:nvPr/>
        </p:nvSpPr>
        <p:spPr>
          <a:xfrm>
            <a:off x="3643306" y="5214950"/>
            <a:ext cx="4286280" cy="78581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s-ES" dirty="0">
                <a:effectLst>
                  <a:outerShdw blurRad="38100" dist="38100" dir="2700000" algn="tl">
                    <a:srgbClr val="000000">
                      <a:alpha val="43137"/>
                    </a:srgbClr>
                  </a:outerShdw>
                </a:effectLst>
              </a:rPr>
              <a:t>Cadena respiratoria y fosforilación </a:t>
            </a:r>
            <a:r>
              <a:rPr lang="es-ES" dirty="0" err="1">
                <a:effectLst>
                  <a:outerShdw blurRad="38100" dist="38100" dir="2700000" algn="tl">
                    <a:srgbClr val="000000">
                      <a:alpha val="43137"/>
                    </a:srgbClr>
                  </a:outerShdw>
                </a:effectLst>
              </a:rPr>
              <a:t>oxidativa</a:t>
            </a:r>
            <a:r>
              <a:rPr lang="es-ES" dirty="0">
                <a:effectLst>
                  <a:outerShdw blurRad="38100" dist="38100" dir="2700000" algn="tl">
                    <a:srgbClr val="000000">
                      <a:alpha val="43137"/>
                    </a:srgbClr>
                  </a:outerShdw>
                </a:effectLst>
              </a:rPr>
              <a:t> del ADP a ATP.</a:t>
            </a:r>
            <a:endParaRPr lang="en-US" dirty="0">
              <a:effectLst>
                <a:outerShdw blurRad="38100" dist="38100" dir="2700000" algn="tl">
                  <a:srgbClr val="000000">
                    <a:alpha val="43137"/>
                  </a:srgbClr>
                </a:outerShdw>
              </a:effectLst>
            </a:endParaRPr>
          </a:p>
          <a:p>
            <a:pPr algn="ctr"/>
            <a:endParaRPr lang="en-US" dirty="0"/>
          </a:p>
        </p:txBody>
      </p:sp>
      <p:cxnSp>
        <p:nvCxnSpPr>
          <p:cNvPr id="12" name="Elbow Connector 11"/>
          <p:cNvCxnSpPr>
            <a:stCxn id="6" idx="3"/>
            <a:endCxn id="7" idx="1"/>
          </p:cNvCxnSpPr>
          <p:nvPr/>
        </p:nvCxnSpPr>
        <p:spPr>
          <a:xfrm flipV="1">
            <a:off x="3071802" y="3393283"/>
            <a:ext cx="571504" cy="1964545"/>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14" name="Elbow Connector 13"/>
          <p:cNvCxnSpPr>
            <a:stCxn id="6" idx="3"/>
            <a:endCxn id="9" idx="1"/>
          </p:cNvCxnSpPr>
          <p:nvPr/>
        </p:nvCxnSpPr>
        <p:spPr>
          <a:xfrm flipV="1">
            <a:off x="3071802" y="4500570"/>
            <a:ext cx="571504" cy="857256"/>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18" name="Elbow Connector 17"/>
          <p:cNvCxnSpPr>
            <a:stCxn id="6" idx="3"/>
            <a:endCxn id="10" idx="1"/>
          </p:cNvCxnSpPr>
          <p:nvPr/>
        </p:nvCxnSpPr>
        <p:spPr>
          <a:xfrm>
            <a:off x="3071802" y="5357828"/>
            <a:ext cx="571504" cy="250033"/>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OXIDACIÓN DEL ÁCIDO PIRÚVICO</a:t>
            </a:r>
            <a:endParaRPr lang="en-US" sz="2800" dirty="0"/>
          </a:p>
        </p:txBody>
      </p:sp>
      <p:sp>
        <p:nvSpPr>
          <p:cNvPr id="3" name="Round Single Corner Rectangle 2"/>
          <p:cNvSpPr/>
          <p:nvPr/>
        </p:nvSpPr>
        <p:spPr>
          <a:xfrm>
            <a:off x="571472" y="1500174"/>
            <a:ext cx="2857520" cy="1071570"/>
          </a:xfrm>
          <a:prstGeom prst="round1Rect">
            <a:avLst>
              <a:gd name="adj" fmla="val 50000"/>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dirty="0"/>
              <a:t>Es el lazo entre la glucólisis y el ciclo de Krebs. </a:t>
            </a:r>
          </a:p>
        </p:txBody>
      </p:sp>
      <p:sp>
        <p:nvSpPr>
          <p:cNvPr id="4" name="Hexagon 3"/>
          <p:cNvSpPr/>
          <p:nvPr/>
        </p:nvSpPr>
        <p:spPr>
          <a:xfrm>
            <a:off x="142844" y="2786058"/>
            <a:ext cx="4214842" cy="2357454"/>
          </a:xfrm>
          <a:prstGeom prst="hexagon">
            <a:avLst>
              <a:gd name="adj" fmla="val 30170"/>
              <a:gd name="vf" fmla="val 11547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ES" dirty="0"/>
              <a:t>Es un complejo de reacciones catalizado por el piruvato deshidrogenasa localizado en la matriz mitocondrial.</a:t>
            </a:r>
            <a:endParaRPr lang="en-US" dirty="0"/>
          </a:p>
          <a:p>
            <a:pPr algn="ctr"/>
            <a:endParaRPr lang="en-US" dirty="0"/>
          </a:p>
        </p:txBody>
      </p:sp>
      <p:sp>
        <p:nvSpPr>
          <p:cNvPr id="5" name="Rounded Rectangle 4"/>
          <p:cNvSpPr/>
          <p:nvPr/>
        </p:nvSpPr>
        <p:spPr>
          <a:xfrm>
            <a:off x="357158" y="5286388"/>
            <a:ext cx="8215370" cy="1357322"/>
          </a:xfrm>
          <a:prstGeom prst="roundRect">
            <a:avLst>
              <a:gd name="adj" fmla="val 50000"/>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ES" dirty="0"/>
              <a:t>Cada ácido pirúvico reacciona con la coenzima A, desdoblándose en CO</a:t>
            </a:r>
            <a:r>
              <a:rPr lang="es-ES" baseline="-25000" dirty="0"/>
              <a:t>2</a:t>
            </a:r>
            <a:r>
              <a:rPr lang="es-ES" dirty="0"/>
              <a:t> y un grupo acetilo de dos carbonos que se une inmediatamente a la coenzima A formando </a:t>
            </a:r>
            <a:r>
              <a:rPr lang="es-ES" dirty="0" err="1"/>
              <a:t>acetil</a:t>
            </a:r>
            <a:r>
              <a:rPr lang="es-ES" dirty="0"/>
              <a:t> coenzima A que entrará al ciclo de Krebs. </a:t>
            </a:r>
            <a:endParaRPr lang="en-US" dirty="0"/>
          </a:p>
        </p:txBody>
      </p:sp>
      <p:pic>
        <p:nvPicPr>
          <p:cNvPr id="58370" name="Picture 2" descr="http://upload.wikimedia.org/wikipedia/commons/8/88/Pyruvate_dehydrogenase_mechanism.gif"/>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4357686" y="1357298"/>
            <a:ext cx="4526312" cy="2357454"/>
          </a:xfrm>
          <a:prstGeom prst="rect">
            <a:avLst/>
          </a:prstGeom>
          <a:noFill/>
        </p:spPr>
      </p:pic>
      <p:sp>
        <p:nvSpPr>
          <p:cNvPr id="7" name="Snip Diagonal Corner Rectangle 6"/>
          <p:cNvSpPr/>
          <p:nvPr/>
        </p:nvSpPr>
        <p:spPr>
          <a:xfrm>
            <a:off x="4643438" y="3857628"/>
            <a:ext cx="3929090" cy="1143008"/>
          </a:xfrm>
          <a:prstGeom prst="snip2Diag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ES" dirty="0"/>
              <a:t>El piruvato se difunde hasta la matriz de la mitocondria, cruzando ambas membranas.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Cadena respiratoria</a:t>
            </a:r>
            <a:endParaRPr lang="en-US" sz="2800" dirty="0"/>
          </a:p>
        </p:txBody>
      </p:sp>
      <p:pic>
        <p:nvPicPr>
          <p:cNvPr id="50180" name="Picture 4" descr="http://www.educa.madrid.org/web/ies.rayuela.mostoles/deptos/dbiogeo/recursos/Apuntes/ApuntesBioBach2/imagenes/metabolismo/CadenaRespiratoria.pn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0" y="1226592"/>
            <a:ext cx="9144000" cy="564357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Glucolisis y acido láctico </a:t>
            </a:r>
            <a:endParaRPr lang="en-US" sz="2800" dirty="0"/>
          </a:p>
        </p:txBody>
      </p:sp>
      <p:sp>
        <p:nvSpPr>
          <p:cNvPr id="4" name="Rounded Rectangle 3"/>
          <p:cNvSpPr/>
          <p:nvPr/>
        </p:nvSpPr>
        <p:spPr>
          <a:xfrm>
            <a:off x="357158" y="1357298"/>
            <a:ext cx="3929090" cy="164307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a:effectLst>
                  <a:outerShdw blurRad="38100" dist="38100" dir="2700000" algn="tl">
                    <a:srgbClr val="000000">
                      <a:alpha val="43137"/>
                    </a:srgbClr>
                  </a:outerShdw>
                </a:effectLst>
              </a:rPr>
              <a:t>Hay una utilización de la glucosa que se encuentra en el citoplasma de la célula muscular, bien libre o almacenada en forma de glucógeno. </a:t>
            </a:r>
            <a:endParaRPr lang="en-US" dirty="0">
              <a:effectLst>
                <a:outerShdw blurRad="38100" dist="38100" dir="2700000" algn="tl">
                  <a:srgbClr val="000000">
                    <a:alpha val="43137"/>
                  </a:srgbClr>
                </a:outerShdw>
              </a:effectLst>
            </a:endParaRPr>
          </a:p>
          <a:p>
            <a:pPr algn="ctr"/>
            <a:endParaRPr lang="en-US" dirty="0"/>
          </a:p>
        </p:txBody>
      </p:sp>
      <p:sp>
        <p:nvSpPr>
          <p:cNvPr id="5" name="Right Arrow 4"/>
          <p:cNvSpPr/>
          <p:nvPr/>
        </p:nvSpPr>
        <p:spPr>
          <a:xfrm>
            <a:off x="4429124" y="1928802"/>
            <a:ext cx="642942" cy="214314"/>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Rounded Rectangle 5"/>
          <p:cNvSpPr/>
          <p:nvPr/>
        </p:nvSpPr>
        <p:spPr>
          <a:xfrm>
            <a:off x="5286380" y="1214422"/>
            <a:ext cx="3500462" cy="200026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dirty="0">
                <a:effectLst>
                  <a:outerShdw blurRad="38100" dist="38100" dir="2700000" algn="tl">
                    <a:srgbClr val="000000">
                      <a:alpha val="43137"/>
                    </a:srgbClr>
                  </a:outerShdw>
                </a:effectLst>
              </a:rPr>
              <a:t>No hay una utilización del oxígeno en esta serie de reacciones químicas, en las que partiendo de la glucosa se llegan a formar 2 moléculas de ácido pirúvico y energía (ATP).</a:t>
            </a:r>
            <a:r>
              <a:rPr lang="es-ES" dirty="0"/>
              <a:t> </a:t>
            </a:r>
            <a:endParaRPr lang="en-US" dirty="0"/>
          </a:p>
        </p:txBody>
      </p:sp>
      <p:sp>
        <p:nvSpPr>
          <p:cNvPr id="7" name="Rectangle 6"/>
          <p:cNvSpPr/>
          <p:nvPr/>
        </p:nvSpPr>
        <p:spPr>
          <a:xfrm>
            <a:off x="5572132" y="3500438"/>
            <a:ext cx="3214710" cy="242889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ES" dirty="0"/>
              <a:t>La capacidad de metabolizar moléculas de glucosa a ácido pirúvico es mucho mayor que la capacidad de metabolizar ácido pirúvico a través del metabolismo aeróbico que tiene lugar en el interior de la mitocondria (ciclo de Krebs). </a:t>
            </a:r>
            <a:endParaRPr lang="en-US" dirty="0"/>
          </a:p>
        </p:txBody>
      </p:sp>
      <p:sp>
        <p:nvSpPr>
          <p:cNvPr id="9" name="Right Arrow 8"/>
          <p:cNvSpPr/>
          <p:nvPr/>
        </p:nvSpPr>
        <p:spPr>
          <a:xfrm rot="8498344">
            <a:off x="4557747" y="3236554"/>
            <a:ext cx="785818" cy="28575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Rounded Rectangle 9"/>
          <p:cNvSpPr/>
          <p:nvPr/>
        </p:nvSpPr>
        <p:spPr>
          <a:xfrm>
            <a:off x="571472" y="3643314"/>
            <a:ext cx="3714776" cy="235745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dirty="0">
                <a:effectLst>
                  <a:outerShdw blurRad="38100" dist="38100" dir="2700000" algn="tl">
                    <a:srgbClr val="000000">
                      <a:alpha val="43137"/>
                    </a:srgbClr>
                  </a:outerShdw>
                </a:effectLst>
              </a:rPr>
              <a:t>Cuando las necesidades energéticas son bajas, se produce una continuidad entre los procesos anaeróbico láctico y aeróbico, de forma que la mayor parte del ácido pirúvico que se produce entra en la vía aeróbica.</a:t>
            </a:r>
            <a:endParaRPr lang="en-US" dirty="0">
              <a:effectLst>
                <a:outerShdw blurRad="38100" dist="38100" dir="2700000" algn="tl">
                  <a:srgbClr val="000000">
                    <a:alpha val="43137"/>
                  </a:srgbClr>
                </a:outerShdw>
              </a:effectLst>
            </a:endParaRPr>
          </a:p>
          <a:p>
            <a:pPr algn="ct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nvSpPr>
        <p:spPr>
          <a:xfrm>
            <a:off x="611560" y="2996952"/>
            <a:ext cx="9609668" cy="1468800"/>
          </a:xfrm>
          <a:prstGeom prst="rect">
            <a:avLst/>
          </a:prstGeom>
          <a:effectLst/>
        </p:spPr>
        <p:txBody>
          <a:bodyPr vert="horz" lIns="91440" tIns="45720" rIns="91440" bIns="45720" rtlCol="0" anchor="b">
            <a:normAutofit/>
          </a:bodyPr>
          <a:lstStyle>
            <a:lvl1pPr algn="l" defTabSz="457200" rtl="0" eaLnBrk="1" latinLnBrk="0" hangingPunct="1">
              <a:spcBef>
                <a:spcPct val="0"/>
              </a:spcBef>
              <a:buNone/>
              <a:defRPr sz="3200" b="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1"/>
              </a:buClr>
              <a:buSzPct val="70000"/>
            </a:pPr>
            <a:r>
              <a:rPr lang="es-ES_tradnl" sz="3600" dirty="0" smtClean="0">
                <a:solidFill>
                  <a:srgbClr val="0070C0"/>
                </a:solidFill>
                <a:effectLst>
                  <a:outerShdw blurRad="38100" dist="38100" dir="2700000" algn="tl">
                    <a:srgbClr val="000000">
                      <a:alpha val="43137"/>
                    </a:srgbClr>
                  </a:outerShdw>
                </a:effectLst>
                <a:latin typeface="+mn-lt"/>
                <a:ea typeface="+mn-ea"/>
                <a:cs typeface="+mn-cs"/>
              </a:rPr>
              <a:t>Unidades </a:t>
            </a:r>
            <a:r>
              <a:rPr lang="es-ES_tradnl" sz="3600" dirty="0">
                <a:solidFill>
                  <a:srgbClr val="0070C0"/>
                </a:solidFill>
                <a:effectLst>
                  <a:outerShdw blurRad="38100" dist="38100" dir="2700000" algn="tl">
                    <a:srgbClr val="000000">
                      <a:alpha val="43137"/>
                    </a:srgbClr>
                  </a:outerShdw>
                </a:effectLst>
                <a:latin typeface="+mn-lt"/>
                <a:ea typeface="+mn-ea"/>
                <a:cs typeface="+mn-cs"/>
              </a:rPr>
              <a:t>de </a:t>
            </a:r>
            <a:r>
              <a:rPr lang="es-ES_tradnl" sz="3600" dirty="0" smtClean="0">
                <a:solidFill>
                  <a:srgbClr val="0070C0"/>
                </a:solidFill>
                <a:effectLst>
                  <a:outerShdw blurRad="38100" dist="38100" dir="2700000" algn="tl">
                    <a:srgbClr val="000000">
                      <a:alpha val="43137"/>
                    </a:srgbClr>
                  </a:outerShdw>
                </a:effectLst>
                <a:latin typeface="+mn-lt"/>
                <a:ea typeface="+mn-ea"/>
                <a:cs typeface="+mn-cs"/>
              </a:rPr>
              <a:t>Competencia</a:t>
            </a:r>
            <a:endParaRPr lang="es-ES_tradnl" sz="3600" dirty="0">
              <a:solidFill>
                <a:srgbClr val="0070C0"/>
              </a:solidFill>
              <a:effectLst>
                <a:outerShdw blurRad="38100" dist="38100" dir="2700000" algn="tl">
                  <a:srgbClr val="000000">
                    <a:alpha val="43137"/>
                  </a:srgbClr>
                </a:outerShdw>
              </a:effectLst>
              <a:latin typeface="+mn-lt"/>
              <a:ea typeface="+mn-ea"/>
              <a:cs typeface="+mn-cs"/>
            </a:endParaRPr>
          </a:p>
        </p:txBody>
      </p:sp>
      <p:sp>
        <p:nvSpPr>
          <p:cNvPr id="8" name="Marcador de texto 2"/>
          <p:cNvSpPr>
            <a:spLocks noGrp="1"/>
          </p:cNvSpPr>
          <p:nvPr/>
        </p:nvSpPr>
        <p:spPr>
          <a:xfrm>
            <a:off x="611560" y="4581128"/>
            <a:ext cx="9609668" cy="860400"/>
          </a:xfrm>
          <a:prstGeom prst="rect">
            <a:avLst/>
          </a:prstGeom>
        </p:spPr>
        <p:txBody>
          <a:bodyPr vert="horz" lIns="91440" tIns="45720" rIns="91440" bIns="45720" rtlCol="0" anchor="t">
            <a:normAutofit fontScale="77500" lnSpcReduction="20000"/>
          </a:bodyPr>
          <a:lstStyle>
            <a:lvl1pPr marL="0" indent="0" algn="l" defTabSz="457200" rtl="0" eaLnBrk="1" latinLnBrk="0" hangingPunct="1">
              <a:spcBef>
                <a:spcPct val="20000"/>
              </a:spcBef>
              <a:spcAft>
                <a:spcPts val="600"/>
              </a:spcAft>
              <a:buClr>
                <a:schemeClr val="accent1"/>
              </a:buClr>
              <a:buSzPct val="115000"/>
              <a:buFont typeface="Arial"/>
              <a:buNone/>
              <a:defRPr sz="200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accent1"/>
              </a:buClr>
              <a:buSzPct val="115000"/>
              <a:buFont typeface="Arial"/>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accent1"/>
              </a:buClr>
              <a:buSzPct val="115000"/>
              <a:buFont typeface="Arial"/>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accent1"/>
              </a:buClr>
              <a:buSzPct val="115000"/>
              <a:buFont typeface="Arial"/>
              <a:buNone/>
              <a:defRPr sz="1400" kern="1200" cap="none">
                <a:solidFill>
                  <a:schemeClr val="tx1">
                    <a:tint val="75000"/>
                  </a:schemeClr>
                </a:solidFill>
                <a:effectLst/>
                <a:latin typeface="+mn-lt"/>
                <a:ea typeface="+mn-ea"/>
                <a:cs typeface="+mn-cs"/>
              </a:defRPr>
            </a:lvl9pPr>
          </a:lstStyle>
          <a:p>
            <a:pPr marL="571500" indent="-571500">
              <a:buSzPct val="70000"/>
              <a:buFont typeface="+mj-lt"/>
              <a:buAutoNum type="romanUcPeriod"/>
            </a:pPr>
            <a:r>
              <a:rPr lang="es-ES" sz="2800" dirty="0" err="1" smtClean="0">
                <a:solidFill>
                  <a:srgbClr val="0070C0"/>
                </a:solidFill>
                <a:effectLst>
                  <a:outerShdw blurRad="38100" dist="38100" dir="2700000" algn="tl">
                    <a:srgbClr val="000000">
                      <a:alpha val="43137"/>
                    </a:srgbClr>
                  </a:outerShdw>
                </a:effectLst>
              </a:rPr>
              <a:t>Bionerg</a:t>
            </a:r>
            <a:r>
              <a:rPr lang="es-ES" sz="2800" dirty="0" err="1" smtClean="0">
                <a:solidFill>
                  <a:srgbClr val="0070C0"/>
                </a:solidFill>
                <a:effectLst>
                  <a:outerShdw blurRad="38100" dist="38100" dir="2700000" algn="tl">
                    <a:srgbClr val="000000">
                      <a:alpha val="43137"/>
                    </a:srgbClr>
                  </a:outerShdw>
                </a:effectLst>
              </a:rPr>
              <a:t>ética</a:t>
            </a:r>
            <a:r>
              <a:rPr lang="es-ES" sz="2800" dirty="0" smtClean="0">
                <a:solidFill>
                  <a:srgbClr val="0070C0"/>
                </a:solidFill>
                <a:effectLst>
                  <a:outerShdw blurRad="38100" dist="38100" dir="2700000" algn="tl">
                    <a:srgbClr val="000000">
                      <a:alpha val="43137"/>
                    </a:srgbClr>
                  </a:outerShdw>
                </a:effectLst>
              </a:rPr>
              <a:t> y metabolismo energético</a:t>
            </a:r>
          </a:p>
          <a:p>
            <a:pPr marL="571500" indent="-571500">
              <a:buSzPct val="70000"/>
              <a:buFont typeface="+mj-lt"/>
              <a:buAutoNum type="romanUcPeriod"/>
            </a:pPr>
            <a:r>
              <a:rPr lang="es-ES_tradnl" sz="2800" dirty="0" smtClean="0">
                <a:solidFill>
                  <a:srgbClr val="0070C0"/>
                </a:solidFill>
                <a:effectLst>
                  <a:outerShdw blurRad="38100" dist="38100" dir="2700000" algn="tl">
                    <a:srgbClr val="000000">
                      <a:alpha val="43137"/>
                    </a:srgbClr>
                  </a:outerShdw>
                </a:effectLst>
              </a:rPr>
              <a:t>Almacenaje y home</a:t>
            </a:r>
            <a:r>
              <a:rPr lang="es-ES" sz="2800" dirty="0" err="1" smtClean="0">
                <a:solidFill>
                  <a:srgbClr val="0070C0"/>
                </a:solidFill>
                <a:effectLst>
                  <a:outerShdw blurRad="38100" dist="38100" dir="2700000" algn="tl">
                    <a:srgbClr val="000000">
                      <a:alpha val="43137"/>
                    </a:srgbClr>
                  </a:outerShdw>
                </a:effectLst>
              </a:rPr>
              <a:t>óstasis</a:t>
            </a:r>
            <a:r>
              <a:rPr lang="es-ES" sz="2800" dirty="0" smtClean="0">
                <a:solidFill>
                  <a:srgbClr val="0070C0"/>
                </a:solidFill>
                <a:effectLst>
                  <a:outerShdw blurRad="38100" dist="38100" dir="2700000" algn="tl">
                    <a:srgbClr val="000000">
                      <a:alpha val="43137"/>
                    </a:srgbClr>
                  </a:outerShdw>
                </a:effectLst>
              </a:rPr>
              <a:t> de la glucosa</a:t>
            </a:r>
            <a:endParaRPr lang="es-ES_tradnl" sz="2800" dirty="0">
              <a:solidFill>
                <a:srgbClr val="0070C0"/>
              </a:solidFill>
              <a:effectLst>
                <a:outerShdw blurRad="38100" dist="38100" dir="2700000" algn="tl">
                  <a:srgbClr val="000000">
                    <a:alpha val="43137"/>
                  </a:srgbClr>
                </a:outerShdw>
              </a:effectLst>
            </a:endParaRPr>
          </a:p>
          <a:p>
            <a:endParaRPr lang="es-ES_tradnl" dirty="0"/>
          </a:p>
        </p:txBody>
      </p:sp>
      <p:pic>
        <p:nvPicPr>
          <p:cNvPr id="10" name="Imagen 9"/>
          <p:cNvPicPr>
            <a:picLocks noChangeAspect="1"/>
          </p:cNvPicPr>
          <p:nvPr/>
        </p:nvPicPr>
        <p:blipFill>
          <a:blip r:embed="rId2">
            <a:duotone>
              <a:schemeClr val="accent1">
                <a:shade val="45000"/>
                <a:satMod val="135000"/>
              </a:schemeClr>
              <a:prstClr val="white"/>
            </a:duotone>
          </a:blip>
          <a:stretch>
            <a:fillRect/>
          </a:stretch>
        </p:blipFill>
        <p:spPr>
          <a:xfrm>
            <a:off x="4067944" y="692696"/>
            <a:ext cx="4178951" cy="2060964"/>
          </a:xfrm>
          <a:prstGeom prst="rect">
            <a:avLst/>
          </a:prstGeom>
          <a:ln>
            <a:noFill/>
          </a:ln>
        </p:spPr>
      </p:pic>
    </p:spTree>
    <p:extLst>
      <p:ext uri="{BB962C8B-B14F-4D97-AF65-F5344CB8AC3E}">
        <p14:creationId xmlns:p14="http://schemas.microsoft.com/office/powerpoint/2010/main" val="6867705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Glucolisis y ácido láctico</a:t>
            </a:r>
            <a:endParaRPr lang="en-US" sz="2800" dirty="0"/>
          </a:p>
        </p:txBody>
      </p:sp>
      <p:pic>
        <p:nvPicPr>
          <p:cNvPr id="1026" name="Picture 2" descr="glucosa energia anaerobica piruvato ATP"/>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359727" y="1321579"/>
            <a:ext cx="4382446" cy="2357454"/>
          </a:xfrm>
          <a:prstGeom prst="rect">
            <a:avLst/>
          </a:prstGeom>
          <a:noFill/>
        </p:spPr>
      </p:pic>
      <p:pic>
        <p:nvPicPr>
          <p:cNvPr id="1028" name="Picture 4" descr="glucosa energia anaerobica piruvato ATP"/>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50000"/>
                    </a14:imgEffect>
                  </a14:imgLayer>
                </a14:imgProps>
              </a:ext>
            </a:extLst>
          </a:blip>
          <a:srcRect/>
          <a:stretch>
            <a:fillRect/>
          </a:stretch>
        </p:blipFill>
        <p:spPr bwMode="auto">
          <a:xfrm>
            <a:off x="4643440" y="3786190"/>
            <a:ext cx="4143375" cy="2914650"/>
          </a:xfrm>
          <a:prstGeom prst="rect">
            <a:avLst/>
          </a:prstGeom>
          <a:noFill/>
        </p:spPr>
      </p:pic>
      <p:sp>
        <p:nvSpPr>
          <p:cNvPr id="6" name="Rectangle 5"/>
          <p:cNvSpPr/>
          <p:nvPr/>
        </p:nvSpPr>
        <p:spPr>
          <a:xfrm>
            <a:off x="5000628" y="1428736"/>
            <a:ext cx="3857652" cy="21431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effectLst>
                  <a:outerShdw blurRad="38100" dist="38100" dir="2700000" algn="tl">
                    <a:srgbClr val="000000">
                      <a:alpha val="43137"/>
                    </a:srgbClr>
                  </a:outerShdw>
                </a:effectLst>
              </a:rPr>
              <a:t>Cuando la necesidad de obtener energía para la contracción muscular es elevada aumenta de forma importante la utilización de la glucosa por la vía anaeróbica y hay un aumento significativo en la formación de ácido </a:t>
            </a:r>
            <a:r>
              <a:rPr lang="es-MX" dirty="0" err="1">
                <a:effectLst>
                  <a:outerShdw blurRad="38100" dist="38100" dir="2700000" algn="tl">
                    <a:srgbClr val="000000">
                      <a:alpha val="43137"/>
                    </a:srgbClr>
                  </a:outerShdw>
                </a:effectLst>
              </a:rPr>
              <a:t>pirúvico</a:t>
            </a:r>
            <a:r>
              <a:rPr lang="es-MX" dirty="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p:txBody>
      </p:sp>
      <p:sp>
        <p:nvSpPr>
          <p:cNvPr id="7" name="Rectangle 6"/>
          <p:cNvSpPr/>
          <p:nvPr/>
        </p:nvSpPr>
        <p:spPr>
          <a:xfrm>
            <a:off x="214282" y="3857628"/>
            <a:ext cx="4143404" cy="26432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effectLst>
                  <a:outerShdw blurRad="38100" dist="38100" dir="2700000" algn="tl">
                    <a:srgbClr val="000000">
                      <a:alpha val="43137"/>
                    </a:srgbClr>
                  </a:outerShdw>
                </a:effectLst>
              </a:rPr>
              <a:t>Como consecuencia de ello hay una sobreproducción de ácido </a:t>
            </a:r>
            <a:r>
              <a:rPr lang="es-MX" dirty="0" err="1">
                <a:effectLst>
                  <a:outerShdw blurRad="38100" dist="38100" dir="2700000" algn="tl">
                    <a:srgbClr val="000000">
                      <a:alpha val="43137"/>
                    </a:srgbClr>
                  </a:outerShdw>
                </a:effectLst>
              </a:rPr>
              <a:t>pirúvico</a:t>
            </a:r>
            <a:r>
              <a:rPr lang="es-MX" dirty="0">
                <a:effectLst>
                  <a:outerShdw blurRad="38100" dist="38100" dir="2700000" algn="tl">
                    <a:srgbClr val="000000">
                      <a:alpha val="43137"/>
                    </a:srgbClr>
                  </a:outerShdw>
                </a:effectLst>
              </a:rPr>
              <a:t> y este exceso de ácido </a:t>
            </a:r>
            <a:r>
              <a:rPr lang="es-MX" dirty="0" err="1">
                <a:effectLst>
                  <a:outerShdw blurRad="38100" dist="38100" dir="2700000" algn="tl">
                    <a:srgbClr val="000000">
                      <a:alpha val="43137"/>
                    </a:srgbClr>
                  </a:outerShdw>
                </a:effectLst>
              </a:rPr>
              <a:t>pirúvico</a:t>
            </a:r>
            <a:r>
              <a:rPr lang="es-MX" dirty="0">
                <a:effectLst>
                  <a:outerShdw blurRad="38100" dist="38100" dir="2700000" algn="tl">
                    <a:srgbClr val="000000">
                      <a:alpha val="43137"/>
                    </a:srgbClr>
                  </a:outerShdw>
                </a:effectLst>
              </a:rPr>
              <a:t> es convertido en ácido láctico.</a:t>
            </a: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Ácido láctico a nivel intracelular</a:t>
            </a:r>
            <a:endParaRPr lang="en-US" sz="2800" dirty="0"/>
          </a:p>
        </p:txBody>
      </p:sp>
      <p:graphicFrame>
        <p:nvGraphicFramePr>
          <p:cNvPr id="5" name="Diagram 4"/>
          <p:cNvGraphicFramePr/>
          <p:nvPr/>
        </p:nvGraphicFramePr>
        <p:xfrm>
          <a:off x="500034" y="1285860"/>
          <a:ext cx="8215370"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ÁCIDO LÁCTICO A NIVEL EXTRACELULAR</a:t>
            </a:r>
            <a:endParaRPr lang="en-US" sz="2800" dirty="0"/>
          </a:p>
        </p:txBody>
      </p:sp>
      <p:sp>
        <p:nvSpPr>
          <p:cNvPr id="4" name="Hexagon 3"/>
          <p:cNvSpPr/>
          <p:nvPr/>
        </p:nvSpPr>
        <p:spPr>
          <a:xfrm>
            <a:off x="428596" y="1500174"/>
            <a:ext cx="8215370" cy="1357322"/>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dirty="0"/>
              <a:t>El exceso de ácido láctico que se va generando en la célula muscular y que no puede ser neutralizado, sale al espacio extracelular gracias a la actuación del transportador MCT1.</a:t>
            </a:r>
            <a:endParaRPr lang="en-US" dirty="0"/>
          </a:p>
        </p:txBody>
      </p:sp>
      <p:sp>
        <p:nvSpPr>
          <p:cNvPr id="5" name="Round Diagonal Corner Rectangle 4"/>
          <p:cNvSpPr/>
          <p:nvPr/>
        </p:nvSpPr>
        <p:spPr>
          <a:xfrm>
            <a:off x="500034" y="3214686"/>
            <a:ext cx="3357586" cy="1000132"/>
          </a:xfrm>
          <a:prstGeom prst="round2DiagRect">
            <a:avLst/>
          </a:prstGeom>
        </p:spPr>
        <p:style>
          <a:lnRef idx="1">
            <a:schemeClr val="accent2"/>
          </a:lnRef>
          <a:fillRef idx="3">
            <a:schemeClr val="accent2"/>
          </a:fillRef>
          <a:effectRef idx="2">
            <a:schemeClr val="accent2"/>
          </a:effectRef>
          <a:fontRef idx="minor">
            <a:schemeClr val="lt1"/>
          </a:fontRef>
        </p:style>
        <p:txBody>
          <a:bodyPr rtlCol="0" anchor="ctr"/>
          <a:lstStyle/>
          <a:p>
            <a:pPr lvl="0" algn="ctr"/>
            <a:r>
              <a:rPr lang="es-MX" dirty="0"/>
              <a:t>El ácido láctico es reducido a lactato y sale al espacio intersticial.</a:t>
            </a:r>
          </a:p>
          <a:p>
            <a:pPr algn="ctr"/>
            <a:endParaRPr lang="en-US" dirty="0"/>
          </a:p>
        </p:txBody>
      </p:sp>
      <p:sp>
        <p:nvSpPr>
          <p:cNvPr id="8" name="Round Same Side Corner Rectangle 7"/>
          <p:cNvSpPr/>
          <p:nvPr/>
        </p:nvSpPr>
        <p:spPr>
          <a:xfrm>
            <a:off x="4857752" y="3071810"/>
            <a:ext cx="3929090" cy="1428760"/>
          </a:xfrm>
          <a:prstGeom prst="round2Same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dirty="0"/>
              <a:t>El lactato a través del espacio intersticial alcanza la sangre, siendo de esta forma distribuido de forma rápida a todo el organismo.</a:t>
            </a:r>
            <a:endParaRPr lang="en-US" dirty="0"/>
          </a:p>
        </p:txBody>
      </p:sp>
      <p:sp>
        <p:nvSpPr>
          <p:cNvPr id="9" name="Snip Diagonal Corner Rectangle 8"/>
          <p:cNvSpPr/>
          <p:nvPr/>
        </p:nvSpPr>
        <p:spPr>
          <a:xfrm>
            <a:off x="285720" y="4572008"/>
            <a:ext cx="4071966" cy="1928826"/>
          </a:xfrm>
          <a:prstGeom prst="snip2Diag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dirty="0"/>
              <a:t> El ácido láctico es producido por las fibras musculares que se activan al alcanzar altas intensidades de trabajo, por lo que fibras </a:t>
            </a:r>
            <a:r>
              <a:rPr lang="es-MX" dirty="0" err="1"/>
              <a:t>oxidativas</a:t>
            </a:r>
            <a:r>
              <a:rPr lang="es-MX" dirty="0"/>
              <a:t>  que forman parte del músculo metabolizan parte del lactato producido.</a:t>
            </a:r>
            <a:endParaRPr lang="en-US" dirty="0"/>
          </a:p>
        </p:txBody>
      </p:sp>
      <p:sp>
        <p:nvSpPr>
          <p:cNvPr id="10" name="Round Single Corner Rectangle 9"/>
          <p:cNvSpPr/>
          <p:nvPr/>
        </p:nvSpPr>
        <p:spPr>
          <a:xfrm>
            <a:off x="4714876" y="4786322"/>
            <a:ext cx="4286280" cy="1928826"/>
          </a:xfrm>
          <a:prstGeom prst="round1Rect">
            <a:avLst/>
          </a:prstGeom>
        </p:spPr>
        <p:style>
          <a:lnRef idx="1">
            <a:schemeClr val="accent4"/>
          </a:lnRef>
          <a:fillRef idx="3">
            <a:schemeClr val="accent4"/>
          </a:fillRef>
          <a:effectRef idx="2">
            <a:schemeClr val="accent4"/>
          </a:effectRef>
          <a:fontRef idx="minor">
            <a:schemeClr val="lt1"/>
          </a:fontRef>
        </p:style>
        <p:txBody>
          <a:bodyPr rtlCol="0" anchor="ctr"/>
          <a:lstStyle/>
          <a:p>
            <a:pPr lvl="0" algn="ctr"/>
            <a:r>
              <a:rPr lang="es-MX" sz="1600" dirty="0"/>
              <a:t>Lactato circulante en la sangre, es captado por diferentes células -principalmente musculares-, que son capaces de convertirlo en piruvato y de esta forma entra en el ciclo de Krebs para convertirse en una fuente de energía aeróbica. </a:t>
            </a:r>
            <a:endParaRPr lang="en-US" sz="1600" dirty="0"/>
          </a:p>
          <a:p>
            <a:pPr algn="ctr"/>
            <a:endParaRPr lang="en-US" dirty="0"/>
          </a:p>
        </p:txBody>
      </p:sp>
      <p:cxnSp>
        <p:nvCxnSpPr>
          <p:cNvPr id="12" name="Elbow Connector 11"/>
          <p:cNvCxnSpPr>
            <a:stCxn id="4" idx="2"/>
            <a:endCxn id="5" idx="3"/>
          </p:cNvCxnSpPr>
          <p:nvPr/>
        </p:nvCxnSpPr>
        <p:spPr>
          <a:xfrm rot="16200000" flipH="1">
            <a:off x="1294782" y="2330641"/>
            <a:ext cx="357190" cy="1410900"/>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15" name="Elbow Connector 14"/>
          <p:cNvCxnSpPr>
            <a:stCxn id="5" idx="1"/>
            <a:endCxn id="9" idx="3"/>
          </p:cNvCxnSpPr>
          <p:nvPr/>
        </p:nvCxnSpPr>
        <p:spPr>
          <a:xfrm rot="16200000" flipH="1">
            <a:off x="2071670" y="4321975"/>
            <a:ext cx="357190" cy="142876"/>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17" name="Elbow Connector 16"/>
          <p:cNvCxnSpPr>
            <a:stCxn id="9" idx="0"/>
            <a:endCxn id="8" idx="2"/>
          </p:cNvCxnSpPr>
          <p:nvPr/>
        </p:nvCxnSpPr>
        <p:spPr>
          <a:xfrm flipV="1">
            <a:off x="4357686" y="3786192"/>
            <a:ext cx="500066" cy="1750231"/>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19" name="Elbow Connector 18"/>
          <p:cNvCxnSpPr>
            <a:stCxn id="8" idx="1"/>
            <a:endCxn id="10" idx="0"/>
          </p:cNvCxnSpPr>
          <p:nvPr/>
        </p:nvCxnSpPr>
        <p:spPr>
          <a:xfrm rot="16200000" flipH="1">
            <a:off x="6697280" y="4625588"/>
            <a:ext cx="285752" cy="35719"/>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Esquema ácido láctico</a:t>
            </a:r>
            <a:endParaRPr lang="en-US" sz="2800" dirty="0"/>
          </a:p>
        </p:txBody>
      </p:sp>
      <p:pic>
        <p:nvPicPr>
          <p:cNvPr id="44034" name="Picture 2" descr="glucosa energia anaerobica piruvato ATP"/>
          <p:cNvPicPr>
            <a:picLocks noChangeAspect="1" noChangeArrowheads="1"/>
          </p:cNvPicPr>
          <p:nvPr/>
        </p:nvPicPr>
        <p:blipFill>
          <a:blip r:embed="rId2" cstate="print"/>
          <a:srcRect/>
          <a:stretch>
            <a:fillRect/>
          </a:stretch>
        </p:blipFill>
        <p:spPr bwMode="auto">
          <a:xfrm>
            <a:off x="928662" y="1434938"/>
            <a:ext cx="6715172" cy="5028571"/>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glucogen</a:t>
            </a:r>
            <a:r>
              <a:rPr lang="es-ES" sz="2800" dirty="0" err="1" smtClean="0"/>
              <a:t>ó</a:t>
            </a:r>
            <a:r>
              <a:rPr lang="es-MX" sz="2800" dirty="0" smtClean="0"/>
              <a:t>lisis</a:t>
            </a:r>
            <a:endParaRPr lang="en-US" sz="2800" dirty="0"/>
          </a:p>
        </p:txBody>
      </p:sp>
      <p:graphicFrame>
        <p:nvGraphicFramePr>
          <p:cNvPr id="5" name="Diagram 4"/>
          <p:cNvGraphicFramePr/>
          <p:nvPr>
            <p:extLst>
              <p:ext uri="{D42A27DB-BD31-4B8C-83A1-F6EECF244321}">
                <p14:modId xmlns:p14="http://schemas.microsoft.com/office/powerpoint/2010/main" val="1537650757"/>
              </p:ext>
            </p:extLst>
          </p:nvPr>
        </p:nvGraphicFramePr>
        <p:xfrm>
          <a:off x="285720" y="1285860"/>
          <a:ext cx="8572560" cy="5286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err="1" smtClean="0"/>
              <a:t>Glucogenólisis</a:t>
            </a:r>
            <a:endParaRPr lang="en-US" sz="2800" dirty="0"/>
          </a:p>
        </p:txBody>
      </p:sp>
      <p:pic>
        <p:nvPicPr>
          <p:cNvPr id="48130" name="Picture 2" descr="http://biozoot.iespana.es/glucogenesis.jp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Effect>
                      <a14:brightnessContrast bright="20000" contrast="-40000"/>
                    </a14:imgEffect>
                  </a14:imgLayer>
                </a14:imgProps>
              </a:ext>
            </a:extLst>
          </a:blip>
          <a:srcRect/>
          <a:stretch>
            <a:fillRect/>
          </a:stretch>
        </p:blipFill>
        <p:spPr bwMode="auto">
          <a:xfrm>
            <a:off x="1071538" y="1217471"/>
            <a:ext cx="7215206" cy="536305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B-oxidación</a:t>
            </a:r>
            <a:endParaRPr lang="en-US" sz="2800" dirty="0"/>
          </a:p>
        </p:txBody>
      </p:sp>
      <p:graphicFrame>
        <p:nvGraphicFramePr>
          <p:cNvPr id="4" name="Diagram 3"/>
          <p:cNvGraphicFramePr/>
          <p:nvPr>
            <p:extLst>
              <p:ext uri="{D42A27DB-BD31-4B8C-83A1-F6EECF244321}">
                <p14:modId xmlns:p14="http://schemas.microsoft.com/office/powerpoint/2010/main" val="1097122744"/>
              </p:ext>
            </p:extLst>
          </p:nvPr>
        </p:nvGraphicFramePr>
        <p:xfrm>
          <a:off x="357158" y="1214422"/>
          <a:ext cx="8572560"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B-oxidación</a:t>
            </a:r>
            <a:endParaRPr lang="en-US" sz="2800" dirty="0"/>
          </a:p>
        </p:txBody>
      </p:sp>
      <p:pic>
        <p:nvPicPr>
          <p:cNvPr id="4" name="Picture 4" descr="BETA OX DIB SM"/>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1785920" y="1285860"/>
            <a:ext cx="5700707" cy="5224950"/>
          </a:xfrm>
          <a:prstGeom prst="rect">
            <a:avLst/>
          </a:prstGeom>
          <a:noFill/>
          <a:ln w="38100">
            <a:solidFill>
              <a:srgbClr val="9966FF"/>
            </a:solid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3"/>
          <p:cNvSpPr txBox="1">
            <a:spLocks noChangeArrowheads="1"/>
          </p:cNvSpPr>
          <p:nvPr/>
        </p:nvSpPr>
        <p:spPr bwMode="auto">
          <a:xfrm>
            <a:off x="360489" y="1628800"/>
            <a:ext cx="8569325" cy="2492990"/>
          </a:xfrm>
          <a:prstGeom prst="rect">
            <a:avLst/>
          </a:prstGeom>
          <a:noFill/>
          <a:ln w="9525">
            <a:noFill/>
            <a:miter lim="800000"/>
            <a:headEnd/>
            <a:tailEnd/>
          </a:ln>
          <a:effectLst/>
        </p:spPr>
        <p:txBody>
          <a:bodyPr>
            <a:spAutoFit/>
          </a:bodyPr>
          <a:lstStyle/>
          <a:p>
            <a:pPr>
              <a:spcBef>
                <a:spcPct val="50000"/>
              </a:spcBef>
            </a:pPr>
            <a:r>
              <a:rPr lang="es-CL" sz="2400" b="1" u="sng" dirty="0">
                <a:solidFill>
                  <a:schemeClr val="accent1"/>
                </a:solidFill>
                <a:effectLst>
                  <a:outerShdw blurRad="38100" dist="38100" dir="2700000" algn="tl">
                    <a:srgbClr val="000000">
                      <a:alpha val="43137"/>
                    </a:srgbClr>
                  </a:outerShdw>
                </a:effectLst>
              </a:rPr>
              <a:t>Reacción 1: </a:t>
            </a:r>
            <a:r>
              <a:rPr lang="es-CL" sz="2400" b="1" u="sng" dirty="0" err="1">
                <a:solidFill>
                  <a:schemeClr val="accent1"/>
                </a:solidFill>
                <a:effectLst>
                  <a:outerShdw blurRad="38100" dist="38100" dir="2700000" algn="tl">
                    <a:srgbClr val="000000">
                      <a:alpha val="43137"/>
                    </a:srgbClr>
                  </a:outerShdw>
                </a:effectLst>
              </a:rPr>
              <a:t>Deshidrogenación</a:t>
            </a:r>
            <a:r>
              <a:rPr lang="es-CL" sz="2400" b="1" u="sng" dirty="0">
                <a:solidFill>
                  <a:schemeClr val="accent1"/>
                </a:solidFill>
                <a:effectLst>
                  <a:outerShdw blurRad="38100" dist="38100" dir="2700000" algn="tl">
                    <a:srgbClr val="000000">
                      <a:alpha val="43137"/>
                    </a:srgbClr>
                  </a:outerShdw>
                </a:effectLst>
              </a:rPr>
              <a:t> inicial.</a:t>
            </a:r>
          </a:p>
          <a:p>
            <a:pPr marL="342900" indent="-342900">
              <a:spcBef>
                <a:spcPct val="50000"/>
              </a:spcBef>
              <a:buClr>
                <a:srgbClr val="9966FF"/>
              </a:buClr>
              <a:buFont typeface="Arial" charset="0"/>
              <a:buChar char="•"/>
            </a:pPr>
            <a:r>
              <a:rPr lang="es-CL" sz="2400" dirty="0" smtClean="0">
                <a:effectLst>
                  <a:outerShdw blurRad="38100" dist="38100" dir="2700000" algn="tl">
                    <a:srgbClr val="000000">
                      <a:alpha val="43137"/>
                    </a:srgbClr>
                  </a:outerShdw>
                </a:effectLst>
              </a:rPr>
              <a:t>Reacción </a:t>
            </a:r>
            <a:r>
              <a:rPr lang="es-CL" sz="2400" dirty="0">
                <a:effectLst>
                  <a:outerShdw blurRad="38100" dist="38100" dir="2700000" algn="tl">
                    <a:srgbClr val="000000">
                      <a:alpha val="43137"/>
                    </a:srgbClr>
                  </a:outerShdw>
                </a:effectLst>
              </a:rPr>
              <a:t>catalizada por una acil-CoA deshidrogenasa.</a:t>
            </a:r>
          </a:p>
          <a:p>
            <a:pPr marL="342900" indent="-342900">
              <a:spcBef>
                <a:spcPct val="50000"/>
              </a:spcBef>
              <a:buClr>
                <a:srgbClr val="9966FF"/>
              </a:buClr>
              <a:buFont typeface="Arial" charset="0"/>
              <a:buChar char="•"/>
            </a:pPr>
            <a:r>
              <a:rPr lang="es-CL" sz="2400" dirty="0" smtClean="0">
                <a:effectLst>
                  <a:outerShdw blurRad="38100" dist="38100" dir="2700000" algn="tl">
                    <a:srgbClr val="000000">
                      <a:alpha val="43137"/>
                    </a:srgbClr>
                  </a:outerShdw>
                </a:effectLst>
              </a:rPr>
              <a:t>Reacción </a:t>
            </a:r>
            <a:r>
              <a:rPr lang="es-CL" sz="2400" dirty="0">
                <a:effectLst>
                  <a:outerShdw blurRad="38100" dist="38100" dir="2700000" algn="tl">
                    <a:srgbClr val="000000">
                      <a:alpha val="43137"/>
                    </a:srgbClr>
                  </a:outerShdw>
                </a:effectLst>
              </a:rPr>
              <a:t>ligada a la formación de FAD.</a:t>
            </a:r>
          </a:p>
          <a:p>
            <a:pPr marL="342900" indent="-342900">
              <a:spcBef>
                <a:spcPct val="50000"/>
              </a:spcBef>
              <a:buClr>
                <a:srgbClr val="9966FF"/>
              </a:buClr>
              <a:buFont typeface="Arial" charset="0"/>
              <a:buChar char="•"/>
            </a:pPr>
            <a:r>
              <a:rPr lang="es-CL" sz="2400" dirty="0">
                <a:effectLst>
                  <a:outerShdw blurRad="38100" dist="38100" dir="2700000" algn="tl">
                    <a:srgbClr val="000000">
                      <a:alpha val="43137"/>
                    </a:srgbClr>
                  </a:outerShdw>
                </a:effectLst>
              </a:rPr>
              <a:t>Formación de </a:t>
            </a:r>
            <a:r>
              <a:rPr lang="es-CL" sz="2400" dirty="0" err="1">
                <a:effectLst>
                  <a:outerShdw blurRad="38100" dist="38100" dir="2700000" algn="tl">
                    <a:srgbClr val="000000">
                      <a:alpha val="43137"/>
                    </a:srgbClr>
                  </a:outerShdw>
                </a:effectLst>
              </a:rPr>
              <a:t>enoil</a:t>
            </a:r>
            <a:r>
              <a:rPr lang="es-CL" sz="2400" dirty="0">
                <a:effectLst>
                  <a:outerShdw blurRad="38100" dist="38100" dir="2700000" algn="tl">
                    <a:srgbClr val="000000">
                      <a:alpha val="43137"/>
                    </a:srgbClr>
                  </a:outerShdw>
                </a:effectLst>
              </a:rPr>
              <a:t> </a:t>
            </a:r>
            <a:r>
              <a:rPr lang="es-CL" sz="2400" dirty="0" err="1">
                <a:effectLst>
                  <a:outerShdw blurRad="38100" dist="38100" dir="2700000" algn="tl">
                    <a:srgbClr val="000000">
                      <a:alpha val="43137"/>
                    </a:srgbClr>
                  </a:outerShdw>
                </a:effectLst>
              </a:rPr>
              <a:t>CoA</a:t>
            </a:r>
            <a:r>
              <a:rPr lang="es-CL" sz="2400" dirty="0">
                <a:effectLst>
                  <a:outerShdw blurRad="38100" dist="38100" dir="2700000" algn="tl">
                    <a:srgbClr val="000000">
                      <a:alpha val="43137"/>
                    </a:srgbClr>
                  </a:outerShdw>
                </a:effectLst>
              </a:rPr>
              <a:t> y un doble enlace entre los carbonos 2 y 3 </a:t>
            </a:r>
          </a:p>
        </p:txBody>
      </p:sp>
      <p:sp>
        <p:nvSpPr>
          <p:cNvPr id="44036" name="Text Box 4"/>
          <p:cNvSpPr txBox="1">
            <a:spLocks noChangeArrowheads="1"/>
          </p:cNvSpPr>
          <p:nvPr/>
        </p:nvSpPr>
        <p:spPr bwMode="auto">
          <a:xfrm>
            <a:off x="360488" y="4452142"/>
            <a:ext cx="8569325" cy="1938992"/>
          </a:xfrm>
          <a:prstGeom prst="rect">
            <a:avLst/>
          </a:prstGeom>
          <a:noFill/>
          <a:ln w="9525">
            <a:noFill/>
            <a:miter lim="800000"/>
            <a:headEnd/>
            <a:tailEnd/>
          </a:ln>
          <a:effectLst/>
        </p:spPr>
        <p:txBody>
          <a:bodyPr>
            <a:spAutoFit/>
          </a:bodyPr>
          <a:lstStyle/>
          <a:p>
            <a:pPr>
              <a:spcBef>
                <a:spcPct val="50000"/>
              </a:spcBef>
            </a:pPr>
            <a:r>
              <a:rPr lang="es-CL" sz="2400" b="1" u="sng" dirty="0">
                <a:solidFill>
                  <a:schemeClr val="accent1"/>
                </a:solidFill>
                <a:effectLst>
                  <a:outerShdw blurRad="38100" dist="38100" dir="2700000" algn="tl">
                    <a:srgbClr val="000000">
                      <a:alpha val="43137"/>
                    </a:srgbClr>
                  </a:outerShdw>
                </a:effectLst>
              </a:rPr>
              <a:t>Reacciones 2: Hidratación.</a:t>
            </a:r>
          </a:p>
          <a:p>
            <a:pPr marL="342900" indent="-342900">
              <a:spcBef>
                <a:spcPct val="50000"/>
              </a:spcBef>
              <a:buClr>
                <a:srgbClr val="9966FF"/>
              </a:buClr>
              <a:buFont typeface="Arial" charset="0"/>
              <a:buChar char="•"/>
            </a:pPr>
            <a:r>
              <a:rPr lang="es-CL" sz="2400" dirty="0" smtClean="0">
                <a:effectLst>
                  <a:outerShdw blurRad="38100" dist="38100" dir="2700000" algn="tl">
                    <a:srgbClr val="000000">
                      <a:alpha val="43137"/>
                    </a:srgbClr>
                  </a:outerShdw>
                </a:effectLst>
              </a:rPr>
              <a:t>Hidratación </a:t>
            </a:r>
            <a:r>
              <a:rPr lang="es-CL" sz="2400" dirty="0">
                <a:effectLst>
                  <a:outerShdw blurRad="38100" dist="38100" dir="2700000" algn="tl">
                    <a:srgbClr val="000000">
                      <a:alpha val="43137"/>
                    </a:srgbClr>
                  </a:outerShdw>
                </a:effectLst>
              </a:rPr>
              <a:t>del doble enlace en una reacción catalizada por la enoil CoA hidratasa.</a:t>
            </a:r>
          </a:p>
          <a:p>
            <a:pPr marL="342900" indent="-342900">
              <a:spcBef>
                <a:spcPct val="50000"/>
              </a:spcBef>
              <a:buClr>
                <a:srgbClr val="9966FF"/>
              </a:buClr>
              <a:buFont typeface="Arial" charset="0"/>
              <a:buChar char="•"/>
            </a:pPr>
            <a:r>
              <a:rPr lang="es-CL" sz="2400" dirty="0">
                <a:effectLst>
                  <a:outerShdw blurRad="38100" dist="38100" dir="2700000" algn="tl">
                    <a:srgbClr val="000000">
                      <a:alpha val="43137"/>
                    </a:srgbClr>
                  </a:outerShdw>
                </a:effectLst>
              </a:rPr>
              <a:t>Se genera la formación de </a:t>
            </a:r>
            <a:r>
              <a:rPr lang="el-GR" sz="2400" dirty="0">
                <a:effectLst>
                  <a:outerShdw blurRad="38100" dist="38100" dir="2700000" algn="tl">
                    <a:srgbClr val="000000">
                      <a:alpha val="43137"/>
                    </a:srgbClr>
                  </a:outerShdw>
                </a:effectLst>
              </a:rPr>
              <a:t>β</a:t>
            </a:r>
            <a:r>
              <a:rPr lang="es-CL" sz="2400" dirty="0">
                <a:effectLst>
                  <a:outerShdw blurRad="38100" dist="38100" dir="2700000" algn="tl">
                    <a:srgbClr val="000000">
                      <a:alpha val="43137"/>
                    </a:srgbClr>
                  </a:outerShdw>
                </a:effectLst>
              </a:rPr>
              <a:t>-</a:t>
            </a:r>
            <a:r>
              <a:rPr lang="es-CL" sz="2400" dirty="0" err="1">
                <a:effectLst>
                  <a:outerShdw blurRad="38100" dist="38100" dir="2700000" algn="tl">
                    <a:srgbClr val="000000">
                      <a:alpha val="43137"/>
                    </a:srgbClr>
                  </a:outerShdw>
                </a:effectLst>
              </a:rPr>
              <a:t>hidroxiacil</a:t>
            </a:r>
            <a:r>
              <a:rPr lang="es-CL" sz="2400" dirty="0">
                <a:effectLst>
                  <a:outerShdw blurRad="38100" dist="38100" dir="2700000" algn="tl">
                    <a:srgbClr val="000000">
                      <a:alpha val="43137"/>
                    </a:srgbClr>
                  </a:outerShdw>
                </a:effectLst>
              </a:rPr>
              <a:t> </a:t>
            </a:r>
            <a:r>
              <a:rPr lang="es-CL" sz="2400" dirty="0" err="1">
                <a:effectLst>
                  <a:outerShdw blurRad="38100" dist="38100" dir="2700000" algn="tl">
                    <a:srgbClr val="000000">
                      <a:alpha val="43137"/>
                    </a:srgbClr>
                  </a:outerShdw>
                </a:effectLst>
              </a:rPr>
              <a:t>CoA</a:t>
            </a:r>
            <a:r>
              <a:rPr lang="es-CL" sz="2400" dirty="0">
                <a:effectLst>
                  <a:outerShdw blurRad="38100" dist="38100" dir="2700000" algn="tl">
                    <a:srgbClr val="000000">
                      <a:alpha val="43137"/>
                    </a:srgbClr>
                  </a:outerShdw>
                </a:effectLst>
              </a:rPr>
              <a:t>.</a:t>
            </a:r>
            <a:endParaRPr lang="el-GR" sz="2400" dirty="0">
              <a:effectLst>
                <a:outerShdw blurRad="38100" dist="38100" dir="2700000" algn="tl">
                  <a:srgbClr val="000000">
                    <a:alpha val="43137"/>
                  </a:srgbClr>
                </a:outerShdw>
              </a:effectLst>
            </a:endParaRPr>
          </a:p>
        </p:txBody>
      </p:sp>
      <p:sp>
        <p:nvSpPr>
          <p:cNvPr id="5" name="Title 4"/>
          <p:cNvSpPr>
            <a:spLocks noGrp="1"/>
          </p:cNvSpPr>
          <p:nvPr>
            <p:ph type="title"/>
          </p:nvPr>
        </p:nvSpPr>
        <p:spPr/>
        <p:txBody>
          <a:bodyPr>
            <a:normAutofit/>
          </a:bodyPr>
          <a:lstStyle/>
          <a:p>
            <a:r>
              <a:rPr lang="es-MX" sz="2800" dirty="0" smtClean="0"/>
              <a:t>Reacciones de la B-Oxidación</a:t>
            </a:r>
            <a:endParaRPr lang="en-US" sz="2800"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3"/>
          <p:cNvSpPr txBox="1">
            <a:spLocks noChangeArrowheads="1"/>
          </p:cNvSpPr>
          <p:nvPr/>
        </p:nvSpPr>
        <p:spPr bwMode="auto">
          <a:xfrm>
            <a:off x="317205" y="1697939"/>
            <a:ext cx="8569325" cy="2123658"/>
          </a:xfrm>
          <a:prstGeom prst="rect">
            <a:avLst/>
          </a:prstGeom>
          <a:noFill/>
          <a:ln w="9525">
            <a:noFill/>
            <a:miter lim="800000"/>
            <a:headEnd/>
            <a:tailEnd/>
          </a:ln>
          <a:effectLst/>
        </p:spPr>
        <p:txBody>
          <a:bodyPr>
            <a:spAutoFit/>
          </a:bodyPr>
          <a:lstStyle/>
          <a:p>
            <a:pPr>
              <a:spcBef>
                <a:spcPct val="50000"/>
              </a:spcBef>
            </a:pPr>
            <a:r>
              <a:rPr lang="es-CL" sz="2400" b="1" u="sng" dirty="0">
                <a:solidFill>
                  <a:schemeClr val="accent1"/>
                </a:solidFill>
                <a:effectLst>
                  <a:outerShdw blurRad="38100" dist="38100" dir="2700000" algn="tl">
                    <a:srgbClr val="000000">
                      <a:alpha val="43137"/>
                    </a:srgbClr>
                  </a:outerShdw>
                </a:effectLst>
              </a:rPr>
              <a:t>Reacción 3: </a:t>
            </a:r>
            <a:r>
              <a:rPr lang="es-CL" sz="2400" b="1" u="sng" dirty="0" err="1">
                <a:solidFill>
                  <a:schemeClr val="accent1"/>
                </a:solidFill>
                <a:effectLst>
                  <a:outerShdw blurRad="38100" dist="38100" dir="2700000" algn="tl">
                    <a:srgbClr val="000000">
                      <a:alpha val="43137"/>
                    </a:srgbClr>
                  </a:outerShdw>
                </a:effectLst>
              </a:rPr>
              <a:t>Deshidrogenación</a:t>
            </a:r>
            <a:r>
              <a:rPr lang="es-CL" sz="2400" b="1" u="sng" dirty="0">
                <a:solidFill>
                  <a:schemeClr val="accent1"/>
                </a:solidFill>
                <a:effectLst>
                  <a:outerShdw blurRad="38100" dist="38100" dir="2700000" algn="tl">
                    <a:srgbClr val="000000">
                      <a:alpha val="43137"/>
                    </a:srgbClr>
                  </a:outerShdw>
                </a:effectLst>
              </a:rPr>
              <a:t>.</a:t>
            </a:r>
          </a:p>
          <a:p>
            <a:pPr marL="342900" indent="-342900">
              <a:spcBef>
                <a:spcPct val="50000"/>
              </a:spcBef>
              <a:buClr>
                <a:srgbClr val="9966FF"/>
              </a:buClr>
              <a:buFont typeface="Arial" charset="0"/>
              <a:buChar char="•"/>
            </a:pPr>
            <a:r>
              <a:rPr lang="es-CL" sz="2400" dirty="0" smtClean="0">
                <a:effectLst>
                  <a:outerShdw blurRad="38100" dist="38100" dir="2700000" algn="tl">
                    <a:srgbClr val="000000">
                      <a:alpha val="43137"/>
                    </a:srgbClr>
                  </a:outerShdw>
                </a:effectLst>
              </a:rPr>
              <a:t>Reacción </a:t>
            </a:r>
            <a:r>
              <a:rPr lang="es-CL" sz="2400" dirty="0">
                <a:effectLst>
                  <a:outerShdw blurRad="38100" dist="38100" dir="2700000" algn="tl">
                    <a:srgbClr val="000000">
                      <a:alpha val="43137"/>
                    </a:srgbClr>
                  </a:outerShdw>
                </a:effectLst>
              </a:rPr>
              <a:t>catalizada por 3-hidroxiacil-CoA deshidrogenasa.</a:t>
            </a:r>
          </a:p>
          <a:p>
            <a:pPr marL="342900" indent="-342900">
              <a:spcBef>
                <a:spcPct val="50000"/>
              </a:spcBef>
              <a:buClr>
                <a:srgbClr val="9966FF"/>
              </a:buClr>
              <a:buFont typeface="Arial" charset="0"/>
              <a:buChar char="•"/>
            </a:pPr>
            <a:r>
              <a:rPr lang="es-CL" sz="2400" dirty="0" smtClean="0">
                <a:effectLst>
                  <a:outerShdw blurRad="38100" dist="38100" dir="2700000" algn="tl">
                    <a:srgbClr val="000000">
                      <a:alpha val="43137"/>
                    </a:srgbClr>
                  </a:outerShdw>
                </a:effectLst>
              </a:rPr>
              <a:t>Convierte </a:t>
            </a:r>
            <a:r>
              <a:rPr lang="es-CL" sz="2400" dirty="0">
                <a:effectLst>
                  <a:outerShdw blurRad="38100" dist="38100" dir="2700000" algn="tl">
                    <a:srgbClr val="000000">
                      <a:alpha val="43137"/>
                    </a:srgbClr>
                  </a:outerShdw>
                </a:effectLst>
              </a:rPr>
              <a:t>el grupo hidroxilo del carbono 3 en un grupo ceto.</a:t>
            </a:r>
          </a:p>
          <a:p>
            <a:pPr marL="342900" indent="-342900">
              <a:spcBef>
                <a:spcPct val="50000"/>
              </a:spcBef>
              <a:buClr>
                <a:srgbClr val="9966FF"/>
              </a:buClr>
              <a:buFont typeface="Arial" charset="0"/>
              <a:buChar char="•"/>
            </a:pPr>
            <a:r>
              <a:rPr lang="es-CL" sz="2400" dirty="0" smtClean="0">
                <a:effectLst>
                  <a:outerShdw blurRad="38100" dist="38100" dir="2700000" algn="tl">
                    <a:srgbClr val="000000">
                      <a:alpha val="43137"/>
                    </a:srgbClr>
                  </a:outerShdw>
                </a:effectLst>
              </a:rPr>
              <a:t>Generación </a:t>
            </a:r>
            <a:r>
              <a:rPr lang="es-CL" sz="2400" dirty="0">
                <a:effectLst>
                  <a:outerShdw blurRad="38100" dist="38100" dir="2700000" algn="tl">
                    <a:srgbClr val="000000">
                      <a:alpha val="43137"/>
                    </a:srgbClr>
                  </a:outerShdw>
                </a:effectLst>
              </a:rPr>
              <a:t>de NADH y </a:t>
            </a:r>
            <a:r>
              <a:rPr lang="es-CL" sz="2400" dirty="0" smtClean="0">
                <a:effectLst>
                  <a:outerShdw blurRad="38100" dist="38100" dir="2700000" algn="tl">
                    <a:srgbClr val="000000">
                      <a:alpha val="43137"/>
                    </a:srgbClr>
                  </a:outerShdw>
                </a:effectLst>
              </a:rPr>
              <a:t>cetoacil-CoA.</a:t>
            </a:r>
            <a:endParaRPr lang="es-CL" sz="2400" dirty="0">
              <a:effectLst>
                <a:outerShdw blurRad="38100" dist="38100" dir="2700000" algn="tl">
                  <a:srgbClr val="000000">
                    <a:alpha val="43137"/>
                  </a:srgbClr>
                </a:outerShdw>
              </a:effectLst>
            </a:endParaRPr>
          </a:p>
        </p:txBody>
      </p:sp>
      <p:sp>
        <p:nvSpPr>
          <p:cNvPr id="43012" name="Text Box 4"/>
          <p:cNvSpPr txBox="1">
            <a:spLocks noChangeArrowheads="1"/>
          </p:cNvSpPr>
          <p:nvPr/>
        </p:nvSpPr>
        <p:spPr bwMode="auto">
          <a:xfrm>
            <a:off x="301752" y="4221088"/>
            <a:ext cx="8569325" cy="2308324"/>
          </a:xfrm>
          <a:prstGeom prst="rect">
            <a:avLst/>
          </a:prstGeom>
          <a:noFill/>
          <a:ln w="9525">
            <a:noFill/>
            <a:miter lim="800000"/>
            <a:headEnd/>
            <a:tailEnd/>
          </a:ln>
          <a:effectLst/>
        </p:spPr>
        <p:txBody>
          <a:bodyPr>
            <a:spAutoFit/>
          </a:bodyPr>
          <a:lstStyle/>
          <a:p>
            <a:pPr>
              <a:spcBef>
                <a:spcPct val="50000"/>
              </a:spcBef>
            </a:pPr>
            <a:r>
              <a:rPr lang="es-CL" sz="2400" b="1" u="sng" dirty="0" smtClean="0">
                <a:solidFill>
                  <a:schemeClr val="accent1"/>
                </a:solidFill>
                <a:effectLst>
                  <a:outerShdw blurRad="38100" dist="38100" dir="2700000" algn="tl">
                    <a:srgbClr val="000000">
                      <a:alpha val="43137"/>
                    </a:srgbClr>
                  </a:outerShdw>
                </a:effectLst>
              </a:rPr>
              <a:t>Reacciones 4: Escisión o Tiólisis.</a:t>
            </a:r>
            <a:endParaRPr lang="es-CL" sz="2400" b="1" u="sng" dirty="0">
              <a:solidFill>
                <a:schemeClr val="accent1"/>
              </a:solidFill>
              <a:effectLst>
                <a:outerShdw blurRad="38100" dist="38100" dir="2700000" algn="tl">
                  <a:srgbClr val="000000">
                    <a:alpha val="43137"/>
                  </a:srgbClr>
                </a:outerShdw>
              </a:effectLst>
            </a:endParaRPr>
          </a:p>
          <a:p>
            <a:pPr marL="342900" indent="-342900">
              <a:spcBef>
                <a:spcPct val="50000"/>
              </a:spcBef>
              <a:buClr>
                <a:srgbClr val="9966FF"/>
              </a:buClr>
              <a:buFont typeface="Arial" charset="0"/>
              <a:buChar char="•"/>
            </a:pPr>
            <a:r>
              <a:rPr lang="es-CL" sz="2400" dirty="0" smtClean="0">
                <a:effectLst>
                  <a:outerShdw blurRad="38100" dist="38100" dir="2700000" algn="tl">
                    <a:srgbClr val="000000">
                      <a:alpha val="43137"/>
                    </a:srgbClr>
                  </a:outerShdw>
                </a:effectLst>
              </a:rPr>
              <a:t>Escinsión </a:t>
            </a:r>
            <a:r>
              <a:rPr lang="es-CL" sz="2400" dirty="0">
                <a:effectLst>
                  <a:outerShdw blurRad="38100" dist="38100" dir="2700000" algn="tl">
                    <a:srgbClr val="000000">
                      <a:alpha val="43137"/>
                    </a:srgbClr>
                  </a:outerShdw>
                </a:effectLst>
              </a:rPr>
              <a:t>del cetoacil CoA en una reacción catalizada por la tiolasa.</a:t>
            </a:r>
          </a:p>
          <a:p>
            <a:pPr marL="342900" indent="-342900">
              <a:spcBef>
                <a:spcPct val="50000"/>
              </a:spcBef>
              <a:buClr>
                <a:srgbClr val="9966FF"/>
              </a:buClr>
              <a:buFont typeface="Arial" charset="0"/>
              <a:buChar char="•"/>
            </a:pPr>
            <a:r>
              <a:rPr lang="es-CL" sz="2400" dirty="0" smtClean="0">
                <a:effectLst>
                  <a:outerShdw blurRad="38100" dist="38100" dir="2700000" algn="tl">
                    <a:srgbClr val="000000">
                      <a:alpha val="43137"/>
                    </a:srgbClr>
                  </a:outerShdw>
                </a:effectLst>
              </a:rPr>
              <a:t>Formación </a:t>
            </a:r>
            <a:r>
              <a:rPr lang="es-CL" sz="2400" dirty="0">
                <a:effectLst>
                  <a:outerShdw blurRad="38100" dist="38100" dir="2700000" algn="tl">
                    <a:srgbClr val="000000">
                      <a:alpha val="43137"/>
                    </a:srgbClr>
                  </a:outerShdw>
                </a:effectLst>
              </a:rPr>
              <a:t>de acetil- CoA y acil -CoA, acortado este último en dos átomos de carbono.</a:t>
            </a:r>
            <a:endParaRPr lang="el-GR" sz="2400" dirty="0">
              <a:effectLst>
                <a:outerShdw blurRad="38100" dist="38100" dir="2700000" algn="tl">
                  <a:srgbClr val="000000">
                    <a:alpha val="43137"/>
                  </a:srgbClr>
                </a:outerShdw>
              </a:effectLst>
            </a:endParaRPr>
          </a:p>
        </p:txBody>
      </p:sp>
      <p:sp>
        <p:nvSpPr>
          <p:cNvPr id="5" name="Title 4"/>
          <p:cNvSpPr>
            <a:spLocks noGrp="1"/>
          </p:cNvSpPr>
          <p:nvPr>
            <p:ph type="title"/>
          </p:nvPr>
        </p:nvSpPr>
        <p:spPr/>
        <p:txBody>
          <a:bodyPr>
            <a:normAutofit/>
          </a:bodyPr>
          <a:lstStyle/>
          <a:p>
            <a:r>
              <a:rPr lang="es-MX" sz="2800" dirty="0" smtClean="0"/>
              <a:t>Reacciones de la B-Oxidación</a:t>
            </a:r>
            <a:endParaRPr lang="en-US" sz="28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6594" y="332656"/>
            <a:ext cx="8515003" cy="838200"/>
          </a:xfrm>
        </p:spPr>
        <p:txBody>
          <a:bodyPr>
            <a:normAutofit/>
          </a:bodyPr>
          <a:lstStyle/>
          <a:p>
            <a:r>
              <a:rPr lang="es-ES_tradnl" sz="2800" cap="none" dirty="0" err="1" smtClean="0"/>
              <a:t>Planeaci</a:t>
            </a:r>
            <a:r>
              <a:rPr lang="es-ES" sz="2800" cap="none" dirty="0" err="1" smtClean="0"/>
              <a:t>ón</a:t>
            </a:r>
            <a:r>
              <a:rPr lang="es-ES" sz="2800" cap="none" dirty="0" smtClean="0"/>
              <a:t> teórica de contenido de competencias </a:t>
            </a:r>
            <a:endParaRPr lang="es-ES_tradnl" sz="2800" cap="none" dirty="0"/>
          </a:p>
        </p:txBody>
      </p:sp>
      <p:graphicFrame>
        <p:nvGraphicFramePr>
          <p:cNvPr id="4" name="Tabla 3"/>
          <p:cNvGraphicFramePr>
            <a:graphicFrameLocks noGrp="1"/>
          </p:cNvGraphicFramePr>
          <p:nvPr>
            <p:extLst>
              <p:ext uri="{D42A27DB-BD31-4B8C-83A1-F6EECF244321}">
                <p14:modId xmlns:p14="http://schemas.microsoft.com/office/powerpoint/2010/main" val="2119963605"/>
              </p:ext>
            </p:extLst>
          </p:nvPr>
        </p:nvGraphicFramePr>
        <p:xfrm>
          <a:off x="593891" y="1207730"/>
          <a:ext cx="8280407" cy="2194560"/>
        </p:xfrm>
        <a:graphic>
          <a:graphicData uri="http://schemas.openxmlformats.org/drawingml/2006/table">
            <a:tbl>
              <a:tblPr/>
              <a:tblGrid>
                <a:gridCol w="416695"/>
                <a:gridCol w="2415108"/>
                <a:gridCol w="2128838"/>
                <a:gridCol w="2212531"/>
                <a:gridCol w="1107235"/>
              </a:tblGrid>
              <a:tr h="0">
                <a:tc rowSpan="2">
                  <a:txBody>
                    <a:bodyPr/>
                    <a:lstStyle/>
                    <a:p>
                      <a:pPr algn="ctr">
                        <a:spcAft>
                          <a:spcPts val="0"/>
                        </a:spcAft>
                      </a:pPr>
                      <a:r>
                        <a:rPr lang="es-ES" sz="1200" b="1" dirty="0">
                          <a:solidFill>
                            <a:srgbClr val="FFFFFF"/>
                          </a:solidFill>
                          <a:effectLst/>
                          <a:latin typeface="Calibri" charset="0"/>
                          <a:ea typeface="Times New Roman" charset="0"/>
                          <a:cs typeface="Calibri" charset="0"/>
                        </a:rPr>
                        <a:t>No.</a:t>
                      </a:r>
                      <a:endParaRPr lang="es-ES_tradnl" sz="1200" dirty="0">
                        <a:effectLst/>
                        <a:latin typeface="Times New Roman" charset="0"/>
                        <a:ea typeface="Times New Roman"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rowSpan="2">
                  <a:txBody>
                    <a:bodyPr/>
                    <a:lstStyle/>
                    <a:p>
                      <a:pPr algn="ctr">
                        <a:spcAft>
                          <a:spcPts val="0"/>
                        </a:spcAft>
                      </a:pPr>
                      <a:r>
                        <a:rPr lang="es-ES" sz="1200" b="1" dirty="0">
                          <a:solidFill>
                            <a:srgbClr val="FFFFFF"/>
                          </a:solidFill>
                          <a:effectLst/>
                          <a:latin typeface="Calibri" charset="0"/>
                          <a:ea typeface="Times New Roman" charset="0"/>
                          <a:cs typeface="Calibri" charset="0"/>
                        </a:rPr>
                        <a:t>COMPETENCIA</a:t>
                      </a:r>
                      <a:endParaRPr lang="es-ES_tradnl" sz="1200" dirty="0">
                        <a:effectLst/>
                        <a:latin typeface="Times New Roman" charset="0"/>
                        <a:ea typeface="Times New Roman"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gridSpan="3">
                  <a:txBody>
                    <a:bodyPr/>
                    <a:lstStyle/>
                    <a:p>
                      <a:pPr algn="ctr">
                        <a:spcAft>
                          <a:spcPts val="0"/>
                        </a:spcAft>
                      </a:pPr>
                      <a:r>
                        <a:rPr lang="es-ES" sz="1000" b="1" kern="0" dirty="0">
                          <a:solidFill>
                            <a:srgbClr val="FFFFFF"/>
                          </a:solidFill>
                          <a:effectLst/>
                          <a:latin typeface="Calibri" charset="0"/>
                          <a:cs typeface="Calibri" charset="0"/>
                        </a:rPr>
                        <a:t>ELEMENTOS DE LA COMPETENCIA</a:t>
                      </a:r>
                      <a:endParaRPr lang="es-ES_tradnl" sz="1000" b="1" kern="0" dirty="0">
                        <a:effectLst/>
                        <a:latin typeface="Times New Roman" charset="0"/>
                        <a:cs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endParaRPr lang="es-ES_tradnl"/>
                    </a:p>
                  </a:txBody>
                  <a:tcPr/>
                </a:tc>
                <a:tc hMerge="1">
                  <a:txBody>
                    <a:bodyPr/>
                    <a:lstStyle/>
                    <a:p>
                      <a:endParaRPr lang="es-ES_tradnl"/>
                    </a:p>
                  </a:txBody>
                  <a:tcPr/>
                </a:tc>
              </a:tr>
              <a:tr h="0">
                <a:tc vMerge="1">
                  <a:txBody>
                    <a:bodyPr/>
                    <a:lstStyle/>
                    <a:p>
                      <a:endParaRPr lang="es-ES_tradnl"/>
                    </a:p>
                  </a:txBody>
                  <a:tcPr/>
                </a:tc>
                <a:tc vMerge="1">
                  <a:txBody>
                    <a:bodyPr/>
                    <a:lstStyle/>
                    <a:p>
                      <a:endParaRPr lang="es-ES_tradnl"/>
                    </a:p>
                  </a:txBody>
                  <a:tcPr/>
                </a:tc>
                <a:tc>
                  <a:txBody>
                    <a:bodyPr/>
                    <a:lstStyle/>
                    <a:p>
                      <a:pPr algn="ctr">
                        <a:spcAft>
                          <a:spcPts val="0"/>
                        </a:spcAft>
                      </a:pPr>
                      <a:r>
                        <a:rPr lang="es-ES" sz="1200" b="1" dirty="0">
                          <a:solidFill>
                            <a:srgbClr val="FFFFFF"/>
                          </a:solidFill>
                          <a:effectLst/>
                          <a:latin typeface="Calibri" charset="0"/>
                          <a:ea typeface="Times New Roman" charset="0"/>
                          <a:cs typeface="Calibri" charset="0"/>
                        </a:rPr>
                        <a:t>CONOCIMIENTO</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S" sz="1200" b="1" dirty="0">
                          <a:solidFill>
                            <a:srgbClr val="FFFFFF"/>
                          </a:solidFill>
                          <a:effectLst/>
                          <a:latin typeface="Calibri" charset="0"/>
                          <a:ea typeface="Times New Roman" charset="0"/>
                          <a:cs typeface="Calibri" charset="0"/>
                        </a:rPr>
                        <a:t>HABILIDAD</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S" sz="1200" b="1" dirty="0">
                          <a:solidFill>
                            <a:srgbClr val="FFFFFF"/>
                          </a:solidFill>
                          <a:effectLst/>
                          <a:latin typeface="Calibri" charset="0"/>
                          <a:ea typeface="Times New Roman" charset="0"/>
                          <a:cs typeface="Calibri" charset="0"/>
                        </a:rPr>
                        <a:t>ACTITUDES</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0">
                <a:tc>
                  <a:txBody>
                    <a:bodyPr/>
                    <a:lstStyle/>
                    <a:p>
                      <a:pPr algn="ctr">
                        <a:spcAft>
                          <a:spcPts val="0"/>
                        </a:spcAft>
                      </a:pPr>
                      <a:r>
                        <a:rPr lang="es-ES" sz="1000" b="1" dirty="0">
                          <a:solidFill>
                            <a:srgbClr val="FFFFFF"/>
                          </a:solidFill>
                          <a:effectLst/>
                          <a:latin typeface="Calibri" charset="0"/>
                          <a:ea typeface="Times New Roman" charset="0"/>
                          <a:cs typeface="Calibri" charset="0"/>
                        </a:rPr>
                        <a:t>1</a:t>
                      </a:r>
                      <a:endParaRPr lang="es-ES_tradnl" sz="1200" dirty="0">
                        <a:effectLst/>
                        <a:latin typeface="Times New Roman" charset="0"/>
                        <a:ea typeface="Times New Roman" charset="0"/>
                      </a:endParaRPr>
                    </a:p>
                    <a:p>
                      <a:pPr algn="ctr">
                        <a:spcAft>
                          <a:spcPts val="0"/>
                        </a:spcAft>
                      </a:pPr>
                      <a:r>
                        <a:rPr lang="es-ES" sz="1000" b="1" dirty="0">
                          <a:solidFill>
                            <a:srgbClr val="FFFFFF"/>
                          </a:solidFill>
                          <a:effectLst/>
                          <a:latin typeface="Calibri" charset="0"/>
                          <a:ea typeface="Times New Roman" charset="0"/>
                          <a:cs typeface="Calibri" charset="0"/>
                        </a:rPr>
                        <a:t> </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342900" lvl="0" indent="-342900">
                        <a:spcAft>
                          <a:spcPts val="0"/>
                        </a:spcAft>
                        <a:buFont typeface="+mj-lt"/>
                        <a:buAutoNum type="romanUcParenR"/>
                      </a:pPr>
                      <a:r>
                        <a:rPr lang="es-ES" sz="1000" b="1" dirty="0">
                          <a:effectLst/>
                          <a:latin typeface="Calibri" charset="0"/>
                          <a:ea typeface="Times New Roman" charset="0"/>
                          <a:cs typeface="Calibri" charset="0"/>
                        </a:rPr>
                        <a:t>BIOENERGÉTICA Y METABOLISMO ENERGETICO.</a:t>
                      </a:r>
                      <a:endParaRPr lang="es-ES_tradnl" sz="1200" dirty="0">
                        <a:effectLst/>
                        <a:latin typeface="Times New Roman" charset="0"/>
                        <a:ea typeface="Times New Roman" charset="0"/>
                      </a:endParaRPr>
                    </a:p>
                    <a:p>
                      <a:pPr marL="742950" lvl="1" indent="-285750">
                        <a:spcAft>
                          <a:spcPts val="0"/>
                        </a:spcAft>
                        <a:buFont typeface="+mj-lt"/>
                        <a:buAutoNum type="alphaLcParenR"/>
                      </a:pPr>
                      <a:r>
                        <a:rPr lang="es-ES" sz="1000" dirty="0">
                          <a:effectLst/>
                          <a:latin typeface="Calibri" charset="0"/>
                          <a:ea typeface="Times New Roman" charset="0"/>
                          <a:cs typeface="Calibri" charset="0"/>
                        </a:rPr>
                        <a:t>Describe Los diversos conceptos de carácter oxido-reducción que permiten a las células y al organismo en general, desarrollar los procesos vitales para la combustión y así la obtención de energía.</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lvl="0" indent="-342900">
                        <a:spcAft>
                          <a:spcPts val="0"/>
                        </a:spcAft>
                        <a:buFont typeface="+mj-lt"/>
                        <a:buAutoNum type="arabicPeriod"/>
                      </a:pPr>
                      <a:r>
                        <a:rPr lang="es-ES" sz="1000">
                          <a:effectLst/>
                          <a:latin typeface="Calibri" charset="0"/>
                          <a:ea typeface="Times New Roman" charset="0"/>
                          <a:cs typeface="Calibri" charset="0"/>
                        </a:rPr>
                        <a:t>Describe la reacción de glucólisis.</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Describe la vía de las pentosas.</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Describe la vía de metabolismo de la galactosa y fructosa.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Describe la vía metabólica de ciclo de Krebs.</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Describe la vía de fosforilación oxidativa.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Carbohidratos estructurales en la glicoproteínas.</a:t>
                      </a:r>
                      <a:endParaRPr lang="es-ES_tradnl"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lvl="0" indent="-342900">
                        <a:spcAft>
                          <a:spcPts val="0"/>
                        </a:spcAft>
                        <a:buFont typeface="+mj-lt"/>
                        <a:buAutoNum type="arabicPeriod"/>
                      </a:pPr>
                      <a:r>
                        <a:rPr lang="es-ES" sz="1000" dirty="0">
                          <a:effectLst/>
                          <a:latin typeface="Calibri" charset="0"/>
                          <a:ea typeface="Times New Roman" charset="0"/>
                          <a:cs typeface="Calibri" charset="0"/>
                        </a:rPr>
                        <a:t>Identifica los productos </a:t>
                      </a:r>
                      <a:r>
                        <a:rPr lang="es-ES" sz="1000" dirty="0" err="1">
                          <a:effectLst/>
                          <a:latin typeface="Calibri" charset="0"/>
                          <a:ea typeface="Times New Roman" charset="0"/>
                          <a:cs typeface="Calibri" charset="0"/>
                        </a:rPr>
                        <a:t>glucolíticos</a:t>
                      </a:r>
                      <a:r>
                        <a:rPr lang="es-ES" sz="1000" dirty="0">
                          <a:effectLst/>
                          <a:latin typeface="Calibri" charset="0"/>
                          <a:ea typeface="Times New Roman" charset="0"/>
                          <a:cs typeface="Calibri" charset="0"/>
                        </a:rPr>
                        <a:t>, beta oxidación, ciclo de Krebs y </a:t>
                      </a:r>
                      <a:r>
                        <a:rPr lang="es-ES" sz="1000" dirty="0" err="1">
                          <a:effectLst/>
                          <a:latin typeface="Calibri" charset="0"/>
                          <a:ea typeface="Times New Roman" charset="0"/>
                          <a:cs typeface="Calibri" charset="0"/>
                        </a:rPr>
                        <a:t>fosforilación</a:t>
                      </a:r>
                      <a:r>
                        <a:rPr lang="es-ES" sz="1000" dirty="0">
                          <a:effectLst/>
                          <a:latin typeface="Calibri" charset="0"/>
                          <a:ea typeface="Times New Roman" charset="0"/>
                          <a:cs typeface="Calibri" charset="0"/>
                        </a:rPr>
                        <a:t> oxidativa.</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Interrelaciona los energéticos en cada ruta catabólica.</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Relaciona las demandas energéticas para cada ruta catabólica.</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Reconoce la estructura de los principales grupos.</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lvl="0" indent="-342900">
                        <a:spcAft>
                          <a:spcPts val="0"/>
                        </a:spcAft>
                        <a:buFont typeface="+mj-lt"/>
                        <a:buAutoNum type="arabicPeriod"/>
                      </a:pPr>
                      <a:r>
                        <a:rPr lang="es-ES" sz="1000">
                          <a:effectLst/>
                          <a:latin typeface="Calibri" charset="0"/>
                          <a:ea typeface="Times New Roman" charset="0"/>
                          <a:cs typeface="Calibri" charset="0"/>
                        </a:rPr>
                        <a:t>Propositiva.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Reflexiva.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Analítica.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Crítica.</a:t>
                      </a:r>
                      <a:endParaRPr lang="es-ES_tradnl"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228600" algn="ctr">
                        <a:spcAft>
                          <a:spcPts val="0"/>
                        </a:spcAft>
                      </a:pPr>
                      <a:r>
                        <a:rPr lang="es-ES" sz="1000" dirty="0">
                          <a:effectLst/>
                          <a:latin typeface="Calibri" charset="0"/>
                          <a:ea typeface="Times New Roman" charset="0"/>
                          <a:cs typeface="Calibri" charset="0"/>
                        </a:rPr>
                        <a:t> </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228600" algn="ctr">
                        <a:spcAft>
                          <a:spcPts val="0"/>
                        </a:spcAft>
                      </a:pP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228600" algn="ctr">
                        <a:spcAft>
                          <a:spcPts val="0"/>
                        </a:spcAft>
                      </a:pP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228600" algn="ctr">
                        <a:spcAft>
                          <a:spcPts val="0"/>
                        </a:spcAft>
                      </a:pP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228600" algn="ctr">
                        <a:spcAft>
                          <a:spcPts val="0"/>
                        </a:spcAft>
                      </a:pPr>
                      <a:r>
                        <a:rPr lang="es-ES" sz="1000" b="1" dirty="0">
                          <a:effectLst/>
                          <a:latin typeface="Calibri" charset="0"/>
                          <a:ea typeface="Times New Roman" charset="0"/>
                          <a:cs typeface="Calibri" charset="0"/>
                        </a:rPr>
                        <a:t> </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1482206856"/>
              </p:ext>
            </p:extLst>
          </p:nvPr>
        </p:nvGraphicFramePr>
        <p:xfrm>
          <a:off x="593894" y="3328917"/>
          <a:ext cx="8280404" cy="1645920"/>
        </p:xfrm>
        <a:graphic>
          <a:graphicData uri="http://schemas.openxmlformats.org/drawingml/2006/table">
            <a:tbl>
              <a:tblPr/>
              <a:tblGrid>
                <a:gridCol w="407701"/>
                <a:gridCol w="2430966"/>
                <a:gridCol w="2102257"/>
                <a:gridCol w="2232248"/>
                <a:gridCol w="1107232"/>
              </a:tblGrid>
              <a:tr h="0">
                <a:tc>
                  <a:txBody>
                    <a:bodyPr/>
                    <a:lstStyle/>
                    <a:p>
                      <a:pPr algn="ctr">
                        <a:spcAft>
                          <a:spcPts val="0"/>
                        </a:spcAft>
                      </a:pPr>
                      <a:r>
                        <a:rPr lang="es-ES" sz="1000" b="1" dirty="0">
                          <a:solidFill>
                            <a:srgbClr val="FFFFFF"/>
                          </a:solidFill>
                          <a:effectLst/>
                          <a:latin typeface="Calibri" charset="0"/>
                          <a:ea typeface="Times New Roman" charset="0"/>
                          <a:cs typeface="Calibri" charset="0"/>
                        </a:rPr>
                        <a:t>2</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342900" lvl="0" indent="-342900">
                        <a:spcAft>
                          <a:spcPts val="0"/>
                        </a:spcAft>
                        <a:buFont typeface="+mj-lt"/>
                        <a:buAutoNum type="romanUcParenR"/>
                      </a:pPr>
                      <a:r>
                        <a:rPr lang="es-ES" sz="1000" b="1" dirty="0">
                          <a:effectLst/>
                          <a:latin typeface="Calibri" charset="0"/>
                          <a:ea typeface="Times New Roman" charset="0"/>
                          <a:cs typeface="Calibri" charset="0"/>
                        </a:rPr>
                        <a:t>ALMACENAJE Y HOMEOSTASIA DE LA GLUCOSA.</a:t>
                      </a:r>
                      <a:endParaRPr lang="es-ES_tradnl" sz="1200" dirty="0">
                        <a:effectLst/>
                        <a:latin typeface="Times New Roman" charset="0"/>
                        <a:ea typeface="Times New Roman" charset="0"/>
                      </a:endParaRPr>
                    </a:p>
                    <a:p>
                      <a:pPr marL="742950" lvl="1" indent="-285750">
                        <a:spcAft>
                          <a:spcPts val="0"/>
                        </a:spcAft>
                        <a:buFont typeface="+mj-lt"/>
                        <a:buAutoNum type="alphaLcParenR"/>
                      </a:pPr>
                      <a:r>
                        <a:rPr lang="es-ES" sz="1000" dirty="0">
                          <a:effectLst/>
                          <a:latin typeface="Calibri" charset="0"/>
                          <a:ea typeface="Times New Roman" charset="0"/>
                          <a:cs typeface="Calibri" charset="0"/>
                        </a:rPr>
                        <a:t>Describe las rutas que llevan al equilibrio en la concentración de glucosa en el cuerpo humano, así como los procesos metabólicos involucrados en la oxidación de la glucosa.</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lvl="0" indent="-342900">
                        <a:spcAft>
                          <a:spcPts val="0"/>
                        </a:spcAft>
                        <a:buFont typeface="+mj-lt"/>
                        <a:buAutoNum type="arabicPeriod"/>
                      </a:pPr>
                      <a:r>
                        <a:rPr lang="es-ES" sz="1000" dirty="0">
                          <a:effectLst/>
                          <a:latin typeface="Calibri" charset="0"/>
                          <a:ea typeface="Times New Roman" charset="0"/>
                          <a:cs typeface="Calibri" charset="0"/>
                        </a:rPr>
                        <a:t>Describe la reacción de glucogénesis hepática y muscular y su control metabólico.</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Identifica la reacción de </a:t>
                      </a:r>
                      <a:r>
                        <a:rPr lang="es-ES" sz="1000" dirty="0" err="1">
                          <a:effectLst/>
                          <a:latin typeface="Calibri" charset="0"/>
                          <a:ea typeface="Times New Roman" charset="0"/>
                          <a:cs typeface="Calibri" charset="0"/>
                        </a:rPr>
                        <a:t>glucogenólisis</a:t>
                      </a:r>
                      <a:r>
                        <a:rPr lang="es-ES" sz="1000" dirty="0">
                          <a:effectLst/>
                          <a:latin typeface="Calibri" charset="0"/>
                          <a:ea typeface="Times New Roman" charset="0"/>
                          <a:cs typeface="Calibri" charset="0"/>
                        </a:rPr>
                        <a:t> hepática y muscular y su control.</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Describe la reacción de gluconeogénesis.</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lvl="0" indent="-342900">
                        <a:spcAft>
                          <a:spcPts val="0"/>
                        </a:spcAft>
                        <a:buFont typeface="+mj-lt"/>
                        <a:buAutoNum type="arabicPeriod"/>
                      </a:pPr>
                      <a:r>
                        <a:rPr lang="es-ES" sz="1000" dirty="0">
                          <a:effectLst/>
                          <a:latin typeface="Calibri" charset="0"/>
                          <a:ea typeface="Times New Roman" charset="0"/>
                          <a:cs typeface="Calibri" charset="0"/>
                        </a:rPr>
                        <a:t>Describe el comportamiento hormonal en la regulación metabólica de cada ruta sintética o catabólica de la glucosa.</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Describe la forma de activación e inhibición acoplada para la glucólisis y gluconeogénesis.</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lvl="0" indent="-342900">
                        <a:spcAft>
                          <a:spcPts val="0"/>
                        </a:spcAft>
                        <a:buFont typeface="+mj-lt"/>
                        <a:buAutoNum type="arabicPeriod"/>
                      </a:pPr>
                      <a:r>
                        <a:rPr lang="es-ES" sz="1000">
                          <a:effectLst/>
                          <a:latin typeface="Calibri" charset="0"/>
                          <a:ea typeface="Times New Roman" charset="0"/>
                          <a:cs typeface="Calibri" charset="0"/>
                        </a:rPr>
                        <a:t>Propositiva.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Reflexiva.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Analítica.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Crítica.</a:t>
                      </a:r>
                      <a:endParaRPr lang="es-ES_tradnl"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endParaRPr lang="es-ES_tradnl"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endParaRPr lang="es-ES_tradnl" dirty="0"/>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228600" algn="ctr">
                        <a:spcAft>
                          <a:spcPts val="0"/>
                        </a:spcAft>
                      </a:pP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228600" algn="ctr">
                        <a:spcAft>
                          <a:spcPts val="0"/>
                        </a:spcAft>
                      </a:pP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228600" algn="ctr">
                        <a:spcAft>
                          <a:spcPts val="0"/>
                        </a:spcAft>
                      </a:pPr>
                      <a:r>
                        <a:rPr lang="es-ES" sz="1000" b="1" dirty="0">
                          <a:effectLst/>
                          <a:latin typeface="Calibri" charset="0"/>
                          <a:ea typeface="Times New Roman" charset="0"/>
                          <a:cs typeface="Calibri" charset="0"/>
                        </a:rPr>
                        <a:t> </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878055627"/>
              </p:ext>
            </p:extLst>
          </p:nvPr>
        </p:nvGraphicFramePr>
        <p:xfrm>
          <a:off x="593897" y="4797152"/>
          <a:ext cx="8280401" cy="1859280"/>
        </p:xfrm>
        <a:graphic>
          <a:graphicData uri="http://schemas.openxmlformats.org/drawingml/2006/table">
            <a:tbl>
              <a:tblPr/>
              <a:tblGrid>
                <a:gridCol w="407701"/>
                <a:gridCol w="2430966"/>
                <a:gridCol w="2159166"/>
                <a:gridCol w="2175339"/>
                <a:gridCol w="1107229"/>
              </a:tblGrid>
              <a:tr h="0">
                <a:tc>
                  <a:txBody>
                    <a:bodyPr/>
                    <a:lstStyle/>
                    <a:p>
                      <a:pPr algn="ctr">
                        <a:spcAft>
                          <a:spcPts val="0"/>
                        </a:spcAft>
                      </a:pPr>
                      <a:r>
                        <a:rPr lang="es-ES" sz="1000" b="1" dirty="0">
                          <a:solidFill>
                            <a:srgbClr val="FFFFFF"/>
                          </a:solidFill>
                          <a:effectLst/>
                          <a:latin typeface="Calibri" charset="0"/>
                          <a:ea typeface="Times New Roman" charset="0"/>
                          <a:cs typeface="Calibri" charset="0"/>
                        </a:rPr>
                        <a:t>3</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342900" lvl="0" indent="-342900">
                        <a:spcAft>
                          <a:spcPts val="0"/>
                        </a:spcAft>
                        <a:buFont typeface="+mj-lt"/>
                        <a:buAutoNum type="romanUcParenR"/>
                      </a:pPr>
                      <a:r>
                        <a:rPr lang="es-ES" sz="1000" b="1">
                          <a:effectLst/>
                          <a:latin typeface="Calibri" charset="0"/>
                          <a:ea typeface="Times New Roman" charset="0"/>
                          <a:cs typeface="Calibri" charset="0"/>
                        </a:rPr>
                        <a:t>SÍNTESIS Y METABOLISMO DE LÍPIDOS.</a:t>
                      </a:r>
                      <a:endParaRPr lang="es-ES_tradnl" sz="1200">
                        <a:effectLst/>
                        <a:latin typeface="Times New Roman" charset="0"/>
                        <a:ea typeface="Times New Roman" charset="0"/>
                      </a:endParaRPr>
                    </a:p>
                    <a:p>
                      <a:pPr marL="742950" lvl="1" indent="-285750">
                        <a:spcAft>
                          <a:spcPts val="0"/>
                        </a:spcAft>
                        <a:buFont typeface="+mj-lt"/>
                        <a:buAutoNum type="alphaLcParenR"/>
                      </a:pPr>
                      <a:r>
                        <a:rPr lang="es-ES" sz="1000">
                          <a:effectLst/>
                          <a:latin typeface="Calibri" charset="0"/>
                          <a:ea typeface="Times New Roman" charset="0"/>
                          <a:cs typeface="Calibri" charset="0"/>
                        </a:rPr>
                        <a:t>Describe los procesos metabólicos involucrados en la liberación de ácidos grasos por el tejido adiposo, así como la oxidación en los tejidos.</a:t>
                      </a:r>
                      <a:endParaRPr lang="es-ES_tradnl" sz="1200">
                        <a:effectLst/>
                        <a:latin typeface="Times New Roman" charset="0"/>
                        <a:ea typeface="Times New Roman" charset="0"/>
                      </a:endParaRPr>
                    </a:p>
                    <a:p>
                      <a:pPr marL="742950" lvl="1" indent="-285750">
                        <a:spcAft>
                          <a:spcPts val="0"/>
                        </a:spcAft>
                        <a:buFont typeface="+mj-lt"/>
                        <a:buAutoNum type="alphaLcParenR"/>
                      </a:pPr>
                      <a:r>
                        <a:rPr lang="es-ES" sz="1000">
                          <a:effectLst/>
                          <a:latin typeface="Calibri" charset="0"/>
                          <a:ea typeface="Times New Roman" charset="0"/>
                          <a:cs typeface="Calibri" charset="0"/>
                        </a:rPr>
                        <a:t>Describe la síntesis de colesterol, triacilgliceroles y como se forman las lipoproteínas.</a:t>
                      </a:r>
                      <a:endParaRPr lang="es-ES_tradnl"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lvl="0" indent="-342900">
                        <a:spcAft>
                          <a:spcPts val="0"/>
                        </a:spcAft>
                        <a:buFont typeface="+mj-lt"/>
                        <a:buAutoNum type="arabicPeriod"/>
                      </a:pPr>
                      <a:r>
                        <a:rPr lang="es-ES" sz="1000" dirty="0">
                          <a:effectLst/>
                          <a:latin typeface="Calibri" charset="0"/>
                          <a:ea typeface="Times New Roman" charset="0"/>
                          <a:cs typeface="Calibri" charset="0"/>
                        </a:rPr>
                        <a:t>Identifica la ruta sintética de ácidos grasos.</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Describe la síntesis de </a:t>
                      </a:r>
                      <a:r>
                        <a:rPr lang="es-ES" sz="1000" dirty="0" err="1">
                          <a:effectLst/>
                          <a:latin typeface="Calibri" charset="0"/>
                          <a:ea typeface="Times New Roman" charset="0"/>
                          <a:cs typeface="Calibri" charset="0"/>
                        </a:rPr>
                        <a:t>Triacilgliceroles</a:t>
                      </a:r>
                      <a:r>
                        <a:rPr lang="es-ES" sz="1000" dirty="0">
                          <a:effectLst/>
                          <a:latin typeface="Calibri" charset="0"/>
                          <a:ea typeface="Times New Roman" charset="0"/>
                          <a:cs typeface="Calibri" charset="0"/>
                        </a:rPr>
                        <a:t> en el hígado</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Describe la síntesis de lípidos constitutivos de membranas celulares: colesterol.</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Describe la síntesis de lipoproteínas</a:t>
                      </a:r>
                      <a:r>
                        <a:rPr lang="es-ES" sz="1000" dirty="0" smtClean="0">
                          <a:effectLst/>
                          <a:latin typeface="Calibri" charset="0"/>
                          <a:ea typeface="Times New Roman" charset="0"/>
                          <a:cs typeface="Calibri" charset="0"/>
                        </a:rPr>
                        <a:t>.</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lvl="0" indent="-342900">
                        <a:spcAft>
                          <a:spcPts val="0"/>
                        </a:spcAft>
                        <a:buFont typeface="+mj-lt"/>
                        <a:buAutoNum type="arabicPeriod"/>
                      </a:pPr>
                      <a:r>
                        <a:rPr lang="es-ES" sz="1000" dirty="0">
                          <a:effectLst/>
                          <a:latin typeface="Calibri" charset="0"/>
                          <a:ea typeface="Times New Roman" charset="0"/>
                          <a:cs typeface="Calibri" charset="0"/>
                        </a:rPr>
                        <a:t>Relaciona los efectos hormonales en el desdoblamiento y síntesis de ácidos grasos.</a:t>
                      </a:r>
                      <a:endParaRPr lang="es-ES_tradnl" sz="1200" dirty="0">
                        <a:effectLst/>
                        <a:latin typeface="Times New Roman" charset="0"/>
                        <a:ea typeface="Times New Roman" charset="0"/>
                      </a:endParaRPr>
                    </a:p>
                    <a:p>
                      <a:pPr marL="342900" lvl="0" indent="-342900">
                        <a:spcAft>
                          <a:spcPts val="0"/>
                        </a:spcAft>
                        <a:buFont typeface="+mj-lt"/>
                        <a:buAutoNum type="arabicPeriod"/>
                      </a:pPr>
                      <a:r>
                        <a:rPr lang="es-ES" sz="1000" dirty="0">
                          <a:effectLst/>
                          <a:latin typeface="Calibri" charset="0"/>
                          <a:ea typeface="Times New Roman" charset="0"/>
                          <a:cs typeface="Calibri" charset="0"/>
                        </a:rPr>
                        <a:t>Describe el metabolismo que conduce a la beta oxidación.</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lvl="0" indent="-342900">
                        <a:spcAft>
                          <a:spcPts val="0"/>
                        </a:spcAft>
                        <a:buFont typeface="+mj-lt"/>
                        <a:buAutoNum type="arabicPeriod"/>
                      </a:pPr>
                      <a:r>
                        <a:rPr lang="es-ES" sz="1000">
                          <a:effectLst/>
                          <a:latin typeface="Calibri" charset="0"/>
                          <a:ea typeface="Times New Roman" charset="0"/>
                          <a:cs typeface="Calibri" charset="0"/>
                        </a:rPr>
                        <a:t>Propositiva.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Reflexiva.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Analítica.</a:t>
                      </a:r>
                      <a:endParaRPr lang="es-ES_tradnl" sz="1200">
                        <a:effectLst/>
                        <a:latin typeface="Times New Roman" charset="0"/>
                        <a:ea typeface="Times New Roman" charset="0"/>
                      </a:endParaRPr>
                    </a:p>
                    <a:p>
                      <a:pPr marL="342900" lvl="0" indent="-342900">
                        <a:spcAft>
                          <a:spcPts val="0"/>
                        </a:spcAft>
                        <a:buFont typeface="+mj-lt"/>
                        <a:buAutoNum type="arabicPeriod"/>
                      </a:pPr>
                      <a:r>
                        <a:rPr lang="es-ES" sz="1000">
                          <a:effectLst/>
                          <a:latin typeface="Calibri" charset="0"/>
                          <a:ea typeface="Times New Roman" charset="0"/>
                          <a:cs typeface="Calibri" charset="0"/>
                        </a:rPr>
                        <a:t>Critica.</a:t>
                      </a:r>
                      <a:endParaRPr lang="es-ES_tradnl" sz="120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algn="ctr">
                        <a:spcAft>
                          <a:spcPts val="0"/>
                        </a:spcAft>
                      </a:pPr>
                      <a:r>
                        <a:rPr lang="es-ES" sz="1000" b="1" dirty="0">
                          <a:effectLst/>
                          <a:latin typeface="Calibri" charset="0"/>
                          <a:ea typeface="Times New Roman" charset="0"/>
                          <a:cs typeface="Calibri" charset="0"/>
                        </a:rPr>
                        <a:t> </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228600" indent="-228600" algn="ctr">
                        <a:spcAft>
                          <a:spcPts val="0"/>
                        </a:spcAft>
                      </a:pP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228600" indent="-228600" algn="ctr">
                        <a:spcAft>
                          <a:spcPts val="0"/>
                        </a:spcAft>
                      </a:pP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228600" indent="-228600" algn="ctr">
                        <a:spcAft>
                          <a:spcPts val="0"/>
                        </a:spcAft>
                      </a:pP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228600" indent="-228600" algn="ctr">
                        <a:spcAft>
                          <a:spcPts val="0"/>
                        </a:spcAft>
                      </a:pPr>
                      <a:r>
                        <a:rPr lang="es-ES" sz="1000" b="1" dirty="0">
                          <a:effectLst/>
                          <a:latin typeface="Calibri" charset="0"/>
                          <a:ea typeface="Times New Roman" charset="0"/>
                          <a:cs typeface="Calibri" charset="0"/>
                        </a:rPr>
                        <a:t> </a:t>
                      </a:r>
                      <a:endParaRPr lang="es-ES_tradnl" sz="1200" dirty="0">
                        <a:effectLst/>
                        <a:latin typeface="Times New Roman" charset="0"/>
                        <a:ea typeface="Times New Roman"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Tree>
    <p:extLst>
      <p:ext uri="{BB962C8B-B14F-4D97-AF65-F5344CB8AC3E}">
        <p14:creationId xmlns:p14="http://schemas.microsoft.com/office/powerpoint/2010/main" val="13743997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9" name="Picture 5"/>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Lst>
          </a:blip>
          <a:srcRect l="12488" t="28349" r="2745" b="20474"/>
          <a:stretch>
            <a:fillRect/>
          </a:stretch>
        </p:blipFill>
        <p:spPr bwMode="auto">
          <a:xfrm>
            <a:off x="250825" y="1628777"/>
            <a:ext cx="8705758" cy="3586175"/>
          </a:xfrm>
          <a:prstGeom prst="rect">
            <a:avLst/>
          </a:prstGeom>
          <a:noFill/>
          <a:ln w="38100">
            <a:solidFill>
              <a:srgbClr val="9966FF"/>
            </a:solidFill>
            <a:miter lim="800000"/>
            <a:headEnd/>
            <a:tailEnd/>
          </a:ln>
          <a:effectLst/>
        </p:spPr>
      </p:pic>
      <p:sp>
        <p:nvSpPr>
          <p:cNvPr id="4" name="Title 3"/>
          <p:cNvSpPr>
            <a:spLocks noGrp="1"/>
          </p:cNvSpPr>
          <p:nvPr>
            <p:ph type="title"/>
          </p:nvPr>
        </p:nvSpPr>
        <p:spPr/>
        <p:txBody>
          <a:bodyPr>
            <a:normAutofit/>
          </a:bodyPr>
          <a:lstStyle/>
          <a:p>
            <a:r>
              <a:rPr lang="es-MX" sz="2800" dirty="0" smtClean="0"/>
              <a:t>Tabla resumen reacciones B-Oxidación </a:t>
            </a:r>
            <a:endParaRPr lang="en-US" sz="2800"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Picture 4" descr="fi18p21"/>
          <p:cNvPicPr>
            <a:picLocks noChangeAspect="1" noChangeArrowheads="1"/>
          </p:cNvPicPr>
          <p:nvPr/>
        </p:nvPicPr>
        <p:blipFill>
          <a:blip r:embed="rId2" cstate="print">
            <a:lum/>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428598" y="1357298"/>
            <a:ext cx="3208367" cy="5286412"/>
          </a:xfrm>
          <a:prstGeom prst="rect">
            <a:avLst/>
          </a:prstGeom>
          <a:noFill/>
          <a:ln w="38100">
            <a:solidFill>
              <a:srgbClr val="9966FF"/>
            </a:solidFill>
            <a:miter lim="800000"/>
            <a:headEnd/>
            <a:tailEnd/>
          </a:ln>
        </p:spPr>
      </p:pic>
      <p:sp>
        <p:nvSpPr>
          <p:cNvPr id="54277" name="Text Box 5"/>
          <p:cNvSpPr txBox="1">
            <a:spLocks noChangeArrowheads="1"/>
          </p:cNvSpPr>
          <p:nvPr/>
        </p:nvSpPr>
        <p:spPr bwMode="auto">
          <a:xfrm>
            <a:off x="4000496" y="1268413"/>
            <a:ext cx="4929222" cy="3908762"/>
          </a:xfrm>
          <a:prstGeom prst="rect">
            <a:avLst/>
          </a:prstGeom>
          <a:noFill/>
          <a:ln w="9525">
            <a:noFill/>
            <a:miter lim="800000"/>
            <a:headEnd/>
            <a:tailEnd/>
          </a:ln>
          <a:effectLst/>
        </p:spPr>
        <p:txBody>
          <a:bodyPr wrap="square">
            <a:spAutoFit/>
          </a:bodyPr>
          <a:lstStyle/>
          <a:p>
            <a:pPr>
              <a:spcBef>
                <a:spcPct val="50000"/>
              </a:spcBef>
              <a:buClr>
                <a:srgbClr val="9966FF"/>
              </a:buClr>
              <a:buFont typeface="Wingdings" pitchFamily="2" charset="2"/>
              <a:buChar char="ü"/>
            </a:pPr>
            <a:r>
              <a:rPr lang="es-CL" sz="1600" dirty="0"/>
              <a:t> </a:t>
            </a:r>
            <a:r>
              <a:rPr lang="es-ES" sz="1600" dirty="0"/>
              <a:t>Es el proceso metabólico por el cual se forman en el hígado los cuerpos </a:t>
            </a:r>
            <a:r>
              <a:rPr lang="es-ES" sz="1600" dirty="0" err="1"/>
              <a:t>cetónicos</a:t>
            </a:r>
            <a:r>
              <a:rPr lang="es-ES" sz="1600" dirty="0"/>
              <a:t> (acetoacetato, acetona y betahidroxibutirato) por la oxidación (β-oxidación) metabólica de los ácidos grasos.</a:t>
            </a:r>
            <a:endParaRPr lang="es-CL" sz="1600" dirty="0"/>
          </a:p>
          <a:p>
            <a:pPr>
              <a:spcBef>
                <a:spcPct val="50000"/>
              </a:spcBef>
              <a:buClr>
                <a:srgbClr val="9966FF"/>
              </a:buClr>
              <a:buFont typeface="Wingdings" pitchFamily="2" charset="2"/>
              <a:buChar char="ü"/>
            </a:pPr>
            <a:r>
              <a:rPr lang="es-CL" sz="1600" dirty="0"/>
              <a:t> Se estimula esta ruta cuando se produce una mala utilización deficitaria de los hidratos de carbono.</a:t>
            </a:r>
          </a:p>
          <a:p>
            <a:pPr>
              <a:spcBef>
                <a:spcPct val="50000"/>
              </a:spcBef>
              <a:buClr>
                <a:srgbClr val="9966FF"/>
              </a:buClr>
              <a:buFont typeface="Wingdings" pitchFamily="2" charset="2"/>
              <a:buChar char="ü"/>
            </a:pPr>
            <a:r>
              <a:rPr lang="es-CL" sz="1600" dirty="0"/>
              <a:t> La </a:t>
            </a:r>
            <a:r>
              <a:rPr lang="es-CL" sz="1600" dirty="0" err="1"/>
              <a:t>cetogénesis</a:t>
            </a:r>
            <a:r>
              <a:rPr lang="es-CL" sz="1600" dirty="0"/>
              <a:t> se produce fundamentalmente en el hígado, debido a las elevadas concentraciones de HMG-</a:t>
            </a:r>
            <a:r>
              <a:rPr lang="es-CL" sz="1600" dirty="0" err="1"/>
              <a:t>CoA</a:t>
            </a:r>
            <a:r>
              <a:rPr lang="es-CL" sz="1600" dirty="0"/>
              <a:t> </a:t>
            </a:r>
            <a:r>
              <a:rPr lang="es-CL" sz="1600" dirty="0" err="1"/>
              <a:t>sintasa</a:t>
            </a:r>
            <a:r>
              <a:rPr lang="es-CL" sz="1600" dirty="0"/>
              <a:t> en tejido.</a:t>
            </a:r>
          </a:p>
          <a:p>
            <a:pPr>
              <a:spcBef>
                <a:spcPct val="50000"/>
              </a:spcBef>
              <a:buClr>
                <a:srgbClr val="9966FF"/>
              </a:buClr>
              <a:buFont typeface="Wingdings" pitchFamily="2" charset="2"/>
              <a:buChar char="ü"/>
            </a:pPr>
            <a:r>
              <a:rPr lang="es-CL" sz="1600" dirty="0"/>
              <a:t> Los cuerpos </a:t>
            </a:r>
            <a:r>
              <a:rPr lang="es-CL" sz="1600" dirty="0" err="1"/>
              <a:t>cetónicos</a:t>
            </a:r>
            <a:r>
              <a:rPr lang="es-CL" sz="1600" dirty="0"/>
              <a:t> se transportan desde el hígado a los tejidos, donde el </a:t>
            </a:r>
            <a:r>
              <a:rPr lang="es-CL" sz="1600" dirty="0" err="1"/>
              <a:t>cetoacetato</a:t>
            </a:r>
            <a:r>
              <a:rPr lang="es-CL" sz="1600" dirty="0"/>
              <a:t> y el </a:t>
            </a:r>
            <a:r>
              <a:rPr lang="el-GR" sz="1600" dirty="0"/>
              <a:t>β</a:t>
            </a:r>
            <a:r>
              <a:rPr lang="es-CL" sz="1600" dirty="0"/>
              <a:t>-</a:t>
            </a:r>
            <a:r>
              <a:rPr lang="es-CL" sz="1600" dirty="0" err="1"/>
              <a:t>hidroxibutirato</a:t>
            </a:r>
            <a:r>
              <a:rPr lang="es-CL" sz="1600" dirty="0"/>
              <a:t>  pueden reconvertirse de nuevo en </a:t>
            </a:r>
            <a:r>
              <a:rPr lang="es-CL" sz="1600" dirty="0" err="1"/>
              <a:t>acetil-CoA</a:t>
            </a:r>
            <a:r>
              <a:rPr lang="es-CL" sz="1600" dirty="0"/>
              <a:t> para la generación de energía.</a:t>
            </a:r>
          </a:p>
        </p:txBody>
      </p:sp>
      <p:pic>
        <p:nvPicPr>
          <p:cNvPr id="54278" name="Picture 6" descr="sp6441"/>
          <p:cNvPicPr>
            <a:picLocks noChangeAspect="1" noChangeArrowheads="1"/>
          </p:cNvPicPr>
          <p:nvPr/>
        </p:nvPicPr>
        <p:blipFill>
          <a:blip r:embed="rId4" cstate="print"/>
          <a:srcRect/>
          <a:stretch>
            <a:fillRect/>
          </a:stretch>
        </p:blipFill>
        <p:spPr bwMode="auto">
          <a:xfrm>
            <a:off x="4000496" y="5357828"/>
            <a:ext cx="4986030" cy="1285883"/>
          </a:xfrm>
          <a:prstGeom prst="rect">
            <a:avLst/>
          </a:prstGeom>
          <a:noFill/>
          <a:ln w="28575">
            <a:solidFill>
              <a:srgbClr val="00FFFF"/>
            </a:solidFill>
            <a:miter lim="800000"/>
            <a:headEnd/>
            <a:tailEnd/>
          </a:ln>
        </p:spPr>
      </p:pic>
      <p:sp>
        <p:nvSpPr>
          <p:cNvPr id="6" name="Title 5"/>
          <p:cNvSpPr>
            <a:spLocks noGrp="1"/>
          </p:cNvSpPr>
          <p:nvPr>
            <p:ph type="title"/>
          </p:nvPr>
        </p:nvSpPr>
        <p:spPr/>
        <p:txBody>
          <a:bodyPr>
            <a:normAutofit/>
          </a:bodyPr>
          <a:lstStyle/>
          <a:p>
            <a:r>
              <a:rPr lang="es-MX" sz="2800" dirty="0" err="1" smtClean="0"/>
              <a:t>Cetogénesis</a:t>
            </a:r>
            <a:endParaRPr lang="en-US" sz="2800"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ANABOLISMO</a:t>
            </a:r>
            <a:endParaRPr lang="en-US" sz="2800" dirty="0"/>
          </a:p>
        </p:txBody>
      </p:sp>
      <p:graphicFrame>
        <p:nvGraphicFramePr>
          <p:cNvPr id="4" name="Content Placeholder 3"/>
          <p:cNvGraphicFramePr>
            <a:graphicFrameLocks noGrp="1"/>
          </p:cNvGraphicFramePr>
          <p:nvPr>
            <p:ph idx="1"/>
          </p:nvPr>
        </p:nvGraphicFramePr>
        <p:xfrm>
          <a:off x="304800" y="1554164"/>
          <a:ext cx="8686800" cy="48037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Esquema general anabolismo</a:t>
            </a:r>
            <a:endParaRPr lang="en-US" sz="2800" dirty="0"/>
          </a:p>
        </p:txBody>
      </p:sp>
      <p:pic>
        <p:nvPicPr>
          <p:cNvPr id="27650" name="Picture 2" descr="Esquema general de anabolismo"/>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l="2703" t="1804" r="2703" b="9776"/>
          <a:stretch>
            <a:fillRect/>
          </a:stretch>
        </p:blipFill>
        <p:spPr bwMode="auto">
          <a:xfrm>
            <a:off x="3643306" y="2143116"/>
            <a:ext cx="5000660" cy="3714776"/>
          </a:xfrm>
          <a:prstGeom prst="rect">
            <a:avLst/>
          </a:prstGeom>
          <a:noFill/>
        </p:spPr>
      </p:pic>
      <p:sp>
        <p:nvSpPr>
          <p:cNvPr id="5" name="Rectangle 4"/>
          <p:cNvSpPr/>
          <p:nvPr/>
        </p:nvSpPr>
        <p:spPr>
          <a:xfrm>
            <a:off x="357158" y="1643050"/>
            <a:ext cx="2928958" cy="4786346"/>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s-MX" dirty="0">
                <a:effectLst>
                  <a:outerShdw blurRad="38100" dist="38100" dir="2700000" algn="tl">
                    <a:srgbClr val="000000">
                      <a:alpha val="43137"/>
                    </a:srgbClr>
                  </a:outerShdw>
                </a:effectLst>
              </a:rPr>
              <a:t>Fotosíntesis (plantas)</a:t>
            </a:r>
          </a:p>
          <a:p>
            <a:pPr algn="ctr"/>
            <a:endParaRPr lang="es-MX" dirty="0">
              <a:effectLst>
                <a:outerShdw blurRad="38100" dist="38100" dir="2700000" algn="tl">
                  <a:srgbClr val="000000">
                    <a:alpha val="43137"/>
                  </a:srgbClr>
                </a:outerShdw>
              </a:effectLst>
            </a:endParaRPr>
          </a:p>
          <a:p>
            <a:pPr algn="ctr"/>
            <a:r>
              <a:rPr lang="es-MX" dirty="0" err="1">
                <a:effectLst>
                  <a:outerShdw blurRad="38100" dist="38100" dir="2700000" algn="tl">
                    <a:srgbClr val="000000">
                      <a:alpha val="43137"/>
                    </a:srgbClr>
                  </a:outerShdw>
                </a:effectLst>
              </a:rPr>
              <a:t>Quimiosíntesis</a:t>
            </a:r>
            <a:endParaRPr lang="es-MX" dirty="0">
              <a:effectLst>
                <a:outerShdw blurRad="38100" dist="38100" dir="2700000" algn="tl">
                  <a:srgbClr val="000000">
                    <a:alpha val="43137"/>
                  </a:srgbClr>
                </a:outerShdw>
              </a:effectLst>
            </a:endParaRPr>
          </a:p>
          <a:p>
            <a:pPr algn="ctr"/>
            <a:endParaRPr lang="es-MX" dirty="0">
              <a:effectLst>
                <a:outerShdw blurRad="38100" dist="38100" dir="2700000" algn="tl">
                  <a:srgbClr val="000000">
                    <a:alpha val="43137"/>
                  </a:srgbClr>
                </a:outerShdw>
              </a:effectLst>
            </a:endParaRPr>
          </a:p>
          <a:p>
            <a:pPr algn="ctr"/>
            <a:r>
              <a:rPr lang="es-MX" dirty="0">
                <a:effectLst>
                  <a:outerShdw blurRad="38100" dist="38100" dir="2700000" algn="tl">
                    <a:srgbClr val="000000">
                      <a:alpha val="43137"/>
                    </a:srgbClr>
                  </a:outerShdw>
                </a:effectLst>
              </a:rPr>
              <a:t>Síntesis de aminoácidos</a:t>
            </a:r>
          </a:p>
          <a:p>
            <a:pPr algn="ctr"/>
            <a:r>
              <a:rPr lang="es-MX" dirty="0">
                <a:effectLst>
                  <a:outerShdw blurRad="38100" dist="38100" dir="2700000" algn="tl">
                    <a:srgbClr val="000000">
                      <a:alpha val="43137"/>
                    </a:srgbClr>
                  </a:outerShdw>
                </a:effectLst>
              </a:rPr>
              <a:t>Síntesis de glúcidos</a:t>
            </a:r>
          </a:p>
          <a:p>
            <a:pPr algn="ctr"/>
            <a:r>
              <a:rPr lang="es-MX" dirty="0">
                <a:effectLst>
                  <a:outerShdw blurRad="38100" dist="38100" dir="2700000" algn="tl">
                    <a:srgbClr val="000000">
                      <a:alpha val="43137"/>
                    </a:srgbClr>
                  </a:outerShdw>
                </a:effectLst>
              </a:rPr>
              <a:t>Síntesis de lípidos</a:t>
            </a:r>
          </a:p>
          <a:p>
            <a:pPr algn="ctr"/>
            <a:r>
              <a:rPr lang="es-MX" dirty="0">
                <a:effectLst>
                  <a:outerShdw blurRad="38100" dist="38100" dir="2700000" algn="tl">
                    <a:srgbClr val="000000">
                      <a:alpha val="43137"/>
                    </a:srgbClr>
                  </a:outerShdw>
                </a:effectLst>
              </a:rPr>
              <a:t>Síntesis de </a:t>
            </a:r>
            <a:r>
              <a:rPr lang="es-MX" dirty="0" err="1">
                <a:effectLst>
                  <a:outerShdw blurRad="38100" dist="38100" dir="2700000" algn="tl">
                    <a:srgbClr val="000000">
                      <a:alpha val="43137"/>
                    </a:srgbClr>
                  </a:outerShdw>
                </a:effectLst>
              </a:rPr>
              <a:t>nucleóticos</a:t>
            </a:r>
            <a:endParaRPr lang="es-MX" dirty="0">
              <a:effectLst>
                <a:outerShdw blurRad="38100" dist="38100" dir="2700000" algn="tl">
                  <a:srgbClr val="000000">
                    <a:alpha val="43137"/>
                  </a:srgbClr>
                </a:outerShdw>
              </a:effectLst>
            </a:endParaRPr>
          </a:p>
          <a:p>
            <a:pPr algn="ctr"/>
            <a:endParaRPr lang="es-MX" dirty="0">
              <a:effectLst>
                <a:outerShdw blurRad="38100" dist="38100" dir="2700000" algn="tl">
                  <a:srgbClr val="000000">
                    <a:alpha val="43137"/>
                  </a:srgbClr>
                </a:outerShdw>
              </a:effectLst>
            </a:endParaRPr>
          </a:p>
          <a:p>
            <a:pPr algn="ctr"/>
            <a:r>
              <a:rPr lang="es-MX" dirty="0" err="1">
                <a:effectLst>
                  <a:outerShdw blurRad="38100" dist="38100" dir="2700000" algn="tl">
                    <a:srgbClr val="000000">
                      <a:alpha val="43137"/>
                    </a:srgbClr>
                  </a:outerShdw>
                </a:effectLst>
              </a:rPr>
              <a:t>Gluconeogénesis</a:t>
            </a:r>
            <a:endParaRPr lang="es-MX" dirty="0">
              <a:effectLst>
                <a:outerShdw blurRad="38100" dist="38100" dir="2700000" algn="tl">
                  <a:srgbClr val="000000">
                    <a:alpha val="43137"/>
                  </a:srgbClr>
                </a:outerShdw>
              </a:effectLst>
            </a:endParaRPr>
          </a:p>
          <a:p>
            <a:pPr algn="ctr"/>
            <a:endParaRPr lang="es-MX" dirty="0">
              <a:effectLst>
                <a:outerShdw blurRad="38100" dist="38100" dir="2700000" algn="tl">
                  <a:srgbClr val="000000">
                    <a:alpha val="43137"/>
                  </a:srgbClr>
                </a:outerShdw>
              </a:effectLst>
            </a:endParaRPr>
          </a:p>
          <a:p>
            <a:pPr algn="ct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err="1" smtClean="0"/>
              <a:t>sÍntesis</a:t>
            </a:r>
            <a:r>
              <a:rPr lang="es-MX" sz="2800" dirty="0" smtClean="0"/>
              <a:t> de aminoácidos</a:t>
            </a:r>
            <a:endParaRPr lang="en-US" sz="2800" dirty="0"/>
          </a:p>
        </p:txBody>
      </p:sp>
      <p:pic>
        <p:nvPicPr>
          <p:cNvPr id="59394" name="Picture 2" descr="http://www.3tres3.com/nutricion/images/0806-2-1.gif"/>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357160" y="1285860"/>
            <a:ext cx="4962529" cy="3584648"/>
          </a:xfrm>
          <a:prstGeom prst="rect">
            <a:avLst/>
          </a:prstGeom>
          <a:noFill/>
        </p:spPr>
      </p:pic>
      <p:sp>
        <p:nvSpPr>
          <p:cNvPr id="6" name="Round Single Corner Rectangle 5"/>
          <p:cNvSpPr/>
          <p:nvPr/>
        </p:nvSpPr>
        <p:spPr>
          <a:xfrm>
            <a:off x="5715008" y="1285860"/>
            <a:ext cx="3214710" cy="857256"/>
          </a:xfrm>
          <a:prstGeom prst="round1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dirty="0">
                <a:effectLst>
                  <a:outerShdw blurRad="38100" dist="38100" dir="2700000" algn="tl">
                    <a:srgbClr val="000000">
                      <a:alpha val="43137"/>
                    </a:srgbClr>
                  </a:outerShdw>
                </a:effectLst>
              </a:rPr>
              <a:t>El hígado es el sitio principal de metabolismo del nitrógeno en el cuerpo</a:t>
            </a:r>
            <a:endParaRPr lang="en-US" dirty="0">
              <a:effectLst>
                <a:outerShdw blurRad="38100" dist="38100" dir="2700000" algn="tl">
                  <a:srgbClr val="000000">
                    <a:alpha val="43137"/>
                  </a:srgbClr>
                </a:outerShdw>
              </a:effectLst>
            </a:endParaRPr>
          </a:p>
        </p:txBody>
      </p:sp>
      <p:sp>
        <p:nvSpPr>
          <p:cNvPr id="10" name="Rounded Rectangle 9"/>
          <p:cNvSpPr/>
          <p:nvPr/>
        </p:nvSpPr>
        <p:spPr>
          <a:xfrm>
            <a:off x="5715008" y="2428868"/>
            <a:ext cx="3143272" cy="4214842"/>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dirty="0">
                <a:effectLst>
                  <a:outerShdw blurRad="38100" dist="38100" dir="2700000" algn="tl">
                    <a:srgbClr val="000000">
                      <a:alpha val="43137"/>
                    </a:srgbClr>
                  </a:outerShdw>
                </a:effectLst>
              </a:rPr>
              <a:t>El </a:t>
            </a:r>
            <a:r>
              <a:rPr lang="es-ES" dirty="0" err="1">
                <a:effectLst>
                  <a:outerShdw blurRad="38100" dist="38100" dir="2700000" algn="tl">
                    <a:srgbClr val="000000">
                      <a:alpha val="43137"/>
                    </a:srgbClr>
                  </a:outerShdw>
                </a:effectLst>
              </a:rPr>
              <a:t>glutamato</a:t>
            </a:r>
            <a:r>
              <a:rPr lang="es-ES" dirty="0">
                <a:effectLst>
                  <a:outerShdw blurRad="38100" dist="38100" dir="2700000" algn="tl">
                    <a:srgbClr val="000000">
                      <a:alpha val="43137"/>
                    </a:srgbClr>
                  </a:outerShdw>
                </a:effectLst>
              </a:rPr>
              <a:t> es sintetizado a partir de su distribuido ampliamente α-</a:t>
            </a:r>
            <a:r>
              <a:rPr lang="es-ES" dirty="0" err="1">
                <a:effectLst>
                  <a:outerShdw blurRad="38100" dist="38100" dir="2700000" algn="tl">
                    <a:srgbClr val="000000">
                      <a:alpha val="43137"/>
                    </a:srgbClr>
                  </a:outerShdw>
                </a:effectLst>
              </a:rPr>
              <a:t>ceto</a:t>
            </a:r>
            <a:r>
              <a:rPr lang="es-ES" dirty="0">
                <a:effectLst>
                  <a:outerShdw blurRad="38100" dist="38100" dir="2700000" algn="tl">
                    <a:srgbClr val="000000">
                      <a:alpha val="43137"/>
                    </a:srgbClr>
                  </a:outerShdw>
                </a:effectLst>
              </a:rPr>
              <a:t> ácido precursor por una simple </a:t>
            </a:r>
            <a:r>
              <a:rPr lang="es-ES" dirty="0" err="1">
                <a:effectLst>
                  <a:outerShdw blurRad="38100" dist="38100" dir="2700000" algn="tl">
                    <a:srgbClr val="000000">
                      <a:alpha val="43137"/>
                    </a:srgbClr>
                  </a:outerShdw>
                </a:effectLst>
              </a:rPr>
              <a:t>transaminación</a:t>
            </a:r>
            <a:r>
              <a:rPr lang="es-ES" dirty="0">
                <a:effectLst>
                  <a:outerShdw blurRad="38100" dist="38100" dir="2700000" algn="tl">
                    <a:srgbClr val="000000">
                      <a:alpha val="43137"/>
                    </a:srgbClr>
                  </a:outerShdw>
                </a:effectLst>
              </a:rPr>
              <a:t>. Como se señala en el metabolismo de nitrógeno, el </a:t>
            </a:r>
            <a:r>
              <a:rPr lang="es-ES" dirty="0" err="1">
                <a:effectLst>
                  <a:outerShdw blurRad="38100" dist="38100" dir="2700000" algn="tl">
                    <a:srgbClr val="000000">
                      <a:alpha val="43137"/>
                    </a:srgbClr>
                  </a:outerShdw>
                </a:effectLst>
              </a:rPr>
              <a:t>glutamato</a:t>
            </a:r>
            <a:r>
              <a:rPr lang="es-ES" dirty="0">
                <a:effectLst>
                  <a:outerShdw blurRad="38100" dist="38100" dir="2700000" algn="tl">
                    <a:srgbClr val="000000">
                      <a:alpha val="43137"/>
                    </a:srgbClr>
                  </a:outerShdw>
                </a:effectLst>
              </a:rPr>
              <a:t> </a:t>
            </a:r>
            <a:r>
              <a:rPr lang="es-ES" dirty="0" err="1">
                <a:effectLst>
                  <a:outerShdw blurRad="38100" dist="38100" dir="2700000" algn="tl">
                    <a:srgbClr val="000000">
                      <a:alpha val="43137"/>
                    </a:srgbClr>
                  </a:outerShdw>
                </a:effectLst>
              </a:rPr>
              <a:t>dehidrogenasa</a:t>
            </a:r>
            <a:r>
              <a:rPr lang="es-ES" dirty="0">
                <a:effectLst>
                  <a:outerShdw blurRad="38100" dist="38100" dir="2700000" algn="tl">
                    <a:srgbClr val="000000">
                      <a:alpha val="43137"/>
                    </a:srgbClr>
                  </a:outerShdw>
                </a:effectLst>
              </a:rPr>
              <a:t> desempeña un papel central en la homeostasis global de nitrógeno</a:t>
            </a:r>
            <a:r>
              <a:rPr lang="en-US" dirty="0">
                <a:effectLst>
                  <a:outerShdw blurRad="38100" dist="38100" dir="2700000" algn="tl">
                    <a:srgbClr val="000000">
                      <a:alpha val="43137"/>
                    </a:srgbClr>
                  </a:outerShdw>
                </a:effectLst>
              </a:rPr>
              <a:t>.</a:t>
            </a:r>
          </a:p>
          <a:p>
            <a:pPr algn="ctr"/>
            <a:endParaRPr lang="en-US" dirty="0">
              <a:effectLst>
                <a:outerShdw blurRad="38100" dist="38100" dir="2700000" algn="tl">
                  <a:srgbClr val="000000">
                    <a:alpha val="43137"/>
                  </a:srgbClr>
                </a:outerShdw>
              </a:effectLst>
            </a:endParaRPr>
          </a:p>
        </p:txBody>
      </p:sp>
      <p:sp>
        <p:nvSpPr>
          <p:cNvPr id="11" name="Rounded Rectangle 10"/>
          <p:cNvSpPr/>
          <p:nvPr/>
        </p:nvSpPr>
        <p:spPr>
          <a:xfrm>
            <a:off x="285720" y="5000636"/>
            <a:ext cx="5072098" cy="164307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sz="1600" dirty="0" err="1">
                <a:effectLst>
                  <a:outerShdw blurRad="38100" dist="38100" dir="2700000" algn="tl">
                    <a:srgbClr val="000000">
                      <a:alpha val="43137"/>
                    </a:srgbClr>
                  </a:outerShdw>
                </a:effectLst>
              </a:rPr>
              <a:t>Aspartato</a:t>
            </a:r>
            <a:r>
              <a:rPr lang="es-ES" sz="1600" dirty="0">
                <a:effectLst>
                  <a:outerShdw blurRad="38100" dist="38100" dir="2700000" algn="tl">
                    <a:srgbClr val="000000">
                      <a:alpha val="43137"/>
                    </a:srgbClr>
                  </a:outerShdw>
                </a:effectLst>
              </a:rPr>
              <a:t> también puede derivarse de </a:t>
            </a:r>
            <a:r>
              <a:rPr lang="es-ES" sz="1600" dirty="0" err="1">
                <a:effectLst>
                  <a:outerShdw blurRad="38100" dist="38100" dir="2700000" algn="tl">
                    <a:srgbClr val="000000">
                      <a:alpha val="43137"/>
                    </a:srgbClr>
                  </a:outerShdw>
                </a:effectLst>
              </a:rPr>
              <a:t>asparragina</a:t>
            </a:r>
            <a:r>
              <a:rPr lang="es-ES" sz="1600" dirty="0">
                <a:effectLst>
                  <a:outerShdw blurRad="38100" dist="38100" dir="2700000" algn="tl">
                    <a:srgbClr val="000000">
                      <a:alpha val="43137"/>
                    </a:srgbClr>
                  </a:outerShdw>
                </a:effectLst>
              </a:rPr>
              <a:t> a través de la acción de </a:t>
            </a:r>
            <a:r>
              <a:rPr lang="es-ES" sz="1600" dirty="0" err="1">
                <a:effectLst>
                  <a:outerShdw blurRad="38100" dist="38100" dir="2700000" algn="tl">
                    <a:srgbClr val="000000">
                      <a:alpha val="43137"/>
                    </a:srgbClr>
                  </a:outerShdw>
                </a:effectLst>
              </a:rPr>
              <a:t>asparaginasa</a:t>
            </a:r>
            <a:r>
              <a:rPr lang="es-ES" sz="1600" dirty="0">
                <a:effectLst>
                  <a:outerShdw blurRad="38100" dist="38100" dir="2700000" algn="tl">
                    <a:srgbClr val="000000">
                      <a:alpha val="43137"/>
                    </a:srgbClr>
                  </a:outerShdw>
                </a:effectLst>
              </a:rPr>
              <a:t>. La importancia de </a:t>
            </a:r>
            <a:r>
              <a:rPr lang="es-ES" sz="1600" dirty="0" err="1">
                <a:effectLst>
                  <a:outerShdw blurRad="38100" dist="38100" dir="2700000" algn="tl">
                    <a:srgbClr val="000000">
                      <a:alpha val="43137"/>
                    </a:srgbClr>
                  </a:outerShdw>
                </a:effectLst>
              </a:rPr>
              <a:t>aspartato</a:t>
            </a:r>
            <a:r>
              <a:rPr lang="es-ES" sz="1600" dirty="0">
                <a:effectLst>
                  <a:outerShdw blurRad="38100" dist="38100" dir="2700000" algn="tl">
                    <a:srgbClr val="000000">
                      <a:alpha val="43137"/>
                    </a:srgbClr>
                  </a:outerShdw>
                </a:effectLst>
              </a:rPr>
              <a:t> como precursor de </a:t>
            </a:r>
            <a:r>
              <a:rPr lang="es-ES" sz="1600" dirty="0" err="1">
                <a:effectLst>
                  <a:outerShdw blurRad="38100" dist="38100" dir="2700000" algn="tl">
                    <a:srgbClr val="000000">
                      <a:alpha val="43137"/>
                    </a:srgbClr>
                  </a:outerShdw>
                </a:effectLst>
              </a:rPr>
              <a:t>ornitina</a:t>
            </a:r>
            <a:r>
              <a:rPr lang="es-ES" sz="1600" dirty="0">
                <a:effectLst>
                  <a:outerShdw blurRad="38100" dist="38100" dir="2700000" algn="tl">
                    <a:srgbClr val="000000">
                      <a:alpha val="43137"/>
                    </a:srgbClr>
                  </a:outerShdw>
                </a:effectLst>
              </a:rPr>
              <a:t> para el ciclo de la urea es se describe en el metabolismo de nitrógeno .</a:t>
            </a:r>
            <a:endParaRPr lang="en-US" sz="1600" dirty="0">
              <a:effectLst>
                <a:outerShdw blurRad="38100" dist="38100" dir="2700000" algn="tl">
                  <a:srgbClr val="000000">
                    <a:alpha val="43137"/>
                  </a:srgbClr>
                </a:outerShdw>
              </a:effectLst>
            </a:endParaRPr>
          </a:p>
          <a:p>
            <a:pPr algn="ct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Síntesis aminoácidos</a:t>
            </a:r>
            <a:endParaRPr lang="en-US" sz="2800" dirty="0"/>
          </a:p>
        </p:txBody>
      </p:sp>
      <p:sp>
        <p:nvSpPr>
          <p:cNvPr id="5" name="Rounded Rectangle 4"/>
          <p:cNvSpPr/>
          <p:nvPr/>
        </p:nvSpPr>
        <p:spPr>
          <a:xfrm>
            <a:off x="285720" y="1628800"/>
            <a:ext cx="8705880" cy="5014910"/>
          </a:xfrm>
          <a:prstGeom prst="roundRect">
            <a:avLst>
              <a:gd name="adj" fmla="val 64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200" dirty="0">
                <a:effectLst>
                  <a:outerShdw blurRad="38100" dist="38100" dir="2700000" algn="tl">
                    <a:srgbClr val="000000">
                      <a:alpha val="43137"/>
                    </a:srgbClr>
                  </a:outerShdw>
                </a:effectLst>
              </a:rPr>
              <a:t>El ciclo de la glucosa-</a:t>
            </a:r>
            <a:r>
              <a:rPr lang="es-ES" sz="2200" dirty="0" err="1">
                <a:effectLst>
                  <a:outerShdw blurRad="38100" dist="38100" dir="2700000" algn="tl">
                    <a:srgbClr val="000000">
                      <a:alpha val="43137"/>
                    </a:srgbClr>
                  </a:outerShdw>
                </a:effectLst>
              </a:rPr>
              <a:t>alanina</a:t>
            </a:r>
            <a:r>
              <a:rPr lang="es-ES" sz="2200" dirty="0">
                <a:effectLst>
                  <a:outerShdw blurRad="38100" dist="38100" dir="2700000" algn="tl">
                    <a:srgbClr val="000000">
                      <a:alpha val="43137"/>
                    </a:srgbClr>
                  </a:outerShdw>
                </a:effectLst>
              </a:rPr>
              <a:t> se utiliza sobre para eliminar el nitrógeno al mismo tiempo que reabastece su suministro de energía. La oxidación de la glucosa produce piruvato que puede experimentar </a:t>
            </a:r>
            <a:r>
              <a:rPr lang="es-ES" sz="2200" dirty="0" err="1">
                <a:effectLst>
                  <a:outerShdw blurRad="38100" dist="38100" dir="2700000" algn="tl">
                    <a:srgbClr val="000000">
                      <a:alpha val="43137"/>
                    </a:srgbClr>
                  </a:outerShdw>
                </a:effectLst>
              </a:rPr>
              <a:t>transaminación</a:t>
            </a:r>
            <a:r>
              <a:rPr lang="es-ES" sz="2200" dirty="0">
                <a:effectLst>
                  <a:outerShdw blurRad="38100" dist="38100" dir="2700000" algn="tl">
                    <a:srgbClr val="000000">
                      <a:alpha val="43137"/>
                    </a:srgbClr>
                  </a:outerShdw>
                </a:effectLst>
              </a:rPr>
              <a:t> a </a:t>
            </a:r>
            <a:r>
              <a:rPr lang="es-ES" sz="2200" dirty="0" err="1">
                <a:effectLst>
                  <a:outerShdw blurRad="38100" dist="38100" dir="2700000" algn="tl">
                    <a:srgbClr val="000000">
                      <a:alpha val="43137"/>
                    </a:srgbClr>
                  </a:outerShdw>
                </a:effectLst>
              </a:rPr>
              <a:t>alanina</a:t>
            </a:r>
            <a:r>
              <a:rPr lang="es-ES" sz="2200" dirty="0">
                <a:effectLst>
                  <a:outerShdw blurRad="38100" dist="38100" dir="2700000" algn="tl">
                    <a:srgbClr val="000000">
                      <a:alpha val="43137"/>
                    </a:srgbClr>
                  </a:outerShdw>
                </a:effectLst>
              </a:rPr>
              <a:t>. Esta reacción es catalizada por la </a:t>
            </a:r>
            <a:r>
              <a:rPr lang="es-ES" sz="2200" dirty="0" err="1">
                <a:effectLst>
                  <a:outerShdw blurRad="38100" dist="38100" dir="2700000" algn="tl">
                    <a:srgbClr val="000000">
                      <a:alpha val="43137"/>
                    </a:srgbClr>
                  </a:outerShdw>
                </a:effectLst>
              </a:rPr>
              <a:t>alanina</a:t>
            </a:r>
            <a:r>
              <a:rPr lang="es-ES" sz="2200" dirty="0">
                <a:effectLst>
                  <a:outerShdw blurRad="38100" dist="38100" dir="2700000" algn="tl">
                    <a:srgbClr val="000000">
                      <a:alpha val="43137"/>
                    </a:srgbClr>
                  </a:outerShdw>
                </a:effectLst>
              </a:rPr>
              <a:t> transaminasa, ALT (la ALT se llamaba </a:t>
            </a:r>
            <a:r>
              <a:rPr lang="es-ES" sz="2200" dirty="0" err="1">
                <a:effectLst>
                  <a:outerShdw blurRad="38100" dist="38100" dir="2700000" algn="tl">
                    <a:srgbClr val="000000">
                      <a:alpha val="43137"/>
                    </a:srgbClr>
                  </a:outerShdw>
                </a:effectLst>
              </a:rPr>
              <a:t>glutamato</a:t>
            </a:r>
            <a:r>
              <a:rPr lang="es-ES" sz="2200" dirty="0">
                <a:effectLst>
                  <a:outerShdw blurRad="38100" dist="38100" dir="2700000" algn="tl">
                    <a:srgbClr val="000000">
                      <a:alpha val="43137"/>
                    </a:srgbClr>
                  </a:outerShdw>
                </a:effectLst>
              </a:rPr>
              <a:t> piruvato transaminasa sérica, SGPT).  Dentro del hígado la </a:t>
            </a:r>
            <a:r>
              <a:rPr lang="es-ES" sz="2200" dirty="0" err="1">
                <a:effectLst>
                  <a:outerShdw blurRad="38100" dist="38100" dir="2700000" algn="tl">
                    <a:srgbClr val="000000">
                      <a:alpha val="43137"/>
                    </a:srgbClr>
                  </a:outerShdw>
                </a:effectLst>
              </a:rPr>
              <a:t>alanina</a:t>
            </a:r>
            <a:r>
              <a:rPr lang="es-ES" sz="2200" dirty="0">
                <a:effectLst>
                  <a:outerShdw blurRad="38100" dist="38100" dir="2700000" algn="tl">
                    <a:srgbClr val="000000">
                      <a:alpha val="43137"/>
                    </a:srgbClr>
                  </a:outerShdw>
                </a:effectLst>
              </a:rPr>
              <a:t> se convierte de nuevo a piruvato que es entonces una fuente de átomos de carbono para la gluconeogénesis.</a:t>
            </a:r>
          </a:p>
          <a:p>
            <a:pPr algn="just"/>
            <a:endParaRPr lang="es-ES" sz="2200" dirty="0">
              <a:effectLst>
                <a:outerShdw blurRad="38100" dist="38100" dir="2700000" algn="tl">
                  <a:srgbClr val="000000">
                    <a:alpha val="43137"/>
                  </a:srgbClr>
                </a:outerShdw>
              </a:effectLst>
            </a:endParaRPr>
          </a:p>
          <a:p>
            <a:pPr algn="just"/>
            <a:r>
              <a:rPr lang="es-ES" sz="2200" dirty="0">
                <a:effectLst>
                  <a:outerShdw blurRad="38100" dist="38100" dir="2700000" algn="tl">
                    <a:srgbClr val="000000">
                      <a:alpha val="43137"/>
                    </a:srgbClr>
                  </a:outerShdw>
                </a:effectLst>
              </a:rPr>
              <a:t>La glucosa recién formada puede entonces entrar a la sangre para ser entregada de nuevo al músculo. El grupo amino transportado desde el músculo al hígado en forma de </a:t>
            </a:r>
            <a:r>
              <a:rPr lang="es-ES" sz="2200" dirty="0" err="1">
                <a:effectLst>
                  <a:outerShdw blurRad="38100" dist="38100" dir="2700000" algn="tl">
                    <a:srgbClr val="000000">
                      <a:alpha val="43137"/>
                    </a:srgbClr>
                  </a:outerShdw>
                </a:effectLst>
              </a:rPr>
              <a:t>alanina</a:t>
            </a:r>
            <a:r>
              <a:rPr lang="es-ES" sz="2200" dirty="0">
                <a:effectLst>
                  <a:outerShdw blurRad="38100" dist="38100" dir="2700000" algn="tl">
                    <a:srgbClr val="000000">
                      <a:alpha val="43137"/>
                    </a:srgbClr>
                  </a:outerShdw>
                </a:effectLst>
              </a:rPr>
              <a:t> es convertido a urea en el ciclo de la urea y es excretado.</a:t>
            </a:r>
            <a:endParaRPr lang="en-US" sz="2200" dirty="0">
              <a:effectLst>
                <a:outerShdw blurRad="38100" dist="38100" dir="2700000" algn="tl">
                  <a:srgbClr val="000000">
                    <a:alpha val="43137"/>
                  </a:srgbClr>
                </a:outerShdw>
              </a:effectLst>
            </a:endParaRPr>
          </a:p>
          <a:p>
            <a:pPr algn="just"/>
            <a:endParaRPr lang="en-US" sz="22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Síntesis aminoácidos</a:t>
            </a:r>
            <a:endParaRPr lang="en-US" sz="2800" dirty="0"/>
          </a:p>
        </p:txBody>
      </p:sp>
      <p:pic>
        <p:nvPicPr>
          <p:cNvPr id="4" name="Picture 2" descr="http://www.3tres3.com/nutricion/images/0806-2-1.gif"/>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304800" y="1295400"/>
            <a:ext cx="6768431" cy="4889129"/>
          </a:xfrm>
          <a:prstGeom prst="rect">
            <a:avLst/>
          </a:prstGeom>
          <a:noFill/>
        </p:spPr>
      </p:pic>
      <p:sp>
        <p:nvSpPr>
          <p:cNvPr id="6" name="Round Single Corner Rectangle 5"/>
          <p:cNvSpPr/>
          <p:nvPr/>
        </p:nvSpPr>
        <p:spPr>
          <a:xfrm>
            <a:off x="7097762" y="1529089"/>
            <a:ext cx="1785049" cy="4655440"/>
          </a:xfrm>
          <a:prstGeom prst="round1Rect">
            <a:avLst>
              <a:gd name="adj" fmla="val 110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effectLst>
                  <a:outerShdw blurRad="38100" dist="38100" dir="2700000" algn="tl">
                    <a:srgbClr val="000000">
                      <a:alpha val="43137"/>
                    </a:srgbClr>
                  </a:outerShdw>
                </a:effectLst>
              </a:rPr>
              <a:t>El azufre para la síntesis de la cisteína viene del aminoácido esencial </a:t>
            </a:r>
            <a:r>
              <a:rPr lang="es-ES" sz="1600" dirty="0" err="1">
                <a:effectLst>
                  <a:outerShdw blurRad="38100" dist="38100" dir="2700000" algn="tl">
                    <a:srgbClr val="000000">
                      <a:alpha val="43137"/>
                    </a:srgbClr>
                  </a:outerShdw>
                </a:effectLst>
              </a:rPr>
              <a:t>metionina</a:t>
            </a:r>
            <a:r>
              <a:rPr lang="es-ES" sz="1600" dirty="0">
                <a:effectLst>
                  <a:outerShdw blurRad="38100" dist="38100" dir="2700000" algn="tl">
                    <a:srgbClr val="000000">
                      <a:alpha val="43137"/>
                    </a:srgbClr>
                  </a:outerShdw>
                </a:effectLst>
              </a:rPr>
              <a:t>. Una condensación de ATP y </a:t>
            </a:r>
            <a:r>
              <a:rPr lang="es-ES" sz="1600" dirty="0" err="1">
                <a:effectLst>
                  <a:outerShdw blurRad="38100" dist="38100" dir="2700000" algn="tl">
                    <a:srgbClr val="000000">
                      <a:alpha val="43137"/>
                    </a:srgbClr>
                  </a:outerShdw>
                </a:effectLst>
              </a:rPr>
              <a:t>metionina</a:t>
            </a:r>
            <a:r>
              <a:rPr lang="es-ES" sz="1600" dirty="0">
                <a:effectLst>
                  <a:outerShdw blurRad="38100" dist="38100" dir="2700000" algn="tl">
                    <a:srgbClr val="000000">
                      <a:alpha val="43137"/>
                    </a:srgbClr>
                  </a:outerShdw>
                </a:effectLst>
              </a:rPr>
              <a:t> catalizados por la </a:t>
            </a:r>
            <a:r>
              <a:rPr lang="es-ES" sz="1600" dirty="0" err="1">
                <a:effectLst>
                  <a:outerShdw blurRad="38100" dist="38100" dir="2700000" algn="tl">
                    <a:srgbClr val="000000">
                      <a:alpha val="43137"/>
                    </a:srgbClr>
                  </a:outerShdw>
                </a:effectLst>
              </a:rPr>
              <a:t>metionina</a:t>
            </a:r>
            <a:r>
              <a:rPr lang="es-ES" sz="1600" dirty="0">
                <a:effectLst>
                  <a:outerShdw blurRad="38100" dist="38100" dir="2700000" algn="tl">
                    <a:srgbClr val="000000">
                      <a:alpha val="43137"/>
                    </a:srgbClr>
                  </a:outerShdw>
                </a:effectLst>
              </a:rPr>
              <a:t> </a:t>
            </a:r>
            <a:r>
              <a:rPr lang="es-ES" sz="1600" dirty="0" err="1">
                <a:effectLst>
                  <a:outerShdw blurRad="38100" dist="38100" dir="2700000" algn="tl">
                    <a:srgbClr val="000000">
                      <a:alpha val="43137"/>
                    </a:srgbClr>
                  </a:outerShdw>
                </a:effectLst>
              </a:rPr>
              <a:t>adenosiltransferasa</a:t>
            </a:r>
            <a:r>
              <a:rPr lang="es-ES" sz="1600" dirty="0">
                <a:effectLst>
                  <a:outerShdw blurRad="38100" dist="38100" dir="2700000" algn="tl">
                    <a:srgbClr val="000000">
                      <a:alpha val="43137"/>
                    </a:srgbClr>
                  </a:outerShdw>
                </a:effectLst>
              </a:rPr>
              <a:t> produce S-</a:t>
            </a:r>
            <a:r>
              <a:rPr lang="es-ES" sz="1600" dirty="0" err="1">
                <a:effectLst>
                  <a:outerShdw blurRad="38100" dist="38100" dir="2700000" algn="tl">
                    <a:srgbClr val="000000">
                      <a:alpha val="43137"/>
                    </a:srgbClr>
                  </a:outerShdw>
                </a:effectLst>
              </a:rPr>
              <a:t>adenosilmetionina</a:t>
            </a:r>
            <a:r>
              <a:rPr lang="es-ES" sz="1600" dirty="0">
                <a:effectLst>
                  <a:outerShdw blurRad="38100" dist="38100" dir="2700000" algn="tl">
                    <a:srgbClr val="000000">
                      <a:alpha val="43137"/>
                    </a:srgbClr>
                  </a:outerShdw>
                </a:effectLst>
              </a:rPr>
              <a:t> (SAM o </a:t>
            </a:r>
            <a:r>
              <a:rPr lang="es-ES" sz="1600" dirty="0" err="1">
                <a:effectLst>
                  <a:outerShdw blurRad="38100" dist="38100" dir="2700000" algn="tl">
                    <a:srgbClr val="000000">
                      <a:alpha val="43137"/>
                    </a:srgbClr>
                  </a:outerShdw>
                </a:effectLst>
              </a:rPr>
              <a:t>AdoMet</a:t>
            </a:r>
            <a:r>
              <a:rPr lang="es-ES" sz="1600" dirty="0">
                <a:effectLst>
                  <a:outerShdw blurRad="38100" dist="38100" dir="2700000" algn="tl">
                    <a:srgbClr val="000000">
                      <a:alpha val="43137"/>
                    </a:srgbClr>
                  </a:outerShdw>
                </a:effectLst>
              </a:rPr>
              <a:t>).</a:t>
            </a:r>
            <a:endParaRPr lang="en-US" sz="1600" dirty="0">
              <a:effectLst>
                <a:outerShdw blurRad="38100" dist="38100" dir="2700000" algn="tl">
                  <a:srgbClr val="000000">
                    <a:alpha val="43137"/>
                  </a:srgbClr>
                </a:outerShdw>
              </a:effectLst>
            </a:endParaRPr>
          </a:p>
          <a:p>
            <a:pPr algn="ctr"/>
            <a:endParaRPr lang="en-US" dirty="0"/>
          </a:p>
        </p:txBody>
      </p:sp>
    </p:spTree>
    <p:extLst>
      <p:ext uri="{BB962C8B-B14F-4D97-AF65-F5344CB8AC3E}">
        <p14:creationId xmlns:p14="http://schemas.microsoft.com/office/powerpoint/2010/main" val="14217328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CICLO DE LA UREA</a:t>
            </a:r>
            <a:endParaRPr lang="en-US" sz="2800" dirty="0"/>
          </a:p>
        </p:txBody>
      </p:sp>
      <p:pic>
        <p:nvPicPr>
          <p:cNvPr id="61442" name="Picture 2" descr="http://upload.wikimedia.org/wikipedia/commons/thumb/4/49/Urea_cycle.png/500px-Urea_cycle.pn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4000496" y="1214423"/>
            <a:ext cx="4762500" cy="3000396"/>
          </a:xfrm>
          <a:prstGeom prst="rect">
            <a:avLst/>
          </a:prstGeom>
          <a:noFill/>
        </p:spPr>
      </p:pic>
      <p:sp>
        <p:nvSpPr>
          <p:cNvPr id="5" name="Rounded Rectangle 4"/>
          <p:cNvSpPr/>
          <p:nvPr/>
        </p:nvSpPr>
        <p:spPr>
          <a:xfrm>
            <a:off x="214282" y="4429132"/>
            <a:ext cx="8715436" cy="221457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s-ES" sz="1600" dirty="0">
                <a:solidFill>
                  <a:schemeClr val="tx1"/>
                </a:solidFill>
              </a:rPr>
              <a:t>La mayoría del ciclo de la urea es </a:t>
            </a:r>
            <a:r>
              <a:rPr lang="es-ES" sz="1600" dirty="0" err="1">
                <a:solidFill>
                  <a:schemeClr val="tx1"/>
                </a:solidFill>
              </a:rPr>
              <a:t>citosolico</a:t>
            </a:r>
            <a:r>
              <a:rPr lang="es-ES" sz="1600" dirty="0">
                <a:solidFill>
                  <a:schemeClr val="tx1"/>
                </a:solidFill>
              </a:rPr>
              <a:t>, pero la </a:t>
            </a:r>
            <a:r>
              <a:rPr lang="es-ES" sz="1600" dirty="0" err="1">
                <a:solidFill>
                  <a:schemeClr val="tx1"/>
                </a:solidFill>
              </a:rPr>
              <a:t>ornitina</a:t>
            </a:r>
            <a:r>
              <a:rPr lang="es-ES" sz="1600" dirty="0">
                <a:solidFill>
                  <a:schemeClr val="tx1"/>
                </a:solidFill>
              </a:rPr>
              <a:t> </a:t>
            </a:r>
            <a:r>
              <a:rPr lang="es-ES" sz="1600" dirty="0" err="1">
                <a:solidFill>
                  <a:schemeClr val="tx1"/>
                </a:solidFill>
              </a:rPr>
              <a:t>transcarboxilasa</a:t>
            </a:r>
            <a:r>
              <a:rPr lang="es-ES" sz="1600" dirty="0">
                <a:solidFill>
                  <a:schemeClr val="tx1"/>
                </a:solidFill>
              </a:rPr>
              <a:t> es </a:t>
            </a:r>
            <a:r>
              <a:rPr lang="es-ES" sz="1600" dirty="0" err="1">
                <a:solidFill>
                  <a:schemeClr val="tx1"/>
                </a:solidFill>
              </a:rPr>
              <a:t>intramitocondrial</a:t>
            </a:r>
            <a:r>
              <a:rPr lang="es-ES" sz="1600" dirty="0">
                <a:solidFill>
                  <a:schemeClr val="tx1"/>
                </a:solidFill>
              </a:rPr>
              <a:t>. </a:t>
            </a:r>
            <a:endParaRPr lang="en-US" sz="1600" dirty="0">
              <a:solidFill>
                <a:schemeClr val="tx1"/>
              </a:solidFill>
            </a:endParaRPr>
          </a:p>
          <a:p>
            <a:r>
              <a:rPr lang="es-ES" sz="1600" dirty="0">
                <a:solidFill>
                  <a:schemeClr val="tx1"/>
                </a:solidFill>
              </a:rPr>
              <a:t>En el ciclo principal, el nitrógeno entra por medio del amonio (NH4) y mediante la </a:t>
            </a:r>
            <a:r>
              <a:rPr lang="es-ES" sz="1600" dirty="0" err="1">
                <a:solidFill>
                  <a:schemeClr val="tx1"/>
                </a:solidFill>
              </a:rPr>
              <a:t>Carbomil</a:t>
            </a:r>
            <a:r>
              <a:rPr lang="es-ES" sz="1600" dirty="0">
                <a:solidFill>
                  <a:schemeClr val="tx1"/>
                </a:solidFill>
              </a:rPr>
              <a:t>-P </a:t>
            </a:r>
            <a:r>
              <a:rPr lang="es-ES" sz="1600" dirty="0" err="1">
                <a:solidFill>
                  <a:schemeClr val="tx1"/>
                </a:solidFill>
              </a:rPr>
              <a:t>sintetasa</a:t>
            </a:r>
            <a:r>
              <a:rPr lang="es-ES" sz="1600" dirty="0">
                <a:solidFill>
                  <a:schemeClr val="tx1"/>
                </a:solidFill>
              </a:rPr>
              <a:t> forma </a:t>
            </a:r>
            <a:r>
              <a:rPr lang="es-ES" sz="1600" dirty="0" err="1">
                <a:solidFill>
                  <a:schemeClr val="tx1"/>
                </a:solidFill>
              </a:rPr>
              <a:t>Carboamil</a:t>
            </a:r>
            <a:r>
              <a:rPr lang="es-ES" sz="1600" dirty="0">
                <a:solidFill>
                  <a:schemeClr val="tx1"/>
                </a:solidFill>
              </a:rPr>
              <a:t>-P NH3.</a:t>
            </a:r>
            <a:endParaRPr lang="en-US" sz="1600" dirty="0">
              <a:solidFill>
                <a:schemeClr val="tx1"/>
              </a:solidFill>
            </a:endParaRPr>
          </a:p>
          <a:p>
            <a:r>
              <a:rPr lang="es-ES" sz="1600" dirty="0">
                <a:solidFill>
                  <a:schemeClr val="tx1"/>
                </a:solidFill>
              </a:rPr>
              <a:t>Este compuesto se une a la </a:t>
            </a:r>
            <a:r>
              <a:rPr lang="es-ES" sz="1600" dirty="0" err="1">
                <a:solidFill>
                  <a:schemeClr val="tx1"/>
                </a:solidFill>
              </a:rPr>
              <a:t>ornitina</a:t>
            </a:r>
            <a:r>
              <a:rPr lang="es-ES" sz="1600" dirty="0">
                <a:solidFill>
                  <a:schemeClr val="tx1"/>
                </a:solidFill>
              </a:rPr>
              <a:t> y mediante la </a:t>
            </a:r>
            <a:r>
              <a:rPr lang="es-ES" sz="1600" i="1" dirty="0" err="1">
                <a:solidFill>
                  <a:schemeClr val="tx1"/>
                </a:solidFill>
              </a:rPr>
              <a:t>ornitina</a:t>
            </a:r>
            <a:r>
              <a:rPr lang="es-ES" sz="1600" i="1" dirty="0">
                <a:solidFill>
                  <a:schemeClr val="tx1"/>
                </a:solidFill>
              </a:rPr>
              <a:t> </a:t>
            </a:r>
            <a:r>
              <a:rPr lang="es-ES" sz="1600" i="1" dirty="0" err="1">
                <a:solidFill>
                  <a:schemeClr val="tx1"/>
                </a:solidFill>
              </a:rPr>
              <a:t>trans</a:t>
            </a:r>
            <a:r>
              <a:rPr lang="es-ES" sz="1600" i="1" dirty="0">
                <a:solidFill>
                  <a:schemeClr val="tx1"/>
                </a:solidFill>
              </a:rPr>
              <a:t> </a:t>
            </a:r>
            <a:r>
              <a:rPr lang="es-ES" sz="1600" i="1" dirty="0" err="1">
                <a:solidFill>
                  <a:schemeClr val="tx1"/>
                </a:solidFill>
              </a:rPr>
              <a:t>carboxilasa</a:t>
            </a:r>
            <a:r>
              <a:rPr lang="es-ES" sz="1600" dirty="0">
                <a:solidFill>
                  <a:schemeClr val="tx1"/>
                </a:solidFill>
              </a:rPr>
              <a:t> forma </a:t>
            </a:r>
            <a:r>
              <a:rPr lang="es-ES" sz="1600" dirty="0" err="1">
                <a:solidFill>
                  <a:schemeClr val="tx1"/>
                </a:solidFill>
              </a:rPr>
              <a:t>Citrulina</a:t>
            </a:r>
            <a:r>
              <a:rPr lang="es-ES" sz="1600" dirty="0">
                <a:solidFill>
                  <a:schemeClr val="tx1"/>
                </a:solidFill>
              </a:rPr>
              <a:t>, luego </a:t>
            </a:r>
            <a:r>
              <a:rPr lang="es-ES" sz="1600" dirty="0" err="1">
                <a:solidFill>
                  <a:schemeClr val="tx1"/>
                </a:solidFill>
              </a:rPr>
              <a:t>argininasuccinato</a:t>
            </a:r>
            <a:r>
              <a:rPr lang="es-ES" sz="1600" dirty="0">
                <a:solidFill>
                  <a:schemeClr val="tx1"/>
                </a:solidFill>
              </a:rPr>
              <a:t> al unirse un </a:t>
            </a:r>
            <a:r>
              <a:rPr lang="es-ES" sz="1600" dirty="0" err="1">
                <a:solidFill>
                  <a:schemeClr val="tx1"/>
                </a:solidFill>
              </a:rPr>
              <a:t>aspartato</a:t>
            </a:r>
            <a:r>
              <a:rPr lang="es-ES" sz="1600" dirty="0">
                <a:solidFill>
                  <a:schemeClr val="tx1"/>
                </a:solidFill>
              </a:rPr>
              <a:t> (</a:t>
            </a:r>
            <a:r>
              <a:rPr lang="es-ES" sz="1600" dirty="0" err="1">
                <a:solidFill>
                  <a:schemeClr val="tx1"/>
                </a:solidFill>
              </a:rPr>
              <a:t>via</a:t>
            </a:r>
            <a:r>
              <a:rPr lang="es-ES" sz="1600" dirty="0">
                <a:solidFill>
                  <a:schemeClr val="tx1"/>
                </a:solidFill>
              </a:rPr>
              <a:t> la </a:t>
            </a:r>
            <a:r>
              <a:rPr lang="es-ES" sz="1600" i="1" dirty="0" err="1">
                <a:solidFill>
                  <a:schemeClr val="tx1"/>
                </a:solidFill>
              </a:rPr>
              <a:t>argininasuccinato</a:t>
            </a:r>
            <a:r>
              <a:rPr lang="es-ES" sz="1600" i="1" dirty="0">
                <a:solidFill>
                  <a:schemeClr val="tx1"/>
                </a:solidFill>
              </a:rPr>
              <a:t> </a:t>
            </a:r>
            <a:r>
              <a:rPr lang="es-ES" sz="1600" i="1" dirty="0" err="1">
                <a:solidFill>
                  <a:schemeClr val="tx1"/>
                </a:solidFill>
              </a:rPr>
              <a:t>sintetasa</a:t>
            </a:r>
            <a:r>
              <a:rPr lang="es-ES" sz="1600" dirty="0">
                <a:solidFill>
                  <a:schemeClr val="tx1"/>
                </a:solidFill>
              </a:rPr>
              <a:t>). Este último compuesto se descompone en </a:t>
            </a:r>
            <a:r>
              <a:rPr lang="es-ES" sz="1600" dirty="0" err="1">
                <a:solidFill>
                  <a:schemeClr val="tx1"/>
                </a:solidFill>
              </a:rPr>
              <a:t>fumarato</a:t>
            </a:r>
            <a:r>
              <a:rPr lang="es-ES" sz="1600" dirty="0">
                <a:solidFill>
                  <a:schemeClr val="tx1"/>
                </a:solidFill>
              </a:rPr>
              <a:t>  y arginina. Esta se degrada en Urea, la cual se elimina a los riñones y en </a:t>
            </a:r>
            <a:r>
              <a:rPr lang="es-ES" sz="1600" dirty="0" err="1">
                <a:solidFill>
                  <a:schemeClr val="tx1"/>
                </a:solidFill>
              </a:rPr>
              <a:t>ornitina</a:t>
            </a:r>
            <a:r>
              <a:rPr lang="es-ES" sz="1600" dirty="0">
                <a:solidFill>
                  <a:schemeClr val="tx1"/>
                </a:solidFill>
              </a:rPr>
              <a:t>, para reiniciar el ciclo.</a:t>
            </a:r>
            <a:endParaRPr lang="en-US" sz="1600" dirty="0">
              <a:solidFill>
                <a:schemeClr val="tx1"/>
              </a:solidFill>
            </a:endParaRPr>
          </a:p>
          <a:p>
            <a:pPr algn="ctr"/>
            <a:endParaRPr lang="en-US" dirty="0"/>
          </a:p>
        </p:txBody>
      </p:sp>
      <p:sp>
        <p:nvSpPr>
          <p:cNvPr id="6" name="Rounded Rectangle 5"/>
          <p:cNvSpPr/>
          <p:nvPr/>
        </p:nvSpPr>
        <p:spPr>
          <a:xfrm>
            <a:off x="357158" y="1428736"/>
            <a:ext cx="3214710" cy="257176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600" dirty="0">
                <a:solidFill>
                  <a:schemeClr val="tx1"/>
                </a:solidFill>
              </a:rPr>
              <a:t>Corresponde a la vía metabólica usada para eliminar los desechos nitrogenados del organismo.</a:t>
            </a:r>
          </a:p>
          <a:p>
            <a:pPr algn="ctr"/>
            <a:r>
              <a:rPr lang="es-ES" sz="1600" dirty="0">
                <a:solidFill>
                  <a:schemeClr val="tx1"/>
                </a:solidFill>
              </a:rPr>
              <a:t>Los diversos compuestos pueden entrar por casi cualquier parte del ciclo, y el producto final de desecho es la urea.</a:t>
            </a:r>
            <a:endParaRPr lang="en-US" sz="1600" dirty="0">
              <a:solidFill>
                <a:schemeClr val="tx1"/>
              </a:solidFill>
            </a:endParaRPr>
          </a:p>
          <a:p>
            <a:pPr algn="ct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Síntesis de Lípidos</a:t>
            </a:r>
            <a:endParaRPr lang="en-US" sz="2800" dirty="0"/>
          </a:p>
        </p:txBody>
      </p:sp>
      <p:pic>
        <p:nvPicPr>
          <p:cNvPr id="63490" name="Picture 2" descr="Reacción catalizada por la acetil-CoA carboxilasa (ACC)"/>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1547664" y="5714999"/>
            <a:ext cx="5524500" cy="1143001"/>
          </a:xfrm>
          <a:prstGeom prst="rect">
            <a:avLst/>
          </a:prstGeom>
          <a:noFill/>
        </p:spPr>
      </p:pic>
      <p:sp>
        <p:nvSpPr>
          <p:cNvPr id="5" name="Rounded Rectangle 4"/>
          <p:cNvSpPr/>
          <p:nvPr/>
        </p:nvSpPr>
        <p:spPr>
          <a:xfrm>
            <a:off x="285720" y="1357298"/>
            <a:ext cx="8572560" cy="14287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2400" dirty="0"/>
              <a:t>La vía de síntesis de los ácidos grasos ocurre en el citoplasma, mientras que su oxidación sucede en la mitocondria. La síntesis de las grasas involucra la oxidación de NADPH. </a:t>
            </a:r>
            <a:endParaRPr lang="en-US" sz="2400" dirty="0"/>
          </a:p>
        </p:txBody>
      </p:sp>
      <p:sp>
        <p:nvSpPr>
          <p:cNvPr id="6" name="Rounded Rectangle 5"/>
          <p:cNvSpPr/>
          <p:nvPr/>
        </p:nvSpPr>
        <p:spPr>
          <a:xfrm>
            <a:off x="285720" y="3000372"/>
            <a:ext cx="8572560" cy="2444852"/>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sz="2400" dirty="0"/>
              <a:t>La </a:t>
            </a:r>
            <a:r>
              <a:rPr lang="es-ES" sz="2400" dirty="0" err="1"/>
              <a:t>acetil-CoA</a:t>
            </a:r>
            <a:r>
              <a:rPr lang="es-ES" sz="2400" dirty="0"/>
              <a:t> en la síntesis de la grasa esta temporalmente unida al complejo enzimático como </a:t>
            </a:r>
            <a:r>
              <a:rPr lang="es-ES" sz="2400" dirty="0" err="1"/>
              <a:t>malonil-CoA</a:t>
            </a:r>
            <a:r>
              <a:rPr lang="es-ES" sz="2400" dirty="0"/>
              <a:t>. La enzima que cataliza esta reacción, la </a:t>
            </a:r>
            <a:r>
              <a:rPr lang="es-ES" sz="2400" dirty="0" err="1"/>
              <a:t>acetil.Coa</a:t>
            </a:r>
            <a:r>
              <a:rPr lang="es-ES" sz="2400" dirty="0"/>
              <a:t> </a:t>
            </a:r>
            <a:r>
              <a:rPr lang="es-ES" sz="2400" dirty="0" err="1"/>
              <a:t>carboxilasa</a:t>
            </a:r>
            <a:r>
              <a:rPr lang="es-ES" sz="2400" dirty="0"/>
              <a:t> (ACC), es el sitio más importante de la regulación de la síntesis de ácidos grasos. Como otras enzimas que transfieren CO</a:t>
            </a:r>
            <a:r>
              <a:rPr lang="es-ES" sz="2400" baseline="-25000" dirty="0"/>
              <a:t>2</a:t>
            </a:r>
            <a:r>
              <a:rPr lang="es-ES" sz="2400" dirty="0"/>
              <a:t> a sustratos, la ACC requiere como </a:t>
            </a:r>
            <a:r>
              <a:rPr lang="es-ES" sz="2400" dirty="0" err="1"/>
              <a:t>co</a:t>
            </a:r>
            <a:r>
              <a:rPr lang="es-ES" sz="2400" dirty="0"/>
              <a:t>-factor a la biotina.</a:t>
            </a:r>
            <a:endParaRPr lang="en-US" sz="2400" dirty="0"/>
          </a:p>
          <a:p>
            <a:pPr algn="ctr"/>
            <a:endParaRPr lang="en-US"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Síntesis de </a:t>
            </a:r>
            <a:r>
              <a:rPr lang="es-MX" sz="2800" dirty="0" err="1" smtClean="0"/>
              <a:t>triacilglicéridos</a:t>
            </a:r>
            <a:endParaRPr lang="en-US" sz="2800" dirty="0"/>
          </a:p>
        </p:txBody>
      </p:sp>
      <p:pic>
        <p:nvPicPr>
          <p:cNvPr id="65538" name="Picture 2" descr="Síntesis de triglicéridos"/>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5429256" y="1214422"/>
            <a:ext cx="2395264" cy="5429264"/>
          </a:xfrm>
          <a:prstGeom prst="rect">
            <a:avLst/>
          </a:prstGeom>
          <a:noFill/>
        </p:spPr>
      </p:pic>
      <p:pic>
        <p:nvPicPr>
          <p:cNvPr id="65540" name="Picture 4" descr="Síntesis de ácido fosfatídico"/>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50000"/>
                    </a14:imgEffect>
                  </a14:imgLayer>
                </a14:imgProps>
              </a:ext>
            </a:extLst>
          </a:blip>
          <a:srcRect/>
          <a:stretch>
            <a:fillRect/>
          </a:stretch>
        </p:blipFill>
        <p:spPr bwMode="auto">
          <a:xfrm>
            <a:off x="1000100" y="1214424"/>
            <a:ext cx="3762370" cy="541941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MX" sz="2800" dirty="0" smtClean="0"/>
              <a:t>¿Qué ES UNA RUTA METABÓLICA?</a:t>
            </a:r>
            <a:endParaRPr lang="es-ES" sz="2800" dirty="0"/>
          </a:p>
        </p:txBody>
      </p:sp>
      <p:sp>
        <p:nvSpPr>
          <p:cNvPr id="6" name="5 Rectángulo redondeado"/>
          <p:cNvSpPr/>
          <p:nvPr/>
        </p:nvSpPr>
        <p:spPr>
          <a:xfrm>
            <a:off x="357158" y="1285860"/>
            <a:ext cx="8143932" cy="171451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a:solidFill>
                  <a:schemeClr val="tx1"/>
                </a:solidFill>
              </a:rPr>
              <a:t>Sucesión de reacciones químicas que conducen de un  sustrato (donde actúa la enzima) inicial a uno o varios productos finales, a través de una serie de </a:t>
            </a:r>
            <a:r>
              <a:rPr lang="es-ES" dirty="0" err="1">
                <a:solidFill>
                  <a:schemeClr val="tx1"/>
                </a:solidFill>
              </a:rPr>
              <a:t>metabolitos</a:t>
            </a:r>
            <a:r>
              <a:rPr lang="es-ES" dirty="0">
                <a:solidFill>
                  <a:schemeClr val="tx1"/>
                </a:solidFill>
              </a:rPr>
              <a:t> intermediarios. Su conjunto da lugar al metabolismo. </a:t>
            </a:r>
          </a:p>
          <a:p>
            <a:pPr algn="ctr"/>
            <a:endParaRPr lang="es-ES" dirty="0">
              <a:solidFill>
                <a:schemeClr val="tx1"/>
              </a:solidFill>
            </a:endParaRPr>
          </a:p>
          <a:p>
            <a:pPr algn="ctr"/>
            <a:r>
              <a:rPr lang="es-ES" b="1" dirty="0">
                <a:solidFill>
                  <a:schemeClr val="tx1"/>
                </a:solidFill>
              </a:rPr>
              <a:t>Sustrato </a:t>
            </a:r>
            <a:r>
              <a:rPr lang="es-ES" b="1" dirty="0" err="1">
                <a:solidFill>
                  <a:schemeClr val="tx1"/>
                </a:solidFill>
              </a:rPr>
              <a:t>Aa</a:t>
            </a:r>
            <a:r>
              <a:rPr lang="es-ES" dirty="0" err="1">
                <a:solidFill>
                  <a:schemeClr val="tx1"/>
                </a:solidFill>
              </a:rPr>
              <a:t>→Metabolito</a:t>
            </a:r>
            <a:r>
              <a:rPr lang="es-ES" dirty="0">
                <a:solidFill>
                  <a:schemeClr val="tx1"/>
                </a:solidFill>
              </a:rPr>
              <a:t> </a:t>
            </a:r>
            <a:r>
              <a:rPr lang="es-ES" dirty="0" err="1">
                <a:solidFill>
                  <a:schemeClr val="tx1"/>
                </a:solidFill>
              </a:rPr>
              <a:t>Bb→Metabolito</a:t>
            </a:r>
            <a:r>
              <a:rPr lang="es-ES" dirty="0">
                <a:solidFill>
                  <a:schemeClr val="tx1"/>
                </a:solidFill>
              </a:rPr>
              <a:t> </a:t>
            </a:r>
            <a:r>
              <a:rPr lang="es-ES" dirty="0" err="1">
                <a:solidFill>
                  <a:schemeClr val="tx1"/>
                </a:solidFill>
              </a:rPr>
              <a:t>Cc→</a:t>
            </a:r>
            <a:r>
              <a:rPr lang="es-ES" b="1" dirty="0" err="1">
                <a:solidFill>
                  <a:schemeClr val="tx1"/>
                </a:solidFill>
              </a:rPr>
              <a:t>Producto</a:t>
            </a:r>
            <a:r>
              <a:rPr lang="es-ES" b="1" dirty="0">
                <a:solidFill>
                  <a:schemeClr val="tx1"/>
                </a:solidFill>
              </a:rPr>
              <a:t> </a:t>
            </a:r>
            <a:r>
              <a:rPr lang="es-ES" b="1" dirty="0" err="1">
                <a:solidFill>
                  <a:schemeClr val="tx1"/>
                </a:solidFill>
              </a:rPr>
              <a:t>Dd</a:t>
            </a:r>
            <a:endParaRPr lang="es-ES" b="1" dirty="0">
              <a:solidFill>
                <a:schemeClr val="tx1"/>
              </a:solidFill>
            </a:endParaRPr>
          </a:p>
          <a:p>
            <a:pPr algn="ctr"/>
            <a:endParaRPr lang="es-ES" dirty="0"/>
          </a:p>
        </p:txBody>
      </p:sp>
      <p:sp>
        <p:nvSpPr>
          <p:cNvPr id="7" name="6 Elipse"/>
          <p:cNvSpPr/>
          <p:nvPr/>
        </p:nvSpPr>
        <p:spPr>
          <a:xfrm>
            <a:off x="428596" y="3143248"/>
            <a:ext cx="2214578" cy="142876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chemeClr val="bg1"/>
                </a:solidFill>
                <a:effectLst>
                  <a:outerShdw blurRad="38100" dist="38100" dir="2700000" algn="tl">
                    <a:srgbClr val="000000">
                      <a:alpha val="43137"/>
                    </a:srgbClr>
                  </a:outerShdw>
                </a:effectLst>
              </a:rPr>
              <a:t>Metabolismo</a:t>
            </a:r>
            <a:endParaRPr lang="es-ES" b="1" dirty="0">
              <a:solidFill>
                <a:schemeClr val="bg1"/>
              </a:solidFill>
              <a:effectLst>
                <a:outerShdw blurRad="38100" dist="38100" dir="2700000" algn="tl">
                  <a:srgbClr val="000000">
                    <a:alpha val="43137"/>
                  </a:srgbClr>
                </a:outerShdw>
              </a:effectLst>
            </a:endParaRPr>
          </a:p>
        </p:txBody>
      </p:sp>
      <p:sp>
        <p:nvSpPr>
          <p:cNvPr id="8" name="7 Flecha a la derecha con muesca"/>
          <p:cNvSpPr/>
          <p:nvPr/>
        </p:nvSpPr>
        <p:spPr>
          <a:xfrm>
            <a:off x="2857488" y="3643314"/>
            <a:ext cx="1143008" cy="357190"/>
          </a:xfrm>
          <a:prstGeom prst="notched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
          </a:p>
        </p:txBody>
      </p:sp>
      <p:sp>
        <p:nvSpPr>
          <p:cNvPr id="9" name="8 Rectángulo"/>
          <p:cNvSpPr/>
          <p:nvPr/>
        </p:nvSpPr>
        <p:spPr>
          <a:xfrm>
            <a:off x="4357686" y="3286124"/>
            <a:ext cx="4357718" cy="128588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ES" dirty="0">
                <a:solidFill>
                  <a:schemeClr val="bg1"/>
                </a:solidFill>
                <a:effectLst>
                  <a:outerShdw blurRad="38100" dist="38100" dir="2700000" algn="tl">
                    <a:srgbClr val="000000">
                      <a:alpha val="43137"/>
                    </a:srgbClr>
                  </a:outerShdw>
                </a:effectLst>
              </a:rPr>
              <a:t>Conjunto </a:t>
            </a:r>
            <a:r>
              <a:rPr lang="es-ES" dirty="0">
                <a:solidFill>
                  <a:schemeClr val="bg1"/>
                </a:solidFill>
                <a:effectLst>
                  <a:outerShdw blurRad="38100" dist="38100" dir="2700000" algn="tl">
                    <a:srgbClr val="000000">
                      <a:alpha val="43137"/>
                    </a:srgbClr>
                  </a:outerShdw>
                </a:effectLst>
              </a:rPr>
              <a:t>de reacciones bioquímicas y procesos físico-químicos que ocurren en una célula y en el </a:t>
            </a:r>
            <a:r>
              <a:rPr lang="es-ES" dirty="0">
                <a:solidFill>
                  <a:schemeClr val="bg1"/>
                </a:solidFill>
                <a:effectLst>
                  <a:outerShdw blurRad="38100" dist="38100" dir="2700000" algn="tl">
                    <a:srgbClr val="000000">
                      <a:alpha val="43137"/>
                    </a:srgbClr>
                  </a:outerShdw>
                </a:effectLst>
              </a:rPr>
              <a:t>organismo.</a:t>
            </a:r>
            <a:r>
              <a:rPr lang="es-ES" baseline="30000" dirty="0">
                <a:solidFill>
                  <a:schemeClr val="bg1"/>
                </a:solidFill>
                <a:effectLst>
                  <a:outerShdw blurRad="38100" dist="38100" dir="2700000" algn="tl">
                    <a:srgbClr val="000000">
                      <a:alpha val="43137"/>
                    </a:srgbClr>
                  </a:outerShdw>
                </a:effectLst>
              </a:rPr>
              <a:t> </a:t>
            </a:r>
            <a:r>
              <a:rPr lang="es-ES" dirty="0">
                <a:solidFill>
                  <a:schemeClr val="bg1"/>
                </a:solidFill>
                <a:effectLst>
                  <a:outerShdw blurRad="38100" dist="38100" dir="2700000" algn="tl">
                    <a:srgbClr val="000000">
                      <a:alpha val="43137"/>
                    </a:srgbClr>
                  </a:outerShdw>
                </a:effectLst>
              </a:rPr>
              <a:t> </a:t>
            </a:r>
            <a:endParaRPr lang="es-ES" dirty="0">
              <a:solidFill>
                <a:schemeClr val="bg1"/>
              </a:solidFill>
              <a:effectLst>
                <a:outerShdw blurRad="38100" dist="38100" dir="2700000" algn="tl">
                  <a:srgbClr val="000000">
                    <a:alpha val="43137"/>
                  </a:srgbClr>
                </a:outerShdw>
              </a:effectLst>
            </a:endParaRPr>
          </a:p>
          <a:p>
            <a:pPr algn="ctr"/>
            <a:endParaRPr lang="es-ES" dirty="0"/>
          </a:p>
        </p:txBody>
      </p:sp>
      <p:sp>
        <p:nvSpPr>
          <p:cNvPr id="10" name="9 Flecha a la derecha con muesca"/>
          <p:cNvSpPr/>
          <p:nvPr/>
        </p:nvSpPr>
        <p:spPr>
          <a:xfrm rot="5400000">
            <a:off x="4857752" y="5000636"/>
            <a:ext cx="1000132" cy="571504"/>
          </a:xfrm>
          <a:prstGeom prst="notched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
          </a:p>
        </p:txBody>
      </p:sp>
      <p:sp>
        <p:nvSpPr>
          <p:cNvPr id="12" name="11 Flecha a la derecha con muesca"/>
          <p:cNvSpPr/>
          <p:nvPr/>
        </p:nvSpPr>
        <p:spPr>
          <a:xfrm rot="5400000">
            <a:off x="7215206" y="5000636"/>
            <a:ext cx="1000132" cy="571504"/>
          </a:xfrm>
          <a:prstGeom prst="notched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
          </a:p>
        </p:txBody>
      </p:sp>
      <p:sp>
        <p:nvSpPr>
          <p:cNvPr id="13" name="12 Rectángulo"/>
          <p:cNvSpPr/>
          <p:nvPr/>
        </p:nvSpPr>
        <p:spPr>
          <a:xfrm>
            <a:off x="3857620" y="5857892"/>
            <a:ext cx="2428892" cy="78581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chemeClr val="bg1"/>
                </a:solidFill>
                <a:effectLst>
                  <a:outerShdw blurRad="38100" dist="38100" dir="2700000" algn="tl">
                    <a:srgbClr val="000000">
                      <a:alpha val="43137"/>
                    </a:srgbClr>
                  </a:outerShdw>
                </a:effectLst>
              </a:rPr>
              <a:t>Catabolismo</a:t>
            </a:r>
            <a:endParaRPr lang="es-ES" b="1" dirty="0">
              <a:solidFill>
                <a:schemeClr val="bg1"/>
              </a:solidFill>
              <a:effectLst>
                <a:outerShdw blurRad="38100" dist="38100" dir="2700000" algn="tl">
                  <a:srgbClr val="000000">
                    <a:alpha val="43137"/>
                  </a:srgbClr>
                </a:outerShdw>
              </a:effectLst>
            </a:endParaRPr>
          </a:p>
        </p:txBody>
      </p:sp>
      <p:sp>
        <p:nvSpPr>
          <p:cNvPr id="14" name="13 Rectángulo"/>
          <p:cNvSpPr/>
          <p:nvPr/>
        </p:nvSpPr>
        <p:spPr>
          <a:xfrm>
            <a:off x="6500826" y="5857892"/>
            <a:ext cx="2428892" cy="78581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b="1" dirty="0">
                <a:solidFill>
                  <a:schemeClr val="bg1"/>
                </a:solidFill>
                <a:effectLst>
                  <a:outerShdw blurRad="38100" dist="38100" dir="2700000" algn="tl">
                    <a:srgbClr val="000000">
                      <a:alpha val="43137"/>
                    </a:srgbClr>
                  </a:outerShdw>
                </a:effectLst>
              </a:rPr>
              <a:t>Anabolismo</a:t>
            </a:r>
            <a:endParaRPr lang="es-ES" b="1" dirty="0">
              <a:solidFill>
                <a:schemeClr val="bg1"/>
              </a:solidFill>
              <a:effectLst>
                <a:outerShdw blurRad="38100" dist="38100" dir="2700000" algn="tl">
                  <a:srgbClr val="000000">
                    <a:alpha val="43137"/>
                  </a:srgbClr>
                </a:outerShdw>
              </a:effectLst>
            </a:endParaRPr>
          </a:p>
        </p:txBody>
      </p:sp>
      <p:sp>
        <p:nvSpPr>
          <p:cNvPr id="15" name="14 Pentágono regular"/>
          <p:cNvSpPr/>
          <p:nvPr/>
        </p:nvSpPr>
        <p:spPr>
          <a:xfrm>
            <a:off x="642910" y="4786322"/>
            <a:ext cx="2428892" cy="1857388"/>
          </a:xfrm>
          <a:prstGeom prst="pentagon">
            <a:avLst/>
          </a:prstGeom>
          <a:effectLst>
            <a:glow rad="228600">
              <a:schemeClr val="accent6">
                <a:satMod val="175000"/>
                <a:alpha val="40000"/>
              </a:schemeClr>
            </a:glow>
            <a:outerShdw blurRad="76200" dist="50800" dir="5400000" rotWithShape="0">
              <a:srgbClr val="4E3B30">
                <a:alpha val="60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s-MX" dirty="0">
                <a:solidFill>
                  <a:schemeClr val="bg1"/>
                </a:solidFill>
                <a:effectLst>
                  <a:outerShdw blurRad="38100" dist="38100" dir="2700000" algn="tl">
                    <a:srgbClr val="000000">
                      <a:alpha val="43137"/>
                    </a:srgbClr>
                  </a:outerShdw>
                </a:effectLst>
              </a:rPr>
              <a:t>Rutas </a:t>
            </a:r>
          </a:p>
          <a:p>
            <a:pPr algn="ctr"/>
            <a:r>
              <a:rPr lang="es-MX" dirty="0">
                <a:solidFill>
                  <a:schemeClr val="bg1"/>
                </a:solidFill>
                <a:effectLst>
                  <a:outerShdw blurRad="38100" dist="38100" dir="2700000" algn="tl">
                    <a:srgbClr val="000000">
                      <a:alpha val="43137"/>
                    </a:srgbClr>
                  </a:outerShdw>
                </a:effectLst>
              </a:rPr>
              <a:t>Catabólicas</a:t>
            </a:r>
          </a:p>
          <a:p>
            <a:pPr algn="ctr"/>
            <a:r>
              <a:rPr lang="es-MX" dirty="0">
                <a:solidFill>
                  <a:schemeClr val="bg1"/>
                </a:solidFill>
                <a:effectLst>
                  <a:outerShdw blurRad="38100" dist="38100" dir="2700000" algn="tl">
                    <a:srgbClr val="000000">
                      <a:alpha val="43137"/>
                    </a:srgbClr>
                  </a:outerShdw>
                </a:effectLst>
              </a:rPr>
              <a:t>Anabólicas</a:t>
            </a:r>
          </a:p>
          <a:p>
            <a:pPr algn="ctr"/>
            <a:r>
              <a:rPr lang="es-MX" dirty="0">
                <a:solidFill>
                  <a:schemeClr val="bg1"/>
                </a:solidFill>
                <a:effectLst>
                  <a:outerShdw blurRad="38100" dist="38100" dir="2700000" algn="tl">
                    <a:srgbClr val="000000">
                      <a:alpha val="43137"/>
                    </a:srgbClr>
                  </a:outerShdw>
                </a:effectLst>
              </a:rPr>
              <a:t>Anfibólicas</a:t>
            </a:r>
            <a:endParaRPr lang="es-ES" dirty="0">
              <a:solidFill>
                <a:schemeClr val="bg1"/>
              </a:solidFill>
              <a:effectLst>
                <a:outerShdw blurRad="38100" dist="38100" dir="2700000" algn="tl">
                  <a:srgbClr val="000000">
                    <a:alpha val="43137"/>
                  </a:srgbClr>
                </a:outerShdw>
              </a:effectLst>
            </a:endParaRPr>
          </a:p>
        </p:txBody>
      </p:sp>
      <p:sp>
        <p:nvSpPr>
          <p:cNvPr id="16" name="Pentagon 15"/>
          <p:cNvSpPr/>
          <p:nvPr/>
        </p:nvSpPr>
        <p:spPr>
          <a:xfrm rot="8693836">
            <a:off x="3000364" y="4643446"/>
            <a:ext cx="1143008" cy="428628"/>
          </a:xfrm>
          <a:prstGeom prst="homePlat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rrowheads="1"/>
          </p:cNvSpPr>
          <p:nvPr>
            <p:ph type="title"/>
          </p:nvPr>
        </p:nvSpPr>
        <p:spPr/>
        <p:txBody>
          <a:bodyPr>
            <a:normAutofit/>
          </a:bodyPr>
          <a:lstStyle/>
          <a:p>
            <a:r>
              <a:rPr lang="es-ES" sz="2800" dirty="0" smtClean="0"/>
              <a:t>Gluconeogénesis</a:t>
            </a:r>
            <a:endParaRPr lang="es-ES" sz="2800" dirty="0"/>
          </a:p>
        </p:txBody>
      </p:sp>
      <p:sp>
        <p:nvSpPr>
          <p:cNvPr id="4" name="Rounded Rectangle 3"/>
          <p:cNvSpPr/>
          <p:nvPr/>
        </p:nvSpPr>
        <p:spPr>
          <a:xfrm>
            <a:off x="214282" y="1714488"/>
            <a:ext cx="3071834" cy="157163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a:effectLst>
                  <a:outerShdw blurRad="38100" dist="38100" dir="2700000" algn="tl">
                    <a:srgbClr val="000000">
                      <a:alpha val="43137"/>
                    </a:srgbClr>
                  </a:outerShdw>
                </a:effectLst>
              </a:rPr>
              <a:t>En lo organismos es imprescindible asegurar los niveles adecuados de glucosa.</a:t>
            </a:r>
          </a:p>
          <a:p>
            <a:pPr algn="ctr"/>
            <a:endParaRPr lang="en-US" dirty="0"/>
          </a:p>
        </p:txBody>
      </p:sp>
      <p:sp>
        <p:nvSpPr>
          <p:cNvPr id="5" name="Rectangle 4"/>
          <p:cNvSpPr/>
          <p:nvPr/>
        </p:nvSpPr>
        <p:spPr>
          <a:xfrm>
            <a:off x="4429124" y="1714488"/>
            <a:ext cx="4071966" cy="135732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a:effectLst>
                  <a:outerShdw blurRad="38100" dist="38100" dir="2700000" algn="tl">
                    <a:srgbClr val="000000">
                      <a:alpha val="43137"/>
                    </a:srgbClr>
                  </a:outerShdw>
                </a:effectLst>
              </a:rPr>
              <a:t>Es fundamental la Gluconeogénesis porque sintetiza glucosa a partir de: ácido láctico, aminoácidos o algún </a:t>
            </a:r>
            <a:r>
              <a:rPr lang="es-ES" dirty="0" err="1">
                <a:effectLst>
                  <a:outerShdw blurRad="38100" dist="38100" dir="2700000" algn="tl">
                    <a:srgbClr val="000000">
                      <a:alpha val="43137"/>
                    </a:srgbClr>
                  </a:outerShdw>
                </a:effectLst>
              </a:rPr>
              <a:t>metabolito</a:t>
            </a:r>
            <a:r>
              <a:rPr lang="es-ES" dirty="0">
                <a:effectLst>
                  <a:outerShdw blurRad="38100" dist="38100" dir="2700000" algn="tl">
                    <a:srgbClr val="000000">
                      <a:alpha val="43137"/>
                    </a:srgbClr>
                  </a:outerShdw>
                </a:effectLst>
              </a:rPr>
              <a:t> del ciclo de Krebs.</a:t>
            </a:r>
          </a:p>
          <a:p>
            <a:pPr algn="ctr"/>
            <a:endParaRPr lang="en-US" dirty="0"/>
          </a:p>
        </p:txBody>
      </p:sp>
      <p:sp>
        <p:nvSpPr>
          <p:cNvPr id="6" name="Rectangle 5"/>
          <p:cNvSpPr/>
          <p:nvPr/>
        </p:nvSpPr>
        <p:spPr>
          <a:xfrm>
            <a:off x="357158" y="4714884"/>
            <a:ext cx="4143404" cy="142876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a:effectLst>
                  <a:outerShdw blurRad="38100" dist="38100" dir="2700000" algn="tl">
                    <a:srgbClr val="000000">
                      <a:alpha val="43137"/>
                    </a:srgbClr>
                  </a:outerShdw>
                </a:effectLst>
              </a:rPr>
              <a:t>Ocurre en el hígado y en parte en el riñón</a:t>
            </a:r>
          </a:p>
          <a:p>
            <a:pPr algn="ctr"/>
            <a:endParaRPr lang="en-US" dirty="0"/>
          </a:p>
        </p:txBody>
      </p:sp>
      <p:sp>
        <p:nvSpPr>
          <p:cNvPr id="8" name="Right Arrow 7"/>
          <p:cNvSpPr/>
          <p:nvPr/>
        </p:nvSpPr>
        <p:spPr>
          <a:xfrm>
            <a:off x="3500430" y="2214554"/>
            <a:ext cx="714380"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a:off x="1071538" y="3500438"/>
            <a:ext cx="357190" cy="10001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p:cNvSpPr/>
          <p:nvPr/>
        </p:nvSpPr>
        <p:spPr>
          <a:xfrm>
            <a:off x="5214942" y="3643314"/>
            <a:ext cx="3571900" cy="2857520"/>
          </a:xfrm>
          <a:prstGeom prst="plus">
            <a:avLst>
              <a:gd name="adj" fmla="val 1463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a:effectLst>
                  <a:outerShdw blurRad="38100" dist="38100" dir="2700000" algn="tl">
                    <a:srgbClr val="000000">
                      <a:alpha val="43137"/>
                    </a:srgbClr>
                  </a:outerShdw>
                </a:effectLst>
              </a:rPr>
              <a:t>No es exactamente inversa a la glucólisis. Algunas enzimas son </a:t>
            </a:r>
            <a:r>
              <a:rPr lang="es-ES" dirty="0" err="1">
                <a:effectLst>
                  <a:outerShdw blurRad="38100" dist="38100" dir="2700000" algn="tl">
                    <a:srgbClr val="000000">
                      <a:alpha val="43137"/>
                    </a:srgbClr>
                  </a:outerShdw>
                </a:effectLst>
              </a:rPr>
              <a:t>glucolíticas</a:t>
            </a:r>
            <a:r>
              <a:rPr lang="es-ES" dirty="0">
                <a:effectLst>
                  <a:outerShdw blurRad="38100" dist="38100" dir="2700000" algn="tl">
                    <a:srgbClr val="000000">
                      <a:alpha val="43137"/>
                    </a:srgbClr>
                  </a:outerShdw>
                </a:effectLst>
              </a:rPr>
              <a:t> y </a:t>
            </a:r>
            <a:r>
              <a:rPr lang="es-ES" dirty="0" err="1">
                <a:effectLst>
                  <a:outerShdw blurRad="38100" dist="38100" dir="2700000" algn="tl">
                    <a:srgbClr val="000000">
                      <a:alpha val="43137"/>
                    </a:srgbClr>
                  </a:outerShdw>
                </a:effectLst>
              </a:rPr>
              <a:t>gluconeogénicas</a:t>
            </a:r>
            <a:r>
              <a:rPr lang="es-ES" dirty="0">
                <a:effectLst>
                  <a:outerShdw blurRad="38100" dist="38100" dir="2700000" algn="tl">
                    <a:srgbClr val="000000">
                      <a:alpha val="43137"/>
                    </a:srgbClr>
                  </a:outerShdw>
                </a:effectLst>
              </a:rPr>
              <a:t> pero la Gluconeogénesis posee enzimas específicas.</a:t>
            </a:r>
          </a:p>
          <a:p>
            <a:pPr algn="ct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p:nvPr>
        </p:nvSpPr>
        <p:spPr/>
        <p:txBody>
          <a:bodyPr>
            <a:normAutofit/>
          </a:bodyPr>
          <a:lstStyle/>
          <a:p>
            <a:r>
              <a:rPr lang="es-ES" sz="2800"/>
              <a:t>Enzimas </a:t>
            </a:r>
            <a:r>
              <a:rPr lang="es-ES" sz="2800" dirty="0" err="1"/>
              <a:t>Gluconeogénicas</a:t>
            </a:r>
            <a:endParaRPr lang="es-ES" sz="2800" dirty="0"/>
          </a:p>
        </p:txBody>
      </p:sp>
      <p:sp>
        <p:nvSpPr>
          <p:cNvPr id="73731" name="Rectangle 3"/>
          <p:cNvSpPr>
            <a:spLocks noGrp="1" noChangeArrowheads="1"/>
          </p:cNvSpPr>
          <p:nvPr>
            <p:ph type="body" idx="1"/>
          </p:nvPr>
        </p:nvSpPr>
        <p:spPr/>
        <p:txBody>
          <a:bodyPr/>
          <a:lstStyle/>
          <a:p>
            <a:pPr>
              <a:buFont typeface="Wingdings" pitchFamily="2" charset="2"/>
              <a:buNone/>
            </a:pPr>
            <a:endParaRPr lang="es-ES" sz="2400" dirty="0"/>
          </a:p>
          <a:p>
            <a:pPr>
              <a:buFont typeface="Wingdings" pitchFamily="2" charset="2"/>
              <a:buNone/>
            </a:pPr>
            <a:endParaRPr lang="es-ES" sz="2400" dirty="0"/>
          </a:p>
        </p:txBody>
      </p:sp>
      <p:graphicFrame>
        <p:nvGraphicFramePr>
          <p:cNvPr id="4" name="Diagram 3"/>
          <p:cNvGraphicFramePr/>
          <p:nvPr/>
        </p:nvGraphicFramePr>
        <p:xfrm>
          <a:off x="500034" y="1214422"/>
          <a:ext cx="8286808" cy="5286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rrowheads="1"/>
          </p:cNvSpPr>
          <p:nvPr>
            <p:ph type="title"/>
          </p:nvPr>
        </p:nvSpPr>
        <p:spPr/>
        <p:txBody>
          <a:bodyPr>
            <a:normAutofit/>
          </a:bodyPr>
          <a:lstStyle/>
          <a:p>
            <a:r>
              <a:rPr lang="es-ES" sz="2800" dirty="0"/>
              <a:t>Gluconeogénesis</a:t>
            </a:r>
          </a:p>
        </p:txBody>
      </p:sp>
      <p:pic>
        <p:nvPicPr>
          <p:cNvPr id="71684" name="Picture 4" descr="Dibujo1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1" y="1285860"/>
            <a:ext cx="9144000" cy="557214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Balance de energía</a:t>
            </a:r>
            <a:endParaRPr lang="en-US" sz="2800" dirty="0"/>
          </a:p>
        </p:txBody>
      </p:sp>
      <p:sp>
        <p:nvSpPr>
          <p:cNvPr id="4" name="TextBox 3"/>
          <p:cNvSpPr txBox="1"/>
          <p:nvPr/>
        </p:nvSpPr>
        <p:spPr>
          <a:xfrm>
            <a:off x="428596" y="1357298"/>
            <a:ext cx="8143932" cy="707886"/>
          </a:xfrm>
          <a:prstGeom prst="rect">
            <a:avLst/>
          </a:prstGeom>
          <a:noFill/>
        </p:spPr>
        <p:txBody>
          <a:bodyPr wrap="square" rtlCol="0">
            <a:spAutoFit/>
          </a:bodyPr>
          <a:lstStyle/>
          <a:p>
            <a:r>
              <a:rPr lang="pt-BR" sz="2000" b="1" dirty="0">
                <a:solidFill>
                  <a:srgbClr val="0070C0"/>
                </a:solidFill>
              </a:rPr>
              <a:t>2 Ácido pirúvico + 4 ATP + 2 GTP + 2 NADH + 6 H2O </a:t>
            </a:r>
            <a:r>
              <a:rPr lang="pt-BR" sz="2000" b="1" dirty="0"/>
              <a:t>→ </a:t>
            </a:r>
            <a:r>
              <a:rPr lang="pt-BR" sz="2000" b="1" dirty="0">
                <a:solidFill>
                  <a:srgbClr val="C00000"/>
                </a:solidFill>
              </a:rPr>
              <a:t>Glucosa + 4ADP + 2GDP + 6Pi + 2NAD + 2H+</a:t>
            </a:r>
            <a:endParaRPr lang="en-US" sz="2000" b="1" dirty="0">
              <a:solidFill>
                <a:srgbClr val="C00000"/>
              </a:solidFill>
            </a:endParaRPr>
          </a:p>
        </p:txBody>
      </p:sp>
      <p:graphicFrame>
        <p:nvGraphicFramePr>
          <p:cNvPr id="7" name="Diagram 6"/>
          <p:cNvGraphicFramePr/>
          <p:nvPr/>
        </p:nvGraphicFramePr>
        <p:xfrm>
          <a:off x="214282" y="2214554"/>
          <a:ext cx="8572560" cy="4421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ANFIBOLISMO: CICLO DE KREBS</a:t>
            </a:r>
            <a:endParaRPr lang="en-US" sz="2800" dirty="0"/>
          </a:p>
        </p:txBody>
      </p:sp>
      <p:graphicFrame>
        <p:nvGraphicFramePr>
          <p:cNvPr id="4" name="Diagram 3"/>
          <p:cNvGraphicFramePr/>
          <p:nvPr/>
        </p:nvGraphicFramePr>
        <p:xfrm>
          <a:off x="142844" y="1357298"/>
          <a:ext cx="8786842" cy="517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Ciclo de Krebs-es.sv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Effect>
                      <a14:brightnessContrast bright="-20000" contrast="-20000"/>
                    </a14:imgEffect>
                  </a14:imgLayer>
                </a14:imgProps>
              </a:ext>
            </a:extLst>
          </a:blip>
          <a:srcRect/>
          <a:stretch>
            <a:fillRect/>
          </a:stretch>
        </p:blipFill>
        <p:spPr bwMode="auto">
          <a:xfrm>
            <a:off x="14748" y="0"/>
            <a:ext cx="9144000" cy="6858000"/>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Detalles del ciclo de </a:t>
            </a:r>
            <a:r>
              <a:rPr lang="es-MX" sz="2800" dirty="0" err="1" smtClean="0"/>
              <a:t>krebs</a:t>
            </a:r>
            <a:endParaRPr lang="en-US" sz="2800" dirty="0"/>
          </a:p>
        </p:txBody>
      </p:sp>
      <p:graphicFrame>
        <p:nvGraphicFramePr>
          <p:cNvPr id="6" name="Diagram 5"/>
          <p:cNvGraphicFramePr/>
          <p:nvPr/>
        </p:nvGraphicFramePr>
        <p:xfrm>
          <a:off x="214282" y="1397000"/>
          <a:ext cx="8643998" cy="517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En resumen: metabolismo celular</a:t>
            </a:r>
            <a:endParaRPr lang="en-US" sz="2800" dirty="0"/>
          </a:p>
        </p:txBody>
      </p:sp>
      <p:pic>
        <p:nvPicPr>
          <p:cNvPr id="4" name="Picture 4" descr="Dibujo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289113" y="1182290"/>
            <a:ext cx="8702487" cy="5487070"/>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Conclusiones</a:t>
            </a:r>
            <a:endParaRPr lang="en-US" sz="2800" dirty="0"/>
          </a:p>
        </p:txBody>
      </p:sp>
      <p:sp>
        <p:nvSpPr>
          <p:cNvPr id="3" name="Content Placeholder 2"/>
          <p:cNvSpPr>
            <a:spLocks noGrp="1"/>
          </p:cNvSpPr>
          <p:nvPr>
            <p:ph idx="1"/>
          </p:nvPr>
        </p:nvSpPr>
        <p:spPr/>
        <p:txBody>
          <a:bodyPr>
            <a:normAutofit/>
          </a:bodyPr>
          <a:lstStyle/>
          <a:p>
            <a:r>
              <a:rPr lang="es-MX" dirty="0" smtClean="0"/>
              <a:t>Catabolismo y anabolismo sumamente importantes para la vida.</a:t>
            </a:r>
          </a:p>
          <a:p>
            <a:r>
              <a:rPr lang="es-MX" dirty="0" smtClean="0"/>
              <a:t>ATP alto contenido energético.</a:t>
            </a:r>
          </a:p>
          <a:p>
            <a:r>
              <a:rPr lang="es-MX" dirty="0" smtClean="0"/>
              <a:t>Glucólisis y </a:t>
            </a:r>
            <a:r>
              <a:rPr lang="es-MX" dirty="0" err="1" smtClean="0"/>
              <a:t>gluconeogénesis</a:t>
            </a:r>
            <a:r>
              <a:rPr lang="es-MX" dirty="0" smtClean="0"/>
              <a:t> complejas y convergen en el ciclo de Krebs.</a:t>
            </a:r>
          </a:p>
          <a:p>
            <a:r>
              <a:rPr lang="es-MX" dirty="0" smtClean="0"/>
              <a:t>Ciclo de Krebs eslabón para muchas rutas metabólicas.</a:t>
            </a:r>
          </a:p>
          <a:p>
            <a:r>
              <a:rPr lang="es-MX" dirty="0" smtClean="0"/>
              <a:t>Energía para la célula.</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pamethz4.jp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Diferentes rutas</a:t>
            </a:r>
            <a:endParaRPr lang="en-US" sz="2800" dirty="0"/>
          </a:p>
        </p:txBody>
      </p:sp>
      <p:graphicFrame>
        <p:nvGraphicFramePr>
          <p:cNvPr id="4" name="Content Placeholder 3"/>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1500166" y="6072206"/>
            <a:ext cx="7286676" cy="571504"/>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s-ES" dirty="0">
                <a:effectLst>
                  <a:outerShdw blurRad="38100" dist="38100" dir="2700000" algn="tl">
                    <a:srgbClr val="000000">
                      <a:alpha val="43137"/>
                    </a:srgbClr>
                  </a:outerShdw>
                </a:effectLst>
              </a:rPr>
              <a:t>Anabolismo y catabolismo son simultáneos y a veces sin límites precisos y requieren de enzimas para poderse llevar a cabo.</a:t>
            </a: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bibliograf</a:t>
            </a:r>
            <a:r>
              <a:rPr lang="es-ES" sz="2800" dirty="0" err="1" smtClean="0"/>
              <a:t>ía</a:t>
            </a:r>
            <a:endParaRPr lang="en-US" sz="2800" dirty="0"/>
          </a:p>
        </p:txBody>
      </p:sp>
      <p:sp>
        <p:nvSpPr>
          <p:cNvPr id="3" name="Content Placeholder 2"/>
          <p:cNvSpPr>
            <a:spLocks noGrp="1"/>
          </p:cNvSpPr>
          <p:nvPr>
            <p:ph idx="1"/>
          </p:nvPr>
        </p:nvSpPr>
        <p:spPr>
          <a:xfrm>
            <a:off x="304800" y="1554164"/>
            <a:ext cx="8686800" cy="4525963"/>
          </a:xfrm>
        </p:spPr>
        <p:txBody>
          <a:bodyPr>
            <a:normAutofit fontScale="77500" lnSpcReduction="20000"/>
          </a:bodyPr>
          <a:lstStyle/>
          <a:p>
            <a:pPr>
              <a:spcAft>
                <a:spcPts val="0"/>
              </a:spcAft>
            </a:pPr>
            <a:r>
              <a:rPr lang="es-MX" sz="3300" dirty="0" smtClean="0">
                <a:solidFill>
                  <a:schemeClr val="accent4">
                    <a:lumMod val="75000"/>
                  </a:schemeClr>
                </a:solidFill>
              </a:rPr>
              <a:t>Gerhard Richter. </a:t>
            </a:r>
            <a:r>
              <a:rPr lang="es-ES_tradnl" sz="3300" dirty="0" smtClean="0">
                <a:solidFill>
                  <a:schemeClr val="accent4">
                    <a:lumMod val="75000"/>
                  </a:schemeClr>
                </a:solidFill>
              </a:rPr>
              <a:t> 1972. </a:t>
            </a:r>
            <a:r>
              <a:rPr lang="es-MX" sz="3300" dirty="0" smtClean="0">
                <a:solidFill>
                  <a:schemeClr val="accent4">
                    <a:lumMod val="75000"/>
                  </a:schemeClr>
                </a:solidFill>
              </a:rPr>
              <a:t>Fisiologia del Metabolismo de </a:t>
            </a:r>
            <a:r>
              <a:rPr lang="es-MX" sz="3300" dirty="0">
                <a:solidFill>
                  <a:schemeClr val="accent4">
                    <a:lumMod val="75000"/>
                  </a:schemeClr>
                </a:solidFill>
              </a:rPr>
              <a:t>l</a:t>
            </a:r>
            <a:r>
              <a:rPr lang="es-MX" sz="3300" dirty="0" smtClean="0">
                <a:solidFill>
                  <a:schemeClr val="accent4">
                    <a:lumMod val="75000"/>
                  </a:schemeClr>
                </a:solidFill>
              </a:rPr>
              <a:t>as Plantas: Una Introduccion a </a:t>
            </a:r>
            <a:r>
              <a:rPr lang="es-MX" sz="3300" dirty="0">
                <a:solidFill>
                  <a:schemeClr val="accent4">
                    <a:lumMod val="75000"/>
                  </a:schemeClr>
                </a:solidFill>
              </a:rPr>
              <a:t>l</a:t>
            </a:r>
            <a:r>
              <a:rPr lang="es-MX" sz="3300" dirty="0" smtClean="0">
                <a:solidFill>
                  <a:schemeClr val="accent4">
                    <a:lumMod val="75000"/>
                  </a:schemeClr>
                </a:solidFill>
              </a:rPr>
              <a:t>a Fisiologia y Bioquimica del Metabolismo Primario.</a:t>
            </a:r>
            <a:r>
              <a:rPr lang="es-ES_tradnl" sz="3300" dirty="0" smtClean="0">
                <a:solidFill>
                  <a:schemeClr val="accent4">
                    <a:lumMod val="75000"/>
                  </a:schemeClr>
                </a:solidFill>
              </a:rPr>
              <a:t> </a:t>
            </a:r>
            <a:r>
              <a:rPr lang="es-MX" sz="3300" dirty="0" smtClean="0">
                <a:solidFill>
                  <a:schemeClr val="accent4">
                    <a:lumMod val="75000"/>
                  </a:schemeClr>
                </a:solidFill>
              </a:rPr>
              <a:t>C.E.C.S.A., México.</a:t>
            </a:r>
            <a:endParaRPr lang="es-ES_tradnl" sz="3300" dirty="0" smtClean="0">
              <a:solidFill>
                <a:schemeClr val="accent4">
                  <a:lumMod val="75000"/>
                </a:schemeClr>
              </a:solidFill>
            </a:endParaRPr>
          </a:p>
          <a:p>
            <a:pPr>
              <a:spcAft>
                <a:spcPts val="0"/>
              </a:spcAft>
            </a:pPr>
            <a:r>
              <a:rPr lang="es-ES" sz="3300" dirty="0" err="1" smtClean="0">
                <a:solidFill>
                  <a:schemeClr val="accent4">
                    <a:lumMod val="75000"/>
                  </a:schemeClr>
                </a:solidFill>
              </a:rPr>
              <a:t>Lehninger</a:t>
            </a:r>
            <a:r>
              <a:rPr lang="es-ES" sz="3300" dirty="0" smtClean="0">
                <a:solidFill>
                  <a:schemeClr val="accent4">
                    <a:lumMod val="75000"/>
                  </a:schemeClr>
                </a:solidFill>
              </a:rPr>
              <a:t>, A. L. 1999.</a:t>
            </a:r>
            <a:r>
              <a:rPr lang="es-ES_tradnl" sz="3300" dirty="0" smtClean="0">
                <a:solidFill>
                  <a:schemeClr val="accent4">
                    <a:lumMod val="75000"/>
                  </a:schemeClr>
                </a:solidFill>
              </a:rPr>
              <a:t> </a:t>
            </a:r>
            <a:r>
              <a:rPr lang="es-ES" sz="3300" dirty="0" smtClean="0">
                <a:solidFill>
                  <a:schemeClr val="accent4">
                    <a:lumMod val="75000"/>
                  </a:schemeClr>
                </a:solidFill>
              </a:rPr>
              <a:t>Bioquímica.</a:t>
            </a:r>
            <a:r>
              <a:rPr lang="es-ES_tradnl" sz="3300" dirty="0" smtClean="0">
                <a:solidFill>
                  <a:schemeClr val="accent4">
                    <a:lumMod val="75000"/>
                  </a:schemeClr>
                </a:solidFill>
              </a:rPr>
              <a:t> </a:t>
            </a:r>
            <a:r>
              <a:rPr lang="es-ES" sz="3300" dirty="0" smtClean="0">
                <a:solidFill>
                  <a:schemeClr val="accent4">
                    <a:lumMod val="75000"/>
                  </a:schemeClr>
                </a:solidFill>
              </a:rPr>
              <a:t>Omega, Barcelona.</a:t>
            </a:r>
            <a:endParaRPr lang="es-ES_tradnl" sz="3300" dirty="0" smtClean="0">
              <a:solidFill>
                <a:schemeClr val="accent4">
                  <a:lumMod val="75000"/>
                </a:schemeClr>
              </a:solidFill>
            </a:endParaRPr>
          </a:p>
          <a:p>
            <a:pPr>
              <a:spcAft>
                <a:spcPts val="0"/>
              </a:spcAft>
            </a:pPr>
            <a:r>
              <a:rPr lang="en-US" sz="3300" dirty="0" smtClean="0">
                <a:solidFill>
                  <a:schemeClr val="accent4">
                    <a:lumMod val="75000"/>
                  </a:schemeClr>
                </a:solidFill>
              </a:rPr>
              <a:t>Mathews C.K. </a:t>
            </a:r>
            <a:r>
              <a:rPr lang="en-US" sz="3300" i="1" dirty="0" smtClean="0">
                <a:solidFill>
                  <a:schemeClr val="accent4">
                    <a:lumMod val="75000"/>
                  </a:schemeClr>
                </a:solidFill>
              </a:rPr>
              <a:t>et </a:t>
            </a:r>
            <a:r>
              <a:rPr lang="en-US" sz="3300" i="1" dirty="0">
                <a:solidFill>
                  <a:schemeClr val="accent4">
                    <a:lumMod val="75000"/>
                  </a:schemeClr>
                </a:solidFill>
              </a:rPr>
              <a:t>a</a:t>
            </a:r>
            <a:r>
              <a:rPr lang="en-US" sz="3300" i="1" dirty="0" smtClean="0">
                <a:solidFill>
                  <a:schemeClr val="accent4">
                    <a:lumMod val="75000"/>
                  </a:schemeClr>
                </a:solidFill>
              </a:rPr>
              <a:t>l</a:t>
            </a:r>
            <a:r>
              <a:rPr lang="en-US" sz="3300" dirty="0" smtClean="0">
                <a:solidFill>
                  <a:schemeClr val="accent4">
                    <a:lumMod val="75000"/>
                  </a:schemeClr>
                </a:solidFill>
              </a:rPr>
              <a:t>.</a:t>
            </a:r>
            <a:r>
              <a:rPr lang="es-ES_tradnl" sz="3300" dirty="0" smtClean="0">
                <a:solidFill>
                  <a:schemeClr val="accent4">
                    <a:lumMod val="75000"/>
                  </a:schemeClr>
                </a:solidFill>
              </a:rPr>
              <a:t> 2008. </a:t>
            </a:r>
            <a:r>
              <a:rPr lang="en-US" sz="3300" dirty="0" err="1" smtClean="0">
                <a:solidFill>
                  <a:schemeClr val="accent4">
                    <a:lumMod val="75000"/>
                  </a:schemeClr>
                </a:solidFill>
              </a:rPr>
              <a:t>Bioquímica</a:t>
            </a:r>
            <a:r>
              <a:rPr lang="en-US" sz="3300" dirty="0" smtClean="0">
                <a:solidFill>
                  <a:schemeClr val="accent4">
                    <a:lumMod val="75000"/>
                  </a:schemeClr>
                </a:solidFill>
              </a:rPr>
              <a:t>.</a:t>
            </a:r>
            <a:r>
              <a:rPr lang="es-ES_tradnl" sz="3300" dirty="0" smtClean="0">
                <a:solidFill>
                  <a:schemeClr val="accent4">
                    <a:lumMod val="75000"/>
                  </a:schemeClr>
                </a:solidFill>
              </a:rPr>
              <a:t> </a:t>
            </a:r>
            <a:r>
              <a:rPr lang="en-US" sz="3300" dirty="0" smtClean="0">
                <a:solidFill>
                  <a:schemeClr val="accent4">
                    <a:lumMod val="75000"/>
                  </a:schemeClr>
                </a:solidFill>
              </a:rPr>
              <a:t>Pearson, </a:t>
            </a:r>
            <a:r>
              <a:rPr lang="en-US" sz="3300" dirty="0" err="1" smtClean="0">
                <a:solidFill>
                  <a:schemeClr val="accent4">
                    <a:lumMod val="75000"/>
                  </a:schemeClr>
                </a:solidFill>
              </a:rPr>
              <a:t>España</a:t>
            </a:r>
            <a:r>
              <a:rPr lang="en-US" sz="3300" dirty="0" smtClean="0">
                <a:solidFill>
                  <a:schemeClr val="accent4">
                    <a:lumMod val="75000"/>
                  </a:schemeClr>
                </a:solidFill>
              </a:rPr>
              <a:t>.</a:t>
            </a:r>
            <a:endParaRPr lang="es-ES_tradnl" sz="3300" dirty="0" smtClean="0">
              <a:solidFill>
                <a:schemeClr val="accent4">
                  <a:lumMod val="75000"/>
                </a:schemeClr>
              </a:solidFill>
            </a:endParaRPr>
          </a:p>
          <a:p>
            <a:pPr>
              <a:spcAft>
                <a:spcPts val="0"/>
              </a:spcAft>
            </a:pPr>
            <a:r>
              <a:rPr lang="es-MX" sz="3300" dirty="0" smtClean="0">
                <a:solidFill>
                  <a:schemeClr val="accent4">
                    <a:lumMod val="75000"/>
                  </a:schemeClr>
                </a:solidFill>
              </a:rPr>
              <a:t>Mckee T.</a:t>
            </a:r>
            <a:r>
              <a:rPr lang="es-ES_tradnl" sz="3300" dirty="0" smtClean="0">
                <a:solidFill>
                  <a:schemeClr val="accent4">
                    <a:lumMod val="75000"/>
                  </a:schemeClr>
                </a:solidFill>
              </a:rPr>
              <a:t> 2003. </a:t>
            </a:r>
            <a:r>
              <a:rPr lang="es-MX" sz="3300" dirty="0" smtClean="0">
                <a:solidFill>
                  <a:schemeClr val="accent4">
                    <a:lumMod val="75000"/>
                  </a:schemeClr>
                </a:solidFill>
              </a:rPr>
              <a:t>Bioquímica.</a:t>
            </a:r>
            <a:r>
              <a:rPr lang="es-ES_tradnl" sz="3300" dirty="0" smtClean="0">
                <a:solidFill>
                  <a:schemeClr val="accent4">
                    <a:lumMod val="75000"/>
                  </a:schemeClr>
                </a:solidFill>
              </a:rPr>
              <a:t> </a:t>
            </a:r>
            <a:r>
              <a:rPr lang="es-MX" sz="3300" dirty="0" smtClean="0">
                <a:solidFill>
                  <a:schemeClr val="accent4">
                    <a:lumMod val="75000"/>
                  </a:schemeClr>
                </a:solidFill>
              </a:rPr>
              <a:t>Mcgraw Hill, España.</a:t>
            </a:r>
            <a:endParaRPr lang="es-ES_tradnl" sz="3300" dirty="0" smtClean="0">
              <a:solidFill>
                <a:schemeClr val="accent4">
                  <a:lumMod val="75000"/>
                </a:schemeClr>
              </a:solidFill>
            </a:endParaRPr>
          </a:p>
          <a:p>
            <a:pPr>
              <a:spcAft>
                <a:spcPts val="0"/>
              </a:spcAft>
            </a:pPr>
            <a:r>
              <a:rPr lang="es-MX" sz="3300" dirty="0" smtClean="0">
                <a:solidFill>
                  <a:schemeClr val="accent4">
                    <a:lumMod val="75000"/>
                  </a:schemeClr>
                </a:solidFill>
              </a:rPr>
              <a:t>Murray, K. P. y Mayes, A. P.</a:t>
            </a:r>
            <a:r>
              <a:rPr lang="es-ES_tradnl" sz="3300" dirty="0" smtClean="0">
                <a:solidFill>
                  <a:schemeClr val="accent4">
                    <a:lumMod val="75000"/>
                  </a:schemeClr>
                </a:solidFill>
              </a:rPr>
              <a:t> 2001. </a:t>
            </a:r>
            <a:r>
              <a:rPr lang="es-MX" sz="3300" dirty="0" smtClean="0">
                <a:solidFill>
                  <a:schemeClr val="accent4">
                    <a:lumMod val="75000"/>
                  </a:schemeClr>
                </a:solidFill>
              </a:rPr>
              <a:t>Bioquímica de Harper.</a:t>
            </a:r>
            <a:r>
              <a:rPr lang="es-ES_tradnl" sz="3300" dirty="0" smtClean="0">
                <a:solidFill>
                  <a:schemeClr val="accent4">
                    <a:lumMod val="75000"/>
                  </a:schemeClr>
                </a:solidFill>
              </a:rPr>
              <a:t> </a:t>
            </a:r>
            <a:r>
              <a:rPr lang="es-MX" sz="3300" dirty="0" smtClean="0">
                <a:solidFill>
                  <a:schemeClr val="accent4">
                    <a:lumMod val="75000"/>
                  </a:schemeClr>
                </a:solidFill>
              </a:rPr>
              <a:t>El Manual Moderno, México.</a:t>
            </a:r>
            <a:endParaRPr lang="es-ES_tradnl" sz="3300" dirty="0" smtClean="0">
              <a:solidFill>
                <a:schemeClr val="accent4">
                  <a:lumMod val="75000"/>
                </a:schemeClr>
              </a:solidFill>
            </a:endParaRPr>
          </a:p>
          <a:p>
            <a:pPr>
              <a:spcAft>
                <a:spcPts val="0"/>
              </a:spcAft>
            </a:pPr>
            <a:r>
              <a:rPr lang="es-ES" sz="3300" dirty="0" smtClean="0">
                <a:solidFill>
                  <a:schemeClr val="accent4">
                    <a:lumMod val="75000"/>
                  </a:schemeClr>
                </a:solidFill>
              </a:rPr>
              <a:t>Peña D. A., </a:t>
            </a:r>
            <a:r>
              <a:rPr lang="es-ES" sz="3300" i="1" dirty="0" smtClean="0">
                <a:solidFill>
                  <a:schemeClr val="accent4">
                    <a:lumMod val="75000"/>
                  </a:schemeClr>
                </a:solidFill>
              </a:rPr>
              <a:t>et al</a:t>
            </a:r>
            <a:r>
              <a:rPr lang="es-ES" sz="3300" dirty="0" smtClean="0">
                <a:solidFill>
                  <a:schemeClr val="accent4">
                    <a:lumMod val="75000"/>
                  </a:schemeClr>
                </a:solidFill>
              </a:rPr>
              <a:t>.</a:t>
            </a:r>
            <a:r>
              <a:rPr lang="es-ES_tradnl" sz="3300" dirty="0" smtClean="0">
                <a:solidFill>
                  <a:schemeClr val="accent4">
                    <a:lumMod val="75000"/>
                  </a:schemeClr>
                </a:solidFill>
              </a:rPr>
              <a:t> 2004. </a:t>
            </a:r>
            <a:r>
              <a:rPr lang="es-ES" sz="3300" dirty="0" smtClean="0">
                <a:solidFill>
                  <a:schemeClr val="accent4">
                    <a:lumMod val="75000"/>
                  </a:schemeClr>
                </a:solidFill>
              </a:rPr>
              <a:t>Bioquímica.</a:t>
            </a:r>
            <a:r>
              <a:rPr lang="es-ES_tradnl" sz="3300" dirty="0" smtClean="0">
                <a:solidFill>
                  <a:schemeClr val="accent4">
                    <a:lumMod val="75000"/>
                  </a:schemeClr>
                </a:solidFill>
              </a:rPr>
              <a:t> </a:t>
            </a:r>
            <a:r>
              <a:rPr lang="es-ES" sz="3300" dirty="0" err="1" smtClean="0">
                <a:solidFill>
                  <a:schemeClr val="accent4">
                    <a:lumMod val="75000"/>
                  </a:schemeClr>
                </a:solidFill>
              </a:rPr>
              <a:t>Limusa</a:t>
            </a:r>
            <a:r>
              <a:rPr lang="es-ES" sz="3300" dirty="0" smtClean="0">
                <a:solidFill>
                  <a:schemeClr val="accent4">
                    <a:lumMod val="75000"/>
                  </a:schemeClr>
                </a:solidFill>
              </a:rPr>
              <a:t>, México.</a:t>
            </a:r>
            <a:endParaRPr lang="es-ES_tradnl" sz="3300" dirty="0" smtClean="0">
              <a:solidFill>
                <a:schemeClr val="accent4">
                  <a:lumMod val="75000"/>
                </a:schemeClr>
              </a:solidFill>
            </a:endParaRPr>
          </a:p>
          <a:p>
            <a:pPr>
              <a:spcAft>
                <a:spcPts val="0"/>
              </a:spcAft>
            </a:pPr>
            <a:r>
              <a:rPr lang="es-ES" sz="3300" dirty="0" smtClean="0">
                <a:solidFill>
                  <a:schemeClr val="accent4">
                    <a:lumMod val="75000"/>
                  </a:schemeClr>
                </a:solidFill>
              </a:rPr>
              <a:t>Piña, G. E.</a:t>
            </a:r>
            <a:r>
              <a:rPr lang="es-ES_tradnl" sz="3300" dirty="0" smtClean="0">
                <a:solidFill>
                  <a:schemeClr val="accent4">
                    <a:lumMod val="75000"/>
                  </a:schemeClr>
                </a:solidFill>
              </a:rPr>
              <a:t> 2002. </a:t>
            </a:r>
            <a:r>
              <a:rPr lang="es-ES" sz="3300" dirty="0" smtClean="0">
                <a:solidFill>
                  <a:schemeClr val="accent4">
                    <a:lumMod val="75000"/>
                  </a:schemeClr>
                </a:solidFill>
              </a:rPr>
              <a:t>Bioquímica de Laguna.</a:t>
            </a:r>
            <a:r>
              <a:rPr lang="es-ES_tradnl" sz="3300" dirty="0" smtClean="0">
                <a:solidFill>
                  <a:schemeClr val="accent4">
                    <a:lumMod val="75000"/>
                  </a:schemeClr>
                </a:solidFill>
              </a:rPr>
              <a:t> </a:t>
            </a:r>
            <a:r>
              <a:rPr lang="es-ES" sz="3300" dirty="0" smtClean="0">
                <a:solidFill>
                  <a:schemeClr val="accent4">
                    <a:lumMod val="75000"/>
                  </a:schemeClr>
                </a:solidFill>
              </a:rPr>
              <a:t>Manual Moderno, México, 2002</a:t>
            </a:r>
            <a:endParaRPr lang="es-ES_tradnl" sz="3300" dirty="0" smtClean="0">
              <a:solidFill>
                <a:schemeClr val="accent4">
                  <a:lumMod val="75000"/>
                </a:schemeClr>
              </a:solidFill>
            </a:endParaRPr>
          </a:p>
          <a:p>
            <a:pPr>
              <a:spcAft>
                <a:spcPts val="0"/>
              </a:spcAft>
            </a:pPr>
            <a:r>
              <a:rPr lang="es-MX" sz="3300" dirty="0" smtClean="0">
                <a:solidFill>
                  <a:schemeClr val="accent4">
                    <a:lumMod val="75000"/>
                  </a:schemeClr>
                </a:solidFill>
              </a:rPr>
              <a:t>Stryer, L., </a:t>
            </a:r>
            <a:r>
              <a:rPr lang="es-MX" sz="3300" i="1" dirty="0" smtClean="0">
                <a:solidFill>
                  <a:schemeClr val="accent4">
                    <a:lumMod val="75000"/>
                  </a:schemeClr>
                </a:solidFill>
              </a:rPr>
              <a:t>et al</a:t>
            </a:r>
            <a:r>
              <a:rPr lang="es-MX" sz="3300" dirty="0" smtClean="0">
                <a:solidFill>
                  <a:schemeClr val="accent4">
                    <a:lumMod val="75000"/>
                  </a:schemeClr>
                </a:solidFill>
              </a:rPr>
              <a:t>.</a:t>
            </a:r>
            <a:r>
              <a:rPr lang="es-ES_tradnl" sz="3300" dirty="0" smtClean="0">
                <a:solidFill>
                  <a:schemeClr val="accent4">
                    <a:lumMod val="75000"/>
                  </a:schemeClr>
                </a:solidFill>
              </a:rPr>
              <a:t> 2008. </a:t>
            </a:r>
            <a:r>
              <a:rPr lang="es-MX" sz="3300" dirty="0" smtClean="0">
                <a:solidFill>
                  <a:schemeClr val="accent4">
                    <a:lumMod val="75000"/>
                  </a:schemeClr>
                </a:solidFill>
              </a:rPr>
              <a:t>Bioquímica</a:t>
            </a:r>
            <a:r>
              <a:rPr lang="es-ES_tradnl" sz="3300" dirty="0" smtClean="0">
                <a:solidFill>
                  <a:schemeClr val="accent4">
                    <a:lumMod val="75000"/>
                  </a:schemeClr>
                </a:solidFill>
              </a:rPr>
              <a:t>. </a:t>
            </a:r>
            <a:r>
              <a:rPr lang="es-MX" sz="3300" dirty="0" smtClean="0">
                <a:solidFill>
                  <a:schemeClr val="accent4">
                    <a:lumMod val="75000"/>
                  </a:schemeClr>
                </a:solidFill>
              </a:rPr>
              <a:t>Reverté, España.</a:t>
            </a:r>
            <a:endParaRPr lang="es-ES_tradnl" sz="3300" dirty="0">
              <a:solidFill>
                <a:schemeClr val="accent4">
                  <a:lumMod val="75000"/>
                </a:schemeClr>
              </a:solidFill>
            </a:endParaRPr>
          </a:p>
        </p:txBody>
      </p:sp>
    </p:spTree>
    <p:extLst>
      <p:ext uri="{BB962C8B-B14F-4D97-AF65-F5344CB8AC3E}">
        <p14:creationId xmlns:p14="http://schemas.microsoft.com/office/powerpoint/2010/main" val="16209221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smtClean="0"/>
              <a:t>REFERENCIAS de internet</a:t>
            </a:r>
            <a:endParaRPr lang="en-US" sz="2800" dirty="0"/>
          </a:p>
        </p:txBody>
      </p:sp>
      <p:sp>
        <p:nvSpPr>
          <p:cNvPr id="3" name="Content Placeholder 2"/>
          <p:cNvSpPr>
            <a:spLocks noGrp="1"/>
          </p:cNvSpPr>
          <p:nvPr>
            <p:ph idx="1"/>
          </p:nvPr>
        </p:nvSpPr>
        <p:spPr/>
        <p:txBody>
          <a:bodyPr>
            <a:normAutofit fontScale="70000" lnSpcReduction="20000"/>
          </a:bodyPr>
          <a:lstStyle/>
          <a:p>
            <a:r>
              <a:rPr lang="en-US" dirty="0" smtClean="0">
                <a:solidFill>
                  <a:schemeClr val="accent1"/>
                </a:solidFill>
                <a:hlinkClick r:id="rId2"/>
              </a:rPr>
              <a:t>http://www.muscleblog.com.ar/anabolismo-y-catabolismo</a:t>
            </a:r>
            <a:r>
              <a:rPr lang="en-US" dirty="0" smtClean="0">
                <a:solidFill>
                  <a:schemeClr val="accent1"/>
                </a:solidFill>
                <a:hlinkClick r:id="rId2"/>
              </a:rPr>
              <a:t>/</a:t>
            </a:r>
            <a:endParaRPr lang="en-US" dirty="0" smtClean="0">
              <a:solidFill>
                <a:schemeClr val="accent1"/>
              </a:solidFill>
            </a:endParaRPr>
          </a:p>
          <a:p>
            <a:r>
              <a:rPr lang="en-US" dirty="0" smtClean="0">
                <a:solidFill>
                  <a:schemeClr val="accent1"/>
                </a:solidFill>
                <a:hlinkClick r:id="rId3"/>
              </a:rPr>
              <a:t>http://www.monografias.com/trabajos10/vasanab/vasanab.shtml</a:t>
            </a:r>
            <a:endParaRPr lang="en-US" dirty="0" smtClean="0">
              <a:solidFill>
                <a:schemeClr val="accent1"/>
              </a:solidFill>
            </a:endParaRPr>
          </a:p>
          <a:p>
            <a:r>
              <a:rPr lang="en-US" dirty="0" smtClean="0">
                <a:solidFill>
                  <a:schemeClr val="accent1"/>
                </a:solidFill>
                <a:hlinkClick r:id="rId4"/>
              </a:rPr>
              <a:t>http://es.wikipedia.org/wiki/Ruta_metabólica</a:t>
            </a:r>
            <a:endParaRPr lang="en-US" dirty="0" smtClean="0">
              <a:solidFill>
                <a:schemeClr val="accent1"/>
              </a:solidFill>
            </a:endParaRPr>
          </a:p>
          <a:p>
            <a:r>
              <a:rPr lang="en-US" dirty="0" smtClean="0">
                <a:solidFill>
                  <a:schemeClr val="accent1"/>
                </a:solidFill>
                <a:hlinkClick r:id="rId5"/>
              </a:rPr>
              <a:t>http://www.educa.madrid.org/web/ies.rayuela.mostoles/deptos/dbiogeo/recursos/Apuntes/ApuntesBioBach2/4-FisioCelular/Metabolismo.htm#I442Nut</a:t>
            </a:r>
            <a:endParaRPr lang="en-US" dirty="0" smtClean="0">
              <a:solidFill>
                <a:schemeClr val="accent1"/>
              </a:solidFill>
            </a:endParaRPr>
          </a:p>
          <a:p>
            <a:r>
              <a:rPr lang="en-US" dirty="0" smtClean="0">
                <a:solidFill>
                  <a:schemeClr val="accent1"/>
                </a:solidFill>
                <a:hlinkClick r:id="rId6"/>
              </a:rPr>
              <a:t>http://www.coenzima.com/adenosina_trifosfato_atp</a:t>
            </a:r>
            <a:endParaRPr lang="en-US" dirty="0">
              <a:solidFill>
                <a:schemeClr val="accent1"/>
              </a:solidFill>
            </a:endParaRPr>
          </a:p>
          <a:p>
            <a:r>
              <a:rPr lang="en-US" dirty="0" smtClean="0">
                <a:solidFill>
                  <a:schemeClr val="accent1"/>
                </a:solidFill>
                <a:hlinkClick r:id="rId7"/>
              </a:rPr>
              <a:t>http://www.biolaster.com/rendimiento_deportivo/utilidad_acido_lactico</a:t>
            </a:r>
            <a:endParaRPr lang="en-US" dirty="0" smtClean="0">
              <a:solidFill>
                <a:schemeClr val="accent1"/>
              </a:solidFill>
            </a:endParaRPr>
          </a:p>
          <a:p>
            <a:r>
              <a:rPr lang="en-US" dirty="0" smtClean="0">
                <a:solidFill>
                  <a:schemeClr val="accent1"/>
                </a:solidFill>
                <a:hlinkClick r:id="rId8"/>
              </a:rPr>
              <a:t>http://themedicalbiochemistrypage.org/spanish/lipid-synthesis-sp.html</a:t>
            </a:r>
            <a:endParaRPr lang="en-US" dirty="0" smtClean="0">
              <a:solidFill>
                <a:schemeClr val="accent1"/>
              </a:solidFill>
            </a:endParaRPr>
          </a:p>
          <a:p>
            <a:r>
              <a:rPr lang="en-US" dirty="0" smtClean="0">
                <a:solidFill>
                  <a:schemeClr val="accent1"/>
                </a:solidFill>
                <a:hlinkClick r:id="rId9"/>
              </a:rPr>
              <a:t>http://themedicalbiochemistrypage.org/spanish/amino-acid-metabolism-sp.html</a:t>
            </a:r>
            <a:endParaRPr lang="en-US" dirty="0" smtClean="0">
              <a:solidFill>
                <a:schemeClr val="accent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a:xfrm>
            <a:off x="453231" y="188640"/>
            <a:ext cx="8686800" cy="838200"/>
          </a:xfrm>
        </p:spPr>
        <p:txBody>
          <a:bodyPr>
            <a:noAutofit/>
          </a:bodyPr>
          <a:lstStyle/>
          <a:p>
            <a:r>
              <a:rPr lang="es-ES" sz="2800" dirty="0"/>
              <a:t>Factores que afectan a la velocidad de </a:t>
            </a:r>
            <a:r>
              <a:rPr lang="es-ES" sz="2800" dirty="0"/>
              <a:t>reacción de las rutas</a:t>
            </a:r>
            <a:endParaRPr lang="es-ES" sz="2800" dirty="0"/>
          </a:p>
        </p:txBody>
      </p:sp>
      <p:pic>
        <p:nvPicPr>
          <p:cNvPr id="23556" name="Picture 4" descr="Dibujo1"/>
          <p:cNvPicPr>
            <a:picLocks noChangeAspect="1" noChangeArrowheads="1"/>
          </p:cNvPicPr>
          <p:nvPr/>
        </p:nvPicPr>
        <p:blipFill>
          <a:blip r:embed="rId2" cstate="print"/>
          <a:srcRect/>
          <a:stretch>
            <a:fillRect/>
          </a:stretch>
        </p:blipFill>
        <p:spPr bwMode="auto">
          <a:xfrm>
            <a:off x="250825" y="1662115"/>
            <a:ext cx="8675688" cy="519588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3200" dirty="0" smtClean="0"/>
              <a:t>Muy importante: el </a:t>
            </a:r>
            <a:r>
              <a:rPr lang="es-MX" sz="3200" dirty="0" err="1" smtClean="0"/>
              <a:t>atp</a:t>
            </a:r>
            <a:r>
              <a:rPr lang="es-MX" sz="3200" dirty="0" smtClean="0"/>
              <a:t> </a:t>
            </a:r>
            <a:endParaRPr lang="en-US" sz="3200" dirty="0"/>
          </a:p>
        </p:txBody>
      </p:sp>
      <p:pic>
        <p:nvPicPr>
          <p:cNvPr id="20482" name="Picture 2" descr="Adenosina trifosfato"/>
          <p:cNvPicPr>
            <a:picLocks noChangeAspect="1" noChangeArrowheads="1"/>
          </p:cNvPicPr>
          <p:nvPr/>
        </p:nvPicPr>
        <p:blipFill>
          <a:blip r:embed="rId2" cstate="print">
            <a:biLevel thresh="50000"/>
          </a:blip>
          <a:srcRect/>
          <a:stretch>
            <a:fillRect/>
          </a:stretch>
        </p:blipFill>
        <p:spPr bwMode="auto">
          <a:xfrm>
            <a:off x="5500694" y="1500174"/>
            <a:ext cx="3297138" cy="1928826"/>
          </a:xfrm>
          <a:prstGeom prst="rect">
            <a:avLst/>
          </a:prstGeom>
          <a:noFill/>
        </p:spPr>
      </p:pic>
      <p:sp>
        <p:nvSpPr>
          <p:cNvPr id="5" name="Rounded Rectangle 4"/>
          <p:cNvSpPr/>
          <p:nvPr/>
        </p:nvSpPr>
        <p:spPr>
          <a:xfrm>
            <a:off x="357158" y="1571612"/>
            <a:ext cx="4929222" cy="428628"/>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s-MX" dirty="0" err="1">
                <a:effectLst>
                  <a:outerShdw blurRad="38100" dist="38100" dir="2700000" algn="tl">
                    <a:srgbClr val="000000">
                      <a:alpha val="43137"/>
                    </a:srgbClr>
                  </a:outerShdw>
                </a:effectLst>
              </a:rPr>
              <a:t>Adenosín</a:t>
            </a:r>
            <a:r>
              <a:rPr lang="es-MX" dirty="0">
                <a:effectLst>
                  <a:outerShdw blurRad="38100" dist="38100" dir="2700000" algn="tl">
                    <a:srgbClr val="000000">
                      <a:alpha val="43137"/>
                    </a:srgbClr>
                  </a:outerShdw>
                </a:effectLst>
              </a:rPr>
              <a:t> </a:t>
            </a:r>
            <a:r>
              <a:rPr lang="es-MX" dirty="0" err="1">
                <a:effectLst>
                  <a:outerShdw blurRad="38100" dist="38100" dir="2700000" algn="tl">
                    <a:srgbClr val="000000">
                      <a:alpha val="43137"/>
                    </a:srgbClr>
                  </a:outerShdw>
                </a:effectLst>
              </a:rPr>
              <a:t>Trifosfato</a:t>
            </a:r>
            <a:r>
              <a:rPr lang="es-MX" dirty="0">
                <a:effectLst>
                  <a:outerShdw blurRad="38100" dist="38100" dir="2700000" algn="tl">
                    <a:srgbClr val="000000">
                      <a:alpha val="43137"/>
                    </a:srgbClr>
                  </a:outerShdw>
                </a:effectLst>
              </a:rPr>
              <a:t> (ATP)</a:t>
            </a:r>
            <a:endParaRPr lang="en-US" dirty="0">
              <a:effectLst>
                <a:outerShdw blurRad="38100" dist="38100" dir="2700000" algn="tl">
                  <a:srgbClr val="000000">
                    <a:alpha val="43137"/>
                  </a:srgbClr>
                </a:outerShdw>
              </a:effectLst>
            </a:endParaRPr>
          </a:p>
        </p:txBody>
      </p:sp>
      <p:sp>
        <p:nvSpPr>
          <p:cNvPr id="6" name="Rounded Rectangle 5"/>
          <p:cNvSpPr/>
          <p:nvPr/>
        </p:nvSpPr>
        <p:spPr>
          <a:xfrm>
            <a:off x="357158" y="2285992"/>
            <a:ext cx="5000660" cy="2428892"/>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 sz="1600" dirty="0">
                <a:effectLst>
                  <a:outerShdw blurRad="38100" dist="38100" dir="2700000" algn="tl">
                    <a:srgbClr val="000000">
                      <a:alpha val="43137"/>
                    </a:srgbClr>
                  </a:outerShdw>
                </a:effectLst>
              </a:rPr>
              <a:t>Molécula utilizada por todos los organismos vivos para proporcionar energía en las reacciones químicas. </a:t>
            </a:r>
          </a:p>
          <a:p>
            <a:pPr algn="ctr"/>
            <a:r>
              <a:rPr lang="es-ES" sz="1600" dirty="0">
                <a:effectLst>
                  <a:outerShdw blurRad="38100" dist="38100" dir="2700000" algn="tl">
                    <a:srgbClr val="000000">
                      <a:alpha val="43137"/>
                    </a:srgbClr>
                  </a:outerShdw>
                </a:effectLst>
              </a:rPr>
              <a:t>Es uno de los cuatro monómeros utilizados en la síntesis de ARN celular. </a:t>
            </a:r>
          </a:p>
          <a:p>
            <a:pPr algn="ctr"/>
            <a:r>
              <a:rPr lang="es-ES" sz="1600" dirty="0">
                <a:effectLst>
                  <a:outerShdw blurRad="38100" dist="38100" dir="2700000" algn="tl">
                    <a:srgbClr val="000000">
                      <a:alpha val="43137"/>
                    </a:srgbClr>
                  </a:outerShdw>
                </a:effectLst>
              </a:rPr>
              <a:t>Es una coenzima de transferencia de grupos fosfato que se enlaza de manera no-covalente a las enzimas quinasas (</a:t>
            </a:r>
            <a:r>
              <a:rPr lang="es-ES" sz="1600" dirty="0" err="1">
                <a:effectLst>
                  <a:outerShdw blurRad="38100" dist="38100" dir="2700000" algn="tl">
                    <a:srgbClr val="000000">
                      <a:alpha val="43137"/>
                    </a:srgbClr>
                  </a:outerShdw>
                </a:effectLst>
              </a:rPr>
              <a:t>co</a:t>
            </a:r>
            <a:r>
              <a:rPr lang="es-ES" sz="1600" dirty="0">
                <a:effectLst>
                  <a:outerShdw blurRad="38100" dist="38100" dir="2700000" algn="tl">
                    <a:srgbClr val="000000">
                      <a:alpha val="43137"/>
                    </a:srgbClr>
                  </a:outerShdw>
                </a:effectLst>
              </a:rPr>
              <a:t>-sustrato).</a:t>
            </a:r>
            <a:endParaRPr lang="en-US" sz="1600" dirty="0">
              <a:effectLst>
                <a:outerShdw blurRad="38100" dist="38100" dir="2700000" algn="tl">
                  <a:srgbClr val="000000">
                    <a:alpha val="43137"/>
                  </a:srgbClr>
                </a:outerShdw>
              </a:effectLst>
            </a:endParaRPr>
          </a:p>
          <a:p>
            <a:pPr algn="ctr"/>
            <a:endParaRPr lang="en-US" dirty="0"/>
          </a:p>
        </p:txBody>
      </p:sp>
      <p:sp>
        <p:nvSpPr>
          <p:cNvPr id="7" name="Rectangle 6"/>
          <p:cNvSpPr/>
          <p:nvPr/>
        </p:nvSpPr>
        <p:spPr>
          <a:xfrm>
            <a:off x="5715008" y="3643314"/>
            <a:ext cx="3286148" cy="2928958"/>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ES" dirty="0">
                <a:effectLst>
                  <a:outerShdw blurRad="38100" dist="38100" dir="2700000" algn="tl">
                    <a:srgbClr val="000000">
                      <a:alpha val="43137"/>
                    </a:srgbClr>
                  </a:outerShdw>
                </a:effectLst>
              </a:rPr>
              <a:t>Debido a la presencia de enlaces ricos en energía (fosfatos), esta molécula se utiliza en los seres vivos para proporcionar la energía que se consume en las reacciones químicas degradándose a ADP.</a:t>
            </a:r>
            <a:endParaRPr lang="en-US" dirty="0">
              <a:effectLst>
                <a:outerShdw blurRad="38100" dist="38100" dir="2700000" algn="tl">
                  <a:srgbClr val="000000">
                    <a:alpha val="43137"/>
                  </a:srgbClr>
                </a:outerShdw>
              </a:effectLst>
            </a:endParaRPr>
          </a:p>
        </p:txBody>
      </p:sp>
      <p:sp>
        <p:nvSpPr>
          <p:cNvPr id="8" name="Rectangle 7"/>
          <p:cNvSpPr/>
          <p:nvPr/>
        </p:nvSpPr>
        <p:spPr>
          <a:xfrm>
            <a:off x="428596" y="5000636"/>
            <a:ext cx="4786346" cy="164307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ES" dirty="0">
                <a:effectLst>
                  <a:outerShdw blurRad="38100" dist="38100" dir="2700000" algn="tl">
                    <a:srgbClr val="000000">
                      <a:alpha val="43137"/>
                    </a:srgbClr>
                  </a:outerShdw>
                </a:effectLst>
              </a:rPr>
              <a:t>Las reservas de ATP en el organismo no exceden de unos pocos segundos de consumo. El ATP se produce de forma continua, pero cualquier proceso que bloquee su producción provoca la muerte rápida.</a:t>
            </a: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De ATP A ADP: EL INTERCAMBIO DE </a:t>
            </a:r>
            <a:r>
              <a:rPr lang="es-MX" sz="2800" dirty="0" err="1" smtClean="0"/>
              <a:t>ENERGíA</a:t>
            </a:r>
            <a:endParaRPr lang="en-US" sz="2800" dirty="0"/>
          </a:p>
        </p:txBody>
      </p:sp>
      <p:pic>
        <p:nvPicPr>
          <p:cNvPr id="4" name="Picture 4" descr="Dibujo6"/>
          <p:cNvPicPr>
            <a:picLocks noGrp="1" noChangeAspect="1" noChangeArrowheads="1"/>
          </p:cNvPicPr>
          <p:nvPr>
            <p:ph idx="1"/>
          </p:nvPr>
        </p:nvPicPr>
        <p:blipFill>
          <a:blip r:embed="rId2" cstate="print"/>
          <a:srcRect/>
          <a:stretch>
            <a:fillRect/>
          </a:stretch>
        </p:blipFill>
        <p:spPr bwMode="auto">
          <a:xfrm>
            <a:off x="179324" y="1654970"/>
            <a:ext cx="8750394" cy="499746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2800" dirty="0" smtClean="0"/>
              <a:t>Algunas moléculas del metabolismo</a:t>
            </a:r>
            <a:endParaRPr lang="en-US" sz="2800" dirty="0"/>
          </a:p>
        </p:txBody>
      </p:sp>
      <p:pic>
        <p:nvPicPr>
          <p:cNvPr id="22530"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785786" y="1357298"/>
            <a:ext cx="7878298" cy="4429156"/>
          </a:xfrm>
          <a:prstGeom prst="rect">
            <a:avLst/>
          </a:prstGeom>
          <a:noFill/>
          <a:ln w="9525">
            <a:noFill/>
            <a:miter lim="800000"/>
            <a:headEnd/>
            <a:tailEnd/>
          </a:ln>
        </p:spPr>
      </p:pic>
      <p:sp>
        <p:nvSpPr>
          <p:cNvPr id="5" name="TextBox 4"/>
          <p:cNvSpPr txBox="1"/>
          <p:nvPr/>
        </p:nvSpPr>
        <p:spPr>
          <a:xfrm>
            <a:off x="500034" y="6000768"/>
            <a:ext cx="8286808" cy="369332"/>
          </a:xfrm>
          <a:prstGeom prst="rect">
            <a:avLst/>
          </a:prstGeom>
          <a:noFill/>
        </p:spPr>
        <p:txBody>
          <a:bodyPr wrap="square" rtlCol="0">
            <a:spAutoFit/>
          </a:bodyPr>
          <a:lstStyle/>
          <a:p>
            <a:pPr algn="ctr"/>
            <a:r>
              <a:rPr lang="es-ES" b="1" dirty="0"/>
              <a:t>Estas moléculas se utilizan reducir y oxidar sustancias químicas en las células.</a:t>
            </a:r>
            <a:endParaRPr lang="en-US" b="1" dirty="0"/>
          </a:p>
        </p:txBody>
      </p:sp>
      <p:sp>
        <p:nvSpPr>
          <p:cNvPr id="3" name="Rectángulo 2"/>
          <p:cNvSpPr/>
          <p:nvPr/>
        </p:nvSpPr>
        <p:spPr>
          <a:xfrm>
            <a:off x="5580112" y="2492896"/>
            <a:ext cx="2664296" cy="523220"/>
          </a:xfrm>
          <a:prstGeom prst="rect">
            <a:avLst/>
          </a:prstGeom>
        </p:spPr>
        <p:txBody>
          <a:bodyPr wrap="square">
            <a:spAutoFit/>
          </a:bodyPr>
          <a:lstStyle/>
          <a:p>
            <a:r>
              <a:rPr lang="es-MX" sz="1400" dirty="0" err="1"/>
              <a:t>D</a:t>
            </a:r>
            <a:r>
              <a:rPr lang="es-MX" sz="1400" dirty="0" err="1"/>
              <a:t>inucleótido</a:t>
            </a:r>
            <a:r>
              <a:rPr lang="es-MX" sz="1400" dirty="0"/>
              <a:t> </a:t>
            </a:r>
            <a:r>
              <a:rPr lang="es-MX" sz="1400" dirty="0"/>
              <a:t>de </a:t>
            </a:r>
            <a:r>
              <a:rPr lang="es-MX" sz="1400" dirty="0" err="1"/>
              <a:t>Nicotinamida</a:t>
            </a:r>
            <a:r>
              <a:rPr lang="es-MX" sz="1400" dirty="0"/>
              <a:t> </a:t>
            </a:r>
            <a:r>
              <a:rPr lang="es-MX" sz="1400" dirty="0"/>
              <a:t>y </a:t>
            </a:r>
            <a:r>
              <a:rPr lang="es-MX" sz="1400" dirty="0"/>
              <a:t>Adenina</a:t>
            </a:r>
            <a:endParaRPr lang="es-MX" sz="1400" dirty="0"/>
          </a:p>
        </p:txBody>
      </p:sp>
      <p:sp>
        <p:nvSpPr>
          <p:cNvPr id="4" name="CuadroTexto 3"/>
          <p:cNvSpPr txBox="1"/>
          <p:nvPr/>
        </p:nvSpPr>
        <p:spPr>
          <a:xfrm>
            <a:off x="5882763" y="1683920"/>
            <a:ext cx="290464" cy="307777"/>
          </a:xfrm>
          <a:prstGeom prst="rect">
            <a:avLst/>
          </a:prstGeom>
          <a:noFill/>
        </p:spPr>
        <p:txBody>
          <a:bodyPr wrap="none" rtlCol="0">
            <a:spAutoFit/>
          </a:bodyPr>
          <a:lstStyle/>
          <a:p>
            <a:r>
              <a:rPr lang="es-MX" sz="1400" dirty="0"/>
              <a:t>+</a:t>
            </a:r>
            <a:endParaRPr lang="es-MX" dirty="0"/>
          </a:p>
        </p:txBody>
      </p:sp>
      <p:sp>
        <p:nvSpPr>
          <p:cNvPr id="6" name="CuadroTexto 5"/>
          <p:cNvSpPr txBox="1"/>
          <p:nvPr/>
        </p:nvSpPr>
        <p:spPr>
          <a:xfrm>
            <a:off x="5982038" y="1760927"/>
            <a:ext cx="1428404" cy="307777"/>
          </a:xfrm>
          <a:prstGeom prst="rect">
            <a:avLst/>
          </a:prstGeom>
          <a:noFill/>
        </p:spPr>
        <p:txBody>
          <a:bodyPr wrap="none" rtlCol="0">
            <a:spAutoFit/>
          </a:bodyPr>
          <a:lstStyle/>
          <a:p>
            <a:r>
              <a:rPr lang="es-MX" sz="1400" dirty="0"/>
              <a:t>(Forma Oxidada)</a:t>
            </a:r>
            <a:endParaRPr lang="es-MX" sz="1400" dirty="0"/>
          </a:p>
        </p:txBody>
      </p:sp>
      <p:sp>
        <p:nvSpPr>
          <p:cNvPr id="7" name="CuadroTexto 6"/>
          <p:cNvSpPr txBox="1"/>
          <p:nvPr/>
        </p:nvSpPr>
        <p:spPr>
          <a:xfrm>
            <a:off x="7272447" y="1780381"/>
            <a:ext cx="1758045" cy="276999"/>
          </a:xfrm>
          <a:prstGeom prst="rect">
            <a:avLst/>
          </a:prstGeom>
          <a:noFill/>
        </p:spPr>
        <p:txBody>
          <a:bodyPr wrap="none" rtlCol="0">
            <a:spAutoFit/>
          </a:bodyPr>
          <a:lstStyle/>
          <a:p>
            <a:r>
              <a:rPr lang="es-MX" sz="1200" dirty="0"/>
              <a:t>NADH (Forma Reducida)</a:t>
            </a:r>
            <a:endParaRPr lang="es-MX" sz="1200" dirty="0"/>
          </a:p>
        </p:txBody>
      </p:sp>
      <p:sp>
        <p:nvSpPr>
          <p:cNvPr id="9" name="Elipse 8"/>
          <p:cNvSpPr/>
          <p:nvPr/>
        </p:nvSpPr>
        <p:spPr>
          <a:xfrm>
            <a:off x="1619672" y="1683918"/>
            <a:ext cx="1368152" cy="1332198"/>
          </a:xfrm>
          <a:prstGeom prst="ellipse">
            <a:avLst/>
          </a:prstGeom>
          <a:solidFill>
            <a:schemeClr val="accent1">
              <a:alpha val="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4"/>
          <a:stretch>
            <a:fillRect/>
          </a:stretch>
        </p:blipFill>
        <p:spPr>
          <a:xfrm>
            <a:off x="3045286" y="1730369"/>
            <a:ext cx="2030771" cy="1359526"/>
          </a:xfrm>
          <a:prstGeom prst="rect">
            <a:avLst/>
          </a:prstGeom>
        </p:spPr>
      </p:pic>
      <p:sp>
        <p:nvSpPr>
          <p:cNvPr id="11" name="CuadroTexto 10"/>
          <p:cNvSpPr txBox="1"/>
          <p:nvPr/>
        </p:nvSpPr>
        <p:spPr>
          <a:xfrm>
            <a:off x="4137795" y="2492898"/>
            <a:ext cx="800091" cy="307777"/>
          </a:xfrm>
          <a:prstGeom prst="rect">
            <a:avLst/>
          </a:prstGeom>
          <a:noFill/>
        </p:spPr>
        <p:txBody>
          <a:bodyPr wrap="none" rtlCol="0">
            <a:spAutoFit/>
          </a:bodyPr>
          <a:lstStyle/>
          <a:p>
            <a:r>
              <a:rPr lang="es-MX" sz="1400" dirty="0"/>
              <a:t>Adenina</a:t>
            </a:r>
            <a:endParaRPr lang="es-MX" sz="1400" dirty="0"/>
          </a:p>
        </p:txBody>
      </p:sp>
      <p:sp>
        <p:nvSpPr>
          <p:cNvPr id="13" name="CuadroTexto 12"/>
          <p:cNvSpPr txBox="1"/>
          <p:nvPr/>
        </p:nvSpPr>
        <p:spPr>
          <a:xfrm>
            <a:off x="968846" y="2492898"/>
            <a:ext cx="1186735" cy="307777"/>
          </a:xfrm>
          <a:prstGeom prst="rect">
            <a:avLst/>
          </a:prstGeom>
          <a:noFill/>
        </p:spPr>
        <p:txBody>
          <a:bodyPr wrap="none" rtlCol="0">
            <a:spAutoFit/>
          </a:bodyPr>
          <a:lstStyle/>
          <a:p>
            <a:r>
              <a:rPr lang="es-MX" sz="1400" dirty="0" err="1"/>
              <a:t>Nicotinamida</a:t>
            </a:r>
            <a:endParaRPr lang="es-MX"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Viajes">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960</TotalTime>
  <Words>2535</Words>
  <Application>Microsoft Macintosh PowerPoint</Application>
  <PresentationFormat>Presentación en pantalla (4:3)</PresentationFormat>
  <Paragraphs>312</Paragraphs>
  <Slides>51</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51</vt:i4>
      </vt:variant>
    </vt:vector>
  </HeadingPairs>
  <TitlesOfParts>
    <vt:vector size="59" baseType="lpstr">
      <vt:lpstr>Calibri</vt:lpstr>
      <vt:lpstr>Franklin Gothic Book</vt:lpstr>
      <vt:lpstr>Franklin Gothic Medium</vt:lpstr>
      <vt:lpstr>Times New Roman</vt:lpstr>
      <vt:lpstr>Wingdings</vt:lpstr>
      <vt:lpstr>Wingdings 2</vt:lpstr>
      <vt:lpstr>Arial</vt:lpstr>
      <vt:lpstr>Viajes</vt:lpstr>
      <vt:lpstr>Presentación de PowerPoint</vt:lpstr>
      <vt:lpstr>Presentación de PowerPoint</vt:lpstr>
      <vt:lpstr>Planeación teórica de contenido de competencias </vt:lpstr>
      <vt:lpstr>¿Qué ES UNA RUTA METABÓLICA?</vt:lpstr>
      <vt:lpstr>Diferentes rutas</vt:lpstr>
      <vt:lpstr>Factores que afectan a la velocidad de reacción de las rutas</vt:lpstr>
      <vt:lpstr>Muy importante: el atp </vt:lpstr>
      <vt:lpstr>De ATP A ADP: EL INTERCAMBIO DE ENERGíA</vt:lpstr>
      <vt:lpstr>Algunas moléculas del metabolismo</vt:lpstr>
      <vt:lpstr>Catabolismo</vt:lpstr>
      <vt:lpstr>Esquema general catabolismo</vt:lpstr>
      <vt:lpstr>Catabolismo</vt:lpstr>
      <vt:lpstr>Glucolisis</vt:lpstr>
      <vt:lpstr>Diagrama glucólisis</vt:lpstr>
      <vt:lpstr>¿Cómo sucede termodinámicamente?</vt:lpstr>
      <vt:lpstr>Respiración </vt:lpstr>
      <vt:lpstr>OXIDACIÓN DEL ÁCIDO PIRÚVICO</vt:lpstr>
      <vt:lpstr>Cadena respiratoria</vt:lpstr>
      <vt:lpstr>Glucolisis y acido láctico </vt:lpstr>
      <vt:lpstr>Glucolisis y ácido láctico</vt:lpstr>
      <vt:lpstr>Ácido láctico a nivel intracelular</vt:lpstr>
      <vt:lpstr>ÁCIDO LÁCTICO A NIVEL EXTRACELULAR</vt:lpstr>
      <vt:lpstr>Esquema ácido láctico</vt:lpstr>
      <vt:lpstr>glucogenólisis</vt:lpstr>
      <vt:lpstr>Glucogenólisis</vt:lpstr>
      <vt:lpstr>B-oxidación</vt:lpstr>
      <vt:lpstr>B-oxidación</vt:lpstr>
      <vt:lpstr>Reacciones de la B-Oxidación</vt:lpstr>
      <vt:lpstr>Reacciones de la B-Oxidación</vt:lpstr>
      <vt:lpstr>Tabla resumen reacciones B-Oxidación </vt:lpstr>
      <vt:lpstr>Cetogénesis</vt:lpstr>
      <vt:lpstr>ANABOLISMO</vt:lpstr>
      <vt:lpstr>Esquema general anabolismo</vt:lpstr>
      <vt:lpstr>sÍntesis de aminoácidos</vt:lpstr>
      <vt:lpstr>Síntesis aminoácidos</vt:lpstr>
      <vt:lpstr>Síntesis aminoácidos</vt:lpstr>
      <vt:lpstr>CICLO DE LA UREA</vt:lpstr>
      <vt:lpstr>Síntesis de Lípidos</vt:lpstr>
      <vt:lpstr>Síntesis de triacilglicéridos</vt:lpstr>
      <vt:lpstr>Gluconeogénesis</vt:lpstr>
      <vt:lpstr>Enzimas Gluconeogénicas</vt:lpstr>
      <vt:lpstr>Gluconeogénesis</vt:lpstr>
      <vt:lpstr>Balance de energía</vt:lpstr>
      <vt:lpstr>ANFIBOLISMO: CICLO DE KREBS</vt:lpstr>
      <vt:lpstr>Presentación de PowerPoint</vt:lpstr>
      <vt:lpstr>Detalles del ciclo de krebs</vt:lpstr>
      <vt:lpstr>En resumen: metabolismo celular</vt:lpstr>
      <vt:lpstr>Conclusiones</vt:lpstr>
      <vt:lpstr>Presentación de PowerPoint</vt:lpstr>
      <vt:lpstr>bibliografía</vt:lpstr>
      <vt:lpstr>REFERENCIAS de internet</vt:lpstr>
    </vt:vector>
  </TitlesOfParts>
  <Company>UAM-I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METABOLISMO ENERGÉTICO</dc:title>
  <dc:subject>MATERIAL DIDACTICO</dc:subject>
  <dc:creator>Biol. Noé Zúñiga González</dc:creator>
  <dc:description>LICENCIATURA EN NUTRICIÓN. UNIDAD APRENDIZAJE BIOQUÍMICA. MODULO I Y II.</dc:description>
  <cp:lastModifiedBy>Noé Zúñiga-González</cp:lastModifiedBy>
  <cp:revision>58</cp:revision>
  <dcterms:created xsi:type="dcterms:W3CDTF">2009-11-20T16:35:29Z</dcterms:created>
  <dcterms:modified xsi:type="dcterms:W3CDTF">2015-10-03T03:10:31Z</dcterms:modified>
</cp:coreProperties>
</file>