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</p:sldMasterIdLst>
  <p:notesMasterIdLst>
    <p:notesMasterId r:id="rId42"/>
  </p:notesMasterIdLst>
  <p:sldIdLst>
    <p:sldId id="416" r:id="rId2"/>
    <p:sldId id="413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72" r:id="rId36"/>
    <p:sldId id="373" r:id="rId37"/>
    <p:sldId id="374" r:id="rId38"/>
    <p:sldId id="375" r:id="rId39"/>
    <p:sldId id="376" r:id="rId40"/>
    <p:sldId id="417" r:id="rId4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049" autoAdjust="0"/>
  </p:normalViewPr>
  <p:slideViewPr>
    <p:cSldViewPr snapToObjects="1">
      <p:cViewPr varScale="1">
        <p:scale>
          <a:sx n="70" d="100"/>
          <a:sy n="70" d="100"/>
        </p:scale>
        <p:origin x="138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127223-75C0-457D-A411-4B7DF18B5709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6F5F59AC-F6CD-420E-AB03-8E70402170CA}">
      <dgm:prSet/>
      <dgm:spPr/>
      <dgm:t>
        <a:bodyPr/>
        <a:lstStyle/>
        <a:p>
          <a:pPr algn="just" rtl="0"/>
          <a:r>
            <a:rPr lang="es-ES" dirty="0" smtClean="0"/>
            <a:t>Existen razones legales, económicas y sobre todo humanas que justifican cualquier esfuerzo enfocado a la prevención de accidentes laborales.</a:t>
          </a:r>
          <a:endParaRPr lang="es-MX" dirty="0"/>
        </a:p>
      </dgm:t>
    </dgm:pt>
    <dgm:pt modelId="{399A63A9-70C4-460D-BC30-7AC8DF674647}" type="parTrans" cxnId="{AD774309-F215-4B19-B81D-E119D067A94A}">
      <dgm:prSet/>
      <dgm:spPr/>
      <dgm:t>
        <a:bodyPr/>
        <a:lstStyle/>
        <a:p>
          <a:endParaRPr lang="es-MX"/>
        </a:p>
      </dgm:t>
    </dgm:pt>
    <dgm:pt modelId="{1D5E6F20-9691-4AB9-BFB5-2C38B92BA018}" type="sibTrans" cxnId="{AD774309-F215-4B19-B81D-E119D067A94A}">
      <dgm:prSet/>
      <dgm:spPr/>
      <dgm:t>
        <a:bodyPr/>
        <a:lstStyle/>
        <a:p>
          <a:endParaRPr lang="es-MX"/>
        </a:p>
      </dgm:t>
    </dgm:pt>
    <dgm:pt modelId="{CD0A0638-7069-4EAB-BD84-13A48726E531}" type="pres">
      <dgm:prSet presAssocID="{8F127223-75C0-457D-A411-4B7DF18B57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39BA91C-E1E3-4513-9CDD-1B4A2E627ED3}" type="pres">
      <dgm:prSet presAssocID="{6F5F59AC-F6CD-420E-AB03-8E70402170CA}" presName="parentText" presStyleLbl="node1" presStyleIdx="0" presStyleCnt="1" custScaleY="10010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A65B5CB-2456-48C5-A11E-D09A74B44574}" type="presOf" srcId="{8F127223-75C0-457D-A411-4B7DF18B5709}" destId="{CD0A0638-7069-4EAB-BD84-13A48726E531}" srcOrd="0" destOrd="0" presId="urn:microsoft.com/office/officeart/2005/8/layout/vList2"/>
    <dgm:cxn modelId="{AD774309-F215-4B19-B81D-E119D067A94A}" srcId="{8F127223-75C0-457D-A411-4B7DF18B5709}" destId="{6F5F59AC-F6CD-420E-AB03-8E70402170CA}" srcOrd="0" destOrd="0" parTransId="{399A63A9-70C4-460D-BC30-7AC8DF674647}" sibTransId="{1D5E6F20-9691-4AB9-BFB5-2C38B92BA018}"/>
    <dgm:cxn modelId="{A3DBEE3B-45DF-480A-8C6F-C449DD836CEE}" type="presOf" srcId="{6F5F59AC-F6CD-420E-AB03-8E70402170CA}" destId="{839BA91C-E1E3-4513-9CDD-1B4A2E627ED3}" srcOrd="0" destOrd="0" presId="urn:microsoft.com/office/officeart/2005/8/layout/vList2"/>
    <dgm:cxn modelId="{14C04DDA-E139-47C5-A6C7-DF033C83AB7B}" type="presParOf" srcId="{CD0A0638-7069-4EAB-BD84-13A48726E531}" destId="{839BA91C-E1E3-4513-9CDD-1B4A2E627E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DBFB099-BD26-4C41-8D9E-5DF107802058}" type="doc">
      <dgm:prSet loTypeId="urn:microsoft.com/office/officeart/2005/8/layout/gear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C9D40C8-CCF4-4117-9051-B2C0B0165947}">
      <dgm:prSet/>
      <dgm:spPr/>
      <dgm:t>
        <a:bodyPr/>
        <a:lstStyle/>
        <a:p>
          <a:pPr rtl="0"/>
          <a:r>
            <a:rPr lang="es-ES" dirty="0" smtClean="0"/>
            <a:t>Caída de materiales, herramientas, </a:t>
          </a:r>
          <a:r>
            <a:rPr lang="es-ES" dirty="0" err="1" smtClean="0"/>
            <a:t>etc</a:t>
          </a:r>
          <a:r>
            <a:rPr lang="es-ES" dirty="0" smtClean="0"/>
            <a:t> sobre un trabajador siempre que el accidentado sea la misma persona a la que se le cae el objeto que está manejando. </a:t>
          </a:r>
          <a:endParaRPr lang="es-MX" dirty="0"/>
        </a:p>
      </dgm:t>
    </dgm:pt>
    <dgm:pt modelId="{8B73A796-6234-4B65-8ED9-A7B90510728A}" type="parTrans" cxnId="{3363D372-C91D-4E27-92C8-875F68086FBB}">
      <dgm:prSet/>
      <dgm:spPr/>
      <dgm:t>
        <a:bodyPr/>
        <a:lstStyle/>
        <a:p>
          <a:endParaRPr lang="es-MX"/>
        </a:p>
      </dgm:t>
    </dgm:pt>
    <dgm:pt modelId="{A569E3AC-C26F-41CE-AC54-E05F1350E14E}" type="sibTrans" cxnId="{3363D372-C91D-4E27-92C8-875F68086FBB}">
      <dgm:prSet/>
      <dgm:spPr/>
      <dgm:t>
        <a:bodyPr/>
        <a:lstStyle/>
        <a:p>
          <a:endParaRPr lang="es-MX"/>
        </a:p>
      </dgm:t>
    </dgm:pt>
    <dgm:pt modelId="{23BB178D-3770-48AB-8118-BBE788F55234}" type="pres">
      <dgm:prSet presAssocID="{EDBFB099-BD26-4C41-8D9E-5DF107802058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8C9C11-AC99-4521-87A4-536894534E17}" type="pres">
      <dgm:prSet presAssocID="{DC9D40C8-CCF4-4117-9051-B2C0B0165947}" presName="gear1" presStyleLbl="node1" presStyleIdx="0" presStyleCnt="1" custScaleX="138326" custScaleY="159559" custLinFactNeighborX="-4224" custLinFactNeighborY="2507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B6B207-106A-4A96-8E41-FB243E103025}" type="pres">
      <dgm:prSet presAssocID="{DC9D40C8-CCF4-4117-9051-B2C0B0165947}" presName="gear1srcNode" presStyleLbl="node1" presStyleIdx="0" presStyleCnt="1"/>
      <dgm:spPr/>
      <dgm:t>
        <a:bodyPr/>
        <a:lstStyle/>
        <a:p>
          <a:endParaRPr lang="es-MX"/>
        </a:p>
      </dgm:t>
    </dgm:pt>
    <dgm:pt modelId="{FF45FD73-E773-40D9-842D-55D0011794C7}" type="pres">
      <dgm:prSet presAssocID="{DC9D40C8-CCF4-4117-9051-B2C0B0165947}" presName="gear1dstNode" presStyleLbl="node1" presStyleIdx="0" presStyleCnt="1"/>
      <dgm:spPr/>
      <dgm:t>
        <a:bodyPr/>
        <a:lstStyle/>
        <a:p>
          <a:endParaRPr lang="es-MX"/>
        </a:p>
      </dgm:t>
    </dgm:pt>
    <dgm:pt modelId="{9C0F6047-DEBE-4015-BA7F-87ED7265C5F5}" type="pres">
      <dgm:prSet presAssocID="{A569E3AC-C26F-41CE-AC54-E05F1350E14E}" presName="connector1" presStyleLbl="sibTrans2D1" presStyleIdx="0" presStyleCnt="1" custLinFactNeighborX="13205" custLinFactNeighborY="1413"/>
      <dgm:spPr/>
      <dgm:t>
        <a:bodyPr/>
        <a:lstStyle/>
        <a:p>
          <a:endParaRPr lang="es-MX"/>
        </a:p>
      </dgm:t>
    </dgm:pt>
  </dgm:ptLst>
  <dgm:cxnLst>
    <dgm:cxn modelId="{502722EF-13B1-41B4-A6FC-73BF0CA8BC86}" type="presOf" srcId="{DC9D40C8-CCF4-4117-9051-B2C0B0165947}" destId="{44B6B207-106A-4A96-8E41-FB243E103025}" srcOrd="1" destOrd="0" presId="urn:microsoft.com/office/officeart/2005/8/layout/gear1"/>
    <dgm:cxn modelId="{97201573-DFC9-4183-94A0-FC6B47F85A04}" type="presOf" srcId="{EDBFB099-BD26-4C41-8D9E-5DF107802058}" destId="{23BB178D-3770-48AB-8118-BBE788F55234}" srcOrd="0" destOrd="0" presId="urn:microsoft.com/office/officeart/2005/8/layout/gear1"/>
    <dgm:cxn modelId="{3363D372-C91D-4E27-92C8-875F68086FBB}" srcId="{EDBFB099-BD26-4C41-8D9E-5DF107802058}" destId="{DC9D40C8-CCF4-4117-9051-B2C0B0165947}" srcOrd="0" destOrd="0" parTransId="{8B73A796-6234-4B65-8ED9-A7B90510728A}" sibTransId="{A569E3AC-C26F-41CE-AC54-E05F1350E14E}"/>
    <dgm:cxn modelId="{F6EAB9C9-5DE1-46AC-BA43-FC2336234F40}" type="presOf" srcId="{DC9D40C8-CCF4-4117-9051-B2C0B0165947}" destId="{FF45FD73-E773-40D9-842D-55D0011794C7}" srcOrd="2" destOrd="0" presId="urn:microsoft.com/office/officeart/2005/8/layout/gear1"/>
    <dgm:cxn modelId="{EEA52268-B331-46D7-8DEC-AE27D62D03B0}" type="presOf" srcId="{A569E3AC-C26F-41CE-AC54-E05F1350E14E}" destId="{9C0F6047-DEBE-4015-BA7F-87ED7265C5F5}" srcOrd="0" destOrd="0" presId="urn:microsoft.com/office/officeart/2005/8/layout/gear1"/>
    <dgm:cxn modelId="{F7966AA2-E23D-4987-93E5-BB955AE4228B}" type="presOf" srcId="{DC9D40C8-CCF4-4117-9051-B2C0B0165947}" destId="{0F8C9C11-AC99-4521-87A4-536894534E17}" srcOrd="0" destOrd="0" presId="urn:microsoft.com/office/officeart/2005/8/layout/gear1"/>
    <dgm:cxn modelId="{B936457C-F8C5-49C2-9178-82941D60799A}" type="presParOf" srcId="{23BB178D-3770-48AB-8118-BBE788F55234}" destId="{0F8C9C11-AC99-4521-87A4-536894534E17}" srcOrd="0" destOrd="0" presId="urn:microsoft.com/office/officeart/2005/8/layout/gear1"/>
    <dgm:cxn modelId="{1EEF8048-BC90-417F-8418-0C040FB84469}" type="presParOf" srcId="{23BB178D-3770-48AB-8118-BBE788F55234}" destId="{44B6B207-106A-4A96-8E41-FB243E103025}" srcOrd="1" destOrd="0" presId="urn:microsoft.com/office/officeart/2005/8/layout/gear1"/>
    <dgm:cxn modelId="{DF7601A8-5F26-479D-8BB8-3883CB58FD7A}" type="presParOf" srcId="{23BB178D-3770-48AB-8118-BBE788F55234}" destId="{FF45FD73-E773-40D9-842D-55D0011794C7}" srcOrd="2" destOrd="0" presId="urn:microsoft.com/office/officeart/2005/8/layout/gear1"/>
    <dgm:cxn modelId="{0E22AB92-2C1A-48B1-BCAC-77AF512C1CDB}" type="presParOf" srcId="{23BB178D-3770-48AB-8118-BBE788F55234}" destId="{9C0F6047-DEBE-4015-BA7F-87ED7265C5F5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4BF836F-9B11-46B1-9328-9C2EB6EC4F26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D2CFF6F-6520-485D-8832-ACF47F4D6537}">
      <dgm:prSet/>
      <dgm:spPr/>
      <dgm:t>
        <a:bodyPr/>
        <a:lstStyle/>
        <a:p>
          <a:pPr rtl="0"/>
          <a:r>
            <a:rPr lang="es-ES" smtClean="0"/>
            <a:t>Caída de herramientas, materiales, etc. sobre un trabajador, siempre que éste no los estuviese manipulando. </a:t>
          </a:r>
          <a:endParaRPr lang="es-MX"/>
        </a:p>
      </dgm:t>
    </dgm:pt>
    <dgm:pt modelId="{A24E66F5-45DB-492F-8F4F-70D087997D3F}" type="parTrans" cxnId="{08955E6C-45FC-4C90-AE14-A634AE98D695}">
      <dgm:prSet/>
      <dgm:spPr/>
      <dgm:t>
        <a:bodyPr/>
        <a:lstStyle/>
        <a:p>
          <a:endParaRPr lang="es-MX"/>
        </a:p>
      </dgm:t>
    </dgm:pt>
    <dgm:pt modelId="{C99B1071-976E-4315-8975-EF6C573F7482}" type="sibTrans" cxnId="{08955E6C-45FC-4C90-AE14-A634AE98D695}">
      <dgm:prSet/>
      <dgm:spPr/>
      <dgm:t>
        <a:bodyPr/>
        <a:lstStyle/>
        <a:p>
          <a:endParaRPr lang="es-MX"/>
        </a:p>
      </dgm:t>
    </dgm:pt>
    <dgm:pt modelId="{C2BDBFDC-A569-4EE1-AAAF-86B74D764BDF}" type="pres">
      <dgm:prSet presAssocID="{A4BF836F-9B11-46B1-9328-9C2EB6EC4F2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15A2C91-0384-4124-8058-3EFC167665FF}" type="pres">
      <dgm:prSet presAssocID="{2D2CFF6F-6520-485D-8832-ACF47F4D6537}" presName="Name8" presStyleCnt="0"/>
      <dgm:spPr/>
    </dgm:pt>
    <dgm:pt modelId="{86B74725-80A7-4137-9643-B026C09E4C8C}" type="pres">
      <dgm:prSet presAssocID="{2D2CFF6F-6520-485D-8832-ACF47F4D6537}" presName="level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8AB8FA-C0B2-4A19-993F-AD953128ADC4}" type="pres">
      <dgm:prSet presAssocID="{2D2CFF6F-6520-485D-8832-ACF47F4D653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A2B8B78-EB2F-4C3E-B252-8585DD1D0901}" type="presOf" srcId="{A4BF836F-9B11-46B1-9328-9C2EB6EC4F26}" destId="{C2BDBFDC-A569-4EE1-AAAF-86B74D764BDF}" srcOrd="0" destOrd="0" presId="urn:microsoft.com/office/officeart/2005/8/layout/pyramid3"/>
    <dgm:cxn modelId="{E1DA8C9C-39FC-4917-AC7E-01353F3F75F0}" type="presOf" srcId="{2D2CFF6F-6520-485D-8832-ACF47F4D6537}" destId="{86B74725-80A7-4137-9643-B026C09E4C8C}" srcOrd="0" destOrd="0" presId="urn:microsoft.com/office/officeart/2005/8/layout/pyramid3"/>
    <dgm:cxn modelId="{08955E6C-45FC-4C90-AE14-A634AE98D695}" srcId="{A4BF836F-9B11-46B1-9328-9C2EB6EC4F26}" destId="{2D2CFF6F-6520-485D-8832-ACF47F4D6537}" srcOrd="0" destOrd="0" parTransId="{A24E66F5-45DB-492F-8F4F-70D087997D3F}" sibTransId="{C99B1071-976E-4315-8975-EF6C573F7482}"/>
    <dgm:cxn modelId="{E7C24AB7-D02F-4ACC-BFD9-7160E07BC00A}" type="presOf" srcId="{2D2CFF6F-6520-485D-8832-ACF47F4D6537}" destId="{668AB8FA-C0B2-4A19-993F-AD953128ADC4}" srcOrd="1" destOrd="0" presId="urn:microsoft.com/office/officeart/2005/8/layout/pyramid3"/>
    <dgm:cxn modelId="{5FDC0675-D778-4AD6-9E58-3468E7CC1A8E}" type="presParOf" srcId="{C2BDBFDC-A569-4EE1-AAAF-86B74D764BDF}" destId="{215A2C91-0384-4124-8058-3EFC167665FF}" srcOrd="0" destOrd="0" presId="urn:microsoft.com/office/officeart/2005/8/layout/pyramid3"/>
    <dgm:cxn modelId="{175416CE-E2C9-4CE4-B9F5-E23A31F814E0}" type="presParOf" srcId="{215A2C91-0384-4124-8058-3EFC167665FF}" destId="{86B74725-80A7-4137-9643-B026C09E4C8C}" srcOrd="0" destOrd="0" presId="urn:microsoft.com/office/officeart/2005/8/layout/pyramid3"/>
    <dgm:cxn modelId="{59711293-D87F-471D-B885-8F6833C31793}" type="presParOf" srcId="{215A2C91-0384-4124-8058-3EFC167665FF}" destId="{668AB8FA-C0B2-4A19-993F-AD953128ADC4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ACE51F6-48ED-4BCD-AB52-F3D1CC744B2C}" type="doc">
      <dgm:prSet loTypeId="urn:microsoft.com/office/officeart/2005/8/layout/lProcess3" loCatId="process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0BC3E5BA-EA63-4E25-96B0-C07A9FEEAC69}">
      <dgm:prSet/>
      <dgm:spPr/>
      <dgm:t>
        <a:bodyPr/>
        <a:lstStyle/>
        <a:p>
          <a:pPr rtl="0"/>
          <a:r>
            <a:rPr lang="es-ES" smtClean="0"/>
            <a:t>Lesiones como consecuencia de pisadas sobre objetos cortantes o punzantes. </a:t>
          </a:r>
          <a:endParaRPr lang="es-MX"/>
        </a:p>
      </dgm:t>
    </dgm:pt>
    <dgm:pt modelId="{890E4128-0E16-4759-AE7D-1BD1FBA0BF33}" type="parTrans" cxnId="{AEE11A43-A143-4F9E-AB4F-DF9A92E2395E}">
      <dgm:prSet/>
      <dgm:spPr/>
      <dgm:t>
        <a:bodyPr/>
        <a:lstStyle/>
        <a:p>
          <a:endParaRPr lang="es-MX"/>
        </a:p>
      </dgm:t>
    </dgm:pt>
    <dgm:pt modelId="{0DA9E973-4387-487E-9448-93F73BED562C}" type="sibTrans" cxnId="{AEE11A43-A143-4F9E-AB4F-DF9A92E2395E}">
      <dgm:prSet/>
      <dgm:spPr/>
      <dgm:t>
        <a:bodyPr/>
        <a:lstStyle/>
        <a:p>
          <a:endParaRPr lang="es-MX"/>
        </a:p>
      </dgm:t>
    </dgm:pt>
    <dgm:pt modelId="{B67E354A-49EE-43B4-B5CA-95C8BC0769FB}" type="pres">
      <dgm:prSet presAssocID="{4ACE51F6-48ED-4BCD-AB52-F3D1CC744B2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8A474D9-3AD1-42FD-B843-6E4AAE40B5A4}" type="pres">
      <dgm:prSet presAssocID="{0BC3E5BA-EA63-4E25-96B0-C07A9FEEAC69}" presName="horFlow" presStyleCnt="0"/>
      <dgm:spPr/>
    </dgm:pt>
    <dgm:pt modelId="{E94D28CF-82C7-4327-9EE7-8FA16E88050D}" type="pres">
      <dgm:prSet presAssocID="{0BC3E5BA-EA63-4E25-96B0-C07A9FEEAC69}" presName="bigChev" presStyleLbl="node1" presStyleIdx="0" presStyleCnt="1" custScaleX="119288"/>
      <dgm:spPr/>
      <dgm:t>
        <a:bodyPr/>
        <a:lstStyle/>
        <a:p>
          <a:endParaRPr lang="es-MX"/>
        </a:p>
      </dgm:t>
    </dgm:pt>
  </dgm:ptLst>
  <dgm:cxnLst>
    <dgm:cxn modelId="{81FEE1CE-E48D-4FD9-AEEB-DBD847B485CF}" type="presOf" srcId="{0BC3E5BA-EA63-4E25-96B0-C07A9FEEAC69}" destId="{E94D28CF-82C7-4327-9EE7-8FA16E88050D}" srcOrd="0" destOrd="0" presId="urn:microsoft.com/office/officeart/2005/8/layout/lProcess3"/>
    <dgm:cxn modelId="{AEE11A43-A143-4F9E-AB4F-DF9A92E2395E}" srcId="{4ACE51F6-48ED-4BCD-AB52-F3D1CC744B2C}" destId="{0BC3E5BA-EA63-4E25-96B0-C07A9FEEAC69}" srcOrd="0" destOrd="0" parTransId="{890E4128-0E16-4759-AE7D-1BD1FBA0BF33}" sibTransId="{0DA9E973-4387-487E-9448-93F73BED562C}"/>
    <dgm:cxn modelId="{C03F0F2E-697B-414D-A604-06D2900B8839}" type="presOf" srcId="{4ACE51F6-48ED-4BCD-AB52-F3D1CC744B2C}" destId="{B67E354A-49EE-43B4-B5CA-95C8BC0769FB}" srcOrd="0" destOrd="0" presId="urn:microsoft.com/office/officeart/2005/8/layout/lProcess3"/>
    <dgm:cxn modelId="{519D2E25-1695-4A89-B4EA-43AFBE2BCD06}" type="presParOf" srcId="{B67E354A-49EE-43B4-B5CA-95C8BC0769FB}" destId="{18A474D9-3AD1-42FD-B843-6E4AAE40B5A4}" srcOrd="0" destOrd="0" presId="urn:microsoft.com/office/officeart/2005/8/layout/lProcess3"/>
    <dgm:cxn modelId="{03F7814B-5A70-48FD-A321-88A06AACE80D}" type="presParOf" srcId="{18A474D9-3AD1-42FD-B843-6E4AAE40B5A4}" destId="{E94D28CF-82C7-4327-9EE7-8FA16E88050D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2C700F8-B43A-4893-A5D7-C9D76D754D22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3A32A87-66D3-4EBA-A1C3-3AADE5A850D1}">
      <dgm:prSet/>
      <dgm:spPr/>
      <dgm:t>
        <a:bodyPr/>
        <a:lstStyle/>
        <a:p>
          <a:pPr rtl="0"/>
          <a:r>
            <a:rPr lang="es-ES" smtClean="0"/>
            <a:t>El trabajador es una parte dinámica, golpeándose contra un objeto que no estaba en movimiento. </a:t>
          </a:r>
          <a:endParaRPr lang="es-MX"/>
        </a:p>
      </dgm:t>
    </dgm:pt>
    <dgm:pt modelId="{82406A75-680C-4A38-BE51-BF4FA8D5217E}" type="parTrans" cxnId="{2F8A1A61-786E-41E5-8A11-54BA147D81BC}">
      <dgm:prSet/>
      <dgm:spPr/>
      <dgm:t>
        <a:bodyPr/>
        <a:lstStyle/>
        <a:p>
          <a:endParaRPr lang="es-MX"/>
        </a:p>
      </dgm:t>
    </dgm:pt>
    <dgm:pt modelId="{7CA8311C-E539-4526-88ED-E9D3E5F68810}" type="sibTrans" cxnId="{2F8A1A61-786E-41E5-8A11-54BA147D81BC}">
      <dgm:prSet/>
      <dgm:spPr/>
      <dgm:t>
        <a:bodyPr/>
        <a:lstStyle/>
        <a:p>
          <a:endParaRPr lang="es-MX"/>
        </a:p>
      </dgm:t>
    </dgm:pt>
    <dgm:pt modelId="{D54BA0BE-6C18-46A5-9AF3-E6E613145C72}" type="pres">
      <dgm:prSet presAssocID="{F2C700F8-B43A-4893-A5D7-C9D76D754D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130057B-41B8-4DD0-B22C-F707119A5C67}" type="pres">
      <dgm:prSet presAssocID="{F2C700F8-B43A-4893-A5D7-C9D76D754D22}" presName="fgShape" presStyleLbl="fgShp" presStyleIdx="0" presStyleCnt="1"/>
      <dgm:spPr/>
    </dgm:pt>
    <dgm:pt modelId="{EF097190-295F-4983-9A13-9086EA2CEB9D}" type="pres">
      <dgm:prSet presAssocID="{F2C700F8-B43A-4893-A5D7-C9D76D754D22}" presName="linComp" presStyleCnt="0"/>
      <dgm:spPr/>
    </dgm:pt>
    <dgm:pt modelId="{E4C92A5E-F718-4422-B120-F68E95FD97A1}" type="pres">
      <dgm:prSet presAssocID="{A3A32A87-66D3-4EBA-A1C3-3AADE5A850D1}" presName="compNode" presStyleCnt="0"/>
      <dgm:spPr/>
    </dgm:pt>
    <dgm:pt modelId="{A485E814-FD18-4621-AC53-B45B2EB81401}" type="pres">
      <dgm:prSet presAssocID="{A3A32A87-66D3-4EBA-A1C3-3AADE5A850D1}" presName="bkgdShape" presStyleLbl="node1" presStyleIdx="0" presStyleCnt="1" custLinFactNeighborX="-81694" custLinFactNeighborY="11382"/>
      <dgm:spPr/>
      <dgm:t>
        <a:bodyPr/>
        <a:lstStyle/>
        <a:p>
          <a:endParaRPr lang="es-MX"/>
        </a:p>
      </dgm:t>
    </dgm:pt>
    <dgm:pt modelId="{631AA965-E8EC-4B7C-89E6-E9CA50B6BC13}" type="pres">
      <dgm:prSet presAssocID="{A3A32A87-66D3-4EBA-A1C3-3AADE5A850D1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45F951-60BE-4920-A543-DC1A1FEE0134}" type="pres">
      <dgm:prSet presAssocID="{A3A32A87-66D3-4EBA-A1C3-3AADE5A850D1}" presName="invisiNode" presStyleLbl="node1" presStyleIdx="0" presStyleCnt="1"/>
      <dgm:spPr/>
    </dgm:pt>
    <dgm:pt modelId="{59BA168D-6A6D-4944-A7EA-FC630EC7495A}" type="pres">
      <dgm:prSet presAssocID="{A3A32A87-66D3-4EBA-A1C3-3AADE5A850D1}" presName="imagNode" presStyleLbl="fgImgPlace1" presStyleIdx="0" presStyleCnt="1"/>
      <dgm:spPr/>
    </dgm:pt>
  </dgm:ptLst>
  <dgm:cxnLst>
    <dgm:cxn modelId="{70954B7C-1F7D-4671-BA04-9E1545B0A5EB}" type="presOf" srcId="{A3A32A87-66D3-4EBA-A1C3-3AADE5A850D1}" destId="{A485E814-FD18-4621-AC53-B45B2EB81401}" srcOrd="0" destOrd="0" presId="urn:microsoft.com/office/officeart/2005/8/layout/hList7"/>
    <dgm:cxn modelId="{1D08F2EA-871E-4AE2-BA0B-52DBC82D7A34}" type="presOf" srcId="{A3A32A87-66D3-4EBA-A1C3-3AADE5A850D1}" destId="{631AA965-E8EC-4B7C-89E6-E9CA50B6BC13}" srcOrd="1" destOrd="0" presId="urn:microsoft.com/office/officeart/2005/8/layout/hList7"/>
    <dgm:cxn modelId="{5C22650C-42B8-4D06-A1FF-8C24D41154A7}" type="presOf" srcId="{F2C700F8-B43A-4893-A5D7-C9D76D754D22}" destId="{D54BA0BE-6C18-46A5-9AF3-E6E613145C72}" srcOrd="0" destOrd="0" presId="urn:microsoft.com/office/officeart/2005/8/layout/hList7"/>
    <dgm:cxn modelId="{2F8A1A61-786E-41E5-8A11-54BA147D81BC}" srcId="{F2C700F8-B43A-4893-A5D7-C9D76D754D22}" destId="{A3A32A87-66D3-4EBA-A1C3-3AADE5A850D1}" srcOrd="0" destOrd="0" parTransId="{82406A75-680C-4A38-BE51-BF4FA8D5217E}" sibTransId="{7CA8311C-E539-4526-88ED-E9D3E5F68810}"/>
    <dgm:cxn modelId="{3FAF95F6-6346-4D64-9382-A365721AE5B0}" type="presParOf" srcId="{D54BA0BE-6C18-46A5-9AF3-E6E613145C72}" destId="{8130057B-41B8-4DD0-B22C-F707119A5C67}" srcOrd="0" destOrd="0" presId="urn:microsoft.com/office/officeart/2005/8/layout/hList7"/>
    <dgm:cxn modelId="{8CC0BA17-6AB1-4323-A549-547D25F9A16C}" type="presParOf" srcId="{D54BA0BE-6C18-46A5-9AF3-E6E613145C72}" destId="{EF097190-295F-4983-9A13-9086EA2CEB9D}" srcOrd="1" destOrd="0" presId="urn:microsoft.com/office/officeart/2005/8/layout/hList7"/>
    <dgm:cxn modelId="{8A301FB7-9907-4268-B2A9-7CD9019B6065}" type="presParOf" srcId="{EF097190-295F-4983-9A13-9086EA2CEB9D}" destId="{E4C92A5E-F718-4422-B120-F68E95FD97A1}" srcOrd="0" destOrd="0" presId="urn:microsoft.com/office/officeart/2005/8/layout/hList7"/>
    <dgm:cxn modelId="{49ED7E90-5E84-4420-81D3-5F9198379F70}" type="presParOf" srcId="{E4C92A5E-F718-4422-B120-F68E95FD97A1}" destId="{A485E814-FD18-4621-AC53-B45B2EB81401}" srcOrd="0" destOrd="0" presId="urn:microsoft.com/office/officeart/2005/8/layout/hList7"/>
    <dgm:cxn modelId="{B9FEAC57-1DDC-4937-A5C5-7546D1D4261B}" type="presParOf" srcId="{E4C92A5E-F718-4422-B120-F68E95FD97A1}" destId="{631AA965-E8EC-4B7C-89E6-E9CA50B6BC13}" srcOrd="1" destOrd="0" presId="urn:microsoft.com/office/officeart/2005/8/layout/hList7"/>
    <dgm:cxn modelId="{9E20053F-F29F-44AC-B626-CBB1D005516C}" type="presParOf" srcId="{E4C92A5E-F718-4422-B120-F68E95FD97A1}" destId="{AB45F951-60BE-4920-A543-DC1A1FEE0134}" srcOrd="2" destOrd="0" presId="urn:microsoft.com/office/officeart/2005/8/layout/hList7"/>
    <dgm:cxn modelId="{43E4339E-12C7-4B3C-86F9-F97A3D66B556}" type="presParOf" srcId="{E4C92A5E-F718-4422-B120-F68E95FD97A1}" destId="{59BA168D-6A6D-4944-A7EA-FC630EC7495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B7BB97C-20A5-424D-A153-B1E3579B2FCA}" type="doc">
      <dgm:prSet loTypeId="urn:microsoft.com/office/officeart/2005/8/layout/target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DF53CE8-A91C-46D1-8D64-F73726FE84E4}">
      <dgm:prSet/>
      <dgm:spPr/>
      <dgm:t>
        <a:bodyPr/>
        <a:lstStyle/>
        <a:p>
          <a:pPr algn="just" rtl="0"/>
          <a:r>
            <a:rPr lang="es-ES" dirty="0" smtClean="0"/>
            <a:t>El trabajador recibe golpes, etc. ocasionados por elementos móviles de las máquinas o instalaciones. No se incluyen los atrapamientos. Ejemplo: cortes con sierra de disco. </a:t>
          </a:r>
          <a:endParaRPr lang="es-MX" dirty="0"/>
        </a:p>
      </dgm:t>
    </dgm:pt>
    <dgm:pt modelId="{0CF8EEC7-89A1-4315-98A2-93AD67A1ACBB}" type="parTrans" cxnId="{B7CB22D0-5FCF-4E92-A1AA-6622DBEC2E43}">
      <dgm:prSet/>
      <dgm:spPr/>
      <dgm:t>
        <a:bodyPr/>
        <a:lstStyle/>
        <a:p>
          <a:endParaRPr lang="es-MX"/>
        </a:p>
      </dgm:t>
    </dgm:pt>
    <dgm:pt modelId="{3ADCB8CB-1677-4230-A16F-9116D7AD7B36}" type="sibTrans" cxnId="{B7CB22D0-5FCF-4E92-A1AA-6622DBEC2E43}">
      <dgm:prSet/>
      <dgm:spPr/>
      <dgm:t>
        <a:bodyPr/>
        <a:lstStyle/>
        <a:p>
          <a:endParaRPr lang="es-MX"/>
        </a:p>
      </dgm:t>
    </dgm:pt>
    <dgm:pt modelId="{321832FD-3131-4B19-9E4E-25C00F584725}" type="pres">
      <dgm:prSet presAssocID="{FB7BB97C-20A5-424D-A153-B1E3579B2FC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5ECA4DA-B727-40D1-846F-AFFD043378B5}" type="pres">
      <dgm:prSet presAssocID="{CDF53CE8-A91C-46D1-8D64-F73726FE84E4}" presName="circle1" presStyleLbl="node1" presStyleIdx="0" presStyleCnt="1"/>
      <dgm:spPr/>
    </dgm:pt>
    <dgm:pt modelId="{4EBCC14D-A931-44EF-ACAA-0C8DC8B1E0B7}" type="pres">
      <dgm:prSet presAssocID="{CDF53CE8-A91C-46D1-8D64-F73726FE84E4}" presName="space" presStyleCnt="0"/>
      <dgm:spPr/>
    </dgm:pt>
    <dgm:pt modelId="{3DD64C37-D4D0-43F2-820D-B5CDFD01B1C9}" type="pres">
      <dgm:prSet presAssocID="{CDF53CE8-A91C-46D1-8D64-F73726FE84E4}" presName="rect1" presStyleLbl="alignAcc1" presStyleIdx="0" presStyleCnt="1" custScaleY="174986"/>
      <dgm:spPr/>
      <dgm:t>
        <a:bodyPr/>
        <a:lstStyle/>
        <a:p>
          <a:endParaRPr lang="es-MX"/>
        </a:p>
      </dgm:t>
    </dgm:pt>
    <dgm:pt modelId="{15456237-8C2F-4FBE-BAC2-63030DC7E9EF}" type="pres">
      <dgm:prSet presAssocID="{CDF53CE8-A91C-46D1-8D64-F73726FE84E4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C3B2539-2047-4C1C-AE3C-C4401DBE42D7}" type="presOf" srcId="{FB7BB97C-20A5-424D-A153-B1E3579B2FCA}" destId="{321832FD-3131-4B19-9E4E-25C00F584725}" srcOrd="0" destOrd="0" presId="urn:microsoft.com/office/officeart/2005/8/layout/target3"/>
    <dgm:cxn modelId="{B7CB22D0-5FCF-4E92-A1AA-6622DBEC2E43}" srcId="{FB7BB97C-20A5-424D-A153-B1E3579B2FCA}" destId="{CDF53CE8-A91C-46D1-8D64-F73726FE84E4}" srcOrd="0" destOrd="0" parTransId="{0CF8EEC7-89A1-4315-98A2-93AD67A1ACBB}" sibTransId="{3ADCB8CB-1677-4230-A16F-9116D7AD7B36}"/>
    <dgm:cxn modelId="{0BA2C78C-A93A-479B-B8DC-914DAD078172}" type="presOf" srcId="{CDF53CE8-A91C-46D1-8D64-F73726FE84E4}" destId="{3DD64C37-D4D0-43F2-820D-B5CDFD01B1C9}" srcOrd="0" destOrd="0" presId="urn:microsoft.com/office/officeart/2005/8/layout/target3"/>
    <dgm:cxn modelId="{8167CA57-6C17-40C4-ABE2-7507EA337394}" type="presOf" srcId="{CDF53CE8-A91C-46D1-8D64-F73726FE84E4}" destId="{15456237-8C2F-4FBE-BAC2-63030DC7E9EF}" srcOrd="1" destOrd="0" presId="urn:microsoft.com/office/officeart/2005/8/layout/target3"/>
    <dgm:cxn modelId="{B86A4B22-37BD-4184-8402-6C4B06462DA3}" type="presParOf" srcId="{321832FD-3131-4B19-9E4E-25C00F584725}" destId="{05ECA4DA-B727-40D1-846F-AFFD043378B5}" srcOrd="0" destOrd="0" presId="urn:microsoft.com/office/officeart/2005/8/layout/target3"/>
    <dgm:cxn modelId="{70237D5A-7946-4581-9210-0B39C3B0CD6F}" type="presParOf" srcId="{321832FD-3131-4B19-9E4E-25C00F584725}" destId="{4EBCC14D-A931-44EF-ACAA-0C8DC8B1E0B7}" srcOrd="1" destOrd="0" presId="urn:microsoft.com/office/officeart/2005/8/layout/target3"/>
    <dgm:cxn modelId="{9B6EA0D2-E0A1-414C-BDBE-A2979D892986}" type="presParOf" srcId="{321832FD-3131-4B19-9E4E-25C00F584725}" destId="{3DD64C37-D4D0-43F2-820D-B5CDFD01B1C9}" srcOrd="2" destOrd="0" presId="urn:microsoft.com/office/officeart/2005/8/layout/target3"/>
    <dgm:cxn modelId="{462D9A10-F8C5-4124-82B9-E4271E6D46E1}" type="presParOf" srcId="{321832FD-3131-4B19-9E4E-25C00F584725}" destId="{15456237-8C2F-4FBE-BAC2-63030DC7E9EF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F5F4A7A-6F5B-40F6-9A98-F8ACA10A812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6CA0D26-A228-44B4-8A9E-F78DE9A6D120}">
      <dgm:prSet/>
      <dgm:spPr/>
      <dgm:t>
        <a:bodyPr/>
        <a:lstStyle/>
        <a:p>
          <a:pPr rtl="0"/>
          <a:r>
            <a:rPr lang="es-ES" dirty="0" smtClean="0"/>
            <a:t>Lesión producida por un objeto o herramienta movida por fuerza distinta a la gravedad (martillazos, golpes con piedras); no se incluyen golpes por caída de objetos. </a:t>
          </a:r>
          <a:endParaRPr lang="es-MX" dirty="0"/>
        </a:p>
      </dgm:t>
    </dgm:pt>
    <dgm:pt modelId="{97BA4111-E582-4135-92FE-1CF456E22F0E}" type="parTrans" cxnId="{0989BF21-B68D-4D55-A00A-7268D68C7DA4}">
      <dgm:prSet/>
      <dgm:spPr/>
      <dgm:t>
        <a:bodyPr/>
        <a:lstStyle/>
        <a:p>
          <a:endParaRPr lang="es-MX"/>
        </a:p>
      </dgm:t>
    </dgm:pt>
    <dgm:pt modelId="{E30D0581-DD44-4966-929C-861050F699ED}" type="sibTrans" cxnId="{0989BF21-B68D-4D55-A00A-7268D68C7DA4}">
      <dgm:prSet/>
      <dgm:spPr/>
      <dgm:t>
        <a:bodyPr/>
        <a:lstStyle/>
        <a:p>
          <a:endParaRPr lang="es-MX"/>
        </a:p>
      </dgm:t>
    </dgm:pt>
    <dgm:pt modelId="{4BAD0E94-3794-4BF6-9AFF-42149A32869D}" type="pres">
      <dgm:prSet presAssocID="{FF5F4A7A-6F5B-40F6-9A98-F8ACA10A812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CA25D87-3C8C-4A00-BD63-71BF722E9B66}" type="pres">
      <dgm:prSet presAssocID="{F6CA0D26-A228-44B4-8A9E-F78DE9A6D120}" presName="composite" presStyleCnt="0"/>
      <dgm:spPr/>
    </dgm:pt>
    <dgm:pt modelId="{DDD13981-0674-4264-8109-46728F2F8BCF}" type="pres">
      <dgm:prSet presAssocID="{F6CA0D26-A228-44B4-8A9E-F78DE9A6D120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1A755D-20B2-4609-B7AB-9B9B9776D3DE}" type="pres">
      <dgm:prSet presAssocID="{F6CA0D26-A228-44B4-8A9E-F78DE9A6D120}" presName="descendantText" presStyleLbl="alignAcc1" presStyleIdx="0" presStyleCnt="1">
        <dgm:presLayoutVars>
          <dgm:bulletEnabled val="1"/>
        </dgm:presLayoutVars>
      </dgm:prSet>
      <dgm:spPr/>
    </dgm:pt>
  </dgm:ptLst>
  <dgm:cxnLst>
    <dgm:cxn modelId="{9B7CC3BD-A86F-4689-9FDF-3BD77A4AF3AF}" type="presOf" srcId="{FF5F4A7A-6F5B-40F6-9A98-F8ACA10A812B}" destId="{4BAD0E94-3794-4BF6-9AFF-42149A32869D}" srcOrd="0" destOrd="0" presId="urn:microsoft.com/office/officeart/2005/8/layout/chevron2"/>
    <dgm:cxn modelId="{5FF581A0-E58E-401C-841E-24E9F2746A89}" type="presOf" srcId="{F6CA0D26-A228-44B4-8A9E-F78DE9A6D120}" destId="{DDD13981-0674-4264-8109-46728F2F8BCF}" srcOrd="0" destOrd="0" presId="urn:microsoft.com/office/officeart/2005/8/layout/chevron2"/>
    <dgm:cxn modelId="{0989BF21-B68D-4D55-A00A-7268D68C7DA4}" srcId="{FF5F4A7A-6F5B-40F6-9A98-F8ACA10A812B}" destId="{F6CA0D26-A228-44B4-8A9E-F78DE9A6D120}" srcOrd="0" destOrd="0" parTransId="{97BA4111-E582-4135-92FE-1CF456E22F0E}" sibTransId="{E30D0581-DD44-4966-929C-861050F699ED}"/>
    <dgm:cxn modelId="{7A1412B2-134A-4A26-9E81-F2763D5119DE}" type="presParOf" srcId="{4BAD0E94-3794-4BF6-9AFF-42149A32869D}" destId="{4CA25D87-3C8C-4A00-BD63-71BF722E9B66}" srcOrd="0" destOrd="0" presId="urn:microsoft.com/office/officeart/2005/8/layout/chevron2"/>
    <dgm:cxn modelId="{BC53F3F7-AF1F-4D5B-A355-955794553D74}" type="presParOf" srcId="{4CA25D87-3C8C-4A00-BD63-71BF722E9B66}" destId="{DDD13981-0674-4264-8109-46728F2F8BCF}" srcOrd="0" destOrd="0" presId="urn:microsoft.com/office/officeart/2005/8/layout/chevron2"/>
    <dgm:cxn modelId="{E5C9B7F0-9AFB-468B-AA12-88073FFFF969}" type="presParOf" srcId="{4CA25D87-3C8C-4A00-BD63-71BF722E9B66}" destId="{8C1A755D-20B2-4609-B7AB-9B9B9776D3D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658CE1C-D470-443B-ACC7-3D9F664C83C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8148F66-B28C-4C1D-B61C-CDF4042600BD}">
      <dgm:prSet/>
      <dgm:spPr/>
      <dgm:t>
        <a:bodyPr/>
        <a:lstStyle/>
        <a:p>
          <a:pPr algn="just" rtl="0"/>
          <a:r>
            <a:rPr lang="es-ES" dirty="0" smtClean="0"/>
            <a:t>Accidentes debidos a la proyección de fragmentos o partículas  procedentes de máquinas herramientas. </a:t>
          </a:r>
          <a:endParaRPr lang="es-MX" dirty="0"/>
        </a:p>
      </dgm:t>
    </dgm:pt>
    <dgm:pt modelId="{B058D8FC-C428-4184-9413-77613A54FDE5}" type="parTrans" cxnId="{05007550-FCCF-43D0-B04C-9F9BCAA0A1BA}">
      <dgm:prSet/>
      <dgm:spPr/>
      <dgm:t>
        <a:bodyPr/>
        <a:lstStyle/>
        <a:p>
          <a:endParaRPr lang="es-MX"/>
        </a:p>
      </dgm:t>
    </dgm:pt>
    <dgm:pt modelId="{925E7CA7-BF61-4AC0-9AEC-E4CBA75A113C}" type="sibTrans" cxnId="{05007550-FCCF-43D0-B04C-9F9BCAA0A1BA}">
      <dgm:prSet/>
      <dgm:spPr/>
      <dgm:t>
        <a:bodyPr/>
        <a:lstStyle/>
        <a:p>
          <a:endParaRPr lang="es-MX"/>
        </a:p>
      </dgm:t>
    </dgm:pt>
    <dgm:pt modelId="{E351F4AC-D1D2-4B74-87BB-AD721D95D323}" type="pres">
      <dgm:prSet presAssocID="{D658CE1C-D470-443B-ACC7-3D9F664C83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302E743-6322-41C8-AF06-7BE545D9C798}" type="pres">
      <dgm:prSet presAssocID="{E8148F66-B28C-4C1D-B61C-CDF4042600B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5007550-FCCF-43D0-B04C-9F9BCAA0A1BA}" srcId="{D658CE1C-D470-443B-ACC7-3D9F664C83C4}" destId="{E8148F66-B28C-4C1D-B61C-CDF4042600BD}" srcOrd="0" destOrd="0" parTransId="{B058D8FC-C428-4184-9413-77613A54FDE5}" sibTransId="{925E7CA7-BF61-4AC0-9AEC-E4CBA75A113C}"/>
    <dgm:cxn modelId="{AC6B76F5-B025-45A5-A165-344630D7A7B2}" type="presOf" srcId="{D658CE1C-D470-443B-ACC7-3D9F664C83C4}" destId="{E351F4AC-D1D2-4B74-87BB-AD721D95D323}" srcOrd="0" destOrd="0" presId="urn:microsoft.com/office/officeart/2005/8/layout/vList2"/>
    <dgm:cxn modelId="{EF3EBECD-BAF7-4360-B910-7AE4FD2A87CB}" type="presOf" srcId="{E8148F66-B28C-4C1D-B61C-CDF4042600BD}" destId="{6302E743-6322-41C8-AF06-7BE545D9C798}" srcOrd="0" destOrd="0" presId="urn:microsoft.com/office/officeart/2005/8/layout/vList2"/>
    <dgm:cxn modelId="{254CCF4F-06A4-4AB8-9D2B-C7FF901ABB2E}" type="presParOf" srcId="{E351F4AC-D1D2-4B74-87BB-AD721D95D323}" destId="{6302E743-6322-41C8-AF06-7BE545D9C7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B4F3914-B698-44CC-AC57-88C5D5916241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E879FD5-6A74-4FA5-9B15-23D00D621591}">
      <dgm:prSet/>
      <dgm:spPr/>
      <dgm:t>
        <a:bodyPr/>
        <a:lstStyle/>
        <a:p>
          <a:pPr rtl="0"/>
          <a:r>
            <a:rPr lang="es-ES" smtClean="0"/>
            <a:t>Piezas de máquinas, diversas materiales, vehículos, etc. </a:t>
          </a:r>
          <a:endParaRPr lang="es-MX"/>
        </a:p>
      </dgm:t>
    </dgm:pt>
    <dgm:pt modelId="{08D68C81-ED4B-4097-9897-E79089417ED3}" type="parTrans" cxnId="{AD166023-616A-41FC-AA89-76D79257E98E}">
      <dgm:prSet/>
      <dgm:spPr/>
      <dgm:t>
        <a:bodyPr/>
        <a:lstStyle/>
        <a:p>
          <a:endParaRPr lang="es-MX"/>
        </a:p>
      </dgm:t>
    </dgm:pt>
    <dgm:pt modelId="{FADDA5FC-473E-43A9-BE59-495E07256028}" type="sibTrans" cxnId="{AD166023-616A-41FC-AA89-76D79257E98E}">
      <dgm:prSet/>
      <dgm:spPr/>
      <dgm:t>
        <a:bodyPr/>
        <a:lstStyle/>
        <a:p>
          <a:endParaRPr lang="es-MX"/>
        </a:p>
      </dgm:t>
    </dgm:pt>
    <dgm:pt modelId="{0F5FF038-6506-43D4-8951-C2DFD298483C}" type="pres">
      <dgm:prSet presAssocID="{CB4F3914-B698-44CC-AC57-88C5D591624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DAC656A-0519-420D-8A6E-659953BE8626}" type="pres">
      <dgm:prSet presAssocID="{4E879FD5-6A74-4FA5-9B15-23D00D621591}" presName="linNode" presStyleCnt="0"/>
      <dgm:spPr/>
    </dgm:pt>
    <dgm:pt modelId="{19CB2B1A-A357-4A3A-A4D0-6643AA300FC2}" type="pres">
      <dgm:prSet presAssocID="{4E879FD5-6A74-4FA5-9B15-23D00D621591}" presName="parentShp" presStyleLbl="node1" presStyleIdx="0" presStyleCnt="1" custScaleX="1537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62E232-1A8E-4126-A1FE-AA058C6EC5FE}" type="pres">
      <dgm:prSet presAssocID="{4E879FD5-6A74-4FA5-9B15-23D00D621591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61D42513-B7E4-4122-83B2-3E245A6EDB21}" type="presOf" srcId="{CB4F3914-B698-44CC-AC57-88C5D5916241}" destId="{0F5FF038-6506-43D4-8951-C2DFD298483C}" srcOrd="0" destOrd="0" presId="urn:microsoft.com/office/officeart/2005/8/layout/vList6"/>
    <dgm:cxn modelId="{513E4EE3-1B12-481C-8E6D-C2DA876B9C5C}" type="presOf" srcId="{4E879FD5-6A74-4FA5-9B15-23D00D621591}" destId="{19CB2B1A-A357-4A3A-A4D0-6643AA300FC2}" srcOrd="0" destOrd="0" presId="urn:microsoft.com/office/officeart/2005/8/layout/vList6"/>
    <dgm:cxn modelId="{AD166023-616A-41FC-AA89-76D79257E98E}" srcId="{CB4F3914-B698-44CC-AC57-88C5D5916241}" destId="{4E879FD5-6A74-4FA5-9B15-23D00D621591}" srcOrd="0" destOrd="0" parTransId="{08D68C81-ED4B-4097-9897-E79089417ED3}" sibTransId="{FADDA5FC-473E-43A9-BE59-495E07256028}"/>
    <dgm:cxn modelId="{3B80ECE2-B509-47F6-B67A-B898EF382A58}" type="presParOf" srcId="{0F5FF038-6506-43D4-8951-C2DFD298483C}" destId="{DDAC656A-0519-420D-8A6E-659953BE8626}" srcOrd="0" destOrd="0" presId="urn:microsoft.com/office/officeart/2005/8/layout/vList6"/>
    <dgm:cxn modelId="{4EA3E265-8F1F-49DB-AB80-B899DBB2B5D3}" type="presParOf" srcId="{DDAC656A-0519-420D-8A6E-659953BE8626}" destId="{19CB2B1A-A357-4A3A-A4D0-6643AA300FC2}" srcOrd="0" destOrd="0" presId="urn:microsoft.com/office/officeart/2005/8/layout/vList6"/>
    <dgm:cxn modelId="{C1EB07E5-BEE9-4E16-83B1-13D8443A2A9E}" type="presParOf" srcId="{DDAC656A-0519-420D-8A6E-659953BE8626}" destId="{2162E232-1A8E-4126-A1FE-AA058C6EC5F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A6E6C24-2B4E-4FA2-86D9-648FC87DEDD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5F31794-6B1F-4228-9EAE-8EAA3E6DBBF9}">
      <dgm:prSet/>
      <dgm:spPr/>
      <dgm:t>
        <a:bodyPr/>
        <a:lstStyle/>
        <a:p>
          <a:pPr rtl="0"/>
          <a:r>
            <a:rPr lang="es-ES" smtClean="0"/>
            <a:t>Incluye atrapamientos debidos a vuelcos de vehículos u otras máquinas que dejen al trabajador lesionado. </a:t>
          </a:r>
          <a:endParaRPr lang="es-MX"/>
        </a:p>
      </dgm:t>
    </dgm:pt>
    <dgm:pt modelId="{97D978AB-5B73-4C65-BDFB-4040B0B8D6FF}" type="parTrans" cxnId="{F69BE0C1-E088-4144-8998-418C1A070039}">
      <dgm:prSet/>
      <dgm:spPr/>
      <dgm:t>
        <a:bodyPr/>
        <a:lstStyle/>
        <a:p>
          <a:endParaRPr lang="es-MX"/>
        </a:p>
      </dgm:t>
    </dgm:pt>
    <dgm:pt modelId="{69BB64F6-DC6C-4B00-8DCA-DF4F3EB391E2}" type="sibTrans" cxnId="{F69BE0C1-E088-4144-8998-418C1A070039}">
      <dgm:prSet/>
      <dgm:spPr/>
      <dgm:t>
        <a:bodyPr/>
        <a:lstStyle/>
        <a:p>
          <a:endParaRPr lang="es-MX"/>
        </a:p>
      </dgm:t>
    </dgm:pt>
    <dgm:pt modelId="{D88C127A-EBC9-4D36-8D9F-7F4A141DA2C3}" type="pres">
      <dgm:prSet presAssocID="{4A6E6C24-2B4E-4FA2-86D9-648FC87DEDD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9B04E4-69A8-4302-8185-E110AE522E91}" type="pres">
      <dgm:prSet presAssocID="{A5F31794-6B1F-4228-9EAE-8EAA3E6DBBF9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F69BE0C1-E088-4144-8998-418C1A070039}" srcId="{4A6E6C24-2B4E-4FA2-86D9-648FC87DEDD9}" destId="{A5F31794-6B1F-4228-9EAE-8EAA3E6DBBF9}" srcOrd="0" destOrd="0" parTransId="{97D978AB-5B73-4C65-BDFB-4040B0B8D6FF}" sibTransId="{69BB64F6-DC6C-4B00-8DCA-DF4F3EB391E2}"/>
    <dgm:cxn modelId="{076A4FC9-90A2-4FAA-8671-3B5F3D26F251}" type="presOf" srcId="{A5F31794-6B1F-4228-9EAE-8EAA3E6DBBF9}" destId="{2A9B04E4-69A8-4302-8185-E110AE522E91}" srcOrd="0" destOrd="0" presId="urn:microsoft.com/office/officeart/2005/8/layout/venn1"/>
    <dgm:cxn modelId="{3FF875EA-8E56-4E7F-A689-79C7AC491C27}" type="presOf" srcId="{4A6E6C24-2B4E-4FA2-86D9-648FC87DEDD9}" destId="{D88C127A-EBC9-4D36-8D9F-7F4A141DA2C3}" srcOrd="0" destOrd="0" presId="urn:microsoft.com/office/officeart/2005/8/layout/venn1"/>
    <dgm:cxn modelId="{D23AD08F-158D-4583-89F5-4292B424FB44}" type="presParOf" srcId="{D88C127A-EBC9-4D36-8D9F-7F4A141DA2C3}" destId="{2A9B04E4-69A8-4302-8185-E110AE522E91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57E49CE-4C8F-4521-8BBD-94BBDBEF3A68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99D7876-7946-4161-96BE-90DF1FF99C81}">
      <dgm:prSet/>
      <dgm:spPr/>
      <dgm:t>
        <a:bodyPr/>
        <a:lstStyle/>
        <a:p>
          <a:pPr rtl="0"/>
          <a:r>
            <a:rPr lang="es-ES" smtClean="0"/>
            <a:t>Originados por empleo de vehículos o por movimientos mal realizados. </a:t>
          </a:r>
          <a:endParaRPr lang="es-MX"/>
        </a:p>
      </dgm:t>
    </dgm:pt>
    <dgm:pt modelId="{2C00F7AE-3686-452F-A56E-6BC363F130E0}" type="parTrans" cxnId="{2EAAB0E4-7C3B-48C5-9063-1C7B91E89623}">
      <dgm:prSet/>
      <dgm:spPr/>
      <dgm:t>
        <a:bodyPr/>
        <a:lstStyle/>
        <a:p>
          <a:endParaRPr lang="es-MX"/>
        </a:p>
      </dgm:t>
    </dgm:pt>
    <dgm:pt modelId="{C3F4F6FE-485D-4CC3-B136-1CE7419DE1AE}" type="sibTrans" cxnId="{2EAAB0E4-7C3B-48C5-9063-1C7B91E89623}">
      <dgm:prSet/>
      <dgm:spPr/>
      <dgm:t>
        <a:bodyPr/>
        <a:lstStyle/>
        <a:p>
          <a:endParaRPr lang="es-MX"/>
        </a:p>
      </dgm:t>
    </dgm:pt>
    <dgm:pt modelId="{C0D6C744-5F2E-4C6B-AC8B-A52F57BF49DF}" type="pres">
      <dgm:prSet presAssocID="{857E49CE-4C8F-4521-8BBD-94BBDBEF3A68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5EF34D6-E824-41B3-91D6-210E20E39583}" type="pres">
      <dgm:prSet presAssocID="{A99D7876-7946-4161-96BE-90DF1FF99C81}" presName="root" presStyleCnt="0">
        <dgm:presLayoutVars>
          <dgm:chMax/>
          <dgm:chPref val="4"/>
        </dgm:presLayoutVars>
      </dgm:prSet>
      <dgm:spPr/>
    </dgm:pt>
    <dgm:pt modelId="{F5BE040F-5973-41DF-ABC8-74CD473EE0F2}" type="pres">
      <dgm:prSet presAssocID="{A99D7876-7946-4161-96BE-90DF1FF99C81}" presName="rootComposite" presStyleCnt="0">
        <dgm:presLayoutVars/>
      </dgm:prSet>
      <dgm:spPr/>
    </dgm:pt>
    <dgm:pt modelId="{8A504358-AAD2-4058-B399-F5B24D3B4299}" type="pres">
      <dgm:prSet presAssocID="{A99D7876-7946-4161-96BE-90DF1FF99C81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FFB1E8D0-4BC9-4D2E-A5CA-E953E5FBD500}" type="pres">
      <dgm:prSet presAssocID="{A99D7876-7946-4161-96BE-90DF1FF99C81}" presName="childShape" presStyleCnt="0">
        <dgm:presLayoutVars>
          <dgm:chMax val="0"/>
          <dgm:chPref val="0"/>
        </dgm:presLayoutVars>
      </dgm:prSet>
      <dgm:spPr/>
    </dgm:pt>
  </dgm:ptLst>
  <dgm:cxnLst>
    <dgm:cxn modelId="{2EAAB0E4-7C3B-48C5-9063-1C7B91E89623}" srcId="{857E49CE-4C8F-4521-8BBD-94BBDBEF3A68}" destId="{A99D7876-7946-4161-96BE-90DF1FF99C81}" srcOrd="0" destOrd="0" parTransId="{2C00F7AE-3686-452F-A56E-6BC363F130E0}" sibTransId="{C3F4F6FE-485D-4CC3-B136-1CE7419DE1AE}"/>
    <dgm:cxn modelId="{DD873D10-4E54-46BA-BAD1-10B3A2D192E9}" type="presOf" srcId="{A99D7876-7946-4161-96BE-90DF1FF99C81}" destId="{8A504358-AAD2-4058-B399-F5B24D3B4299}" srcOrd="0" destOrd="0" presId="urn:microsoft.com/office/officeart/2008/layout/PictureAccentList"/>
    <dgm:cxn modelId="{82932FB9-7876-47E4-82D3-F00D66A90162}" type="presOf" srcId="{857E49CE-4C8F-4521-8BBD-94BBDBEF3A68}" destId="{C0D6C744-5F2E-4C6B-AC8B-A52F57BF49DF}" srcOrd="0" destOrd="0" presId="urn:microsoft.com/office/officeart/2008/layout/PictureAccentList"/>
    <dgm:cxn modelId="{4709E448-E704-4E86-8CAC-207CA011B775}" type="presParOf" srcId="{C0D6C744-5F2E-4C6B-AC8B-A52F57BF49DF}" destId="{B5EF34D6-E824-41B3-91D6-210E20E39583}" srcOrd="0" destOrd="0" presId="urn:microsoft.com/office/officeart/2008/layout/PictureAccentList"/>
    <dgm:cxn modelId="{B71C50DD-A0A5-4EEC-B243-708DCF3AFF4F}" type="presParOf" srcId="{B5EF34D6-E824-41B3-91D6-210E20E39583}" destId="{F5BE040F-5973-41DF-ABC8-74CD473EE0F2}" srcOrd="0" destOrd="0" presId="urn:microsoft.com/office/officeart/2008/layout/PictureAccentList"/>
    <dgm:cxn modelId="{4322BD64-7C06-40D4-AF45-22B222BA4464}" type="presParOf" srcId="{F5BE040F-5973-41DF-ABC8-74CD473EE0F2}" destId="{8A504358-AAD2-4058-B399-F5B24D3B4299}" srcOrd="0" destOrd="0" presId="urn:microsoft.com/office/officeart/2008/layout/PictureAccentList"/>
    <dgm:cxn modelId="{78CA96BB-04F1-44B9-A1EA-26535728FA71}" type="presParOf" srcId="{B5EF34D6-E824-41B3-91D6-210E20E39583}" destId="{FFB1E8D0-4BC9-4D2E-A5CA-E953E5FBD500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A66D06-831D-4575-B7BD-73E190FC3F3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E12EBF2-2D25-44A1-B22A-38762AF2E7B4}">
      <dgm:prSet/>
      <dgm:spPr/>
      <dgm:t>
        <a:bodyPr/>
        <a:lstStyle/>
        <a:p>
          <a:pPr algn="just" rtl="0"/>
          <a:r>
            <a:rPr lang="es-ES_tradnl" b="1" dirty="0" smtClean="0"/>
            <a:t>Son los accidentes y enfermedades a que </a:t>
          </a:r>
          <a:r>
            <a:rPr lang="es-ES_tradnl" b="1" dirty="0" err="1" smtClean="0"/>
            <a:t>estan</a:t>
          </a:r>
          <a:r>
            <a:rPr lang="es-ES_tradnl" b="1" dirty="0" smtClean="0"/>
            <a:t> expuestos los trabajadores en</a:t>
          </a:r>
          <a:endParaRPr lang="es-MX" dirty="0"/>
        </a:p>
      </dgm:t>
    </dgm:pt>
    <dgm:pt modelId="{7E1A4FE2-BEE3-4E9D-B541-6B8088A37728}" type="parTrans" cxnId="{50D92300-0323-4A6C-8D46-775673794BD6}">
      <dgm:prSet/>
      <dgm:spPr/>
      <dgm:t>
        <a:bodyPr/>
        <a:lstStyle/>
        <a:p>
          <a:endParaRPr lang="es-MX"/>
        </a:p>
      </dgm:t>
    </dgm:pt>
    <dgm:pt modelId="{076CC0CB-4E7F-4465-AF93-EE947F348B22}" type="sibTrans" cxnId="{50D92300-0323-4A6C-8D46-775673794BD6}">
      <dgm:prSet/>
      <dgm:spPr/>
      <dgm:t>
        <a:bodyPr/>
        <a:lstStyle/>
        <a:p>
          <a:endParaRPr lang="es-MX"/>
        </a:p>
      </dgm:t>
    </dgm:pt>
    <dgm:pt modelId="{D67A0CCC-D2C5-4364-A95C-743F546005B9}">
      <dgm:prSet/>
      <dgm:spPr/>
      <dgm:t>
        <a:bodyPr/>
        <a:lstStyle/>
        <a:p>
          <a:pPr rtl="0"/>
          <a:r>
            <a:rPr lang="es-ES_tradnl" b="1" i="1" dirty="0" smtClean="0"/>
            <a:t>EJERCICIO O CON MOTIVO DEL  TRABAJO.</a:t>
          </a:r>
          <a:endParaRPr lang="es-MX" dirty="0"/>
        </a:p>
      </dgm:t>
    </dgm:pt>
    <dgm:pt modelId="{918EA052-D8A5-455E-B4F3-F4297D82AB88}" type="parTrans" cxnId="{3E3CDD01-9F8D-4A6D-8483-629AFCCD3756}">
      <dgm:prSet/>
      <dgm:spPr/>
      <dgm:t>
        <a:bodyPr/>
        <a:lstStyle/>
        <a:p>
          <a:endParaRPr lang="es-MX"/>
        </a:p>
      </dgm:t>
    </dgm:pt>
    <dgm:pt modelId="{CD5CBC92-6A9A-4A19-AD1B-596AC9C8DAF7}" type="sibTrans" cxnId="{3E3CDD01-9F8D-4A6D-8483-629AFCCD3756}">
      <dgm:prSet/>
      <dgm:spPr/>
      <dgm:t>
        <a:bodyPr/>
        <a:lstStyle/>
        <a:p>
          <a:endParaRPr lang="es-MX"/>
        </a:p>
      </dgm:t>
    </dgm:pt>
    <dgm:pt modelId="{4DACF009-1BB0-429A-B357-9C1C166ABF9C}" type="pres">
      <dgm:prSet presAssocID="{5AA66D06-831D-4575-B7BD-73E190FC3F3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E0DC389-8337-4AF7-9142-75CDB12F7539}" type="pres">
      <dgm:prSet presAssocID="{5AA66D06-831D-4575-B7BD-73E190FC3F31}" presName="arrow" presStyleLbl="bgShp" presStyleIdx="0" presStyleCnt="1"/>
      <dgm:spPr/>
    </dgm:pt>
    <dgm:pt modelId="{1CFD3E39-C3EB-4A29-9712-E2D8B535ED95}" type="pres">
      <dgm:prSet presAssocID="{5AA66D06-831D-4575-B7BD-73E190FC3F31}" presName="linearProcess" presStyleCnt="0"/>
      <dgm:spPr/>
    </dgm:pt>
    <dgm:pt modelId="{8F4FC22B-0898-4893-8888-D50456D42704}" type="pres">
      <dgm:prSet presAssocID="{8E12EBF2-2D25-44A1-B22A-38762AF2E7B4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BA717A-6053-41C5-85DF-AB1BF4338D20}" type="pres">
      <dgm:prSet presAssocID="{076CC0CB-4E7F-4465-AF93-EE947F348B22}" presName="sibTrans" presStyleCnt="0"/>
      <dgm:spPr/>
    </dgm:pt>
    <dgm:pt modelId="{05A7CE85-EE67-40EB-BB98-B6D0523BC39C}" type="pres">
      <dgm:prSet presAssocID="{D67A0CCC-D2C5-4364-A95C-743F546005B9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E5544A7-0851-413F-B208-E41296BE177A}" type="presOf" srcId="{5AA66D06-831D-4575-B7BD-73E190FC3F31}" destId="{4DACF009-1BB0-429A-B357-9C1C166ABF9C}" srcOrd="0" destOrd="0" presId="urn:microsoft.com/office/officeart/2005/8/layout/hProcess9"/>
    <dgm:cxn modelId="{50D92300-0323-4A6C-8D46-775673794BD6}" srcId="{5AA66D06-831D-4575-B7BD-73E190FC3F31}" destId="{8E12EBF2-2D25-44A1-B22A-38762AF2E7B4}" srcOrd="0" destOrd="0" parTransId="{7E1A4FE2-BEE3-4E9D-B541-6B8088A37728}" sibTransId="{076CC0CB-4E7F-4465-AF93-EE947F348B22}"/>
    <dgm:cxn modelId="{3E3CDD01-9F8D-4A6D-8483-629AFCCD3756}" srcId="{5AA66D06-831D-4575-B7BD-73E190FC3F31}" destId="{D67A0CCC-D2C5-4364-A95C-743F546005B9}" srcOrd="1" destOrd="0" parTransId="{918EA052-D8A5-455E-B4F3-F4297D82AB88}" sibTransId="{CD5CBC92-6A9A-4A19-AD1B-596AC9C8DAF7}"/>
    <dgm:cxn modelId="{27D83568-922F-4BAA-9AD5-184489A156D4}" type="presOf" srcId="{8E12EBF2-2D25-44A1-B22A-38762AF2E7B4}" destId="{8F4FC22B-0898-4893-8888-D50456D42704}" srcOrd="0" destOrd="0" presId="urn:microsoft.com/office/officeart/2005/8/layout/hProcess9"/>
    <dgm:cxn modelId="{3B73338E-D9D6-4BE9-AE5C-C12123A7DEA5}" type="presOf" srcId="{D67A0CCC-D2C5-4364-A95C-743F546005B9}" destId="{05A7CE85-EE67-40EB-BB98-B6D0523BC39C}" srcOrd="0" destOrd="0" presId="urn:microsoft.com/office/officeart/2005/8/layout/hProcess9"/>
    <dgm:cxn modelId="{5BCDE04E-B3C0-474A-925B-17D96CF9F912}" type="presParOf" srcId="{4DACF009-1BB0-429A-B357-9C1C166ABF9C}" destId="{9E0DC389-8337-4AF7-9142-75CDB12F7539}" srcOrd="0" destOrd="0" presId="urn:microsoft.com/office/officeart/2005/8/layout/hProcess9"/>
    <dgm:cxn modelId="{59A53DD1-34DF-4B76-AA65-917A7BC9159B}" type="presParOf" srcId="{4DACF009-1BB0-429A-B357-9C1C166ABF9C}" destId="{1CFD3E39-C3EB-4A29-9712-E2D8B535ED95}" srcOrd="1" destOrd="0" presId="urn:microsoft.com/office/officeart/2005/8/layout/hProcess9"/>
    <dgm:cxn modelId="{3DE6AD21-6A3A-4CC4-8CD8-4F9E97EEBB6A}" type="presParOf" srcId="{1CFD3E39-C3EB-4A29-9712-E2D8B535ED95}" destId="{8F4FC22B-0898-4893-8888-D50456D42704}" srcOrd="0" destOrd="0" presId="urn:microsoft.com/office/officeart/2005/8/layout/hProcess9"/>
    <dgm:cxn modelId="{76E061D6-DCBB-494A-94F0-49363D1DC848}" type="presParOf" srcId="{1CFD3E39-C3EB-4A29-9712-E2D8B535ED95}" destId="{6BBA717A-6053-41C5-85DF-AB1BF4338D20}" srcOrd="1" destOrd="0" presId="urn:microsoft.com/office/officeart/2005/8/layout/hProcess9"/>
    <dgm:cxn modelId="{5302E6E1-6903-4717-851C-AB34790220D8}" type="presParOf" srcId="{1CFD3E39-C3EB-4A29-9712-E2D8B535ED95}" destId="{05A7CE85-EE67-40EB-BB98-B6D0523BC39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B0A0489-DB03-4C42-84B3-A35BB79AA5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97F68C6E-0DBD-4ADB-83A5-23AEDEB53534}">
      <dgm:prSet/>
      <dgm:spPr/>
      <dgm:t>
        <a:bodyPr/>
        <a:lstStyle/>
        <a:p>
          <a:pPr rtl="0"/>
          <a:r>
            <a:rPr lang="es-ES" smtClean="0"/>
            <a:t>Accidentes causados por alteraciones fisiológicas al encontrarse los trabajadores en un ambiente excesivamente frío o caliente. </a:t>
          </a:r>
          <a:endParaRPr lang="es-MX"/>
        </a:p>
      </dgm:t>
    </dgm:pt>
    <dgm:pt modelId="{D22F9F50-A06D-46C0-BC30-56868BDAD57B}" type="parTrans" cxnId="{45CA6831-0AA4-41E7-841D-5BD8F0439162}">
      <dgm:prSet/>
      <dgm:spPr/>
      <dgm:t>
        <a:bodyPr/>
        <a:lstStyle/>
        <a:p>
          <a:endParaRPr lang="es-MX"/>
        </a:p>
      </dgm:t>
    </dgm:pt>
    <dgm:pt modelId="{9DA5F6C7-6D19-4CF3-8FA5-B26BB052EBC7}" type="sibTrans" cxnId="{45CA6831-0AA4-41E7-841D-5BD8F0439162}">
      <dgm:prSet/>
      <dgm:spPr/>
      <dgm:t>
        <a:bodyPr/>
        <a:lstStyle/>
        <a:p>
          <a:endParaRPr lang="es-MX"/>
        </a:p>
      </dgm:t>
    </dgm:pt>
    <dgm:pt modelId="{F40BEF88-B912-41EA-8EDA-84392DA04B7F}" type="pres">
      <dgm:prSet presAssocID="{8B0A0489-DB03-4C42-84B3-A35BB79AA5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EA9E629-6207-48F0-8CF0-EAB834725947}" type="pres">
      <dgm:prSet presAssocID="{97F68C6E-0DBD-4ADB-83A5-23AEDEB5353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CA6831-0AA4-41E7-841D-5BD8F0439162}" srcId="{8B0A0489-DB03-4C42-84B3-A35BB79AA5CE}" destId="{97F68C6E-0DBD-4ADB-83A5-23AEDEB53534}" srcOrd="0" destOrd="0" parTransId="{D22F9F50-A06D-46C0-BC30-56868BDAD57B}" sibTransId="{9DA5F6C7-6D19-4CF3-8FA5-B26BB052EBC7}"/>
    <dgm:cxn modelId="{F3229DA2-B3AD-48BC-ACEE-6D1941DCE983}" type="presOf" srcId="{97F68C6E-0DBD-4ADB-83A5-23AEDEB53534}" destId="{1EA9E629-6207-48F0-8CF0-EAB834725947}" srcOrd="0" destOrd="0" presId="urn:microsoft.com/office/officeart/2005/8/layout/vList2"/>
    <dgm:cxn modelId="{FA0870FB-EE3D-4C4F-85F5-D7369CCBA4A4}" type="presOf" srcId="{8B0A0489-DB03-4C42-84B3-A35BB79AA5CE}" destId="{F40BEF88-B912-41EA-8EDA-84392DA04B7F}" srcOrd="0" destOrd="0" presId="urn:microsoft.com/office/officeart/2005/8/layout/vList2"/>
    <dgm:cxn modelId="{68EBF17A-B432-45E9-8B74-B5E09C88F862}" type="presParOf" srcId="{F40BEF88-B912-41EA-8EDA-84392DA04B7F}" destId="{1EA9E629-6207-48F0-8CF0-EAB83472594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034796D-9BF3-4A54-89AB-6EAAD5A08F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683F445-3EA4-4EAB-BE98-C3ED77BD91D8}">
      <dgm:prSet/>
      <dgm:spPr/>
      <dgm:t>
        <a:bodyPr/>
        <a:lstStyle/>
        <a:p>
          <a:pPr rtl="0"/>
          <a:r>
            <a:rPr lang="es-ES" smtClean="0"/>
            <a:t>Accidentes debidos a las temperaturas externas que tienen los objetos que entran en contacto con cualquier parte del cuerpo (líquidos o sólidos) </a:t>
          </a:r>
          <a:endParaRPr lang="es-MX"/>
        </a:p>
      </dgm:t>
    </dgm:pt>
    <dgm:pt modelId="{C41BAEE8-09C4-4B97-B8A1-32D8B1C3B82F}" type="parTrans" cxnId="{EA3D3D28-999C-4B5F-B950-2563CBB5D9B6}">
      <dgm:prSet/>
      <dgm:spPr/>
      <dgm:t>
        <a:bodyPr/>
        <a:lstStyle/>
        <a:p>
          <a:endParaRPr lang="es-MX"/>
        </a:p>
      </dgm:t>
    </dgm:pt>
    <dgm:pt modelId="{634D4F52-63EE-44C3-97D6-AEC0DAE3F908}" type="sibTrans" cxnId="{EA3D3D28-999C-4B5F-B950-2563CBB5D9B6}">
      <dgm:prSet/>
      <dgm:spPr/>
      <dgm:t>
        <a:bodyPr/>
        <a:lstStyle/>
        <a:p>
          <a:endParaRPr lang="es-MX"/>
        </a:p>
      </dgm:t>
    </dgm:pt>
    <dgm:pt modelId="{8369257B-EFA8-44BF-8593-2B739B877461}" type="pres">
      <dgm:prSet presAssocID="{F034796D-9BF3-4A54-89AB-6EAAD5A08F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320543-F1F9-424B-847A-4A4110147308}" type="pres">
      <dgm:prSet presAssocID="{4683F445-3EA4-4EAB-BE98-C3ED77BD91D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E9A6D0-A1E4-4E86-83CE-011FF6422B85}" type="presOf" srcId="{F034796D-9BF3-4A54-89AB-6EAAD5A08F87}" destId="{8369257B-EFA8-44BF-8593-2B739B877461}" srcOrd="0" destOrd="0" presId="urn:microsoft.com/office/officeart/2005/8/layout/vList2"/>
    <dgm:cxn modelId="{EA3D3D28-999C-4B5F-B950-2563CBB5D9B6}" srcId="{F034796D-9BF3-4A54-89AB-6EAAD5A08F87}" destId="{4683F445-3EA4-4EAB-BE98-C3ED77BD91D8}" srcOrd="0" destOrd="0" parTransId="{C41BAEE8-09C4-4B97-B8A1-32D8B1C3B82F}" sibTransId="{634D4F52-63EE-44C3-97D6-AEC0DAE3F908}"/>
    <dgm:cxn modelId="{A90F4A77-278C-40EF-8430-FDDB6AFEC228}" type="presOf" srcId="{4683F445-3EA4-4EAB-BE98-C3ED77BD91D8}" destId="{4F320543-F1F9-424B-847A-4A4110147308}" srcOrd="0" destOrd="0" presId="urn:microsoft.com/office/officeart/2005/8/layout/vList2"/>
    <dgm:cxn modelId="{2AD6579D-174E-4034-B9A4-74C3EFC6EE34}" type="presParOf" srcId="{8369257B-EFA8-44BF-8593-2B739B877461}" destId="{4F320543-F1F9-424B-847A-4A41101473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32B5481-1FF0-4650-8E2A-B92B0CBB08B6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FE195FD-5478-4D3F-A441-C92AE71FE88B}">
      <dgm:prSet/>
      <dgm:spPr/>
      <dgm:t>
        <a:bodyPr/>
        <a:lstStyle/>
        <a:p>
          <a:pPr rtl="0"/>
          <a:r>
            <a:rPr lang="es-ES" smtClean="0"/>
            <a:t>Se incluyen todos los accidentes generados por electricidad (directos e indirectos) </a:t>
          </a:r>
          <a:endParaRPr lang="es-MX"/>
        </a:p>
      </dgm:t>
    </dgm:pt>
    <dgm:pt modelId="{00C32905-1B06-4AF9-8BD2-CC24F4FF6241}" type="parTrans" cxnId="{E3CF3B36-4E73-40BB-AD41-F4A310B78D09}">
      <dgm:prSet/>
      <dgm:spPr/>
      <dgm:t>
        <a:bodyPr/>
        <a:lstStyle/>
        <a:p>
          <a:endParaRPr lang="es-MX"/>
        </a:p>
      </dgm:t>
    </dgm:pt>
    <dgm:pt modelId="{9289852A-442C-4C22-9510-1BF31DDC315D}" type="sibTrans" cxnId="{E3CF3B36-4E73-40BB-AD41-F4A310B78D09}">
      <dgm:prSet/>
      <dgm:spPr/>
      <dgm:t>
        <a:bodyPr/>
        <a:lstStyle/>
        <a:p>
          <a:endParaRPr lang="es-MX"/>
        </a:p>
      </dgm:t>
    </dgm:pt>
    <dgm:pt modelId="{5CBD2142-48E1-42C6-932F-DEB915E9C003}" type="pres">
      <dgm:prSet presAssocID="{532B5481-1FF0-4650-8E2A-B92B0CBB08B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5C65193-9E01-41B4-84D4-496655276023}" type="pres">
      <dgm:prSet presAssocID="{532B5481-1FF0-4650-8E2A-B92B0CBB08B6}" presName="arrow" presStyleLbl="bgShp" presStyleIdx="0" presStyleCnt="1"/>
      <dgm:spPr/>
    </dgm:pt>
    <dgm:pt modelId="{7982CF7F-2133-412B-84B5-A8A4EED02CA9}" type="pres">
      <dgm:prSet presAssocID="{532B5481-1FF0-4650-8E2A-B92B0CBB08B6}" presName="points" presStyleCnt="0"/>
      <dgm:spPr/>
    </dgm:pt>
    <dgm:pt modelId="{8E46B2C3-8025-45B8-87DA-D65B56D136A9}" type="pres">
      <dgm:prSet presAssocID="{0FE195FD-5478-4D3F-A441-C92AE71FE88B}" presName="compositeA" presStyleCnt="0"/>
      <dgm:spPr/>
    </dgm:pt>
    <dgm:pt modelId="{6A3CADE1-38AA-40AD-AC14-482206D1E55D}" type="pres">
      <dgm:prSet presAssocID="{0FE195FD-5478-4D3F-A441-C92AE71FE88B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3DB4B0-E471-4612-AE39-6820A6EFEDDA}" type="pres">
      <dgm:prSet presAssocID="{0FE195FD-5478-4D3F-A441-C92AE71FE88B}" presName="circleA" presStyleLbl="node1" presStyleIdx="0" presStyleCnt="1"/>
      <dgm:spPr/>
    </dgm:pt>
    <dgm:pt modelId="{EADDEA8F-C2DF-40AF-B568-4B87B2D12428}" type="pres">
      <dgm:prSet presAssocID="{0FE195FD-5478-4D3F-A441-C92AE71FE88B}" presName="spaceA" presStyleCnt="0"/>
      <dgm:spPr/>
    </dgm:pt>
  </dgm:ptLst>
  <dgm:cxnLst>
    <dgm:cxn modelId="{E3CF3B36-4E73-40BB-AD41-F4A310B78D09}" srcId="{532B5481-1FF0-4650-8E2A-B92B0CBB08B6}" destId="{0FE195FD-5478-4D3F-A441-C92AE71FE88B}" srcOrd="0" destOrd="0" parTransId="{00C32905-1B06-4AF9-8BD2-CC24F4FF6241}" sibTransId="{9289852A-442C-4C22-9510-1BF31DDC315D}"/>
    <dgm:cxn modelId="{EF23ADB9-81F7-4E1A-AFDF-50AA97D3199C}" type="presOf" srcId="{0FE195FD-5478-4D3F-A441-C92AE71FE88B}" destId="{6A3CADE1-38AA-40AD-AC14-482206D1E55D}" srcOrd="0" destOrd="0" presId="urn:microsoft.com/office/officeart/2005/8/layout/hProcess11"/>
    <dgm:cxn modelId="{C05F9282-85F6-44CC-B34F-927721D7719E}" type="presOf" srcId="{532B5481-1FF0-4650-8E2A-B92B0CBB08B6}" destId="{5CBD2142-48E1-42C6-932F-DEB915E9C003}" srcOrd="0" destOrd="0" presId="urn:microsoft.com/office/officeart/2005/8/layout/hProcess11"/>
    <dgm:cxn modelId="{857A1ADF-CB04-401B-A51D-791857011CDF}" type="presParOf" srcId="{5CBD2142-48E1-42C6-932F-DEB915E9C003}" destId="{A5C65193-9E01-41B4-84D4-496655276023}" srcOrd="0" destOrd="0" presId="urn:microsoft.com/office/officeart/2005/8/layout/hProcess11"/>
    <dgm:cxn modelId="{3298143D-7186-487B-A573-4BFBB2A630E5}" type="presParOf" srcId="{5CBD2142-48E1-42C6-932F-DEB915E9C003}" destId="{7982CF7F-2133-412B-84B5-A8A4EED02CA9}" srcOrd="1" destOrd="0" presId="urn:microsoft.com/office/officeart/2005/8/layout/hProcess11"/>
    <dgm:cxn modelId="{D4624993-2516-4870-B368-EF7617B60DAD}" type="presParOf" srcId="{7982CF7F-2133-412B-84B5-A8A4EED02CA9}" destId="{8E46B2C3-8025-45B8-87DA-D65B56D136A9}" srcOrd="0" destOrd="0" presId="urn:microsoft.com/office/officeart/2005/8/layout/hProcess11"/>
    <dgm:cxn modelId="{0C0B23D6-411B-4F1A-88DA-02BD0DB6F05D}" type="presParOf" srcId="{8E46B2C3-8025-45B8-87DA-D65B56D136A9}" destId="{6A3CADE1-38AA-40AD-AC14-482206D1E55D}" srcOrd="0" destOrd="0" presId="urn:microsoft.com/office/officeart/2005/8/layout/hProcess11"/>
    <dgm:cxn modelId="{1E9E201F-B235-4C6B-8825-8032C2BB699E}" type="presParOf" srcId="{8E46B2C3-8025-45B8-87DA-D65B56D136A9}" destId="{163DB4B0-E471-4612-AE39-6820A6EFEDDA}" srcOrd="1" destOrd="0" presId="urn:microsoft.com/office/officeart/2005/8/layout/hProcess11"/>
    <dgm:cxn modelId="{ABE662B6-A573-449B-92B6-6284D4802B17}" type="presParOf" srcId="{8E46B2C3-8025-45B8-87DA-D65B56D136A9}" destId="{EADDEA8F-C2DF-40AF-B568-4B87B2D1242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63E6CD4-A1E3-4917-BB14-F107AD640388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8E7FA3D-754F-4DAF-9055-7E279D97C0EE}">
      <dgm:prSet/>
      <dgm:spPr/>
      <dgm:t>
        <a:bodyPr/>
        <a:lstStyle/>
        <a:p>
          <a:pPr rtl="0"/>
          <a:r>
            <a:rPr lang="es-ES" smtClean="0"/>
            <a:t>Accidentes causados por el estado de una atmósfera tóxica o por la ingestión de productos nocivos. Se incluyen las asfixias y ahogamientos. </a:t>
          </a:r>
          <a:endParaRPr lang="es-MX"/>
        </a:p>
      </dgm:t>
    </dgm:pt>
    <dgm:pt modelId="{AE42E359-D050-4922-A9BC-422A0D2B0A97}" type="parTrans" cxnId="{E65E14AA-61AE-4841-93C5-6758053760B3}">
      <dgm:prSet/>
      <dgm:spPr/>
      <dgm:t>
        <a:bodyPr/>
        <a:lstStyle/>
        <a:p>
          <a:endParaRPr lang="es-MX"/>
        </a:p>
      </dgm:t>
    </dgm:pt>
    <dgm:pt modelId="{05F27B99-4713-4E89-9C20-9039FDEFD6CC}" type="sibTrans" cxnId="{E65E14AA-61AE-4841-93C5-6758053760B3}">
      <dgm:prSet/>
      <dgm:spPr/>
      <dgm:t>
        <a:bodyPr/>
        <a:lstStyle/>
        <a:p>
          <a:endParaRPr lang="es-MX"/>
        </a:p>
      </dgm:t>
    </dgm:pt>
    <dgm:pt modelId="{B813AC97-0B4A-4FAF-AC57-8C3C3DCA5867}" type="pres">
      <dgm:prSet presAssocID="{963E6CD4-A1E3-4917-BB14-F107AD64038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5931926-A939-4F05-9D86-B6C95D0649B8}" type="pres">
      <dgm:prSet presAssocID="{963E6CD4-A1E3-4917-BB14-F107AD640388}" presName="vNodes" presStyleCnt="0"/>
      <dgm:spPr/>
    </dgm:pt>
    <dgm:pt modelId="{47F32410-9B3D-4951-9303-BB551FC31F12}" type="pres">
      <dgm:prSet presAssocID="{963E6CD4-A1E3-4917-BB14-F107AD640388}" presName="las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535E79-30F7-48AE-9708-355DAAD7BA45}" type="presOf" srcId="{963E6CD4-A1E3-4917-BB14-F107AD640388}" destId="{B813AC97-0B4A-4FAF-AC57-8C3C3DCA5867}" srcOrd="0" destOrd="0" presId="urn:microsoft.com/office/officeart/2005/8/layout/equation2"/>
    <dgm:cxn modelId="{E65E14AA-61AE-4841-93C5-6758053760B3}" srcId="{963E6CD4-A1E3-4917-BB14-F107AD640388}" destId="{E8E7FA3D-754F-4DAF-9055-7E279D97C0EE}" srcOrd="0" destOrd="0" parTransId="{AE42E359-D050-4922-A9BC-422A0D2B0A97}" sibTransId="{05F27B99-4713-4E89-9C20-9039FDEFD6CC}"/>
    <dgm:cxn modelId="{11416DA3-BE9B-4E18-8392-A6C4DC6014EB}" type="presOf" srcId="{E8E7FA3D-754F-4DAF-9055-7E279D97C0EE}" destId="{47F32410-9B3D-4951-9303-BB551FC31F12}" srcOrd="0" destOrd="0" presId="urn:microsoft.com/office/officeart/2005/8/layout/equation2"/>
    <dgm:cxn modelId="{61BA2F43-F701-42C9-B9BC-4794E07535EC}" type="presParOf" srcId="{B813AC97-0B4A-4FAF-AC57-8C3C3DCA5867}" destId="{85931926-A939-4F05-9D86-B6C95D0649B8}" srcOrd="0" destOrd="0" presId="urn:microsoft.com/office/officeart/2005/8/layout/equation2"/>
    <dgm:cxn modelId="{CF752EDC-800C-4529-98E1-1C1E25409DAD}" type="presParOf" srcId="{B813AC97-0B4A-4FAF-AC57-8C3C3DCA5867}" destId="{47F32410-9B3D-4951-9303-BB551FC31F12}" srcOrd="1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E1B9897-919D-4A56-A708-0C947EE3B70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F76F592E-B5B1-4E30-A004-429D6462C900}">
      <dgm:prSet/>
      <dgm:spPr/>
      <dgm:t>
        <a:bodyPr/>
        <a:lstStyle/>
        <a:p>
          <a:pPr rtl="0"/>
          <a:r>
            <a:rPr lang="es-ES" smtClean="0"/>
            <a:t>Accidentes por contactos o sustancias y productos que dan lugar a lesiones externas. </a:t>
          </a:r>
          <a:endParaRPr lang="es-MX"/>
        </a:p>
      </dgm:t>
    </dgm:pt>
    <dgm:pt modelId="{DBE4327A-1998-4174-B9C9-BF67BD1CF504}" type="parTrans" cxnId="{D356E4B9-DC4F-4C4F-BA66-8AD8D12C3E7E}">
      <dgm:prSet/>
      <dgm:spPr/>
      <dgm:t>
        <a:bodyPr/>
        <a:lstStyle/>
        <a:p>
          <a:endParaRPr lang="es-MX"/>
        </a:p>
      </dgm:t>
    </dgm:pt>
    <dgm:pt modelId="{315D9B21-DAE9-4F7B-8166-A23FE013C611}" type="sibTrans" cxnId="{D356E4B9-DC4F-4C4F-BA66-8AD8D12C3E7E}">
      <dgm:prSet/>
      <dgm:spPr/>
      <dgm:t>
        <a:bodyPr/>
        <a:lstStyle/>
        <a:p>
          <a:endParaRPr lang="es-MX"/>
        </a:p>
      </dgm:t>
    </dgm:pt>
    <dgm:pt modelId="{587523B9-3F57-4677-A133-E69EF1647455}" type="pres">
      <dgm:prSet presAssocID="{CE1B9897-919D-4A56-A708-0C947EE3B7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2982796-A201-4158-8E38-6C583D4A9CFD}" type="pres">
      <dgm:prSet presAssocID="{F76F592E-B5B1-4E30-A004-429D6462C90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E48358-474C-44AC-8137-81171C061D81}" type="presOf" srcId="{CE1B9897-919D-4A56-A708-0C947EE3B706}" destId="{587523B9-3F57-4677-A133-E69EF1647455}" srcOrd="0" destOrd="0" presId="urn:microsoft.com/office/officeart/2005/8/layout/vList2"/>
    <dgm:cxn modelId="{D356E4B9-DC4F-4C4F-BA66-8AD8D12C3E7E}" srcId="{CE1B9897-919D-4A56-A708-0C947EE3B706}" destId="{F76F592E-B5B1-4E30-A004-429D6462C900}" srcOrd="0" destOrd="0" parTransId="{DBE4327A-1998-4174-B9C9-BF67BD1CF504}" sibTransId="{315D9B21-DAE9-4F7B-8166-A23FE013C611}"/>
    <dgm:cxn modelId="{CFCA4B52-D68E-448F-9170-5C07A249B3F3}" type="presOf" srcId="{F76F592E-B5B1-4E30-A004-429D6462C900}" destId="{D2982796-A201-4158-8E38-6C583D4A9CFD}" srcOrd="0" destOrd="0" presId="urn:microsoft.com/office/officeart/2005/8/layout/vList2"/>
    <dgm:cxn modelId="{51A8A2F3-A71A-4DEE-A9DA-233C96E156FA}" type="presParOf" srcId="{587523B9-3F57-4677-A133-E69EF1647455}" destId="{D2982796-A201-4158-8E38-6C583D4A9CF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1F4F241-1773-4326-91A2-E0F492524F1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34B4E64-BCDA-4958-AA72-9DB39E613284}">
      <dgm:prSet/>
      <dgm:spPr/>
      <dgm:t>
        <a:bodyPr/>
        <a:lstStyle/>
        <a:p>
          <a:pPr rtl="0"/>
          <a:r>
            <a:rPr lang="es-ES" dirty="0" smtClean="0"/>
            <a:t>Lesiones causadas por una onda expansiva o por sus efectos secundarios. </a:t>
          </a:r>
          <a:endParaRPr lang="es-MX" dirty="0"/>
        </a:p>
      </dgm:t>
    </dgm:pt>
    <dgm:pt modelId="{AABB2386-31CB-464D-9982-5A44C08215F4}" type="parTrans" cxnId="{234111DE-156C-4B72-B91E-C0E064B860A8}">
      <dgm:prSet/>
      <dgm:spPr/>
      <dgm:t>
        <a:bodyPr/>
        <a:lstStyle/>
        <a:p>
          <a:endParaRPr lang="es-MX"/>
        </a:p>
      </dgm:t>
    </dgm:pt>
    <dgm:pt modelId="{7EE8C543-5C31-4D7C-A31B-0CC7E3035C39}" type="sibTrans" cxnId="{234111DE-156C-4B72-B91E-C0E064B860A8}">
      <dgm:prSet/>
      <dgm:spPr/>
      <dgm:t>
        <a:bodyPr/>
        <a:lstStyle/>
        <a:p>
          <a:endParaRPr lang="es-MX"/>
        </a:p>
      </dgm:t>
    </dgm:pt>
    <dgm:pt modelId="{82C67F61-73BC-4EB9-97AD-3CEFE78A1F3A}" type="pres">
      <dgm:prSet presAssocID="{51F4F241-1773-4326-91A2-E0F492524F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B9B3E08-B636-45E4-9584-A73F2708C2AF}" type="pres">
      <dgm:prSet presAssocID="{334B4E64-BCDA-4958-AA72-9DB39E61328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4111DE-156C-4B72-B91E-C0E064B860A8}" srcId="{51F4F241-1773-4326-91A2-E0F492524F14}" destId="{334B4E64-BCDA-4958-AA72-9DB39E613284}" srcOrd="0" destOrd="0" parTransId="{AABB2386-31CB-464D-9982-5A44C08215F4}" sibTransId="{7EE8C543-5C31-4D7C-A31B-0CC7E3035C39}"/>
    <dgm:cxn modelId="{95914EAE-DC37-4CCE-A732-94AF8013C68F}" type="presOf" srcId="{334B4E64-BCDA-4958-AA72-9DB39E613284}" destId="{AB9B3E08-B636-45E4-9584-A73F2708C2AF}" srcOrd="0" destOrd="0" presId="urn:microsoft.com/office/officeart/2005/8/layout/vList2"/>
    <dgm:cxn modelId="{AC9E228F-4AA5-4083-8738-CACFFD13C427}" type="presOf" srcId="{51F4F241-1773-4326-91A2-E0F492524F14}" destId="{82C67F61-73BC-4EB9-97AD-3CEFE78A1F3A}" srcOrd="0" destOrd="0" presId="urn:microsoft.com/office/officeart/2005/8/layout/vList2"/>
    <dgm:cxn modelId="{00FDFD17-5FBF-4FCF-93B1-C9F94B29100B}" type="presParOf" srcId="{82C67F61-73BC-4EB9-97AD-3CEFE78A1F3A}" destId="{AB9B3E08-B636-45E4-9584-A73F2708C2A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EC9CFD75-FD10-4917-9569-E160FE81E56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4AB21CC-7D3F-42E6-82EE-BEC12BD4A578}">
      <dgm:prSet/>
      <dgm:spPr/>
      <dgm:t>
        <a:bodyPr/>
        <a:lstStyle/>
        <a:p>
          <a:pPr rtl="0"/>
          <a:r>
            <a:rPr lang="es-ES" dirty="0" smtClean="0"/>
            <a:t>Accidentes producidos por efectos del fuego o de sus consecuencias. </a:t>
          </a:r>
          <a:endParaRPr lang="es-MX" dirty="0"/>
        </a:p>
      </dgm:t>
    </dgm:pt>
    <dgm:pt modelId="{12DABB79-DC4A-472C-9836-68965C1522C2}" type="parTrans" cxnId="{4698CC3E-4B42-463F-AC7C-ACCF430D9DFA}">
      <dgm:prSet/>
      <dgm:spPr/>
      <dgm:t>
        <a:bodyPr/>
        <a:lstStyle/>
        <a:p>
          <a:endParaRPr lang="es-MX"/>
        </a:p>
      </dgm:t>
    </dgm:pt>
    <dgm:pt modelId="{03ACCC4C-761A-44C3-9FB3-BB77D6C388C8}" type="sibTrans" cxnId="{4698CC3E-4B42-463F-AC7C-ACCF430D9DFA}">
      <dgm:prSet/>
      <dgm:spPr/>
      <dgm:t>
        <a:bodyPr/>
        <a:lstStyle/>
        <a:p>
          <a:endParaRPr lang="es-MX"/>
        </a:p>
      </dgm:t>
    </dgm:pt>
    <dgm:pt modelId="{7EFA7A3C-532F-4779-BBC1-E74288532E3D}" type="pres">
      <dgm:prSet presAssocID="{EC9CFD75-FD10-4917-9569-E160FE81E5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991E0B9-32CF-4CF9-A212-9C4D12816611}" type="pres">
      <dgm:prSet presAssocID="{A4AB21CC-7D3F-42E6-82EE-BEC12BD4A578}" presName="parentText" presStyleLbl="node1" presStyleIdx="0" presStyleCnt="1" custLinFactNeighborX="-12818" custLinFactNeighborY="2472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FA58F3C-8FEA-47EC-9C64-76DD0CE147F5}" type="presOf" srcId="{A4AB21CC-7D3F-42E6-82EE-BEC12BD4A578}" destId="{4991E0B9-32CF-4CF9-A212-9C4D12816611}" srcOrd="0" destOrd="0" presId="urn:microsoft.com/office/officeart/2005/8/layout/vList2"/>
    <dgm:cxn modelId="{F5E5AE9B-B020-4620-9119-AF7C7838B6DB}" type="presOf" srcId="{EC9CFD75-FD10-4917-9569-E160FE81E569}" destId="{7EFA7A3C-532F-4779-BBC1-E74288532E3D}" srcOrd="0" destOrd="0" presId="urn:microsoft.com/office/officeart/2005/8/layout/vList2"/>
    <dgm:cxn modelId="{4698CC3E-4B42-463F-AC7C-ACCF430D9DFA}" srcId="{EC9CFD75-FD10-4917-9569-E160FE81E569}" destId="{A4AB21CC-7D3F-42E6-82EE-BEC12BD4A578}" srcOrd="0" destOrd="0" parTransId="{12DABB79-DC4A-472C-9836-68965C1522C2}" sibTransId="{03ACCC4C-761A-44C3-9FB3-BB77D6C388C8}"/>
    <dgm:cxn modelId="{C45F7EBF-D13E-4C32-8F03-4B8653A0F8AB}" type="presParOf" srcId="{7EFA7A3C-532F-4779-BBC1-E74288532E3D}" destId="{4991E0B9-32CF-4CF9-A212-9C4D1281661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30144D8-E4FF-4CB4-8C91-9D885B36814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91EAB27-32ED-4ADB-9BBB-E7ED32591C42}">
      <dgm:prSet/>
      <dgm:spPr/>
      <dgm:t>
        <a:bodyPr/>
        <a:lstStyle/>
        <a:p>
          <a:pPr rtl="0"/>
          <a:r>
            <a:rPr lang="es-ES" dirty="0" smtClean="0"/>
            <a:t>Se incluyen los accidentes causados directamente por personas y animales, como agresiones, patadas, picaduras, mordeduras. </a:t>
          </a:r>
          <a:endParaRPr lang="es-MX" dirty="0"/>
        </a:p>
      </dgm:t>
    </dgm:pt>
    <dgm:pt modelId="{CC384A7F-BBF2-4B42-A5F2-A7E95979EAE5}" type="parTrans" cxnId="{50613540-EB7F-425B-9B2D-6E81EDE37DA0}">
      <dgm:prSet/>
      <dgm:spPr/>
      <dgm:t>
        <a:bodyPr/>
        <a:lstStyle/>
        <a:p>
          <a:endParaRPr lang="es-MX"/>
        </a:p>
      </dgm:t>
    </dgm:pt>
    <dgm:pt modelId="{977356BC-3A9E-4EA4-855B-80CE9B548BB8}" type="sibTrans" cxnId="{50613540-EB7F-425B-9B2D-6E81EDE37DA0}">
      <dgm:prSet/>
      <dgm:spPr/>
      <dgm:t>
        <a:bodyPr/>
        <a:lstStyle/>
        <a:p>
          <a:endParaRPr lang="es-MX"/>
        </a:p>
      </dgm:t>
    </dgm:pt>
    <dgm:pt modelId="{025DA5AB-C413-4F14-84DB-34995DEA67BE}" type="pres">
      <dgm:prSet presAssocID="{930144D8-E4FF-4CB4-8C91-9D885B3681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BC1B414-F1E8-4145-8512-6C67371B50B4}" type="pres">
      <dgm:prSet presAssocID="{291EAB27-32ED-4ADB-9BBB-E7ED32591C4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0613540-EB7F-425B-9B2D-6E81EDE37DA0}" srcId="{930144D8-E4FF-4CB4-8C91-9D885B368145}" destId="{291EAB27-32ED-4ADB-9BBB-E7ED32591C42}" srcOrd="0" destOrd="0" parTransId="{CC384A7F-BBF2-4B42-A5F2-A7E95979EAE5}" sibTransId="{977356BC-3A9E-4EA4-855B-80CE9B548BB8}"/>
    <dgm:cxn modelId="{8A20E1D4-80E0-42AA-9581-8194C33725B4}" type="presOf" srcId="{291EAB27-32ED-4ADB-9BBB-E7ED32591C42}" destId="{CBC1B414-F1E8-4145-8512-6C67371B50B4}" srcOrd="0" destOrd="0" presId="urn:microsoft.com/office/officeart/2005/8/layout/vList2"/>
    <dgm:cxn modelId="{B875CE2D-1D7C-4806-B58A-2049128940F0}" type="presOf" srcId="{930144D8-E4FF-4CB4-8C91-9D885B368145}" destId="{025DA5AB-C413-4F14-84DB-34995DEA67BE}" srcOrd="0" destOrd="0" presId="urn:microsoft.com/office/officeart/2005/8/layout/vList2"/>
    <dgm:cxn modelId="{C074A385-2396-482F-BAFA-8897509ADB2E}" type="presParOf" srcId="{025DA5AB-C413-4F14-84DB-34995DEA67BE}" destId="{CBC1B414-F1E8-4145-8512-6C67371B50B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7D7035B6-56DC-4DF2-A01C-6092D76E160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F112DE4E-958D-4EC3-AD87-407F6F8CA637}">
      <dgm:prSet/>
      <dgm:spPr/>
      <dgm:t>
        <a:bodyPr/>
        <a:lstStyle/>
        <a:p>
          <a:pPr algn="just" rtl="0"/>
          <a:r>
            <a:rPr lang="es-ES" dirty="0" smtClean="0"/>
            <a:t>Abarca atropellos de personas por vehículos, así como los accidentes de vehículos en el que el trabajador lesionado va contra el vehículo o vehículos. No se incluyen los accidentes en tránsito. </a:t>
          </a:r>
          <a:endParaRPr lang="es-MX" dirty="0"/>
        </a:p>
      </dgm:t>
    </dgm:pt>
    <dgm:pt modelId="{8964674F-4A68-4B21-9CDD-272E423220AF}" type="parTrans" cxnId="{1E3EE4AD-740C-496D-ABFE-66E488E4928E}">
      <dgm:prSet/>
      <dgm:spPr/>
      <dgm:t>
        <a:bodyPr/>
        <a:lstStyle/>
        <a:p>
          <a:endParaRPr lang="es-MX"/>
        </a:p>
      </dgm:t>
    </dgm:pt>
    <dgm:pt modelId="{E78F2F86-3757-4D9F-918E-910C064A9B40}" type="sibTrans" cxnId="{1E3EE4AD-740C-496D-ABFE-66E488E4928E}">
      <dgm:prSet/>
      <dgm:spPr/>
      <dgm:t>
        <a:bodyPr/>
        <a:lstStyle/>
        <a:p>
          <a:endParaRPr lang="es-MX"/>
        </a:p>
      </dgm:t>
    </dgm:pt>
    <dgm:pt modelId="{198E972C-17E8-4925-89E2-4F87A3475F24}" type="pres">
      <dgm:prSet presAssocID="{7D7035B6-56DC-4DF2-A01C-6092D76E16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2D2284-9506-4985-AB76-2BE53B954F2A}" type="pres">
      <dgm:prSet presAssocID="{F112DE4E-958D-4EC3-AD87-407F6F8CA63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E3EE4AD-740C-496D-ABFE-66E488E4928E}" srcId="{7D7035B6-56DC-4DF2-A01C-6092D76E1607}" destId="{F112DE4E-958D-4EC3-AD87-407F6F8CA637}" srcOrd="0" destOrd="0" parTransId="{8964674F-4A68-4B21-9CDD-272E423220AF}" sibTransId="{E78F2F86-3757-4D9F-918E-910C064A9B40}"/>
    <dgm:cxn modelId="{F3F9140E-C9C2-4331-986E-D563BEF9E4C3}" type="presOf" srcId="{7D7035B6-56DC-4DF2-A01C-6092D76E1607}" destId="{198E972C-17E8-4925-89E2-4F87A3475F24}" srcOrd="0" destOrd="0" presId="urn:microsoft.com/office/officeart/2005/8/layout/vList2"/>
    <dgm:cxn modelId="{1D2573C5-EC92-4354-A622-90DA12B26A4D}" type="presOf" srcId="{F112DE4E-958D-4EC3-AD87-407F6F8CA637}" destId="{D52D2284-9506-4985-AB76-2BE53B954F2A}" srcOrd="0" destOrd="0" presId="urn:microsoft.com/office/officeart/2005/8/layout/vList2"/>
    <dgm:cxn modelId="{8D135206-1917-437E-9C03-174A42FA6799}" type="presParOf" srcId="{198E972C-17E8-4925-89E2-4F87A3475F24}" destId="{D52D2284-9506-4985-AB76-2BE53B954F2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71022977-08E9-45F4-873E-AB686688B95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5B66EDD-D0EB-4F76-8365-3FD2190A3D11}">
      <dgm:prSet/>
      <dgm:spPr/>
      <dgm:t>
        <a:bodyPr/>
        <a:lstStyle/>
        <a:p>
          <a:pPr rtl="0"/>
          <a:r>
            <a:rPr lang="es-ES" dirty="0" smtClean="0"/>
            <a:t>Abarca los accidentes producidos dentro del horario laboral, independientemente que esté relacionado con el trabajo cotidiano o no. </a:t>
          </a:r>
          <a:endParaRPr lang="es-MX" dirty="0"/>
        </a:p>
      </dgm:t>
    </dgm:pt>
    <dgm:pt modelId="{7E90D5CD-D8FE-4577-AE6C-926EE4921AF3}" type="parTrans" cxnId="{131EEB49-6A01-4A8A-A1D6-FC261E3E2593}">
      <dgm:prSet/>
      <dgm:spPr/>
      <dgm:t>
        <a:bodyPr/>
        <a:lstStyle/>
        <a:p>
          <a:endParaRPr lang="es-MX"/>
        </a:p>
      </dgm:t>
    </dgm:pt>
    <dgm:pt modelId="{4038DEBF-D62E-4FF0-9CDA-7696ED286205}" type="sibTrans" cxnId="{131EEB49-6A01-4A8A-A1D6-FC261E3E2593}">
      <dgm:prSet/>
      <dgm:spPr/>
      <dgm:t>
        <a:bodyPr/>
        <a:lstStyle/>
        <a:p>
          <a:endParaRPr lang="es-MX"/>
        </a:p>
      </dgm:t>
    </dgm:pt>
    <dgm:pt modelId="{4632D884-14F2-4544-846B-494A830B6D13}" type="pres">
      <dgm:prSet presAssocID="{71022977-08E9-45F4-873E-AB686688B95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72635FB-E089-428D-AE27-8E902A2E9071}" type="pres">
      <dgm:prSet presAssocID="{71022977-08E9-45F4-873E-AB686688B95E}" presName="arrow" presStyleLbl="bgShp" presStyleIdx="0" presStyleCnt="1"/>
      <dgm:spPr/>
    </dgm:pt>
    <dgm:pt modelId="{FDDE0389-A4E8-4D1E-9F88-6B21BC45F5B6}" type="pres">
      <dgm:prSet presAssocID="{71022977-08E9-45F4-873E-AB686688B95E}" presName="linearProcess" presStyleCnt="0"/>
      <dgm:spPr/>
    </dgm:pt>
    <dgm:pt modelId="{B99D3810-BC4C-49A6-AD88-E15082B41912}" type="pres">
      <dgm:prSet presAssocID="{F5B66EDD-D0EB-4F76-8365-3FD2190A3D11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D2AD1D0-F7E1-4B63-B521-0AA88A1BB599}" type="presOf" srcId="{71022977-08E9-45F4-873E-AB686688B95E}" destId="{4632D884-14F2-4544-846B-494A830B6D13}" srcOrd="0" destOrd="0" presId="urn:microsoft.com/office/officeart/2005/8/layout/hProcess9"/>
    <dgm:cxn modelId="{131EEB49-6A01-4A8A-A1D6-FC261E3E2593}" srcId="{71022977-08E9-45F4-873E-AB686688B95E}" destId="{F5B66EDD-D0EB-4F76-8365-3FD2190A3D11}" srcOrd="0" destOrd="0" parTransId="{7E90D5CD-D8FE-4577-AE6C-926EE4921AF3}" sibTransId="{4038DEBF-D62E-4FF0-9CDA-7696ED286205}"/>
    <dgm:cxn modelId="{911B246D-F6F0-4C79-BFF5-7388EBA6C4AF}" type="presOf" srcId="{F5B66EDD-D0EB-4F76-8365-3FD2190A3D11}" destId="{B99D3810-BC4C-49A6-AD88-E15082B41912}" srcOrd="0" destOrd="0" presId="urn:microsoft.com/office/officeart/2005/8/layout/hProcess9"/>
    <dgm:cxn modelId="{A8ACC6B3-7903-4603-A250-DCEB8F085D44}" type="presParOf" srcId="{4632D884-14F2-4544-846B-494A830B6D13}" destId="{E72635FB-E089-428D-AE27-8E902A2E9071}" srcOrd="0" destOrd="0" presId="urn:microsoft.com/office/officeart/2005/8/layout/hProcess9"/>
    <dgm:cxn modelId="{ED910F86-4B3D-4A68-9AB1-8EA35C4DB360}" type="presParOf" srcId="{4632D884-14F2-4544-846B-494A830B6D13}" destId="{FDDE0389-A4E8-4D1E-9F88-6B21BC45F5B6}" srcOrd="1" destOrd="0" presId="urn:microsoft.com/office/officeart/2005/8/layout/hProcess9"/>
    <dgm:cxn modelId="{A7ED4C0A-AAA6-4252-8555-9E037FAB7577}" type="presParOf" srcId="{FDDE0389-A4E8-4D1E-9F88-6B21BC45F5B6}" destId="{B99D3810-BC4C-49A6-AD88-E15082B41912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87DC38-15D6-44F6-B9AB-B3C5788B21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2C5A01B-062B-48C5-AA9E-C83F6A7ADD11}">
      <dgm:prSet/>
      <dgm:spPr/>
      <dgm:t>
        <a:bodyPr/>
        <a:lstStyle/>
        <a:p>
          <a:pPr algn="just" rtl="0"/>
          <a:r>
            <a:rPr lang="es-ES_tradnl" b="1" dirty="0" smtClean="0"/>
            <a:t>Es toda lesión orgánica o perturbación funcional, inmediata o posterior; o la  muerte producida repentinamente en  ejercicio o con motivo del trabajo, cualquiera que sea el lugar y el tiempo en que dicho trabajo se preste. se incluyen accidentes en trayecto.</a:t>
          </a:r>
          <a:endParaRPr lang="es-MX" dirty="0"/>
        </a:p>
      </dgm:t>
    </dgm:pt>
    <dgm:pt modelId="{DA2273DB-7395-4101-95E8-2C09C42CF86F}" type="parTrans" cxnId="{FF6B3BF8-50F3-4875-A536-208E6F5D72D2}">
      <dgm:prSet/>
      <dgm:spPr/>
      <dgm:t>
        <a:bodyPr/>
        <a:lstStyle/>
        <a:p>
          <a:endParaRPr lang="es-MX"/>
        </a:p>
      </dgm:t>
    </dgm:pt>
    <dgm:pt modelId="{F578EA72-C3E3-404B-AD0E-0C3F02CC0884}" type="sibTrans" cxnId="{FF6B3BF8-50F3-4875-A536-208E6F5D72D2}">
      <dgm:prSet/>
      <dgm:spPr/>
      <dgm:t>
        <a:bodyPr/>
        <a:lstStyle/>
        <a:p>
          <a:endParaRPr lang="es-MX"/>
        </a:p>
      </dgm:t>
    </dgm:pt>
    <dgm:pt modelId="{8047EE74-8AFB-4643-AFF1-62B6C441D20F}" type="pres">
      <dgm:prSet presAssocID="{7887DC38-15D6-44F6-B9AB-B3C5788B21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C6EAF5-E88E-4903-B2EA-C6FD53934E41}" type="pres">
      <dgm:prSet presAssocID="{82C5A01B-062B-48C5-AA9E-C83F6A7ADD1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6B3BF8-50F3-4875-A536-208E6F5D72D2}" srcId="{7887DC38-15D6-44F6-B9AB-B3C5788B216B}" destId="{82C5A01B-062B-48C5-AA9E-C83F6A7ADD11}" srcOrd="0" destOrd="0" parTransId="{DA2273DB-7395-4101-95E8-2C09C42CF86F}" sibTransId="{F578EA72-C3E3-404B-AD0E-0C3F02CC0884}"/>
    <dgm:cxn modelId="{E0D2F9B0-B4AA-4812-A337-D7E7A2C4C2B6}" type="presOf" srcId="{82C5A01B-062B-48C5-AA9E-C83F6A7ADD11}" destId="{68C6EAF5-E88E-4903-B2EA-C6FD53934E41}" srcOrd="0" destOrd="0" presId="urn:microsoft.com/office/officeart/2005/8/layout/vList2"/>
    <dgm:cxn modelId="{70A03CA4-50D1-4EA4-94C9-0CD8E5FAEC14}" type="presOf" srcId="{7887DC38-15D6-44F6-B9AB-B3C5788B216B}" destId="{8047EE74-8AFB-4643-AFF1-62B6C441D20F}" srcOrd="0" destOrd="0" presId="urn:microsoft.com/office/officeart/2005/8/layout/vList2"/>
    <dgm:cxn modelId="{3F355AD3-CDF1-4A1E-B9F7-BC6E1040FDCA}" type="presParOf" srcId="{8047EE74-8AFB-4643-AFF1-62B6C441D20F}" destId="{68C6EAF5-E88E-4903-B2EA-C6FD53934E4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8F417D41-9ECB-4630-B3FE-A6A3AA09DAB2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0F70CA7-D520-47CD-8C44-5FB2327A3F34}">
      <dgm:prSet/>
      <dgm:spPr/>
      <dgm:t>
        <a:bodyPr/>
        <a:lstStyle/>
        <a:p>
          <a:pPr rtl="0"/>
          <a:r>
            <a:rPr lang="es-ES" smtClean="0"/>
            <a:t>Se incluyen los accidentes ocurridos en el centro de trabajo, que no son consecuencia del propio trabajo.</a:t>
          </a:r>
          <a:endParaRPr lang="es-MX"/>
        </a:p>
      </dgm:t>
    </dgm:pt>
    <dgm:pt modelId="{114789C9-BB5A-4067-86A5-51ECFAF0488B}" type="parTrans" cxnId="{137BB67F-C6C7-4973-A689-C4AD9FEEB0CC}">
      <dgm:prSet/>
      <dgm:spPr/>
      <dgm:t>
        <a:bodyPr/>
        <a:lstStyle/>
        <a:p>
          <a:endParaRPr lang="es-MX"/>
        </a:p>
      </dgm:t>
    </dgm:pt>
    <dgm:pt modelId="{CB6F2C14-31B1-4E32-9216-9444A1B11B84}" type="sibTrans" cxnId="{137BB67F-C6C7-4973-A689-C4AD9FEEB0CC}">
      <dgm:prSet/>
      <dgm:spPr/>
      <dgm:t>
        <a:bodyPr/>
        <a:lstStyle/>
        <a:p>
          <a:endParaRPr lang="es-MX"/>
        </a:p>
      </dgm:t>
    </dgm:pt>
    <dgm:pt modelId="{853C4ABF-5B4A-4DE8-B05A-A82AAD86D4B1}" type="pres">
      <dgm:prSet presAssocID="{8F417D41-9ECB-4630-B3FE-A6A3AA09DAB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B3E84B4-4DB0-45D7-B675-5F3387310AB1}" type="pres">
      <dgm:prSet presAssocID="{00F70CA7-D520-47CD-8C44-5FB2327A3F34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137BB67F-C6C7-4973-A689-C4AD9FEEB0CC}" srcId="{8F417D41-9ECB-4630-B3FE-A6A3AA09DAB2}" destId="{00F70CA7-D520-47CD-8C44-5FB2327A3F34}" srcOrd="0" destOrd="0" parTransId="{114789C9-BB5A-4067-86A5-51ECFAF0488B}" sibTransId="{CB6F2C14-31B1-4E32-9216-9444A1B11B84}"/>
    <dgm:cxn modelId="{9FF75E38-DDC0-4E33-902B-C9488FBB60F5}" type="presOf" srcId="{00F70CA7-D520-47CD-8C44-5FB2327A3F34}" destId="{6B3E84B4-4DB0-45D7-B675-5F3387310AB1}" srcOrd="0" destOrd="0" presId="urn:microsoft.com/office/officeart/2005/8/layout/venn1"/>
    <dgm:cxn modelId="{7B117E4A-5C50-403F-AB43-5B506DCE3F9E}" type="presOf" srcId="{8F417D41-9ECB-4630-B3FE-A6A3AA09DAB2}" destId="{853C4ABF-5B4A-4DE8-B05A-A82AAD86D4B1}" srcOrd="0" destOrd="0" presId="urn:microsoft.com/office/officeart/2005/8/layout/venn1"/>
    <dgm:cxn modelId="{0C765B49-0424-4C5E-A47C-62CF63DDD313}" type="presParOf" srcId="{853C4ABF-5B4A-4DE8-B05A-A82AAD86D4B1}" destId="{6B3E84B4-4DB0-45D7-B675-5F3387310AB1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D9014095-9881-4EDF-AD45-AA57CBAC25FF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AFC0FCE-0205-45DA-BD9F-9E2EE029FB92}">
      <dgm:prSet/>
      <dgm:spPr/>
      <dgm:t>
        <a:bodyPr/>
        <a:lstStyle/>
        <a:p>
          <a:pPr rtl="0"/>
          <a:r>
            <a:rPr lang="es-ES" smtClean="0"/>
            <a:t>Constituidos por materia inerte (no viva) y se pueden presentar en el aire de diversas formas (polvo, gas, vapor, humo, etc.) </a:t>
          </a:r>
          <a:endParaRPr lang="es-MX"/>
        </a:p>
      </dgm:t>
    </dgm:pt>
    <dgm:pt modelId="{AA6FFF1A-D9BA-4512-845C-6E407768474A}" type="parTrans" cxnId="{1B499206-329C-4F3C-B032-2FF0302442CD}">
      <dgm:prSet/>
      <dgm:spPr/>
      <dgm:t>
        <a:bodyPr/>
        <a:lstStyle/>
        <a:p>
          <a:endParaRPr lang="es-MX"/>
        </a:p>
      </dgm:t>
    </dgm:pt>
    <dgm:pt modelId="{539D9158-5F0A-4ED1-A735-C1D98DC5795A}" type="sibTrans" cxnId="{1B499206-329C-4F3C-B032-2FF0302442CD}">
      <dgm:prSet/>
      <dgm:spPr/>
      <dgm:t>
        <a:bodyPr/>
        <a:lstStyle/>
        <a:p>
          <a:endParaRPr lang="es-MX"/>
        </a:p>
      </dgm:t>
    </dgm:pt>
    <dgm:pt modelId="{4FD2EA63-38B6-4BC4-AE30-674853D0DACF}" type="pres">
      <dgm:prSet presAssocID="{D9014095-9881-4EDF-AD45-AA57CBAC25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499979-843D-4402-8C0C-C242229C3E0E}" type="pres">
      <dgm:prSet presAssocID="{D9014095-9881-4EDF-AD45-AA57CBAC25FF}" presName="arrow" presStyleLbl="bgShp" presStyleIdx="0" presStyleCnt="1"/>
      <dgm:spPr/>
    </dgm:pt>
    <dgm:pt modelId="{6EFBEAB5-BCFA-4078-B66C-9A3BE29DD1E8}" type="pres">
      <dgm:prSet presAssocID="{D9014095-9881-4EDF-AD45-AA57CBAC25FF}" presName="points" presStyleCnt="0"/>
      <dgm:spPr/>
    </dgm:pt>
    <dgm:pt modelId="{AD26D545-65E5-474A-9636-6920606D3595}" type="pres">
      <dgm:prSet presAssocID="{2AFC0FCE-0205-45DA-BD9F-9E2EE029FB92}" presName="compositeA" presStyleCnt="0"/>
      <dgm:spPr/>
    </dgm:pt>
    <dgm:pt modelId="{DA02ACD1-9100-4A82-8770-ABCE2EEB74F4}" type="pres">
      <dgm:prSet presAssocID="{2AFC0FCE-0205-45DA-BD9F-9E2EE029FB92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F21518-485F-40DB-8AF1-61C92355265F}" type="pres">
      <dgm:prSet presAssocID="{2AFC0FCE-0205-45DA-BD9F-9E2EE029FB92}" presName="circleA" presStyleLbl="node1" presStyleIdx="0" presStyleCnt="1"/>
      <dgm:spPr/>
    </dgm:pt>
    <dgm:pt modelId="{B9CDFAD0-0450-49FF-B5BC-08BCF3808CCB}" type="pres">
      <dgm:prSet presAssocID="{2AFC0FCE-0205-45DA-BD9F-9E2EE029FB92}" presName="spaceA" presStyleCnt="0"/>
      <dgm:spPr/>
    </dgm:pt>
  </dgm:ptLst>
  <dgm:cxnLst>
    <dgm:cxn modelId="{1B499206-329C-4F3C-B032-2FF0302442CD}" srcId="{D9014095-9881-4EDF-AD45-AA57CBAC25FF}" destId="{2AFC0FCE-0205-45DA-BD9F-9E2EE029FB92}" srcOrd="0" destOrd="0" parTransId="{AA6FFF1A-D9BA-4512-845C-6E407768474A}" sibTransId="{539D9158-5F0A-4ED1-A735-C1D98DC5795A}"/>
    <dgm:cxn modelId="{4E6C5339-ECA1-49D0-8F35-36FBCAF85376}" type="presOf" srcId="{D9014095-9881-4EDF-AD45-AA57CBAC25FF}" destId="{4FD2EA63-38B6-4BC4-AE30-674853D0DACF}" srcOrd="0" destOrd="0" presId="urn:microsoft.com/office/officeart/2005/8/layout/hProcess11"/>
    <dgm:cxn modelId="{ECF2CF58-388C-464E-8F7F-2283F54E53FB}" type="presOf" srcId="{2AFC0FCE-0205-45DA-BD9F-9E2EE029FB92}" destId="{DA02ACD1-9100-4A82-8770-ABCE2EEB74F4}" srcOrd="0" destOrd="0" presId="urn:microsoft.com/office/officeart/2005/8/layout/hProcess11"/>
    <dgm:cxn modelId="{3693B572-780E-49A3-A963-46BAAE74C8E0}" type="presParOf" srcId="{4FD2EA63-38B6-4BC4-AE30-674853D0DACF}" destId="{70499979-843D-4402-8C0C-C242229C3E0E}" srcOrd="0" destOrd="0" presId="urn:microsoft.com/office/officeart/2005/8/layout/hProcess11"/>
    <dgm:cxn modelId="{98E2204D-B702-4EE6-96AC-6F5937CC21B1}" type="presParOf" srcId="{4FD2EA63-38B6-4BC4-AE30-674853D0DACF}" destId="{6EFBEAB5-BCFA-4078-B66C-9A3BE29DD1E8}" srcOrd="1" destOrd="0" presId="urn:microsoft.com/office/officeart/2005/8/layout/hProcess11"/>
    <dgm:cxn modelId="{2D53D817-B1FD-4D58-BC07-461562F58048}" type="presParOf" srcId="{6EFBEAB5-BCFA-4078-B66C-9A3BE29DD1E8}" destId="{AD26D545-65E5-474A-9636-6920606D3595}" srcOrd="0" destOrd="0" presId="urn:microsoft.com/office/officeart/2005/8/layout/hProcess11"/>
    <dgm:cxn modelId="{17FEA366-9F77-4CD4-96A1-3463BBDF4888}" type="presParOf" srcId="{AD26D545-65E5-474A-9636-6920606D3595}" destId="{DA02ACD1-9100-4A82-8770-ABCE2EEB74F4}" srcOrd="0" destOrd="0" presId="urn:microsoft.com/office/officeart/2005/8/layout/hProcess11"/>
    <dgm:cxn modelId="{EC30B6AD-D2AB-42BA-95DF-63FE7C18CD72}" type="presParOf" srcId="{AD26D545-65E5-474A-9636-6920606D3595}" destId="{DEF21518-485F-40DB-8AF1-61C92355265F}" srcOrd="1" destOrd="0" presId="urn:microsoft.com/office/officeart/2005/8/layout/hProcess11"/>
    <dgm:cxn modelId="{5295A6CD-6C42-4539-9502-B2F44C9F819A}" type="presParOf" srcId="{AD26D545-65E5-474A-9636-6920606D3595}" destId="{B9CDFAD0-0450-49FF-B5BC-08BCF3808CCB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4406F8B3-B8C7-49C3-B0B2-F9F3A405FC96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es-MX"/>
        </a:p>
      </dgm:t>
    </dgm:pt>
    <dgm:pt modelId="{82ED5DAF-FEFF-438F-B35F-06A488A60C43}">
      <dgm:prSet/>
      <dgm:spPr/>
      <dgm:t>
        <a:bodyPr/>
        <a:lstStyle/>
        <a:p>
          <a:pPr algn="just" rtl="0"/>
          <a:r>
            <a:rPr lang="es-ES" dirty="0" smtClean="0"/>
            <a:t>Están constituidos por las diversas manifestaciones energéticas, como el ruido, las vibraciones, las radiaciones ionizantes, las radiaciones térmicas, etc. </a:t>
          </a:r>
          <a:endParaRPr lang="es-MX" dirty="0"/>
        </a:p>
      </dgm:t>
    </dgm:pt>
    <dgm:pt modelId="{3861110C-D01A-4977-A772-CB953A696A95}" type="parTrans" cxnId="{A64890AC-984A-4ADE-86A8-38ED0EE7610A}">
      <dgm:prSet/>
      <dgm:spPr/>
      <dgm:t>
        <a:bodyPr/>
        <a:lstStyle/>
        <a:p>
          <a:endParaRPr lang="es-MX"/>
        </a:p>
      </dgm:t>
    </dgm:pt>
    <dgm:pt modelId="{82AD3CEF-61DC-46BD-9B81-AC8322414352}" type="sibTrans" cxnId="{A64890AC-984A-4ADE-86A8-38ED0EE7610A}">
      <dgm:prSet/>
      <dgm:spPr/>
      <dgm:t>
        <a:bodyPr/>
        <a:lstStyle/>
        <a:p>
          <a:endParaRPr lang="es-MX"/>
        </a:p>
      </dgm:t>
    </dgm:pt>
    <dgm:pt modelId="{D8845FA5-765C-4C87-920D-B60BD110EB52}" type="pres">
      <dgm:prSet presAssocID="{4406F8B3-B8C7-49C3-B0B2-F9F3A405FC9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6914701-7CFB-40BC-BF39-8E017514D11F}" type="pres">
      <dgm:prSet presAssocID="{82ED5DAF-FEFF-438F-B35F-06A488A60C4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4890AC-984A-4ADE-86A8-38ED0EE7610A}" srcId="{4406F8B3-B8C7-49C3-B0B2-F9F3A405FC96}" destId="{82ED5DAF-FEFF-438F-B35F-06A488A60C43}" srcOrd="0" destOrd="0" parTransId="{3861110C-D01A-4977-A772-CB953A696A95}" sibTransId="{82AD3CEF-61DC-46BD-9B81-AC8322414352}"/>
    <dgm:cxn modelId="{F3EDEBCE-C2B9-4556-B329-0B73138EDE66}" type="presOf" srcId="{82ED5DAF-FEFF-438F-B35F-06A488A60C43}" destId="{16914701-7CFB-40BC-BF39-8E017514D11F}" srcOrd="0" destOrd="0" presId="urn:microsoft.com/office/officeart/2005/8/layout/vList2"/>
    <dgm:cxn modelId="{7A761859-97CF-42B0-9CA5-CD90DC4348CC}" type="presOf" srcId="{4406F8B3-B8C7-49C3-B0B2-F9F3A405FC96}" destId="{D8845FA5-765C-4C87-920D-B60BD110EB52}" srcOrd="0" destOrd="0" presId="urn:microsoft.com/office/officeart/2005/8/layout/vList2"/>
    <dgm:cxn modelId="{11339CF7-27B5-4924-93C0-D4331C0C3D18}" type="presParOf" srcId="{D8845FA5-765C-4C87-920D-B60BD110EB52}" destId="{16914701-7CFB-40BC-BF39-8E017514D11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52510711-FD95-4876-B100-BE26FA9D4C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FB374895-6080-4292-AAD9-D99566697FF3}">
      <dgm:prSet/>
      <dgm:spPr/>
      <dgm:t>
        <a:bodyPr/>
        <a:lstStyle/>
        <a:p>
          <a:pPr rtl="0"/>
          <a:r>
            <a:rPr lang="es-ES" smtClean="0"/>
            <a:t>Constituidos por los seres vivos, como los virus, las bacterias, los hongos, los parásitos. </a:t>
          </a:r>
          <a:endParaRPr lang="es-MX"/>
        </a:p>
      </dgm:t>
    </dgm:pt>
    <dgm:pt modelId="{404121EE-5611-4937-9AF4-F21CA8E7B3D3}" type="parTrans" cxnId="{2741DCCA-A48C-4353-9D33-674E3457DE01}">
      <dgm:prSet/>
      <dgm:spPr/>
      <dgm:t>
        <a:bodyPr/>
        <a:lstStyle/>
        <a:p>
          <a:endParaRPr lang="es-MX"/>
        </a:p>
      </dgm:t>
    </dgm:pt>
    <dgm:pt modelId="{9DE3805F-B91D-455C-8E5A-F635B102639D}" type="sibTrans" cxnId="{2741DCCA-A48C-4353-9D33-674E3457DE01}">
      <dgm:prSet/>
      <dgm:spPr/>
      <dgm:t>
        <a:bodyPr/>
        <a:lstStyle/>
        <a:p>
          <a:endParaRPr lang="es-MX"/>
        </a:p>
      </dgm:t>
    </dgm:pt>
    <dgm:pt modelId="{54E94E2B-ED5D-4399-BAAC-745899496B4B}" type="pres">
      <dgm:prSet presAssocID="{52510711-FD95-4876-B100-BE26FA9D4C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3E47290-65F8-4CB3-91E0-BC9D00BAFB24}" type="pres">
      <dgm:prSet presAssocID="{FB374895-6080-4292-AAD9-D99566697FF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0B6BB8B-FFD0-4203-A53D-6C1FB357547A}" type="presOf" srcId="{FB374895-6080-4292-AAD9-D99566697FF3}" destId="{43E47290-65F8-4CB3-91E0-BC9D00BAFB24}" srcOrd="0" destOrd="0" presId="urn:microsoft.com/office/officeart/2005/8/layout/vList2"/>
    <dgm:cxn modelId="{2741DCCA-A48C-4353-9D33-674E3457DE01}" srcId="{52510711-FD95-4876-B100-BE26FA9D4C73}" destId="{FB374895-6080-4292-AAD9-D99566697FF3}" srcOrd="0" destOrd="0" parTransId="{404121EE-5611-4937-9AF4-F21CA8E7B3D3}" sibTransId="{9DE3805F-B91D-455C-8E5A-F635B102639D}"/>
    <dgm:cxn modelId="{683F2097-51ED-4DAD-93AD-E73C6F76ACAF}" type="presOf" srcId="{52510711-FD95-4876-B100-BE26FA9D4C73}" destId="{54E94E2B-ED5D-4399-BAAC-745899496B4B}" srcOrd="0" destOrd="0" presId="urn:microsoft.com/office/officeart/2005/8/layout/vList2"/>
    <dgm:cxn modelId="{EABAB733-8155-4F12-88D8-9A654584FD35}" type="presParOf" srcId="{54E94E2B-ED5D-4399-BAAC-745899496B4B}" destId="{43E47290-65F8-4CB3-91E0-BC9D00BAFB2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317DD8-C7CE-4E4D-B9F7-CF930EA3DE3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92CBDFF-4563-4F85-9211-10AABC048E3B}">
      <dgm:prSet/>
      <dgm:spPr/>
      <dgm:t>
        <a:bodyPr/>
        <a:lstStyle/>
        <a:p>
          <a:pPr rtl="0"/>
          <a:r>
            <a:rPr lang="es-ES_tradnl" b="1" u="sng" dirty="0" smtClean="0"/>
            <a:t>ACCIDENTE EN </a:t>
          </a:r>
          <a:r>
            <a:rPr lang="es-ES_tradnl" b="1" u="sng" dirty="0" smtClean="0"/>
            <a:t>TRAYECTO: </a:t>
          </a:r>
          <a:r>
            <a:rPr lang="es-ES_tradnl" b="1" dirty="0" smtClean="0"/>
            <a:t> </a:t>
          </a:r>
          <a:r>
            <a:rPr lang="es-ES_tradnl" dirty="0" smtClean="0"/>
            <a:t>es el que le ocurre al trasladarse el trabajador, directamente de su domicilio al lugar del trabajo, o de éste a aquél.</a:t>
          </a:r>
          <a:endParaRPr lang="es-MX" dirty="0"/>
        </a:p>
      </dgm:t>
    </dgm:pt>
    <dgm:pt modelId="{FFF2C30F-1020-472C-B8D3-1908112AEC63}" type="parTrans" cxnId="{A437A7A0-9436-4356-8E09-DF3F25B64411}">
      <dgm:prSet/>
      <dgm:spPr/>
      <dgm:t>
        <a:bodyPr/>
        <a:lstStyle/>
        <a:p>
          <a:endParaRPr lang="es-MX"/>
        </a:p>
      </dgm:t>
    </dgm:pt>
    <dgm:pt modelId="{DD3436EA-BEAE-48C3-B105-9E1456D03F22}" type="sibTrans" cxnId="{A437A7A0-9436-4356-8E09-DF3F25B64411}">
      <dgm:prSet/>
      <dgm:spPr/>
      <dgm:t>
        <a:bodyPr/>
        <a:lstStyle/>
        <a:p>
          <a:endParaRPr lang="es-MX"/>
        </a:p>
      </dgm:t>
    </dgm:pt>
    <dgm:pt modelId="{414533FE-1F4A-4F74-8735-145FD510E66F}">
      <dgm:prSet/>
      <dgm:spPr/>
      <dgm:t>
        <a:bodyPr/>
        <a:lstStyle/>
        <a:p>
          <a:pPr rtl="0"/>
          <a:r>
            <a:rPr lang="es-ES_tradnl" b="1" smtClean="0"/>
            <a:t>ART. 474 F II. LFT Y  LSS ART. 16 Y 22</a:t>
          </a:r>
          <a:endParaRPr lang="es-MX"/>
        </a:p>
      </dgm:t>
    </dgm:pt>
    <dgm:pt modelId="{DF3BAE7A-01B9-4596-B9E5-20FDC205781F}" type="parTrans" cxnId="{E8B13D7D-DEA4-4256-A76E-3143B01CCEAC}">
      <dgm:prSet/>
      <dgm:spPr/>
      <dgm:t>
        <a:bodyPr/>
        <a:lstStyle/>
        <a:p>
          <a:endParaRPr lang="es-MX"/>
        </a:p>
      </dgm:t>
    </dgm:pt>
    <dgm:pt modelId="{577E97C3-4325-4896-A923-390C264C6186}" type="sibTrans" cxnId="{E8B13D7D-DEA4-4256-A76E-3143B01CCEAC}">
      <dgm:prSet/>
      <dgm:spPr/>
      <dgm:t>
        <a:bodyPr/>
        <a:lstStyle/>
        <a:p>
          <a:endParaRPr lang="es-MX"/>
        </a:p>
      </dgm:t>
    </dgm:pt>
    <dgm:pt modelId="{F29D5214-25E0-4D2C-ACC1-8E22F3B7F32B}" type="pres">
      <dgm:prSet presAssocID="{3A317DD8-C7CE-4E4D-B9F7-CF930EA3DE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41E722-E0D2-4A6C-8BBF-2C18F4A4DF94}" type="pres">
      <dgm:prSet presAssocID="{792CBDFF-4563-4F85-9211-10AABC048E3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EB1D84-8273-4E94-A2ED-9C9CFCF90485}" type="pres">
      <dgm:prSet presAssocID="{DD3436EA-BEAE-48C3-B105-9E1456D03F22}" presName="spacer" presStyleCnt="0"/>
      <dgm:spPr/>
    </dgm:pt>
    <dgm:pt modelId="{B6E9E50C-18A3-4C82-993E-5646C3246F26}" type="pres">
      <dgm:prSet presAssocID="{414533FE-1F4A-4F74-8735-145FD510E66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ABD68D-86F5-47E1-B442-FD2BBA5877F1}" type="presOf" srcId="{3A317DD8-C7CE-4E4D-B9F7-CF930EA3DE39}" destId="{F29D5214-25E0-4D2C-ACC1-8E22F3B7F32B}" srcOrd="0" destOrd="0" presId="urn:microsoft.com/office/officeart/2005/8/layout/vList2"/>
    <dgm:cxn modelId="{6B951B76-3307-42C3-AC20-BEF7A17F47FB}" type="presOf" srcId="{792CBDFF-4563-4F85-9211-10AABC048E3B}" destId="{9441E722-E0D2-4A6C-8BBF-2C18F4A4DF94}" srcOrd="0" destOrd="0" presId="urn:microsoft.com/office/officeart/2005/8/layout/vList2"/>
    <dgm:cxn modelId="{F4B1354A-B49F-4D56-BC09-D6678AF4F157}" type="presOf" srcId="{414533FE-1F4A-4F74-8735-145FD510E66F}" destId="{B6E9E50C-18A3-4C82-993E-5646C3246F26}" srcOrd="0" destOrd="0" presId="urn:microsoft.com/office/officeart/2005/8/layout/vList2"/>
    <dgm:cxn modelId="{E8B13D7D-DEA4-4256-A76E-3143B01CCEAC}" srcId="{3A317DD8-C7CE-4E4D-B9F7-CF930EA3DE39}" destId="{414533FE-1F4A-4F74-8735-145FD510E66F}" srcOrd="1" destOrd="0" parTransId="{DF3BAE7A-01B9-4596-B9E5-20FDC205781F}" sibTransId="{577E97C3-4325-4896-A923-390C264C6186}"/>
    <dgm:cxn modelId="{A437A7A0-9436-4356-8E09-DF3F25B64411}" srcId="{3A317DD8-C7CE-4E4D-B9F7-CF930EA3DE39}" destId="{792CBDFF-4563-4F85-9211-10AABC048E3B}" srcOrd="0" destOrd="0" parTransId="{FFF2C30F-1020-472C-B8D3-1908112AEC63}" sibTransId="{DD3436EA-BEAE-48C3-B105-9E1456D03F22}"/>
    <dgm:cxn modelId="{A88D5D20-6E6A-4AAB-9E26-6F4BFEB45A61}" type="presParOf" srcId="{F29D5214-25E0-4D2C-ACC1-8E22F3B7F32B}" destId="{9441E722-E0D2-4A6C-8BBF-2C18F4A4DF94}" srcOrd="0" destOrd="0" presId="urn:microsoft.com/office/officeart/2005/8/layout/vList2"/>
    <dgm:cxn modelId="{69D91CE7-35DA-4661-BBFC-93AA94BFCDA4}" type="presParOf" srcId="{F29D5214-25E0-4D2C-ACC1-8E22F3B7F32B}" destId="{06EB1D84-8273-4E94-A2ED-9C9CFCF90485}" srcOrd="1" destOrd="0" presId="urn:microsoft.com/office/officeart/2005/8/layout/vList2"/>
    <dgm:cxn modelId="{BF8A7B29-C8B6-4E6B-BC82-04E57CC87133}" type="presParOf" srcId="{F29D5214-25E0-4D2C-ACC1-8E22F3B7F32B}" destId="{B6E9E50C-18A3-4C82-993E-5646C3246F2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41E032-3509-4DED-8830-9EB7A93FBD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11BE630-4B6D-4938-A0E6-8573BBA95A91}">
      <dgm:prSet/>
      <dgm:spPr/>
      <dgm:t>
        <a:bodyPr/>
        <a:lstStyle/>
        <a:p>
          <a:pPr rtl="0"/>
          <a:r>
            <a:rPr lang="es-ES_tradnl" b="1" dirty="0" smtClean="0"/>
            <a:t>Es todo estado patológico derivado de la acción  continuada  de  una  causa  que tenga su origen  o motivo en el trabajo, o el medio en que el trabajador se vea obligado a prestar sus servicios.</a:t>
          </a:r>
          <a:br>
            <a:rPr lang="es-ES_tradnl" b="1" dirty="0" smtClean="0"/>
          </a:br>
          <a:endParaRPr lang="es-MX" dirty="0"/>
        </a:p>
      </dgm:t>
    </dgm:pt>
    <dgm:pt modelId="{029BC88C-0802-4DA7-8171-A73BEE1827AD}" type="parTrans" cxnId="{2CC3A800-6A09-4EB4-8002-27FF56EF5DED}">
      <dgm:prSet/>
      <dgm:spPr/>
      <dgm:t>
        <a:bodyPr/>
        <a:lstStyle/>
        <a:p>
          <a:endParaRPr lang="es-MX"/>
        </a:p>
      </dgm:t>
    </dgm:pt>
    <dgm:pt modelId="{CBF2D7E1-82DC-439D-8F4D-9B471ECE7470}" type="sibTrans" cxnId="{2CC3A800-6A09-4EB4-8002-27FF56EF5DED}">
      <dgm:prSet/>
      <dgm:spPr/>
      <dgm:t>
        <a:bodyPr/>
        <a:lstStyle/>
        <a:p>
          <a:endParaRPr lang="es-MX"/>
        </a:p>
      </dgm:t>
    </dgm:pt>
    <dgm:pt modelId="{315727DB-F7B1-4298-BCE2-4CB921E86CA4}" type="pres">
      <dgm:prSet presAssocID="{D341E032-3509-4DED-8830-9EB7A93FBD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65844B-EC0E-41CD-B2D2-13EBF5061878}" type="pres">
      <dgm:prSet presAssocID="{B11BE630-4B6D-4938-A0E6-8573BBA95A91}" presName="parentText" presStyleLbl="node1" presStyleIdx="0" presStyleCnt="1" custLinFactNeighborX="5586" custLinFactNeighborY="-407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C3A800-6A09-4EB4-8002-27FF56EF5DED}" srcId="{D341E032-3509-4DED-8830-9EB7A93FBDA2}" destId="{B11BE630-4B6D-4938-A0E6-8573BBA95A91}" srcOrd="0" destOrd="0" parTransId="{029BC88C-0802-4DA7-8171-A73BEE1827AD}" sibTransId="{CBF2D7E1-82DC-439D-8F4D-9B471ECE7470}"/>
    <dgm:cxn modelId="{ED6B0FE4-4648-42F9-AAB4-B22195BF68BE}" type="presOf" srcId="{D341E032-3509-4DED-8830-9EB7A93FBDA2}" destId="{315727DB-F7B1-4298-BCE2-4CB921E86CA4}" srcOrd="0" destOrd="0" presId="urn:microsoft.com/office/officeart/2005/8/layout/vList2"/>
    <dgm:cxn modelId="{FC9917BC-352B-4FA6-B56D-3B3B770AC26B}" type="presOf" srcId="{B11BE630-4B6D-4938-A0E6-8573BBA95A91}" destId="{1365844B-EC0E-41CD-B2D2-13EBF5061878}" srcOrd="0" destOrd="0" presId="urn:microsoft.com/office/officeart/2005/8/layout/vList2"/>
    <dgm:cxn modelId="{44AC0459-0107-4358-B33B-9E5A792ED678}" type="presParOf" srcId="{315727DB-F7B1-4298-BCE2-4CB921E86CA4}" destId="{1365844B-EC0E-41CD-B2D2-13EBF506187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93373C-E933-4F32-9BF3-C4BD8A57A11C}" type="doc">
      <dgm:prSet loTypeId="urn:microsoft.com/office/officeart/2009/3/layout/SubStep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965B67A-A5CE-46C7-8179-76C7ADD19123}">
      <dgm:prSet/>
      <dgm:spPr/>
      <dgm:t>
        <a:bodyPr/>
        <a:lstStyle/>
        <a:p>
          <a:pPr rtl="0"/>
          <a:r>
            <a:rPr lang="es-ES_tradnl" b="1" dirty="0" smtClean="0"/>
            <a:t>“ Es el conjunto de actividades destinadas a la prevención, identificación y control de las causas que generan </a:t>
          </a:r>
          <a:r>
            <a:rPr lang="es-ES_tradnl" b="1" u="sng" dirty="0" smtClean="0"/>
            <a:t>accidentes </a:t>
          </a:r>
          <a:r>
            <a:rPr lang="es-ES_tradnl" b="1" dirty="0" smtClean="0"/>
            <a:t>de trabajo ”.</a:t>
          </a:r>
          <a:endParaRPr lang="es-MX" dirty="0"/>
        </a:p>
      </dgm:t>
    </dgm:pt>
    <dgm:pt modelId="{BEAD1A14-67DF-4C11-8E5F-46B1CF6FC364}" type="parTrans" cxnId="{08C51C62-4582-4D4A-8C9C-C977AF808EF0}">
      <dgm:prSet/>
      <dgm:spPr/>
      <dgm:t>
        <a:bodyPr/>
        <a:lstStyle/>
        <a:p>
          <a:endParaRPr lang="es-MX"/>
        </a:p>
      </dgm:t>
    </dgm:pt>
    <dgm:pt modelId="{983E8610-67C2-4508-A36C-DA753E13AFF1}" type="sibTrans" cxnId="{08C51C62-4582-4D4A-8C9C-C977AF808EF0}">
      <dgm:prSet/>
      <dgm:spPr/>
      <dgm:t>
        <a:bodyPr/>
        <a:lstStyle/>
        <a:p>
          <a:endParaRPr lang="es-MX"/>
        </a:p>
      </dgm:t>
    </dgm:pt>
    <dgm:pt modelId="{D997D3A3-D9DD-4A20-A40A-B2DF4CD918FB}" type="pres">
      <dgm:prSet presAssocID="{7793373C-E933-4F32-9BF3-C4BD8A57A11C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es-MX"/>
        </a:p>
      </dgm:t>
    </dgm:pt>
    <dgm:pt modelId="{87262BA5-F77E-4C0A-B1B6-1DE2449F3CDC}" type="pres">
      <dgm:prSet presAssocID="{0965B67A-A5CE-46C7-8179-76C7ADD19123}" presName="parTx1" presStyleLbl="node1" presStyleIdx="0" presStyleCnt="1"/>
      <dgm:spPr/>
      <dgm:t>
        <a:bodyPr/>
        <a:lstStyle/>
        <a:p>
          <a:endParaRPr lang="es-MX"/>
        </a:p>
      </dgm:t>
    </dgm:pt>
  </dgm:ptLst>
  <dgm:cxnLst>
    <dgm:cxn modelId="{63784AE2-7627-498F-B580-650A352CD185}" type="presOf" srcId="{0965B67A-A5CE-46C7-8179-76C7ADD19123}" destId="{87262BA5-F77E-4C0A-B1B6-1DE2449F3CDC}" srcOrd="0" destOrd="0" presId="urn:microsoft.com/office/officeart/2009/3/layout/SubStepProcess"/>
    <dgm:cxn modelId="{D26EE417-5CCC-401D-9E31-53E22F2C6569}" type="presOf" srcId="{7793373C-E933-4F32-9BF3-C4BD8A57A11C}" destId="{D997D3A3-D9DD-4A20-A40A-B2DF4CD918FB}" srcOrd="0" destOrd="0" presId="urn:microsoft.com/office/officeart/2009/3/layout/SubStepProcess"/>
    <dgm:cxn modelId="{08C51C62-4582-4D4A-8C9C-C977AF808EF0}" srcId="{7793373C-E933-4F32-9BF3-C4BD8A57A11C}" destId="{0965B67A-A5CE-46C7-8179-76C7ADD19123}" srcOrd="0" destOrd="0" parTransId="{BEAD1A14-67DF-4C11-8E5F-46B1CF6FC364}" sibTransId="{983E8610-67C2-4508-A36C-DA753E13AFF1}"/>
    <dgm:cxn modelId="{E0301DBE-B71B-4E69-BE50-7192E5019EBD}" type="presParOf" srcId="{D997D3A3-D9DD-4A20-A40A-B2DF4CD918FB}" destId="{87262BA5-F77E-4C0A-B1B6-1DE2449F3CDC}" srcOrd="0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4A03A76-F74B-4F61-80A2-594C261939C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3E80D4F-6075-4F3E-AF8A-0F4C481EF53B}">
      <dgm:prSet/>
      <dgm:spPr/>
      <dgm:t>
        <a:bodyPr/>
        <a:lstStyle/>
        <a:p>
          <a:pPr rtl="0"/>
          <a:r>
            <a:rPr lang="es-ES" smtClean="0"/>
            <a:t>Incluye caídas en lugares de tránsito o superficies de trabajo, y caídas sobre o contra objetos. </a:t>
          </a:r>
          <a:endParaRPr lang="es-MX"/>
        </a:p>
      </dgm:t>
    </dgm:pt>
    <dgm:pt modelId="{83CB043C-159D-4B0C-9305-B8FEB52AB26F}" type="parTrans" cxnId="{B1F65FF4-E476-4AE1-9884-359F1FA765E1}">
      <dgm:prSet/>
      <dgm:spPr/>
      <dgm:t>
        <a:bodyPr/>
        <a:lstStyle/>
        <a:p>
          <a:endParaRPr lang="es-MX"/>
        </a:p>
      </dgm:t>
    </dgm:pt>
    <dgm:pt modelId="{CF69DDFD-7F02-45D4-95D1-7513D4BBD2FE}" type="sibTrans" cxnId="{B1F65FF4-E476-4AE1-9884-359F1FA765E1}">
      <dgm:prSet/>
      <dgm:spPr/>
      <dgm:t>
        <a:bodyPr/>
        <a:lstStyle/>
        <a:p>
          <a:endParaRPr lang="es-MX"/>
        </a:p>
      </dgm:t>
    </dgm:pt>
    <dgm:pt modelId="{6949F489-E5A1-4F69-B202-93BF85749342}" type="pres">
      <dgm:prSet presAssocID="{24A03A76-F74B-4F61-80A2-594C261939C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7FDA6BC-83CC-4DAA-A185-D5664B170AD5}" type="pres">
      <dgm:prSet presAssocID="{83E80D4F-6075-4F3E-AF8A-0F4C481EF53B}" presName="root" presStyleCnt="0"/>
      <dgm:spPr/>
    </dgm:pt>
    <dgm:pt modelId="{1D183569-145A-4A50-A503-7F8D22E101B1}" type="pres">
      <dgm:prSet presAssocID="{83E80D4F-6075-4F3E-AF8A-0F4C481EF53B}" presName="rootComposite" presStyleCnt="0"/>
      <dgm:spPr/>
    </dgm:pt>
    <dgm:pt modelId="{54F1988A-3A63-44DF-A81E-451EC7F74496}" type="pres">
      <dgm:prSet presAssocID="{83E80D4F-6075-4F3E-AF8A-0F4C481EF53B}" presName="rootText" presStyleLbl="node1" presStyleIdx="0" presStyleCnt="1" custScaleX="134081"/>
      <dgm:spPr/>
      <dgm:t>
        <a:bodyPr/>
        <a:lstStyle/>
        <a:p>
          <a:endParaRPr lang="es-MX"/>
        </a:p>
      </dgm:t>
    </dgm:pt>
    <dgm:pt modelId="{FFCCFF31-D275-43ED-B50F-78F253BC7C5C}" type="pres">
      <dgm:prSet presAssocID="{83E80D4F-6075-4F3E-AF8A-0F4C481EF53B}" presName="rootConnector" presStyleLbl="node1" presStyleIdx="0" presStyleCnt="1"/>
      <dgm:spPr/>
      <dgm:t>
        <a:bodyPr/>
        <a:lstStyle/>
        <a:p>
          <a:endParaRPr lang="es-MX"/>
        </a:p>
      </dgm:t>
    </dgm:pt>
    <dgm:pt modelId="{D00A9C53-4F1E-44A3-A6AA-79EE396739CB}" type="pres">
      <dgm:prSet presAssocID="{83E80D4F-6075-4F3E-AF8A-0F4C481EF53B}" presName="childShape" presStyleCnt="0"/>
      <dgm:spPr/>
    </dgm:pt>
  </dgm:ptLst>
  <dgm:cxnLst>
    <dgm:cxn modelId="{46AE191F-DF87-49F9-A806-B0B3C2DDB468}" type="presOf" srcId="{83E80D4F-6075-4F3E-AF8A-0F4C481EF53B}" destId="{54F1988A-3A63-44DF-A81E-451EC7F74496}" srcOrd="0" destOrd="0" presId="urn:microsoft.com/office/officeart/2005/8/layout/hierarchy3"/>
    <dgm:cxn modelId="{0838BA23-931A-4168-A1F6-0818A2C5F20B}" type="presOf" srcId="{83E80D4F-6075-4F3E-AF8A-0F4C481EF53B}" destId="{FFCCFF31-D275-43ED-B50F-78F253BC7C5C}" srcOrd="1" destOrd="0" presId="urn:microsoft.com/office/officeart/2005/8/layout/hierarchy3"/>
    <dgm:cxn modelId="{B1F65FF4-E476-4AE1-9884-359F1FA765E1}" srcId="{24A03A76-F74B-4F61-80A2-594C261939CA}" destId="{83E80D4F-6075-4F3E-AF8A-0F4C481EF53B}" srcOrd="0" destOrd="0" parTransId="{83CB043C-159D-4B0C-9305-B8FEB52AB26F}" sibTransId="{CF69DDFD-7F02-45D4-95D1-7513D4BBD2FE}"/>
    <dgm:cxn modelId="{3861677F-704D-401C-9C76-98BEADCBE2AF}" type="presOf" srcId="{24A03A76-F74B-4F61-80A2-594C261939CA}" destId="{6949F489-E5A1-4F69-B202-93BF85749342}" srcOrd="0" destOrd="0" presId="urn:microsoft.com/office/officeart/2005/8/layout/hierarchy3"/>
    <dgm:cxn modelId="{F6A27448-2C3E-4A8C-8DCF-469C26DD76D4}" type="presParOf" srcId="{6949F489-E5A1-4F69-B202-93BF85749342}" destId="{97FDA6BC-83CC-4DAA-A185-D5664B170AD5}" srcOrd="0" destOrd="0" presId="urn:microsoft.com/office/officeart/2005/8/layout/hierarchy3"/>
    <dgm:cxn modelId="{6AAE16A7-2182-4062-965B-A8DC36A7D1AE}" type="presParOf" srcId="{97FDA6BC-83CC-4DAA-A185-D5664B170AD5}" destId="{1D183569-145A-4A50-A503-7F8D22E101B1}" srcOrd="0" destOrd="0" presId="urn:microsoft.com/office/officeart/2005/8/layout/hierarchy3"/>
    <dgm:cxn modelId="{8C15E30D-9560-4998-98D9-EF1C4C353B4C}" type="presParOf" srcId="{1D183569-145A-4A50-A503-7F8D22E101B1}" destId="{54F1988A-3A63-44DF-A81E-451EC7F74496}" srcOrd="0" destOrd="0" presId="urn:microsoft.com/office/officeart/2005/8/layout/hierarchy3"/>
    <dgm:cxn modelId="{2183D446-10E6-46EC-B572-D4D2FB7731C1}" type="presParOf" srcId="{1D183569-145A-4A50-A503-7F8D22E101B1}" destId="{FFCCFF31-D275-43ED-B50F-78F253BC7C5C}" srcOrd="1" destOrd="0" presId="urn:microsoft.com/office/officeart/2005/8/layout/hierarchy3"/>
    <dgm:cxn modelId="{9CF943FD-1B78-4531-AD5E-14326A46CD50}" type="presParOf" srcId="{97FDA6BC-83CC-4DAA-A185-D5664B170AD5}" destId="{D00A9C53-4F1E-44A3-A6AA-79EE396739C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FAB5B64-2B3B-4599-9978-58595CD1D2F8}" type="doc">
      <dgm:prSet loTypeId="urn:microsoft.com/office/officeart/2005/8/layout/cycle2" loCatId="cycle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5B5F7BE2-8300-483E-9E2D-37039985BD22}">
      <dgm:prSet/>
      <dgm:spPr/>
      <dgm:t>
        <a:bodyPr/>
        <a:lstStyle/>
        <a:p>
          <a:pPr algn="just" rtl="0"/>
          <a:r>
            <a:rPr lang="es-ES" dirty="0" smtClean="0"/>
            <a:t>Incluye tanto las caídas desde alturas (ventanas, máquinas, vehículos, etc.) como en profundidades (puentes, excavaciones) </a:t>
          </a:r>
          <a:endParaRPr lang="es-MX" dirty="0"/>
        </a:p>
      </dgm:t>
    </dgm:pt>
    <dgm:pt modelId="{7869BABB-F736-4A7B-B107-CD301C37C621}" type="parTrans" cxnId="{9DA97AFC-DD68-423E-90A6-D9920E28AAE9}">
      <dgm:prSet/>
      <dgm:spPr/>
      <dgm:t>
        <a:bodyPr/>
        <a:lstStyle/>
        <a:p>
          <a:endParaRPr lang="es-MX"/>
        </a:p>
      </dgm:t>
    </dgm:pt>
    <dgm:pt modelId="{653D05E9-BB43-41FA-B089-BEC07DBC9FE2}" type="sibTrans" cxnId="{9DA97AFC-DD68-423E-90A6-D9920E28AAE9}">
      <dgm:prSet/>
      <dgm:spPr/>
      <dgm:t>
        <a:bodyPr/>
        <a:lstStyle/>
        <a:p>
          <a:endParaRPr lang="es-MX"/>
        </a:p>
      </dgm:t>
    </dgm:pt>
    <dgm:pt modelId="{2477F55E-463A-47B3-A5C5-95B2762B56DC}" type="pres">
      <dgm:prSet presAssocID="{4FAB5B64-2B3B-4599-9978-58595CD1D2F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2C0152D-4E31-4FBB-A93A-C62053B3BAAC}" type="pres">
      <dgm:prSet presAssocID="{5B5F7BE2-8300-483E-9E2D-37039985BD22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DA97AFC-DD68-423E-90A6-D9920E28AAE9}" srcId="{4FAB5B64-2B3B-4599-9978-58595CD1D2F8}" destId="{5B5F7BE2-8300-483E-9E2D-37039985BD22}" srcOrd="0" destOrd="0" parTransId="{7869BABB-F736-4A7B-B107-CD301C37C621}" sibTransId="{653D05E9-BB43-41FA-B089-BEC07DBC9FE2}"/>
    <dgm:cxn modelId="{3E1247A2-F47A-428C-8318-F366382AF62B}" type="presOf" srcId="{5B5F7BE2-8300-483E-9E2D-37039985BD22}" destId="{32C0152D-4E31-4FBB-A93A-C62053B3BAAC}" srcOrd="0" destOrd="0" presId="urn:microsoft.com/office/officeart/2005/8/layout/cycle2"/>
    <dgm:cxn modelId="{A32EF580-D520-4DBD-B862-73FC641F28CE}" type="presOf" srcId="{4FAB5B64-2B3B-4599-9978-58595CD1D2F8}" destId="{2477F55E-463A-47B3-A5C5-95B2762B56DC}" srcOrd="0" destOrd="0" presId="urn:microsoft.com/office/officeart/2005/8/layout/cycle2"/>
    <dgm:cxn modelId="{100280E9-87E7-488D-BC3A-3F52CE472BC3}" type="presParOf" srcId="{2477F55E-463A-47B3-A5C5-95B2762B56DC}" destId="{32C0152D-4E31-4FBB-A93A-C62053B3BAA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EE6EFD5-8370-4A97-981E-4711524CB024}" type="doc">
      <dgm:prSet loTypeId="urn:microsoft.com/office/officeart/2005/8/layout/funnel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78CBDB8-1B19-4685-A1BC-D7CF8DADFF47}">
      <dgm:prSet/>
      <dgm:spPr/>
      <dgm:t>
        <a:bodyPr/>
        <a:lstStyle/>
        <a:p>
          <a:pPr rtl="0"/>
          <a:r>
            <a:rPr lang="es-ES" dirty="0" smtClean="0"/>
            <a:t>Caídas desde edificios, muros, ventanas y desprendimiento de tierras, rocas, etc. </a:t>
          </a:r>
          <a:endParaRPr lang="es-MX" dirty="0"/>
        </a:p>
      </dgm:t>
    </dgm:pt>
    <dgm:pt modelId="{82C843CB-5A28-4C1A-ACEC-FB007FF8C3CA}" type="parTrans" cxnId="{ED072F87-5807-4AF4-BB18-51AE7FBC3DF3}">
      <dgm:prSet/>
      <dgm:spPr/>
      <dgm:t>
        <a:bodyPr/>
        <a:lstStyle/>
        <a:p>
          <a:endParaRPr lang="es-MX"/>
        </a:p>
      </dgm:t>
    </dgm:pt>
    <dgm:pt modelId="{E8C3CC10-E325-429A-8AFB-121EC8202FAB}" type="sibTrans" cxnId="{ED072F87-5807-4AF4-BB18-51AE7FBC3DF3}">
      <dgm:prSet/>
      <dgm:spPr/>
      <dgm:t>
        <a:bodyPr/>
        <a:lstStyle/>
        <a:p>
          <a:endParaRPr lang="es-MX"/>
        </a:p>
      </dgm:t>
    </dgm:pt>
    <dgm:pt modelId="{1EAB9D9B-9C36-4D66-85CF-A04EC61502CB}" type="pres">
      <dgm:prSet presAssocID="{9EE6EFD5-8370-4A97-981E-4711524CB02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6C792DD-CFA2-43DA-B49C-63534DDFA2C5}" type="pres">
      <dgm:prSet presAssocID="{9EE6EFD5-8370-4A97-981E-4711524CB024}" presName="ellipse" presStyleLbl="trBgShp" presStyleIdx="0" presStyleCnt="1"/>
      <dgm:spPr/>
    </dgm:pt>
    <dgm:pt modelId="{D509E102-20BC-4ADE-8C01-5997F00C612C}" type="pres">
      <dgm:prSet presAssocID="{9EE6EFD5-8370-4A97-981E-4711524CB024}" presName="arrow1" presStyleLbl="fgShp" presStyleIdx="0" presStyleCnt="1"/>
      <dgm:spPr/>
    </dgm:pt>
    <dgm:pt modelId="{D4E8C7EB-DFC4-4B2E-9F92-2974ACF33428}" type="pres">
      <dgm:prSet presAssocID="{9EE6EFD5-8370-4A97-981E-4711524CB024}" presName="rectangle" presStyleLbl="revTx" presStyleIdx="0" presStyleCnt="1" custScaleY="466210" custLinFactY="94680" custLinFactNeighborX="-7399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AED4F8-EF5F-433D-9504-1AE8333EF440}" type="pres">
      <dgm:prSet presAssocID="{9EE6EFD5-8370-4A97-981E-4711524CB024}" presName="funnel" presStyleLbl="trAlignAcc1" presStyleIdx="0" presStyleCnt="1"/>
      <dgm:spPr/>
    </dgm:pt>
  </dgm:ptLst>
  <dgm:cxnLst>
    <dgm:cxn modelId="{ED072F87-5807-4AF4-BB18-51AE7FBC3DF3}" srcId="{9EE6EFD5-8370-4A97-981E-4711524CB024}" destId="{E78CBDB8-1B19-4685-A1BC-D7CF8DADFF47}" srcOrd="0" destOrd="0" parTransId="{82C843CB-5A28-4C1A-ACEC-FB007FF8C3CA}" sibTransId="{E8C3CC10-E325-429A-8AFB-121EC8202FAB}"/>
    <dgm:cxn modelId="{E0B30DF8-9530-45A1-8BD3-1DB43D262212}" type="presOf" srcId="{E78CBDB8-1B19-4685-A1BC-D7CF8DADFF47}" destId="{D4E8C7EB-DFC4-4B2E-9F92-2974ACF33428}" srcOrd="0" destOrd="0" presId="urn:microsoft.com/office/officeart/2005/8/layout/funnel1"/>
    <dgm:cxn modelId="{CD1D6E09-8ABE-4708-AFEF-829BE6F8646B}" type="presOf" srcId="{9EE6EFD5-8370-4A97-981E-4711524CB024}" destId="{1EAB9D9B-9C36-4D66-85CF-A04EC61502CB}" srcOrd="0" destOrd="0" presId="urn:microsoft.com/office/officeart/2005/8/layout/funnel1"/>
    <dgm:cxn modelId="{57611186-95EF-4900-8E3C-874696B25DC2}" type="presParOf" srcId="{1EAB9D9B-9C36-4D66-85CF-A04EC61502CB}" destId="{96C792DD-CFA2-43DA-B49C-63534DDFA2C5}" srcOrd="0" destOrd="0" presId="urn:microsoft.com/office/officeart/2005/8/layout/funnel1"/>
    <dgm:cxn modelId="{2AE6C506-FF2D-43C5-ABFF-A39F5B1AA919}" type="presParOf" srcId="{1EAB9D9B-9C36-4D66-85CF-A04EC61502CB}" destId="{D509E102-20BC-4ADE-8C01-5997F00C612C}" srcOrd="1" destOrd="0" presId="urn:microsoft.com/office/officeart/2005/8/layout/funnel1"/>
    <dgm:cxn modelId="{8F09EF9B-B185-4B41-8A0C-58D6E0EC523B}" type="presParOf" srcId="{1EAB9D9B-9C36-4D66-85CF-A04EC61502CB}" destId="{D4E8C7EB-DFC4-4B2E-9F92-2974ACF33428}" srcOrd="2" destOrd="0" presId="urn:microsoft.com/office/officeart/2005/8/layout/funnel1"/>
    <dgm:cxn modelId="{9A4B0D61-5785-4AB6-B5C9-00747C995CD0}" type="presParOf" srcId="{1EAB9D9B-9C36-4D66-85CF-A04EC61502CB}" destId="{91AED4F8-EF5F-433D-9504-1AE8333EF440}" srcOrd="3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9BA91C-E1E3-4513-9CDD-1B4A2E627ED3}">
      <dsp:nvSpPr>
        <dsp:cNvPr id="0" name=""/>
        <dsp:cNvSpPr/>
      </dsp:nvSpPr>
      <dsp:spPr>
        <a:xfrm>
          <a:off x="0" y="239090"/>
          <a:ext cx="3986212" cy="3279407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Existen razones legales, económicas y sobre todo humanas que justifican cualquier esfuerzo enfocado a la prevención de accidentes laborales.</a:t>
          </a:r>
          <a:endParaRPr lang="es-MX" sz="2800" kern="1200" dirty="0"/>
        </a:p>
      </dsp:txBody>
      <dsp:txXfrm>
        <a:off x="160087" y="399177"/>
        <a:ext cx="3666038" cy="295923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C9C11-AC99-4521-87A4-536894534E17}">
      <dsp:nvSpPr>
        <dsp:cNvPr id="0" name=""/>
        <dsp:cNvSpPr/>
      </dsp:nvSpPr>
      <dsp:spPr>
        <a:xfrm>
          <a:off x="1511913" y="731747"/>
          <a:ext cx="4547325" cy="5245338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Caída de materiales, herramientas, </a:t>
          </a:r>
          <a:r>
            <a:rPr lang="es-ES" sz="2300" kern="1200" dirty="0" err="1" smtClean="0"/>
            <a:t>etc</a:t>
          </a:r>
          <a:r>
            <a:rPr lang="es-ES" sz="2300" kern="1200" dirty="0" smtClean="0"/>
            <a:t> sobre un trabajador siempre que el accidentado sea la misma persona a la que se le cae el objeto que está manejando. </a:t>
          </a:r>
          <a:endParaRPr lang="es-MX" sz="2300" kern="1200" dirty="0"/>
        </a:p>
      </dsp:txBody>
      <dsp:txXfrm>
        <a:off x="2426128" y="1914067"/>
        <a:ext cx="2718895" cy="2785911"/>
      </dsp:txXfrm>
    </dsp:sp>
    <dsp:sp modelId="{9C0F6047-DEBE-4015-BA7F-87ED7265C5F5}">
      <dsp:nvSpPr>
        <dsp:cNvPr id="0" name=""/>
        <dsp:cNvSpPr/>
      </dsp:nvSpPr>
      <dsp:spPr>
        <a:xfrm>
          <a:off x="3024336" y="811351"/>
          <a:ext cx="4043498" cy="4043498"/>
        </a:xfrm>
        <a:prstGeom prst="circularArrow">
          <a:avLst>
            <a:gd name="adj1" fmla="val 4878"/>
            <a:gd name="adj2" fmla="val 312630"/>
            <a:gd name="adj3" fmla="val 3255634"/>
            <a:gd name="adj4" fmla="val 15074182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B74725-80A7-4137-9643-B026C09E4C8C}">
      <dsp:nvSpPr>
        <dsp:cNvPr id="0" name=""/>
        <dsp:cNvSpPr/>
      </dsp:nvSpPr>
      <dsp:spPr>
        <a:xfrm rot="10800000">
          <a:off x="0" y="0"/>
          <a:ext cx="7543800" cy="1981200"/>
        </a:xfrm>
        <a:prstGeom prst="trapezoid">
          <a:avLst>
            <a:gd name="adj" fmla="val 19038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kern="1200" smtClean="0"/>
            <a:t>Caída de herramientas, materiales, etc. sobre un trabajador, siempre que éste no los estuviese manipulando. </a:t>
          </a:r>
          <a:endParaRPr lang="es-MX" sz="3800" kern="1200"/>
        </a:p>
      </dsp:txBody>
      <dsp:txXfrm rot="-10800000">
        <a:off x="0" y="0"/>
        <a:ext cx="7543800" cy="19812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4D28CF-82C7-4327-9EE7-8FA16E88050D}">
      <dsp:nvSpPr>
        <dsp:cNvPr id="0" name=""/>
        <dsp:cNvSpPr/>
      </dsp:nvSpPr>
      <dsp:spPr>
        <a:xfrm>
          <a:off x="819152" y="476"/>
          <a:ext cx="5905494" cy="198024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smtClean="0"/>
            <a:t>Lesiones como consecuencia de pisadas sobre objetos cortantes o punzantes. </a:t>
          </a:r>
          <a:endParaRPr lang="es-MX" sz="3300" kern="1200"/>
        </a:p>
      </dsp:txBody>
      <dsp:txXfrm>
        <a:off x="1809276" y="476"/>
        <a:ext cx="3925247" cy="198024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5E814-FD18-4621-AC53-B45B2EB81401}">
      <dsp:nvSpPr>
        <dsp:cNvPr id="0" name=""/>
        <dsp:cNvSpPr/>
      </dsp:nvSpPr>
      <dsp:spPr>
        <a:xfrm>
          <a:off x="0" y="0"/>
          <a:ext cx="3702050" cy="48870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smtClean="0"/>
            <a:t>El trabajador es una parte dinámica, golpeándose contra un objeto que no estaba en movimiento. </a:t>
          </a:r>
          <a:endParaRPr lang="es-MX" sz="2500" kern="1200"/>
        </a:p>
      </dsp:txBody>
      <dsp:txXfrm>
        <a:off x="0" y="1954817"/>
        <a:ext cx="3702050" cy="1954817"/>
      </dsp:txXfrm>
    </dsp:sp>
    <dsp:sp modelId="{59BA168D-6A6D-4944-A7EA-FC630EC7495A}">
      <dsp:nvSpPr>
        <dsp:cNvPr id="0" name=""/>
        <dsp:cNvSpPr/>
      </dsp:nvSpPr>
      <dsp:spPr>
        <a:xfrm>
          <a:off x="1037332" y="293222"/>
          <a:ext cx="1627385" cy="162738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30057B-41B8-4DD0-B22C-F707119A5C67}">
      <dsp:nvSpPr>
        <dsp:cNvPr id="0" name=""/>
        <dsp:cNvSpPr/>
      </dsp:nvSpPr>
      <dsp:spPr>
        <a:xfrm>
          <a:off x="148081" y="3909635"/>
          <a:ext cx="3405886" cy="733056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ECA4DA-B727-40D1-846F-AFFD043378B5}">
      <dsp:nvSpPr>
        <dsp:cNvPr id="0" name=""/>
        <dsp:cNvSpPr/>
      </dsp:nvSpPr>
      <dsp:spPr>
        <a:xfrm>
          <a:off x="0" y="1429719"/>
          <a:ext cx="2468880" cy="246888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D64C37-D4D0-43F2-820D-B5CDFD01B1C9}">
      <dsp:nvSpPr>
        <dsp:cNvPr id="0" name=""/>
        <dsp:cNvSpPr/>
      </dsp:nvSpPr>
      <dsp:spPr>
        <a:xfrm>
          <a:off x="1234440" y="504062"/>
          <a:ext cx="2880359" cy="43201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El trabajador recibe golpes, etc. ocasionados por elementos móviles de las máquinas o instalaciones. No se incluyen los atrapamientos. Ejemplo: cortes con sierra de disco. </a:t>
          </a:r>
          <a:endParaRPr lang="es-MX" sz="2700" kern="1200" dirty="0"/>
        </a:p>
      </dsp:txBody>
      <dsp:txXfrm>
        <a:off x="1234440" y="504062"/>
        <a:ext cx="2880359" cy="432019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D13981-0674-4264-8109-46728F2F8BCF}">
      <dsp:nvSpPr>
        <dsp:cNvPr id="0" name=""/>
        <dsp:cNvSpPr/>
      </dsp:nvSpPr>
      <dsp:spPr>
        <a:xfrm rot="5400000">
          <a:off x="-631159" y="631159"/>
          <a:ext cx="4114800" cy="28524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Lesión producida por un objeto o herramienta movida por fuerza distinta a la gravedad (martillazos, golpes con piedras); no se incluyen golpes por caída de objetos. </a:t>
          </a:r>
          <a:endParaRPr lang="es-MX" sz="1500" kern="1200" dirty="0"/>
        </a:p>
      </dsp:txBody>
      <dsp:txXfrm rot="-5400000">
        <a:off x="1" y="1426241"/>
        <a:ext cx="2852481" cy="1262319"/>
      </dsp:txXfrm>
    </dsp:sp>
    <dsp:sp modelId="{8C1A755D-20B2-4609-B7AB-9B9B9776D3DE}">
      <dsp:nvSpPr>
        <dsp:cNvPr id="0" name=""/>
        <dsp:cNvSpPr/>
      </dsp:nvSpPr>
      <dsp:spPr>
        <a:xfrm rot="5400000">
          <a:off x="3647562" y="-795081"/>
          <a:ext cx="2688559" cy="42787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2E743-6322-41C8-AF06-7BE545D9C798}">
      <dsp:nvSpPr>
        <dsp:cNvPr id="0" name=""/>
        <dsp:cNvSpPr/>
      </dsp:nvSpPr>
      <dsp:spPr>
        <a:xfrm>
          <a:off x="0" y="243899"/>
          <a:ext cx="3702050" cy="3627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just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Accidentes debidos a la proyección de fragmentos o partículas  procedentes de máquinas herramientas. </a:t>
          </a:r>
          <a:endParaRPr lang="es-MX" sz="3100" kern="1200" dirty="0"/>
        </a:p>
      </dsp:txBody>
      <dsp:txXfrm>
        <a:off x="177056" y="420955"/>
        <a:ext cx="3347938" cy="327288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62E232-1A8E-4126-A1FE-AA058C6EC5FE}">
      <dsp:nvSpPr>
        <dsp:cNvPr id="0" name=""/>
        <dsp:cNvSpPr/>
      </dsp:nvSpPr>
      <dsp:spPr>
        <a:xfrm>
          <a:off x="2441690" y="0"/>
          <a:ext cx="2380132" cy="27368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CB2B1A-A357-4A3A-A4D0-6643AA300FC2}">
      <dsp:nvSpPr>
        <dsp:cNvPr id="0" name=""/>
        <dsp:cNvSpPr/>
      </dsp:nvSpPr>
      <dsp:spPr>
        <a:xfrm>
          <a:off x="2515" y="0"/>
          <a:ext cx="2439175" cy="2736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smtClean="0"/>
            <a:t>Piezas de máquinas, diversas materiales, vehículos, etc. </a:t>
          </a:r>
          <a:endParaRPr lang="es-MX" sz="2800" kern="1200"/>
        </a:p>
      </dsp:txBody>
      <dsp:txXfrm>
        <a:off x="121586" y="119071"/>
        <a:ext cx="2201033" cy="249870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9B04E4-69A8-4302-8185-E110AE522E91}">
      <dsp:nvSpPr>
        <dsp:cNvPr id="0" name=""/>
        <dsp:cNvSpPr/>
      </dsp:nvSpPr>
      <dsp:spPr>
        <a:xfrm>
          <a:off x="0" y="73396"/>
          <a:ext cx="4760838" cy="47608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smtClean="0"/>
            <a:t>Incluye atrapamientos debidos a vuelcos de vehículos u otras máquinas que dejen al trabajador lesionado. </a:t>
          </a:r>
          <a:endParaRPr lang="es-MX" sz="3300" kern="1200"/>
        </a:p>
      </dsp:txBody>
      <dsp:txXfrm>
        <a:off x="697209" y="770605"/>
        <a:ext cx="3366420" cy="336642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04358-AAD2-4058-B399-F5B24D3B4299}">
      <dsp:nvSpPr>
        <dsp:cNvPr id="0" name=""/>
        <dsp:cNvSpPr/>
      </dsp:nvSpPr>
      <dsp:spPr>
        <a:xfrm>
          <a:off x="0" y="1975098"/>
          <a:ext cx="3702050" cy="1316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smtClean="0"/>
            <a:t>Originados por empleo de vehículos o por movimientos mal realizados. </a:t>
          </a:r>
          <a:endParaRPr lang="es-MX" sz="2400" kern="1200"/>
        </a:p>
      </dsp:txBody>
      <dsp:txXfrm>
        <a:off x="38566" y="2013664"/>
        <a:ext cx="3624918" cy="12395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DC389-8337-4AF7-9142-75CDB12F7539}">
      <dsp:nvSpPr>
        <dsp:cNvPr id="0" name=""/>
        <dsp:cNvSpPr/>
      </dsp:nvSpPr>
      <dsp:spPr>
        <a:xfrm>
          <a:off x="345638" y="0"/>
          <a:ext cx="3917236" cy="373340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4FC22B-0898-4893-8888-D50456D42704}">
      <dsp:nvSpPr>
        <dsp:cNvPr id="0" name=""/>
        <dsp:cNvSpPr/>
      </dsp:nvSpPr>
      <dsp:spPr>
        <a:xfrm>
          <a:off x="56" y="1120020"/>
          <a:ext cx="2248000" cy="1493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Son los accidentes y enfermedades a que </a:t>
          </a:r>
          <a:r>
            <a:rPr lang="es-ES_tradnl" sz="1800" b="1" kern="1200" dirty="0" err="1" smtClean="0"/>
            <a:t>estan</a:t>
          </a:r>
          <a:r>
            <a:rPr lang="es-ES_tradnl" sz="1800" b="1" kern="1200" dirty="0" smtClean="0"/>
            <a:t> expuestos los trabajadores en</a:t>
          </a:r>
          <a:endParaRPr lang="es-MX" sz="1800" kern="1200" dirty="0"/>
        </a:p>
      </dsp:txBody>
      <dsp:txXfrm>
        <a:off x="72956" y="1192920"/>
        <a:ext cx="2102200" cy="1347561"/>
      </dsp:txXfrm>
    </dsp:sp>
    <dsp:sp modelId="{05A7CE85-EE67-40EB-BB98-B6D0523BC39C}">
      <dsp:nvSpPr>
        <dsp:cNvPr id="0" name=""/>
        <dsp:cNvSpPr/>
      </dsp:nvSpPr>
      <dsp:spPr>
        <a:xfrm>
          <a:off x="2360456" y="1120020"/>
          <a:ext cx="2248000" cy="1493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i="1" kern="1200" dirty="0" smtClean="0"/>
            <a:t>EJERCICIO O CON MOTIVO DEL  TRABAJO.</a:t>
          </a:r>
          <a:endParaRPr lang="es-MX" sz="1800" kern="1200" dirty="0"/>
        </a:p>
      </dsp:txBody>
      <dsp:txXfrm>
        <a:off x="2433356" y="1192920"/>
        <a:ext cx="2102200" cy="134756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9E629-6207-48F0-8CF0-EAB834725947}">
      <dsp:nvSpPr>
        <dsp:cNvPr id="0" name=""/>
        <dsp:cNvSpPr/>
      </dsp:nvSpPr>
      <dsp:spPr>
        <a:xfrm>
          <a:off x="0" y="123389"/>
          <a:ext cx="3702050" cy="3868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smtClean="0"/>
            <a:t>Accidentes causados por alteraciones fisiológicas al encontrarse los trabajadores en un ambiente excesivamente frío o caliente. </a:t>
          </a:r>
          <a:endParaRPr lang="es-MX" sz="2900" kern="1200"/>
        </a:p>
      </dsp:txBody>
      <dsp:txXfrm>
        <a:off x="180719" y="304108"/>
        <a:ext cx="3340612" cy="350658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20543-F1F9-424B-847A-4A4110147308}">
      <dsp:nvSpPr>
        <dsp:cNvPr id="0" name=""/>
        <dsp:cNvSpPr/>
      </dsp:nvSpPr>
      <dsp:spPr>
        <a:xfrm>
          <a:off x="0" y="56699"/>
          <a:ext cx="3702050" cy="4001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smtClean="0"/>
            <a:t>Accidentes debidos a las temperaturas externas que tienen los objetos que entran en contacto con cualquier parte del cuerpo (líquidos o sólidos) </a:t>
          </a:r>
          <a:endParaRPr lang="es-MX" sz="3000" kern="1200"/>
        </a:p>
      </dsp:txBody>
      <dsp:txXfrm>
        <a:off x="180719" y="237418"/>
        <a:ext cx="3340612" cy="363996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65193-9E01-41B4-84D4-496655276023}">
      <dsp:nvSpPr>
        <dsp:cNvPr id="0" name=""/>
        <dsp:cNvSpPr/>
      </dsp:nvSpPr>
      <dsp:spPr>
        <a:xfrm>
          <a:off x="0" y="1234440"/>
          <a:ext cx="3702050" cy="164592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3CADE1-38AA-40AD-AC14-482206D1E55D}">
      <dsp:nvSpPr>
        <dsp:cNvPr id="0" name=""/>
        <dsp:cNvSpPr/>
      </dsp:nvSpPr>
      <dsp:spPr>
        <a:xfrm>
          <a:off x="0" y="0"/>
          <a:ext cx="3331845" cy="1645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smtClean="0"/>
            <a:t>Se incluyen todos los accidentes generados por electricidad (directos e indirectos) </a:t>
          </a:r>
          <a:endParaRPr lang="es-MX" sz="2300" kern="1200"/>
        </a:p>
      </dsp:txBody>
      <dsp:txXfrm>
        <a:off x="0" y="0"/>
        <a:ext cx="3331845" cy="1645920"/>
      </dsp:txXfrm>
    </dsp:sp>
    <dsp:sp modelId="{163DB4B0-E471-4612-AE39-6820A6EFEDDA}">
      <dsp:nvSpPr>
        <dsp:cNvPr id="0" name=""/>
        <dsp:cNvSpPr/>
      </dsp:nvSpPr>
      <dsp:spPr>
        <a:xfrm>
          <a:off x="1460182" y="1851660"/>
          <a:ext cx="411480" cy="411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32410-9B3D-4951-9303-BB551FC31F12}">
      <dsp:nvSpPr>
        <dsp:cNvPr id="0" name=""/>
        <dsp:cNvSpPr/>
      </dsp:nvSpPr>
      <dsp:spPr>
        <a:xfrm>
          <a:off x="0" y="662781"/>
          <a:ext cx="3702050" cy="3702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smtClean="0"/>
            <a:t>Accidentes causados por el estado de una atmósfera tóxica o por la ingestión de productos nocivos. Se incluyen las asfixias y ahogamientos. </a:t>
          </a:r>
          <a:endParaRPr lang="es-MX" sz="2200" kern="1200"/>
        </a:p>
      </dsp:txBody>
      <dsp:txXfrm>
        <a:off x="542153" y="1204934"/>
        <a:ext cx="2617744" cy="261774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982796-A201-4158-8E38-6C583D4A9CFD}">
      <dsp:nvSpPr>
        <dsp:cNvPr id="0" name=""/>
        <dsp:cNvSpPr/>
      </dsp:nvSpPr>
      <dsp:spPr>
        <a:xfrm>
          <a:off x="0" y="9899"/>
          <a:ext cx="3702050" cy="409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smtClean="0"/>
            <a:t>Accidentes por contactos o sustancias y productos que dan lugar a lesiones externas. </a:t>
          </a:r>
          <a:endParaRPr lang="es-MX" sz="3500" kern="1200"/>
        </a:p>
      </dsp:txBody>
      <dsp:txXfrm>
        <a:off x="180719" y="190618"/>
        <a:ext cx="3340612" cy="373356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9B3E08-B636-45E4-9584-A73F2708C2AF}">
      <dsp:nvSpPr>
        <dsp:cNvPr id="0" name=""/>
        <dsp:cNvSpPr/>
      </dsp:nvSpPr>
      <dsp:spPr>
        <a:xfrm>
          <a:off x="0" y="207185"/>
          <a:ext cx="3702050" cy="5045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400" kern="1200" dirty="0" smtClean="0"/>
            <a:t>Lesiones causadas por una onda expansiva o por sus efectos secundarios. </a:t>
          </a:r>
          <a:endParaRPr lang="es-MX" sz="4400" kern="1200" dirty="0"/>
        </a:p>
      </dsp:txBody>
      <dsp:txXfrm>
        <a:off x="180719" y="387904"/>
        <a:ext cx="3340612" cy="468360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91E0B9-32CF-4CF9-A212-9C4D12816611}">
      <dsp:nvSpPr>
        <dsp:cNvPr id="0" name=""/>
        <dsp:cNvSpPr/>
      </dsp:nvSpPr>
      <dsp:spPr>
        <a:xfrm>
          <a:off x="0" y="738179"/>
          <a:ext cx="3702050" cy="3376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 smtClean="0"/>
            <a:t>Accidentes producidos por efectos del fuego o de sus consecuencias. </a:t>
          </a:r>
          <a:endParaRPr lang="es-MX" sz="3900" kern="1200" dirty="0"/>
        </a:p>
      </dsp:txBody>
      <dsp:txXfrm>
        <a:off x="164833" y="903012"/>
        <a:ext cx="3372384" cy="3046954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1B414-F1E8-4145-8512-6C67371B50B4}">
      <dsp:nvSpPr>
        <dsp:cNvPr id="0" name=""/>
        <dsp:cNvSpPr/>
      </dsp:nvSpPr>
      <dsp:spPr>
        <a:xfrm>
          <a:off x="0" y="185399"/>
          <a:ext cx="4176464" cy="3744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Se incluyen los accidentes causados directamente por personas y animales, como agresiones, patadas, picaduras, mordeduras. </a:t>
          </a:r>
          <a:endParaRPr lang="es-MX" sz="3200" kern="1200" dirty="0"/>
        </a:p>
      </dsp:txBody>
      <dsp:txXfrm>
        <a:off x="182767" y="368166"/>
        <a:ext cx="3810930" cy="3378466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2D2284-9506-4985-AB76-2BE53B954F2A}">
      <dsp:nvSpPr>
        <dsp:cNvPr id="0" name=""/>
        <dsp:cNvSpPr/>
      </dsp:nvSpPr>
      <dsp:spPr>
        <a:xfrm>
          <a:off x="0" y="185399"/>
          <a:ext cx="3702050" cy="3744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Abarca atropellos de personas por vehículos, así como los accidentes de vehículos en el que el trabajador lesionado va contra el vehículo o vehículos. No se incluyen los accidentes en tránsito. </a:t>
          </a:r>
          <a:endParaRPr lang="es-MX" sz="2500" kern="1200" dirty="0"/>
        </a:p>
      </dsp:txBody>
      <dsp:txXfrm>
        <a:off x="180719" y="366118"/>
        <a:ext cx="3340612" cy="338256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635FB-E089-428D-AE27-8E902A2E9071}">
      <dsp:nvSpPr>
        <dsp:cNvPr id="0" name=""/>
        <dsp:cNvSpPr/>
      </dsp:nvSpPr>
      <dsp:spPr>
        <a:xfrm>
          <a:off x="305038" y="0"/>
          <a:ext cx="3457098" cy="606691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9D3810-BC4C-49A6-AD88-E15082B41912}">
      <dsp:nvSpPr>
        <dsp:cNvPr id="0" name=""/>
        <dsp:cNvSpPr/>
      </dsp:nvSpPr>
      <dsp:spPr>
        <a:xfrm>
          <a:off x="311393" y="1820074"/>
          <a:ext cx="3444388" cy="2426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Abarca los accidentes producidos dentro del horario laboral, independientemente que esté relacionado con el trabajo cotidiano o no. </a:t>
          </a:r>
          <a:endParaRPr lang="es-MX" sz="2300" kern="1200" dirty="0"/>
        </a:p>
      </dsp:txBody>
      <dsp:txXfrm>
        <a:off x="429858" y="1938539"/>
        <a:ext cx="3207458" cy="21898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6EAF5-E88E-4903-B2EA-C6FD53934E41}">
      <dsp:nvSpPr>
        <dsp:cNvPr id="0" name=""/>
        <dsp:cNvSpPr/>
      </dsp:nvSpPr>
      <dsp:spPr>
        <a:xfrm>
          <a:off x="0" y="48000"/>
          <a:ext cx="8305800" cy="409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just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500" b="1" kern="1200" dirty="0" smtClean="0"/>
            <a:t>Es toda lesión orgánica o perturbación funcional, inmediata o posterior; o la  muerte producida repentinamente en  ejercicio o con motivo del trabajo, cualquiera que sea el lugar y el tiempo en que dicho trabajo se preste. se incluyen accidentes en trayecto.</a:t>
          </a:r>
          <a:endParaRPr lang="es-MX" sz="3500" kern="1200" dirty="0"/>
        </a:p>
      </dsp:txBody>
      <dsp:txXfrm>
        <a:off x="199901" y="247901"/>
        <a:ext cx="7905998" cy="3695198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E84B4-4DB0-45D7-B675-5F3387310AB1}">
      <dsp:nvSpPr>
        <dsp:cNvPr id="0" name=""/>
        <dsp:cNvSpPr/>
      </dsp:nvSpPr>
      <dsp:spPr>
        <a:xfrm>
          <a:off x="0" y="15874"/>
          <a:ext cx="4083050" cy="40830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smtClean="0"/>
            <a:t>Se incluyen los accidentes ocurridos en el centro de trabajo, que no son consecuencia del propio trabajo.</a:t>
          </a:r>
          <a:endParaRPr lang="es-MX" sz="2900" kern="1200"/>
        </a:p>
      </dsp:txBody>
      <dsp:txXfrm>
        <a:off x="597949" y="613823"/>
        <a:ext cx="2887152" cy="2887152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99979-843D-4402-8C0C-C242229C3E0E}">
      <dsp:nvSpPr>
        <dsp:cNvPr id="0" name=""/>
        <dsp:cNvSpPr/>
      </dsp:nvSpPr>
      <dsp:spPr>
        <a:xfrm>
          <a:off x="0" y="1468784"/>
          <a:ext cx="3702050" cy="1958379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2ACD1-9100-4A82-8770-ABCE2EEB74F4}">
      <dsp:nvSpPr>
        <dsp:cNvPr id="0" name=""/>
        <dsp:cNvSpPr/>
      </dsp:nvSpPr>
      <dsp:spPr>
        <a:xfrm>
          <a:off x="0" y="0"/>
          <a:ext cx="3331845" cy="1958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smtClean="0"/>
            <a:t>Constituidos por materia inerte (no viva) y se pueden presentar en el aire de diversas formas (polvo, gas, vapor, humo, etc.) </a:t>
          </a:r>
          <a:endParaRPr lang="es-MX" sz="2100" kern="1200"/>
        </a:p>
      </dsp:txBody>
      <dsp:txXfrm>
        <a:off x="0" y="0"/>
        <a:ext cx="3331845" cy="1958379"/>
      </dsp:txXfrm>
    </dsp:sp>
    <dsp:sp modelId="{DEF21518-485F-40DB-8AF1-61C92355265F}">
      <dsp:nvSpPr>
        <dsp:cNvPr id="0" name=""/>
        <dsp:cNvSpPr/>
      </dsp:nvSpPr>
      <dsp:spPr>
        <a:xfrm>
          <a:off x="1421125" y="2203177"/>
          <a:ext cx="489594" cy="489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914701-7CFB-40BC-BF39-8E017514D11F}">
      <dsp:nvSpPr>
        <dsp:cNvPr id="0" name=""/>
        <dsp:cNvSpPr/>
      </dsp:nvSpPr>
      <dsp:spPr>
        <a:xfrm>
          <a:off x="0" y="67229"/>
          <a:ext cx="3702050" cy="3980340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Están constituidos por las diversas manifestaciones energéticas, como el ruido, las vibraciones, las radiaciones ionizantes, las radiaciones térmicas, etc. </a:t>
          </a:r>
          <a:endParaRPr lang="es-MX" sz="2700" kern="1200" dirty="0"/>
        </a:p>
      </dsp:txBody>
      <dsp:txXfrm>
        <a:off x="180719" y="247948"/>
        <a:ext cx="3340612" cy="361890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47290-65F8-4CB3-91E0-BC9D00BAFB24}">
      <dsp:nvSpPr>
        <dsp:cNvPr id="0" name=""/>
        <dsp:cNvSpPr/>
      </dsp:nvSpPr>
      <dsp:spPr>
        <a:xfrm>
          <a:off x="0" y="204120"/>
          <a:ext cx="3702050" cy="370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smtClean="0"/>
            <a:t>Constituidos por los seres vivos, como los virus, las bacterias, los hongos, los parásitos. </a:t>
          </a:r>
          <a:endParaRPr lang="es-MX" sz="3600" kern="1200"/>
        </a:p>
      </dsp:txBody>
      <dsp:txXfrm>
        <a:off x="180719" y="384839"/>
        <a:ext cx="3340612" cy="33451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1E722-E0D2-4A6C-8BBF-2C18F4A4DF94}">
      <dsp:nvSpPr>
        <dsp:cNvPr id="0" name=""/>
        <dsp:cNvSpPr/>
      </dsp:nvSpPr>
      <dsp:spPr>
        <a:xfrm>
          <a:off x="0" y="27303"/>
          <a:ext cx="7500938" cy="1539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u="sng" kern="1200" dirty="0" smtClean="0"/>
            <a:t>ACCIDENTE EN </a:t>
          </a:r>
          <a:r>
            <a:rPr lang="es-ES_tradnl" sz="2800" b="1" u="sng" kern="1200" dirty="0" smtClean="0"/>
            <a:t>TRAYECTO: </a:t>
          </a:r>
          <a:r>
            <a:rPr lang="es-ES_tradnl" sz="2800" b="1" kern="1200" dirty="0" smtClean="0"/>
            <a:t> </a:t>
          </a:r>
          <a:r>
            <a:rPr lang="es-ES_tradnl" sz="2800" kern="1200" dirty="0" smtClean="0"/>
            <a:t>es el que le ocurre al trasladarse el trabajador, directamente de su domicilio al lugar del trabajo, o de éste a aquél.</a:t>
          </a:r>
          <a:endParaRPr lang="es-MX" sz="2800" kern="1200" dirty="0"/>
        </a:p>
      </dsp:txBody>
      <dsp:txXfrm>
        <a:off x="75163" y="102466"/>
        <a:ext cx="7350612" cy="1389393"/>
      </dsp:txXfrm>
    </dsp:sp>
    <dsp:sp modelId="{B6E9E50C-18A3-4C82-993E-5646C3246F26}">
      <dsp:nvSpPr>
        <dsp:cNvPr id="0" name=""/>
        <dsp:cNvSpPr/>
      </dsp:nvSpPr>
      <dsp:spPr>
        <a:xfrm>
          <a:off x="0" y="1647663"/>
          <a:ext cx="7500938" cy="1539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smtClean="0"/>
            <a:t>ART. 474 F II. LFT Y  LSS ART. 16 Y 22</a:t>
          </a:r>
          <a:endParaRPr lang="es-MX" sz="2800" kern="1200"/>
        </a:p>
      </dsp:txBody>
      <dsp:txXfrm>
        <a:off x="75163" y="1722826"/>
        <a:ext cx="7350612" cy="13893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5844B-EC0E-41CD-B2D2-13EBF5061878}">
      <dsp:nvSpPr>
        <dsp:cNvPr id="0" name=""/>
        <dsp:cNvSpPr/>
      </dsp:nvSpPr>
      <dsp:spPr>
        <a:xfrm>
          <a:off x="0" y="0"/>
          <a:ext cx="7696200" cy="3397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300" b="1" kern="1200" dirty="0" smtClean="0"/>
            <a:t>Es todo estado patológico derivado de la acción  continuada  de  una  causa  que tenga su origen  o motivo en el trabajo, o el medio en que el trabajador se vea obligado a prestar sus servicios.</a:t>
          </a:r>
          <a:br>
            <a:rPr lang="es-ES_tradnl" sz="3300" b="1" kern="1200" dirty="0" smtClean="0"/>
          </a:br>
          <a:endParaRPr lang="es-MX" sz="3300" kern="1200" dirty="0"/>
        </a:p>
      </dsp:txBody>
      <dsp:txXfrm>
        <a:off x="165861" y="165861"/>
        <a:ext cx="7364478" cy="30659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262BA5-F77E-4C0A-B1B6-1DE2449F3CDC}">
      <dsp:nvSpPr>
        <dsp:cNvPr id="0" name=""/>
        <dsp:cNvSpPr/>
      </dsp:nvSpPr>
      <dsp:spPr>
        <a:xfrm>
          <a:off x="0" y="216768"/>
          <a:ext cx="4114800" cy="4114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“ Es el conjunto de actividades destinadas a la prevención, identificación y control de las causas que generan </a:t>
          </a:r>
          <a:r>
            <a:rPr lang="es-ES_tradnl" sz="2400" b="1" u="sng" kern="1200" dirty="0" smtClean="0"/>
            <a:t>accidentes </a:t>
          </a:r>
          <a:r>
            <a:rPr lang="es-ES_tradnl" sz="2400" b="1" kern="1200" dirty="0" smtClean="0"/>
            <a:t>de trabajo ”.</a:t>
          </a:r>
          <a:endParaRPr lang="es-MX" sz="2400" kern="1200" dirty="0"/>
        </a:p>
      </dsp:txBody>
      <dsp:txXfrm>
        <a:off x="602599" y="819367"/>
        <a:ext cx="2909602" cy="29096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F1988A-3A63-44DF-A81E-451EC7F74496}">
      <dsp:nvSpPr>
        <dsp:cNvPr id="0" name=""/>
        <dsp:cNvSpPr/>
      </dsp:nvSpPr>
      <dsp:spPr>
        <a:xfrm>
          <a:off x="1119727" y="1581"/>
          <a:ext cx="5304344" cy="19780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smtClean="0"/>
            <a:t>Incluye caídas en lugares de tránsito o superficies de trabajo, y caídas sobre o contra objetos. </a:t>
          </a:r>
          <a:endParaRPr lang="es-MX" sz="3100" kern="1200"/>
        </a:p>
      </dsp:txBody>
      <dsp:txXfrm>
        <a:off x="1177662" y="59516"/>
        <a:ext cx="5188474" cy="186216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C0152D-4E31-4FBB-A93A-C62053B3BAAC}">
      <dsp:nvSpPr>
        <dsp:cNvPr id="0" name=""/>
        <dsp:cNvSpPr/>
      </dsp:nvSpPr>
      <dsp:spPr>
        <a:xfrm>
          <a:off x="0" y="119267"/>
          <a:ext cx="3876264" cy="387626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Incluye tanto las caídas desde alturas (ventanas, máquinas, vehículos, etc.) como en profundidades (puentes, excavaciones) </a:t>
          </a:r>
          <a:endParaRPr lang="es-MX" sz="2400" kern="1200" dirty="0"/>
        </a:p>
      </dsp:txBody>
      <dsp:txXfrm>
        <a:off x="567666" y="686933"/>
        <a:ext cx="2740932" cy="27409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C792DD-CFA2-43DA-B49C-63534DDFA2C5}">
      <dsp:nvSpPr>
        <dsp:cNvPr id="0" name=""/>
        <dsp:cNvSpPr/>
      </dsp:nvSpPr>
      <dsp:spPr>
        <a:xfrm>
          <a:off x="653411" y="980586"/>
          <a:ext cx="2387822" cy="82925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09E102-20BC-4ADE-8C01-5997F00C612C}">
      <dsp:nvSpPr>
        <dsp:cNvPr id="0" name=""/>
        <dsp:cNvSpPr/>
      </dsp:nvSpPr>
      <dsp:spPr>
        <a:xfrm>
          <a:off x="1619646" y="3011161"/>
          <a:ext cx="462756" cy="296164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D4E8C7EB-DFC4-4B2E-9F92-2974ACF33428}">
      <dsp:nvSpPr>
        <dsp:cNvPr id="0" name=""/>
        <dsp:cNvSpPr/>
      </dsp:nvSpPr>
      <dsp:spPr>
        <a:xfrm>
          <a:off x="576061" y="3110076"/>
          <a:ext cx="2221230" cy="2588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Caídas desde edificios, muros, ventanas y desprendimiento de tierras, rocas, etc. </a:t>
          </a:r>
          <a:endParaRPr lang="es-MX" sz="2100" kern="1200" dirty="0"/>
        </a:p>
      </dsp:txBody>
      <dsp:txXfrm>
        <a:off x="576061" y="3110076"/>
        <a:ext cx="2221230" cy="2588899"/>
      </dsp:txXfrm>
    </dsp:sp>
    <dsp:sp modelId="{91AED4F8-EF5F-433D-9504-1AE8333EF440}">
      <dsp:nvSpPr>
        <dsp:cNvPr id="0" name=""/>
        <dsp:cNvSpPr/>
      </dsp:nvSpPr>
      <dsp:spPr>
        <a:xfrm>
          <a:off x="555307" y="878780"/>
          <a:ext cx="2591435" cy="207314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491E3DB-4593-43F2-A326-97A3AA87661D}" type="datetimeFigureOut">
              <a:rPr lang="es-ES"/>
              <a:pPr>
                <a:defRPr/>
              </a:pPr>
              <a:t>02/10/2015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602E05-64B1-4970-9BC3-7BDA2A716AEC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660142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02E05-64B1-4970-9BC3-7BDA2A716AEC}" type="slidenum">
              <a:rPr lang="es-ES" altLang="es-MX" smtClean="0"/>
              <a:pPr/>
              <a:t>4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338727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AF3E114-7E1E-4E38-B528-314450B7243D}" type="slidenum">
              <a:rPr lang="es-ES_tradnl" altLang="es-MX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eaLnBrk="1" hangingPunct="1"/>
              <a:t>5</a:t>
            </a:fld>
            <a:endParaRPr lang="es-ES_tradnl" altLang="es-MX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1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7988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50181" name="4 Marcador de fecha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485383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95579B4E-F81D-4018-B420-75A1D24FB66E}" type="slidenum">
              <a:rPr lang="es-ES" altLang="es-MX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eaLnBrk="1" hangingPunct="1">
                <a:buFont typeface="Times New Roman" panose="02020603050405020304" pitchFamily="18" charset="0"/>
                <a:buNone/>
              </a:pPr>
              <a:t>8</a:t>
            </a:fld>
            <a:endParaRPr lang="es-ES" altLang="es-MX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6068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4C92940E-68D7-4490-B764-268D676A53E8}" type="slidenum">
              <a:rPr lang="es-MX" altLang="es-MX" sz="1300" b="1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8</a:t>
            </a:fld>
            <a:endParaRPr lang="es-MX" altLang="es-MX" sz="1300" b="1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3881438" y="8686800"/>
            <a:ext cx="296545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E3FAAA5-2CAA-4C35-A251-1BB494E580B2}" type="slidenum">
              <a:rPr lang="es-MX" altLang="es-MX" sz="1300" b="1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8</a:t>
            </a:fld>
            <a:endParaRPr lang="es-MX" altLang="es-MX" sz="1300" b="1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152525" y="685800"/>
            <a:ext cx="4549775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/>
          </a:p>
        </p:txBody>
      </p:sp>
      <p:sp>
        <p:nvSpPr>
          <p:cNvPr id="51206" name="Rectangle 4"/>
          <p:cNvSpPr>
            <a:spLocks noGrp="1" noChangeArrowheads="1"/>
          </p:cNvSpPr>
          <p:nvPr>
            <p:ph type="body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2491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8D5B40-2929-48BD-AD2E-E4C56C00984F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404D-D87E-4567-827B-DD278AE26F4A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67055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096A58-76CA-4CBB-904C-C6CB8B06530E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7F83-ED93-47F7-B8F4-5BE57C01E57C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214709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C3C51B-B015-4EF2-9759-FD4C3C1840DB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BA86-C07C-4564-AA4B-CE92EB38423E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01559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B585DF-7C22-4D6D-ABEF-F13A5919E5BB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7302F-4258-4F97-9837-A3C606CA517D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60084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DF5758-4229-4452-A66C-F75487639BC9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837A-1D90-4045-95A1-B6C8E5554DD5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4528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26A5D5-7205-495B-9FC3-2AABD8188EDD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8C50-06B2-47BF-94E0-AF29E8F0A4C3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636730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473556-4E49-49D5-9E7C-8B01C45AF345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5CC63-2129-4784-B59C-DC542143A803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60904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9A1875-9C6E-4562-916C-304E7EF58F8D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EB1E2-3DD2-45BA-B366-4C87D2E8D683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264559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3AC3D6-5C7B-432D-84E1-2C314EB4E10D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7492D-2940-4BB2-A74F-FD5DA90B3A37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73753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C57CA5-D402-4095-830D-F9B55617FA99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8808-A42D-4BB9-B62D-41232534077C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927666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B1FFD3-1941-420F-91BD-4A5DA111C586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6426-E625-43AE-A07E-ACFF32FE919E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253462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69A1875-9C6E-4562-916C-304E7EF58F8D}" type="datetimeFigureOut">
              <a:rPr lang="en-US" smtClean="0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EB1E2-3DD2-45BA-B366-4C87D2E8D683}" type="slidenum">
              <a:rPr lang="en-US" altLang="es-MX" smtClean="0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75158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3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14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6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7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8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22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23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24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25.gif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26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Layout" Target="../diagrams/layout19.xml"/><Relationship Id="rId7" Type="http://schemas.openxmlformats.org/officeDocument/2006/relationships/image" Target="../media/image27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Layout" Target="../diagrams/layout20.xml"/><Relationship Id="rId7" Type="http://schemas.openxmlformats.org/officeDocument/2006/relationships/image" Target="../media/image29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31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Layout" Target="../diagrams/layout22.xml"/><Relationship Id="rId7" Type="http://schemas.openxmlformats.org/officeDocument/2006/relationships/image" Target="../media/image32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Relationship Id="rId9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35.gif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36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.wmf"/><Relationship Id="rId5" Type="http://schemas.openxmlformats.org/officeDocument/2006/relationships/diagramQuickStyle" Target="../diagrams/quickStyle2.xml"/><Relationship Id="rId10" Type="http://schemas.openxmlformats.org/officeDocument/2006/relationships/oleObject" Target="../embeddings/oleObject2.bin"/><Relationship Id="rId4" Type="http://schemas.openxmlformats.org/officeDocument/2006/relationships/diagramLayout" Target="../diagrams/layout2.xml"/><Relationship Id="rId9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38.jpe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39.jpe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Layout" Target="../diagrams/layout27.xml"/><Relationship Id="rId7" Type="http://schemas.openxmlformats.org/officeDocument/2006/relationships/image" Target="../media/image40.gif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Relationship Id="rId9" Type="http://schemas.openxmlformats.org/officeDocument/2006/relationships/image" Target="../media/image4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image" Target="../media/image43.jpe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image" Target="../media/image44.jpe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7" Type="http://schemas.openxmlformats.org/officeDocument/2006/relationships/image" Target="../media/image45.jpe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7" Type="http://schemas.openxmlformats.org/officeDocument/2006/relationships/image" Target="../media/image46.jpeg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7" Type="http://schemas.openxmlformats.org/officeDocument/2006/relationships/image" Target="../media/image47.jpe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48.jpe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notesSlide" Target="../notesSlides/notesSlide1.xml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6.wmf"/><Relationship Id="rId4" Type="http://schemas.openxmlformats.org/officeDocument/2006/relationships/diagramData" Target="../diagrams/data3.xml"/><Relationship Id="rId9" Type="http://schemas.openxmlformats.org/officeDocument/2006/relationships/oleObject" Target="../embeddings/oleObject3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utados.gob.mx/LeyesBiblio/pdf/92.pdf" TargetMode="External"/><Relationship Id="rId2" Type="http://schemas.openxmlformats.org/officeDocument/2006/relationships/hyperlink" Target="http://www.diputados.gob.mx/LeyesBiblio/pdf/125_120615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0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Rectángulo"/>
          <p:cNvSpPr>
            <a:spLocks noChangeArrowheads="1"/>
          </p:cNvSpPr>
          <p:nvPr/>
        </p:nvSpPr>
        <p:spPr bwMode="auto">
          <a:xfrm>
            <a:off x="750888" y="1936750"/>
            <a:ext cx="7777162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000" b="1" dirty="0"/>
              <a:t>FACULTAD DE </a:t>
            </a:r>
            <a:r>
              <a:rPr lang="es-MX" altLang="es-MX" sz="1000" b="1" dirty="0" smtClean="0"/>
              <a:t>ENFERMERÍA </a:t>
            </a:r>
            <a:r>
              <a:rPr lang="es-MX" altLang="es-MX" sz="1000" b="1" dirty="0"/>
              <a:t>Y OBSTETRICIA</a:t>
            </a:r>
            <a:br>
              <a:rPr lang="es-MX" altLang="es-MX" sz="1000" b="1" dirty="0"/>
            </a:br>
            <a:endParaRPr lang="es-MX" altLang="es-MX" sz="1000" b="1" dirty="0"/>
          </a:p>
          <a:p>
            <a:pPr algn="ctr" eaLnBrk="1" hangingPunct="1"/>
            <a:r>
              <a:rPr lang="es-MX" altLang="es-MX" sz="1000" b="1" dirty="0"/>
              <a:t>LICENCIATURA EN </a:t>
            </a:r>
            <a:r>
              <a:rPr lang="es-MX" altLang="es-MX" sz="1000" b="1" dirty="0" smtClean="0"/>
              <a:t>ENFERMERÍA</a:t>
            </a:r>
            <a:r>
              <a:rPr lang="es-MX" altLang="es-MX" sz="1000" b="1" dirty="0"/>
              <a:t/>
            </a:r>
            <a:br>
              <a:rPr lang="es-MX" altLang="es-MX" sz="1000" b="1" dirty="0"/>
            </a:br>
            <a:endParaRPr lang="es-MX" altLang="es-MX" sz="1000" b="1" dirty="0"/>
          </a:p>
          <a:p>
            <a:pPr algn="ctr" eaLnBrk="1" hangingPunct="1"/>
            <a:r>
              <a:rPr lang="es-MX" altLang="es-MX" sz="2000" b="1" dirty="0"/>
              <a:t>ENFERMERÍA EN SALUD OCUPACIONAL</a:t>
            </a:r>
            <a:br>
              <a:rPr lang="es-MX" altLang="es-MX" sz="2000" b="1" dirty="0"/>
            </a:br>
            <a:r>
              <a:rPr lang="es-MX" altLang="es-MX" sz="2000" b="1" dirty="0" smtClean="0"/>
              <a:t>MATERIAL DIDÁCTICO SOLO VISIÓN</a:t>
            </a:r>
          </a:p>
          <a:p>
            <a:pPr algn="ctr" eaLnBrk="1" hangingPunct="1"/>
            <a:r>
              <a:rPr lang="es-MX" altLang="es-MX" sz="2000" b="1" dirty="0" smtClean="0"/>
              <a:t>“ACCIDENTES DE TRABAJO”</a:t>
            </a:r>
            <a:endParaRPr lang="es-MX" altLang="es-MX" sz="2000" b="1" dirty="0"/>
          </a:p>
          <a:p>
            <a:pPr algn="ctr" eaLnBrk="1" hangingPunct="1"/>
            <a:endParaRPr lang="es-MX" altLang="es-MX" sz="1600" b="1" dirty="0" smtClean="0"/>
          </a:p>
          <a:p>
            <a:pPr algn="ctr" eaLnBrk="1" hangingPunct="1"/>
            <a:r>
              <a:rPr lang="es-MX" altLang="es-MX" sz="1600" b="1" dirty="0" smtClean="0"/>
              <a:t>TIPO </a:t>
            </a:r>
            <a:r>
              <a:rPr lang="es-MX" altLang="es-MX" sz="1600" b="1" dirty="0"/>
              <a:t>DE UNIDAD DE APRENDIZAJE: CURSO</a:t>
            </a:r>
            <a:br>
              <a:rPr lang="es-MX" altLang="es-MX" sz="1600" b="1" dirty="0"/>
            </a:br>
            <a:endParaRPr lang="es-MX" altLang="es-MX" sz="1600" b="1" dirty="0"/>
          </a:p>
          <a:p>
            <a:pPr algn="ctr" eaLnBrk="1" hangingPunct="1"/>
            <a:r>
              <a:rPr lang="es-MX" altLang="es-MX" sz="1600" b="1" dirty="0"/>
              <a:t>TOTAL DE CRÉDITOS: 10</a:t>
            </a:r>
            <a:br>
              <a:rPr lang="es-MX" altLang="es-MX" sz="1600" b="1" dirty="0"/>
            </a:br>
            <a:r>
              <a:rPr lang="es-MX" altLang="es-MX" sz="1600" b="1" dirty="0"/>
              <a:t>CARÁCTER DE LA UNIDAD DE APRENDIZAJE: OBLIGATORIO</a:t>
            </a:r>
            <a:br>
              <a:rPr lang="es-MX" altLang="es-MX" sz="1600" b="1" dirty="0"/>
            </a:br>
            <a:endParaRPr lang="es-MX" altLang="es-MX" sz="1600" b="1" dirty="0"/>
          </a:p>
          <a:p>
            <a:pPr algn="ctr" eaLnBrk="1" hangingPunct="1"/>
            <a:r>
              <a:rPr lang="es-MX" altLang="es-MX" sz="1600" b="1" dirty="0"/>
              <a:t>NÚCLEO DE FORMACIÓN: SUSTANTIVO</a:t>
            </a:r>
            <a:br>
              <a:rPr lang="es-MX" altLang="es-MX" sz="1600" b="1" dirty="0"/>
            </a:br>
            <a:endParaRPr lang="es-MX" altLang="es-MX" sz="1600" b="1" dirty="0"/>
          </a:p>
          <a:p>
            <a:pPr algn="ctr" eaLnBrk="1" hangingPunct="1"/>
            <a:r>
              <a:rPr lang="es-MX" altLang="es-MX" sz="1600" b="1" dirty="0"/>
              <a:t>MODALIDAD: PRESENCIAL</a:t>
            </a:r>
            <a:br>
              <a:rPr lang="es-MX" altLang="es-MX" sz="1600" b="1" dirty="0"/>
            </a:br>
            <a:endParaRPr lang="es-MX" altLang="es-MX" sz="1600" b="1" dirty="0"/>
          </a:p>
          <a:p>
            <a:pPr algn="ctr" eaLnBrk="1" hangingPunct="1"/>
            <a:endParaRPr lang="es-MX" altLang="es-MX" sz="2000" b="1" dirty="0" smtClean="0"/>
          </a:p>
          <a:p>
            <a:pPr algn="r" eaLnBrk="1" hangingPunct="1"/>
            <a:r>
              <a:rPr lang="es-MX" altLang="es-MX" sz="1400" b="1" dirty="0" smtClean="0"/>
              <a:t>OCTUBRE 2014</a:t>
            </a:r>
            <a:endParaRPr lang="es-MX" altLang="es-MX" sz="1400" b="1" dirty="0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180022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60350"/>
            <a:ext cx="182403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5 CuadroTexto"/>
          <p:cNvSpPr txBox="1">
            <a:spLocks noChangeArrowheads="1"/>
          </p:cNvSpPr>
          <p:nvPr/>
        </p:nvSpPr>
        <p:spPr bwMode="auto">
          <a:xfrm>
            <a:off x="2195513" y="692150"/>
            <a:ext cx="48244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>
                <a:solidFill>
                  <a:srgbClr val="00B050"/>
                </a:solidFill>
              </a:rPr>
              <a:t>UNIVERSIDAD AUTÓNOMA DEL ESTADO DE MÉXICO</a:t>
            </a:r>
            <a:endParaRPr lang="es-MX" altLang="es-MX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381000" y="914400"/>
            <a:ext cx="2286000" cy="9144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FACTORES PERSONALES</a:t>
            </a:r>
          </a:p>
        </p:txBody>
      </p:sp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381000" y="2895600"/>
            <a:ext cx="2133600" cy="9144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ACTOS INSEGUROS</a:t>
            </a:r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6172200" y="914400"/>
            <a:ext cx="2514600" cy="9144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FACTORES DE TRABAJO</a:t>
            </a: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6400800" y="2895600"/>
            <a:ext cx="2209800" cy="9144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CONDICIONES INSEGURAS</a:t>
            </a:r>
          </a:p>
        </p:txBody>
      </p:sp>
      <p:sp>
        <p:nvSpPr>
          <p:cNvPr id="6" name="5 Rectángulo"/>
          <p:cNvSpPr/>
          <p:nvPr/>
        </p:nvSpPr>
        <p:spPr bwMode="auto">
          <a:xfrm>
            <a:off x="914400" y="476672"/>
            <a:ext cx="74676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ANÁLISIS DE LA CAUSALIDAD DE ACCIDENTES</a:t>
            </a:r>
          </a:p>
        </p:txBody>
      </p:sp>
      <p:sp>
        <p:nvSpPr>
          <p:cNvPr id="7" name="6 Elipse"/>
          <p:cNvSpPr>
            <a:spLocks noChangeArrowheads="1"/>
          </p:cNvSpPr>
          <p:nvPr/>
        </p:nvSpPr>
        <p:spPr bwMode="auto">
          <a:xfrm>
            <a:off x="3810000" y="914400"/>
            <a:ext cx="1524000" cy="762000"/>
          </a:xfrm>
          <a:prstGeom prst="ellipse">
            <a:avLst/>
          </a:prstGeom>
          <a:solidFill>
            <a:schemeClr val="accent2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 sz="14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CAUSAS BÁSICAS</a:t>
            </a:r>
          </a:p>
        </p:txBody>
      </p:sp>
      <p:sp>
        <p:nvSpPr>
          <p:cNvPr id="8" name="7 Elipse"/>
          <p:cNvSpPr/>
          <p:nvPr/>
        </p:nvSpPr>
        <p:spPr bwMode="auto">
          <a:xfrm>
            <a:off x="3657600" y="2819400"/>
            <a:ext cx="1905000" cy="838200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CAUSAS INMEDIATAS</a:t>
            </a:r>
          </a:p>
        </p:txBody>
      </p:sp>
      <p:sp>
        <p:nvSpPr>
          <p:cNvPr id="9" name="15 Flecha derecha"/>
          <p:cNvSpPr>
            <a:spLocks noChangeArrowheads="1"/>
          </p:cNvSpPr>
          <p:nvPr/>
        </p:nvSpPr>
        <p:spPr bwMode="auto">
          <a:xfrm>
            <a:off x="5562600" y="3200400"/>
            <a:ext cx="838200" cy="76200"/>
          </a:xfrm>
          <a:prstGeom prst="rightArrow">
            <a:avLst>
              <a:gd name="adj1" fmla="val 50000"/>
              <a:gd name="adj2" fmla="val 50009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18 Flecha derecha"/>
          <p:cNvSpPr>
            <a:spLocks noChangeArrowheads="1"/>
          </p:cNvSpPr>
          <p:nvPr/>
        </p:nvSpPr>
        <p:spPr bwMode="auto">
          <a:xfrm>
            <a:off x="2514600" y="3200400"/>
            <a:ext cx="1143000" cy="46038"/>
          </a:xfrm>
          <a:prstGeom prst="rightArrow">
            <a:avLst>
              <a:gd name="adj1" fmla="val 50000"/>
              <a:gd name="adj2" fmla="val 49655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21 Flecha abajo"/>
          <p:cNvSpPr>
            <a:spLocks noChangeArrowheads="1"/>
          </p:cNvSpPr>
          <p:nvPr/>
        </p:nvSpPr>
        <p:spPr bwMode="auto">
          <a:xfrm>
            <a:off x="1295400" y="1828800"/>
            <a:ext cx="304800" cy="1066800"/>
          </a:xfrm>
          <a:prstGeom prst="downArrow">
            <a:avLst>
              <a:gd name="adj1" fmla="val 50000"/>
              <a:gd name="adj2" fmla="val 50005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23 Flecha abajo"/>
          <p:cNvSpPr>
            <a:spLocks noChangeArrowheads="1"/>
          </p:cNvSpPr>
          <p:nvPr/>
        </p:nvSpPr>
        <p:spPr bwMode="auto">
          <a:xfrm>
            <a:off x="7239000" y="1828800"/>
            <a:ext cx="304800" cy="1066800"/>
          </a:xfrm>
          <a:prstGeom prst="downArrow">
            <a:avLst>
              <a:gd name="adj1" fmla="val 50000"/>
              <a:gd name="adj2" fmla="val 50005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" name="24 Rectángulo redondeado"/>
          <p:cNvSpPr>
            <a:spLocks noChangeArrowheads="1"/>
          </p:cNvSpPr>
          <p:nvPr/>
        </p:nvSpPr>
        <p:spPr bwMode="auto">
          <a:xfrm>
            <a:off x="3581400" y="4114800"/>
            <a:ext cx="25146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ACCIDENTE O INCIDENTE</a:t>
            </a:r>
          </a:p>
        </p:txBody>
      </p:sp>
      <p:cxnSp>
        <p:nvCxnSpPr>
          <p:cNvPr id="14" name="13 Forma"/>
          <p:cNvCxnSpPr>
            <a:stCxn id="3" idx="2"/>
            <a:endCxn id="13" idx="1"/>
          </p:cNvCxnSpPr>
          <p:nvPr/>
        </p:nvCxnSpPr>
        <p:spPr bwMode="auto">
          <a:xfrm rot="16200000" flipH="1">
            <a:off x="2152650" y="3105150"/>
            <a:ext cx="723900" cy="2133600"/>
          </a:xfrm>
          <a:prstGeom prst="bentConnector2">
            <a:avLst/>
          </a:prstGeom>
          <a:ln>
            <a:headEnd type="none" w="sm" len="sm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 bwMode="auto">
          <a:xfrm>
            <a:off x="1752600" y="5410200"/>
            <a:ext cx="56388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33 Rectángulo"/>
          <p:cNvSpPr>
            <a:spLocks noChangeArrowheads="1"/>
          </p:cNvSpPr>
          <p:nvPr/>
        </p:nvSpPr>
        <p:spPr bwMode="auto">
          <a:xfrm>
            <a:off x="685800" y="5867400"/>
            <a:ext cx="2362200" cy="7620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LESIONES PERSONALES</a:t>
            </a:r>
          </a:p>
        </p:txBody>
      </p:sp>
      <p:sp>
        <p:nvSpPr>
          <p:cNvPr id="17" name="34 Rectángulo"/>
          <p:cNvSpPr>
            <a:spLocks noChangeArrowheads="1"/>
          </p:cNvSpPr>
          <p:nvPr/>
        </p:nvSpPr>
        <p:spPr bwMode="auto">
          <a:xfrm>
            <a:off x="6172200" y="5791200"/>
            <a:ext cx="2590800" cy="8382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MX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DAÑOS AL PATRIMONIO DE LAS EMPRESAS</a:t>
            </a:r>
          </a:p>
        </p:txBody>
      </p:sp>
      <p:sp>
        <p:nvSpPr>
          <p:cNvPr id="18" name="36 Flecha abajo"/>
          <p:cNvSpPr>
            <a:spLocks noChangeArrowheads="1"/>
          </p:cNvSpPr>
          <p:nvPr/>
        </p:nvSpPr>
        <p:spPr bwMode="auto">
          <a:xfrm>
            <a:off x="4724400" y="4953000"/>
            <a:ext cx="1524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37 Flecha abajo"/>
          <p:cNvSpPr>
            <a:spLocks noChangeArrowheads="1"/>
          </p:cNvSpPr>
          <p:nvPr/>
        </p:nvSpPr>
        <p:spPr bwMode="auto">
          <a:xfrm>
            <a:off x="7315200" y="5410200"/>
            <a:ext cx="76200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19 Conector angular"/>
          <p:cNvCxnSpPr>
            <a:endCxn id="13" idx="3"/>
          </p:cNvCxnSpPr>
          <p:nvPr/>
        </p:nvCxnSpPr>
        <p:spPr bwMode="auto">
          <a:xfrm rot="10800000" flipV="1">
            <a:off x="6096000" y="3810000"/>
            <a:ext cx="2286000" cy="723900"/>
          </a:xfrm>
          <a:prstGeom prst="bentConnector3">
            <a:avLst>
              <a:gd name="adj1" fmla="val 50000"/>
            </a:avLst>
          </a:prstGeom>
          <a:ln>
            <a:headEnd type="none" w="sm" len="sm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48 Flecha derecha"/>
          <p:cNvSpPr>
            <a:spLocks noChangeArrowheads="1"/>
          </p:cNvSpPr>
          <p:nvPr/>
        </p:nvSpPr>
        <p:spPr bwMode="auto">
          <a:xfrm>
            <a:off x="5334000" y="1219200"/>
            <a:ext cx="7620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2" name="21 Conector recto de flecha"/>
          <p:cNvCxnSpPr>
            <a:stCxn id="7" idx="2"/>
          </p:cNvCxnSpPr>
          <p:nvPr/>
        </p:nvCxnSpPr>
        <p:spPr bwMode="auto">
          <a:xfrm rot="10800000">
            <a:off x="2667000" y="1295400"/>
            <a:ext cx="1143000" cy="1588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22 Elipse"/>
          <p:cNvSpPr/>
          <p:nvPr/>
        </p:nvSpPr>
        <p:spPr bwMode="auto">
          <a:xfrm>
            <a:off x="3429000" y="5791200"/>
            <a:ext cx="2362200" cy="838200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CONSECUENCIAS</a:t>
            </a:r>
          </a:p>
        </p:txBody>
      </p:sp>
      <p:sp>
        <p:nvSpPr>
          <p:cNvPr id="24" name="53 Flecha derecha"/>
          <p:cNvSpPr>
            <a:spLocks noChangeArrowheads="1"/>
          </p:cNvSpPr>
          <p:nvPr/>
        </p:nvSpPr>
        <p:spPr bwMode="auto">
          <a:xfrm>
            <a:off x="5791200" y="6172200"/>
            <a:ext cx="3810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5" name="58 Flecha abajo"/>
          <p:cNvSpPr>
            <a:spLocks noChangeArrowheads="1"/>
          </p:cNvSpPr>
          <p:nvPr/>
        </p:nvSpPr>
        <p:spPr bwMode="auto">
          <a:xfrm>
            <a:off x="1752600" y="5410200"/>
            <a:ext cx="46038" cy="457200"/>
          </a:xfrm>
          <a:prstGeom prst="downArrow">
            <a:avLst>
              <a:gd name="adj1" fmla="val 50000"/>
              <a:gd name="adj2" fmla="val 49655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6" name="61 Flecha derecha"/>
          <p:cNvSpPr>
            <a:spLocks noChangeArrowheads="1"/>
          </p:cNvSpPr>
          <p:nvPr/>
        </p:nvSpPr>
        <p:spPr bwMode="auto">
          <a:xfrm rot="10800000">
            <a:off x="3048000" y="6172200"/>
            <a:ext cx="381000" cy="76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1187624" y="1628800"/>
            <a:ext cx="66262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000" b="1" dirty="0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CLASIFICACIÓN INTERNACIONAL DE ACCIDENTES DE TRABAJO</a:t>
            </a:r>
          </a:p>
        </p:txBody>
      </p:sp>
      <p:pic>
        <p:nvPicPr>
          <p:cNvPr id="4" name="Picture 8" descr="https://encrypted-tbn0.gstatic.com/images?q=tbn:ANd9GcSdUl7MeY9RE6mFfUkQVbPbh84KhCHt4JBRGYsTfh55jVHSfWHMk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2644800"/>
            <a:ext cx="16859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78" name="Picture 2" descr="https://encrypted-tbn3.gstatic.com/images?q=tbn:ANd9GcR1a6H74z61bsS0xs26h3-Yt3WDgNlBLOK3ZYgh0bfpWP7QRmXPQ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944513"/>
            <a:ext cx="2105025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508000" y="260350"/>
            <a:ext cx="77755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 algn="r">
              <a:buFontTx/>
              <a:buAutoNum type="arabicParenR"/>
              <a:defRPr/>
            </a:pPr>
            <a:r>
              <a:rPr lang="es-MX" sz="2800" b="1" dirty="0">
                <a:solidFill>
                  <a:srgbClr val="072B6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CAIDAS DE PERSONAS AL MISMO NIVEL</a:t>
            </a:r>
          </a:p>
          <a:p>
            <a:pPr algn="just">
              <a:defRPr/>
            </a:pPr>
            <a:endParaRPr lang="es-MX" sz="2800" b="1" dirty="0">
              <a:solidFill>
                <a:srgbClr val="072B6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97006066"/>
              </p:ext>
            </p:extLst>
          </p:nvPr>
        </p:nvGraphicFramePr>
        <p:xfrm>
          <a:off x="884238" y="1135407"/>
          <a:ext cx="75438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5540" name="Picture 4" descr="http://www.accidentalia.es/abogados-accidentes/img/fotos/indemnizacionporaccidenteeninstalacionescomercial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604" y="3334816"/>
            <a:ext cx="3236366" cy="323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468313" y="620713"/>
            <a:ext cx="813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28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2) CAIDAS DE PERSONAS A DISTINTO NIVEL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471201285"/>
              </p:ext>
            </p:extLst>
          </p:nvPr>
        </p:nvGraphicFramePr>
        <p:xfrm>
          <a:off x="479712" y="1556792"/>
          <a:ext cx="3876264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5" name="Picture 8" descr="0918-work-related-accident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37" y="1135063"/>
            <a:ext cx="3352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2" name="Picture 2" descr="http://thumbs.dreamstime.com/z/hombre-d-que-cae-de-escalera-durante-trabajo-3128409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904" y="2924944"/>
            <a:ext cx="3978310" cy="425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250825" y="620713"/>
            <a:ext cx="8713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28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3) CAIDA DE OBJETOS POR DERRUMBAMIENTO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05275821"/>
              </p:ext>
            </p:extLst>
          </p:nvPr>
        </p:nvGraphicFramePr>
        <p:xfrm>
          <a:off x="539552" y="476672"/>
          <a:ext cx="3702050" cy="5698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2226" name="Picture 2" descr="http://www.cliparthut.com/clip-arts/1779/tripping-over-extension-cord-clip-art-177992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126" y="1911411"/>
            <a:ext cx="428625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395288" y="692150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2800" b="1" dirty="0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4) CAIDA DE OBJETOS POR </a:t>
            </a:r>
            <a:r>
              <a:rPr lang="es-MX" altLang="es-MX" sz="2800" b="1" dirty="0" smtClean="0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MANIPULACIÓN</a:t>
            </a:r>
            <a:endParaRPr lang="es-MX" altLang="es-MX" sz="2800" b="1" dirty="0">
              <a:solidFill>
                <a:srgbClr val="072B6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341220953"/>
              </p:ext>
            </p:extLst>
          </p:nvPr>
        </p:nvGraphicFramePr>
        <p:xfrm>
          <a:off x="-1116632" y="404664"/>
          <a:ext cx="7848872" cy="5977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3250" name="Picture 2" descr="http://www.ergocupacional.com/media/DIR_108201/forklift_acciden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86024"/>
            <a:ext cx="3952875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674688" y="620713"/>
            <a:ext cx="7704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sz="28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5) CAIDA DE OBJETOS DESPRENDIDOS</a:t>
            </a:r>
          </a:p>
        </p:txBody>
      </p:sp>
      <p:graphicFrame>
        <p:nvGraphicFramePr>
          <p:cNvPr id="3" name="Diagrama 2"/>
          <p:cNvGraphicFramePr/>
          <p:nvPr/>
        </p:nvGraphicFramePr>
        <p:xfrm>
          <a:off x="737463" y="1647825"/>
          <a:ext cx="75438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4274" name="Picture 2" descr="http://html.rincondelvago.com/00021809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365" y="3806826"/>
            <a:ext cx="4219099" cy="297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574800" y="579438"/>
            <a:ext cx="5905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6) PISADAS SOBRE OBJETOS</a:t>
            </a:r>
          </a:p>
        </p:txBody>
      </p:sp>
      <p:pic>
        <p:nvPicPr>
          <p:cNvPr id="24579" name="Picture 11" descr="DSC0020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258189"/>
            <a:ext cx="4447530" cy="3335648"/>
          </a:xfrm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21990682"/>
              </p:ext>
            </p:extLst>
          </p:nvPr>
        </p:nvGraphicFramePr>
        <p:xfrm>
          <a:off x="755650" y="1460167"/>
          <a:ext cx="75438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4581" name="Picture 7" descr="DSC0015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98221"/>
            <a:ext cx="27432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709613" y="620713"/>
            <a:ext cx="7632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7) GOLPES CONTRA OBJETOS INMOVILES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769146733"/>
              </p:ext>
            </p:extLst>
          </p:nvPr>
        </p:nvGraphicFramePr>
        <p:xfrm>
          <a:off x="5076056" y="1144588"/>
          <a:ext cx="3702050" cy="4887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604" name="Picture 7" descr="Ergo-Operaciones4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484784"/>
            <a:ext cx="3482851" cy="4546848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407988" y="476250"/>
            <a:ext cx="82089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8) GOLPES Y CONTACTOS CON ELEMENTOS MÓVILES DE LA MÁQUINA O MOBILIARIO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32515627"/>
              </p:ext>
            </p:extLst>
          </p:nvPr>
        </p:nvGraphicFramePr>
        <p:xfrm>
          <a:off x="4648200" y="1340768"/>
          <a:ext cx="4114800" cy="5328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6628" name="Picture 7" descr="Gustavo-Op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163" y="2708275"/>
            <a:ext cx="3844925" cy="3844925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268413" y="620713"/>
            <a:ext cx="61753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INTRODUCCIÓN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74548188"/>
              </p:ext>
            </p:extLst>
          </p:nvPr>
        </p:nvGraphicFramePr>
        <p:xfrm>
          <a:off x="683568" y="1628800"/>
          <a:ext cx="3986212" cy="3757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8130" name="Picture 2" descr="http://capacinet.gob.mx/Cursos/Emprendedores%20y%20negocios/seguridadeneltrabajo/contenidos/imagenes/fotos/img_1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32856"/>
            <a:ext cx="28575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407988" y="549275"/>
            <a:ext cx="8208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9) GOLPES POR OBJETOS O HERRAMIENTAS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46423657"/>
              </p:ext>
            </p:extLst>
          </p:nvPr>
        </p:nvGraphicFramePr>
        <p:xfrm>
          <a:off x="393124" y="2216227"/>
          <a:ext cx="7131203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55298" name="Picture 2" descr="http://thumbs.dreamstime.com/z/hombre-d-que-examina-accidente-de-lugar-de-trabajo-del-resbal%C3%B3n-y-de-la-ca%C3%ADda-4681747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501" y="1484784"/>
            <a:ext cx="5721499" cy="528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692150"/>
            <a:ext cx="8785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10) PROYECCIÓN DE FRAGMENTOS O PARTÍCULAS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56134849"/>
              </p:ext>
            </p:extLst>
          </p:nvPr>
        </p:nvGraphicFramePr>
        <p:xfrm>
          <a:off x="5118100" y="2266950"/>
          <a:ext cx="3702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7" descr="06 personas soldando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2520950"/>
            <a:ext cx="4191000" cy="3429000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3038" y="549275"/>
            <a:ext cx="8785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11) ATRAPAMIENTO POR O ENTRE OBJETOS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79199218"/>
              </p:ext>
            </p:extLst>
          </p:nvPr>
        </p:nvGraphicFramePr>
        <p:xfrm>
          <a:off x="539750" y="2368087"/>
          <a:ext cx="4824338" cy="273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6322" name="Picture 2" descr="http://k07.kn3.net/taringa/6/2/2/4/0/0/5/pysindustrial/D35.gif?302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36236"/>
            <a:ext cx="4519414" cy="440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95263" y="333375"/>
            <a:ext cx="87852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12) ATRAPAMIENTO POR VUELCO DE MÁQUINAS O VEHÍCULOS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0341668"/>
              </p:ext>
            </p:extLst>
          </p:nvPr>
        </p:nvGraphicFramePr>
        <p:xfrm>
          <a:off x="603250" y="1340768"/>
          <a:ext cx="4760838" cy="4907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4" name="Picture 9" descr="Imagen27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111600"/>
            <a:ext cx="3146854" cy="3045591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0" y="620713"/>
            <a:ext cx="8785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13) SOBREESFUERZO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747895435"/>
              </p:ext>
            </p:extLst>
          </p:nvPr>
        </p:nvGraphicFramePr>
        <p:xfrm>
          <a:off x="869950" y="332656"/>
          <a:ext cx="3702050" cy="5266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1748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4387850"/>
            <a:ext cx="3411537" cy="2209800"/>
          </a:xfrm>
        </p:spPr>
      </p:pic>
      <p:pic>
        <p:nvPicPr>
          <p:cNvPr id="31749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93925"/>
            <a:ext cx="3429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765175"/>
            <a:ext cx="8785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14) EXPOSICIÓN A TEMPERATURAS EXTREMAS</a:t>
            </a:r>
          </a:p>
        </p:txBody>
      </p:sp>
      <p:graphicFrame>
        <p:nvGraphicFramePr>
          <p:cNvPr id="3" name="Diagrama 2"/>
          <p:cNvGraphicFramePr/>
          <p:nvPr/>
        </p:nvGraphicFramePr>
        <p:xfrm>
          <a:off x="611188" y="2266950"/>
          <a:ext cx="3702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2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69"/>
          <a:stretch>
            <a:fillRect/>
          </a:stretch>
        </p:blipFill>
        <p:spPr>
          <a:xfrm>
            <a:off x="4724400" y="2198688"/>
            <a:ext cx="3702050" cy="1662112"/>
          </a:xfrm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3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4"/>
          <a:stretch>
            <a:fillRect/>
          </a:stretch>
        </p:blipFill>
        <p:spPr bwMode="auto">
          <a:xfrm>
            <a:off x="4724400" y="4275138"/>
            <a:ext cx="3733800" cy="23225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620713"/>
            <a:ext cx="8785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15) CONTACTOS TÉRMICOS</a:t>
            </a:r>
          </a:p>
        </p:txBody>
      </p:sp>
      <p:graphicFrame>
        <p:nvGraphicFramePr>
          <p:cNvPr id="4" name="Diagrama 3"/>
          <p:cNvGraphicFramePr/>
          <p:nvPr/>
        </p:nvGraphicFramePr>
        <p:xfrm>
          <a:off x="395288" y="2209800"/>
          <a:ext cx="3702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3796" name="Picture 7" descr="careta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2349500"/>
            <a:ext cx="3313113" cy="3167063"/>
          </a:xfrm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620713"/>
            <a:ext cx="8785225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16) CONTACTOS ELÉCTRICOS</a:t>
            </a:r>
          </a:p>
        </p:txBody>
      </p:sp>
      <p:graphicFrame>
        <p:nvGraphicFramePr>
          <p:cNvPr id="3" name="Diagrama 2"/>
          <p:cNvGraphicFramePr/>
          <p:nvPr/>
        </p:nvGraphicFramePr>
        <p:xfrm>
          <a:off x="654050" y="1916113"/>
          <a:ext cx="3702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4820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66"/>
          <a:stretch>
            <a:fillRect/>
          </a:stretch>
        </p:blipFill>
        <p:spPr>
          <a:xfrm>
            <a:off x="914400" y="4572000"/>
            <a:ext cx="3276600" cy="1905000"/>
          </a:xfrm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8" descr="MVC-286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092325"/>
            <a:ext cx="3810000" cy="205740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9" descr="MVC-005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0" y="4311650"/>
            <a:ext cx="381000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211138" y="503238"/>
            <a:ext cx="87852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17) INHALACIÓN O INGESTIÓN DE SUSTANCIAS NOCIVAS O TÓXICAS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77783346"/>
              </p:ext>
            </p:extLst>
          </p:nvPr>
        </p:nvGraphicFramePr>
        <p:xfrm>
          <a:off x="684213" y="1425575"/>
          <a:ext cx="3702050" cy="5027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5849" name="Picture 9" descr="http://2.bp.blogspot.com/-qWquZeigM4A/VSxoIN9dCQI/AAAAAAAAAIg/odg2VXNuAYk/s1600/rshi22a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80928"/>
            <a:ext cx="2857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522288"/>
            <a:ext cx="87852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18) CONTACTOS CON SUSTANCIAS CÁUSTICAS Y/O CORROSIVAS</a:t>
            </a:r>
          </a:p>
        </p:txBody>
      </p:sp>
      <p:graphicFrame>
        <p:nvGraphicFramePr>
          <p:cNvPr id="3" name="Diagrama 2"/>
          <p:cNvGraphicFramePr/>
          <p:nvPr/>
        </p:nvGraphicFramePr>
        <p:xfrm>
          <a:off x="468313" y="1916113"/>
          <a:ext cx="3702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7346" name="Picture 2" descr="http://2.bp.blogspot.com/-tLwITC41IS4/VCZBberpLUI/AAAAAAAACTM/uBuVFEIm0Fc/s1600/caso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977" y="1916113"/>
            <a:ext cx="344805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385888" y="620713"/>
            <a:ext cx="61737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RIESGO DE TRABAJO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77249995"/>
              </p:ext>
            </p:extLst>
          </p:nvPr>
        </p:nvGraphicFramePr>
        <p:xfrm>
          <a:off x="539750" y="1752997"/>
          <a:ext cx="4608513" cy="3733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1974850" y="808832"/>
            <a:ext cx="53403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_tradnl" altLang="es-MX" b="1" dirty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/>
            <a:endParaRPr lang="es-ES_tradnl" altLang="es-MX" b="1" dirty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/>
            <a:r>
              <a:rPr lang="es-ES_tradnl" altLang="es-MX" b="1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ARTÍCULO 473.-  LEY FEDERAL DEL TRABAJO </a:t>
            </a:r>
            <a:br>
              <a:rPr lang="es-ES_tradnl" altLang="es-MX" b="1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ES_tradnl" altLang="es-MX" b="1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s-ES_tradnl" altLang="es-MX" b="1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s-ES" altLang="es-MX" b="1" dirty="0">
              <a:solidFill>
                <a:srgbClr val="BADECC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10245" name="Object 10"/>
          <p:cNvGraphicFramePr>
            <a:graphicFrameLocks noChangeAspect="1"/>
          </p:cNvGraphicFramePr>
          <p:nvPr/>
        </p:nvGraphicFramePr>
        <p:xfrm>
          <a:off x="7315200" y="3505200"/>
          <a:ext cx="1246188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Imagen" r:id="rId8" imgW="1618488" imgH="1800454" progId="">
                  <p:embed/>
                </p:oleObj>
              </mc:Choice>
              <mc:Fallback>
                <p:oleObj name="Imagen" r:id="rId8" imgW="1618488" imgH="1800454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3505200"/>
                        <a:ext cx="1246188" cy="138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6" name="Object 125"/>
          <p:cNvGraphicFramePr>
            <a:graphicFrameLocks noChangeAspect="1"/>
          </p:cNvGraphicFramePr>
          <p:nvPr/>
        </p:nvGraphicFramePr>
        <p:xfrm>
          <a:off x="5410200" y="3429000"/>
          <a:ext cx="1169988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Imagen" r:id="rId10" imgW="1307592" imgH="1786738" progId="">
                  <p:embed/>
                </p:oleObj>
              </mc:Choice>
              <mc:Fallback>
                <p:oleObj name="Imagen" r:id="rId10" imgW="1307592" imgH="1786738" progId="">
                  <p:embed/>
                  <p:pic>
                    <p:nvPicPr>
                      <p:cNvPr id="0" name="Object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429000"/>
                        <a:ext cx="1169988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549275"/>
            <a:ext cx="87852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19) RADIACIONES</a:t>
            </a:r>
          </a:p>
        </p:txBody>
      </p:sp>
      <p:sp>
        <p:nvSpPr>
          <p:cNvPr id="37891" name="Rectangle 5"/>
          <p:cNvSpPr txBox="1">
            <a:spLocks noChangeArrowheads="1"/>
          </p:cNvSpPr>
          <p:nvPr/>
        </p:nvSpPr>
        <p:spPr bwMode="auto">
          <a:xfrm>
            <a:off x="900113" y="2266950"/>
            <a:ext cx="37020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s-ES" altLang="es-MX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Incluidas tanto las ionizantes como las no ionizantes. </a:t>
            </a:r>
          </a:p>
        </p:txBody>
      </p:sp>
      <p:pic>
        <p:nvPicPr>
          <p:cNvPr id="4" name="Picture 7" descr="clip004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3929063"/>
            <a:ext cx="3702050" cy="2379662"/>
          </a:xfrm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715000" y="2716213"/>
            <a:ext cx="2365375" cy="2441575"/>
            <a:chOff x="3984" y="2158"/>
            <a:chExt cx="1490" cy="1538"/>
          </a:xfrm>
        </p:grpSpPr>
        <p:sp>
          <p:nvSpPr>
            <p:cNvPr id="6" name="AutoShape 9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G0" fmla="+- -5898240 0 0"/>
                <a:gd name="G1" fmla="+- -8729395 0 0"/>
                <a:gd name="G2" fmla="+- -5898240 0 -8729395"/>
                <a:gd name="G3" fmla="+- 10800 0 0"/>
                <a:gd name="G4" fmla="+- 0 0 -589824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-8729395"/>
                <a:gd name="G10" fmla="+- 8100 0 2700"/>
                <a:gd name="G11" fmla="cos G10 -5898240"/>
                <a:gd name="G12" fmla="sin G10 -5898240"/>
                <a:gd name="G13" fmla="cos 13500 -5898240"/>
                <a:gd name="G14" fmla="sin 13500 -5898240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-5898240"/>
                <a:gd name="G22" fmla="sin G20 -5898240"/>
                <a:gd name="G23" fmla="+- G21 10800 0"/>
                <a:gd name="G24" fmla="+- G12 G23 G22"/>
                <a:gd name="G25" fmla="+- G22 G23 G11"/>
                <a:gd name="G26" fmla="cos 10800 -5898240"/>
                <a:gd name="G27" fmla="sin 10800 -5898240"/>
                <a:gd name="G28" fmla="cos 8100 -5898240"/>
                <a:gd name="G29" fmla="sin 8100 -589824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729395"/>
                <a:gd name="G36" fmla="sin G34 -8729395"/>
                <a:gd name="G37" fmla="+/ -8729395 -589824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6824 w 21600"/>
                <a:gd name="T5" fmla="*/ 758 h 21600"/>
                <a:gd name="T6" fmla="*/ 4331 w 21600"/>
                <a:gd name="T7" fmla="*/ 3911 h 21600"/>
                <a:gd name="T8" fmla="*/ 7818 w 21600"/>
                <a:gd name="T9" fmla="*/ 3268 h 21600"/>
                <a:gd name="T10" fmla="*/ 10799 w 21600"/>
                <a:gd name="T11" fmla="*/ -2700 h 21600"/>
                <a:gd name="T12" fmla="*/ 14849 w 21600"/>
                <a:gd name="T13" fmla="*/ 1350 h 21600"/>
                <a:gd name="T14" fmla="*/ 10799 w 21600"/>
                <a:gd name="T15" fmla="*/ 54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799" y="2700"/>
                  </a:moveTo>
                  <a:cubicBezTo>
                    <a:pt x="8739" y="2700"/>
                    <a:pt x="6756" y="3485"/>
                    <a:pt x="5255" y="4895"/>
                  </a:cubicBezTo>
                  <a:lnTo>
                    <a:pt x="3406" y="2927"/>
                  </a:lnTo>
                  <a:cubicBezTo>
                    <a:pt x="5409" y="1046"/>
                    <a:pt x="8053" y="0"/>
                    <a:pt x="10799" y="0"/>
                  </a:cubicBezTo>
                  <a:lnTo>
                    <a:pt x="10799" y="-2700"/>
                  </a:lnTo>
                  <a:lnTo>
                    <a:pt x="14849" y="1350"/>
                  </a:lnTo>
                  <a:lnTo>
                    <a:pt x="10799" y="5400"/>
                  </a:lnTo>
                  <a:lnTo>
                    <a:pt x="10799" y="2700"/>
                  </a:lnTo>
                  <a:close/>
                </a:path>
              </a:pathLst>
            </a:custGeom>
            <a:solidFill>
              <a:schemeClr val="bg2"/>
            </a:solidFill>
            <a:ln w="12700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anchor="ctr" anchorCtr="1">
              <a:flatTx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    TIPO DE </a:t>
              </a:r>
            </a:p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RADIACIONES</a:t>
              </a:r>
              <a:endParaRPr lang="es-E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7895" name="AutoShape 10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5 w 21600"/>
                <a:gd name="T19" fmla="*/ 3165 h 21600"/>
                <a:gd name="T20" fmla="*/ 18435 w 21600"/>
                <a:gd name="T21" fmla="*/ 18435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3096" y="8296"/>
                  </a:moveTo>
                  <a:cubicBezTo>
                    <a:pt x="2833" y="9105"/>
                    <a:pt x="2700" y="9950"/>
                    <a:pt x="2700" y="10799"/>
                  </a:cubicBezTo>
                  <a:cubicBezTo>
                    <a:pt x="2699" y="11992"/>
                    <a:pt x="2963" y="13169"/>
                    <a:pt x="3470" y="14248"/>
                  </a:cubicBezTo>
                  <a:lnTo>
                    <a:pt x="1027" y="15398"/>
                  </a:lnTo>
                  <a:cubicBezTo>
                    <a:pt x="350" y="13959"/>
                    <a:pt x="0" y="12389"/>
                    <a:pt x="0" y="10800"/>
                  </a:cubicBezTo>
                  <a:cubicBezTo>
                    <a:pt x="-1" y="9666"/>
                    <a:pt x="178" y="8540"/>
                    <a:pt x="528" y="7462"/>
                  </a:cubicBezTo>
                  <a:lnTo>
                    <a:pt x="-2040" y="6628"/>
                  </a:lnTo>
                  <a:lnTo>
                    <a:pt x="3064" y="4027"/>
                  </a:lnTo>
                  <a:lnTo>
                    <a:pt x="5664" y="9131"/>
                  </a:lnTo>
                  <a:lnTo>
                    <a:pt x="3096" y="829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 anchorCtr="1">
              <a:flatTx/>
            </a:bodyPr>
            <a:lstStyle/>
            <a:p>
              <a:endParaRPr lang="es-MX"/>
            </a:p>
          </p:txBody>
        </p:sp>
        <p:sp>
          <p:nvSpPr>
            <p:cNvPr id="37896" name="AutoShape 11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5 w 21600"/>
                <a:gd name="T19" fmla="*/ 3165 h 21600"/>
                <a:gd name="T20" fmla="*/ 18435 w 21600"/>
                <a:gd name="T21" fmla="*/ 18435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6038" y="17353"/>
                  </a:moveTo>
                  <a:cubicBezTo>
                    <a:pt x="7422" y="18358"/>
                    <a:pt x="9089" y="18900"/>
                    <a:pt x="10800" y="18900"/>
                  </a:cubicBezTo>
                  <a:cubicBezTo>
                    <a:pt x="11139" y="18899"/>
                    <a:pt x="11478" y="18878"/>
                    <a:pt x="11815" y="18836"/>
                  </a:cubicBezTo>
                  <a:lnTo>
                    <a:pt x="12153" y="21514"/>
                  </a:lnTo>
                  <a:cubicBezTo>
                    <a:pt x="11704" y="21571"/>
                    <a:pt x="11252" y="21599"/>
                    <a:pt x="10800" y="21600"/>
                  </a:cubicBezTo>
                  <a:cubicBezTo>
                    <a:pt x="8519" y="21600"/>
                    <a:pt x="6297" y="20877"/>
                    <a:pt x="4451" y="19537"/>
                  </a:cubicBezTo>
                  <a:lnTo>
                    <a:pt x="2864" y="21721"/>
                  </a:lnTo>
                  <a:lnTo>
                    <a:pt x="1968" y="16065"/>
                  </a:lnTo>
                  <a:lnTo>
                    <a:pt x="7625" y="15168"/>
                  </a:lnTo>
                  <a:lnTo>
                    <a:pt x="6038" y="17353"/>
                  </a:lnTo>
                  <a:close/>
                </a:path>
              </a:pathLst>
            </a:custGeom>
            <a:solidFill>
              <a:schemeClr val="bg2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</p:spPr>
          <p:txBody>
            <a:bodyPr wrap="none" anchor="ctr" anchorCtr="1">
              <a:flatTx/>
            </a:bodyPr>
            <a:lstStyle/>
            <a:p>
              <a:endParaRPr lang="es-MX"/>
            </a:p>
          </p:txBody>
        </p:sp>
        <p:sp>
          <p:nvSpPr>
            <p:cNvPr id="37897" name="AutoShape 12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5 w 21600"/>
                <a:gd name="T19" fmla="*/ 3165 h 21600"/>
                <a:gd name="T20" fmla="*/ 18435 w 21600"/>
                <a:gd name="T21" fmla="*/ 18435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561" y="17353"/>
                  </a:moveTo>
                  <a:cubicBezTo>
                    <a:pt x="17227" y="16142"/>
                    <a:pt x="18370" y="14341"/>
                    <a:pt x="18756" y="12317"/>
                  </a:cubicBezTo>
                  <a:lnTo>
                    <a:pt x="21408" y="12823"/>
                  </a:lnTo>
                  <a:cubicBezTo>
                    <a:pt x="20893" y="15522"/>
                    <a:pt x="19370" y="17922"/>
                    <a:pt x="17148" y="19537"/>
                  </a:cubicBezTo>
                  <a:lnTo>
                    <a:pt x="18735" y="21721"/>
                  </a:lnTo>
                  <a:lnTo>
                    <a:pt x="13077" y="20825"/>
                  </a:lnTo>
                  <a:lnTo>
                    <a:pt x="13974" y="15168"/>
                  </a:lnTo>
                  <a:lnTo>
                    <a:pt x="15561" y="17353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  <a:contourClr>
                <a:schemeClr val="accent2"/>
              </a:contourClr>
            </a:sp3d>
          </p:spPr>
          <p:txBody>
            <a:bodyPr wrap="none" anchor="ctr" anchorCtr="1">
              <a:flatTx/>
            </a:bodyPr>
            <a:lstStyle/>
            <a:p>
              <a:endParaRPr lang="es-MX"/>
            </a:p>
          </p:txBody>
        </p:sp>
        <p:sp>
          <p:nvSpPr>
            <p:cNvPr id="37898" name="AutoShape 13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5 w 21600"/>
                <a:gd name="T19" fmla="*/ 3165 h 21600"/>
                <a:gd name="T20" fmla="*/ 18435 w 21600"/>
                <a:gd name="T21" fmla="*/ 18435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503" y="8296"/>
                  </a:moveTo>
                  <a:cubicBezTo>
                    <a:pt x="17866" y="6337"/>
                    <a:pt x="16507" y="4694"/>
                    <a:pt x="14702" y="3701"/>
                  </a:cubicBezTo>
                  <a:lnTo>
                    <a:pt x="16002" y="1335"/>
                  </a:lnTo>
                  <a:cubicBezTo>
                    <a:pt x="18410" y="2659"/>
                    <a:pt x="20222" y="4850"/>
                    <a:pt x="21071" y="7462"/>
                  </a:cubicBezTo>
                  <a:lnTo>
                    <a:pt x="23639" y="6628"/>
                  </a:lnTo>
                  <a:lnTo>
                    <a:pt x="21039" y="11731"/>
                  </a:lnTo>
                  <a:lnTo>
                    <a:pt x="15935" y="9131"/>
                  </a:lnTo>
                  <a:lnTo>
                    <a:pt x="18503" y="829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 anchorCtr="1">
              <a:flatTx/>
            </a:bodyPr>
            <a:lstStyle/>
            <a:p>
              <a:endParaRPr lang="es-MX"/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 rot="18243549">
              <a:off x="3956" y="2437"/>
              <a:ext cx="39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37160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ALFA</a:t>
              </a:r>
              <a:endParaRPr lang="es-ES" sz="14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 rot="660694">
              <a:off x="4710" y="2158"/>
              <a:ext cx="41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37160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BETA</a:t>
              </a:r>
              <a:endParaRPr lang="es-ES" sz="14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 rot="16146065">
              <a:off x="5077" y="2777"/>
              <a:ext cx="54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37160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GAMMA</a:t>
              </a:r>
              <a:endParaRPr lang="es-ES" sz="14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 rot="21122684">
              <a:off x="4818" y="3406"/>
              <a:ext cx="11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37160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 rot="3606448">
              <a:off x="4076" y="3176"/>
              <a:ext cx="25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tIns="137160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0" y="130176"/>
            <a:ext cx="8785225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20) EXPLOSIONES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02443"/>
              </p:ext>
            </p:extLst>
          </p:nvPr>
        </p:nvGraphicFramePr>
        <p:xfrm>
          <a:off x="900113" y="636588"/>
          <a:ext cx="3702050" cy="5459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8370" name="Picture 2" descr="http://www.msha.gov/fatals/2000/fatalgif/ftl2000c1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33337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549275"/>
            <a:ext cx="87852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21) INCENDIOS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096439104"/>
              </p:ext>
            </p:extLst>
          </p:nvPr>
        </p:nvGraphicFramePr>
        <p:xfrm>
          <a:off x="5262563" y="908720"/>
          <a:ext cx="3702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9394" name="Picture 2" descr="http://www.diariovasco.com/noticias/201506/24/media/explosion-hoguera--575x32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10458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3038" y="692150"/>
            <a:ext cx="87852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22) ACCIDENTES CAUSADOS POR SERES VIVOS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556248981"/>
              </p:ext>
            </p:extLst>
          </p:nvPr>
        </p:nvGraphicFramePr>
        <p:xfrm>
          <a:off x="395536" y="1556792"/>
          <a:ext cx="4176464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60418" name="Picture 2" descr="http://www.rena.edu.ve/SegundaEtapa/ciudadania/imagenes/picadurasymord3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214017"/>
            <a:ext cx="107632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0" name="Picture 4" descr="http://draherraizmedicoypaciente.files.wordpress.com/2014/06/picadura.png?w=6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52912"/>
            <a:ext cx="2428875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2" name="Picture 6" descr="http://1.bp.blogspot.com/-8puVeL3WHOM/ThPUFNyOOKI/AAAAAAAAAEY/-U1RxmqMNfY/s1600/serpientesvenenos%255B1%255D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398" y="1416474"/>
            <a:ext cx="1895475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427038"/>
            <a:ext cx="87852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23) ATROPELLOS, GOLPES O CHOQUES CONTRA VEHÍCULOS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802810"/>
              </p:ext>
            </p:extLst>
          </p:nvPr>
        </p:nvGraphicFramePr>
        <p:xfrm>
          <a:off x="395536" y="1556792"/>
          <a:ext cx="3702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42" name="Picture 2" descr="http://noticias.universia.es/es/images/investigacion/a/at/atr/atropell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280" y="1916832"/>
            <a:ext cx="3238500" cy="286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692150"/>
            <a:ext cx="87852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24) ACCIDENTES DE TRÁFICO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37002319"/>
              </p:ext>
            </p:extLst>
          </p:nvPr>
        </p:nvGraphicFramePr>
        <p:xfrm>
          <a:off x="323528" y="1484784"/>
          <a:ext cx="4067175" cy="6066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3012" name="Picture 7" descr="IMG_069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751" y="2140754"/>
            <a:ext cx="381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620713"/>
            <a:ext cx="8785225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25) CAUSAS NATURALES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248018295"/>
              </p:ext>
            </p:extLst>
          </p:nvPr>
        </p:nvGraphicFramePr>
        <p:xfrm>
          <a:off x="469169" y="1484784"/>
          <a:ext cx="4083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608869" y="1834111"/>
            <a:ext cx="7886700" cy="4351338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62466" name="Picture 2" descr="http://4.bp.blogspot.com/-uB78W36J5N4/UoMCNyKTkyI/AAAAAAAAAlo/uDt3jRRrD3g/s1600/600px-Primeros_Auxilios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477" y="1628800"/>
            <a:ext cx="4634880" cy="321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549275"/>
            <a:ext cx="87852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26) EXPOSICIÓN A CONTAMINANTES QUÍMICOS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3354062"/>
              </p:ext>
            </p:extLst>
          </p:nvPr>
        </p:nvGraphicFramePr>
        <p:xfrm>
          <a:off x="611188" y="1412776"/>
          <a:ext cx="3702050" cy="4895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3490" name="Picture 2" descr="http://www.equiposproteccion.com/wp-content/uploads/2015/09/accidentes-de-trabj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238" y="1916832"/>
            <a:ext cx="4219202" cy="305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211138" y="692150"/>
            <a:ext cx="87852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27) EXPOSICIÓN A CONTAMINANTES FÍSICOS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202526713"/>
              </p:ext>
            </p:extLst>
          </p:nvPr>
        </p:nvGraphicFramePr>
        <p:xfrm>
          <a:off x="4805363" y="1981200"/>
          <a:ext cx="3702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4514" name="Picture 2" descr="http://www.paritarios.cl/images/esp_exposicion0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824" y="1981200"/>
            <a:ext cx="2559127" cy="363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79388" y="692150"/>
            <a:ext cx="87852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7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28) EXPOSICIÓN A CONTAMINANTES BIOLÓGICOS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282918447"/>
              </p:ext>
            </p:extLst>
          </p:nvPr>
        </p:nvGraphicFramePr>
        <p:xfrm>
          <a:off x="4908550" y="1916832"/>
          <a:ext cx="370205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7117" name="Picture 13" descr="http://www.carteling.com/359-large_default/riesgo-biol%C3%B3gic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45075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403350" y="404813"/>
            <a:ext cx="61753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ACCIDENTE DE TRABAJO</a:t>
            </a:r>
          </a:p>
          <a:p>
            <a:pPr algn="ctr" eaLnBrk="1" hangingPunct="1"/>
            <a:r>
              <a:rPr lang="es-MX" altLang="es-MX" sz="24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ART. 474 L.F.T.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86361348"/>
              </p:ext>
            </p:extLst>
          </p:nvPr>
        </p:nvGraphicFramePr>
        <p:xfrm>
          <a:off x="533400" y="1524000"/>
          <a:ext cx="83058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268" name="Object 9"/>
          <p:cNvGraphicFramePr>
            <a:graphicFrameLocks noChangeAspect="1"/>
          </p:cNvGraphicFramePr>
          <p:nvPr/>
        </p:nvGraphicFramePr>
        <p:xfrm>
          <a:off x="3862388" y="4953000"/>
          <a:ext cx="1776412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Imagen" r:id="rId9" imgW="1776679" imgH="1025957" progId="">
                  <p:embed/>
                </p:oleObj>
              </mc:Choice>
              <mc:Fallback>
                <p:oleObj name="Imagen" r:id="rId9" imgW="1776679" imgH="1025957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2388" y="4953000"/>
                        <a:ext cx="1776412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Referencias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1050" dirty="0"/>
              <a:t>LEY FEDERAL DEL TRABAJO Nueva Ley publicada en el Diario Oficial de la Federación el 1º de abril de 1970 TEXTO VIGENTE Última reforma publicada DOF </a:t>
            </a:r>
            <a:r>
              <a:rPr lang="es-MX" sz="1050" dirty="0" smtClean="0"/>
              <a:t>12-06-2015 Disponible en: </a:t>
            </a:r>
            <a:r>
              <a:rPr lang="es-MX" sz="105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</a:t>
            </a:r>
            <a:r>
              <a:rPr lang="es-MX" sz="105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://</a:t>
            </a:r>
            <a:r>
              <a:rPr lang="es-MX" sz="105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www.diputados.gob.mx/LeyesBiblio/pdf/125_120615.pdf</a:t>
            </a:r>
            <a:endParaRPr lang="es-MX" sz="1050" dirty="0" smtClean="0"/>
          </a:p>
          <a:p>
            <a:pPr marL="285750">
              <a:defRPr/>
            </a:pPr>
            <a:r>
              <a:rPr lang="es-MX" sz="1050" dirty="0"/>
              <a:t>LEY DEL SEGURO SOCIAL Nueva Ley publicada en el Diario Oficial de la Federación el 21 de diciembre de 1995 TEXTO VIGENTE Última reforma publicada DOF </a:t>
            </a:r>
            <a:r>
              <a:rPr lang="es-MX" sz="1050" dirty="0" smtClean="0"/>
              <a:t>02-04-2014 Disponible </a:t>
            </a:r>
            <a:r>
              <a:rPr lang="es-MX" sz="1050" dirty="0"/>
              <a:t>en : </a:t>
            </a:r>
            <a:r>
              <a:rPr lang="es-MX" sz="1050" dirty="0">
                <a:hlinkClick r:id="rId3"/>
              </a:rPr>
              <a:t>http://</a:t>
            </a:r>
            <a:r>
              <a:rPr lang="es-MX" sz="1050" dirty="0" smtClean="0">
                <a:hlinkClick r:id="rId3"/>
              </a:rPr>
              <a:t>www.diputados.gob.mx/LeyesBiblio/pdf/92.pdf</a:t>
            </a:r>
            <a:endParaRPr lang="es-MX" sz="1050" dirty="0"/>
          </a:p>
          <a:p>
            <a:pPr marL="285750">
              <a:defRPr/>
            </a:pPr>
            <a:r>
              <a:rPr lang="es-MX" sz="1050" dirty="0" smtClean="0"/>
              <a:t>Cortes D. Seguridad e Higiene en el Trabajo. 3° Edición Edit. Alfa Omega 2006 </a:t>
            </a:r>
          </a:p>
          <a:p>
            <a:pPr marL="285750">
              <a:defRPr/>
            </a:pPr>
            <a:r>
              <a:rPr lang="es-MX" sz="1050" dirty="0" smtClean="0"/>
              <a:t>Grimaldi J. La seguridad Industrial 2009; Edit. Alfa Omega</a:t>
            </a:r>
          </a:p>
          <a:p>
            <a:pPr marL="285750">
              <a:defRPr/>
            </a:pPr>
            <a:r>
              <a:rPr lang="es-MX" sz="1050" dirty="0" smtClean="0"/>
              <a:t>Henao R. Salud Ocupacional, Conceptos Básicos.  Edit. ECOE, 2010. México DF.</a:t>
            </a:r>
          </a:p>
          <a:p>
            <a:pPr marL="11430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MX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434981149"/>
              </p:ext>
            </p:extLst>
          </p:nvPr>
        </p:nvGraphicFramePr>
        <p:xfrm>
          <a:off x="1219200" y="1905000"/>
          <a:ext cx="7500938" cy="321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18580"/>
            <a:ext cx="2309813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572000"/>
            <a:ext cx="2357437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1414463" y="476250"/>
            <a:ext cx="61753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ENFERMEDAD DE TRABAJO</a:t>
            </a:r>
          </a:p>
          <a:p>
            <a:pPr algn="ctr" eaLnBrk="1" hangingPunct="1"/>
            <a:r>
              <a:rPr lang="es-MX" altLang="es-MX" sz="2400" b="1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ART. 475 L.F.T.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276497666"/>
              </p:ext>
            </p:extLst>
          </p:nvPr>
        </p:nvGraphicFramePr>
        <p:xfrm>
          <a:off x="654050" y="1967706"/>
          <a:ext cx="76962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414149" y="342901"/>
            <a:ext cx="82756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>
                <a:solidFill>
                  <a:srgbClr val="072B6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RELACION DE RIESGOS DE TRABAJO Y SALUD</a:t>
            </a:r>
          </a:p>
        </p:txBody>
      </p:sp>
      <p:sp>
        <p:nvSpPr>
          <p:cNvPr id="14339" name="Rectangle 22"/>
          <p:cNvSpPr>
            <a:spLocks noChangeArrowheads="1"/>
          </p:cNvSpPr>
          <p:nvPr/>
        </p:nvSpPr>
        <p:spPr bwMode="auto">
          <a:xfrm>
            <a:off x="0" y="1804988"/>
            <a:ext cx="18415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11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s-ES" altLang="es-MX" sz="11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s-MX" altLang="es-MX" sz="12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40" name="Rectangle 23"/>
          <p:cNvSpPr>
            <a:spLocks noChangeArrowheads="1"/>
          </p:cNvSpPr>
          <p:nvPr/>
        </p:nvSpPr>
        <p:spPr bwMode="auto">
          <a:xfrm>
            <a:off x="0" y="2492375"/>
            <a:ext cx="2622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243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243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243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243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243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43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43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43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43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endParaRPr lang="es-ES" altLang="es-MX" sz="11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s-ES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41" name="Rectangle 28"/>
          <p:cNvSpPr>
            <a:spLocks noChangeArrowheads="1"/>
          </p:cNvSpPr>
          <p:nvPr/>
        </p:nvSpPr>
        <p:spPr bwMode="auto">
          <a:xfrm>
            <a:off x="0" y="3068638"/>
            <a:ext cx="1222375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1038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1038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1038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1038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1038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11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s-ES" altLang="es-MX" sz="11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s-MX" altLang="es-MX" sz="12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s-MX" altLang="es-MX" sz="1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endParaRPr lang="es-ES" altLang="es-MX" sz="11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s-ES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42" name="Rectangle 30"/>
          <p:cNvSpPr>
            <a:spLocks noChangeArrowheads="1"/>
          </p:cNvSpPr>
          <p:nvPr/>
        </p:nvSpPr>
        <p:spPr bwMode="auto">
          <a:xfrm>
            <a:off x="0" y="3727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43" name="Rectangle 47"/>
          <p:cNvSpPr>
            <a:spLocks noChangeArrowheads="1"/>
          </p:cNvSpPr>
          <p:nvPr/>
        </p:nvSpPr>
        <p:spPr bwMode="auto">
          <a:xfrm>
            <a:off x="0" y="16208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44" name="Rectangle 57"/>
          <p:cNvSpPr>
            <a:spLocks noChangeArrowheads="1"/>
          </p:cNvSpPr>
          <p:nvPr/>
        </p:nvSpPr>
        <p:spPr bwMode="auto">
          <a:xfrm>
            <a:off x="0" y="3727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45" name="Rectangle 74"/>
          <p:cNvSpPr>
            <a:spLocks noChangeArrowheads="1"/>
          </p:cNvSpPr>
          <p:nvPr/>
        </p:nvSpPr>
        <p:spPr bwMode="auto">
          <a:xfrm>
            <a:off x="0" y="1589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46" name="Rectangle 84"/>
          <p:cNvSpPr>
            <a:spLocks noChangeArrowheads="1"/>
          </p:cNvSpPr>
          <p:nvPr/>
        </p:nvSpPr>
        <p:spPr bwMode="auto">
          <a:xfrm>
            <a:off x="0" y="3727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127"/>
          <p:cNvSpPr>
            <a:spLocks noChangeArrowheads="1"/>
          </p:cNvSpPr>
          <p:nvPr/>
        </p:nvSpPr>
        <p:spPr bwMode="auto">
          <a:xfrm>
            <a:off x="3851275" y="2060575"/>
            <a:ext cx="1524000" cy="576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RIESGOS DE TRABAJO</a:t>
            </a:r>
          </a:p>
        </p:txBody>
      </p:sp>
      <p:sp>
        <p:nvSpPr>
          <p:cNvPr id="13" name="Rectangle 122"/>
          <p:cNvSpPr>
            <a:spLocks noChangeArrowheads="1"/>
          </p:cNvSpPr>
          <p:nvPr/>
        </p:nvSpPr>
        <p:spPr bwMode="auto">
          <a:xfrm>
            <a:off x="2124075" y="3360738"/>
            <a:ext cx="1579563" cy="5667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ACCIDENTES</a:t>
            </a:r>
          </a:p>
          <a:p>
            <a:pPr algn="ctr"/>
            <a:r>
              <a:rPr lang="es-MX" altLang="es-MX" sz="14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DE TRABAJO</a:t>
            </a:r>
          </a:p>
        </p:txBody>
      </p:sp>
      <p:sp>
        <p:nvSpPr>
          <p:cNvPr id="14" name="Rectangle 118"/>
          <p:cNvSpPr>
            <a:spLocks noChangeArrowheads="1"/>
          </p:cNvSpPr>
          <p:nvPr/>
        </p:nvSpPr>
        <p:spPr bwMode="auto">
          <a:xfrm>
            <a:off x="5364163" y="3438525"/>
            <a:ext cx="1728787" cy="5667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ENFERMEDADES</a:t>
            </a:r>
          </a:p>
          <a:p>
            <a:pPr algn="ctr"/>
            <a:r>
              <a:rPr lang="es-MX" altLang="es-MX" sz="14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DE TRABAJO</a:t>
            </a:r>
          </a:p>
        </p:txBody>
      </p:sp>
      <p:sp>
        <p:nvSpPr>
          <p:cNvPr id="15" name="Rectangle 121"/>
          <p:cNvSpPr>
            <a:spLocks noChangeArrowheads="1"/>
          </p:cNvSpPr>
          <p:nvPr/>
        </p:nvSpPr>
        <p:spPr bwMode="auto">
          <a:xfrm>
            <a:off x="2124075" y="4437063"/>
            <a:ext cx="1651000" cy="7064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SEGURIDAD EN EL TRABAJO</a:t>
            </a:r>
          </a:p>
        </p:txBody>
      </p:sp>
      <p:sp>
        <p:nvSpPr>
          <p:cNvPr id="16" name="Rectangle 117"/>
          <p:cNvSpPr>
            <a:spLocks noChangeArrowheads="1"/>
          </p:cNvSpPr>
          <p:nvPr/>
        </p:nvSpPr>
        <p:spPr bwMode="auto">
          <a:xfrm>
            <a:off x="5364163" y="4437063"/>
            <a:ext cx="1503362" cy="7191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HIGIENE EN EL TRABAJO</a:t>
            </a:r>
          </a:p>
        </p:txBody>
      </p:sp>
      <p:sp>
        <p:nvSpPr>
          <p:cNvPr id="17" name="Rectangle 114"/>
          <p:cNvSpPr>
            <a:spLocks noChangeArrowheads="1"/>
          </p:cNvSpPr>
          <p:nvPr/>
        </p:nvSpPr>
        <p:spPr bwMode="auto">
          <a:xfrm>
            <a:off x="3492500" y="5732463"/>
            <a:ext cx="2159000" cy="93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OBJETIVO: PRESERVAR</a:t>
            </a:r>
          </a:p>
          <a:p>
            <a:pPr algn="ctr"/>
            <a:r>
              <a:rPr lang="es-MX" altLang="es-MX" sz="14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LA SALUD DE LOS TRABAJADORES</a:t>
            </a:r>
          </a:p>
        </p:txBody>
      </p:sp>
      <p:sp>
        <p:nvSpPr>
          <p:cNvPr id="14353" name="Rectangle 128"/>
          <p:cNvSpPr>
            <a:spLocks noChangeArrowheads="1"/>
          </p:cNvSpPr>
          <p:nvPr/>
        </p:nvSpPr>
        <p:spPr bwMode="auto">
          <a:xfrm>
            <a:off x="0" y="16208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54" name="Rectangle 130"/>
          <p:cNvSpPr>
            <a:spLocks noChangeArrowheads="1"/>
          </p:cNvSpPr>
          <p:nvPr/>
        </p:nvSpPr>
        <p:spPr bwMode="auto">
          <a:xfrm>
            <a:off x="6311900" y="2111375"/>
            <a:ext cx="18415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11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s-ES" altLang="es-MX" sz="110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s-MX" altLang="es-MX" sz="120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s-MX" altLang="es-MX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55" name="Rectangle 138"/>
          <p:cNvSpPr>
            <a:spLocks noChangeArrowheads="1"/>
          </p:cNvSpPr>
          <p:nvPr/>
        </p:nvSpPr>
        <p:spPr bwMode="auto">
          <a:xfrm>
            <a:off x="-468313" y="37512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56" name="Line 141"/>
          <p:cNvSpPr>
            <a:spLocks noChangeShapeType="1"/>
          </p:cNvSpPr>
          <p:nvPr/>
        </p:nvSpPr>
        <p:spPr bwMode="auto">
          <a:xfrm>
            <a:off x="2843213" y="5445125"/>
            <a:ext cx="3384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57" name="Line 142"/>
          <p:cNvSpPr>
            <a:spLocks noChangeShapeType="1"/>
          </p:cNvSpPr>
          <p:nvPr/>
        </p:nvSpPr>
        <p:spPr bwMode="auto">
          <a:xfrm>
            <a:off x="4572000" y="54451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58" name="Line 143"/>
          <p:cNvSpPr>
            <a:spLocks noChangeShapeType="1"/>
          </p:cNvSpPr>
          <p:nvPr/>
        </p:nvSpPr>
        <p:spPr bwMode="auto">
          <a:xfrm>
            <a:off x="4572000" y="26368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59" name="Line 144"/>
          <p:cNvSpPr>
            <a:spLocks noChangeShapeType="1"/>
          </p:cNvSpPr>
          <p:nvPr/>
        </p:nvSpPr>
        <p:spPr bwMode="auto">
          <a:xfrm>
            <a:off x="6372225" y="29972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60" name="Line 147"/>
          <p:cNvSpPr>
            <a:spLocks noChangeShapeType="1"/>
          </p:cNvSpPr>
          <p:nvPr/>
        </p:nvSpPr>
        <p:spPr bwMode="auto">
          <a:xfrm>
            <a:off x="6372225" y="400526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61" name="Line 148"/>
          <p:cNvSpPr>
            <a:spLocks noChangeShapeType="1"/>
          </p:cNvSpPr>
          <p:nvPr/>
        </p:nvSpPr>
        <p:spPr bwMode="auto">
          <a:xfrm>
            <a:off x="6227763" y="51577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62" name="Line 150"/>
          <p:cNvSpPr>
            <a:spLocks noChangeShapeType="1"/>
          </p:cNvSpPr>
          <p:nvPr/>
        </p:nvSpPr>
        <p:spPr bwMode="auto">
          <a:xfrm>
            <a:off x="2843213" y="51577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63" name="Line 151"/>
          <p:cNvSpPr>
            <a:spLocks noChangeShapeType="1"/>
          </p:cNvSpPr>
          <p:nvPr/>
        </p:nvSpPr>
        <p:spPr bwMode="auto">
          <a:xfrm>
            <a:off x="2843213" y="39322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64" name="Line 153"/>
          <p:cNvSpPr>
            <a:spLocks noChangeShapeType="1"/>
          </p:cNvSpPr>
          <p:nvPr/>
        </p:nvSpPr>
        <p:spPr bwMode="auto">
          <a:xfrm flipH="1">
            <a:off x="2843213" y="2997200"/>
            <a:ext cx="3529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365" name="Line 154"/>
          <p:cNvSpPr>
            <a:spLocks noChangeShapeType="1"/>
          </p:cNvSpPr>
          <p:nvPr/>
        </p:nvSpPr>
        <p:spPr bwMode="auto">
          <a:xfrm>
            <a:off x="2843213" y="29972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49154" name="Picture 2" descr="http://www.tduca.com/app/imagenes/noticias/b12_Diapositiv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37420"/>
            <a:ext cx="3063479" cy="20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0" y="2559050"/>
            <a:ext cx="1577975" cy="2374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720" tIns="42480" rIns="81720" bIns="42480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charset="0"/>
                <a:ea typeface="ＭＳ Ｐゴシック" charset="-128"/>
                <a:cs typeface="Arial" charset="0"/>
              </a:rPr>
              <a:t>IMSS proporciona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charset="0"/>
                <a:ea typeface="ＭＳ Ｐゴシック" charset="-128"/>
                <a:cs typeface="Arial" charset="0"/>
              </a:rPr>
              <a:t>Atención de los daños a 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charset="0"/>
                <a:ea typeface="ＭＳ Ｐゴシック" charset="-128"/>
                <a:cs typeface="Arial" charset="0"/>
              </a:rPr>
              <a:t>la salud de las y los  trabajadores de la UAEH</a:t>
            </a:r>
          </a:p>
        </p:txBody>
      </p:sp>
      <p:sp>
        <p:nvSpPr>
          <p:cNvPr id="15363" name="AutoShape 2"/>
          <p:cNvSpPr>
            <a:spLocks/>
          </p:cNvSpPr>
          <p:nvPr/>
        </p:nvSpPr>
        <p:spPr bwMode="auto">
          <a:xfrm>
            <a:off x="2770188" y="4276725"/>
            <a:ext cx="288925" cy="2565400"/>
          </a:xfrm>
          <a:prstGeom prst="leftBrace">
            <a:avLst>
              <a:gd name="adj1" fmla="val 73993"/>
              <a:gd name="adj2" fmla="val 47523"/>
            </a:avLst>
          </a:prstGeom>
          <a:noFill/>
          <a:ln w="2844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/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3235325" y="4457700"/>
            <a:ext cx="265113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7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300" b="1">
                <a:ea typeface="MS PGothic" panose="020B0600070205080204" pitchFamily="34" charset="-128"/>
              </a:rPr>
              <a:t>Consecuen</a:t>
            </a:r>
          </a:p>
          <a:p>
            <a:pPr eaLnBrk="1" hangingPunct="1">
              <a:lnSpc>
                <a:spcPct val="93000"/>
              </a:lnSpc>
              <a:spcBef>
                <a:spcPts val="7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MX" sz="1300" b="1">
              <a:ea typeface="MS PGothic" panose="020B0600070205080204" pitchFamily="34" charset="-128"/>
            </a:endParaRPr>
          </a:p>
        </p:txBody>
      </p:sp>
      <p:grpSp>
        <p:nvGrpSpPr>
          <p:cNvPr id="15365" name="Group 4"/>
          <p:cNvGrpSpPr>
            <a:grpSpLocks/>
          </p:cNvGrpSpPr>
          <p:nvPr/>
        </p:nvGrpSpPr>
        <p:grpSpPr bwMode="auto">
          <a:xfrm>
            <a:off x="1263650" y="260350"/>
            <a:ext cx="7648575" cy="6142038"/>
            <a:chOff x="893" y="746"/>
            <a:chExt cx="4863" cy="3408"/>
          </a:xfrm>
        </p:grpSpPr>
        <p:sp>
          <p:nvSpPr>
            <p:cNvPr id="15370" name="Text Box 5"/>
            <p:cNvSpPr txBox="1">
              <a:spLocks noChangeArrowheads="1"/>
            </p:cNvSpPr>
            <p:nvPr/>
          </p:nvSpPr>
          <p:spPr bwMode="auto">
            <a:xfrm>
              <a:off x="2764" y="818"/>
              <a:ext cx="2992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Accidente de trabajo (ST-7 y ST-2)</a:t>
              </a:r>
            </a:p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Enfermedad de trabajo (ST-9 y ST-2)</a:t>
              </a:r>
            </a:p>
          </p:txBody>
        </p:sp>
        <p:sp>
          <p:nvSpPr>
            <p:cNvPr id="15371" name="Text Box 6"/>
            <p:cNvSpPr txBox="1">
              <a:spLocks noChangeArrowheads="1"/>
            </p:cNvSpPr>
            <p:nvPr/>
          </p:nvSpPr>
          <p:spPr bwMode="auto">
            <a:xfrm>
              <a:off x="3581" y="1251"/>
              <a:ext cx="2018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Temporal (</a:t>
              </a:r>
              <a:r>
                <a:rPr lang="es-ES" altLang="es-MX" sz="1300" b="1">
                  <a:ea typeface="MS PGothic" panose="020B0600070205080204" pitchFamily="34" charset="-128"/>
                </a:rPr>
                <a:t>Certificado de incapacidad</a:t>
              </a:r>
              <a:r>
                <a:rPr lang="es-ES" altLang="es-MX" sz="1600" b="1">
                  <a:ea typeface="MS PGothic" panose="020B0600070205080204" pitchFamily="34" charset="-128"/>
                </a:rPr>
                <a:t>)</a:t>
              </a:r>
            </a:p>
            <a:p>
              <a:pPr eaLnBrk="1" hangingPunct="1">
                <a:lnSpc>
                  <a:spcPct val="45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Permanente</a:t>
              </a:r>
            </a:p>
            <a:p>
              <a:pPr eaLnBrk="1" hangingPunct="1">
                <a:lnSpc>
                  <a:spcPct val="45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(ST-3)</a:t>
              </a:r>
            </a:p>
            <a:p>
              <a:pPr eaLnBrk="1" hangingPunct="1"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ES" altLang="es-MX" sz="1600" b="1">
                <a:ea typeface="MS PGothic" panose="020B0600070205080204" pitchFamily="34" charset="-128"/>
              </a:endParaRPr>
            </a:p>
          </p:txBody>
        </p:sp>
        <p:sp>
          <p:nvSpPr>
            <p:cNvPr id="15372" name="Text Box 7"/>
            <p:cNvSpPr txBox="1">
              <a:spLocks noChangeArrowheads="1"/>
            </p:cNvSpPr>
            <p:nvPr/>
          </p:nvSpPr>
          <p:spPr bwMode="auto">
            <a:xfrm>
              <a:off x="4669" y="1479"/>
              <a:ext cx="726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Parcial</a:t>
              </a:r>
            </a:p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Total</a:t>
              </a:r>
            </a:p>
          </p:txBody>
        </p:sp>
        <p:sp>
          <p:nvSpPr>
            <p:cNvPr id="15373" name="Text Box 8"/>
            <p:cNvSpPr txBox="1">
              <a:spLocks noChangeArrowheads="1"/>
            </p:cNvSpPr>
            <p:nvPr/>
          </p:nvSpPr>
          <p:spPr bwMode="auto">
            <a:xfrm>
              <a:off x="2115" y="1306"/>
              <a:ext cx="180" cy="1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78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300" b="1">
                  <a:ea typeface="MS PGothic" panose="020B0600070205080204" pitchFamily="34" charset="-128"/>
                </a:rPr>
                <a:t>Consecuen</a:t>
              </a:r>
            </a:p>
          </p:txBody>
        </p:sp>
        <p:sp>
          <p:nvSpPr>
            <p:cNvPr id="15374" name="AutoShape 9"/>
            <p:cNvSpPr>
              <a:spLocks/>
            </p:cNvSpPr>
            <p:nvPr/>
          </p:nvSpPr>
          <p:spPr bwMode="auto">
            <a:xfrm>
              <a:off x="2357" y="1312"/>
              <a:ext cx="136" cy="1269"/>
            </a:xfrm>
            <a:prstGeom prst="leftBrace">
              <a:avLst>
                <a:gd name="adj1" fmla="val 77757"/>
                <a:gd name="adj2" fmla="val 50000"/>
              </a:avLst>
            </a:prstGeom>
            <a:noFill/>
            <a:ln w="2844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/>
            </a:p>
          </p:txBody>
        </p:sp>
        <p:sp>
          <p:nvSpPr>
            <p:cNvPr id="15375" name="Text Box 10"/>
            <p:cNvSpPr txBox="1">
              <a:spLocks noChangeArrowheads="1"/>
            </p:cNvSpPr>
            <p:nvPr/>
          </p:nvSpPr>
          <p:spPr bwMode="auto">
            <a:xfrm>
              <a:off x="951" y="1344"/>
              <a:ext cx="1087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Riesgos </a:t>
              </a:r>
            </a:p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de Trabajo</a:t>
              </a:r>
            </a:p>
          </p:txBody>
        </p:sp>
        <p:sp>
          <p:nvSpPr>
            <p:cNvPr id="15376" name="AutoShape 11"/>
            <p:cNvSpPr>
              <a:spLocks/>
            </p:cNvSpPr>
            <p:nvPr/>
          </p:nvSpPr>
          <p:spPr bwMode="auto">
            <a:xfrm>
              <a:off x="1858" y="870"/>
              <a:ext cx="182" cy="1858"/>
            </a:xfrm>
            <a:prstGeom prst="leftBrace">
              <a:avLst>
                <a:gd name="adj1" fmla="val 85073"/>
                <a:gd name="adj2" fmla="val 43333"/>
              </a:avLst>
            </a:prstGeom>
            <a:noFill/>
            <a:ln w="2844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/>
            </a:p>
          </p:txBody>
        </p:sp>
        <p:grpSp>
          <p:nvGrpSpPr>
            <p:cNvPr id="15377" name="Group 12"/>
            <p:cNvGrpSpPr>
              <a:grpSpLocks/>
            </p:cNvGrpSpPr>
            <p:nvPr/>
          </p:nvGrpSpPr>
          <p:grpSpPr bwMode="auto">
            <a:xfrm>
              <a:off x="2040" y="746"/>
              <a:ext cx="723" cy="542"/>
              <a:chOff x="2040" y="746"/>
              <a:chExt cx="723" cy="542"/>
            </a:xfrm>
          </p:grpSpPr>
          <p:sp>
            <p:nvSpPr>
              <p:cNvPr id="15388" name="Text Box 13"/>
              <p:cNvSpPr txBox="1">
                <a:spLocks noChangeArrowheads="1"/>
              </p:cNvSpPr>
              <p:nvPr/>
            </p:nvSpPr>
            <p:spPr bwMode="auto">
              <a:xfrm>
                <a:off x="2040" y="898"/>
                <a:ext cx="633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1720" tIns="42480" rIns="81720" bIns="4248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93000"/>
                  </a:lnSpc>
                  <a:spcBef>
                    <a:spcPts val="10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" altLang="es-MX" sz="1600" b="1">
                    <a:ea typeface="MS PGothic" panose="020B0600070205080204" pitchFamily="34" charset="-128"/>
                  </a:rPr>
                  <a:t>Tipos</a:t>
                </a:r>
              </a:p>
            </p:txBody>
          </p:sp>
          <p:sp>
            <p:nvSpPr>
              <p:cNvPr id="15389" name="AutoShape 14"/>
              <p:cNvSpPr>
                <a:spLocks/>
              </p:cNvSpPr>
              <p:nvPr/>
            </p:nvSpPr>
            <p:spPr bwMode="auto">
              <a:xfrm>
                <a:off x="2627" y="746"/>
                <a:ext cx="136" cy="542"/>
              </a:xfrm>
              <a:prstGeom prst="leftBrace">
                <a:avLst>
                  <a:gd name="adj1" fmla="val 33211"/>
                  <a:gd name="adj2" fmla="val 50000"/>
                </a:avLst>
              </a:prstGeom>
              <a:noFill/>
              <a:ln w="28440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lnSpc>
                    <a:spcPct val="87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s-MX" altLang="es-MX"/>
              </a:p>
            </p:txBody>
          </p:sp>
        </p:grpSp>
        <p:sp>
          <p:nvSpPr>
            <p:cNvPr id="15378" name="Text Box 15"/>
            <p:cNvSpPr txBox="1">
              <a:spLocks noChangeArrowheads="1"/>
            </p:cNvSpPr>
            <p:nvPr/>
          </p:nvSpPr>
          <p:spPr bwMode="auto">
            <a:xfrm>
              <a:off x="2448" y="1547"/>
              <a:ext cx="1225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Incapacidad</a:t>
              </a:r>
            </a:p>
          </p:txBody>
        </p:sp>
        <p:sp>
          <p:nvSpPr>
            <p:cNvPr id="15379" name="AutoShape 16"/>
            <p:cNvSpPr>
              <a:spLocks/>
            </p:cNvSpPr>
            <p:nvPr/>
          </p:nvSpPr>
          <p:spPr bwMode="auto">
            <a:xfrm>
              <a:off x="3490" y="1222"/>
              <a:ext cx="136" cy="861"/>
            </a:xfrm>
            <a:prstGeom prst="leftBrace">
              <a:avLst>
                <a:gd name="adj1" fmla="val 52757"/>
                <a:gd name="adj2" fmla="val 50000"/>
              </a:avLst>
            </a:prstGeom>
            <a:noFill/>
            <a:ln w="2844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/>
            </a:p>
          </p:txBody>
        </p:sp>
        <p:sp>
          <p:nvSpPr>
            <p:cNvPr id="15380" name="AutoShape 17"/>
            <p:cNvSpPr>
              <a:spLocks/>
            </p:cNvSpPr>
            <p:nvPr/>
          </p:nvSpPr>
          <p:spPr bwMode="auto">
            <a:xfrm>
              <a:off x="4500" y="1441"/>
              <a:ext cx="136" cy="544"/>
            </a:xfrm>
            <a:prstGeom prst="leftBrace">
              <a:avLst>
                <a:gd name="adj1" fmla="val 33333"/>
                <a:gd name="adj2" fmla="val 50000"/>
              </a:avLst>
            </a:prstGeom>
            <a:noFill/>
            <a:ln w="2844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/>
            </a:p>
          </p:txBody>
        </p:sp>
        <p:sp>
          <p:nvSpPr>
            <p:cNvPr id="15381" name="Text Box 18"/>
            <p:cNvSpPr txBox="1">
              <a:spLocks noChangeArrowheads="1"/>
            </p:cNvSpPr>
            <p:nvPr/>
          </p:nvSpPr>
          <p:spPr bwMode="auto">
            <a:xfrm>
              <a:off x="2475" y="2116"/>
              <a:ext cx="1225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Muerte (ST-3)</a:t>
              </a:r>
            </a:p>
          </p:txBody>
        </p:sp>
        <p:sp>
          <p:nvSpPr>
            <p:cNvPr id="15382" name="Text Box 19"/>
            <p:cNvSpPr txBox="1">
              <a:spLocks noChangeArrowheads="1"/>
            </p:cNvSpPr>
            <p:nvPr/>
          </p:nvSpPr>
          <p:spPr bwMode="auto">
            <a:xfrm>
              <a:off x="905" y="3202"/>
              <a:ext cx="1089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Enfermedad</a:t>
              </a:r>
            </a:p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General</a:t>
              </a:r>
            </a:p>
          </p:txBody>
        </p:sp>
        <p:sp>
          <p:nvSpPr>
            <p:cNvPr id="15383" name="Text Box 24"/>
            <p:cNvSpPr txBox="1">
              <a:spLocks noChangeArrowheads="1"/>
            </p:cNvSpPr>
            <p:nvPr/>
          </p:nvSpPr>
          <p:spPr bwMode="auto">
            <a:xfrm>
              <a:off x="2492" y="3315"/>
              <a:ext cx="3129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Incapacidad  temporal</a:t>
              </a:r>
            </a:p>
          </p:txBody>
        </p:sp>
        <p:sp>
          <p:nvSpPr>
            <p:cNvPr id="15384" name="Text Box 25"/>
            <p:cNvSpPr txBox="1">
              <a:spLocks noChangeArrowheads="1"/>
            </p:cNvSpPr>
            <p:nvPr/>
          </p:nvSpPr>
          <p:spPr bwMode="auto">
            <a:xfrm>
              <a:off x="2492" y="3595"/>
              <a:ext cx="1905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Invalidez  (ST-4 y ST-6)</a:t>
              </a:r>
            </a:p>
          </p:txBody>
        </p:sp>
        <p:sp>
          <p:nvSpPr>
            <p:cNvPr id="15385" name="Text Box 26"/>
            <p:cNvSpPr txBox="1">
              <a:spLocks noChangeArrowheads="1"/>
            </p:cNvSpPr>
            <p:nvPr/>
          </p:nvSpPr>
          <p:spPr bwMode="auto">
            <a:xfrm>
              <a:off x="2520" y="3871"/>
              <a:ext cx="793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1720" tIns="42480" rIns="81720" bIns="4248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spcBef>
                  <a:spcPts val="10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b="1">
                  <a:ea typeface="MS PGothic" panose="020B0600070205080204" pitchFamily="34" charset="-128"/>
                </a:rPr>
                <a:t>Muerte</a:t>
              </a:r>
            </a:p>
          </p:txBody>
        </p:sp>
        <p:sp>
          <p:nvSpPr>
            <p:cNvPr id="15386" name="AutoShape 27"/>
            <p:cNvSpPr>
              <a:spLocks/>
            </p:cNvSpPr>
            <p:nvPr/>
          </p:nvSpPr>
          <p:spPr bwMode="auto">
            <a:xfrm>
              <a:off x="2357" y="3293"/>
              <a:ext cx="136" cy="861"/>
            </a:xfrm>
            <a:prstGeom prst="leftBrace">
              <a:avLst>
                <a:gd name="adj1" fmla="val 52757"/>
                <a:gd name="adj2" fmla="val 51162"/>
              </a:avLst>
            </a:prstGeom>
            <a:noFill/>
            <a:ln w="2844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/>
            </a:p>
          </p:txBody>
        </p:sp>
        <p:sp>
          <p:nvSpPr>
            <p:cNvPr id="15387" name="AutoShape 28"/>
            <p:cNvSpPr>
              <a:spLocks/>
            </p:cNvSpPr>
            <p:nvPr/>
          </p:nvSpPr>
          <p:spPr bwMode="auto">
            <a:xfrm>
              <a:off x="893" y="800"/>
              <a:ext cx="90" cy="3310"/>
            </a:xfrm>
            <a:prstGeom prst="leftBrace">
              <a:avLst>
                <a:gd name="adj1" fmla="val 306481"/>
                <a:gd name="adj2" fmla="val 40653"/>
              </a:avLst>
            </a:prstGeom>
            <a:noFill/>
            <a:ln w="2844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/>
            </a:p>
          </p:txBody>
        </p:sp>
      </p:grpSp>
      <p:sp>
        <p:nvSpPr>
          <p:cNvPr id="15366" name="29 CuadroTexto"/>
          <p:cNvSpPr txBox="1">
            <a:spLocks noChangeArrowheads="1"/>
          </p:cNvSpPr>
          <p:nvPr/>
        </p:nvSpPr>
        <p:spPr bwMode="auto">
          <a:xfrm>
            <a:off x="5638800" y="3733800"/>
            <a:ext cx="17526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/>
              <a:t>2ª ocasión</a:t>
            </a:r>
          </a:p>
        </p:txBody>
      </p:sp>
      <p:sp>
        <p:nvSpPr>
          <p:cNvPr id="15367" name="Text Box 23"/>
          <p:cNvSpPr txBox="1">
            <a:spLocks noChangeArrowheads="1"/>
          </p:cNvSpPr>
          <p:nvPr/>
        </p:nvSpPr>
        <p:spPr bwMode="auto">
          <a:xfrm>
            <a:off x="7151688" y="3552825"/>
            <a:ext cx="20002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10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b="1">
                <a:ea typeface="MS PGothic" panose="020B0600070205080204" pitchFamily="34" charset="-128"/>
              </a:rPr>
              <a:t>Recaída ST-8</a:t>
            </a:r>
          </a:p>
          <a:p>
            <a:pPr eaLnBrk="1" hangingPunct="1">
              <a:lnSpc>
                <a:spcPct val="93000"/>
              </a:lnSpc>
              <a:spcBef>
                <a:spcPts val="10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b="1">
                <a:ea typeface="MS PGothic" panose="020B0600070205080204" pitchFamily="34" charset="-128"/>
              </a:rPr>
              <a:t>Revaluación ST-3</a:t>
            </a:r>
          </a:p>
        </p:txBody>
      </p:sp>
      <p:sp>
        <p:nvSpPr>
          <p:cNvPr id="33" name="AutoShape 22"/>
          <p:cNvSpPr>
            <a:spLocks/>
          </p:cNvSpPr>
          <p:nvPr/>
        </p:nvSpPr>
        <p:spPr bwMode="auto">
          <a:xfrm>
            <a:off x="7034213" y="3514725"/>
            <a:ext cx="215900" cy="860425"/>
          </a:xfrm>
          <a:prstGeom prst="leftBrace">
            <a:avLst>
              <a:gd name="adj1" fmla="val 33211"/>
              <a:gd name="adj2" fmla="val 50000"/>
            </a:avLst>
          </a:prstGeom>
          <a:noFill/>
          <a:ln w="2844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 dirty="0">
              <a:latin typeface="Arial" charset="0"/>
              <a:cs typeface="Arial" charset="0"/>
            </a:endParaRPr>
          </a:p>
        </p:txBody>
      </p:sp>
      <p:sp>
        <p:nvSpPr>
          <p:cNvPr id="15369" name="4 CuadroTexto"/>
          <p:cNvSpPr txBox="1">
            <a:spLocks noChangeArrowheads="1"/>
          </p:cNvSpPr>
          <p:nvPr/>
        </p:nvSpPr>
        <p:spPr bwMode="auto">
          <a:xfrm>
            <a:off x="8305800" y="6172200"/>
            <a:ext cx="338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/>
              <a:t>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79870214"/>
              </p:ext>
            </p:extLst>
          </p:nvPr>
        </p:nvGraphicFramePr>
        <p:xfrm>
          <a:off x="609600" y="1905000"/>
          <a:ext cx="4114800" cy="4548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0" y="404813"/>
            <a:ext cx="8797925" cy="12001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_tradnl" sz="3600" b="1" dirty="0">
                <a:solidFill>
                  <a:srgbClr val="FFCC00"/>
                </a:solidFill>
              </a:rPr>
              <a:t>SEGURIDAD EN EL TRABAJO</a:t>
            </a:r>
          </a:p>
          <a:p>
            <a:pPr algn="ctr">
              <a:defRPr/>
            </a:pPr>
            <a:endParaRPr lang="es-ES" sz="3600" b="1" dirty="0">
              <a:solidFill>
                <a:srgbClr val="FFCC00"/>
              </a:solidFill>
            </a:endParaRPr>
          </a:p>
        </p:txBody>
      </p:sp>
      <p:pic>
        <p:nvPicPr>
          <p:cNvPr id="16388" name="3 Imagen" descr="Segurida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81200"/>
            <a:ext cx="3429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4 CuadroTexto"/>
          <p:cNvSpPr txBox="1">
            <a:spLocks noChangeArrowheads="1"/>
          </p:cNvSpPr>
          <p:nvPr/>
        </p:nvSpPr>
        <p:spPr bwMode="auto">
          <a:xfrm>
            <a:off x="8305800" y="6096000"/>
            <a:ext cx="49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MX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1284</TotalTime>
  <Words>1219</Words>
  <Application>Microsoft Office PowerPoint</Application>
  <PresentationFormat>Presentación en pantalla (4:3)</PresentationFormat>
  <Paragraphs>157</Paragraphs>
  <Slides>40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51" baseType="lpstr">
      <vt:lpstr>Arial Unicode MS</vt:lpstr>
      <vt:lpstr>ＭＳ Ｐゴシック</vt:lpstr>
      <vt:lpstr>ＭＳ Ｐゴシック</vt:lpstr>
      <vt:lpstr>Arial</vt:lpstr>
      <vt:lpstr>Calibri</vt:lpstr>
      <vt:lpstr>Calibri Light</vt:lpstr>
      <vt:lpstr>Franklin Gothic Book</vt:lpstr>
      <vt:lpstr>Times New Roman</vt:lpstr>
      <vt:lpstr>Wingdings</vt:lpstr>
      <vt:lpstr>Tema de Office</vt:lpstr>
      <vt:lpstr>Imagen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</vt:lpstr>
    </vt:vector>
  </TitlesOfParts>
  <Company>Universidad Autónoma del Estado de Hidalgo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Gerardo Ortega Rodríguez</dc:creator>
  <cp:lastModifiedBy>MIRYAM</cp:lastModifiedBy>
  <cp:revision>108</cp:revision>
  <dcterms:created xsi:type="dcterms:W3CDTF">2011-08-22T20:12:21Z</dcterms:created>
  <dcterms:modified xsi:type="dcterms:W3CDTF">2015-10-02T23:21:19Z</dcterms:modified>
</cp:coreProperties>
</file>