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9"/>
  </p:notesMasterIdLst>
  <p:sldIdLst>
    <p:sldId id="313" r:id="rId2"/>
    <p:sldId id="314" r:id="rId3"/>
    <p:sldId id="315" r:id="rId4"/>
    <p:sldId id="317" r:id="rId5"/>
    <p:sldId id="318" r:id="rId6"/>
    <p:sldId id="319" r:id="rId7"/>
    <p:sldId id="320" r:id="rId8"/>
    <p:sldId id="321" r:id="rId9"/>
    <p:sldId id="322" r:id="rId10"/>
    <p:sldId id="323" r:id="rId11"/>
    <p:sldId id="324" r:id="rId12"/>
    <p:sldId id="325" r:id="rId13"/>
    <p:sldId id="274" r:id="rId14"/>
    <p:sldId id="296" r:id="rId15"/>
    <p:sldId id="257" r:id="rId16"/>
    <p:sldId id="259" r:id="rId17"/>
    <p:sldId id="270" r:id="rId18"/>
    <p:sldId id="307" r:id="rId19"/>
    <p:sldId id="309" r:id="rId20"/>
    <p:sldId id="306" r:id="rId21"/>
    <p:sldId id="297" r:id="rId22"/>
    <p:sldId id="266" r:id="rId23"/>
    <p:sldId id="271" r:id="rId24"/>
    <p:sldId id="273" r:id="rId25"/>
    <p:sldId id="301" r:id="rId26"/>
    <p:sldId id="302" r:id="rId27"/>
    <p:sldId id="275" r:id="rId28"/>
    <p:sldId id="310" r:id="rId29"/>
    <p:sldId id="282" r:id="rId30"/>
    <p:sldId id="267" r:id="rId31"/>
    <p:sldId id="304" r:id="rId32"/>
    <p:sldId id="281" r:id="rId33"/>
    <p:sldId id="294" r:id="rId34"/>
    <p:sldId id="311" r:id="rId35"/>
    <p:sldId id="283" r:id="rId36"/>
    <p:sldId id="312" r:id="rId37"/>
    <p:sldId id="276" r:id="rId38"/>
    <p:sldId id="284" r:id="rId39"/>
    <p:sldId id="286" r:id="rId40"/>
    <p:sldId id="289" r:id="rId41"/>
    <p:sldId id="287" r:id="rId42"/>
    <p:sldId id="285" r:id="rId43"/>
    <p:sldId id="288" r:id="rId44"/>
    <p:sldId id="290" r:id="rId45"/>
    <p:sldId id="291" r:id="rId46"/>
    <p:sldId id="293" r:id="rId47"/>
    <p:sldId id="280" r:id="rId4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46" autoAdjust="0"/>
    <p:restoredTop sz="94660"/>
  </p:normalViewPr>
  <p:slideViewPr>
    <p:cSldViewPr>
      <p:cViewPr varScale="1">
        <p:scale>
          <a:sx n="42" d="100"/>
          <a:sy n="42" d="100"/>
        </p:scale>
        <p:origin x="1356"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5.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21D6F6-BD30-4FEB-B729-E04280DE7FD4}" type="doc">
      <dgm:prSet loTypeId="urn:microsoft.com/office/officeart/2005/8/layout/cycle1" loCatId="cycle" qsTypeId="urn:microsoft.com/office/officeart/2005/8/quickstyle/simple5" qsCatId="simple" csTypeId="urn:microsoft.com/office/officeart/2005/8/colors/colorful5" csCatId="colorful" phldr="1"/>
      <dgm:spPr/>
      <dgm:t>
        <a:bodyPr/>
        <a:lstStyle/>
        <a:p>
          <a:endParaRPr lang="es-ES"/>
        </a:p>
      </dgm:t>
    </dgm:pt>
    <dgm:pt modelId="{734AB337-32CA-4987-9D92-423BEB24CFD5}">
      <dgm:prSet phldrT="[Texto]"/>
      <dgm:spPr/>
      <dgm:t>
        <a:bodyPr/>
        <a:lstStyle/>
        <a:p>
          <a:r>
            <a:rPr lang="es-ES" dirty="0" smtClean="0"/>
            <a:t>Observación</a:t>
          </a:r>
          <a:endParaRPr lang="es-ES" dirty="0"/>
        </a:p>
      </dgm:t>
    </dgm:pt>
    <dgm:pt modelId="{C09309AD-9DEE-4DB8-BD53-A7D274230673}" type="parTrans" cxnId="{A437D534-2411-4054-90BC-8AE6A0206CEA}">
      <dgm:prSet/>
      <dgm:spPr/>
      <dgm:t>
        <a:bodyPr/>
        <a:lstStyle/>
        <a:p>
          <a:endParaRPr lang="es-ES"/>
        </a:p>
      </dgm:t>
    </dgm:pt>
    <dgm:pt modelId="{23D6FF38-C91C-4E43-8A32-3629752A7F09}" type="sibTrans" cxnId="{A437D534-2411-4054-90BC-8AE6A0206CEA}">
      <dgm:prSet/>
      <dgm:spPr/>
      <dgm:t>
        <a:bodyPr/>
        <a:lstStyle/>
        <a:p>
          <a:endParaRPr lang="es-ES"/>
        </a:p>
      </dgm:t>
    </dgm:pt>
    <dgm:pt modelId="{A56174C8-B149-4572-8838-CB0C00F1B7EC}">
      <dgm:prSet phldrT="[Texto]"/>
      <dgm:spPr/>
      <dgm:t>
        <a:bodyPr/>
        <a:lstStyle/>
        <a:p>
          <a:r>
            <a:rPr lang="es-ES" dirty="0" smtClean="0"/>
            <a:t>Grupo Focal</a:t>
          </a:r>
          <a:endParaRPr lang="es-ES" dirty="0"/>
        </a:p>
      </dgm:t>
    </dgm:pt>
    <dgm:pt modelId="{45A440E5-9D70-431D-AE59-4096F6C4645A}" type="parTrans" cxnId="{F481145D-E15B-43C9-806D-EBD80234670E}">
      <dgm:prSet/>
      <dgm:spPr/>
      <dgm:t>
        <a:bodyPr/>
        <a:lstStyle/>
        <a:p>
          <a:endParaRPr lang="es-ES"/>
        </a:p>
      </dgm:t>
    </dgm:pt>
    <dgm:pt modelId="{253A4D45-169D-48B3-8797-C40AB303959F}" type="sibTrans" cxnId="{F481145D-E15B-43C9-806D-EBD80234670E}">
      <dgm:prSet/>
      <dgm:spPr/>
      <dgm:t>
        <a:bodyPr/>
        <a:lstStyle/>
        <a:p>
          <a:endParaRPr lang="es-ES"/>
        </a:p>
      </dgm:t>
    </dgm:pt>
    <dgm:pt modelId="{335BE249-195B-4A94-A03A-AB54F42A6DC7}">
      <dgm:prSet phldrT="[Texto]"/>
      <dgm:spPr/>
      <dgm:t>
        <a:bodyPr/>
        <a:lstStyle/>
        <a:p>
          <a:r>
            <a:rPr lang="es-ES" dirty="0" smtClean="0"/>
            <a:t>Entrevista profunda.</a:t>
          </a:r>
        </a:p>
        <a:p>
          <a:endParaRPr lang="es-ES" dirty="0"/>
        </a:p>
      </dgm:t>
    </dgm:pt>
    <dgm:pt modelId="{679C96E4-428D-4717-AB1B-8222909602C2}" type="parTrans" cxnId="{89167183-728A-4BF5-99C8-B67912D5835B}">
      <dgm:prSet/>
      <dgm:spPr/>
      <dgm:t>
        <a:bodyPr/>
        <a:lstStyle/>
        <a:p>
          <a:endParaRPr lang="es-ES"/>
        </a:p>
      </dgm:t>
    </dgm:pt>
    <dgm:pt modelId="{A0350C88-2B7B-4FE2-A9A8-7F565F532B5C}" type="sibTrans" cxnId="{89167183-728A-4BF5-99C8-B67912D5835B}">
      <dgm:prSet/>
      <dgm:spPr/>
      <dgm:t>
        <a:bodyPr/>
        <a:lstStyle/>
        <a:p>
          <a:endParaRPr lang="es-ES"/>
        </a:p>
      </dgm:t>
    </dgm:pt>
    <dgm:pt modelId="{12C0FB6F-CDBE-4A3B-893F-2FD32F92AB9B}" type="pres">
      <dgm:prSet presAssocID="{A121D6F6-BD30-4FEB-B729-E04280DE7FD4}" presName="cycle" presStyleCnt="0">
        <dgm:presLayoutVars>
          <dgm:dir/>
          <dgm:resizeHandles val="exact"/>
        </dgm:presLayoutVars>
      </dgm:prSet>
      <dgm:spPr/>
      <dgm:t>
        <a:bodyPr/>
        <a:lstStyle/>
        <a:p>
          <a:endParaRPr lang="es-ES"/>
        </a:p>
      </dgm:t>
    </dgm:pt>
    <dgm:pt modelId="{9A96EDCC-7A63-462E-AB1E-2C94F03FF2FF}" type="pres">
      <dgm:prSet presAssocID="{734AB337-32CA-4987-9D92-423BEB24CFD5}" presName="dummy" presStyleCnt="0"/>
      <dgm:spPr/>
    </dgm:pt>
    <dgm:pt modelId="{FB8E1057-FFA4-4834-A7E0-A958D52988B9}" type="pres">
      <dgm:prSet presAssocID="{734AB337-32CA-4987-9D92-423BEB24CFD5}" presName="node" presStyleLbl="revTx" presStyleIdx="0" presStyleCnt="3">
        <dgm:presLayoutVars>
          <dgm:bulletEnabled val="1"/>
        </dgm:presLayoutVars>
      </dgm:prSet>
      <dgm:spPr/>
      <dgm:t>
        <a:bodyPr/>
        <a:lstStyle/>
        <a:p>
          <a:endParaRPr lang="es-ES"/>
        </a:p>
      </dgm:t>
    </dgm:pt>
    <dgm:pt modelId="{A4D41E67-491B-4AA2-AD5A-4B18C1925C34}" type="pres">
      <dgm:prSet presAssocID="{23D6FF38-C91C-4E43-8A32-3629752A7F09}" presName="sibTrans" presStyleLbl="node1" presStyleIdx="0" presStyleCnt="3"/>
      <dgm:spPr/>
      <dgm:t>
        <a:bodyPr/>
        <a:lstStyle/>
        <a:p>
          <a:endParaRPr lang="es-ES"/>
        </a:p>
      </dgm:t>
    </dgm:pt>
    <dgm:pt modelId="{D839E21A-69DB-44F8-BADC-A23EEEA0F1F4}" type="pres">
      <dgm:prSet presAssocID="{A56174C8-B149-4572-8838-CB0C00F1B7EC}" presName="dummy" presStyleCnt="0"/>
      <dgm:spPr/>
    </dgm:pt>
    <dgm:pt modelId="{4F8EEF73-7780-4131-BBAF-16993D809E54}" type="pres">
      <dgm:prSet presAssocID="{A56174C8-B149-4572-8838-CB0C00F1B7EC}" presName="node" presStyleLbl="revTx" presStyleIdx="1" presStyleCnt="3">
        <dgm:presLayoutVars>
          <dgm:bulletEnabled val="1"/>
        </dgm:presLayoutVars>
      </dgm:prSet>
      <dgm:spPr/>
      <dgm:t>
        <a:bodyPr/>
        <a:lstStyle/>
        <a:p>
          <a:endParaRPr lang="es-ES"/>
        </a:p>
      </dgm:t>
    </dgm:pt>
    <dgm:pt modelId="{9995E081-FFFA-4A6C-9B32-3E29A08CD55C}" type="pres">
      <dgm:prSet presAssocID="{253A4D45-169D-48B3-8797-C40AB303959F}" presName="sibTrans" presStyleLbl="node1" presStyleIdx="1" presStyleCnt="3"/>
      <dgm:spPr/>
      <dgm:t>
        <a:bodyPr/>
        <a:lstStyle/>
        <a:p>
          <a:endParaRPr lang="es-ES"/>
        </a:p>
      </dgm:t>
    </dgm:pt>
    <dgm:pt modelId="{6F980A25-423B-4A34-9B60-600DD958BFFE}" type="pres">
      <dgm:prSet presAssocID="{335BE249-195B-4A94-A03A-AB54F42A6DC7}" presName="dummy" presStyleCnt="0"/>
      <dgm:spPr/>
    </dgm:pt>
    <dgm:pt modelId="{397BC2DA-9BE8-4A05-81AE-92C049E0E982}" type="pres">
      <dgm:prSet presAssocID="{335BE249-195B-4A94-A03A-AB54F42A6DC7}" presName="node" presStyleLbl="revTx" presStyleIdx="2" presStyleCnt="3">
        <dgm:presLayoutVars>
          <dgm:bulletEnabled val="1"/>
        </dgm:presLayoutVars>
      </dgm:prSet>
      <dgm:spPr/>
      <dgm:t>
        <a:bodyPr/>
        <a:lstStyle/>
        <a:p>
          <a:endParaRPr lang="es-ES"/>
        </a:p>
      </dgm:t>
    </dgm:pt>
    <dgm:pt modelId="{4EBF6CCD-FAA0-4A7E-A74A-C513A90B5B77}" type="pres">
      <dgm:prSet presAssocID="{A0350C88-2B7B-4FE2-A9A8-7F565F532B5C}" presName="sibTrans" presStyleLbl="node1" presStyleIdx="2" presStyleCnt="3"/>
      <dgm:spPr/>
      <dgm:t>
        <a:bodyPr/>
        <a:lstStyle/>
        <a:p>
          <a:endParaRPr lang="es-ES"/>
        </a:p>
      </dgm:t>
    </dgm:pt>
  </dgm:ptLst>
  <dgm:cxnLst>
    <dgm:cxn modelId="{8640B569-2658-46E1-BC73-AB24D0B55B4E}" type="presOf" srcId="{A0350C88-2B7B-4FE2-A9A8-7F565F532B5C}" destId="{4EBF6CCD-FAA0-4A7E-A74A-C513A90B5B77}" srcOrd="0" destOrd="0" presId="urn:microsoft.com/office/officeart/2005/8/layout/cycle1"/>
    <dgm:cxn modelId="{DD9110F1-4F04-4080-A8B5-EE47F5AB63D8}" type="presOf" srcId="{23D6FF38-C91C-4E43-8A32-3629752A7F09}" destId="{A4D41E67-491B-4AA2-AD5A-4B18C1925C34}" srcOrd="0" destOrd="0" presId="urn:microsoft.com/office/officeart/2005/8/layout/cycle1"/>
    <dgm:cxn modelId="{89167183-728A-4BF5-99C8-B67912D5835B}" srcId="{A121D6F6-BD30-4FEB-B729-E04280DE7FD4}" destId="{335BE249-195B-4A94-A03A-AB54F42A6DC7}" srcOrd="2" destOrd="0" parTransId="{679C96E4-428D-4717-AB1B-8222909602C2}" sibTransId="{A0350C88-2B7B-4FE2-A9A8-7F565F532B5C}"/>
    <dgm:cxn modelId="{65C05187-7270-4217-9DC9-09C11F6D6C65}" type="presOf" srcId="{734AB337-32CA-4987-9D92-423BEB24CFD5}" destId="{FB8E1057-FFA4-4834-A7E0-A958D52988B9}" srcOrd="0" destOrd="0" presId="urn:microsoft.com/office/officeart/2005/8/layout/cycle1"/>
    <dgm:cxn modelId="{40500D9F-BDDF-4F57-B2F1-7E5469FB3282}" type="presOf" srcId="{253A4D45-169D-48B3-8797-C40AB303959F}" destId="{9995E081-FFFA-4A6C-9B32-3E29A08CD55C}" srcOrd="0" destOrd="0" presId="urn:microsoft.com/office/officeart/2005/8/layout/cycle1"/>
    <dgm:cxn modelId="{7E944543-F228-4722-8C61-481779E79CAF}" type="presOf" srcId="{335BE249-195B-4A94-A03A-AB54F42A6DC7}" destId="{397BC2DA-9BE8-4A05-81AE-92C049E0E982}" srcOrd="0" destOrd="0" presId="urn:microsoft.com/office/officeart/2005/8/layout/cycle1"/>
    <dgm:cxn modelId="{D18D7DE4-4E61-4819-8643-6DD2F5D3188C}" type="presOf" srcId="{A56174C8-B149-4572-8838-CB0C00F1B7EC}" destId="{4F8EEF73-7780-4131-BBAF-16993D809E54}" srcOrd="0" destOrd="0" presId="urn:microsoft.com/office/officeart/2005/8/layout/cycle1"/>
    <dgm:cxn modelId="{1310837E-BF62-42F9-9932-02A12522853A}" type="presOf" srcId="{A121D6F6-BD30-4FEB-B729-E04280DE7FD4}" destId="{12C0FB6F-CDBE-4A3B-893F-2FD32F92AB9B}" srcOrd="0" destOrd="0" presId="urn:microsoft.com/office/officeart/2005/8/layout/cycle1"/>
    <dgm:cxn modelId="{F481145D-E15B-43C9-806D-EBD80234670E}" srcId="{A121D6F6-BD30-4FEB-B729-E04280DE7FD4}" destId="{A56174C8-B149-4572-8838-CB0C00F1B7EC}" srcOrd="1" destOrd="0" parTransId="{45A440E5-9D70-431D-AE59-4096F6C4645A}" sibTransId="{253A4D45-169D-48B3-8797-C40AB303959F}"/>
    <dgm:cxn modelId="{A437D534-2411-4054-90BC-8AE6A0206CEA}" srcId="{A121D6F6-BD30-4FEB-B729-E04280DE7FD4}" destId="{734AB337-32CA-4987-9D92-423BEB24CFD5}" srcOrd="0" destOrd="0" parTransId="{C09309AD-9DEE-4DB8-BD53-A7D274230673}" sibTransId="{23D6FF38-C91C-4E43-8A32-3629752A7F09}"/>
    <dgm:cxn modelId="{1CE40BBE-D85A-4D77-AF75-F5D30A8DA077}" type="presParOf" srcId="{12C0FB6F-CDBE-4A3B-893F-2FD32F92AB9B}" destId="{9A96EDCC-7A63-462E-AB1E-2C94F03FF2FF}" srcOrd="0" destOrd="0" presId="urn:microsoft.com/office/officeart/2005/8/layout/cycle1"/>
    <dgm:cxn modelId="{65D6F502-FB2F-485E-BCC0-90798181A685}" type="presParOf" srcId="{12C0FB6F-CDBE-4A3B-893F-2FD32F92AB9B}" destId="{FB8E1057-FFA4-4834-A7E0-A958D52988B9}" srcOrd="1" destOrd="0" presId="urn:microsoft.com/office/officeart/2005/8/layout/cycle1"/>
    <dgm:cxn modelId="{C92FFD32-CCEF-4132-A0DE-3AD682D26FC1}" type="presParOf" srcId="{12C0FB6F-CDBE-4A3B-893F-2FD32F92AB9B}" destId="{A4D41E67-491B-4AA2-AD5A-4B18C1925C34}" srcOrd="2" destOrd="0" presId="urn:microsoft.com/office/officeart/2005/8/layout/cycle1"/>
    <dgm:cxn modelId="{DCD64740-D85C-4CB8-B926-8D75E1F2C44E}" type="presParOf" srcId="{12C0FB6F-CDBE-4A3B-893F-2FD32F92AB9B}" destId="{D839E21A-69DB-44F8-BADC-A23EEEA0F1F4}" srcOrd="3" destOrd="0" presId="urn:microsoft.com/office/officeart/2005/8/layout/cycle1"/>
    <dgm:cxn modelId="{5CEA5606-C980-488A-9F6B-AA0B73B6FFF4}" type="presParOf" srcId="{12C0FB6F-CDBE-4A3B-893F-2FD32F92AB9B}" destId="{4F8EEF73-7780-4131-BBAF-16993D809E54}" srcOrd="4" destOrd="0" presId="urn:microsoft.com/office/officeart/2005/8/layout/cycle1"/>
    <dgm:cxn modelId="{BF0E6D66-2F3F-4036-BEA9-B3315C5779E0}" type="presParOf" srcId="{12C0FB6F-CDBE-4A3B-893F-2FD32F92AB9B}" destId="{9995E081-FFFA-4A6C-9B32-3E29A08CD55C}" srcOrd="5" destOrd="0" presId="urn:microsoft.com/office/officeart/2005/8/layout/cycle1"/>
    <dgm:cxn modelId="{45CA24C9-29C8-46EA-9C91-B8F8B84AC5FE}" type="presParOf" srcId="{12C0FB6F-CDBE-4A3B-893F-2FD32F92AB9B}" destId="{6F980A25-423B-4A34-9B60-600DD958BFFE}" srcOrd="6" destOrd="0" presId="urn:microsoft.com/office/officeart/2005/8/layout/cycle1"/>
    <dgm:cxn modelId="{0E3AAF37-2F1C-4416-9183-C36ACBE934F0}" type="presParOf" srcId="{12C0FB6F-CDBE-4A3B-893F-2FD32F92AB9B}" destId="{397BC2DA-9BE8-4A05-81AE-92C049E0E982}" srcOrd="7" destOrd="0" presId="urn:microsoft.com/office/officeart/2005/8/layout/cycle1"/>
    <dgm:cxn modelId="{E83FA94E-F1B3-46C4-923C-B05DF21A0880}" type="presParOf" srcId="{12C0FB6F-CDBE-4A3B-893F-2FD32F92AB9B}" destId="{4EBF6CCD-FAA0-4A7E-A74A-C513A90B5B77}" srcOrd="8"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CD641F9-B2F1-457E-9D5C-667D9B890944}" type="doc">
      <dgm:prSet loTypeId="urn:microsoft.com/office/officeart/2005/8/layout/process5" loCatId="process" qsTypeId="urn:microsoft.com/office/officeart/2005/8/quickstyle/simple5" qsCatId="simple" csTypeId="urn:microsoft.com/office/officeart/2005/8/colors/colorful1#1" csCatId="colorful" phldr="1"/>
      <dgm:spPr/>
      <dgm:t>
        <a:bodyPr/>
        <a:lstStyle/>
        <a:p>
          <a:endParaRPr lang="es-ES"/>
        </a:p>
      </dgm:t>
    </dgm:pt>
    <dgm:pt modelId="{2C014B0B-43FD-4B68-90DC-E6A889486B85}">
      <dgm:prSet phldrT="[Texto]"/>
      <dgm:spPr/>
      <dgm:t>
        <a:bodyPr/>
        <a:lstStyle/>
        <a:p>
          <a:r>
            <a:rPr lang="es-MX" b="1" dirty="0" smtClean="0"/>
            <a:t>Técnicas cuantitativas de investigación.</a:t>
          </a:r>
          <a:endParaRPr lang="es-ES" dirty="0"/>
        </a:p>
      </dgm:t>
    </dgm:pt>
    <dgm:pt modelId="{B4563BE3-58E4-45EE-BADF-DD82B4E9A0AA}" type="parTrans" cxnId="{B3D665A1-AA33-46A8-B1C5-9F57C91B75EE}">
      <dgm:prSet/>
      <dgm:spPr/>
      <dgm:t>
        <a:bodyPr/>
        <a:lstStyle/>
        <a:p>
          <a:endParaRPr lang="es-ES"/>
        </a:p>
      </dgm:t>
    </dgm:pt>
    <dgm:pt modelId="{859DC98E-5DE2-46C6-A7E8-E9581F3C71DD}" type="sibTrans" cxnId="{B3D665A1-AA33-46A8-B1C5-9F57C91B75EE}">
      <dgm:prSet/>
      <dgm:spPr/>
      <dgm:t>
        <a:bodyPr/>
        <a:lstStyle/>
        <a:p>
          <a:endParaRPr lang="es-ES"/>
        </a:p>
      </dgm:t>
    </dgm:pt>
    <dgm:pt modelId="{A132F0B0-A915-4AD8-BB02-CEA6E00E4698}">
      <dgm:prSet phldrT="[Texto]"/>
      <dgm:spPr/>
      <dgm:t>
        <a:bodyPr/>
        <a:lstStyle/>
        <a:p>
          <a:r>
            <a:rPr lang="es-MX" dirty="0" smtClean="0"/>
            <a:t>Observación: Dirigida </a:t>
          </a:r>
          <a:endParaRPr lang="es-ES" dirty="0"/>
        </a:p>
      </dgm:t>
    </dgm:pt>
    <dgm:pt modelId="{62C3B68E-CE78-4F32-83D8-714451E2D5BE}" type="parTrans" cxnId="{4733F654-696C-4333-AC66-872802BF4A20}">
      <dgm:prSet/>
      <dgm:spPr/>
      <dgm:t>
        <a:bodyPr/>
        <a:lstStyle/>
        <a:p>
          <a:endParaRPr lang="es-ES"/>
        </a:p>
      </dgm:t>
    </dgm:pt>
    <dgm:pt modelId="{EEE17C73-55F4-4520-A68C-5C28201681EC}" type="sibTrans" cxnId="{4733F654-696C-4333-AC66-872802BF4A20}">
      <dgm:prSet/>
      <dgm:spPr/>
      <dgm:t>
        <a:bodyPr/>
        <a:lstStyle/>
        <a:p>
          <a:endParaRPr lang="es-ES"/>
        </a:p>
      </dgm:t>
    </dgm:pt>
    <dgm:pt modelId="{710CBA4C-6C5E-4DA0-8A5B-AF2D352DEB7A}">
      <dgm:prSet phldrT="[Texto]"/>
      <dgm:spPr/>
      <dgm:t>
        <a:bodyPr/>
        <a:lstStyle/>
        <a:p>
          <a:r>
            <a:rPr lang="es-MX" dirty="0" smtClean="0"/>
            <a:t>Encuestas Cuestionario o formularios .</a:t>
          </a:r>
          <a:endParaRPr lang="es-ES" dirty="0"/>
        </a:p>
      </dgm:t>
    </dgm:pt>
    <dgm:pt modelId="{DCAD4FE2-B020-42AB-8056-795870592512}" type="parTrans" cxnId="{2C9642FD-948C-49A8-A022-D2F30B599CD3}">
      <dgm:prSet/>
      <dgm:spPr/>
      <dgm:t>
        <a:bodyPr/>
        <a:lstStyle/>
        <a:p>
          <a:endParaRPr lang="es-ES"/>
        </a:p>
      </dgm:t>
    </dgm:pt>
    <dgm:pt modelId="{F6771500-664F-4242-ADCE-87E855538627}" type="sibTrans" cxnId="{2C9642FD-948C-49A8-A022-D2F30B599CD3}">
      <dgm:prSet/>
      <dgm:spPr/>
      <dgm:t>
        <a:bodyPr/>
        <a:lstStyle/>
        <a:p>
          <a:endParaRPr lang="es-ES"/>
        </a:p>
      </dgm:t>
    </dgm:pt>
    <dgm:pt modelId="{BDFBB95D-5D93-4918-85F7-F8C5F49E291B}">
      <dgm:prSet phldrT="[Texto]"/>
      <dgm:spPr/>
      <dgm:t>
        <a:bodyPr/>
        <a:lstStyle/>
        <a:p>
          <a:r>
            <a:rPr lang="es-MX" dirty="0" smtClean="0"/>
            <a:t>Entrevistador</a:t>
          </a:r>
          <a:endParaRPr lang="es-ES" dirty="0"/>
        </a:p>
      </dgm:t>
    </dgm:pt>
    <dgm:pt modelId="{373AA9E8-7690-4606-8BC0-2FFA224970EE}" type="parTrans" cxnId="{67FDEC6E-2310-44FC-859E-26BB918E0A24}">
      <dgm:prSet/>
      <dgm:spPr/>
      <dgm:t>
        <a:bodyPr/>
        <a:lstStyle/>
        <a:p>
          <a:endParaRPr lang="es-ES"/>
        </a:p>
      </dgm:t>
    </dgm:pt>
    <dgm:pt modelId="{F9F46591-E055-4FFC-81C5-B61911077C69}" type="sibTrans" cxnId="{67FDEC6E-2310-44FC-859E-26BB918E0A24}">
      <dgm:prSet/>
      <dgm:spPr/>
      <dgm:t>
        <a:bodyPr/>
        <a:lstStyle/>
        <a:p>
          <a:endParaRPr lang="es-ES"/>
        </a:p>
      </dgm:t>
    </dgm:pt>
    <dgm:pt modelId="{12DA6624-9849-4FEC-B876-9E86AD00FB8A}">
      <dgm:prSet phldrT="[Texto]"/>
      <dgm:spPr/>
      <dgm:t>
        <a:bodyPr/>
        <a:lstStyle/>
        <a:p>
          <a:r>
            <a:rPr lang="es-MX" dirty="0" smtClean="0"/>
            <a:t>Auto administrado</a:t>
          </a:r>
          <a:endParaRPr lang="es-ES" dirty="0"/>
        </a:p>
      </dgm:t>
    </dgm:pt>
    <dgm:pt modelId="{9B076D6E-FEAE-4395-9BE6-0971CE8EA357}" type="parTrans" cxnId="{E26B1F36-5DAD-4FAF-9C97-B9A92C9A84E5}">
      <dgm:prSet/>
      <dgm:spPr/>
      <dgm:t>
        <a:bodyPr/>
        <a:lstStyle/>
        <a:p>
          <a:endParaRPr lang="es-ES"/>
        </a:p>
      </dgm:t>
    </dgm:pt>
    <dgm:pt modelId="{E4127B65-8C28-4C0A-95C9-C79DA318B431}" type="sibTrans" cxnId="{E26B1F36-5DAD-4FAF-9C97-B9A92C9A84E5}">
      <dgm:prSet/>
      <dgm:spPr/>
      <dgm:t>
        <a:bodyPr/>
        <a:lstStyle/>
        <a:p>
          <a:endParaRPr lang="es-ES"/>
        </a:p>
      </dgm:t>
    </dgm:pt>
    <dgm:pt modelId="{9B3527E0-6153-4274-9985-493DC43B6856}" type="pres">
      <dgm:prSet presAssocID="{2CD641F9-B2F1-457E-9D5C-667D9B890944}" presName="diagram" presStyleCnt="0">
        <dgm:presLayoutVars>
          <dgm:dir/>
          <dgm:resizeHandles val="exact"/>
        </dgm:presLayoutVars>
      </dgm:prSet>
      <dgm:spPr/>
      <dgm:t>
        <a:bodyPr/>
        <a:lstStyle/>
        <a:p>
          <a:endParaRPr lang="es-MX"/>
        </a:p>
      </dgm:t>
    </dgm:pt>
    <dgm:pt modelId="{40802736-7454-4ED1-95CB-9AD8CE79BBDF}" type="pres">
      <dgm:prSet presAssocID="{2C014B0B-43FD-4B68-90DC-E6A889486B85}" presName="node" presStyleLbl="node1" presStyleIdx="0" presStyleCnt="5">
        <dgm:presLayoutVars>
          <dgm:bulletEnabled val="1"/>
        </dgm:presLayoutVars>
      </dgm:prSet>
      <dgm:spPr/>
      <dgm:t>
        <a:bodyPr/>
        <a:lstStyle/>
        <a:p>
          <a:endParaRPr lang="es-ES"/>
        </a:p>
      </dgm:t>
    </dgm:pt>
    <dgm:pt modelId="{A468B980-9CD8-440F-9301-9792DE38F680}" type="pres">
      <dgm:prSet presAssocID="{859DC98E-5DE2-46C6-A7E8-E9581F3C71DD}" presName="sibTrans" presStyleLbl="sibTrans2D1" presStyleIdx="0" presStyleCnt="4"/>
      <dgm:spPr/>
      <dgm:t>
        <a:bodyPr/>
        <a:lstStyle/>
        <a:p>
          <a:endParaRPr lang="es-MX"/>
        </a:p>
      </dgm:t>
    </dgm:pt>
    <dgm:pt modelId="{2F1362E4-782C-4234-AA1F-DCBA6AFAB2F8}" type="pres">
      <dgm:prSet presAssocID="{859DC98E-5DE2-46C6-A7E8-E9581F3C71DD}" presName="connectorText" presStyleLbl="sibTrans2D1" presStyleIdx="0" presStyleCnt="4"/>
      <dgm:spPr/>
      <dgm:t>
        <a:bodyPr/>
        <a:lstStyle/>
        <a:p>
          <a:endParaRPr lang="es-MX"/>
        </a:p>
      </dgm:t>
    </dgm:pt>
    <dgm:pt modelId="{6EDA26CD-870F-4CCA-95A1-62E4631128B9}" type="pres">
      <dgm:prSet presAssocID="{A132F0B0-A915-4AD8-BB02-CEA6E00E4698}" presName="node" presStyleLbl="node1" presStyleIdx="1" presStyleCnt="5">
        <dgm:presLayoutVars>
          <dgm:bulletEnabled val="1"/>
        </dgm:presLayoutVars>
      </dgm:prSet>
      <dgm:spPr/>
      <dgm:t>
        <a:bodyPr/>
        <a:lstStyle/>
        <a:p>
          <a:endParaRPr lang="es-ES"/>
        </a:p>
      </dgm:t>
    </dgm:pt>
    <dgm:pt modelId="{20C8FF36-826E-4D91-8EEC-66FABBD5D9BD}" type="pres">
      <dgm:prSet presAssocID="{EEE17C73-55F4-4520-A68C-5C28201681EC}" presName="sibTrans" presStyleLbl="sibTrans2D1" presStyleIdx="1" presStyleCnt="4"/>
      <dgm:spPr/>
      <dgm:t>
        <a:bodyPr/>
        <a:lstStyle/>
        <a:p>
          <a:endParaRPr lang="es-MX"/>
        </a:p>
      </dgm:t>
    </dgm:pt>
    <dgm:pt modelId="{12A60D99-34CA-4F94-B08E-99BC288DD11D}" type="pres">
      <dgm:prSet presAssocID="{EEE17C73-55F4-4520-A68C-5C28201681EC}" presName="connectorText" presStyleLbl="sibTrans2D1" presStyleIdx="1" presStyleCnt="4"/>
      <dgm:spPr/>
      <dgm:t>
        <a:bodyPr/>
        <a:lstStyle/>
        <a:p>
          <a:endParaRPr lang="es-MX"/>
        </a:p>
      </dgm:t>
    </dgm:pt>
    <dgm:pt modelId="{2707CB4B-9EDE-42A5-8DAA-A7DCAA579CDE}" type="pres">
      <dgm:prSet presAssocID="{710CBA4C-6C5E-4DA0-8A5B-AF2D352DEB7A}" presName="node" presStyleLbl="node1" presStyleIdx="2" presStyleCnt="5">
        <dgm:presLayoutVars>
          <dgm:bulletEnabled val="1"/>
        </dgm:presLayoutVars>
      </dgm:prSet>
      <dgm:spPr/>
      <dgm:t>
        <a:bodyPr/>
        <a:lstStyle/>
        <a:p>
          <a:endParaRPr lang="es-ES"/>
        </a:p>
      </dgm:t>
    </dgm:pt>
    <dgm:pt modelId="{8444ECD6-36EA-4ED7-9F67-824D822B0F41}" type="pres">
      <dgm:prSet presAssocID="{F6771500-664F-4242-ADCE-87E855538627}" presName="sibTrans" presStyleLbl="sibTrans2D1" presStyleIdx="2" presStyleCnt="4"/>
      <dgm:spPr/>
      <dgm:t>
        <a:bodyPr/>
        <a:lstStyle/>
        <a:p>
          <a:endParaRPr lang="es-MX"/>
        </a:p>
      </dgm:t>
    </dgm:pt>
    <dgm:pt modelId="{75C6D478-6514-4B6B-B044-C4D3D246A5C9}" type="pres">
      <dgm:prSet presAssocID="{F6771500-664F-4242-ADCE-87E855538627}" presName="connectorText" presStyleLbl="sibTrans2D1" presStyleIdx="2" presStyleCnt="4"/>
      <dgm:spPr/>
      <dgm:t>
        <a:bodyPr/>
        <a:lstStyle/>
        <a:p>
          <a:endParaRPr lang="es-MX"/>
        </a:p>
      </dgm:t>
    </dgm:pt>
    <dgm:pt modelId="{45DCE31B-C5C5-4169-8E49-E93256B0A1D2}" type="pres">
      <dgm:prSet presAssocID="{BDFBB95D-5D93-4918-85F7-F8C5F49E291B}" presName="node" presStyleLbl="node1" presStyleIdx="3" presStyleCnt="5">
        <dgm:presLayoutVars>
          <dgm:bulletEnabled val="1"/>
        </dgm:presLayoutVars>
      </dgm:prSet>
      <dgm:spPr/>
      <dgm:t>
        <a:bodyPr/>
        <a:lstStyle/>
        <a:p>
          <a:endParaRPr lang="es-ES"/>
        </a:p>
      </dgm:t>
    </dgm:pt>
    <dgm:pt modelId="{B5770CFB-64C8-4942-BC2C-0ACA6DDC6BB4}" type="pres">
      <dgm:prSet presAssocID="{F9F46591-E055-4FFC-81C5-B61911077C69}" presName="sibTrans" presStyleLbl="sibTrans2D1" presStyleIdx="3" presStyleCnt="4"/>
      <dgm:spPr/>
      <dgm:t>
        <a:bodyPr/>
        <a:lstStyle/>
        <a:p>
          <a:endParaRPr lang="es-MX"/>
        </a:p>
      </dgm:t>
    </dgm:pt>
    <dgm:pt modelId="{4307EF57-D42F-418E-9B02-B00D7CFB60C3}" type="pres">
      <dgm:prSet presAssocID="{F9F46591-E055-4FFC-81C5-B61911077C69}" presName="connectorText" presStyleLbl="sibTrans2D1" presStyleIdx="3" presStyleCnt="4"/>
      <dgm:spPr/>
      <dgm:t>
        <a:bodyPr/>
        <a:lstStyle/>
        <a:p>
          <a:endParaRPr lang="es-MX"/>
        </a:p>
      </dgm:t>
    </dgm:pt>
    <dgm:pt modelId="{4F98BAF6-8B3C-4F94-BE00-B844D306D3C4}" type="pres">
      <dgm:prSet presAssocID="{12DA6624-9849-4FEC-B876-9E86AD00FB8A}" presName="node" presStyleLbl="node1" presStyleIdx="4" presStyleCnt="5">
        <dgm:presLayoutVars>
          <dgm:bulletEnabled val="1"/>
        </dgm:presLayoutVars>
      </dgm:prSet>
      <dgm:spPr/>
      <dgm:t>
        <a:bodyPr/>
        <a:lstStyle/>
        <a:p>
          <a:endParaRPr lang="es-ES"/>
        </a:p>
      </dgm:t>
    </dgm:pt>
  </dgm:ptLst>
  <dgm:cxnLst>
    <dgm:cxn modelId="{08DBC002-C179-41C8-A0AF-F620B58355B4}" type="presOf" srcId="{2CD641F9-B2F1-457E-9D5C-667D9B890944}" destId="{9B3527E0-6153-4274-9985-493DC43B6856}" srcOrd="0" destOrd="0" presId="urn:microsoft.com/office/officeart/2005/8/layout/process5"/>
    <dgm:cxn modelId="{881C6F7C-6509-4B57-967E-CFD135B96E8C}" type="presOf" srcId="{F6771500-664F-4242-ADCE-87E855538627}" destId="{8444ECD6-36EA-4ED7-9F67-824D822B0F41}" srcOrd="0" destOrd="0" presId="urn:microsoft.com/office/officeart/2005/8/layout/process5"/>
    <dgm:cxn modelId="{4733F654-696C-4333-AC66-872802BF4A20}" srcId="{2CD641F9-B2F1-457E-9D5C-667D9B890944}" destId="{A132F0B0-A915-4AD8-BB02-CEA6E00E4698}" srcOrd="1" destOrd="0" parTransId="{62C3B68E-CE78-4F32-83D8-714451E2D5BE}" sibTransId="{EEE17C73-55F4-4520-A68C-5C28201681EC}"/>
    <dgm:cxn modelId="{47699A1D-C766-4F84-A37B-BC9049F02035}" type="presOf" srcId="{F6771500-664F-4242-ADCE-87E855538627}" destId="{75C6D478-6514-4B6B-B044-C4D3D246A5C9}" srcOrd="1" destOrd="0" presId="urn:microsoft.com/office/officeart/2005/8/layout/process5"/>
    <dgm:cxn modelId="{9C8E3132-D0A6-467E-9EAF-E2DD9CF93728}" type="presOf" srcId="{BDFBB95D-5D93-4918-85F7-F8C5F49E291B}" destId="{45DCE31B-C5C5-4169-8E49-E93256B0A1D2}" srcOrd="0" destOrd="0" presId="urn:microsoft.com/office/officeart/2005/8/layout/process5"/>
    <dgm:cxn modelId="{DE5533A6-76F3-4F5D-BEBC-2823C570EEA3}" type="presOf" srcId="{F9F46591-E055-4FFC-81C5-B61911077C69}" destId="{B5770CFB-64C8-4942-BC2C-0ACA6DDC6BB4}" srcOrd="0" destOrd="0" presId="urn:microsoft.com/office/officeart/2005/8/layout/process5"/>
    <dgm:cxn modelId="{6F7C7C06-0820-4126-A70F-870B57864966}" type="presOf" srcId="{EEE17C73-55F4-4520-A68C-5C28201681EC}" destId="{20C8FF36-826E-4D91-8EEC-66FABBD5D9BD}" srcOrd="0" destOrd="0" presId="urn:microsoft.com/office/officeart/2005/8/layout/process5"/>
    <dgm:cxn modelId="{F22ABE09-EF22-466C-B019-8013DB6F0AF3}" type="presOf" srcId="{EEE17C73-55F4-4520-A68C-5C28201681EC}" destId="{12A60D99-34CA-4F94-B08E-99BC288DD11D}" srcOrd="1" destOrd="0" presId="urn:microsoft.com/office/officeart/2005/8/layout/process5"/>
    <dgm:cxn modelId="{D99493CB-6E16-4DB9-810A-081AFB9C4D2F}" type="presOf" srcId="{859DC98E-5DE2-46C6-A7E8-E9581F3C71DD}" destId="{A468B980-9CD8-440F-9301-9792DE38F680}" srcOrd="0" destOrd="0" presId="urn:microsoft.com/office/officeart/2005/8/layout/process5"/>
    <dgm:cxn modelId="{9C3D40F1-69B3-470C-AF01-AA1DEA53B5A8}" type="presOf" srcId="{F9F46591-E055-4FFC-81C5-B61911077C69}" destId="{4307EF57-D42F-418E-9B02-B00D7CFB60C3}" srcOrd="1" destOrd="0" presId="urn:microsoft.com/office/officeart/2005/8/layout/process5"/>
    <dgm:cxn modelId="{ACF26398-7600-4CE5-B33D-E9B7C2D624EE}" type="presOf" srcId="{2C014B0B-43FD-4B68-90DC-E6A889486B85}" destId="{40802736-7454-4ED1-95CB-9AD8CE79BBDF}" srcOrd="0" destOrd="0" presId="urn:microsoft.com/office/officeart/2005/8/layout/process5"/>
    <dgm:cxn modelId="{2C9642FD-948C-49A8-A022-D2F30B599CD3}" srcId="{2CD641F9-B2F1-457E-9D5C-667D9B890944}" destId="{710CBA4C-6C5E-4DA0-8A5B-AF2D352DEB7A}" srcOrd="2" destOrd="0" parTransId="{DCAD4FE2-B020-42AB-8056-795870592512}" sibTransId="{F6771500-664F-4242-ADCE-87E855538627}"/>
    <dgm:cxn modelId="{B3D665A1-AA33-46A8-B1C5-9F57C91B75EE}" srcId="{2CD641F9-B2F1-457E-9D5C-667D9B890944}" destId="{2C014B0B-43FD-4B68-90DC-E6A889486B85}" srcOrd="0" destOrd="0" parTransId="{B4563BE3-58E4-45EE-BADF-DD82B4E9A0AA}" sibTransId="{859DC98E-5DE2-46C6-A7E8-E9581F3C71DD}"/>
    <dgm:cxn modelId="{0B03538D-ECE8-45AC-9808-1B45E1AEE398}" type="presOf" srcId="{710CBA4C-6C5E-4DA0-8A5B-AF2D352DEB7A}" destId="{2707CB4B-9EDE-42A5-8DAA-A7DCAA579CDE}" srcOrd="0" destOrd="0" presId="urn:microsoft.com/office/officeart/2005/8/layout/process5"/>
    <dgm:cxn modelId="{E8DCAF18-E8F9-4A16-BB47-51AD2EC6998F}" type="presOf" srcId="{859DC98E-5DE2-46C6-A7E8-E9581F3C71DD}" destId="{2F1362E4-782C-4234-AA1F-DCBA6AFAB2F8}" srcOrd="1" destOrd="0" presId="urn:microsoft.com/office/officeart/2005/8/layout/process5"/>
    <dgm:cxn modelId="{E26B1F36-5DAD-4FAF-9C97-B9A92C9A84E5}" srcId="{2CD641F9-B2F1-457E-9D5C-667D9B890944}" destId="{12DA6624-9849-4FEC-B876-9E86AD00FB8A}" srcOrd="4" destOrd="0" parTransId="{9B076D6E-FEAE-4395-9BE6-0971CE8EA357}" sibTransId="{E4127B65-8C28-4C0A-95C9-C79DA318B431}"/>
    <dgm:cxn modelId="{65D520B6-23C1-4F64-AAEE-8A7FD591F5A9}" type="presOf" srcId="{A132F0B0-A915-4AD8-BB02-CEA6E00E4698}" destId="{6EDA26CD-870F-4CCA-95A1-62E4631128B9}" srcOrd="0" destOrd="0" presId="urn:microsoft.com/office/officeart/2005/8/layout/process5"/>
    <dgm:cxn modelId="{C94D3B52-0643-47FE-9AB4-B8E9EFFE57CB}" type="presOf" srcId="{12DA6624-9849-4FEC-B876-9E86AD00FB8A}" destId="{4F98BAF6-8B3C-4F94-BE00-B844D306D3C4}" srcOrd="0" destOrd="0" presId="urn:microsoft.com/office/officeart/2005/8/layout/process5"/>
    <dgm:cxn modelId="{67FDEC6E-2310-44FC-859E-26BB918E0A24}" srcId="{2CD641F9-B2F1-457E-9D5C-667D9B890944}" destId="{BDFBB95D-5D93-4918-85F7-F8C5F49E291B}" srcOrd="3" destOrd="0" parTransId="{373AA9E8-7690-4606-8BC0-2FFA224970EE}" sibTransId="{F9F46591-E055-4FFC-81C5-B61911077C69}"/>
    <dgm:cxn modelId="{E8228D86-0EA5-49A9-850B-3DC48CCD341A}" type="presParOf" srcId="{9B3527E0-6153-4274-9985-493DC43B6856}" destId="{40802736-7454-4ED1-95CB-9AD8CE79BBDF}" srcOrd="0" destOrd="0" presId="urn:microsoft.com/office/officeart/2005/8/layout/process5"/>
    <dgm:cxn modelId="{3689794E-72F1-4430-BCBE-99093B49DF37}" type="presParOf" srcId="{9B3527E0-6153-4274-9985-493DC43B6856}" destId="{A468B980-9CD8-440F-9301-9792DE38F680}" srcOrd="1" destOrd="0" presId="urn:microsoft.com/office/officeart/2005/8/layout/process5"/>
    <dgm:cxn modelId="{3F3CC574-7371-478F-ADCD-01AA95BD1207}" type="presParOf" srcId="{A468B980-9CD8-440F-9301-9792DE38F680}" destId="{2F1362E4-782C-4234-AA1F-DCBA6AFAB2F8}" srcOrd="0" destOrd="0" presId="urn:microsoft.com/office/officeart/2005/8/layout/process5"/>
    <dgm:cxn modelId="{18B5DE52-C5AE-4C8F-B83C-B21F219C08E8}" type="presParOf" srcId="{9B3527E0-6153-4274-9985-493DC43B6856}" destId="{6EDA26CD-870F-4CCA-95A1-62E4631128B9}" srcOrd="2" destOrd="0" presId="urn:microsoft.com/office/officeart/2005/8/layout/process5"/>
    <dgm:cxn modelId="{0ED0F91C-AA29-4C87-92CF-C4D9FD830424}" type="presParOf" srcId="{9B3527E0-6153-4274-9985-493DC43B6856}" destId="{20C8FF36-826E-4D91-8EEC-66FABBD5D9BD}" srcOrd="3" destOrd="0" presId="urn:microsoft.com/office/officeart/2005/8/layout/process5"/>
    <dgm:cxn modelId="{04B57830-7068-4C24-8738-F62DA8FC223B}" type="presParOf" srcId="{20C8FF36-826E-4D91-8EEC-66FABBD5D9BD}" destId="{12A60D99-34CA-4F94-B08E-99BC288DD11D}" srcOrd="0" destOrd="0" presId="urn:microsoft.com/office/officeart/2005/8/layout/process5"/>
    <dgm:cxn modelId="{9A7EC1F2-B3F5-4BB4-A2FD-33ABABD9D512}" type="presParOf" srcId="{9B3527E0-6153-4274-9985-493DC43B6856}" destId="{2707CB4B-9EDE-42A5-8DAA-A7DCAA579CDE}" srcOrd="4" destOrd="0" presId="urn:microsoft.com/office/officeart/2005/8/layout/process5"/>
    <dgm:cxn modelId="{4F28D278-519F-4502-8822-A0A7FE132303}" type="presParOf" srcId="{9B3527E0-6153-4274-9985-493DC43B6856}" destId="{8444ECD6-36EA-4ED7-9F67-824D822B0F41}" srcOrd="5" destOrd="0" presId="urn:microsoft.com/office/officeart/2005/8/layout/process5"/>
    <dgm:cxn modelId="{B36EB8C3-4CBA-45AF-9F1E-49A579757106}" type="presParOf" srcId="{8444ECD6-36EA-4ED7-9F67-824D822B0F41}" destId="{75C6D478-6514-4B6B-B044-C4D3D246A5C9}" srcOrd="0" destOrd="0" presId="urn:microsoft.com/office/officeart/2005/8/layout/process5"/>
    <dgm:cxn modelId="{1932F6DE-A7FD-49AC-A44A-BB63535AC0EF}" type="presParOf" srcId="{9B3527E0-6153-4274-9985-493DC43B6856}" destId="{45DCE31B-C5C5-4169-8E49-E93256B0A1D2}" srcOrd="6" destOrd="0" presId="urn:microsoft.com/office/officeart/2005/8/layout/process5"/>
    <dgm:cxn modelId="{DCF61C7A-AB0B-47C4-9A0A-2E37EB89FC9A}" type="presParOf" srcId="{9B3527E0-6153-4274-9985-493DC43B6856}" destId="{B5770CFB-64C8-4942-BC2C-0ACA6DDC6BB4}" srcOrd="7" destOrd="0" presId="urn:microsoft.com/office/officeart/2005/8/layout/process5"/>
    <dgm:cxn modelId="{E756AC10-3F32-4229-A723-45CE08C861B0}" type="presParOf" srcId="{B5770CFB-64C8-4942-BC2C-0ACA6DDC6BB4}" destId="{4307EF57-D42F-418E-9B02-B00D7CFB60C3}" srcOrd="0" destOrd="0" presId="urn:microsoft.com/office/officeart/2005/8/layout/process5"/>
    <dgm:cxn modelId="{0A55527E-68C7-4A36-8482-1DDECDF70513}" type="presParOf" srcId="{9B3527E0-6153-4274-9985-493DC43B6856}" destId="{4F98BAF6-8B3C-4F94-BE00-B844D306D3C4}" srcOrd="8"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203AEC-7106-4F40-B20B-3E5EE4B3965A}" type="doc">
      <dgm:prSet loTypeId="urn:microsoft.com/office/officeart/2005/8/layout/process1" loCatId="process" qsTypeId="urn:microsoft.com/office/officeart/2005/8/quickstyle/simple1" qsCatId="simple" csTypeId="urn:microsoft.com/office/officeart/2005/8/colors/colorful3" csCatId="colorful" phldr="1"/>
      <dgm:spPr/>
    </dgm:pt>
    <dgm:pt modelId="{98913E67-5ECB-492B-B1C4-83182A0C2159}">
      <dgm:prSet phldrT="[Texto]" custT="1"/>
      <dgm:spPr/>
      <dgm:t>
        <a:bodyPr/>
        <a:lstStyle/>
        <a:p>
          <a:r>
            <a:rPr lang="es-MX" sz="1600" dirty="0" smtClean="0">
              <a:latin typeface="Arial" panose="020B0604020202020204" pitchFamily="34" charset="0"/>
              <a:cs typeface="Arial" panose="020B0604020202020204" pitchFamily="34" charset="0"/>
            </a:rPr>
            <a:t>FUENTES DE RECOLECCIÓN DE INFORMACIÓN </a:t>
          </a:r>
          <a:endParaRPr lang="es-MX" sz="1600" dirty="0">
            <a:latin typeface="Arial" panose="020B0604020202020204" pitchFamily="34" charset="0"/>
            <a:cs typeface="Arial" panose="020B0604020202020204" pitchFamily="34" charset="0"/>
          </a:endParaRPr>
        </a:p>
      </dgm:t>
    </dgm:pt>
    <dgm:pt modelId="{33C7B3A3-9F13-41D1-BBA5-0D75CCA55129}" type="parTrans" cxnId="{EA2BD607-4656-40A6-83C5-42E12FE07DF9}">
      <dgm:prSet/>
      <dgm:spPr/>
      <dgm:t>
        <a:bodyPr/>
        <a:lstStyle/>
        <a:p>
          <a:endParaRPr lang="es-MX"/>
        </a:p>
      </dgm:t>
    </dgm:pt>
    <dgm:pt modelId="{A71758EF-5C12-4417-AC35-2A8818F1BBEF}" type="sibTrans" cxnId="{EA2BD607-4656-40A6-83C5-42E12FE07DF9}">
      <dgm:prSet/>
      <dgm:spPr/>
      <dgm:t>
        <a:bodyPr/>
        <a:lstStyle/>
        <a:p>
          <a:endParaRPr lang="es-MX"/>
        </a:p>
      </dgm:t>
    </dgm:pt>
    <dgm:pt modelId="{5A049D31-9BD7-4FA6-8641-3C0328AE4F75}">
      <dgm:prSet phldrT="[Texto]"/>
      <dgm:spPr/>
      <dgm:t>
        <a:bodyPr/>
        <a:lstStyle/>
        <a:p>
          <a:r>
            <a:rPr lang="es-MX" dirty="0" smtClean="0">
              <a:latin typeface="Arial" panose="020B0604020202020204" pitchFamily="34" charset="0"/>
              <a:cs typeface="Arial" panose="020B0604020202020204" pitchFamily="34" charset="0"/>
            </a:rPr>
            <a:t>FUENTES PRIMARIAS: se obtienen información directa, información de primera mano o desde el lugar de los hechos.  </a:t>
          </a:r>
          <a:endParaRPr lang="es-MX" dirty="0">
            <a:latin typeface="Arial" panose="020B0604020202020204" pitchFamily="34" charset="0"/>
            <a:cs typeface="Arial" panose="020B0604020202020204" pitchFamily="34" charset="0"/>
          </a:endParaRPr>
        </a:p>
      </dgm:t>
    </dgm:pt>
    <dgm:pt modelId="{1742C1DB-7CD6-4EF5-96ED-0389E12B81D8}" type="parTrans" cxnId="{813282C6-CC0B-4590-AC03-D8E718D24F97}">
      <dgm:prSet/>
      <dgm:spPr/>
      <dgm:t>
        <a:bodyPr/>
        <a:lstStyle/>
        <a:p>
          <a:endParaRPr lang="es-MX"/>
        </a:p>
      </dgm:t>
    </dgm:pt>
    <dgm:pt modelId="{1AA540EE-7E37-4AE8-AE3A-B37FAA369A19}" type="sibTrans" cxnId="{813282C6-CC0B-4590-AC03-D8E718D24F97}">
      <dgm:prSet/>
      <dgm:spPr/>
      <dgm:t>
        <a:bodyPr/>
        <a:lstStyle/>
        <a:p>
          <a:endParaRPr lang="es-MX"/>
        </a:p>
      </dgm:t>
    </dgm:pt>
    <dgm:pt modelId="{C5FA2EDC-72A4-4206-AA87-925810B9349D}">
      <dgm:prSet phldrT="[Texto]"/>
      <dgm:spPr/>
      <dgm:t>
        <a:bodyPr/>
        <a:lstStyle/>
        <a:p>
          <a:r>
            <a:rPr lang="es-MX" dirty="0" smtClean="0">
              <a:latin typeface="Arial" panose="020B0604020202020204" pitchFamily="34" charset="0"/>
              <a:cs typeface="Arial" panose="020B0604020202020204" pitchFamily="34" charset="0"/>
            </a:rPr>
            <a:t>FUENTES SECUNDARIAS:  ofrecen información sobre el tema que se va a investigar.</a:t>
          </a:r>
          <a:endParaRPr lang="es-MX" dirty="0">
            <a:latin typeface="Arial" panose="020B0604020202020204" pitchFamily="34" charset="0"/>
            <a:cs typeface="Arial" panose="020B0604020202020204" pitchFamily="34" charset="0"/>
          </a:endParaRPr>
        </a:p>
      </dgm:t>
    </dgm:pt>
    <dgm:pt modelId="{060919C7-E9D8-431B-B3FF-1A44C466E4CC}" type="parTrans" cxnId="{6F00B4DB-6EF8-4038-9D75-0BCC71C952B4}">
      <dgm:prSet/>
      <dgm:spPr/>
      <dgm:t>
        <a:bodyPr/>
        <a:lstStyle/>
        <a:p>
          <a:endParaRPr lang="es-MX"/>
        </a:p>
      </dgm:t>
    </dgm:pt>
    <dgm:pt modelId="{7FCFD59C-C405-4296-B4DC-0D085AF20845}" type="sibTrans" cxnId="{6F00B4DB-6EF8-4038-9D75-0BCC71C952B4}">
      <dgm:prSet/>
      <dgm:spPr/>
      <dgm:t>
        <a:bodyPr/>
        <a:lstStyle/>
        <a:p>
          <a:endParaRPr lang="es-MX"/>
        </a:p>
      </dgm:t>
    </dgm:pt>
    <dgm:pt modelId="{62091511-1306-493F-90B2-60E4FEDC5443}" type="pres">
      <dgm:prSet presAssocID="{59203AEC-7106-4F40-B20B-3E5EE4B3965A}" presName="Name0" presStyleCnt="0">
        <dgm:presLayoutVars>
          <dgm:dir/>
          <dgm:resizeHandles val="exact"/>
        </dgm:presLayoutVars>
      </dgm:prSet>
      <dgm:spPr/>
    </dgm:pt>
    <dgm:pt modelId="{45C1326E-72A1-4FD1-959D-5A5C476E0518}" type="pres">
      <dgm:prSet presAssocID="{98913E67-5ECB-492B-B1C4-83182A0C2159}" presName="node" presStyleLbl="node1" presStyleIdx="0" presStyleCnt="3">
        <dgm:presLayoutVars>
          <dgm:bulletEnabled val="1"/>
        </dgm:presLayoutVars>
      </dgm:prSet>
      <dgm:spPr/>
      <dgm:t>
        <a:bodyPr/>
        <a:lstStyle/>
        <a:p>
          <a:endParaRPr lang="es-MX"/>
        </a:p>
      </dgm:t>
    </dgm:pt>
    <dgm:pt modelId="{B20D46A6-41B8-456E-BB1D-4E566E4E8630}" type="pres">
      <dgm:prSet presAssocID="{A71758EF-5C12-4417-AC35-2A8818F1BBEF}" presName="sibTrans" presStyleLbl="sibTrans2D1" presStyleIdx="0" presStyleCnt="2"/>
      <dgm:spPr/>
      <dgm:t>
        <a:bodyPr/>
        <a:lstStyle/>
        <a:p>
          <a:endParaRPr lang="es-ES"/>
        </a:p>
      </dgm:t>
    </dgm:pt>
    <dgm:pt modelId="{37650136-5DC3-4C11-A2BE-EE5F0701032A}" type="pres">
      <dgm:prSet presAssocID="{A71758EF-5C12-4417-AC35-2A8818F1BBEF}" presName="connectorText" presStyleLbl="sibTrans2D1" presStyleIdx="0" presStyleCnt="2"/>
      <dgm:spPr/>
      <dgm:t>
        <a:bodyPr/>
        <a:lstStyle/>
        <a:p>
          <a:endParaRPr lang="es-ES"/>
        </a:p>
      </dgm:t>
    </dgm:pt>
    <dgm:pt modelId="{4C72F039-26BB-4ACE-9397-D0921D996C4C}" type="pres">
      <dgm:prSet presAssocID="{5A049D31-9BD7-4FA6-8641-3C0328AE4F75}" presName="node" presStyleLbl="node1" presStyleIdx="1" presStyleCnt="3">
        <dgm:presLayoutVars>
          <dgm:bulletEnabled val="1"/>
        </dgm:presLayoutVars>
      </dgm:prSet>
      <dgm:spPr/>
      <dgm:t>
        <a:bodyPr/>
        <a:lstStyle/>
        <a:p>
          <a:endParaRPr lang="es-MX"/>
        </a:p>
      </dgm:t>
    </dgm:pt>
    <dgm:pt modelId="{DCA6C5AF-1A1B-4FA5-8D6D-1B290518D62D}" type="pres">
      <dgm:prSet presAssocID="{1AA540EE-7E37-4AE8-AE3A-B37FAA369A19}" presName="sibTrans" presStyleLbl="sibTrans2D1" presStyleIdx="1" presStyleCnt="2"/>
      <dgm:spPr/>
      <dgm:t>
        <a:bodyPr/>
        <a:lstStyle/>
        <a:p>
          <a:endParaRPr lang="es-ES"/>
        </a:p>
      </dgm:t>
    </dgm:pt>
    <dgm:pt modelId="{FC28E79A-9D5E-43E8-BB31-54AF0437A761}" type="pres">
      <dgm:prSet presAssocID="{1AA540EE-7E37-4AE8-AE3A-B37FAA369A19}" presName="connectorText" presStyleLbl="sibTrans2D1" presStyleIdx="1" presStyleCnt="2"/>
      <dgm:spPr/>
      <dgm:t>
        <a:bodyPr/>
        <a:lstStyle/>
        <a:p>
          <a:endParaRPr lang="es-ES"/>
        </a:p>
      </dgm:t>
    </dgm:pt>
    <dgm:pt modelId="{8EECBDAF-81A5-4D53-A688-4A736FCE5C48}" type="pres">
      <dgm:prSet presAssocID="{C5FA2EDC-72A4-4206-AA87-925810B9349D}" presName="node" presStyleLbl="node1" presStyleIdx="2" presStyleCnt="3">
        <dgm:presLayoutVars>
          <dgm:bulletEnabled val="1"/>
        </dgm:presLayoutVars>
      </dgm:prSet>
      <dgm:spPr/>
      <dgm:t>
        <a:bodyPr/>
        <a:lstStyle/>
        <a:p>
          <a:endParaRPr lang="es-MX"/>
        </a:p>
      </dgm:t>
    </dgm:pt>
  </dgm:ptLst>
  <dgm:cxnLst>
    <dgm:cxn modelId="{6F00B4DB-6EF8-4038-9D75-0BCC71C952B4}" srcId="{59203AEC-7106-4F40-B20B-3E5EE4B3965A}" destId="{C5FA2EDC-72A4-4206-AA87-925810B9349D}" srcOrd="2" destOrd="0" parTransId="{060919C7-E9D8-431B-B3FF-1A44C466E4CC}" sibTransId="{7FCFD59C-C405-4296-B4DC-0D085AF20845}"/>
    <dgm:cxn modelId="{37BB4A10-E8BA-49FB-A9C1-06477A9A7EAB}" type="presOf" srcId="{98913E67-5ECB-492B-B1C4-83182A0C2159}" destId="{45C1326E-72A1-4FD1-959D-5A5C476E0518}" srcOrd="0" destOrd="0" presId="urn:microsoft.com/office/officeart/2005/8/layout/process1"/>
    <dgm:cxn modelId="{04A7E6DA-E1C4-42E0-BD89-4FED8CC7B6CE}" type="presOf" srcId="{1AA540EE-7E37-4AE8-AE3A-B37FAA369A19}" destId="{FC28E79A-9D5E-43E8-BB31-54AF0437A761}" srcOrd="1" destOrd="0" presId="urn:microsoft.com/office/officeart/2005/8/layout/process1"/>
    <dgm:cxn modelId="{813282C6-CC0B-4590-AC03-D8E718D24F97}" srcId="{59203AEC-7106-4F40-B20B-3E5EE4B3965A}" destId="{5A049D31-9BD7-4FA6-8641-3C0328AE4F75}" srcOrd="1" destOrd="0" parTransId="{1742C1DB-7CD6-4EF5-96ED-0389E12B81D8}" sibTransId="{1AA540EE-7E37-4AE8-AE3A-B37FAA369A19}"/>
    <dgm:cxn modelId="{A4FC298A-9910-4711-8BA9-A47AA5F03834}" type="presOf" srcId="{1AA540EE-7E37-4AE8-AE3A-B37FAA369A19}" destId="{DCA6C5AF-1A1B-4FA5-8D6D-1B290518D62D}" srcOrd="0" destOrd="0" presId="urn:microsoft.com/office/officeart/2005/8/layout/process1"/>
    <dgm:cxn modelId="{F36688E4-8DD9-4FBD-90AE-F572C33ECADB}" type="presOf" srcId="{A71758EF-5C12-4417-AC35-2A8818F1BBEF}" destId="{37650136-5DC3-4C11-A2BE-EE5F0701032A}" srcOrd="1" destOrd="0" presId="urn:microsoft.com/office/officeart/2005/8/layout/process1"/>
    <dgm:cxn modelId="{EAA9FD2A-14F4-42A4-AA4B-87856A89DD33}" type="presOf" srcId="{59203AEC-7106-4F40-B20B-3E5EE4B3965A}" destId="{62091511-1306-493F-90B2-60E4FEDC5443}" srcOrd="0" destOrd="0" presId="urn:microsoft.com/office/officeart/2005/8/layout/process1"/>
    <dgm:cxn modelId="{DE67E832-2B18-4882-B876-7B3ADC104914}" type="presOf" srcId="{C5FA2EDC-72A4-4206-AA87-925810B9349D}" destId="{8EECBDAF-81A5-4D53-A688-4A736FCE5C48}" srcOrd="0" destOrd="0" presId="urn:microsoft.com/office/officeart/2005/8/layout/process1"/>
    <dgm:cxn modelId="{EA2BD607-4656-40A6-83C5-42E12FE07DF9}" srcId="{59203AEC-7106-4F40-B20B-3E5EE4B3965A}" destId="{98913E67-5ECB-492B-B1C4-83182A0C2159}" srcOrd="0" destOrd="0" parTransId="{33C7B3A3-9F13-41D1-BBA5-0D75CCA55129}" sibTransId="{A71758EF-5C12-4417-AC35-2A8818F1BBEF}"/>
    <dgm:cxn modelId="{FEF7B443-9D5A-4BC4-B62F-55841A910744}" type="presOf" srcId="{5A049D31-9BD7-4FA6-8641-3C0328AE4F75}" destId="{4C72F039-26BB-4ACE-9397-D0921D996C4C}" srcOrd="0" destOrd="0" presId="urn:microsoft.com/office/officeart/2005/8/layout/process1"/>
    <dgm:cxn modelId="{90727CFF-70D4-4A9E-B6E2-22A8A4972880}" type="presOf" srcId="{A71758EF-5C12-4417-AC35-2A8818F1BBEF}" destId="{B20D46A6-41B8-456E-BB1D-4E566E4E8630}" srcOrd="0" destOrd="0" presId="urn:microsoft.com/office/officeart/2005/8/layout/process1"/>
    <dgm:cxn modelId="{681FB730-F326-41C6-AE18-F813569D134D}" type="presParOf" srcId="{62091511-1306-493F-90B2-60E4FEDC5443}" destId="{45C1326E-72A1-4FD1-959D-5A5C476E0518}" srcOrd="0" destOrd="0" presId="urn:microsoft.com/office/officeart/2005/8/layout/process1"/>
    <dgm:cxn modelId="{8C403AA2-DD72-400F-953F-8DBFF833B405}" type="presParOf" srcId="{62091511-1306-493F-90B2-60E4FEDC5443}" destId="{B20D46A6-41B8-456E-BB1D-4E566E4E8630}" srcOrd="1" destOrd="0" presId="urn:microsoft.com/office/officeart/2005/8/layout/process1"/>
    <dgm:cxn modelId="{22DFED97-0352-4059-9E98-6E3EC5E4798E}" type="presParOf" srcId="{B20D46A6-41B8-456E-BB1D-4E566E4E8630}" destId="{37650136-5DC3-4C11-A2BE-EE5F0701032A}" srcOrd="0" destOrd="0" presId="urn:microsoft.com/office/officeart/2005/8/layout/process1"/>
    <dgm:cxn modelId="{8EB8A215-E25C-43BF-98F1-2067398A6729}" type="presParOf" srcId="{62091511-1306-493F-90B2-60E4FEDC5443}" destId="{4C72F039-26BB-4ACE-9397-D0921D996C4C}" srcOrd="2" destOrd="0" presId="urn:microsoft.com/office/officeart/2005/8/layout/process1"/>
    <dgm:cxn modelId="{50F2BD78-A77F-4399-9950-F1A1ADD7F690}" type="presParOf" srcId="{62091511-1306-493F-90B2-60E4FEDC5443}" destId="{DCA6C5AF-1A1B-4FA5-8D6D-1B290518D62D}" srcOrd="3" destOrd="0" presId="urn:microsoft.com/office/officeart/2005/8/layout/process1"/>
    <dgm:cxn modelId="{D20F9F30-79D4-40FA-BF7C-F40FF139495A}" type="presParOf" srcId="{DCA6C5AF-1A1B-4FA5-8D6D-1B290518D62D}" destId="{FC28E79A-9D5E-43E8-BB31-54AF0437A761}" srcOrd="0" destOrd="0" presId="urn:microsoft.com/office/officeart/2005/8/layout/process1"/>
    <dgm:cxn modelId="{3A67A7C0-F9FF-478E-8B8B-4FFE277A4DFA}" type="presParOf" srcId="{62091511-1306-493F-90B2-60E4FEDC5443}" destId="{8EECBDAF-81A5-4D53-A688-4A736FCE5C48}"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A46D3BF-B2CE-4AC3-B3DE-ADF30275D46D}" type="doc">
      <dgm:prSet loTypeId="urn:microsoft.com/office/officeart/2005/8/layout/hierarchy4" loCatId="list" qsTypeId="urn:microsoft.com/office/officeart/2005/8/quickstyle/simple1" qsCatId="simple" csTypeId="urn:microsoft.com/office/officeart/2005/8/colors/colorful5" csCatId="colorful" phldr="1"/>
      <dgm:spPr/>
      <dgm:t>
        <a:bodyPr/>
        <a:lstStyle/>
        <a:p>
          <a:endParaRPr lang="es-MX"/>
        </a:p>
      </dgm:t>
    </dgm:pt>
    <dgm:pt modelId="{E4C2CC4A-19F9-467B-8C8F-882422ED6105}">
      <dgm:prSet phldrT="[Texto]"/>
      <dgm:spPr/>
      <dgm:t>
        <a:bodyPr/>
        <a:lstStyle/>
        <a:p>
          <a:r>
            <a:rPr lang="es-MX" dirty="0" smtClean="0"/>
            <a:t>PROCESO PARA LA RECOLECCIÓN DE DATOS</a:t>
          </a:r>
          <a:endParaRPr lang="es-MX" dirty="0"/>
        </a:p>
      </dgm:t>
    </dgm:pt>
    <dgm:pt modelId="{9FFFFFFE-7858-45EB-BDEF-2833CE550DE2}" type="parTrans" cxnId="{7A6FCA72-A5FD-45EF-9B27-846B40D743A7}">
      <dgm:prSet/>
      <dgm:spPr/>
      <dgm:t>
        <a:bodyPr/>
        <a:lstStyle/>
        <a:p>
          <a:endParaRPr lang="es-MX"/>
        </a:p>
      </dgm:t>
    </dgm:pt>
    <dgm:pt modelId="{9FDC0918-865A-4399-92EB-4050AB159671}" type="sibTrans" cxnId="{7A6FCA72-A5FD-45EF-9B27-846B40D743A7}">
      <dgm:prSet/>
      <dgm:spPr/>
      <dgm:t>
        <a:bodyPr/>
        <a:lstStyle/>
        <a:p>
          <a:endParaRPr lang="es-MX"/>
        </a:p>
      </dgm:t>
    </dgm:pt>
    <dgm:pt modelId="{C166F347-97A8-4A86-90F3-9E9F580CE1DB}">
      <dgm:prSet phldrT="[Texto]"/>
      <dgm:spPr/>
      <dgm:t>
        <a:bodyPr/>
        <a:lstStyle/>
        <a:p>
          <a:pPr algn="just"/>
          <a:r>
            <a:rPr lang="es-MX" dirty="0" smtClean="0"/>
            <a:t>	1. tener claros los objetivos propuestos en la investigación y las variables de la hipótesis ( si las hay).</a:t>
          </a:r>
          <a:endParaRPr lang="es-MX" dirty="0"/>
        </a:p>
      </dgm:t>
    </dgm:pt>
    <dgm:pt modelId="{6F77DC6A-1C9B-45C6-89CD-043F9149C570}" type="parTrans" cxnId="{57B81930-CD09-4785-8A38-C5AF558F7A38}">
      <dgm:prSet/>
      <dgm:spPr/>
      <dgm:t>
        <a:bodyPr/>
        <a:lstStyle/>
        <a:p>
          <a:endParaRPr lang="es-MX"/>
        </a:p>
      </dgm:t>
    </dgm:pt>
    <dgm:pt modelId="{C1086DFA-C0F2-48B3-A8FA-96DA679CFB54}" type="sibTrans" cxnId="{57B81930-CD09-4785-8A38-C5AF558F7A38}">
      <dgm:prSet/>
      <dgm:spPr/>
      <dgm:t>
        <a:bodyPr/>
        <a:lstStyle/>
        <a:p>
          <a:endParaRPr lang="es-MX"/>
        </a:p>
      </dgm:t>
    </dgm:pt>
    <dgm:pt modelId="{86144096-46EB-4F0E-9A72-FE92FCA928BE}">
      <dgm:prSet phldrT="[Texto]"/>
      <dgm:spPr/>
      <dgm:t>
        <a:bodyPr/>
        <a:lstStyle/>
        <a:p>
          <a:r>
            <a:rPr lang="es-MX" dirty="0" smtClean="0"/>
            <a:t>3. Definir las técnicas de recolección de información (elaborarlas y  validarlas).</a:t>
          </a:r>
          <a:endParaRPr lang="es-MX" dirty="0"/>
        </a:p>
      </dgm:t>
    </dgm:pt>
    <dgm:pt modelId="{A8BCE306-37B4-4589-AD5D-B56ABAA82336}" type="parTrans" cxnId="{39F012B4-5F2A-448C-9BE4-598357EDB065}">
      <dgm:prSet/>
      <dgm:spPr/>
      <dgm:t>
        <a:bodyPr/>
        <a:lstStyle/>
        <a:p>
          <a:endParaRPr lang="es-MX"/>
        </a:p>
      </dgm:t>
    </dgm:pt>
    <dgm:pt modelId="{A97DA521-5C25-4742-AB8E-4546F3362CF7}" type="sibTrans" cxnId="{39F012B4-5F2A-448C-9BE4-598357EDB065}">
      <dgm:prSet/>
      <dgm:spPr/>
      <dgm:t>
        <a:bodyPr/>
        <a:lstStyle/>
        <a:p>
          <a:endParaRPr lang="es-MX"/>
        </a:p>
      </dgm:t>
    </dgm:pt>
    <dgm:pt modelId="{36EDE32E-2425-4615-99A4-38B85741B1F3}">
      <dgm:prSet phldrT="[Texto]"/>
      <dgm:spPr/>
      <dgm:t>
        <a:bodyPr/>
        <a:lstStyle/>
        <a:p>
          <a:r>
            <a:rPr lang="es-MX" dirty="0" smtClean="0"/>
            <a:t>4. Recoger la información para luego procesarla para su respectiva descripción, análisis y discusión.</a:t>
          </a:r>
          <a:endParaRPr lang="es-MX" dirty="0"/>
        </a:p>
      </dgm:t>
    </dgm:pt>
    <dgm:pt modelId="{F860F2A8-6EB7-42E9-8D51-348508A8608C}" type="parTrans" cxnId="{E5A59C00-0864-4B3B-8A5C-5D0F39717D4B}">
      <dgm:prSet/>
      <dgm:spPr/>
      <dgm:t>
        <a:bodyPr/>
        <a:lstStyle/>
        <a:p>
          <a:endParaRPr lang="es-MX"/>
        </a:p>
      </dgm:t>
    </dgm:pt>
    <dgm:pt modelId="{9C5BF1C3-7D88-46FE-8940-E828AAFFD2BC}" type="sibTrans" cxnId="{E5A59C00-0864-4B3B-8A5C-5D0F39717D4B}">
      <dgm:prSet/>
      <dgm:spPr/>
      <dgm:t>
        <a:bodyPr/>
        <a:lstStyle/>
        <a:p>
          <a:endParaRPr lang="es-MX"/>
        </a:p>
      </dgm:t>
    </dgm:pt>
    <dgm:pt modelId="{869C16D8-44AE-4AF8-B87D-0C2BEF64E49F}">
      <dgm:prSet phldrT="[Texto]"/>
      <dgm:spPr/>
      <dgm:t>
        <a:bodyPr/>
        <a:lstStyle/>
        <a:p>
          <a:pPr algn="ctr"/>
          <a:r>
            <a:rPr lang="es-MX" dirty="0" smtClean="0"/>
            <a:t>2. Haber seleccionado la población o muestra objeto de estudio. </a:t>
          </a:r>
          <a:endParaRPr lang="es-MX" dirty="0"/>
        </a:p>
      </dgm:t>
    </dgm:pt>
    <dgm:pt modelId="{4B0A2C2E-159F-4AEC-BAE0-3A2D8BEE2F99}" type="parTrans" cxnId="{40526CCC-A28D-450C-B4DC-E8465C25CDC0}">
      <dgm:prSet/>
      <dgm:spPr/>
      <dgm:t>
        <a:bodyPr/>
        <a:lstStyle/>
        <a:p>
          <a:endParaRPr lang="es-MX"/>
        </a:p>
      </dgm:t>
    </dgm:pt>
    <dgm:pt modelId="{9675DB36-31F3-428D-A2C9-F92E9AD20E4C}" type="sibTrans" cxnId="{40526CCC-A28D-450C-B4DC-E8465C25CDC0}">
      <dgm:prSet/>
      <dgm:spPr/>
      <dgm:t>
        <a:bodyPr/>
        <a:lstStyle/>
        <a:p>
          <a:endParaRPr lang="es-MX"/>
        </a:p>
      </dgm:t>
    </dgm:pt>
    <dgm:pt modelId="{7F257B89-0A9A-4325-AA21-C2C3B3B699A8}" type="pres">
      <dgm:prSet presAssocID="{BA46D3BF-B2CE-4AC3-B3DE-ADF30275D46D}" presName="Name0" presStyleCnt="0">
        <dgm:presLayoutVars>
          <dgm:chPref val="1"/>
          <dgm:dir/>
          <dgm:animOne val="branch"/>
          <dgm:animLvl val="lvl"/>
          <dgm:resizeHandles/>
        </dgm:presLayoutVars>
      </dgm:prSet>
      <dgm:spPr/>
      <dgm:t>
        <a:bodyPr/>
        <a:lstStyle/>
        <a:p>
          <a:endParaRPr lang="es-ES"/>
        </a:p>
      </dgm:t>
    </dgm:pt>
    <dgm:pt modelId="{9150F924-A2ED-43ED-860E-99B71E5036DD}" type="pres">
      <dgm:prSet presAssocID="{E4C2CC4A-19F9-467B-8C8F-882422ED6105}" presName="vertOne" presStyleCnt="0"/>
      <dgm:spPr/>
    </dgm:pt>
    <dgm:pt modelId="{A767E4B1-E4D5-4C37-A1F7-E63DFD40A917}" type="pres">
      <dgm:prSet presAssocID="{E4C2CC4A-19F9-467B-8C8F-882422ED6105}" presName="txOne" presStyleLbl="node0" presStyleIdx="0" presStyleCnt="1" custLinFactNeighborY="-53577">
        <dgm:presLayoutVars>
          <dgm:chPref val="3"/>
        </dgm:presLayoutVars>
      </dgm:prSet>
      <dgm:spPr/>
      <dgm:t>
        <a:bodyPr/>
        <a:lstStyle/>
        <a:p>
          <a:endParaRPr lang="es-MX"/>
        </a:p>
      </dgm:t>
    </dgm:pt>
    <dgm:pt modelId="{C482B551-23F6-47EA-9F18-3E6154CF5CF7}" type="pres">
      <dgm:prSet presAssocID="{E4C2CC4A-19F9-467B-8C8F-882422ED6105}" presName="parTransOne" presStyleCnt="0"/>
      <dgm:spPr/>
    </dgm:pt>
    <dgm:pt modelId="{D6BF628D-9B61-407F-A9C7-1A9942E6EA8F}" type="pres">
      <dgm:prSet presAssocID="{E4C2CC4A-19F9-467B-8C8F-882422ED6105}" presName="horzOne" presStyleCnt="0"/>
      <dgm:spPr/>
    </dgm:pt>
    <dgm:pt modelId="{EA220706-3E6F-42DA-AFD3-598A69D58197}" type="pres">
      <dgm:prSet presAssocID="{C166F347-97A8-4A86-90F3-9E9F580CE1DB}" presName="vertTwo" presStyleCnt="0"/>
      <dgm:spPr/>
    </dgm:pt>
    <dgm:pt modelId="{D01E6DFD-6068-4E1E-95E1-055634ADC0F1}" type="pres">
      <dgm:prSet presAssocID="{C166F347-97A8-4A86-90F3-9E9F580CE1DB}" presName="txTwo" presStyleLbl="node2" presStyleIdx="0" presStyleCnt="2">
        <dgm:presLayoutVars>
          <dgm:chPref val="3"/>
        </dgm:presLayoutVars>
      </dgm:prSet>
      <dgm:spPr/>
      <dgm:t>
        <a:bodyPr/>
        <a:lstStyle/>
        <a:p>
          <a:endParaRPr lang="es-MX"/>
        </a:p>
      </dgm:t>
    </dgm:pt>
    <dgm:pt modelId="{684D0D09-C4F4-4FFB-B534-54F770CB1F07}" type="pres">
      <dgm:prSet presAssocID="{C166F347-97A8-4A86-90F3-9E9F580CE1DB}" presName="parTransTwo" presStyleCnt="0"/>
      <dgm:spPr/>
    </dgm:pt>
    <dgm:pt modelId="{625580B7-9EC3-4B3F-BA50-441BAA7EDDE9}" type="pres">
      <dgm:prSet presAssocID="{C166F347-97A8-4A86-90F3-9E9F580CE1DB}" presName="horzTwo" presStyleCnt="0"/>
      <dgm:spPr/>
    </dgm:pt>
    <dgm:pt modelId="{81A80952-8602-4DC1-B92F-8B332211940D}" type="pres">
      <dgm:prSet presAssocID="{86144096-46EB-4F0E-9A72-FE92FCA928BE}" presName="vertThree" presStyleCnt="0"/>
      <dgm:spPr/>
    </dgm:pt>
    <dgm:pt modelId="{8427C158-C901-49BD-94B7-64F8128441C6}" type="pres">
      <dgm:prSet presAssocID="{86144096-46EB-4F0E-9A72-FE92FCA928BE}" presName="txThree" presStyleLbl="node3" presStyleIdx="0" presStyleCnt="2" custLinFactNeighborX="45499" custLinFactNeighborY="-2227">
        <dgm:presLayoutVars>
          <dgm:chPref val="3"/>
        </dgm:presLayoutVars>
      </dgm:prSet>
      <dgm:spPr/>
      <dgm:t>
        <a:bodyPr/>
        <a:lstStyle/>
        <a:p>
          <a:endParaRPr lang="es-MX"/>
        </a:p>
      </dgm:t>
    </dgm:pt>
    <dgm:pt modelId="{F408643C-349A-45B1-9E0E-34B38F8450E1}" type="pres">
      <dgm:prSet presAssocID="{86144096-46EB-4F0E-9A72-FE92FCA928BE}" presName="horzThree" presStyleCnt="0"/>
      <dgm:spPr/>
    </dgm:pt>
    <dgm:pt modelId="{1CA5A356-EF77-42CF-BB95-CAB349020B2C}" type="pres">
      <dgm:prSet presAssocID="{A97DA521-5C25-4742-AB8E-4546F3362CF7}" presName="sibSpaceThree" presStyleCnt="0"/>
      <dgm:spPr/>
    </dgm:pt>
    <dgm:pt modelId="{4C4B47D3-708F-4FD0-8C91-92E77C389DAC}" type="pres">
      <dgm:prSet presAssocID="{36EDE32E-2425-4615-99A4-38B85741B1F3}" presName="vertThree" presStyleCnt="0"/>
      <dgm:spPr/>
    </dgm:pt>
    <dgm:pt modelId="{A4DA3F0A-AC03-47A6-A71E-A354024F12A1}" type="pres">
      <dgm:prSet presAssocID="{36EDE32E-2425-4615-99A4-38B85741B1F3}" presName="txThree" presStyleLbl="node3" presStyleIdx="1" presStyleCnt="2" custLinFactNeighborX="77954" custLinFactNeighborY="-2227">
        <dgm:presLayoutVars>
          <dgm:chPref val="3"/>
        </dgm:presLayoutVars>
      </dgm:prSet>
      <dgm:spPr/>
      <dgm:t>
        <a:bodyPr/>
        <a:lstStyle/>
        <a:p>
          <a:endParaRPr lang="es-MX"/>
        </a:p>
      </dgm:t>
    </dgm:pt>
    <dgm:pt modelId="{9E5E91C9-D737-4DD4-BC05-2E76B7D0F0AA}" type="pres">
      <dgm:prSet presAssocID="{36EDE32E-2425-4615-99A4-38B85741B1F3}" presName="horzThree" presStyleCnt="0"/>
      <dgm:spPr/>
    </dgm:pt>
    <dgm:pt modelId="{3912FDFA-008B-4EF4-9638-9DD5BD5B561C}" type="pres">
      <dgm:prSet presAssocID="{C1086DFA-C0F2-48B3-A8FA-96DA679CFB54}" presName="sibSpaceTwo" presStyleCnt="0"/>
      <dgm:spPr/>
    </dgm:pt>
    <dgm:pt modelId="{DDD3E0AA-6DED-415C-B8E3-BE25D00F607C}" type="pres">
      <dgm:prSet presAssocID="{869C16D8-44AE-4AF8-B87D-0C2BEF64E49F}" presName="vertTwo" presStyleCnt="0"/>
      <dgm:spPr/>
    </dgm:pt>
    <dgm:pt modelId="{14905FA9-04B6-444D-A1AE-33DAAD0DABED}" type="pres">
      <dgm:prSet presAssocID="{869C16D8-44AE-4AF8-B87D-0C2BEF64E49F}" presName="txTwo" presStyleLbl="node2" presStyleIdx="1" presStyleCnt="2">
        <dgm:presLayoutVars>
          <dgm:chPref val="3"/>
        </dgm:presLayoutVars>
      </dgm:prSet>
      <dgm:spPr/>
      <dgm:t>
        <a:bodyPr/>
        <a:lstStyle/>
        <a:p>
          <a:endParaRPr lang="es-MX"/>
        </a:p>
      </dgm:t>
    </dgm:pt>
    <dgm:pt modelId="{6AD8CAF4-99AF-4CA0-90D2-3768A60B86CE}" type="pres">
      <dgm:prSet presAssocID="{869C16D8-44AE-4AF8-B87D-0C2BEF64E49F}" presName="horzTwo" presStyleCnt="0"/>
      <dgm:spPr/>
    </dgm:pt>
  </dgm:ptLst>
  <dgm:cxnLst>
    <dgm:cxn modelId="{2BED470D-068E-4082-83E2-7E0F92CDB9CC}" type="presOf" srcId="{869C16D8-44AE-4AF8-B87D-0C2BEF64E49F}" destId="{14905FA9-04B6-444D-A1AE-33DAAD0DABED}" srcOrd="0" destOrd="0" presId="urn:microsoft.com/office/officeart/2005/8/layout/hierarchy4"/>
    <dgm:cxn modelId="{39F012B4-5F2A-448C-9BE4-598357EDB065}" srcId="{C166F347-97A8-4A86-90F3-9E9F580CE1DB}" destId="{86144096-46EB-4F0E-9A72-FE92FCA928BE}" srcOrd="0" destOrd="0" parTransId="{A8BCE306-37B4-4589-AD5D-B56ABAA82336}" sibTransId="{A97DA521-5C25-4742-AB8E-4546F3362CF7}"/>
    <dgm:cxn modelId="{10B9C6DA-0253-407A-8693-D5450C48AF41}" type="presOf" srcId="{86144096-46EB-4F0E-9A72-FE92FCA928BE}" destId="{8427C158-C901-49BD-94B7-64F8128441C6}" srcOrd="0" destOrd="0" presId="urn:microsoft.com/office/officeart/2005/8/layout/hierarchy4"/>
    <dgm:cxn modelId="{40526CCC-A28D-450C-B4DC-E8465C25CDC0}" srcId="{E4C2CC4A-19F9-467B-8C8F-882422ED6105}" destId="{869C16D8-44AE-4AF8-B87D-0C2BEF64E49F}" srcOrd="1" destOrd="0" parTransId="{4B0A2C2E-159F-4AEC-BAE0-3A2D8BEE2F99}" sibTransId="{9675DB36-31F3-428D-A2C9-F92E9AD20E4C}"/>
    <dgm:cxn modelId="{71DCF0DE-06B5-48F9-B032-3A9E809776AA}" type="presOf" srcId="{E4C2CC4A-19F9-467B-8C8F-882422ED6105}" destId="{A767E4B1-E4D5-4C37-A1F7-E63DFD40A917}" srcOrd="0" destOrd="0" presId="urn:microsoft.com/office/officeart/2005/8/layout/hierarchy4"/>
    <dgm:cxn modelId="{E5A59C00-0864-4B3B-8A5C-5D0F39717D4B}" srcId="{C166F347-97A8-4A86-90F3-9E9F580CE1DB}" destId="{36EDE32E-2425-4615-99A4-38B85741B1F3}" srcOrd="1" destOrd="0" parTransId="{F860F2A8-6EB7-42E9-8D51-348508A8608C}" sibTransId="{9C5BF1C3-7D88-46FE-8940-E828AAFFD2BC}"/>
    <dgm:cxn modelId="{27FE98B4-1CDC-4FC0-95AF-053CE377A735}" type="presOf" srcId="{BA46D3BF-B2CE-4AC3-B3DE-ADF30275D46D}" destId="{7F257B89-0A9A-4325-AA21-C2C3B3B699A8}" srcOrd="0" destOrd="0" presId="urn:microsoft.com/office/officeart/2005/8/layout/hierarchy4"/>
    <dgm:cxn modelId="{77516076-79B2-4DC2-866F-F39E33CCDAAE}" type="presOf" srcId="{36EDE32E-2425-4615-99A4-38B85741B1F3}" destId="{A4DA3F0A-AC03-47A6-A71E-A354024F12A1}" srcOrd="0" destOrd="0" presId="urn:microsoft.com/office/officeart/2005/8/layout/hierarchy4"/>
    <dgm:cxn modelId="{0AE1106D-4186-464A-ACE4-13EC5E4AD506}" type="presOf" srcId="{C166F347-97A8-4A86-90F3-9E9F580CE1DB}" destId="{D01E6DFD-6068-4E1E-95E1-055634ADC0F1}" srcOrd="0" destOrd="0" presId="urn:microsoft.com/office/officeart/2005/8/layout/hierarchy4"/>
    <dgm:cxn modelId="{7A6FCA72-A5FD-45EF-9B27-846B40D743A7}" srcId="{BA46D3BF-B2CE-4AC3-B3DE-ADF30275D46D}" destId="{E4C2CC4A-19F9-467B-8C8F-882422ED6105}" srcOrd="0" destOrd="0" parTransId="{9FFFFFFE-7858-45EB-BDEF-2833CE550DE2}" sibTransId="{9FDC0918-865A-4399-92EB-4050AB159671}"/>
    <dgm:cxn modelId="{57B81930-CD09-4785-8A38-C5AF558F7A38}" srcId="{E4C2CC4A-19F9-467B-8C8F-882422ED6105}" destId="{C166F347-97A8-4A86-90F3-9E9F580CE1DB}" srcOrd="0" destOrd="0" parTransId="{6F77DC6A-1C9B-45C6-89CD-043F9149C570}" sibTransId="{C1086DFA-C0F2-48B3-A8FA-96DA679CFB54}"/>
    <dgm:cxn modelId="{C863B4E4-ACAA-4635-A776-9A6D73B31066}" type="presParOf" srcId="{7F257B89-0A9A-4325-AA21-C2C3B3B699A8}" destId="{9150F924-A2ED-43ED-860E-99B71E5036DD}" srcOrd="0" destOrd="0" presId="urn:microsoft.com/office/officeart/2005/8/layout/hierarchy4"/>
    <dgm:cxn modelId="{B2C0B904-31E4-4387-89A6-6417EE287FF9}" type="presParOf" srcId="{9150F924-A2ED-43ED-860E-99B71E5036DD}" destId="{A767E4B1-E4D5-4C37-A1F7-E63DFD40A917}" srcOrd="0" destOrd="0" presId="urn:microsoft.com/office/officeart/2005/8/layout/hierarchy4"/>
    <dgm:cxn modelId="{8218AE4F-DE29-4951-9ACC-87D6BD24D8EB}" type="presParOf" srcId="{9150F924-A2ED-43ED-860E-99B71E5036DD}" destId="{C482B551-23F6-47EA-9F18-3E6154CF5CF7}" srcOrd="1" destOrd="0" presId="urn:microsoft.com/office/officeart/2005/8/layout/hierarchy4"/>
    <dgm:cxn modelId="{08F1F8FC-0CA9-4533-A96B-52CA6D5486D0}" type="presParOf" srcId="{9150F924-A2ED-43ED-860E-99B71E5036DD}" destId="{D6BF628D-9B61-407F-A9C7-1A9942E6EA8F}" srcOrd="2" destOrd="0" presId="urn:microsoft.com/office/officeart/2005/8/layout/hierarchy4"/>
    <dgm:cxn modelId="{97C03142-6ED8-4C4B-96FB-5857C38E5BAD}" type="presParOf" srcId="{D6BF628D-9B61-407F-A9C7-1A9942E6EA8F}" destId="{EA220706-3E6F-42DA-AFD3-598A69D58197}" srcOrd="0" destOrd="0" presId="urn:microsoft.com/office/officeart/2005/8/layout/hierarchy4"/>
    <dgm:cxn modelId="{56EB8D72-CB44-4B48-BA7C-AEBB36FAC285}" type="presParOf" srcId="{EA220706-3E6F-42DA-AFD3-598A69D58197}" destId="{D01E6DFD-6068-4E1E-95E1-055634ADC0F1}" srcOrd="0" destOrd="0" presId="urn:microsoft.com/office/officeart/2005/8/layout/hierarchy4"/>
    <dgm:cxn modelId="{B1D22D5F-4A58-46F1-B22C-5D26E4BCC8E2}" type="presParOf" srcId="{EA220706-3E6F-42DA-AFD3-598A69D58197}" destId="{684D0D09-C4F4-4FFB-B534-54F770CB1F07}" srcOrd="1" destOrd="0" presId="urn:microsoft.com/office/officeart/2005/8/layout/hierarchy4"/>
    <dgm:cxn modelId="{60C7BB2A-FAB7-4D03-8682-6D58DB34AD23}" type="presParOf" srcId="{EA220706-3E6F-42DA-AFD3-598A69D58197}" destId="{625580B7-9EC3-4B3F-BA50-441BAA7EDDE9}" srcOrd="2" destOrd="0" presId="urn:microsoft.com/office/officeart/2005/8/layout/hierarchy4"/>
    <dgm:cxn modelId="{EC0BBB5A-6D20-446A-ADCB-C734D401BEEE}" type="presParOf" srcId="{625580B7-9EC3-4B3F-BA50-441BAA7EDDE9}" destId="{81A80952-8602-4DC1-B92F-8B332211940D}" srcOrd="0" destOrd="0" presId="urn:microsoft.com/office/officeart/2005/8/layout/hierarchy4"/>
    <dgm:cxn modelId="{BE0F035D-F59D-4E55-9F0B-08CAD21BF8A9}" type="presParOf" srcId="{81A80952-8602-4DC1-B92F-8B332211940D}" destId="{8427C158-C901-49BD-94B7-64F8128441C6}" srcOrd="0" destOrd="0" presId="urn:microsoft.com/office/officeart/2005/8/layout/hierarchy4"/>
    <dgm:cxn modelId="{8A63B2D3-0317-4C0A-9A73-436DEADBFD30}" type="presParOf" srcId="{81A80952-8602-4DC1-B92F-8B332211940D}" destId="{F408643C-349A-45B1-9E0E-34B38F8450E1}" srcOrd="1" destOrd="0" presId="urn:microsoft.com/office/officeart/2005/8/layout/hierarchy4"/>
    <dgm:cxn modelId="{8406779F-B6B8-46F2-B94F-FC2026B402C5}" type="presParOf" srcId="{625580B7-9EC3-4B3F-BA50-441BAA7EDDE9}" destId="{1CA5A356-EF77-42CF-BB95-CAB349020B2C}" srcOrd="1" destOrd="0" presId="urn:microsoft.com/office/officeart/2005/8/layout/hierarchy4"/>
    <dgm:cxn modelId="{9550DDA4-2E08-4D24-92D5-6CC9C6234FF5}" type="presParOf" srcId="{625580B7-9EC3-4B3F-BA50-441BAA7EDDE9}" destId="{4C4B47D3-708F-4FD0-8C91-92E77C389DAC}" srcOrd="2" destOrd="0" presId="urn:microsoft.com/office/officeart/2005/8/layout/hierarchy4"/>
    <dgm:cxn modelId="{7A91D21A-65B2-4B7E-A563-21D6DCDF655B}" type="presParOf" srcId="{4C4B47D3-708F-4FD0-8C91-92E77C389DAC}" destId="{A4DA3F0A-AC03-47A6-A71E-A354024F12A1}" srcOrd="0" destOrd="0" presId="urn:microsoft.com/office/officeart/2005/8/layout/hierarchy4"/>
    <dgm:cxn modelId="{4C651355-0D69-4A44-B70D-BD5234D93973}" type="presParOf" srcId="{4C4B47D3-708F-4FD0-8C91-92E77C389DAC}" destId="{9E5E91C9-D737-4DD4-BC05-2E76B7D0F0AA}" srcOrd="1" destOrd="0" presId="urn:microsoft.com/office/officeart/2005/8/layout/hierarchy4"/>
    <dgm:cxn modelId="{564B7651-3FEA-434A-8C3F-516E1C3DA060}" type="presParOf" srcId="{D6BF628D-9B61-407F-A9C7-1A9942E6EA8F}" destId="{3912FDFA-008B-4EF4-9638-9DD5BD5B561C}" srcOrd="1" destOrd="0" presId="urn:microsoft.com/office/officeart/2005/8/layout/hierarchy4"/>
    <dgm:cxn modelId="{971F497B-AB18-489E-83F1-0F09779CD99D}" type="presParOf" srcId="{D6BF628D-9B61-407F-A9C7-1A9942E6EA8F}" destId="{DDD3E0AA-6DED-415C-B8E3-BE25D00F607C}" srcOrd="2" destOrd="0" presId="urn:microsoft.com/office/officeart/2005/8/layout/hierarchy4"/>
    <dgm:cxn modelId="{6E53230D-FE95-4008-924A-BC6583384CB6}" type="presParOf" srcId="{DDD3E0AA-6DED-415C-B8E3-BE25D00F607C}" destId="{14905FA9-04B6-444D-A1AE-33DAAD0DABED}" srcOrd="0" destOrd="0" presId="urn:microsoft.com/office/officeart/2005/8/layout/hierarchy4"/>
    <dgm:cxn modelId="{1D9EAA23-4F12-4872-9D11-589D84ECF241}" type="presParOf" srcId="{DDD3E0AA-6DED-415C-B8E3-BE25D00F607C}" destId="{6AD8CAF4-99AF-4CA0-90D2-3768A60B86CE}"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51434A7-9CBC-4A06-A500-AAE128F1C6D5}" type="doc">
      <dgm:prSet loTypeId="urn:microsoft.com/office/officeart/2005/8/layout/equation2" loCatId="relationship" qsTypeId="urn:microsoft.com/office/officeart/2005/8/quickstyle/simple3" qsCatId="simple" csTypeId="urn:microsoft.com/office/officeart/2005/8/colors/accent0_3" csCatId="mainScheme" phldr="1"/>
      <dgm:spPr/>
    </dgm:pt>
    <dgm:pt modelId="{0640DF5F-736F-4D96-B549-DBDDCF5816E9}">
      <dgm:prSet phldrT="[Texto]" custT="1"/>
      <dgm:spPr/>
      <dgm:t>
        <a:bodyPr/>
        <a:lstStyle/>
        <a:p>
          <a:r>
            <a:rPr lang="es-MX" sz="900" dirty="0" smtClean="0"/>
            <a:t>RESULTADOS CONSISTENTES </a:t>
          </a:r>
          <a:endParaRPr lang="es-MX" sz="900" dirty="0"/>
        </a:p>
      </dgm:t>
    </dgm:pt>
    <dgm:pt modelId="{4F7191A8-C3CC-46FB-BEC1-0EFB54B0AFC3}" type="parTrans" cxnId="{7839F506-0AB8-48E5-8FAA-EB24B0FC1CDC}">
      <dgm:prSet/>
      <dgm:spPr/>
      <dgm:t>
        <a:bodyPr/>
        <a:lstStyle/>
        <a:p>
          <a:endParaRPr lang="es-MX"/>
        </a:p>
      </dgm:t>
    </dgm:pt>
    <dgm:pt modelId="{82B84DAF-9CF6-41E9-A856-272A61FCD3BA}" type="sibTrans" cxnId="{7839F506-0AB8-48E5-8FAA-EB24B0FC1CDC}">
      <dgm:prSet/>
      <dgm:spPr/>
      <dgm:t>
        <a:bodyPr/>
        <a:lstStyle/>
        <a:p>
          <a:endParaRPr lang="es-MX"/>
        </a:p>
      </dgm:t>
    </dgm:pt>
    <dgm:pt modelId="{7A7C312B-C369-4F2D-B70A-EE301CE537C4}">
      <dgm:prSet phldrT="[Texto]" custT="1"/>
      <dgm:spPr/>
      <dgm:t>
        <a:bodyPr/>
        <a:lstStyle/>
        <a:p>
          <a:r>
            <a:rPr lang="es-MX" sz="900" dirty="0" smtClean="0"/>
            <a:t>RESULTADOS COHERENTES </a:t>
          </a:r>
          <a:endParaRPr lang="es-MX" sz="900" dirty="0"/>
        </a:p>
      </dgm:t>
    </dgm:pt>
    <dgm:pt modelId="{8A2034CA-7E33-4E0D-8BE7-3C27FC7B975C}" type="parTrans" cxnId="{590AD882-A559-406D-9A70-6CE4E7B8A126}">
      <dgm:prSet/>
      <dgm:spPr/>
      <dgm:t>
        <a:bodyPr/>
        <a:lstStyle/>
        <a:p>
          <a:endParaRPr lang="es-MX"/>
        </a:p>
      </dgm:t>
    </dgm:pt>
    <dgm:pt modelId="{5320C297-A35D-438B-81E6-86C1359E554B}" type="sibTrans" cxnId="{590AD882-A559-406D-9A70-6CE4E7B8A126}">
      <dgm:prSet/>
      <dgm:spPr/>
      <dgm:t>
        <a:bodyPr/>
        <a:lstStyle/>
        <a:p>
          <a:endParaRPr lang="es-MX"/>
        </a:p>
      </dgm:t>
    </dgm:pt>
    <dgm:pt modelId="{3D4FAC07-27AC-4468-9326-42A16D911621}">
      <dgm:prSet phldrT="[Texto]" custT="1"/>
      <dgm:spPr/>
      <dgm:t>
        <a:bodyPr/>
        <a:lstStyle/>
        <a:p>
          <a:r>
            <a:rPr lang="es-MX" sz="1400" dirty="0" smtClean="0"/>
            <a:t>CONFIABILIDAD </a:t>
          </a:r>
          <a:endParaRPr lang="es-MX" sz="1400" dirty="0"/>
        </a:p>
      </dgm:t>
    </dgm:pt>
    <dgm:pt modelId="{DE4C797B-2C76-4EA1-81C0-1E0172E3D70D}" type="parTrans" cxnId="{8081EC63-9C29-4AA0-BF20-C9CC1FCC31E2}">
      <dgm:prSet/>
      <dgm:spPr/>
      <dgm:t>
        <a:bodyPr/>
        <a:lstStyle/>
        <a:p>
          <a:endParaRPr lang="es-MX"/>
        </a:p>
      </dgm:t>
    </dgm:pt>
    <dgm:pt modelId="{578C11DC-4E7E-4C0A-A285-0A98A62EAF01}" type="sibTrans" cxnId="{8081EC63-9C29-4AA0-BF20-C9CC1FCC31E2}">
      <dgm:prSet/>
      <dgm:spPr/>
      <dgm:t>
        <a:bodyPr/>
        <a:lstStyle/>
        <a:p>
          <a:endParaRPr lang="es-MX"/>
        </a:p>
      </dgm:t>
    </dgm:pt>
    <dgm:pt modelId="{35C6A605-5EE3-43BF-B5A9-BD0A782F0E55}" type="pres">
      <dgm:prSet presAssocID="{051434A7-9CBC-4A06-A500-AAE128F1C6D5}" presName="Name0" presStyleCnt="0">
        <dgm:presLayoutVars>
          <dgm:dir/>
          <dgm:resizeHandles val="exact"/>
        </dgm:presLayoutVars>
      </dgm:prSet>
      <dgm:spPr/>
    </dgm:pt>
    <dgm:pt modelId="{7EF74CA3-0AA7-43A9-A515-DC7BB80C9CD5}" type="pres">
      <dgm:prSet presAssocID="{051434A7-9CBC-4A06-A500-AAE128F1C6D5}" presName="vNodes" presStyleCnt="0"/>
      <dgm:spPr/>
    </dgm:pt>
    <dgm:pt modelId="{BD393782-F1B8-4F09-839B-9F553BF360E4}" type="pres">
      <dgm:prSet presAssocID="{0640DF5F-736F-4D96-B549-DBDDCF5816E9}" presName="node" presStyleLbl="node1" presStyleIdx="0" presStyleCnt="3">
        <dgm:presLayoutVars>
          <dgm:bulletEnabled val="1"/>
        </dgm:presLayoutVars>
      </dgm:prSet>
      <dgm:spPr/>
      <dgm:t>
        <a:bodyPr/>
        <a:lstStyle/>
        <a:p>
          <a:endParaRPr lang="es-MX"/>
        </a:p>
      </dgm:t>
    </dgm:pt>
    <dgm:pt modelId="{3DFD317F-E480-4473-8DCA-E2017C5E2318}" type="pres">
      <dgm:prSet presAssocID="{82B84DAF-9CF6-41E9-A856-272A61FCD3BA}" presName="spacerT" presStyleCnt="0"/>
      <dgm:spPr/>
    </dgm:pt>
    <dgm:pt modelId="{70306943-0BC3-4F77-8D4E-50CECD1C70EC}" type="pres">
      <dgm:prSet presAssocID="{82B84DAF-9CF6-41E9-A856-272A61FCD3BA}" presName="sibTrans" presStyleLbl="sibTrans2D1" presStyleIdx="0" presStyleCnt="2"/>
      <dgm:spPr/>
      <dgm:t>
        <a:bodyPr/>
        <a:lstStyle/>
        <a:p>
          <a:endParaRPr lang="es-MX"/>
        </a:p>
      </dgm:t>
    </dgm:pt>
    <dgm:pt modelId="{47ACF0F5-5BC0-49BD-A44A-A04E7C512A1F}" type="pres">
      <dgm:prSet presAssocID="{82B84DAF-9CF6-41E9-A856-272A61FCD3BA}" presName="spacerB" presStyleCnt="0"/>
      <dgm:spPr/>
    </dgm:pt>
    <dgm:pt modelId="{96804A2E-BEA1-4BD2-82CD-425B30B9E38A}" type="pres">
      <dgm:prSet presAssocID="{7A7C312B-C369-4F2D-B70A-EE301CE537C4}" presName="node" presStyleLbl="node1" presStyleIdx="1" presStyleCnt="3">
        <dgm:presLayoutVars>
          <dgm:bulletEnabled val="1"/>
        </dgm:presLayoutVars>
      </dgm:prSet>
      <dgm:spPr/>
      <dgm:t>
        <a:bodyPr/>
        <a:lstStyle/>
        <a:p>
          <a:endParaRPr lang="es-MX"/>
        </a:p>
      </dgm:t>
    </dgm:pt>
    <dgm:pt modelId="{FA576933-A19D-4AD0-961C-6308EBB90F47}" type="pres">
      <dgm:prSet presAssocID="{051434A7-9CBC-4A06-A500-AAE128F1C6D5}" presName="sibTransLast" presStyleLbl="sibTrans2D1" presStyleIdx="1" presStyleCnt="2"/>
      <dgm:spPr/>
      <dgm:t>
        <a:bodyPr/>
        <a:lstStyle/>
        <a:p>
          <a:endParaRPr lang="es-MX"/>
        </a:p>
      </dgm:t>
    </dgm:pt>
    <dgm:pt modelId="{33D5D683-80D3-4C5E-8736-E8E547BDE86F}" type="pres">
      <dgm:prSet presAssocID="{051434A7-9CBC-4A06-A500-AAE128F1C6D5}" presName="connectorText" presStyleLbl="sibTrans2D1" presStyleIdx="1" presStyleCnt="2"/>
      <dgm:spPr/>
      <dgm:t>
        <a:bodyPr/>
        <a:lstStyle/>
        <a:p>
          <a:endParaRPr lang="es-MX"/>
        </a:p>
      </dgm:t>
    </dgm:pt>
    <dgm:pt modelId="{7AD50A14-E128-4536-BFB3-E6F164271935}" type="pres">
      <dgm:prSet presAssocID="{051434A7-9CBC-4A06-A500-AAE128F1C6D5}" presName="lastNode" presStyleLbl="node1" presStyleIdx="2" presStyleCnt="3">
        <dgm:presLayoutVars>
          <dgm:bulletEnabled val="1"/>
        </dgm:presLayoutVars>
      </dgm:prSet>
      <dgm:spPr/>
      <dgm:t>
        <a:bodyPr/>
        <a:lstStyle/>
        <a:p>
          <a:endParaRPr lang="es-MX"/>
        </a:p>
      </dgm:t>
    </dgm:pt>
  </dgm:ptLst>
  <dgm:cxnLst>
    <dgm:cxn modelId="{47E5B949-BE18-4DC5-8CD9-3AC763BD996B}" type="presOf" srcId="{0640DF5F-736F-4D96-B549-DBDDCF5816E9}" destId="{BD393782-F1B8-4F09-839B-9F553BF360E4}" srcOrd="0" destOrd="0" presId="urn:microsoft.com/office/officeart/2005/8/layout/equation2"/>
    <dgm:cxn modelId="{590AD882-A559-406D-9A70-6CE4E7B8A126}" srcId="{051434A7-9CBC-4A06-A500-AAE128F1C6D5}" destId="{7A7C312B-C369-4F2D-B70A-EE301CE537C4}" srcOrd="1" destOrd="0" parTransId="{8A2034CA-7E33-4E0D-8BE7-3C27FC7B975C}" sibTransId="{5320C297-A35D-438B-81E6-86C1359E554B}"/>
    <dgm:cxn modelId="{5198026A-8A87-4F95-A06A-B6B461E30B12}" type="presOf" srcId="{7A7C312B-C369-4F2D-B70A-EE301CE537C4}" destId="{96804A2E-BEA1-4BD2-82CD-425B30B9E38A}" srcOrd="0" destOrd="0" presId="urn:microsoft.com/office/officeart/2005/8/layout/equation2"/>
    <dgm:cxn modelId="{8081EC63-9C29-4AA0-BF20-C9CC1FCC31E2}" srcId="{051434A7-9CBC-4A06-A500-AAE128F1C6D5}" destId="{3D4FAC07-27AC-4468-9326-42A16D911621}" srcOrd="2" destOrd="0" parTransId="{DE4C797B-2C76-4EA1-81C0-1E0172E3D70D}" sibTransId="{578C11DC-4E7E-4C0A-A285-0A98A62EAF01}"/>
    <dgm:cxn modelId="{EAB9192C-182B-401E-A481-D785C97595E5}" type="presOf" srcId="{5320C297-A35D-438B-81E6-86C1359E554B}" destId="{33D5D683-80D3-4C5E-8736-E8E547BDE86F}" srcOrd="1" destOrd="0" presId="urn:microsoft.com/office/officeart/2005/8/layout/equation2"/>
    <dgm:cxn modelId="{6FF62356-BD8A-4703-B470-5083EF80DEC1}" type="presOf" srcId="{051434A7-9CBC-4A06-A500-AAE128F1C6D5}" destId="{35C6A605-5EE3-43BF-B5A9-BD0A782F0E55}" srcOrd="0" destOrd="0" presId="urn:microsoft.com/office/officeart/2005/8/layout/equation2"/>
    <dgm:cxn modelId="{7839F506-0AB8-48E5-8FAA-EB24B0FC1CDC}" srcId="{051434A7-9CBC-4A06-A500-AAE128F1C6D5}" destId="{0640DF5F-736F-4D96-B549-DBDDCF5816E9}" srcOrd="0" destOrd="0" parTransId="{4F7191A8-C3CC-46FB-BEC1-0EFB54B0AFC3}" sibTransId="{82B84DAF-9CF6-41E9-A856-272A61FCD3BA}"/>
    <dgm:cxn modelId="{221B6D48-B273-4006-AE51-0FC8C1BD6DC0}" type="presOf" srcId="{5320C297-A35D-438B-81E6-86C1359E554B}" destId="{FA576933-A19D-4AD0-961C-6308EBB90F47}" srcOrd="0" destOrd="0" presId="urn:microsoft.com/office/officeart/2005/8/layout/equation2"/>
    <dgm:cxn modelId="{AFBC8FC5-7123-49CB-86B8-CF97B5AFBDDA}" type="presOf" srcId="{82B84DAF-9CF6-41E9-A856-272A61FCD3BA}" destId="{70306943-0BC3-4F77-8D4E-50CECD1C70EC}" srcOrd="0" destOrd="0" presId="urn:microsoft.com/office/officeart/2005/8/layout/equation2"/>
    <dgm:cxn modelId="{CFE38616-2FBB-42DB-85F1-252694484268}" type="presOf" srcId="{3D4FAC07-27AC-4468-9326-42A16D911621}" destId="{7AD50A14-E128-4536-BFB3-E6F164271935}" srcOrd="0" destOrd="0" presId="urn:microsoft.com/office/officeart/2005/8/layout/equation2"/>
    <dgm:cxn modelId="{225CA2E7-E699-4C55-973A-BDED34B3D707}" type="presParOf" srcId="{35C6A605-5EE3-43BF-B5A9-BD0A782F0E55}" destId="{7EF74CA3-0AA7-43A9-A515-DC7BB80C9CD5}" srcOrd="0" destOrd="0" presId="urn:microsoft.com/office/officeart/2005/8/layout/equation2"/>
    <dgm:cxn modelId="{ED5E0F78-4303-4CC3-BDB8-F31C557C9CB4}" type="presParOf" srcId="{7EF74CA3-0AA7-43A9-A515-DC7BB80C9CD5}" destId="{BD393782-F1B8-4F09-839B-9F553BF360E4}" srcOrd="0" destOrd="0" presId="urn:microsoft.com/office/officeart/2005/8/layout/equation2"/>
    <dgm:cxn modelId="{A52F1E63-0A27-4DB7-9F9B-A2197660D5DE}" type="presParOf" srcId="{7EF74CA3-0AA7-43A9-A515-DC7BB80C9CD5}" destId="{3DFD317F-E480-4473-8DCA-E2017C5E2318}" srcOrd="1" destOrd="0" presId="urn:microsoft.com/office/officeart/2005/8/layout/equation2"/>
    <dgm:cxn modelId="{2A3ED769-52EA-48D8-95A7-856E836EFE44}" type="presParOf" srcId="{7EF74CA3-0AA7-43A9-A515-DC7BB80C9CD5}" destId="{70306943-0BC3-4F77-8D4E-50CECD1C70EC}" srcOrd="2" destOrd="0" presId="urn:microsoft.com/office/officeart/2005/8/layout/equation2"/>
    <dgm:cxn modelId="{40EA4BD4-FEC5-4A3A-9478-11D5C88D7808}" type="presParOf" srcId="{7EF74CA3-0AA7-43A9-A515-DC7BB80C9CD5}" destId="{47ACF0F5-5BC0-49BD-A44A-A04E7C512A1F}" srcOrd="3" destOrd="0" presId="urn:microsoft.com/office/officeart/2005/8/layout/equation2"/>
    <dgm:cxn modelId="{79D085F4-E0C8-4B1F-BAD7-ADC1D7C059F7}" type="presParOf" srcId="{7EF74CA3-0AA7-43A9-A515-DC7BB80C9CD5}" destId="{96804A2E-BEA1-4BD2-82CD-425B30B9E38A}" srcOrd="4" destOrd="0" presId="urn:microsoft.com/office/officeart/2005/8/layout/equation2"/>
    <dgm:cxn modelId="{2B5E4281-2CA4-428C-B463-B10B84C68078}" type="presParOf" srcId="{35C6A605-5EE3-43BF-B5A9-BD0A782F0E55}" destId="{FA576933-A19D-4AD0-961C-6308EBB90F47}" srcOrd="1" destOrd="0" presId="urn:microsoft.com/office/officeart/2005/8/layout/equation2"/>
    <dgm:cxn modelId="{B47590B6-C461-4A48-AEF3-9F47FB7E789D}" type="presParOf" srcId="{FA576933-A19D-4AD0-961C-6308EBB90F47}" destId="{33D5D683-80D3-4C5E-8736-E8E547BDE86F}" srcOrd="0" destOrd="0" presId="urn:microsoft.com/office/officeart/2005/8/layout/equation2"/>
    <dgm:cxn modelId="{347B32C8-0AC7-4224-B045-4B60FAFD94C2}" type="presParOf" srcId="{35C6A605-5EE3-43BF-B5A9-BD0A782F0E55}" destId="{7AD50A14-E128-4536-BFB3-E6F164271935}"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8E1057-FFA4-4834-A7E0-A958D52988B9}">
      <dsp:nvSpPr>
        <dsp:cNvPr id="0" name=""/>
        <dsp:cNvSpPr/>
      </dsp:nvSpPr>
      <dsp:spPr>
        <a:xfrm>
          <a:off x="5022951" y="485995"/>
          <a:ext cx="2477273" cy="24772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s-ES" sz="4000" kern="1200" dirty="0" smtClean="0"/>
            <a:t>Observación</a:t>
          </a:r>
          <a:endParaRPr lang="es-ES" sz="4000" kern="1200" dirty="0"/>
        </a:p>
      </dsp:txBody>
      <dsp:txXfrm>
        <a:off x="5022951" y="485995"/>
        <a:ext cx="2477273" cy="2477273"/>
      </dsp:txXfrm>
    </dsp:sp>
    <dsp:sp modelId="{A4D41E67-491B-4AA2-AD5A-4B18C1925C34}">
      <dsp:nvSpPr>
        <dsp:cNvPr id="0" name=""/>
        <dsp:cNvSpPr/>
      </dsp:nvSpPr>
      <dsp:spPr>
        <a:xfrm>
          <a:off x="1251176" y="-1003"/>
          <a:ext cx="5855893" cy="5855893"/>
        </a:xfrm>
        <a:prstGeom prst="circularArrow">
          <a:avLst>
            <a:gd name="adj1" fmla="val 8249"/>
            <a:gd name="adj2" fmla="val 576186"/>
            <a:gd name="adj3" fmla="val 2963540"/>
            <a:gd name="adj4" fmla="val 51934"/>
            <a:gd name="adj5" fmla="val 9624"/>
          </a:avLst>
        </a:prstGeom>
        <a:blipFill rotWithShape="0">
          <a:blip xmlns:r="http://schemas.openxmlformats.org/officeDocument/2006/relationships" r:embed="rId1">
            <a:duotone>
              <a:schemeClr val="accent5">
                <a:hueOff val="0"/>
                <a:satOff val="0"/>
                <a:lumOff val="0"/>
                <a:alphaOff val="0"/>
                <a:shade val="22000"/>
                <a:satMod val="160000"/>
              </a:schemeClr>
              <a:schemeClr val="accent5">
                <a:hueOff val="0"/>
                <a:satOff val="0"/>
                <a:lumOff val="0"/>
                <a:alphaOff val="0"/>
                <a:shade val="45000"/>
                <a:satMod val="100000"/>
              </a:schemeClr>
            </a:duotone>
          </a:blip>
          <a:tile tx="0" ty="0" sx="65000" sy="65000" flip="none" algn="ctr"/>
        </a:blipFill>
        <a:ln>
          <a:noFill/>
        </a:ln>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accent5">
              <a:hueOff val="0"/>
              <a:satOff val="0"/>
              <a:lumOff val="0"/>
              <a:alphaOff val="0"/>
              <a:tint val="10000"/>
              <a:satMod val="130000"/>
            </a:schemeClr>
          </a:contourClr>
        </a:sp3d>
      </dsp:spPr>
      <dsp:style>
        <a:lnRef idx="0">
          <a:scrgbClr r="0" g="0" b="0"/>
        </a:lnRef>
        <a:fillRef idx="3">
          <a:scrgbClr r="0" g="0" b="0"/>
        </a:fillRef>
        <a:effectRef idx="3">
          <a:scrgbClr r="0" g="0" b="0"/>
        </a:effectRef>
        <a:fontRef idx="minor">
          <a:schemeClr val="lt1"/>
        </a:fontRef>
      </dsp:style>
    </dsp:sp>
    <dsp:sp modelId="{4F8EEF73-7780-4131-BBAF-16993D809E54}">
      <dsp:nvSpPr>
        <dsp:cNvPr id="0" name=""/>
        <dsp:cNvSpPr/>
      </dsp:nvSpPr>
      <dsp:spPr>
        <a:xfrm>
          <a:off x="2940486" y="4092929"/>
          <a:ext cx="2477273" cy="24772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s-ES" sz="4000" kern="1200" dirty="0" smtClean="0"/>
            <a:t>Grupo Focal</a:t>
          </a:r>
          <a:endParaRPr lang="es-ES" sz="4000" kern="1200" dirty="0"/>
        </a:p>
      </dsp:txBody>
      <dsp:txXfrm>
        <a:off x="2940486" y="4092929"/>
        <a:ext cx="2477273" cy="2477273"/>
      </dsp:txXfrm>
    </dsp:sp>
    <dsp:sp modelId="{9995E081-FFFA-4A6C-9B32-3E29A08CD55C}">
      <dsp:nvSpPr>
        <dsp:cNvPr id="0" name=""/>
        <dsp:cNvSpPr/>
      </dsp:nvSpPr>
      <dsp:spPr>
        <a:xfrm>
          <a:off x="1251176" y="-1003"/>
          <a:ext cx="5855893" cy="5855893"/>
        </a:xfrm>
        <a:prstGeom prst="circularArrow">
          <a:avLst>
            <a:gd name="adj1" fmla="val 8249"/>
            <a:gd name="adj2" fmla="val 576186"/>
            <a:gd name="adj3" fmla="val 10171880"/>
            <a:gd name="adj4" fmla="val 7260274"/>
            <a:gd name="adj5" fmla="val 9624"/>
          </a:avLst>
        </a:prstGeom>
        <a:blipFill rotWithShape="0">
          <a:blip xmlns:r="http://schemas.openxmlformats.org/officeDocument/2006/relationships" r:embed="rId1">
            <a:duotone>
              <a:schemeClr val="accent5">
                <a:hueOff val="-10661560"/>
                <a:satOff val="6060"/>
                <a:lumOff val="-5000"/>
                <a:alphaOff val="0"/>
                <a:shade val="22000"/>
                <a:satMod val="160000"/>
              </a:schemeClr>
              <a:schemeClr val="accent5">
                <a:hueOff val="-10661560"/>
                <a:satOff val="6060"/>
                <a:lumOff val="-5000"/>
                <a:alphaOff val="0"/>
                <a:shade val="45000"/>
                <a:satMod val="100000"/>
              </a:schemeClr>
            </a:duotone>
          </a:blip>
          <a:tile tx="0" ty="0" sx="65000" sy="65000" flip="none" algn="ctr"/>
        </a:blipFill>
        <a:ln>
          <a:noFill/>
        </a:ln>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accent5">
              <a:hueOff val="-10661560"/>
              <a:satOff val="6060"/>
              <a:lumOff val="-5000"/>
              <a:alphaOff val="0"/>
              <a:tint val="10000"/>
              <a:satMod val="130000"/>
            </a:schemeClr>
          </a:contourClr>
        </a:sp3d>
      </dsp:spPr>
      <dsp:style>
        <a:lnRef idx="0">
          <a:scrgbClr r="0" g="0" b="0"/>
        </a:lnRef>
        <a:fillRef idx="3">
          <a:scrgbClr r="0" g="0" b="0"/>
        </a:fillRef>
        <a:effectRef idx="3">
          <a:scrgbClr r="0" g="0" b="0"/>
        </a:effectRef>
        <a:fontRef idx="minor">
          <a:schemeClr val="lt1"/>
        </a:fontRef>
      </dsp:style>
    </dsp:sp>
    <dsp:sp modelId="{397BC2DA-9BE8-4A05-81AE-92C049E0E982}">
      <dsp:nvSpPr>
        <dsp:cNvPr id="0" name=""/>
        <dsp:cNvSpPr/>
      </dsp:nvSpPr>
      <dsp:spPr>
        <a:xfrm>
          <a:off x="858021" y="485995"/>
          <a:ext cx="2477273" cy="24772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s-ES" sz="4000" kern="1200" dirty="0" smtClean="0"/>
            <a:t>Entrevista profunda.</a:t>
          </a:r>
        </a:p>
        <a:p>
          <a:pPr lvl="0" algn="ctr" defTabSz="1778000">
            <a:lnSpc>
              <a:spcPct val="90000"/>
            </a:lnSpc>
            <a:spcBef>
              <a:spcPct val="0"/>
            </a:spcBef>
            <a:spcAft>
              <a:spcPct val="35000"/>
            </a:spcAft>
          </a:pPr>
          <a:endParaRPr lang="es-ES" sz="4000" kern="1200" dirty="0"/>
        </a:p>
      </dsp:txBody>
      <dsp:txXfrm>
        <a:off x="858021" y="485995"/>
        <a:ext cx="2477273" cy="2477273"/>
      </dsp:txXfrm>
    </dsp:sp>
    <dsp:sp modelId="{4EBF6CCD-FAA0-4A7E-A74A-C513A90B5B77}">
      <dsp:nvSpPr>
        <dsp:cNvPr id="0" name=""/>
        <dsp:cNvSpPr/>
      </dsp:nvSpPr>
      <dsp:spPr>
        <a:xfrm>
          <a:off x="1251176" y="-1003"/>
          <a:ext cx="5855893" cy="5855893"/>
        </a:xfrm>
        <a:prstGeom prst="circularArrow">
          <a:avLst>
            <a:gd name="adj1" fmla="val 8249"/>
            <a:gd name="adj2" fmla="val 576186"/>
            <a:gd name="adj3" fmla="val 16856426"/>
            <a:gd name="adj4" fmla="val 14967388"/>
            <a:gd name="adj5" fmla="val 9624"/>
          </a:avLst>
        </a:prstGeom>
        <a:blipFill rotWithShape="0">
          <a:blip xmlns:r="http://schemas.openxmlformats.org/officeDocument/2006/relationships" r:embed="rId1">
            <a:duotone>
              <a:schemeClr val="accent5">
                <a:hueOff val="-21323121"/>
                <a:satOff val="12119"/>
                <a:lumOff val="-10000"/>
                <a:alphaOff val="0"/>
                <a:shade val="22000"/>
                <a:satMod val="160000"/>
              </a:schemeClr>
              <a:schemeClr val="accent5">
                <a:hueOff val="-21323121"/>
                <a:satOff val="12119"/>
                <a:lumOff val="-10000"/>
                <a:alphaOff val="0"/>
                <a:shade val="45000"/>
                <a:satMod val="100000"/>
              </a:schemeClr>
            </a:duotone>
          </a:blip>
          <a:tile tx="0" ty="0" sx="65000" sy="65000" flip="none" algn="ctr"/>
        </a:blipFill>
        <a:ln>
          <a:noFill/>
        </a:ln>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accent5">
              <a:hueOff val="-21323121"/>
              <a:satOff val="12119"/>
              <a:lumOff val="-10000"/>
              <a:alphaOff val="0"/>
              <a:tint val="10000"/>
              <a:satMod val="130000"/>
            </a:schemeClr>
          </a:contourClr>
        </a:sp3d>
      </dsp:spPr>
      <dsp:style>
        <a:lnRef idx="0">
          <a:scrgbClr r="0" g="0" b="0"/>
        </a:lnRef>
        <a:fillRef idx="3">
          <a:scrgbClr r="0" g="0" b="0"/>
        </a:fillRef>
        <a:effectRef idx="3">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802736-7454-4ED1-95CB-9AD8CE79BBDF}">
      <dsp:nvSpPr>
        <dsp:cNvPr id="0" name=""/>
        <dsp:cNvSpPr/>
      </dsp:nvSpPr>
      <dsp:spPr>
        <a:xfrm>
          <a:off x="7911" y="1144465"/>
          <a:ext cx="2364561" cy="1418736"/>
        </a:xfrm>
        <a:prstGeom prst="roundRect">
          <a:avLst>
            <a:gd name="adj" fmla="val 10000"/>
          </a:avLst>
        </a:prstGeom>
        <a:blipFill rotWithShape="0">
          <a:blip xmlns:r="http://schemas.openxmlformats.org/officeDocument/2006/relationships" r:embed="rId1">
            <a:duotone>
              <a:schemeClr val="accent2">
                <a:hueOff val="0"/>
                <a:satOff val="0"/>
                <a:lumOff val="0"/>
                <a:alphaOff val="0"/>
                <a:shade val="22000"/>
                <a:satMod val="160000"/>
              </a:schemeClr>
              <a:schemeClr val="accent2">
                <a:hueOff val="0"/>
                <a:satOff val="0"/>
                <a:lumOff val="0"/>
                <a:alphaOff val="0"/>
                <a:shade val="45000"/>
                <a:satMod val="100000"/>
              </a:schemeClr>
            </a:duotone>
          </a:blip>
          <a:tile tx="0" ty="0" sx="65000" sy="65000" flip="none" algn="ctr"/>
        </a:blipFill>
        <a:ln>
          <a:noFill/>
        </a:ln>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accent2">
              <a:hueOff val="0"/>
              <a:satOff val="0"/>
              <a:lumOff val="0"/>
              <a:alphaOff val="0"/>
              <a:tint val="10000"/>
              <a:satMod val="1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b="1" kern="1200" dirty="0" smtClean="0"/>
            <a:t>Técnicas cuantitativas de investigación.</a:t>
          </a:r>
          <a:endParaRPr lang="es-ES" sz="2400" kern="1200" dirty="0"/>
        </a:p>
      </dsp:txBody>
      <dsp:txXfrm>
        <a:off x="49464" y="1186018"/>
        <a:ext cx="2281455" cy="1335630"/>
      </dsp:txXfrm>
    </dsp:sp>
    <dsp:sp modelId="{A468B980-9CD8-440F-9301-9792DE38F680}">
      <dsp:nvSpPr>
        <dsp:cNvPr id="0" name=""/>
        <dsp:cNvSpPr/>
      </dsp:nvSpPr>
      <dsp:spPr>
        <a:xfrm>
          <a:off x="2580554" y="1560628"/>
          <a:ext cx="501287" cy="586411"/>
        </a:xfrm>
        <a:prstGeom prst="rightArrow">
          <a:avLst>
            <a:gd name="adj1" fmla="val 60000"/>
            <a:gd name="adj2" fmla="val 50000"/>
          </a:avLst>
        </a:prstGeom>
        <a:blipFill rotWithShape="0">
          <a:blip xmlns:r="http://schemas.openxmlformats.org/officeDocument/2006/relationships" r:embed="rId1">
            <a:duotone>
              <a:schemeClr val="accent2">
                <a:hueOff val="0"/>
                <a:satOff val="0"/>
                <a:lumOff val="0"/>
                <a:alphaOff val="0"/>
                <a:shade val="22000"/>
                <a:satMod val="160000"/>
              </a:schemeClr>
              <a:schemeClr val="accent2">
                <a:hueOff val="0"/>
                <a:satOff val="0"/>
                <a:lumOff val="0"/>
                <a:alphaOff val="0"/>
                <a:shade val="45000"/>
                <a:satMod val="100000"/>
              </a:schemeClr>
            </a:duotone>
          </a:blip>
          <a:tile tx="0" ty="0" sx="65000" sy="65000" flip="none" algn="ctr"/>
        </a:blipFill>
        <a:ln>
          <a:noFill/>
        </a:ln>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accent2">
              <a:hueOff val="0"/>
              <a:satOff val="0"/>
              <a:lumOff val="0"/>
              <a:alphaOff val="0"/>
              <a:tint val="10000"/>
              <a:satMod val="1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ES" sz="1900" kern="1200"/>
        </a:p>
      </dsp:txBody>
      <dsp:txXfrm>
        <a:off x="2580554" y="1677910"/>
        <a:ext cx="350901" cy="351847"/>
      </dsp:txXfrm>
    </dsp:sp>
    <dsp:sp modelId="{6EDA26CD-870F-4CCA-95A1-62E4631128B9}">
      <dsp:nvSpPr>
        <dsp:cNvPr id="0" name=""/>
        <dsp:cNvSpPr/>
      </dsp:nvSpPr>
      <dsp:spPr>
        <a:xfrm>
          <a:off x="3318297" y="1144465"/>
          <a:ext cx="2364561" cy="1418736"/>
        </a:xfrm>
        <a:prstGeom prst="roundRect">
          <a:avLst>
            <a:gd name="adj" fmla="val 10000"/>
          </a:avLst>
        </a:prstGeom>
        <a:blipFill rotWithShape="0">
          <a:blip xmlns:r="http://schemas.openxmlformats.org/officeDocument/2006/relationships" r:embed="rId1">
            <a:duotone>
              <a:schemeClr val="accent3">
                <a:hueOff val="0"/>
                <a:satOff val="0"/>
                <a:lumOff val="0"/>
                <a:alphaOff val="0"/>
                <a:shade val="22000"/>
                <a:satMod val="160000"/>
              </a:schemeClr>
              <a:schemeClr val="accent3">
                <a:hueOff val="0"/>
                <a:satOff val="0"/>
                <a:lumOff val="0"/>
                <a:alphaOff val="0"/>
                <a:shade val="45000"/>
                <a:satMod val="100000"/>
              </a:schemeClr>
            </a:duotone>
          </a:blip>
          <a:tile tx="0" ty="0" sx="65000" sy="65000" flip="none" algn="ctr"/>
        </a:blipFill>
        <a:ln>
          <a:noFill/>
        </a:ln>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accent3">
              <a:hueOff val="0"/>
              <a:satOff val="0"/>
              <a:lumOff val="0"/>
              <a:alphaOff val="0"/>
              <a:tint val="10000"/>
              <a:satMod val="1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Observación: Dirigida </a:t>
          </a:r>
          <a:endParaRPr lang="es-ES" sz="2400" kern="1200" dirty="0"/>
        </a:p>
      </dsp:txBody>
      <dsp:txXfrm>
        <a:off x="3359850" y="1186018"/>
        <a:ext cx="2281455" cy="1335630"/>
      </dsp:txXfrm>
    </dsp:sp>
    <dsp:sp modelId="{20C8FF36-826E-4D91-8EEC-66FABBD5D9BD}">
      <dsp:nvSpPr>
        <dsp:cNvPr id="0" name=""/>
        <dsp:cNvSpPr/>
      </dsp:nvSpPr>
      <dsp:spPr>
        <a:xfrm>
          <a:off x="5890940" y="1560628"/>
          <a:ext cx="501287" cy="586411"/>
        </a:xfrm>
        <a:prstGeom prst="rightArrow">
          <a:avLst>
            <a:gd name="adj1" fmla="val 60000"/>
            <a:gd name="adj2" fmla="val 50000"/>
          </a:avLst>
        </a:prstGeom>
        <a:blipFill rotWithShape="0">
          <a:blip xmlns:r="http://schemas.openxmlformats.org/officeDocument/2006/relationships" r:embed="rId1">
            <a:duotone>
              <a:schemeClr val="accent3">
                <a:hueOff val="0"/>
                <a:satOff val="0"/>
                <a:lumOff val="0"/>
                <a:alphaOff val="0"/>
                <a:shade val="22000"/>
                <a:satMod val="160000"/>
              </a:schemeClr>
              <a:schemeClr val="accent3">
                <a:hueOff val="0"/>
                <a:satOff val="0"/>
                <a:lumOff val="0"/>
                <a:alphaOff val="0"/>
                <a:shade val="45000"/>
                <a:satMod val="100000"/>
              </a:schemeClr>
            </a:duotone>
          </a:blip>
          <a:tile tx="0" ty="0" sx="65000" sy="65000" flip="none" algn="ctr"/>
        </a:blipFill>
        <a:ln>
          <a:noFill/>
        </a:ln>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accent3">
              <a:hueOff val="0"/>
              <a:satOff val="0"/>
              <a:lumOff val="0"/>
              <a:alphaOff val="0"/>
              <a:tint val="10000"/>
              <a:satMod val="1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ES" sz="1900" kern="1200"/>
        </a:p>
      </dsp:txBody>
      <dsp:txXfrm>
        <a:off x="5890940" y="1677910"/>
        <a:ext cx="350901" cy="351847"/>
      </dsp:txXfrm>
    </dsp:sp>
    <dsp:sp modelId="{2707CB4B-9EDE-42A5-8DAA-A7DCAA579CDE}">
      <dsp:nvSpPr>
        <dsp:cNvPr id="0" name=""/>
        <dsp:cNvSpPr/>
      </dsp:nvSpPr>
      <dsp:spPr>
        <a:xfrm>
          <a:off x="6628683" y="1144465"/>
          <a:ext cx="2364561" cy="1418736"/>
        </a:xfrm>
        <a:prstGeom prst="roundRect">
          <a:avLst>
            <a:gd name="adj" fmla="val 10000"/>
          </a:avLst>
        </a:prstGeom>
        <a:blipFill rotWithShape="0">
          <a:blip xmlns:r="http://schemas.openxmlformats.org/officeDocument/2006/relationships" r:embed="rId1">
            <a:duotone>
              <a:schemeClr val="accent4">
                <a:hueOff val="0"/>
                <a:satOff val="0"/>
                <a:lumOff val="0"/>
                <a:alphaOff val="0"/>
                <a:shade val="22000"/>
                <a:satMod val="160000"/>
              </a:schemeClr>
              <a:schemeClr val="accent4">
                <a:hueOff val="0"/>
                <a:satOff val="0"/>
                <a:lumOff val="0"/>
                <a:alphaOff val="0"/>
                <a:shade val="45000"/>
                <a:satMod val="100000"/>
              </a:schemeClr>
            </a:duotone>
          </a:blip>
          <a:tile tx="0" ty="0" sx="65000" sy="65000" flip="none" algn="ctr"/>
        </a:blipFill>
        <a:ln>
          <a:noFill/>
        </a:ln>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accent4">
              <a:hueOff val="0"/>
              <a:satOff val="0"/>
              <a:lumOff val="0"/>
              <a:alphaOff val="0"/>
              <a:tint val="10000"/>
              <a:satMod val="1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Encuestas Cuestionario o formularios .</a:t>
          </a:r>
          <a:endParaRPr lang="es-ES" sz="2400" kern="1200" dirty="0"/>
        </a:p>
      </dsp:txBody>
      <dsp:txXfrm>
        <a:off x="6670236" y="1186018"/>
        <a:ext cx="2281455" cy="1335630"/>
      </dsp:txXfrm>
    </dsp:sp>
    <dsp:sp modelId="{8444ECD6-36EA-4ED7-9F67-824D822B0F41}">
      <dsp:nvSpPr>
        <dsp:cNvPr id="0" name=""/>
        <dsp:cNvSpPr/>
      </dsp:nvSpPr>
      <dsp:spPr>
        <a:xfrm rot="5400000">
          <a:off x="7560320" y="2728722"/>
          <a:ext cx="501287" cy="586411"/>
        </a:xfrm>
        <a:prstGeom prst="rightArrow">
          <a:avLst>
            <a:gd name="adj1" fmla="val 60000"/>
            <a:gd name="adj2" fmla="val 50000"/>
          </a:avLst>
        </a:prstGeom>
        <a:blipFill rotWithShape="0">
          <a:blip xmlns:r="http://schemas.openxmlformats.org/officeDocument/2006/relationships" r:embed="rId1">
            <a:duotone>
              <a:schemeClr val="accent4">
                <a:hueOff val="0"/>
                <a:satOff val="0"/>
                <a:lumOff val="0"/>
                <a:alphaOff val="0"/>
                <a:shade val="22000"/>
                <a:satMod val="160000"/>
              </a:schemeClr>
              <a:schemeClr val="accent4">
                <a:hueOff val="0"/>
                <a:satOff val="0"/>
                <a:lumOff val="0"/>
                <a:alphaOff val="0"/>
                <a:shade val="45000"/>
                <a:satMod val="100000"/>
              </a:schemeClr>
            </a:duotone>
          </a:blip>
          <a:tile tx="0" ty="0" sx="65000" sy="65000" flip="none" algn="ctr"/>
        </a:blipFill>
        <a:ln>
          <a:noFill/>
        </a:ln>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accent4">
              <a:hueOff val="0"/>
              <a:satOff val="0"/>
              <a:lumOff val="0"/>
              <a:alphaOff val="0"/>
              <a:tint val="10000"/>
              <a:satMod val="1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ES" sz="1900" kern="1200"/>
        </a:p>
      </dsp:txBody>
      <dsp:txXfrm rot="-5400000">
        <a:off x="7635040" y="2771284"/>
        <a:ext cx="351847" cy="350901"/>
      </dsp:txXfrm>
    </dsp:sp>
    <dsp:sp modelId="{45DCE31B-C5C5-4169-8E49-E93256B0A1D2}">
      <dsp:nvSpPr>
        <dsp:cNvPr id="0" name=""/>
        <dsp:cNvSpPr/>
      </dsp:nvSpPr>
      <dsp:spPr>
        <a:xfrm>
          <a:off x="6628683" y="3509027"/>
          <a:ext cx="2364561" cy="1418736"/>
        </a:xfrm>
        <a:prstGeom prst="roundRect">
          <a:avLst>
            <a:gd name="adj" fmla="val 10000"/>
          </a:avLst>
        </a:prstGeom>
        <a:blipFill rotWithShape="0">
          <a:blip xmlns:r="http://schemas.openxmlformats.org/officeDocument/2006/relationships" r:embed="rId1">
            <a:duotone>
              <a:schemeClr val="accent5">
                <a:hueOff val="0"/>
                <a:satOff val="0"/>
                <a:lumOff val="0"/>
                <a:alphaOff val="0"/>
                <a:shade val="22000"/>
                <a:satMod val="160000"/>
              </a:schemeClr>
              <a:schemeClr val="accent5">
                <a:hueOff val="0"/>
                <a:satOff val="0"/>
                <a:lumOff val="0"/>
                <a:alphaOff val="0"/>
                <a:shade val="45000"/>
                <a:satMod val="100000"/>
              </a:schemeClr>
            </a:duotone>
          </a:blip>
          <a:tile tx="0" ty="0" sx="65000" sy="65000" flip="none" algn="ctr"/>
        </a:blipFill>
        <a:ln>
          <a:noFill/>
        </a:ln>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accent5">
              <a:hueOff val="0"/>
              <a:satOff val="0"/>
              <a:lumOff val="0"/>
              <a:alphaOff val="0"/>
              <a:tint val="10000"/>
              <a:satMod val="1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Entrevistador</a:t>
          </a:r>
          <a:endParaRPr lang="es-ES" sz="2400" kern="1200" dirty="0"/>
        </a:p>
      </dsp:txBody>
      <dsp:txXfrm>
        <a:off x="6670236" y="3550580"/>
        <a:ext cx="2281455" cy="1335630"/>
      </dsp:txXfrm>
    </dsp:sp>
    <dsp:sp modelId="{B5770CFB-64C8-4942-BC2C-0ACA6DDC6BB4}">
      <dsp:nvSpPr>
        <dsp:cNvPr id="0" name=""/>
        <dsp:cNvSpPr/>
      </dsp:nvSpPr>
      <dsp:spPr>
        <a:xfrm rot="10800000">
          <a:off x="5919314" y="3925190"/>
          <a:ext cx="501287" cy="586411"/>
        </a:xfrm>
        <a:prstGeom prst="rightArrow">
          <a:avLst>
            <a:gd name="adj1" fmla="val 60000"/>
            <a:gd name="adj2" fmla="val 50000"/>
          </a:avLst>
        </a:prstGeom>
        <a:blipFill rotWithShape="0">
          <a:blip xmlns:r="http://schemas.openxmlformats.org/officeDocument/2006/relationships" r:embed="rId1">
            <a:duotone>
              <a:schemeClr val="accent5">
                <a:hueOff val="0"/>
                <a:satOff val="0"/>
                <a:lumOff val="0"/>
                <a:alphaOff val="0"/>
                <a:shade val="22000"/>
                <a:satMod val="160000"/>
              </a:schemeClr>
              <a:schemeClr val="accent5">
                <a:hueOff val="0"/>
                <a:satOff val="0"/>
                <a:lumOff val="0"/>
                <a:alphaOff val="0"/>
                <a:shade val="45000"/>
                <a:satMod val="100000"/>
              </a:schemeClr>
            </a:duotone>
          </a:blip>
          <a:tile tx="0" ty="0" sx="65000" sy="65000" flip="none" algn="ctr"/>
        </a:blipFill>
        <a:ln>
          <a:noFill/>
        </a:ln>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accent5">
              <a:hueOff val="0"/>
              <a:satOff val="0"/>
              <a:lumOff val="0"/>
              <a:alphaOff val="0"/>
              <a:tint val="10000"/>
              <a:satMod val="1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ES" sz="1900" kern="1200"/>
        </a:p>
      </dsp:txBody>
      <dsp:txXfrm rot="10800000">
        <a:off x="6069700" y="4042472"/>
        <a:ext cx="350901" cy="351847"/>
      </dsp:txXfrm>
    </dsp:sp>
    <dsp:sp modelId="{4F98BAF6-8B3C-4F94-BE00-B844D306D3C4}">
      <dsp:nvSpPr>
        <dsp:cNvPr id="0" name=""/>
        <dsp:cNvSpPr/>
      </dsp:nvSpPr>
      <dsp:spPr>
        <a:xfrm>
          <a:off x="3318297" y="3509027"/>
          <a:ext cx="2364561" cy="1418736"/>
        </a:xfrm>
        <a:prstGeom prst="roundRect">
          <a:avLst>
            <a:gd name="adj" fmla="val 10000"/>
          </a:avLst>
        </a:prstGeom>
        <a:blipFill rotWithShape="0">
          <a:blip xmlns:r="http://schemas.openxmlformats.org/officeDocument/2006/relationships" r:embed="rId1">
            <a:duotone>
              <a:schemeClr val="accent6">
                <a:hueOff val="0"/>
                <a:satOff val="0"/>
                <a:lumOff val="0"/>
                <a:alphaOff val="0"/>
                <a:shade val="22000"/>
                <a:satMod val="160000"/>
              </a:schemeClr>
              <a:schemeClr val="accent6">
                <a:hueOff val="0"/>
                <a:satOff val="0"/>
                <a:lumOff val="0"/>
                <a:alphaOff val="0"/>
                <a:shade val="45000"/>
                <a:satMod val="100000"/>
              </a:schemeClr>
            </a:duotone>
          </a:blip>
          <a:tile tx="0" ty="0" sx="65000" sy="65000" flip="none" algn="ctr"/>
        </a:blipFill>
        <a:ln>
          <a:noFill/>
        </a:ln>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accent6">
              <a:hueOff val="0"/>
              <a:satOff val="0"/>
              <a:lumOff val="0"/>
              <a:alphaOff val="0"/>
              <a:tint val="10000"/>
              <a:satMod val="1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Auto administrado</a:t>
          </a:r>
          <a:endParaRPr lang="es-ES" sz="2400" kern="1200" dirty="0"/>
        </a:p>
      </dsp:txBody>
      <dsp:txXfrm>
        <a:off x="3359850" y="3550580"/>
        <a:ext cx="2281455" cy="13356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C1326E-72A1-4FD1-959D-5A5C476E0518}">
      <dsp:nvSpPr>
        <dsp:cNvPr id="0" name=""/>
        <dsp:cNvSpPr/>
      </dsp:nvSpPr>
      <dsp:spPr>
        <a:xfrm>
          <a:off x="6349" y="1600696"/>
          <a:ext cx="1897832" cy="2259607"/>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FUENTES DE RECOLECCIÓN DE INFORMACIÓN </a:t>
          </a:r>
          <a:endParaRPr lang="es-MX" sz="1600" kern="1200" dirty="0">
            <a:latin typeface="Arial" panose="020B0604020202020204" pitchFamily="34" charset="0"/>
            <a:cs typeface="Arial" panose="020B0604020202020204" pitchFamily="34" charset="0"/>
          </a:endParaRPr>
        </a:p>
      </dsp:txBody>
      <dsp:txXfrm>
        <a:off x="61935" y="1656282"/>
        <a:ext cx="1786660" cy="2148435"/>
      </dsp:txXfrm>
    </dsp:sp>
    <dsp:sp modelId="{B20D46A6-41B8-456E-BB1D-4E566E4E8630}">
      <dsp:nvSpPr>
        <dsp:cNvPr id="0" name=""/>
        <dsp:cNvSpPr/>
      </dsp:nvSpPr>
      <dsp:spPr>
        <a:xfrm>
          <a:off x="2093965" y="2495168"/>
          <a:ext cx="402340" cy="470662"/>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2093965" y="2589300"/>
        <a:ext cx="281638" cy="282398"/>
      </dsp:txXfrm>
    </dsp:sp>
    <dsp:sp modelId="{4C72F039-26BB-4ACE-9397-D0921D996C4C}">
      <dsp:nvSpPr>
        <dsp:cNvPr id="0" name=""/>
        <dsp:cNvSpPr/>
      </dsp:nvSpPr>
      <dsp:spPr>
        <a:xfrm>
          <a:off x="2663315" y="1600696"/>
          <a:ext cx="1897832" cy="2259607"/>
        </a:xfrm>
        <a:prstGeom prst="roundRect">
          <a:avLst>
            <a:gd name="adj" fmla="val 10000"/>
          </a:avLst>
        </a:prstGeom>
        <a:solidFill>
          <a:schemeClr val="accent3">
            <a:hueOff val="-707096"/>
            <a:satOff val="3212"/>
            <a:lumOff val="-372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latin typeface="Arial" panose="020B0604020202020204" pitchFamily="34" charset="0"/>
              <a:cs typeface="Arial" panose="020B0604020202020204" pitchFamily="34" charset="0"/>
            </a:rPr>
            <a:t>FUENTES PRIMARIAS: se obtienen información directa, información de primera mano o desde el lugar de los hechos.  </a:t>
          </a:r>
          <a:endParaRPr lang="es-MX" sz="1700" kern="1200" dirty="0">
            <a:latin typeface="Arial" panose="020B0604020202020204" pitchFamily="34" charset="0"/>
            <a:cs typeface="Arial" panose="020B0604020202020204" pitchFamily="34" charset="0"/>
          </a:endParaRPr>
        </a:p>
      </dsp:txBody>
      <dsp:txXfrm>
        <a:off x="2718901" y="1656282"/>
        <a:ext cx="1786660" cy="2148435"/>
      </dsp:txXfrm>
    </dsp:sp>
    <dsp:sp modelId="{DCA6C5AF-1A1B-4FA5-8D6D-1B290518D62D}">
      <dsp:nvSpPr>
        <dsp:cNvPr id="0" name=""/>
        <dsp:cNvSpPr/>
      </dsp:nvSpPr>
      <dsp:spPr>
        <a:xfrm>
          <a:off x="4750931" y="2495168"/>
          <a:ext cx="402340" cy="470662"/>
        </a:xfrm>
        <a:prstGeom prst="rightArrow">
          <a:avLst>
            <a:gd name="adj1" fmla="val 60000"/>
            <a:gd name="adj2" fmla="val 50000"/>
          </a:avLst>
        </a:prstGeom>
        <a:solidFill>
          <a:schemeClr val="accent3">
            <a:hueOff val="-1414192"/>
            <a:satOff val="6425"/>
            <a:lumOff val="-745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4750931" y="2589300"/>
        <a:ext cx="281638" cy="282398"/>
      </dsp:txXfrm>
    </dsp:sp>
    <dsp:sp modelId="{8EECBDAF-81A5-4D53-A688-4A736FCE5C48}">
      <dsp:nvSpPr>
        <dsp:cNvPr id="0" name=""/>
        <dsp:cNvSpPr/>
      </dsp:nvSpPr>
      <dsp:spPr>
        <a:xfrm>
          <a:off x="5320281" y="1600696"/>
          <a:ext cx="1897832" cy="2259607"/>
        </a:xfrm>
        <a:prstGeom prst="roundRect">
          <a:avLst>
            <a:gd name="adj" fmla="val 10000"/>
          </a:avLst>
        </a:prstGeom>
        <a:solidFill>
          <a:schemeClr val="accent3">
            <a:hueOff val="-1414192"/>
            <a:satOff val="6425"/>
            <a:lumOff val="-745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latin typeface="Arial" panose="020B0604020202020204" pitchFamily="34" charset="0"/>
              <a:cs typeface="Arial" panose="020B0604020202020204" pitchFamily="34" charset="0"/>
            </a:rPr>
            <a:t>FUENTES SECUNDARIAS:  ofrecen información sobre el tema que se va a investigar.</a:t>
          </a:r>
          <a:endParaRPr lang="es-MX" sz="1700" kern="1200" dirty="0">
            <a:latin typeface="Arial" panose="020B0604020202020204" pitchFamily="34" charset="0"/>
            <a:cs typeface="Arial" panose="020B0604020202020204" pitchFamily="34" charset="0"/>
          </a:endParaRPr>
        </a:p>
      </dsp:txBody>
      <dsp:txXfrm>
        <a:off x="5375867" y="1656282"/>
        <a:ext cx="1786660" cy="214843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67E4B1-E4D5-4C37-A1F7-E63DFD40A917}">
      <dsp:nvSpPr>
        <dsp:cNvPr id="0" name=""/>
        <dsp:cNvSpPr/>
      </dsp:nvSpPr>
      <dsp:spPr>
        <a:xfrm>
          <a:off x="842" y="0"/>
          <a:ext cx="7343130" cy="1782619"/>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6690" tIns="186690" rIns="186690" bIns="186690" numCol="1" spcCol="1270" anchor="ctr" anchorCtr="0">
          <a:noAutofit/>
        </a:bodyPr>
        <a:lstStyle/>
        <a:p>
          <a:pPr lvl="0" algn="ctr" defTabSz="2178050">
            <a:lnSpc>
              <a:spcPct val="90000"/>
            </a:lnSpc>
            <a:spcBef>
              <a:spcPct val="0"/>
            </a:spcBef>
            <a:spcAft>
              <a:spcPct val="35000"/>
            </a:spcAft>
          </a:pPr>
          <a:r>
            <a:rPr lang="es-MX" sz="4900" kern="1200" dirty="0" smtClean="0"/>
            <a:t>PROCESO PARA LA RECOLECCIÓN DE DATOS</a:t>
          </a:r>
          <a:endParaRPr lang="es-MX" sz="4900" kern="1200" dirty="0"/>
        </a:p>
      </dsp:txBody>
      <dsp:txXfrm>
        <a:off x="53053" y="52211"/>
        <a:ext cx="7238708" cy="1678197"/>
      </dsp:txXfrm>
    </dsp:sp>
    <dsp:sp modelId="{D01E6DFD-6068-4E1E-95E1-055634ADC0F1}">
      <dsp:nvSpPr>
        <dsp:cNvPr id="0" name=""/>
        <dsp:cNvSpPr/>
      </dsp:nvSpPr>
      <dsp:spPr>
        <a:xfrm>
          <a:off x="842" y="1917002"/>
          <a:ext cx="4796760" cy="1782619"/>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just" defTabSz="977900">
            <a:lnSpc>
              <a:spcPct val="90000"/>
            </a:lnSpc>
            <a:spcBef>
              <a:spcPct val="0"/>
            </a:spcBef>
            <a:spcAft>
              <a:spcPct val="35000"/>
            </a:spcAft>
          </a:pPr>
          <a:r>
            <a:rPr lang="es-MX" sz="2200" kern="1200" dirty="0" smtClean="0"/>
            <a:t>	1. tener claros los objetivos propuestos en la investigación y las variables de la hipótesis ( si las hay).</a:t>
          </a:r>
          <a:endParaRPr lang="es-MX" sz="2200" kern="1200" dirty="0"/>
        </a:p>
      </dsp:txBody>
      <dsp:txXfrm>
        <a:off x="53053" y="1969213"/>
        <a:ext cx="4692338" cy="1678197"/>
      </dsp:txXfrm>
    </dsp:sp>
    <dsp:sp modelId="{8427C158-C901-49BD-94B7-64F8128441C6}">
      <dsp:nvSpPr>
        <dsp:cNvPr id="0" name=""/>
        <dsp:cNvSpPr/>
      </dsp:nvSpPr>
      <dsp:spPr>
        <a:xfrm>
          <a:off x="1069637" y="3790465"/>
          <a:ext cx="2349050" cy="17826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3. Definir las técnicas de recolección de información (elaborarlas y  validarlas).</a:t>
          </a:r>
          <a:endParaRPr lang="es-MX" sz="1900" kern="1200" dirty="0"/>
        </a:p>
      </dsp:txBody>
      <dsp:txXfrm>
        <a:off x="1121848" y="3842676"/>
        <a:ext cx="2244628" cy="1678197"/>
      </dsp:txXfrm>
    </dsp:sp>
    <dsp:sp modelId="{A4DA3F0A-AC03-47A6-A71E-A354024F12A1}">
      <dsp:nvSpPr>
        <dsp:cNvPr id="0" name=""/>
        <dsp:cNvSpPr/>
      </dsp:nvSpPr>
      <dsp:spPr>
        <a:xfrm>
          <a:off x="4279731" y="3790465"/>
          <a:ext cx="2349050" cy="17826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4. Recoger la información para luego procesarla para su respectiva descripción, análisis y discusión.</a:t>
          </a:r>
          <a:endParaRPr lang="es-MX" sz="1900" kern="1200" dirty="0"/>
        </a:p>
      </dsp:txBody>
      <dsp:txXfrm>
        <a:off x="4331942" y="3842676"/>
        <a:ext cx="2244628" cy="1678197"/>
      </dsp:txXfrm>
    </dsp:sp>
    <dsp:sp modelId="{14905FA9-04B6-444D-A1AE-33DAAD0DABED}">
      <dsp:nvSpPr>
        <dsp:cNvPr id="0" name=""/>
        <dsp:cNvSpPr/>
      </dsp:nvSpPr>
      <dsp:spPr>
        <a:xfrm>
          <a:off x="4994923" y="1917002"/>
          <a:ext cx="2349050" cy="1782619"/>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s-MX" sz="2200" kern="1200" dirty="0" smtClean="0"/>
            <a:t>2. Haber seleccionado la población o muestra objeto de estudio. </a:t>
          </a:r>
          <a:endParaRPr lang="es-MX" sz="2200" kern="1200" dirty="0"/>
        </a:p>
      </dsp:txBody>
      <dsp:txXfrm>
        <a:off x="5047134" y="1969213"/>
        <a:ext cx="2244628" cy="167819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393782-F1B8-4F09-839B-9F553BF360E4}">
      <dsp:nvSpPr>
        <dsp:cNvPr id="0" name=""/>
        <dsp:cNvSpPr/>
      </dsp:nvSpPr>
      <dsp:spPr>
        <a:xfrm>
          <a:off x="1391705" y="274"/>
          <a:ext cx="688657" cy="688657"/>
        </a:xfrm>
        <a:prstGeom prst="ellipse">
          <a:avLst/>
        </a:prstGeom>
        <a:blipFill rotWithShape="0">
          <a:blip xmlns:r="http://schemas.openxmlformats.org/officeDocument/2006/relationships" r:embed="rId1">
            <a:duotone>
              <a:schemeClr val="dk2">
                <a:hueOff val="0"/>
                <a:satOff val="0"/>
                <a:lumOff val="0"/>
                <a:alphaOff val="0"/>
                <a:tint val="30000"/>
                <a:satMod val="300000"/>
              </a:schemeClr>
              <a:schemeClr val="dk2">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MX" sz="900" kern="1200" dirty="0" smtClean="0"/>
            <a:t>RESULTADOS CONSISTENTES </a:t>
          </a:r>
          <a:endParaRPr lang="es-MX" sz="900" kern="1200" dirty="0"/>
        </a:p>
      </dsp:txBody>
      <dsp:txXfrm>
        <a:off x="1492556" y="101125"/>
        <a:ext cx="486955" cy="486955"/>
      </dsp:txXfrm>
    </dsp:sp>
    <dsp:sp modelId="{70306943-0BC3-4F77-8D4E-50CECD1C70EC}">
      <dsp:nvSpPr>
        <dsp:cNvPr id="0" name=""/>
        <dsp:cNvSpPr/>
      </dsp:nvSpPr>
      <dsp:spPr>
        <a:xfrm>
          <a:off x="1536323" y="744851"/>
          <a:ext cx="399421" cy="399421"/>
        </a:xfrm>
        <a:prstGeom prst="mathPlus">
          <a:avLst/>
        </a:prstGeom>
        <a:blipFill rotWithShape="0">
          <a:blip xmlns:r="http://schemas.openxmlformats.org/officeDocument/2006/relationships" r:embed="rId1">
            <a:duotone>
              <a:schemeClr val="dk2">
                <a:tint val="60000"/>
                <a:hueOff val="0"/>
                <a:satOff val="0"/>
                <a:lumOff val="0"/>
                <a:alphaOff val="0"/>
                <a:tint val="30000"/>
                <a:satMod val="300000"/>
              </a:schemeClr>
              <a:schemeClr val="dk2">
                <a:tint val="60000"/>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s-MX" sz="600" kern="1200"/>
        </a:p>
      </dsp:txBody>
      <dsp:txXfrm>
        <a:off x="1589266" y="897590"/>
        <a:ext cx="293535" cy="93943"/>
      </dsp:txXfrm>
    </dsp:sp>
    <dsp:sp modelId="{96804A2E-BEA1-4BD2-82CD-425B30B9E38A}">
      <dsp:nvSpPr>
        <dsp:cNvPr id="0" name=""/>
        <dsp:cNvSpPr/>
      </dsp:nvSpPr>
      <dsp:spPr>
        <a:xfrm>
          <a:off x="1391705" y="1200191"/>
          <a:ext cx="688657" cy="688657"/>
        </a:xfrm>
        <a:prstGeom prst="ellipse">
          <a:avLst/>
        </a:prstGeom>
        <a:blipFill rotWithShape="0">
          <a:blip xmlns:r="http://schemas.openxmlformats.org/officeDocument/2006/relationships" r:embed="rId1">
            <a:duotone>
              <a:schemeClr val="dk2">
                <a:hueOff val="0"/>
                <a:satOff val="0"/>
                <a:lumOff val="0"/>
                <a:alphaOff val="0"/>
                <a:tint val="30000"/>
                <a:satMod val="300000"/>
              </a:schemeClr>
              <a:schemeClr val="dk2">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MX" sz="900" kern="1200" dirty="0" smtClean="0"/>
            <a:t>RESULTADOS COHERENTES </a:t>
          </a:r>
          <a:endParaRPr lang="es-MX" sz="900" kern="1200" dirty="0"/>
        </a:p>
      </dsp:txBody>
      <dsp:txXfrm>
        <a:off x="1492556" y="1301042"/>
        <a:ext cx="486955" cy="486955"/>
      </dsp:txXfrm>
    </dsp:sp>
    <dsp:sp modelId="{FA576933-A19D-4AD0-961C-6308EBB90F47}">
      <dsp:nvSpPr>
        <dsp:cNvPr id="0" name=""/>
        <dsp:cNvSpPr/>
      </dsp:nvSpPr>
      <dsp:spPr>
        <a:xfrm>
          <a:off x="2183661" y="816471"/>
          <a:ext cx="218993" cy="256180"/>
        </a:xfrm>
        <a:prstGeom prst="rightArrow">
          <a:avLst>
            <a:gd name="adj1" fmla="val 60000"/>
            <a:gd name="adj2" fmla="val 50000"/>
          </a:avLst>
        </a:prstGeom>
        <a:blipFill rotWithShape="0">
          <a:blip xmlns:r="http://schemas.openxmlformats.org/officeDocument/2006/relationships" r:embed="rId1">
            <a:duotone>
              <a:schemeClr val="dk2">
                <a:tint val="60000"/>
                <a:hueOff val="0"/>
                <a:satOff val="0"/>
                <a:lumOff val="0"/>
                <a:alphaOff val="0"/>
                <a:tint val="30000"/>
                <a:satMod val="300000"/>
              </a:schemeClr>
              <a:schemeClr val="dk2">
                <a:tint val="60000"/>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a:off x="2183661" y="867707"/>
        <a:ext cx="153295" cy="153708"/>
      </dsp:txXfrm>
    </dsp:sp>
    <dsp:sp modelId="{7AD50A14-E128-4536-BFB3-E6F164271935}">
      <dsp:nvSpPr>
        <dsp:cNvPr id="0" name=""/>
        <dsp:cNvSpPr/>
      </dsp:nvSpPr>
      <dsp:spPr>
        <a:xfrm>
          <a:off x="2493557" y="255904"/>
          <a:ext cx="1377315" cy="1377315"/>
        </a:xfrm>
        <a:prstGeom prst="ellipse">
          <a:avLst/>
        </a:prstGeom>
        <a:blipFill rotWithShape="0">
          <a:blip xmlns:r="http://schemas.openxmlformats.org/officeDocument/2006/relationships" r:embed="rId1">
            <a:duotone>
              <a:schemeClr val="dk2">
                <a:hueOff val="0"/>
                <a:satOff val="0"/>
                <a:lumOff val="0"/>
                <a:alphaOff val="0"/>
                <a:tint val="30000"/>
                <a:satMod val="300000"/>
              </a:schemeClr>
              <a:schemeClr val="dk2">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CONFIABILIDAD </a:t>
          </a:r>
          <a:endParaRPr lang="es-MX" sz="1400" kern="1200" dirty="0"/>
        </a:p>
      </dsp:txBody>
      <dsp:txXfrm>
        <a:off x="2695260" y="457607"/>
        <a:ext cx="973909" cy="973909"/>
      </dsp:txXfrm>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4B0D3B-A894-4578-BFEF-0D4AB9CA13F2}"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FC3D28-3745-4679-B9EE-08C84190332E}" type="slidenum">
              <a:rPr lang="es-MX" smtClean="0"/>
              <a:pPr/>
              <a:t>‹Nº›</a:t>
            </a:fld>
            <a:endParaRPr lang="es-MX"/>
          </a:p>
        </p:txBody>
      </p:sp>
    </p:spTree>
    <p:extLst>
      <p:ext uri="{BB962C8B-B14F-4D97-AF65-F5344CB8AC3E}">
        <p14:creationId xmlns:p14="http://schemas.microsoft.com/office/powerpoint/2010/main" val="290172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E89FF5DB-9DCD-4182-9C79-4C7EB8B3005D}" type="slidenum">
              <a:rPr lang="es-MX" smtClean="0"/>
              <a:pPr/>
              <a:t>25</a:t>
            </a:fld>
            <a:endParaRPr lang="es-MX"/>
          </a:p>
        </p:txBody>
      </p:sp>
    </p:spTree>
    <p:extLst>
      <p:ext uri="{BB962C8B-B14F-4D97-AF65-F5344CB8AC3E}">
        <p14:creationId xmlns:p14="http://schemas.microsoft.com/office/powerpoint/2010/main" val="2306372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11FC3D28-3745-4679-B9EE-08C84190332E}" type="slidenum">
              <a:rPr lang="es-MX" smtClean="0"/>
              <a:pPr/>
              <a:t>39</a:t>
            </a:fld>
            <a:endParaRPr lang="es-MX"/>
          </a:p>
        </p:txBody>
      </p:sp>
    </p:spTree>
    <p:extLst>
      <p:ext uri="{BB962C8B-B14F-4D97-AF65-F5344CB8AC3E}">
        <p14:creationId xmlns:p14="http://schemas.microsoft.com/office/powerpoint/2010/main" val="394346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1"/>
      </p:bgRef>
    </p:bg>
    <p:spTree>
      <p:nvGrpSpPr>
        <p:cNvPr id="1" name=""/>
        <p:cNvGrpSpPr/>
        <p:nvPr/>
      </p:nvGrpSpPr>
      <p:grpSpPr>
        <a:xfrm>
          <a:off x="0" y="0"/>
          <a:ext cx="0" cy="0"/>
          <a:chOff x="0" y="0"/>
          <a:chExt cx="0" cy="0"/>
        </a:xfrm>
      </p:grpSpPr>
      <p:sp>
        <p:nvSpPr>
          <p:cNvPr id="12" name="11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A3437C2A-D72D-4EC9-84A1-0CA61DB30606}" type="datetimeFigureOut">
              <a:rPr lang="es-MX" smtClean="0"/>
              <a:pPr/>
              <a:t>02/10/2015</a:t>
            </a:fld>
            <a:endParaRPr lang="es-MX"/>
          </a:p>
        </p:txBody>
      </p:sp>
      <p:sp>
        <p:nvSpPr>
          <p:cNvPr id="17" name="16 Marcador de pie de página"/>
          <p:cNvSpPr>
            <a:spLocks noGrp="1"/>
          </p:cNvSpPr>
          <p:nvPr>
            <p:ph type="ftr" sz="quarter" idx="11"/>
          </p:nvPr>
        </p:nvSpPr>
        <p:spPr/>
        <p:txBody>
          <a:bodyPr/>
          <a:lstStyle/>
          <a:p>
            <a:endParaRPr lang="es-MX"/>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565693F0-C886-4E66-A71F-A76003BCD11F}" type="slidenum">
              <a:rPr lang="es-MX" smtClean="0"/>
              <a:pPr/>
              <a:t>‹Nº›</a:t>
            </a:fld>
            <a:endParaRPr lang="es-MX"/>
          </a:p>
        </p:txBody>
      </p:sp>
      <p:sp>
        <p:nvSpPr>
          <p:cNvPr id="7" name="6 Rectángulo"/>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3437C2A-D72D-4EC9-84A1-0CA61DB30606}"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65693F0-C886-4E66-A71F-A76003BCD11F}"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3437C2A-D72D-4EC9-84A1-0CA61DB30606}"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65693F0-C886-4E66-A71F-A76003BCD11F}"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A3437C2A-D72D-4EC9-84A1-0CA61DB30606}"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65693F0-C886-4E66-A71F-A76003BCD11F}" type="slidenum">
              <a:rPr lang="es-MX" smtClean="0"/>
              <a:pPr/>
              <a:t>‹Nº›</a:t>
            </a:fld>
            <a:endParaRPr lang="es-MX"/>
          </a:p>
        </p:txBody>
      </p:sp>
      <p:sp>
        <p:nvSpPr>
          <p:cNvPr id="8" name="7 Marcador de contenido"/>
          <p:cNvSpPr>
            <a:spLocks noGrp="1"/>
          </p:cNvSpPr>
          <p:nvPr>
            <p:ph sz="quarter" idx="1"/>
          </p:nvPr>
        </p:nvSpPr>
        <p:spPr>
          <a:xfrm>
            <a:off x="914400" y="1447800"/>
            <a:ext cx="77724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11"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722313" y="952500"/>
            <a:ext cx="77724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A3437C2A-D72D-4EC9-84A1-0CA61DB30606}" type="datetimeFigureOut">
              <a:rPr lang="es-MX" smtClean="0"/>
              <a:pPr/>
              <a:t>02/10/2015</a:t>
            </a:fld>
            <a:endParaRPr lang="es-MX"/>
          </a:p>
        </p:txBody>
      </p:sp>
      <p:sp>
        <p:nvSpPr>
          <p:cNvPr id="5" name="4 Marcador de pie de página"/>
          <p:cNvSpPr>
            <a:spLocks noGrp="1"/>
          </p:cNvSpPr>
          <p:nvPr>
            <p:ph type="ftr" sz="quarter" idx="11"/>
          </p:nvPr>
        </p:nvSpPr>
        <p:spPr>
          <a:xfrm>
            <a:off x="800100" y="6172200"/>
            <a:ext cx="4000500" cy="457200"/>
          </a:xfrm>
        </p:spPr>
        <p:txBody>
          <a:bodyPr/>
          <a:lstStyle/>
          <a:p>
            <a:endParaRPr lang="es-MX"/>
          </a:p>
        </p:txBody>
      </p:sp>
      <p:sp>
        <p:nvSpPr>
          <p:cNvPr id="7" name="6 Rectángulo"/>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146304" y="6208776"/>
            <a:ext cx="457200" cy="457200"/>
          </a:xfrm>
        </p:spPr>
        <p:txBody>
          <a:bodyPr/>
          <a:lstStyle/>
          <a:p>
            <a:fld id="{565693F0-C886-4E66-A71F-A76003BCD11F}"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A3437C2A-D72D-4EC9-84A1-0CA61DB30606}"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65693F0-C886-4E66-A71F-A76003BCD11F}" type="slidenum">
              <a:rPr lang="es-MX" smtClean="0"/>
              <a:pPr/>
              <a:t>‹Nº›</a:t>
            </a:fld>
            <a:endParaRPr lang="es-MX"/>
          </a:p>
        </p:txBody>
      </p:sp>
      <p:sp>
        <p:nvSpPr>
          <p:cNvPr id="9" name="8 Marcador de contenido"/>
          <p:cNvSpPr>
            <a:spLocks noGrp="1"/>
          </p:cNvSpPr>
          <p:nvPr>
            <p:ph sz="quarter" idx="1"/>
          </p:nvPr>
        </p:nvSpPr>
        <p:spPr>
          <a:xfrm>
            <a:off x="91440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93395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A3437C2A-D72D-4EC9-84A1-0CA61DB30606}"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565693F0-C886-4E66-A71F-A76003BCD11F}" type="slidenum">
              <a:rPr lang="es-MX" smtClean="0"/>
              <a:pPr/>
              <a:t>‹Nº›</a:t>
            </a:fld>
            <a:endParaRPr lang="es-MX"/>
          </a:p>
        </p:txBody>
      </p:sp>
      <p:sp>
        <p:nvSpPr>
          <p:cNvPr id="11" name="10 Marcador de contenido"/>
          <p:cNvSpPr>
            <a:spLocks noGrp="1"/>
          </p:cNvSpPr>
          <p:nvPr>
            <p:ph sz="half" idx="2"/>
          </p:nvPr>
        </p:nvSpPr>
        <p:spPr>
          <a:xfrm>
            <a:off x="9144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49530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A3437C2A-D72D-4EC9-84A1-0CA61DB30606}"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565693F0-C886-4E66-A71F-A76003BCD11F}"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3437C2A-D72D-4EC9-84A1-0CA61DB30606}"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565693F0-C886-4E66-A71F-A76003BCD11F}"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914400" y="273050"/>
            <a:ext cx="77724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A3437C2A-D72D-4EC9-84A1-0CA61DB30606}"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65693F0-C886-4E66-A71F-A76003BCD11F}" type="slidenum">
              <a:rPr lang="es-MX" smtClean="0"/>
              <a:pPr/>
              <a:t>‹Nº›</a:t>
            </a:fld>
            <a:endParaRPr lang="es-MX"/>
          </a:p>
        </p:txBody>
      </p:sp>
      <p:sp>
        <p:nvSpPr>
          <p:cNvPr id="11" name="10 Marcador de contenido"/>
          <p:cNvSpPr>
            <a:spLocks noGrp="1"/>
          </p:cNvSpPr>
          <p:nvPr>
            <p:ph sz="quarter" idx="1"/>
          </p:nvPr>
        </p:nvSpPr>
        <p:spPr>
          <a:xfrm>
            <a:off x="2971800" y="1600200"/>
            <a:ext cx="5715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A3437C2A-D72D-4EC9-84A1-0CA61DB30606}" type="datetimeFigureOut">
              <a:rPr lang="es-MX" smtClean="0"/>
              <a:pPr/>
              <a:t>02/10/2015</a:t>
            </a:fld>
            <a:endParaRPr lang="es-MX"/>
          </a:p>
        </p:txBody>
      </p:sp>
      <p:sp>
        <p:nvSpPr>
          <p:cNvPr id="6" name="5 Marcador de pie de página"/>
          <p:cNvSpPr>
            <a:spLocks noGrp="1"/>
          </p:cNvSpPr>
          <p:nvPr>
            <p:ph type="ftr" sz="quarter" idx="11"/>
          </p:nvPr>
        </p:nvSpPr>
        <p:spPr>
          <a:xfrm>
            <a:off x="914400" y="6172200"/>
            <a:ext cx="3886200" cy="457200"/>
          </a:xfrm>
        </p:spPr>
        <p:txBody>
          <a:bodyPr/>
          <a:lstStyle/>
          <a:p>
            <a:endParaRPr lang="es-MX"/>
          </a:p>
        </p:txBody>
      </p:sp>
      <p:sp>
        <p:nvSpPr>
          <p:cNvPr id="7" name="6 Marcador de número de diapositiva"/>
          <p:cNvSpPr>
            <a:spLocks noGrp="1"/>
          </p:cNvSpPr>
          <p:nvPr>
            <p:ph type="sldNum" sz="quarter" idx="12"/>
          </p:nvPr>
        </p:nvSpPr>
        <p:spPr>
          <a:xfrm>
            <a:off x="146304" y="6208776"/>
            <a:ext cx="457200" cy="457200"/>
          </a:xfrm>
        </p:spPr>
        <p:txBody>
          <a:bodyPr/>
          <a:lstStyle/>
          <a:p>
            <a:fld id="{565693F0-C886-4E66-A71F-A76003BCD11F}" type="slidenum">
              <a:rPr lang="es-MX" smtClean="0"/>
              <a:pPr/>
              <a:t>‹Nº›</a:t>
            </a:fld>
            <a:endParaRPr lang="es-MX"/>
          </a:p>
        </p:txBody>
      </p:sp>
      <p:sp>
        <p:nvSpPr>
          <p:cNvPr id="11" name="10 Rectángulo"/>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Marcador de título"/>
          <p:cNvSpPr>
            <a:spLocks noGrp="1"/>
          </p:cNvSpPr>
          <p:nvPr>
            <p:ph type="title"/>
          </p:nvPr>
        </p:nvSpPr>
        <p:spPr>
          <a:xfrm>
            <a:off x="914400" y="274638"/>
            <a:ext cx="77724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A3437C2A-D72D-4EC9-84A1-0CA61DB30606}" type="datetimeFigureOut">
              <a:rPr lang="es-MX" smtClean="0"/>
              <a:pPr/>
              <a:t>02/10/2015</a:t>
            </a:fld>
            <a:endParaRPr lang="es-MX"/>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s-MX"/>
          </a:p>
        </p:txBody>
      </p:sp>
      <p:sp>
        <p:nvSpPr>
          <p:cNvPr id="23" name="22 Marcador de número de diapositiva"/>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565693F0-C886-4E66-A71F-A76003BCD11F}"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gif"/><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5.gi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8.jpe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9.jpe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260648"/>
            <a:ext cx="7488832" cy="1399032"/>
          </a:xfrm>
        </p:spPr>
        <p:txBody>
          <a:bodyPr>
            <a:normAutofit/>
          </a:bodyPr>
          <a:lstStyle/>
          <a:p>
            <a:pPr algn="ctr"/>
            <a:r>
              <a:rPr lang="es-MX" dirty="0" smtClean="0">
                <a:solidFill>
                  <a:srgbClr val="11531C"/>
                </a:solidFill>
              </a:rPr>
              <a:t/>
            </a:r>
            <a:br>
              <a:rPr lang="es-MX" dirty="0" smtClean="0">
                <a:solidFill>
                  <a:srgbClr val="11531C"/>
                </a:solidFill>
              </a:rPr>
            </a:br>
            <a:endParaRPr lang="es-MX" dirty="0">
              <a:solidFill>
                <a:srgbClr val="11531C"/>
              </a:solidFill>
            </a:endParaRPr>
          </a:p>
        </p:txBody>
      </p:sp>
      <p:sp>
        <p:nvSpPr>
          <p:cNvPr id="3" name="2 Marcador de contenido"/>
          <p:cNvSpPr>
            <a:spLocks noGrp="1"/>
          </p:cNvSpPr>
          <p:nvPr>
            <p:ph idx="1"/>
          </p:nvPr>
        </p:nvSpPr>
        <p:spPr>
          <a:xfrm>
            <a:off x="32336" y="476673"/>
            <a:ext cx="9067576" cy="5913276"/>
          </a:xfrm>
        </p:spPr>
        <p:txBody>
          <a:bodyPr>
            <a:normAutofit fontScale="92500" lnSpcReduction="10000"/>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buNone/>
            </a:pPr>
            <a:r>
              <a:rPr lang="es-MX" sz="2000" dirty="0">
                <a:solidFill>
                  <a:srgbClr val="11531C"/>
                </a:solidFill>
              </a:rPr>
              <a:t>Universidad Autónoma del Estado De México</a:t>
            </a:r>
          </a:p>
          <a:p>
            <a:pPr algn="ctr">
              <a:buNone/>
            </a:pPr>
            <a:endParaRPr lang="es-MX" sz="3000" dirty="0" smtClean="0">
              <a:solidFill>
                <a:schemeClr val="accent2">
                  <a:lumMod val="75000"/>
                </a:schemeClr>
              </a:solidFill>
            </a:endParaRPr>
          </a:p>
          <a:p>
            <a:pPr algn="ctr">
              <a:buNone/>
            </a:pPr>
            <a:r>
              <a:rPr lang="es-MX" sz="3000" dirty="0" smtClean="0">
                <a:solidFill>
                  <a:schemeClr val="accent2">
                    <a:lumMod val="75000"/>
                  </a:schemeClr>
                </a:solidFill>
              </a:rPr>
              <a:t>Facultad de Enfermería y Obstetricia.</a:t>
            </a:r>
          </a:p>
          <a:p>
            <a:pPr algn="ctr">
              <a:buNone/>
            </a:pPr>
            <a:r>
              <a:rPr lang="es-MX" sz="3000" dirty="0" smtClean="0">
                <a:solidFill>
                  <a:schemeClr val="accent2">
                    <a:lumMod val="75000"/>
                  </a:schemeClr>
                </a:solidFill>
              </a:rPr>
              <a:t>ESPECIALIDAD DE GERONTOLOGIA.</a:t>
            </a:r>
            <a:endParaRPr lang="es-MX" sz="3000" dirty="0" smtClean="0">
              <a:solidFill>
                <a:schemeClr val="accent2">
                  <a:lumMod val="75000"/>
                </a:schemeClr>
              </a:solidFill>
            </a:endParaRPr>
          </a:p>
          <a:p>
            <a:pPr algn="ctr">
              <a:buNone/>
            </a:pPr>
            <a:r>
              <a:rPr lang="es-MX" sz="3000" dirty="0" smtClean="0">
                <a:solidFill>
                  <a:schemeClr val="accent1">
                    <a:lumMod val="75000"/>
                  </a:schemeClr>
                </a:solidFill>
              </a:rPr>
              <a:t>Dra. Miriam Gómez Ortega</a:t>
            </a:r>
            <a:endParaRPr lang="es-MX" sz="3000" dirty="0" smtClean="0">
              <a:solidFill>
                <a:schemeClr val="accent1">
                  <a:lumMod val="75000"/>
                </a:schemeClr>
              </a:solidFill>
            </a:endParaRPr>
          </a:p>
          <a:p>
            <a:pPr algn="ctr">
              <a:buNone/>
            </a:pPr>
            <a:r>
              <a:rPr lang="es-MX" sz="3000" dirty="0" smtClean="0">
                <a:solidFill>
                  <a:schemeClr val="accent1">
                    <a:lumMod val="75000"/>
                  </a:schemeClr>
                </a:solidFill>
              </a:rPr>
              <a:t>PROYECTO TERMINAL I.</a:t>
            </a:r>
          </a:p>
          <a:p>
            <a:pPr algn="ctr">
              <a:buNone/>
            </a:pPr>
            <a:r>
              <a:rPr lang="es-MX" sz="3000" dirty="0" smtClean="0">
                <a:solidFill>
                  <a:schemeClr val="accent1">
                    <a:lumMod val="75000"/>
                  </a:schemeClr>
                </a:solidFill>
              </a:rPr>
              <a:t>“Elaboración de Instrumento ”</a:t>
            </a:r>
            <a:endParaRPr lang="es-MX" sz="3000" dirty="0" smtClean="0">
              <a:solidFill>
                <a:schemeClr val="accent1">
                  <a:lumMod val="75000"/>
                </a:schemeClr>
              </a:solidFill>
            </a:endParaRPr>
          </a:p>
          <a:p>
            <a:pPr algn="ctr">
              <a:buNone/>
            </a:pPr>
            <a:endParaRPr lang="es-MX" sz="3000" dirty="0" smtClean="0">
              <a:solidFill>
                <a:schemeClr val="accent1">
                  <a:lumMod val="75000"/>
                </a:schemeClr>
              </a:solidFill>
            </a:endParaRPr>
          </a:p>
          <a:p>
            <a:pPr algn="ctr">
              <a:buNone/>
            </a:pPr>
            <a:r>
              <a:rPr lang="es-MX" sz="2600" dirty="0" smtClean="0">
                <a:solidFill>
                  <a:schemeClr val="accent1">
                    <a:lumMod val="75000"/>
                  </a:schemeClr>
                </a:solidFill>
              </a:rPr>
              <a:t>Tipo </a:t>
            </a:r>
            <a:r>
              <a:rPr lang="es-MX" sz="2600" dirty="0" smtClean="0">
                <a:solidFill>
                  <a:schemeClr val="accent1">
                    <a:lumMod val="75000"/>
                  </a:schemeClr>
                </a:solidFill>
              </a:rPr>
              <a:t>de unidad e aprendizaje: curso </a:t>
            </a:r>
          </a:p>
          <a:p>
            <a:pPr algn="ctr">
              <a:buNone/>
            </a:pPr>
            <a:r>
              <a:rPr lang="es-MX" sz="2600" dirty="0" smtClean="0">
                <a:solidFill>
                  <a:schemeClr val="accent1">
                    <a:lumMod val="75000"/>
                  </a:schemeClr>
                </a:solidFill>
              </a:rPr>
              <a:t>Créditos: </a:t>
            </a:r>
            <a:r>
              <a:rPr lang="es-MX" sz="2600" dirty="0">
                <a:solidFill>
                  <a:schemeClr val="accent1">
                    <a:lumMod val="75000"/>
                  </a:schemeClr>
                </a:solidFill>
              </a:rPr>
              <a:t>5</a:t>
            </a:r>
            <a:endParaRPr lang="es-MX" sz="2600" dirty="0" smtClean="0">
              <a:solidFill>
                <a:schemeClr val="accent1">
                  <a:lumMod val="75000"/>
                </a:schemeClr>
              </a:solidFill>
            </a:endParaRPr>
          </a:p>
          <a:p>
            <a:pPr algn="ctr">
              <a:buNone/>
            </a:pPr>
            <a:r>
              <a:rPr lang="es-MX" sz="2600" dirty="0" smtClean="0">
                <a:solidFill>
                  <a:schemeClr val="accent1">
                    <a:lumMod val="75000"/>
                  </a:schemeClr>
                </a:solidFill>
              </a:rPr>
              <a:t>Carácter de la unidad de </a:t>
            </a:r>
            <a:r>
              <a:rPr lang="es-MX" sz="2600" dirty="0" smtClean="0">
                <a:solidFill>
                  <a:schemeClr val="accent1">
                    <a:lumMod val="75000"/>
                  </a:schemeClr>
                </a:solidFill>
              </a:rPr>
              <a:t>aprendizaje: Obligatoria</a:t>
            </a:r>
            <a:endParaRPr lang="es-MX" sz="2600" dirty="0" smtClean="0">
              <a:solidFill>
                <a:schemeClr val="accent1">
                  <a:lumMod val="75000"/>
                </a:schemeClr>
              </a:solidFill>
            </a:endParaRPr>
          </a:p>
          <a:p>
            <a:pPr algn="ctr">
              <a:buNone/>
            </a:pPr>
            <a:endParaRPr lang="es-MX" sz="2600" dirty="0" smtClean="0">
              <a:solidFill>
                <a:schemeClr val="accent1">
                  <a:lumMod val="75000"/>
                </a:schemeClr>
              </a:solidFill>
            </a:endParaRPr>
          </a:p>
          <a:p>
            <a:pPr algn="ctr">
              <a:buNone/>
            </a:pPr>
            <a:r>
              <a:rPr lang="es-MX" sz="2600" dirty="0" smtClean="0">
                <a:solidFill>
                  <a:schemeClr val="accent1">
                    <a:lumMod val="75000"/>
                  </a:schemeClr>
                </a:solidFill>
              </a:rPr>
              <a:t>Modalidad: presencial </a:t>
            </a:r>
          </a:p>
          <a:p>
            <a:pPr algn="ctr">
              <a:buNone/>
            </a:pPr>
            <a:endParaRPr lang="es-MX" sz="3000" dirty="0" smtClean="0">
              <a:solidFill>
                <a:schemeClr val="accent1">
                  <a:lumMod val="75000"/>
                </a:schemeClr>
              </a:solidFill>
            </a:endParaRPr>
          </a:p>
          <a:p>
            <a:pPr>
              <a:buNone/>
            </a:pPr>
            <a:endParaRPr lang="es-MX" dirty="0" smtClean="0">
              <a:solidFill>
                <a:schemeClr val="tx2">
                  <a:lumMod val="25000"/>
                </a:schemeClr>
              </a:solidFill>
            </a:endParaRPr>
          </a:p>
        </p:txBody>
      </p:sp>
      <p:pic>
        <p:nvPicPr>
          <p:cNvPr id="1028" name="Picture 4" descr="https://encrypted-tbn3.gstatic.com/images?q=tbn:ANd9GcS994aOCWSDP5pKBSTmdL5nAFjm393yWZ5jDbwuPfahqmgazHjx"/>
          <p:cNvPicPr>
            <a:picLocks noChangeAspect="1" noChangeArrowheads="1"/>
          </p:cNvPicPr>
          <p:nvPr/>
        </p:nvPicPr>
        <p:blipFill>
          <a:blip r:embed="rId2" cstate="print"/>
          <a:srcRect/>
          <a:stretch>
            <a:fillRect/>
          </a:stretch>
        </p:blipFill>
        <p:spPr bwMode="auto">
          <a:xfrm>
            <a:off x="147832" y="476673"/>
            <a:ext cx="1259631" cy="1368152"/>
          </a:xfrm>
          <a:prstGeom prst="rect">
            <a:avLst/>
          </a:prstGeom>
          <a:ln>
            <a:noFill/>
          </a:ln>
          <a:effectLst>
            <a:softEdge rad="112500"/>
          </a:effectLst>
        </p:spPr>
      </p:pic>
      <p:sp>
        <p:nvSpPr>
          <p:cNvPr id="4" name="3 Marcador de pie de página"/>
          <p:cNvSpPr>
            <a:spLocks noGrp="1"/>
          </p:cNvSpPr>
          <p:nvPr>
            <p:ph type="ftr" sz="quarter" idx="11"/>
          </p:nvPr>
        </p:nvSpPr>
        <p:spPr/>
        <p:txBody>
          <a:bodyPr/>
          <a:lstStyle/>
          <a:p>
            <a:r>
              <a:rPr lang="da-DK" dirty="0" smtClean="0"/>
              <a:t>D. en E.P. M.G.O. </a:t>
            </a:r>
            <a:endParaRPr lang="es-MX" dirty="0"/>
          </a:p>
        </p:txBody>
      </p:sp>
      <p:pic>
        <p:nvPicPr>
          <p:cNvPr id="7" name="Picture 2" descr="http://www.uaemex.mx/fenfermeria/objetivos_clip_image004.jpg"/>
          <p:cNvPicPr>
            <a:picLocks noChangeAspect="1" noChangeArrowheads="1"/>
          </p:cNvPicPr>
          <p:nvPr/>
        </p:nvPicPr>
        <p:blipFill>
          <a:blip r:embed="rId3" cstate="print"/>
          <a:srcRect/>
          <a:stretch>
            <a:fillRect/>
          </a:stretch>
        </p:blipFill>
        <p:spPr bwMode="auto">
          <a:xfrm>
            <a:off x="7308304" y="470917"/>
            <a:ext cx="1360485" cy="1368152"/>
          </a:xfrm>
          <a:prstGeom prst="rect">
            <a:avLst/>
          </a:prstGeom>
          <a:ln>
            <a:noFill/>
          </a:ln>
          <a:effectLst>
            <a:softEdge rad="112500"/>
          </a:effectLst>
        </p:spPr>
      </p:pic>
    </p:spTree>
    <p:extLst>
      <p:ext uri="{BB962C8B-B14F-4D97-AF65-F5344CB8AC3E}">
        <p14:creationId xmlns:p14="http://schemas.microsoft.com/office/powerpoint/2010/main" val="26233820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nvPr>
        </p:nvGraphicFramePr>
        <p:xfrm>
          <a:off x="971600" y="548680"/>
          <a:ext cx="7344816"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30095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42974" y="2786058"/>
            <a:ext cx="2500298" cy="923330"/>
          </a:xfrm>
          <a:prstGeom prst="rect">
            <a:avLst/>
          </a:prstGeom>
          <a:noFill/>
        </p:spPr>
        <p:txBody>
          <a:bodyPr wrap="square" rtlCol="0">
            <a:spAutoFit/>
          </a:bodyPr>
          <a:lstStyle/>
          <a:p>
            <a:pPr algn="ctr"/>
            <a:r>
              <a:rPr lang="es-ES" b="1" dirty="0" smtClean="0">
                <a:solidFill>
                  <a:srgbClr val="7030A0"/>
                </a:solidFill>
              </a:rPr>
              <a:t>Recolección </a:t>
            </a:r>
          </a:p>
          <a:p>
            <a:pPr algn="ctr"/>
            <a:r>
              <a:rPr lang="es-ES" b="1" dirty="0" smtClean="0">
                <a:solidFill>
                  <a:srgbClr val="7030A0"/>
                </a:solidFill>
              </a:rPr>
              <a:t>de la </a:t>
            </a:r>
          </a:p>
          <a:p>
            <a:pPr algn="ctr"/>
            <a:r>
              <a:rPr lang="es-ES" b="1" dirty="0" smtClean="0">
                <a:solidFill>
                  <a:srgbClr val="7030A0"/>
                </a:solidFill>
              </a:rPr>
              <a:t>información</a:t>
            </a:r>
            <a:endParaRPr lang="es-ES" b="1" dirty="0">
              <a:solidFill>
                <a:srgbClr val="7030A0"/>
              </a:solidFill>
            </a:endParaRPr>
          </a:p>
        </p:txBody>
      </p:sp>
      <p:sp>
        <p:nvSpPr>
          <p:cNvPr id="5" name="4 Abrir llave"/>
          <p:cNvSpPr/>
          <p:nvPr/>
        </p:nvSpPr>
        <p:spPr>
          <a:xfrm>
            <a:off x="1214414" y="214290"/>
            <a:ext cx="285752" cy="6429420"/>
          </a:xfrm>
          <a:prstGeom prst="leftBrace">
            <a:avLst/>
          </a:pr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es-ES"/>
          </a:p>
        </p:txBody>
      </p:sp>
      <p:sp>
        <p:nvSpPr>
          <p:cNvPr id="6" name="5 CuadroTexto"/>
          <p:cNvSpPr txBox="1"/>
          <p:nvPr/>
        </p:nvSpPr>
        <p:spPr>
          <a:xfrm>
            <a:off x="1571604" y="428604"/>
            <a:ext cx="1428760" cy="369332"/>
          </a:xfrm>
          <a:prstGeom prst="rect">
            <a:avLst/>
          </a:prstGeom>
          <a:noFill/>
        </p:spPr>
        <p:txBody>
          <a:bodyPr wrap="square" rtlCol="0">
            <a:spAutoFit/>
          </a:bodyPr>
          <a:lstStyle/>
          <a:p>
            <a:r>
              <a:rPr lang="es-ES" b="1" dirty="0" smtClean="0">
                <a:solidFill>
                  <a:srgbClr val="0070C0"/>
                </a:solidFill>
              </a:rPr>
              <a:t>Fuentes</a:t>
            </a:r>
            <a:r>
              <a:rPr lang="es-ES" b="1" dirty="0" smtClean="0"/>
              <a:t> </a:t>
            </a:r>
            <a:endParaRPr lang="es-ES" b="1" dirty="0"/>
          </a:p>
        </p:txBody>
      </p:sp>
      <p:sp>
        <p:nvSpPr>
          <p:cNvPr id="7" name="6 CuadroTexto"/>
          <p:cNvSpPr txBox="1"/>
          <p:nvPr/>
        </p:nvSpPr>
        <p:spPr>
          <a:xfrm>
            <a:off x="1428728" y="2928934"/>
            <a:ext cx="2357454" cy="646331"/>
          </a:xfrm>
          <a:prstGeom prst="rect">
            <a:avLst/>
          </a:prstGeom>
          <a:noFill/>
        </p:spPr>
        <p:txBody>
          <a:bodyPr wrap="square" rtlCol="0">
            <a:spAutoFit/>
          </a:bodyPr>
          <a:lstStyle/>
          <a:p>
            <a:r>
              <a:rPr lang="es-ES" b="1" dirty="0" smtClean="0">
                <a:solidFill>
                  <a:srgbClr val="0070C0"/>
                </a:solidFill>
              </a:rPr>
              <a:t>Técnicas </a:t>
            </a:r>
          </a:p>
          <a:p>
            <a:r>
              <a:rPr lang="es-ES" b="1" dirty="0" smtClean="0">
                <a:solidFill>
                  <a:srgbClr val="0070C0"/>
                </a:solidFill>
              </a:rPr>
              <a:t>principales</a:t>
            </a:r>
            <a:endParaRPr lang="es-ES" b="1" dirty="0">
              <a:solidFill>
                <a:srgbClr val="0070C0"/>
              </a:solidFill>
            </a:endParaRPr>
          </a:p>
        </p:txBody>
      </p:sp>
      <p:sp>
        <p:nvSpPr>
          <p:cNvPr id="8" name="7 CuadroTexto"/>
          <p:cNvSpPr txBox="1"/>
          <p:nvPr/>
        </p:nvSpPr>
        <p:spPr>
          <a:xfrm>
            <a:off x="1500166" y="5786454"/>
            <a:ext cx="1857388" cy="369332"/>
          </a:xfrm>
          <a:prstGeom prst="rect">
            <a:avLst/>
          </a:prstGeom>
          <a:noFill/>
        </p:spPr>
        <p:txBody>
          <a:bodyPr wrap="square" rtlCol="0">
            <a:spAutoFit/>
          </a:bodyPr>
          <a:lstStyle/>
          <a:p>
            <a:r>
              <a:rPr lang="es-ES" b="1" dirty="0" smtClean="0">
                <a:solidFill>
                  <a:schemeClr val="tx2">
                    <a:lumMod val="75000"/>
                  </a:schemeClr>
                </a:solidFill>
              </a:rPr>
              <a:t>Pasos</a:t>
            </a:r>
            <a:endParaRPr lang="es-ES" b="1" dirty="0">
              <a:solidFill>
                <a:schemeClr val="tx2">
                  <a:lumMod val="75000"/>
                </a:schemeClr>
              </a:solidFill>
            </a:endParaRPr>
          </a:p>
        </p:txBody>
      </p:sp>
      <p:sp>
        <p:nvSpPr>
          <p:cNvPr id="9" name="8 Abrir llave"/>
          <p:cNvSpPr/>
          <p:nvPr/>
        </p:nvSpPr>
        <p:spPr>
          <a:xfrm>
            <a:off x="2786050" y="142852"/>
            <a:ext cx="214314" cy="1071570"/>
          </a:xfrm>
          <a:prstGeom prst="leftBrace">
            <a:avLst/>
          </a:pr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es-ES"/>
          </a:p>
        </p:txBody>
      </p:sp>
      <p:sp>
        <p:nvSpPr>
          <p:cNvPr id="10" name="9 CuadroTexto"/>
          <p:cNvSpPr txBox="1"/>
          <p:nvPr/>
        </p:nvSpPr>
        <p:spPr>
          <a:xfrm>
            <a:off x="3000364" y="214290"/>
            <a:ext cx="1571636" cy="923330"/>
          </a:xfrm>
          <a:prstGeom prst="rect">
            <a:avLst/>
          </a:prstGeom>
          <a:noFill/>
        </p:spPr>
        <p:txBody>
          <a:bodyPr wrap="square" rtlCol="0">
            <a:spAutoFit/>
          </a:bodyPr>
          <a:lstStyle/>
          <a:p>
            <a:r>
              <a:rPr lang="es-ES" dirty="0" smtClean="0">
                <a:solidFill>
                  <a:srgbClr val="F123C5"/>
                </a:solidFill>
              </a:rPr>
              <a:t>Primarias</a:t>
            </a:r>
          </a:p>
          <a:p>
            <a:endParaRPr lang="es-ES" dirty="0" smtClean="0">
              <a:solidFill>
                <a:srgbClr val="F123C5"/>
              </a:solidFill>
            </a:endParaRPr>
          </a:p>
          <a:p>
            <a:r>
              <a:rPr lang="es-ES" dirty="0" smtClean="0">
                <a:solidFill>
                  <a:srgbClr val="F123C5"/>
                </a:solidFill>
              </a:rPr>
              <a:t>Secundarias</a:t>
            </a:r>
            <a:endParaRPr lang="es-ES" dirty="0">
              <a:solidFill>
                <a:srgbClr val="F123C5"/>
              </a:solidFill>
            </a:endParaRPr>
          </a:p>
        </p:txBody>
      </p:sp>
      <p:sp>
        <p:nvSpPr>
          <p:cNvPr id="12" name="11 CuadroTexto"/>
          <p:cNvSpPr txBox="1"/>
          <p:nvPr/>
        </p:nvSpPr>
        <p:spPr>
          <a:xfrm>
            <a:off x="4929190" y="0"/>
            <a:ext cx="1785950" cy="646331"/>
          </a:xfrm>
          <a:prstGeom prst="rect">
            <a:avLst/>
          </a:prstGeom>
          <a:noFill/>
        </p:spPr>
        <p:txBody>
          <a:bodyPr wrap="square" rtlCol="0">
            <a:spAutoFit/>
          </a:bodyPr>
          <a:lstStyle/>
          <a:p>
            <a:r>
              <a:rPr lang="es-ES" dirty="0" smtClean="0"/>
              <a:t>Personas</a:t>
            </a:r>
          </a:p>
          <a:p>
            <a:r>
              <a:rPr lang="es-ES" dirty="0" smtClean="0"/>
              <a:t>Hechos</a:t>
            </a:r>
            <a:endParaRPr lang="es-ES" dirty="0"/>
          </a:p>
        </p:txBody>
      </p:sp>
      <p:sp>
        <p:nvSpPr>
          <p:cNvPr id="13" name="12 CuadroTexto"/>
          <p:cNvSpPr txBox="1"/>
          <p:nvPr/>
        </p:nvSpPr>
        <p:spPr>
          <a:xfrm>
            <a:off x="5000628" y="571480"/>
            <a:ext cx="2428892" cy="646331"/>
          </a:xfrm>
          <a:prstGeom prst="rect">
            <a:avLst/>
          </a:prstGeom>
          <a:noFill/>
        </p:spPr>
        <p:txBody>
          <a:bodyPr wrap="square" rtlCol="0">
            <a:spAutoFit/>
          </a:bodyPr>
          <a:lstStyle/>
          <a:p>
            <a:r>
              <a:rPr lang="es-ES" dirty="0" smtClean="0"/>
              <a:t>Material impreso</a:t>
            </a:r>
          </a:p>
          <a:p>
            <a:r>
              <a:rPr lang="es-ES" dirty="0" smtClean="0"/>
              <a:t>Material digital</a:t>
            </a:r>
            <a:endParaRPr lang="es-ES" dirty="0"/>
          </a:p>
        </p:txBody>
      </p:sp>
      <p:cxnSp>
        <p:nvCxnSpPr>
          <p:cNvPr id="15" name="14 Conector recto"/>
          <p:cNvCxnSpPr/>
          <p:nvPr/>
        </p:nvCxnSpPr>
        <p:spPr>
          <a:xfrm flipV="1">
            <a:off x="4071934" y="214290"/>
            <a:ext cx="857256" cy="214314"/>
          </a:xfrm>
          <a:prstGeom prst="line">
            <a:avLst/>
          </a:prstGeom>
        </p:spPr>
        <p:style>
          <a:lnRef idx="2">
            <a:schemeClr val="accent3"/>
          </a:lnRef>
          <a:fillRef idx="0">
            <a:schemeClr val="accent3"/>
          </a:fillRef>
          <a:effectRef idx="1">
            <a:schemeClr val="accent3"/>
          </a:effectRef>
          <a:fontRef idx="minor">
            <a:schemeClr val="tx1"/>
          </a:fontRef>
        </p:style>
      </p:cxnSp>
      <p:cxnSp>
        <p:nvCxnSpPr>
          <p:cNvPr id="17" name="16 Conector recto"/>
          <p:cNvCxnSpPr/>
          <p:nvPr/>
        </p:nvCxnSpPr>
        <p:spPr>
          <a:xfrm>
            <a:off x="4071934" y="428604"/>
            <a:ext cx="857256" cy="71438"/>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21 Conector recto"/>
          <p:cNvCxnSpPr/>
          <p:nvPr/>
        </p:nvCxnSpPr>
        <p:spPr>
          <a:xfrm flipV="1">
            <a:off x="4214810" y="714356"/>
            <a:ext cx="714380" cy="214314"/>
          </a:xfrm>
          <a:prstGeom prst="line">
            <a:avLst/>
          </a:prstGeom>
        </p:spPr>
        <p:style>
          <a:lnRef idx="3">
            <a:schemeClr val="accent5"/>
          </a:lnRef>
          <a:fillRef idx="0">
            <a:schemeClr val="accent5"/>
          </a:fillRef>
          <a:effectRef idx="2">
            <a:schemeClr val="accent5"/>
          </a:effectRef>
          <a:fontRef idx="minor">
            <a:schemeClr val="tx1"/>
          </a:fontRef>
        </p:style>
      </p:cxnSp>
      <p:cxnSp>
        <p:nvCxnSpPr>
          <p:cNvPr id="25" name="24 Conector recto"/>
          <p:cNvCxnSpPr/>
          <p:nvPr/>
        </p:nvCxnSpPr>
        <p:spPr>
          <a:xfrm>
            <a:off x="4286248" y="1000108"/>
            <a:ext cx="785818" cy="71438"/>
          </a:xfrm>
          <a:prstGeom prst="line">
            <a:avLst/>
          </a:prstGeom>
        </p:spPr>
        <p:style>
          <a:lnRef idx="3">
            <a:schemeClr val="accent5"/>
          </a:lnRef>
          <a:fillRef idx="0">
            <a:schemeClr val="accent5"/>
          </a:fillRef>
          <a:effectRef idx="2">
            <a:schemeClr val="accent5"/>
          </a:effectRef>
          <a:fontRef idx="minor">
            <a:schemeClr val="tx1"/>
          </a:fontRef>
        </p:style>
      </p:cxnSp>
      <p:sp>
        <p:nvSpPr>
          <p:cNvPr id="26" name="25 Abrir llave"/>
          <p:cNvSpPr/>
          <p:nvPr/>
        </p:nvSpPr>
        <p:spPr>
          <a:xfrm>
            <a:off x="2786050" y="1571612"/>
            <a:ext cx="285752" cy="3357586"/>
          </a:xfrm>
          <a:prstGeom prst="lef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s-ES"/>
          </a:p>
        </p:txBody>
      </p:sp>
      <p:sp>
        <p:nvSpPr>
          <p:cNvPr id="27" name="26 CuadroTexto"/>
          <p:cNvSpPr txBox="1"/>
          <p:nvPr/>
        </p:nvSpPr>
        <p:spPr>
          <a:xfrm>
            <a:off x="3143240" y="1714488"/>
            <a:ext cx="2571768" cy="3139321"/>
          </a:xfrm>
          <a:prstGeom prst="rect">
            <a:avLst/>
          </a:prstGeom>
          <a:noFill/>
        </p:spPr>
        <p:txBody>
          <a:bodyPr wrap="square" rtlCol="0">
            <a:spAutoFit/>
          </a:bodyPr>
          <a:lstStyle/>
          <a:p>
            <a:r>
              <a:rPr lang="es-ES" dirty="0" smtClean="0">
                <a:solidFill>
                  <a:srgbClr val="00B0F0"/>
                </a:solidFill>
              </a:rPr>
              <a:t>Encuesta</a:t>
            </a:r>
          </a:p>
          <a:p>
            <a:endParaRPr lang="es-ES" dirty="0" smtClean="0">
              <a:solidFill>
                <a:srgbClr val="00B0F0"/>
              </a:solidFill>
            </a:endParaRPr>
          </a:p>
          <a:p>
            <a:endParaRPr lang="es-ES" dirty="0" smtClean="0">
              <a:solidFill>
                <a:srgbClr val="00B0F0"/>
              </a:solidFill>
            </a:endParaRPr>
          </a:p>
          <a:p>
            <a:r>
              <a:rPr lang="es-ES" dirty="0" smtClean="0">
                <a:solidFill>
                  <a:srgbClr val="00B0F0"/>
                </a:solidFill>
              </a:rPr>
              <a:t>Entrevista</a:t>
            </a:r>
          </a:p>
          <a:p>
            <a:endParaRPr lang="es-ES" dirty="0" smtClean="0">
              <a:solidFill>
                <a:srgbClr val="00B0F0"/>
              </a:solidFill>
            </a:endParaRPr>
          </a:p>
          <a:p>
            <a:endParaRPr lang="es-ES" dirty="0" smtClean="0">
              <a:solidFill>
                <a:srgbClr val="00B0F0"/>
              </a:solidFill>
            </a:endParaRPr>
          </a:p>
          <a:p>
            <a:endParaRPr lang="es-ES" dirty="0" smtClean="0">
              <a:solidFill>
                <a:srgbClr val="00B0F0"/>
              </a:solidFill>
            </a:endParaRPr>
          </a:p>
          <a:p>
            <a:r>
              <a:rPr lang="es-ES" dirty="0" smtClean="0">
                <a:solidFill>
                  <a:srgbClr val="00B0F0"/>
                </a:solidFill>
              </a:rPr>
              <a:t>Observación </a:t>
            </a:r>
          </a:p>
          <a:p>
            <a:endParaRPr lang="es-ES" dirty="0" smtClean="0">
              <a:solidFill>
                <a:srgbClr val="00B0F0"/>
              </a:solidFill>
            </a:endParaRPr>
          </a:p>
          <a:p>
            <a:endParaRPr lang="es-ES" dirty="0" smtClean="0">
              <a:solidFill>
                <a:srgbClr val="00B0F0"/>
              </a:solidFill>
            </a:endParaRPr>
          </a:p>
          <a:p>
            <a:r>
              <a:rPr lang="es-ES" dirty="0" smtClean="0">
                <a:solidFill>
                  <a:srgbClr val="00B0F0"/>
                </a:solidFill>
              </a:rPr>
              <a:t>Electrónica</a:t>
            </a:r>
            <a:endParaRPr lang="es-ES" dirty="0">
              <a:solidFill>
                <a:srgbClr val="00B0F0"/>
              </a:solidFill>
            </a:endParaRPr>
          </a:p>
        </p:txBody>
      </p:sp>
      <p:cxnSp>
        <p:nvCxnSpPr>
          <p:cNvPr id="29" name="28 Conector recto"/>
          <p:cNvCxnSpPr/>
          <p:nvPr/>
        </p:nvCxnSpPr>
        <p:spPr>
          <a:xfrm>
            <a:off x="4214810" y="1928802"/>
            <a:ext cx="714380" cy="1588"/>
          </a:xfrm>
          <a:prstGeom prst="line">
            <a:avLst/>
          </a:prstGeom>
          <a:ln>
            <a:solidFill>
              <a:srgbClr val="F123C5"/>
            </a:solidFill>
          </a:ln>
        </p:spPr>
        <p:style>
          <a:lnRef idx="3">
            <a:schemeClr val="accent3"/>
          </a:lnRef>
          <a:fillRef idx="0">
            <a:schemeClr val="accent3"/>
          </a:fillRef>
          <a:effectRef idx="2">
            <a:schemeClr val="accent3"/>
          </a:effectRef>
          <a:fontRef idx="minor">
            <a:schemeClr val="tx1"/>
          </a:fontRef>
        </p:style>
      </p:cxnSp>
      <p:sp>
        <p:nvSpPr>
          <p:cNvPr id="31" name="30 CuadroTexto"/>
          <p:cNvSpPr txBox="1"/>
          <p:nvPr/>
        </p:nvSpPr>
        <p:spPr>
          <a:xfrm>
            <a:off x="5072066" y="1714488"/>
            <a:ext cx="1428760" cy="369332"/>
          </a:xfrm>
          <a:prstGeom prst="rect">
            <a:avLst/>
          </a:prstGeom>
          <a:noFill/>
        </p:spPr>
        <p:txBody>
          <a:bodyPr wrap="square" rtlCol="0">
            <a:spAutoFit/>
          </a:bodyPr>
          <a:lstStyle/>
          <a:p>
            <a:r>
              <a:rPr lang="es-ES" dirty="0" smtClean="0"/>
              <a:t>Cuestionario</a:t>
            </a:r>
            <a:endParaRPr lang="es-ES" dirty="0"/>
          </a:p>
        </p:txBody>
      </p:sp>
      <p:sp>
        <p:nvSpPr>
          <p:cNvPr id="32" name="31 CuadroTexto"/>
          <p:cNvSpPr txBox="1"/>
          <p:nvPr/>
        </p:nvSpPr>
        <p:spPr>
          <a:xfrm>
            <a:off x="5143504" y="2285993"/>
            <a:ext cx="2714644" cy="923330"/>
          </a:xfrm>
          <a:prstGeom prst="rect">
            <a:avLst/>
          </a:prstGeom>
          <a:noFill/>
        </p:spPr>
        <p:txBody>
          <a:bodyPr wrap="square" rtlCol="0">
            <a:spAutoFit/>
          </a:bodyPr>
          <a:lstStyle/>
          <a:p>
            <a:r>
              <a:rPr lang="es-ES" dirty="0" smtClean="0"/>
              <a:t>Personal</a:t>
            </a:r>
          </a:p>
          <a:p>
            <a:r>
              <a:rPr lang="es-ES" dirty="0" smtClean="0"/>
              <a:t>Telefónica</a:t>
            </a:r>
          </a:p>
          <a:p>
            <a:r>
              <a:rPr lang="es-ES" dirty="0" smtClean="0"/>
              <a:t>Correo electrónico</a:t>
            </a:r>
            <a:endParaRPr lang="es-ES" dirty="0"/>
          </a:p>
        </p:txBody>
      </p:sp>
      <p:cxnSp>
        <p:nvCxnSpPr>
          <p:cNvPr id="34" name="33 Conector recto"/>
          <p:cNvCxnSpPr/>
          <p:nvPr/>
        </p:nvCxnSpPr>
        <p:spPr>
          <a:xfrm flipV="1">
            <a:off x="4286248" y="2428868"/>
            <a:ext cx="928694" cy="285752"/>
          </a:xfrm>
          <a:prstGeom prst="line">
            <a:avLst/>
          </a:prstGeom>
          <a:ln>
            <a:solidFill>
              <a:srgbClr val="FFFF00"/>
            </a:solidFill>
          </a:ln>
        </p:spPr>
        <p:style>
          <a:lnRef idx="3">
            <a:schemeClr val="accent4"/>
          </a:lnRef>
          <a:fillRef idx="0">
            <a:schemeClr val="accent4"/>
          </a:fillRef>
          <a:effectRef idx="2">
            <a:schemeClr val="accent4"/>
          </a:effectRef>
          <a:fontRef idx="minor">
            <a:schemeClr val="tx1"/>
          </a:fontRef>
        </p:style>
      </p:cxnSp>
      <p:cxnSp>
        <p:nvCxnSpPr>
          <p:cNvPr id="36" name="35 Conector recto"/>
          <p:cNvCxnSpPr>
            <a:endCxn id="32" idx="1"/>
          </p:cNvCxnSpPr>
          <p:nvPr/>
        </p:nvCxnSpPr>
        <p:spPr>
          <a:xfrm>
            <a:off x="4286248" y="2714620"/>
            <a:ext cx="857256" cy="33038"/>
          </a:xfrm>
          <a:prstGeom prst="line">
            <a:avLst/>
          </a:prstGeom>
          <a:ln>
            <a:solidFill>
              <a:srgbClr val="FFFF00"/>
            </a:solidFill>
          </a:ln>
        </p:spPr>
        <p:style>
          <a:lnRef idx="3">
            <a:schemeClr val="accent4"/>
          </a:lnRef>
          <a:fillRef idx="0">
            <a:schemeClr val="accent4"/>
          </a:fillRef>
          <a:effectRef idx="2">
            <a:schemeClr val="accent4"/>
          </a:effectRef>
          <a:fontRef idx="minor">
            <a:schemeClr val="tx1"/>
          </a:fontRef>
        </p:style>
      </p:cxnSp>
      <p:cxnSp>
        <p:nvCxnSpPr>
          <p:cNvPr id="42" name="41 Conector recto"/>
          <p:cNvCxnSpPr/>
          <p:nvPr/>
        </p:nvCxnSpPr>
        <p:spPr>
          <a:xfrm>
            <a:off x="4286248" y="2714620"/>
            <a:ext cx="857256" cy="285752"/>
          </a:xfrm>
          <a:prstGeom prst="line">
            <a:avLst/>
          </a:prstGeom>
          <a:ln>
            <a:solidFill>
              <a:srgbClr val="FFFF00"/>
            </a:solidFill>
          </a:ln>
        </p:spPr>
        <p:style>
          <a:lnRef idx="3">
            <a:schemeClr val="accent4"/>
          </a:lnRef>
          <a:fillRef idx="0">
            <a:schemeClr val="accent4"/>
          </a:fillRef>
          <a:effectRef idx="2">
            <a:schemeClr val="accent4"/>
          </a:effectRef>
          <a:fontRef idx="minor">
            <a:schemeClr val="tx1"/>
          </a:fontRef>
        </p:style>
      </p:cxnSp>
      <p:sp>
        <p:nvSpPr>
          <p:cNvPr id="48" name="47 CuadroTexto"/>
          <p:cNvSpPr txBox="1"/>
          <p:nvPr/>
        </p:nvSpPr>
        <p:spPr>
          <a:xfrm>
            <a:off x="5286380" y="3500438"/>
            <a:ext cx="3857620" cy="646331"/>
          </a:xfrm>
          <a:prstGeom prst="rect">
            <a:avLst/>
          </a:prstGeom>
          <a:noFill/>
        </p:spPr>
        <p:txBody>
          <a:bodyPr wrap="square" rtlCol="0">
            <a:spAutoFit/>
          </a:bodyPr>
          <a:lstStyle/>
          <a:p>
            <a:r>
              <a:rPr lang="es-ES" dirty="0" smtClean="0"/>
              <a:t>Personal- directa</a:t>
            </a:r>
          </a:p>
          <a:p>
            <a:r>
              <a:rPr lang="es-ES" dirty="0" smtClean="0"/>
              <a:t>Con apoyo del equipo para tal efecto</a:t>
            </a:r>
            <a:endParaRPr lang="es-ES" dirty="0"/>
          </a:p>
        </p:txBody>
      </p:sp>
      <p:cxnSp>
        <p:nvCxnSpPr>
          <p:cNvPr id="50" name="49 Conector recto"/>
          <p:cNvCxnSpPr/>
          <p:nvPr/>
        </p:nvCxnSpPr>
        <p:spPr>
          <a:xfrm flipV="1">
            <a:off x="4500562" y="3643314"/>
            <a:ext cx="785818" cy="214314"/>
          </a:xfrm>
          <a:prstGeom prst="line">
            <a:avLst/>
          </a:prstGeom>
          <a:ln>
            <a:solidFill>
              <a:srgbClr val="3ACBDA"/>
            </a:solidFill>
          </a:ln>
        </p:spPr>
        <p:style>
          <a:lnRef idx="3">
            <a:schemeClr val="accent3"/>
          </a:lnRef>
          <a:fillRef idx="0">
            <a:schemeClr val="accent3"/>
          </a:fillRef>
          <a:effectRef idx="2">
            <a:schemeClr val="accent3"/>
          </a:effectRef>
          <a:fontRef idx="minor">
            <a:schemeClr val="tx1"/>
          </a:fontRef>
        </p:style>
      </p:cxnSp>
      <p:cxnSp>
        <p:nvCxnSpPr>
          <p:cNvPr id="52" name="51 Conector recto"/>
          <p:cNvCxnSpPr/>
          <p:nvPr/>
        </p:nvCxnSpPr>
        <p:spPr>
          <a:xfrm>
            <a:off x="4429124" y="3857628"/>
            <a:ext cx="857256" cy="142876"/>
          </a:xfrm>
          <a:prstGeom prst="line">
            <a:avLst/>
          </a:prstGeom>
          <a:ln>
            <a:solidFill>
              <a:srgbClr val="3ACBDA"/>
            </a:solidFill>
          </a:ln>
        </p:spPr>
        <p:style>
          <a:lnRef idx="3">
            <a:schemeClr val="accent3"/>
          </a:lnRef>
          <a:fillRef idx="0">
            <a:schemeClr val="accent3"/>
          </a:fillRef>
          <a:effectRef idx="2">
            <a:schemeClr val="accent3"/>
          </a:effectRef>
          <a:fontRef idx="minor">
            <a:schemeClr val="tx1"/>
          </a:fontRef>
        </p:style>
      </p:cxnSp>
      <p:sp>
        <p:nvSpPr>
          <p:cNvPr id="53" name="52 CuadroTexto"/>
          <p:cNvSpPr txBox="1"/>
          <p:nvPr/>
        </p:nvSpPr>
        <p:spPr>
          <a:xfrm>
            <a:off x="5286380" y="4429132"/>
            <a:ext cx="2857520" cy="369332"/>
          </a:xfrm>
          <a:prstGeom prst="rect">
            <a:avLst/>
          </a:prstGeom>
          <a:noFill/>
        </p:spPr>
        <p:txBody>
          <a:bodyPr wrap="square" rtlCol="0">
            <a:spAutoFit/>
          </a:bodyPr>
          <a:lstStyle/>
          <a:p>
            <a:r>
              <a:rPr lang="es-ES" dirty="0" smtClean="0"/>
              <a:t>Atreves de la TIC</a:t>
            </a:r>
            <a:endParaRPr lang="es-ES" dirty="0"/>
          </a:p>
        </p:txBody>
      </p:sp>
      <p:sp>
        <p:nvSpPr>
          <p:cNvPr id="54" name="53 Abrir llave"/>
          <p:cNvSpPr/>
          <p:nvPr/>
        </p:nvSpPr>
        <p:spPr>
          <a:xfrm>
            <a:off x="2714612" y="5072074"/>
            <a:ext cx="500066" cy="1571636"/>
          </a:xfrm>
          <a:prstGeom prst="leftBrace">
            <a:avLst/>
          </a:prstGeom>
          <a:ln>
            <a:solidFill>
              <a:srgbClr val="00FF0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s-ES"/>
          </a:p>
        </p:txBody>
      </p:sp>
      <p:sp>
        <p:nvSpPr>
          <p:cNvPr id="62" name="61 CuadroTexto"/>
          <p:cNvSpPr txBox="1"/>
          <p:nvPr/>
        </p:nvSpPr>
        <p:spPr>
          <a:xfrm>
            <a:off x="3000364" y="5000636"/>
            <a:ext cx="6143636" cy="1754326"/>
          </a:xfrm>
          <a:prstGeom prst="rect">
            <a:avLst/>
          </a:prstGeom>
          <a:noFill/>
        </p:spPr>
        <p:txBody>
          <a:bodyPr wrap="square" rtlCol="0">
            <a:spAutoFit/>
          </a:bodyPr>
          <a:lstStyle/>
          <a:p>
            <a:pPr>
              <a:buBlip>
                <a:blip r:embed="rId2"/>
              </a:buBlip>
            </a:pPr>
            <a:r>
              <a:rPr lang="es-ES" dirty="0" smtClean="0"/>
              <a:t>Claridad en los objetivos de la investigación que va ha realizarse.</a:t>
            </a:r>
          </a:p>
          <a:p>
            <a:pPr>
              <a:buBlip>
                <a:blip r:embed="rId2"/>
              </a:buBlip>
            </a:pPr>
            <a:r>
              <a:rPr lang="es-ES" dirty="0" smtClean="0"/>
              <a:t>Selección de la población o muestra.</a:t>
            </a:r>
          </a:p>
          <a:p>
            <a:pPr>
              <a:buBlip>
                <a:blip r:embed="rId2"/>
              </a:buBlip>
            </a:pPr>
            <a:r>
              <a:rPr lang="es-ES" dirty="0" smtClean="0"/>
              <a:t>Diseño y utilización de técnicas de la recolección de la información.</a:t>
            </a:r>
          </a:p>
          <a:p>
            <a:pPr>
              <a:buBlip>
                <a:blip r:embed="rId2"/>
              </a:buBlip>
            </a:pPr>
            <a:r>
              <a:rPr lang="es-ES" dirty="0" smtClean="0"/>
              <a:t>Recoger la </a:t>
            </a:r>
            <a:r>
              <a:rPr lang="es-ES" dirty="0" err="1" smtClean="0"/>
              <a:t>infoemacion</a:t>
            </a:r>
            <a:r>
              <a:rPr lang="es-ES" dirty="0" smtClean="0"/>
              <a:t>.</a:t>
            </a:r>
          </a:p>
        </p:txBody>
      </p:sp>
      <p:pic>
        <p:nvPicPr>
          <p:cNvPr id="2050" name="Picture 2" descr="http://neetescuela.com/wp-content/uploads/2011/11/Recolecci%C3%B3n-de-Informaci%C3%B3n2.gif"/>
          <p:cNvPicPr>
            <a:picLocks noChangeAspect="1" noChangeArrowheads="1"/>
          </p:cNvPicPr>
          <p:nvPr/>
        </p:nvPicPr>
        <p:blipFill>
          <a:blip r:embed="rId3"/>
          <a:srcRect/>
          <a:stretch>
            <a:fillRect/>
          </a:stretch>
        </p:blipFill>
        <p:spPr bwMode="auto">
          <a:xfrm>
            <a:off x="6429388" y="500042"/>
            <a:ext cx="3005151" cy="2620005"/>
          </a:xfrm>
          <a:prstGeom prst="rect">
            <a:avLst/>
          </a:prstGeom>
          <a:noFill/>
        </p:spPr>
      </p:pic>
      <p:pic>
        <p:nvPicPr>
          <p:cNvPr id="2052" name="Picture 4" descr="http://3.bp.blogspot.com/-rXSNVkXncaY/UaN17BbAsxI/AAAAAAAAAAs/jhg2yy7M8xo/s1600/vision.jpg"/>
          <p:cNvPicPr>
            <a:picLocks noChangeAspect="1" noChangeArrowheads="1"/>
          </p:cNvPicPr>
          <p:nvPr/>
        </p:nvPicPr>
        <p:blipFill>
          <a:blip r:embed="rId4" cstate="print"/>
          <a:srcRect/>
          <a:stretch>
            <a:fillRect/>
          </a:stretch>
        </p:blipFill>
        <p:spPr bwMode="auto">
          <a:xfrm>
            <a:off x="0" y="5572140"/>
            <a:ext cx="1000100" cy="1088934"/>
          </a:xfrm>
          <a:prstGeom prst="rect">
            <a:avLst/>
          </a:prstGeom>
          <a:noFill/>
        </p:spPr>
      </p:pic>
    </p:spTree>
    <p:extLst>
      <p:ext uri="{BB962C8B-B14F-4D97-AF65-F5344CB8AC3E}">
        <p14:creationId xmlns:p14="http://schemas.microsoft.com/office/powerpoint/2010/main" val="9818455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s://matelucia.files.wordpress.com/2012/03/5-tc3a9cnicas-de-recoleccic3b3n1.png"/>
          <p:cNvPicPr>
            <a:picLocks noChangeAspect="1" noChangeArrowheads="1"/>
          </p:cNvPicPr>
          <p:nvPr/>
        </p:nvPicPr>
        <p:blipFill>
          <a:blip r:embed="rId2"/>
          <a:srcRect/>
          <a:stretch>
            <a:fillRect/>
          </a:stretch>
        </p:blipFill>
        <p:spPr bwMode="auto">
          <a:xfrm>
            <a:off x="250504" y="857232"/>
            <a:ext cx="8620856" cy="4786346"/>
          </a:xfrm>
          <a:prstGeom prst="rect">
            <a:avLst/>
          </a:prstGeom>
          <a:noFill/>
        </p:spPr>
      </p:pic>
    </p:spTree>
    <p:extLst>
      <p:ext uri="{BB962C8B-B14F-4D97-AF65-F5344CB8AC3E}">
        <p14:creationId xmlns:p14="http://schemas.microsoft.com/office/powerpoint/2010/main" val="14023573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www.inabio.edu.ve/wp-content/uploads/2012/09/ID-10094918.jpg"/>
          <p:cNvPicPr>
            <a:picLocks noChangeAspect="1" noChangeArrowheads="1"/>
          </p:cNvPicPr>
          <p:nvPr/>
        </p:nvPicPr>
        <p:blipFill>
          <a:blip r:embed="rId2"/>
          <a:srcRect/>
          <a:stretch>
            <a:fillRect/>
          </a:stretch>
        </p:blipFill>
        <p:spPr bwMode="auto">
          <a:xfrm>
            <a:off x="5143504" y="500042"/>
            <a:ext cx="3500462" cy="2187789"/>
          </a:xfrm>
          <a:prstGeom prst="rect">
            <a:avLst/>
          </a:prstGeom>
          <a:noFill/>
        </p:spPr>
      </p:pic>
      <p:sp>
        <p:nvSpPr>
          <p:cNvPr id="2" name="1 Título"/>
          <p:cNvSpPr>
            <a:spLocks noGrp="1"/>
          </p:cNvSpPr>
          <p:nvPr>
            <p:ph type="title"/>
          </p:nvPr>
        </p:nvSpPr>
        <p:spPr>
          <a:xfrm>
            <a:off x="0" y="274638"/>
            <a:ext cx="9144000" cy="725470"/>
          </a:xfrm>
        </p:spPr>
        <p:style>
          <a:lnRef idx="2">
            <a:schemeClr val="accent2"/>
          </a:lnRef>
          <a:fillRef idx="1">
            <a:schemeClr val="lt1"/>
          </a:fillRef>
          <a:effectRef idx="0">
            <a:schemeClr val="accent2"/>
          </a:effectRef>
          <a:fontRef idx="minor">
            <a:schemeClr val="dk1"/>
          </a:fontRef>
        </p:style>
        <p:txBody>
          <a:bodyPr>
            <a:normAutofit/>
          </a:bodyPr>
          <a:lstStyle/>
          <a:p>
            <a:pPr algn="ctr"/>
            <a:r>
              <a:rPr lang="es-MX" sz="3600" dirty="0" smtClean="0"/>
              <a:t>AUTORIZACIÓN DEL ÁREA DEL ESTUDIO</a:t>
            </a:r>
            <a:endParaRPr lang="es-MX" sz="3600" dirty="0"/>
          </a:p>
        </p:txBody>
      </p:sp>
      <p:sp>
        <p:nvSpPr>
          <p:cNvPr id="3" name="2 Marcador de contenido"/>
          <p:cNvSpPr>
            <a:spLocks noGrp="1"/>
          </p:cNvSpPr>
          <p:nvPr>
            <p:ph sz="quarter" idx="1"/>
          </p:nvPr>
        </p:nvSpPr>
        <p:spPr>
          <a:xfrm>
            <a:off x="914400" y="2285992"/>
            <a:ext cx="7772400" cy="3733808"/>
          </a:xfrm>
        </p:spPr>
        <p:txBody>
          <a:bodyPr>
            <a:normAutofit fontScale="85000" lnSpcReduction="20000"/>
          </a:bodyPr>
          <a:lstStyle/>
          <a:p>
            <a:pPr algn="just">
              <a:buNone/>
            </a:pPr>
            <a:endParaRPr lang="es-MX" dirty="0" smtClean="0"/>
          </a:p>
          <a:p>
            <a:pPr algn="just"/>
            <a:r>
              <a:rPr lang="es-MX" dirty="0" smtClean="0"/>
              <a:t>Código de </a:t>
            </a:r>
            <a:r>
              <a:rPr lang="es-MX" dirty="0" err="1" smtClean="0"/>
              <a:t>Nuremberg</a:t>
            </a:r>
            <a:r>
              <a:rPr lang="es-MX" dirty="0" smtClean="0"/>
              <a:t>, la Declaración de Helsinki, las Guías Éticas Internacionales para Investigación Biomédica que Involucra a Seres Humanos, del Consejo de Organizaciones Internacionales de la Ciencias Médicas (</a:t>
            </a:r>
            <a:r>
              <a:rPr lang="es-MX" i="1" dirty="0" smtClean="0"/>
              <a:t>por sus siglas en inglés CIOMS) y de la Organización Mundial de la Salud (OMS), las Guías para la Buena Práctica Clínica, de la Conferencia Internacional de </a:t>
            </a:r>
            <a:r>
              <a:rPr lang="es-MX" i="1" dirty="0" err="1" smtClean="0"/>
              <a:t>Harmonización</a:t>
            </a:r>
            <a:r>
              <a:rPr lang="es-MX" i="1" dirty="0" smtClean="0"/>
              <a:t> (por sus siglas en inglés ICH) </a:t>
            </a:r>
          </a:p>
          <a:p>
            <a:pPr algn="just"/>
            <a:endParaRPr lang="es-MX" i="1" dirty="0" smtClean="0"/>
          </a:p>
          <a:p>
            <a:pPr algn="just"/>
            <a:r>
              <a:rPr lang="es-MX" i="1" dirty="0" smtClean="0"/>
              <a:t>Legislación Sanitaria Mexicana en Materia de Investigación para la Salud, tales como: La Ley General de Salud, el Reglamento de la Ley General de Salud en Materia de Investigación para la Salud, las Normas Oficiales Mexicanas en la materia y demás disposiciones que establezca la Secretaría de Salud (SSA).</a:t>
            </a:r>
            <a:endParaRPr lang="es-MX" dirty="0" smtClean="0"/>
          </a:p>
          <a:p>
            <a:endParaRPr lang="es-MX" dirty="0"/>
          </a:p>
        </p:txBody>
      </p:sp>
      <p:sp>
        <p:nvSpPr>
          <p:cNvPr id="4" name="3 Rectángulo"/>
          <p:cNvSpPr/>
          <p:nvPr/>
        </p:nvSpPr>
        <p:spPr>
          <a:xfrm>
            <a:off x="571472" y="1714488"/>
            <a:ext cx="285752" cy="31432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t>INTERNACIONALES</a:t>
            </a:r>
            <a:r>
              <a:rPr lang="es-MX" sz="1200" dirty="0" smtClean="0"/>
              <a:t> </a:t>
            </a:r>
            <a:endParaRPr lang="es-MX" sz="1200" dirty="0"/>
          </a:p>
        </p:txBody>
      </p:sp>
      <p:sp>
        <p:nvSpPr>
          <p:cNvPr id="5" name="4 Rectángulo"/>
          <p:cNvSpPr/>
          <p:nvPr/>
        </p:nvSpPr>
        <p:spPr>
          <a:xfrm>
            <a:off x="8715404" y="3571876"/>
            <a:ext cx="214314" cy="30718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NACIONALES </a:t>
            </a:r>
            <a:endParaRPr lang="es-MX" dirty="0"/>
          </a:p>
        </p:txBody>
      </p:sp>
      <p:sp>
        <p:nvSpPr>
          <p:cNvPr id="7" name="6 Rectángulo"/>
          <p:cNvSpPr/>
          <p:nvPr/>
        </p:nvSpPr>
        <p:spPr>
          <a:xfrm>
            <a:off x="1000100" y="1357298"/>
            <a:ext cx="4572000" cy="923330"/>
          </a:xfrm>
          <a:prstGeom prst="rect">
            <a:avLst/>
          </a:prstGeom>
        </p:spPr>
        <p:txBody>
          <a:bodyPr>
            <a:spAutoFit/>
          </a:bodyPr>
          <a:lstStyle/>
          <a:p>
            <a:pPr algn="ctr"/>
            <a:r>
              <a:rPr lang="es-MX" b="1" dirty="0" smtClean="0"/>
              <a:t>Toda investigación deberá ajustarse a los principios científicos y éticos nacional e internacionalmente aceptados: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67466" y="1214422"/>
            <a:ext cx="8876534" cy="923330"/>
          </a:xfrm>
          <a:prstGeom prst="rect">
            <a:avLst/>
          </a:prstGeom>
          <a:noFill/>
        </p:spPr>
        <p:txBody>
          <a:bodyPr wrap="square" lIns="91440" tIns="45720" rIns="91440" bIns="45720">
            <a:spAutoFit/>
          </a:bodyPr>
          <a:lstStyle/>
          <a:p>
            <a:pPr algn="ctr"/>
            <a:r>
              <a:rPr lang="es-E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ORGANISMOS NACIONALES </a:t>
            </a:r>
            <a:endParaRPr lang="es-E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50178" name="AutoShape 2" descr="data:image/jpeg;base64,/9j/4AAQSkZJRgABAQAAAQABAAD/2wCEAAkGBxIQEhUSERMQFRAVFxYUFRYQFhYUFxESFRMWFxQSFRMYHCgiGBolGxUWITEhJSkrLjAuFx8zODMtNygtLisBCgoKDg0OGxAQGzAmHyQwLDQsLCw0LDQsLDQsLywsLTQsLC0sLCwsLCw0NCwsLCwsLCwsLDQsLCwsLCwsLCwsLP/AABEIAN4A4wMBEQACEQEDEQH/xAAcAAEAAgIDAQAAAAAAAAAAAAAABQcEBgECAwj/xABBEAACAQIFAgQDBAQMBwAAAAABAgADEQQFEiExBkETIlFhB3GBFDKRsRVzocEjJDRCUlNjcoKSwuE1Q2KistHw/8QAGgEBAAMBAQEAAAAAAAAAAAAAAAMEBQIBBv/EADERAQACAgEDAQcDBAEFAAAAAAABAgMRBBIhMUEFEzJRYXGBIqHwFDOR0cEjJDRC8f/aAAwDAQACEQMRAD8AvGAgICAgICAgICAgICAgICAgICAgICAgICAgICAgICAgICAgICAgICAgICAgICAgICAgICAgICAgICAgICAgICAgICAgICAgICAgICAgICAgICAgICAgICAgICAgICAgICAgICAgICAgICAgICAgICAgICAgIGNiq+kQKyq9f42k7U3WgWUlT5WF7d/vcEb/AFkE5Zjyz7cq9Z1MMjDfEurqAqUaWm41FS4st9zaxvt2iMz2OZPrCxMvzGliE10XV0PdTx7Ecg+xk0TE+F2totG4llT10QEBAQEBAQEBAQEBAQEBAQEBAQEBAQEBAj81TywKa6noaMS/Nms2/qRuAe4/9ytljVmVyq6v93bpvLxiajo33dBJtyDcaSPkZ5jruXnGxxeZiXbEYLFZcy1KdRgxvdqV7Cx2DAixBB7+89mtqO7474e8Nt6f+I4Nkxi6T/W0wSD/AHk5H0vO65fmmx8uJ7Wb7hMWlVQ9N1dDwyEEH6iTRO1yJie8PeHrgmA1QOYCAgICAgICAgICAgICAgICAgICBj4xbrAqL4jMtN6ZOq51AegAtf6m4/CQZvRQ52o07/C5kqYthffwmsPXzLec4fKPhTE3luHU+FIpuE+8VYD52lifDRvG6zEKlQ7Skw2TgsfWoEmjUqUyefDYrf5gczqLTHh1XJaviUvhutcen/P1D0qKh/ba/wC2dRksmryskeqbyXrvFVq1Ok60SHdULKGBAJtcb2ndcszOk+Pl2m0VlYy4X3MnXxSUO5JU+vaBlCBzAQEBAQEBAQEBAQEBAQEBAQEDpUW4gaf1TkKYhStQG3II2Kn1Bnk1ie0uMmOuSurKqFSrlONDISTTNwSB/CUmHmH1Fx7GVPgsyZiePl7LnzNhVpq4BsyhhcWNiLi49Zb+rYidwo3EFqFR6Ti5Q29CR2P1FjKdu06YWWJpaYl3TEKe9vnOduIl6XnrpKdLn+OYf9an5zqnxQkw/wByq+JcbbpUS4geFBiDpPHaBlQEBAQEBAQEBAQEBAQEBAQEBAQMDNKlNVu7KoJCgsbC54F+0beTMR5VJ8TfCPhWINQFhYb+Q8/9wEr5tahn8+a6j5pb4YZzUr06mFqFmNMa0ZjeyMQNG/obn9k6w3mezvhZZtE1n0QvxDydlcV0QWAtUN9xawU29PlOc1fVzzcMz+uI+7TBK7LeiVSODG3sSnOksTfGYYHnxU/Od0n9UJsE/wDUr930DLrdIGPWUg6hA61MYAIHRKznewtA9qNe+x2b0ge8BAQEBAQEBAQEBAQEBAQECIzyiKlNkcBkYFWB4IPIM8mNxp5aImNSobPMmqYSp4bamp7mmbG1uWFuxHf8ZUvSayxs+G1J16MnpDOnwOLVr6abEU6wYbaC25PoV5+k8x26ZecfJOK/f8rjzvLFqoQQGRhuOQQZdnu2piJjUqX6oy5MLX8OnqsV1ebfknYH2FpTy1iJ7MblYq0tqqLkSql+kf5dhv1yfnOqfFCbj/3a/d9Ey+3iBwRA8zQBgd1W0DVM46zwdF9Idqjrz4IDBSDaxa4F/lIbZ6VnUynpxsl43Ef5bPg8QtVFqIbo6hlPqCLiSxO42hmNTp7T14QEBAQEBAQEBAQEBAQEDyrUgwgQOZZQp30g24uL9rfvh5MRKo+tOnmoO1VAfBY3b+zcncfIn85Vy013hl8vB0z1x4/5WV8O87fH0KrVBbQ6oouTsKNO+59W1H/FJsduqJXeNlnJWZk6myJKqMrKCCCASLlfQj0ncxExpLkpF66spvMMC2HqNSexK9xwQRcH9v4ylavTOmHmxzjtNZSHSP8ALsN+uT855T4oe8f+7X7vomX28QBgaRlPXIrCviHXThadlpqPNVdw1iX7JqLAAE8AmRe9jXVPhzhmcs9mlZr1jjRXv4oBVmAFMhqZuQAL8MBx87mVbci251MdmpTjY5rHnugqlRam+gK5uTo2UjYjyknfc97fhILWie/r+y1Ss+N9v3WL8Js3Lo+FINqYFRW3IAc2Kb8b7j5mXONeZjXyZ/MxxExb5rElpTICAgICAgICAgICAgICAgedVbiBWvxOAXCuPVkA+esH8gZHl+FV5f8AalHfBrOCtaphDbRUBqr7OtgwHrdbH/CZFgt6K3BvqZos7NUuDLLTUT1Zl9elWZ6pLIWIRtzZSSwXcbc9pUyVmJ3LH5WK8W6reHTpA/x7Dfrk/OcU+KEPH/u1+76Kl5vEDx+0pr8PWniW1aNQ1af6Wm97e8CtOsOnMLl1CpUo4irRqVdXhUywNnJ1HwVAup7FjwO4mfzONS8RNp7RO5j0n8PMeSvGi1vn+zWs2xbUsFhKVdNOKqBq1RnHmNPUwpA6twxAue52vI5w48VIrWuplp8a05J65/wgtdj6n24Gw/eTI9bhc3qWx9CdRjBV/OP4CqFVib3QC5V/Q8n3k+HL0T38K3Iwzkjt5XLl2Y0sQuujUSovF0INj6G3B9jvNCLRPeGXas1nUsuevCAgICAgICAgICAgICAgcMIGqdU5OuIRqbg6T6cg9iDbYzyY3GnN6ReOmVbZFg/0XmVF8VcUAX01RfT5kZQTb52I95WivRbuzaY/c5Y6vHzXJluYUcZSFWiwam1wD7gkEEdtxLMTuNw0qXi8bhDZ5lKspDKGU8hhcH6RMb7S9mImNSqrKMC+HzOgjoVXx1KehTVtY99rSr0zF4ZEYppniNeq/hLbYcahx3gV98UMjw60mzBNdPHIaSpVpMVOo1FUBu3Hfnb6SLJEa36uM0z0fbx+UJXzDD/puo2aMAtFF8DxBeleylXt/mYHi59QJHuPeTN/w8x4rZL2treta/2jviZiaWIrLisPUSth2VaTPTIYU6i3OhhypK7i49ZDya7nrj5NjiW6a9FvO9tUR+x2Xbb5gi4PpvKkTpd1tMdO5FUxviLRKa0UOEby+It/NY/9J07bfe5k9Mc38eVbJmjHPeO0lGjicPUVaRqJUqWCmkzLcliuhrW3DKwIPBBjoyVnUHvMdo3aFzdI4vEV8OtTEqFqHsPQbX+pBPJ/dL+ObTX9TLyxWLfp8JySIyAgICAgICAgICAgICAgeNeiGEDV+ocnSvTalUW6N+KsOGB7ETy1YtGnF6ReurNQ+DuIr0sRXwxRmo7l2F9NOrTOnY2t5uPXyj0kGHcTMKXDm1bTX0WtiaOoSw0GoZxlK+JTqFbmm4qKe4IInkxE+XNqRbW/RtWHxWpNSjUbXAFvNtsN57LpX/Q/2l8xr1cSCrW8NhV0K2oqCihfUpTudOxteUsHXOW02UOLGW2W9rQ6ZvjvAxtbB5itJMsxId6WgGxe6t4hflXBW5twWB73ktrat038S2c1ePbixe1o6txExM99fSPl9UQcOwBwNTBnEvTcnDV2pmrfCNYqKdQCwB9fui/G20NrXpqla9Xf9lPiT0zak2mPlPz/ACiauTPgaGKpVBpGIIZBVUqiqlXUio77a7MRcei2vcyrOfJEz1Y5iJ/Pf8en1alIi011bemsoNrnUBc8/wA252B/DiJ+i7H1SGRZ1VwlYVcObEAqbi6spIJQjuNh6cczql5p3jy4yY65f0ytXp7OMLmjoxpBMVSuxXsbkanBHO9vvbi/veX8WWuT7svNhvi+0t6pJYWk6u7wEBAQEBAQEBAQEBAQEBAQMbE4bVA64LBLSuFVVBJY6QBdjyxtyT6w8iNMuHrAzDC6xAhcLiWoNpIJQkAe1zv9IGr5jnlHLcexGGrMNIANR+CQ12o3v5fMF52AsLSlfJXFfvEq3I58476tHnXf56TXXXSpzNKVbD1E8RVOnUxKVKbWNgRcA34PG5v7SZ8HvYjUueTx4z1iYnurzMs3zDAUny520LpI2LFglQA3Srq8oF7C3qRK05cuGOif8uOLn/ps1Kcn4I8zHnX0+aWynrjD4fAUMG9Bq5Qaaq1yGXSG1bEjfYiwttp+V5I5VOiImNpcvtPFN5vjifM6+f09fVnP1Jl2Lw70PsS02J2SmqC1g2mqjIp8yi5NwABfe08tyMdsc6r49I1v8fZNxObGbJ2tqfq1bL8uwbGpTqvV8W1qbKUuj6jtpJCvcWBGq9729qGPkVmdTWdT8Mx5/Mf8taeTHX0xevVHmN/zw2/ofIqeDx+n7WtSqaLN4dNGWyHQQalyQNjsp3mpixRjt5Vc/Mrkjo138rPEtKzmAgICAgICAgICAgICAgICAgICBwwga9nKBSD2B3+UDB6m6Yo46kKmhjXUeVqJRWcdlZnG6i97bSDPgrkjx3Q5eLjz9r9vqicB1CuFDZfjTWpuUINSmVVaVM09KCmVNwbKDsNix9JHXLFJ93fyW5OPHeMc+kefSXjXwH2Erh6j/pClcuExtLxWo7A3SpY2HmHPrsObX8GHHeJpee/pMvOdmtvrikTHrWI/ePP89Wv57Uwa4cM+GqGqr6UGFZaahG4uSDcgg7EcudwOOeZwK0pFpiJj5wq8acPNv7qa9Nu+o/8AkNYxmKoNpGFpV6bLq1NXrBi4ItpIRAONV/XeZV8dIj9Hb6r8+w7eMVoifWe6R6QyuliTVOIrPQakVNPQpcsxJIa9vujSOLc8ybi8KckdUb7fL0Usvs6nFtHvb/qnxr+d25fDPLtGMxDt9pchQoq16LUlqFjdtBc6j90dhtaSYsPTeZmdysY+J7qfeTbc2j+bWhLKcgICAgICAgICAgICAgICAgICAgcGBCZv5jaxPsIEpg6dlA7Wgan1l0P9tc1qbpTqaRcFL62XglxvxYcHiVs/HjJ39VPk8SMveJ1LXKPUlXB06+HxVasuI0WpOiipUU62JZg7XUkMLXsLAWkUZvdxrJPdLOenGrWuWYtMd+3r9PoicTRwuMpeEMwrJitd/FxyrorlRsbqLre4ABN9uDLP9ZGXF7jfb+SjwZ+N/VTnp8Xp3+iBPTztU8uKy+2sJr8Sr4XiaS2jxfC03sD+3uZDGKvjqbVefF92rHjz38ft9k5g8PhsuVjXrjF16mllp4J18OiEJtrrEb7n0HHEkjlV41JpWd78+GP7Q5mLJkrkt3mPGpbPl2cYjGUqZwgq0lptoqM9qiqWqowI4ZyAGBAsAH72nNMs5I3V1hze+p+mNfX/AEsdZZTuYCAgIHBMDzqYhV3ZgB7kCHsRM+ELmvWWBwo/ha9O/wDRQ62/yrczi2StfMrGHh58vwVl0TrfAGiMR46eEXFPe4YObeUodxsbn23nnvaa3t1PBzxf3fT38tgVgdxwdwR3EkVHaAgICAgICAgICBw0DXczco4bsPygTGCxKsosYGUIGJmGWUcQumtTV1uGsw5K8X9fkZzNYmNS5tWLRqUGvRGFpioaC6KroVDsXbQSSSw8wIv3sRcbcSOMFI3MQijj443MR3lrlT4ZsRfxULawLWITw9Onxiv9dc3H80L5eN577rULMRjjF7uK/n6/6+jYqXQmDami16a1KqgBqi60NQjubNc/Un5meWwY7eYVZ42O0R1Ql8JktDDqVoUqdMHnQAC1vU8n6yStK17RCalK0jVY0y8NVuLdxzOnT3gICAgROfZmMPSqVDwiM9vXSpNv2TyZ1G3eOnXeKfOdf5fOeb5xXxjtUr1HYkkhSTpQE7Kq8ACZV7zae77zjcTHhrFawwbTnaz0wmek+nnzDECiuyDzVW7KgP8A5Hgf7GS4qTe2lD2hyq8fH1T59I+r6Sw1IIqqv3VAUewAsJp+Hw8zMzMy9YeEBAQEBAQEBAQEDDxuEDiBAVaNSgbodvQ8QJnLcwDqD37j0MCQDAwO0BAQBgYlQaW1duD8oGUrXgcwEDq7WECrvip1AiUmoU6i+M50so3IpkHVf+jcesr8jJEV1DX9kcS2TNF5j9Mev19FRTOfZxBBK2/gdhx4dd7DUXUX1XNguwK9t7/O/tL/ABY7S+T9vWn3lY+i1ZaYJAQEBAQEBAQEBAQEDHxOHDCBCYjLWU3QkH2geaZjVpEBwCvc9/nAnsLig4uDAyAYHMBA6st4GM9AjdSR/wDekA1dvTeBVnWfxHxdCtVw1FKaNTcDxPvkrpB+6dgd+ZTy8i1ZmsPouB7Hx5cdct5mdx4cdIfERmWr+kK63uop+UDm+o2Vfludp7i5G99Uuef7Jmsx7iu/m0LqvHUq+KqVaIsjEHi2prbtb3lfNaLW3DZ9nYr4sEVyeUTqkOmhNobh0h0U+MXxXOlAWUKQRrIXYk9l1EfgZaxcfqjcsPn+1ow293TvPbv8v5C0/hlkL4HBhKoAqu7VHAN9zZVF/wC6qy1hp011LA9o8mM+bqrPb0bfJVEgICAgICAgICAgICAgcFRAwcZgQw4gQrYepRPk49DxAzMLnIt5/Kffj6GBK0cUrcEfSB7gwOYHBMDiwgfOfxF/4liv1n+hZl5/jl957L/8Sn2a8iAkAkAE8nge5tI4XMk6jel2dNdI0fstEMmHqnTcuqq4e5JuGI3FiJp48demHwvL5WWc9rRMx38fL8JSh0VhQwY4ejcEEHQNiDcGde7r8kX9Zn1rrn/LZaOEA7TtWZKraBzAQEBAQEBAQEBAQEBAQEBA86lENAj8TlYPaBFNhalE3T6jsYGXQzm2zgg/iPxgZ36SW3IgYWKzFyD4YPzI2gcYPONwrjSf2E/ugUd8Q2vmOJP9p/oWZef45fd+y5/7Sn2R2TZJXxhYUVB0gFiTYC/Av6zymO1/Drl87Fx9e8nysb4dZTmuCrKjKpwbk+IpdWCX/noL3Bvbjm8t4aZKTqfD5/2hyOHyKTas/r9Oy2RLTCcwEBAQEBAQEBAQEBAQEBAQEBAQEDzqUQYGHWy1T2gdKWVqO0DLGEW1rQIzMssBGwgVL8QOlqgZ8XTu3eqOSABbxB7WG8p58P8A7Q+j9k+0dRGC/wCJ/wCG/wDw3yBaOBpHSQ9UCq+oWOphsPkBa0nw1itIZftLPOXkW34jtDcKVALJVB7QEBAQEBAQEBAQEBAQEBAQEBAQEBAQEBAQOrLeBitggTx/vAyqaWFhA7QEBAQEBAQEBAQEBAQEBAQEBAQEBAQEBAQEBAQEBAQEBAQEBAQEBAQEBAQEBAQEBAQEBAQEBAQEBAQEBAQEBAQEBAQEBAQEBAQEBAQEBAQEBAQEBAQEBAQEBAQEBAQEBAQEBAQEBAQEBAQEBAQEBAQEBAQEBAQEBAQEBA//2Q=="/>
          <p:cNvSpPr>
            <a:spLocks noChangeAspect="1" noChangeArrowheads="1"/>
          </p:cNvSpPr>
          <p:nvPr/>
        </p:nvSpPr>
        <p:spPr bwMode="auto">
          <a:xfrm>
            <a:off x="155575" y="-1524000"/>
            <a:ext cx="3248025" cy="31813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0180" name="AutoShape 4" descr="data:image/jpeg;base64,/9j/4AAQSkZJRgABAQAAAQABAAD/2wCEAAkGBxIQEhUSERMQFRAVFxYUFRYQFhYUFxESFRMWFxQSFRMYHCgiGBolGxUWITEhJSkrLjAuFx8zODMtNygtLisBCgoKDg0OGxAQGzAmHyQwLDQsLCw0LDQsLDQsLywsLTQsLC0sLCwsLCw0NCwsLCwsLCwsLDQsLCwsLCwsLCwsLP/AABEIAN4A4wMBEQACEQEDEQH/xAAcAAEAAgIDAQAAAAAAAAAAAAAABQcEBgECAwj/xABBEAACAQIFAgQDBAQMBwAAAAABAgADEQQFEiExBkETIlFhB3GBFDKRsRVzocEjJDRCUlNjcoKSwuE1Q2KistHw/8QAGgEBAAMBAQEAAAAAAAAAAAAAAAMEBQIBBv/EADERAQACAgEDAQcDBAEFAAAAAAABAgMRBBIhMUEFEzJRYXGBIqHwFDOR0cEjJDRC8f/aAAwDAQACEQMRAD8AvGAgICAgICAgICAgICAgICAgICAgICAgICAgICAgICAgICAgICAgICAgICAgICAgICAgICAgICAgICAgICAgICAgICAgICAgICAgICAgICAgICAgICAgICAgICAgICAgICAgICAgICAgICAgICAgICAgICAgIGNiq+kQKyq9f42k7U3WgWUlT5WF7d/vcEb/AFkE5Zjyz7cq9Z1MMjDfEurqAqUaWm41FS4st9zaxvt2iMz2OZPrCxMvzGliE10XV0PdTx7Ecg+xk0TE+F2totG4llT10QEBAQEBAQEBAQEBAQEBAQEBAQEBAQEBAj81TywKa6noaMS/Nms2/qRuAe4/9ytljVmVyq6v93bpvLxiajo33dBJtyDcaSPkZ5jruXnGxxeZiXbEYLFZcy1KdRgxvdqV7Cx2DAixBB7+89mtqO7474e8Nt6f+I4Nkxi6T/W0wSD/AHk5H0vO65fmmx8uJ7Wb7hMWlVQ9N1dDwyEEH6iTRO1yJie8PeHrgmA1QOYCAgICAgICAgICAgICAgICAgICBj4xbrAqL4jMtN6ZOq51AegAtf6m4/CQZvRQ52o07/C5kqYthffwmsPXzLec4fKPhTE3luHU+FIpuE+8VYD52lifDRvG6zEKlQ7Skw2TgsfWoEmjUqUyefDYrf5gczqLTHh1XJaviUvhutcen/P1D0qKh/ba/wC2dRksmryskeqbyXrvFVq1Ok60SHdULKGBAJtcb2ndcszOk+Pl2m0VlYy4X3MnXxSUO5JU+vaBlCBzAQEBAQEBAQEBAQEBAQEBAQEDpUW4gaf1TkKYhStQG3II2Kn1Bnk1ie0uMmOuSurKqFSrlONDISTTNwSB/CUmHmH1Fx7GVPgsyZiePl7LnzNhVpq4BsyhhcWNiLi49Zb+rYidwo3EFqFR6Ti5Q29CR2P1FjKdu06YWWJpaYl3TEKe9vnOduIl6XnrpKdLn+OYf9an5zqnxQkw/wByq+JcbbpUS4geFBiDpPHaBlQEBAQEBAQEBAQEBAQEBAQEBAQMDNKlNVu7KoJCgsbC54F+0beTMR5VJ8TfCPhWINQFhYb+Q8/9wEr5tahn8+a6j5pb4YZzUr06mFqFmNMa0ZjeyMQNG/obn9k6w3mezvhZZtE1n0QvxDydlcV0QWAtUN9xawU29PlOc1fVzzcMz+uI+7TBK7LeiVSODG3sSnOksTfGYYHnxU/Od0n9UJsE/wDUr930DLrdIGPWUg6hA61MYAIHRKznewtA9qNe+x2b0ge8BAQEBAQEBAQEBAQEBAQECIzyiKlNkcBkYFWB4IPIM8mNxp5aImNSobPMmqYSp4bamp7mmbG1uWFuxHf8ZUvSayxs+G1J16MnpDOnwOLVr6abEU6wYbaC25PoV5+k8x26ZecfJOK/f8rjzvLFqoQQGRhuOQQZdnu2piJjUqX6oy5MLX8OnqsV1ebfknYH2FpTy1iJ7MblYq0tqqLkSql+kf5dhv1yfnOqfFCbj/3a/d9Ey+3iBwRA8zQBgd1W0DVM46zwdF9Idqjrz4IDBSDaxa4F/lIbZ6VnUynpxsl43Ef5bPg8QtVFqIbo6hlPqCLiSxO42hmNTp7T14QEBAQEBAQEBAQEBAQEDyrUgwgQOZZQp30g24uL9rfvh5MRKo+tOnmoO1VAfBY3b+zcncfIn85Vy013hl8vB0z1x4/5WV8O87fH0KrVBbQ6oouTsKNO+59W1H/FJsduqJXeNlnJWZk6myJKqMrKCCCASLlfQj0ncxExpLkpF66spvMMC2HqNSexK9xwQRcH9v4ylavTOmHmxzjtNZSHSP8ALsN+uT855T4oe8f+7X7vomX28QBgaRlPXIrCviHXThadlpqPNVdw1iX7JqLAAE8AmRe9jXVPhzhmcs9mlZr1jjRXv4oBVmAFMhqZuQAL8MBx87mVbci251MdmpTjY5rHnugqlRam+gK5uTo2UjYjyknfc97fhILWie/r+y1Ss+N9v3WL8Js3Lo+FINqYFRW3IAc2Kb8b7j5mXONeZjXyZ/MxxExb5rElpTICAgICAgICAgICAgICAgedVbiBWvxOAXCuPVkA+esH8gZHl+FV5f8AalHfBrOCtaphDbRUBqr7OtgwHrdbH/CZFgt6K3BvqZos7NUuDLLTUT1Zl9elWZ6pLIWIRtzZSSwXcbc9pUyVmJ3LH5WK8W6reHTpA/x7Dfrk/OcU+KEPH/u1+76Kl5vEDx+0pr8PWniW1aNQ1af6Wm97e8CtOsOnMLl1CpUo4irRqVdXhUywNnJ1HwVAup7FjwO4mfzONS8RNp7RO5j0n8PMeSvGi1vn+zWs2xbUsFhKVdNOKqBq1RnHmNPUwpA6twxAue52vI5w48VIrWuplp8a05J65/wgtdj6n24Gw/eTI9bhc3qWx9CdRjBV/OP4CqFVib3QC5V/Q8n3k+HL0T38K3Iwzkjt5XLl2Y0sQuujUSovF0INj6G3B9jvNCLRPeGXas1nUsuevCAgICAgICAgICAgICAgcMIGqdU5OuIRqbg6T6cg9iDbYzyY3GnN6ReOmVbZFg/0XmVF8VcUAX01RfT5kZQTb52I95WivRbuzaY/c5Y6vHzXJluYUcZSFWiwam1wD7gkEEdtxLMTuNw0qXi8bhDZ5lKspDKGU8hhcH6RMb7S9mImNSqrKMC+HzOgjoVXx1KehTVtY99rSr0zF4ZEYppniNeq/hLbYcahx3gV98UMjw60mzBNdPHIaSpVpMVOo1FUBu3Hfnb6SLJEa36uM0z0fbx+UJXzDD/puo2aMAtFF8DxBeleylXt/mYHi59QJHuPeTN/w8x4rZL2treta/2jviZiaWIrLisPUSth2VaTPTIYU6i3OhhypK7i49ZDya7nrj5NjiW6a9FvO9tUR+x2Xbb5gi4PpvKkTpd1tMdO5FUxviLRKa0UOEby+It/NY/9J07bfe5k9Mc38eVbJmjHPeO0lGjicPUVaRqJUqWCmkzLcliuhrW3DKwIPBBjoyVnUHvMdo3aFzdI4vEV8OtTEqFqHsPQbX+pBPJ/dL+ObTX9TLyxWLfp8JySIyAgICAgICAgICAgICAgeNeiGEDV+ocnSvTalUW6N+KsOGB7ETy1YtGnF6ReurNQ+DuIr0sRXwxRmo7l2F9NOrTOnY2t5uPXyj0kGHcTMKXDm1bTX0WtiaOoSw0GoZxlK+JTqFbmm4qKe4IInkxE+XNqRbW/RtWHxWpNSjUbXAFvNtsN57LpX/Q/2l8xr1cSCrW8NhV0K2oqCihfUpTudOxteUsHXOW02UOLGW2W9rQ6ZvjvAxtbB5itJMsxId6WgGxe6t4hflXBW5twWB73ktrat038S2c1ePbixe1o6txExM99fSPl9UQcOwBwNTBnEvTcnDV2pmrfCNYqKdQCwB9fui/G20NrXpqla9Xf9lPiT0zak2mPlPz/ACiauTPgaGKpVBpGIIZBVUqiqlXUio77a7MRcei2vcyrOfJEz1Y5iJ/Pf8en1alIi011bemsoNrnUBc8/wA252B/DiJ+i7H1SGRZ1VwlYVcObEAqbi6spIJQjuNh6cczql5p3jy4yY65f0ytXp7OMLmjoxpBMVSuxXsbkanBHO9vvbi/veX8WWuT7svNhvi+0t6pJYWk6u7wEBAQEBAQEBAQEBAQEBAQMbE4bVA64LBLSuFVVBJY6QBdjyxtyT6w8iNMuHrAzDC6xAhcLiWoNpIJQkAe1zv9IGr5jnlHLcexGGrMNIANR+CQ12o3v5fMF52AsLSlfJXFfvEq3I58476tHnXf56TXXXSpzNKVbD1E8RVOnUxKVKbWNgRcA34PG5v7SZ8HvYjUueTx4z1iYnurzMs3zDAUny520LpI2LFglQA3Srq8oF7C3qRK05cuGOif8uOLn/ps1Kcn4I8zHnX0+aWynrjD4fAUMG9Bq5Qaaq1yGXSG1bEjfYiwttp+V5I5VOiImNpcvtPFN5vjifM6+f09fVnP1Jl2Lw70PsS02J2SmqC1g2mqjIp8yi5NwABfe08tyMdsc6r49I1v8fZNxObGbJ2tqfq1bL8uwbGpTqvV8W1qbKUuj6jtpJCvcWBGq9729qGPkVmdTWdT8Mx5/Mf8taeTHX0xevVHmN/zw2/ofIqeDx+n7WtSqaLN4dNGWyHQQalyQNjsp3mpixRjt5Vc/Mrkjo138rPEtKzmAgICAgICAgICAgICAgICAgICBwwga9nKBSD2B3+UDB6m6Yo46kKmhjXUeVqJRWcdlZnG6i97bSDPgrkjx3Q5eLjz9r9vqicB1CuFDZfjTWpuUINSmVVaVM09KCmVNwbKDsNix9JHXLFJ93fyW5OPHeMc+kefSXjXwH2Erh6j/pClcuExtLxWo7A3SpY2HmHPrsObX8GHHeJpee/pMvOdmtvrikTHrWI/ePP89Wv57Uwa4cM+GqGqr6UGFZaahG4uSDcgg7EcudwOOeZwK0pFpiJj5wq8acPNv7qa9Nu+o/8AkNYxmKoNpGFpV6bLq1NXrBi4ItpIRAONV/XeZV8dIj9Hb6r8+w7eMVoifWe6R6QyuliTVOIrPQakVNPQpcsxJIa9vujSOLc8ybi8KckdUb7fL0Usvs6nFtHvb/qnxr+d25fDPLtGMxDt9pchQoq16LUlqFjdtBc6j90dhtaSYsPTeZmdysY+J7qfeTbc2j+bWhLKcgICAgICAgICAgICAgICAgICAgcGBCZv5jaxPsIEpg6dlA7Wgan1l0P9tc1qbpTqaRcFL62XglxvxYcHiVs/HjJ39VPk8SMveJ1LXKPUlXB06+HxVasuI0WpOiipUU62JZg7XUkMLXsLAWkUZvdxrJPdLOenGrWuWYtMd+3r9PoicTRwuMpeEMwrJitd/FxyrorlRsbqLre4ABN9uDLP9ZGXF7jfb+SjwZ+N/VTnp8Xp3+iBPTztU8uKy+2sJr8Sr4XiaS2jxfC03sD+3uZDGKvjqbVefF92rHjz38ft9k5g8PhsuVjXrjF16mllp4J18OiEJtrrEb7n0HHEkjlV41JpWd78+GP7Q5mLJkrkt3mPGpbPl2cYjGUqZwgq0lptoqM9qiqWqowI4ZyAGBAsAH72nNMs5I3V1hze+p+mNfX/AEsdZZTuYCAgIHBMDzqYhV3ZgB7kCHsRM+ELmvWWBwo/ha9O/wDRQ62/yrczi2StfMrGHh58vwVl0TrfAGiMR46eEXFPe4YObeUodxsbn23nnvaa3t1PBzxf3fT38tgVgdxwdwR3EkVHaAgICAgICAgICBw0DXczco4bsPygTGCxKsosYGUIGJmGWUcQumtTV1uGsw5K8X9fkZzNYmNS5tWLRqUGvRGFpioaC6KroVDsXbQSSSw8wIv3sRcbcSOMFI3MQijj443MR3lrlT4ZsRfxULawLWITw9Onxiv9dc3H80L5eN577rULMRjjF7uK/n6/6+jYqXQmDami16a1KqgBqi60NQjubNc/Un5meWwY7eYVZ42O0R1Ql8JktDDqVoUqdMHnQAC1vU8n6yStK17RCalK0jVY0y8NVuLdxzOnT3gICAgROfZmMPSqVDwiM9vXSpNv2TyZ1G3eOnXeKfOdf5fOeb5xXxjtUr1HYkkhSTpQE7Kq8ACZV7zae77zjcTHhrFawwbTnaz0wmek+nnzDECiuyDzVW7KgP8A5Hgf7GS4qTe2lD2hyq8fH1T59I+r6Sw1IIqqv3VAUewAsJp+Hw8zMzMy9YeEBAQEBAQEBAQEDDxuEDiBAVaNSgbodvQ8QJnLcwDqD37j0MCQDAwO0BAQBgYlQaW1duD8oGUrXgcwEDq7WECrvip1AiUmoU6i+M50so3IpkHVf+jcesr8jJEV1DX9kcS2TNF5j9Mev19FRTOfZxBBK2/gdhx4dd7DUXUX1XNguwK9t7/O/tL/ABY7S+T9vWn3lY+i1ZaYJAQEBAQEBAQEBAQEDHxOHDCBCYjLWU3QkH2geaZjVpEBwCvc9/nAnsLig4uDAyAYHMBA6st4GM9AjdSR/wDekA1dvTeBVnWfxHxdCtVw1FKaNTcDxPvkrpB+6dgd+ZTy8i1ZmsPouB7Hx5cdct5mdx4cdIfERmWr+kK63uop+UDm+o2Vfludp7i5G99Uuef7Jmsx7iu/m0LqvHUq+KqVaIsjEHi2prbtb3lfNaLW3DZ9nYr4sEVyeUTqkOmhNobh0h0U+MXxXOlAWUKQRrIXYk9l1EfgZaxcfqjcsPn+1ow293TvPbv8v5C0/hlkL4HBhKoAqu7VHAN9zZVF/wC6qy1hp011LA9o8mM+bqrPb0bfJVEgICAgICAgICAgICAgcFRAwcZgQw4gQrYepRPk49DxAzMLnIt5/Kffj6GBK0cUrcEfSB7gwOYHBMDiwgfOfxF/4liv1n+hZl5/jl957L/8Sn2a8iAkAkAE8nge5tI4XMk6jel2dNdI0fstEMmHqnTcuqq4e5JuGI3FiJp48demHwvL5WWc9rRMx38fL8JSh0VhQwY4ejcEEHQNiDcGde7r8kX9Zn1rrn/LZaOEA7TtWZKraBzAQEBAQEBAQEBAQEBAQEBA86lENAj8TlYPaBFNhalE3T6jsYGXQzm2zgg/iPxgZ36SW3IgYWKzFyD4YPzI2gcYPONwrjSf2E/ugUd8Q2vmOJP9p/oWZef45fd+y5/7Sn2R2TZJXxhYUVB0gFiTYC/Av6zymO1/Drl87Fx9e8nysb4dZTmuCrKjKpwbk+IpdWCX/noL3Bvbjm8t4aZKTqfD5/2hyOHyKTas/r9Oy2RLTCcwEBAQEBAQEBAQEBAQEBAQEBAQEDzqUQYGHWy1T2gdKWVqO0DLGEW1rQIzMssBGwgVL8QOlqgZ8XTu3eqOSABbxB7WG8p58P8A7Q+j9k+0dRGC/wCJ/wCG/wDw3yBaOBpHSQ9UCq+oWOphsPkBa0nw1itIZftLPOXkW34jtDcKVALJVB7QEBAQEBAQEBAQEBAQEBAQEBAQEBAQEBAQOrLeBitggTx/vAyqaWFhA7QEBAQEBAQEBAQEBAQEBAQEBAQEBAQEBAQEBAQEBAQEBAQEBAQEBAQEBAQEBAQEBAQEBAQEBAQEBAQEBAQEBAQEBAQEBAQEBAQEBAQEBAQEBAQEBAQEBAQEBAQEBAQEBAQEBAQEBAQEBAQEBAQEBAQEBAQEBAQEBAQEBA//2Q=="/>
          <p:cNvSpPr>
            <a:spLocks noChangeAspect="1" noChangeArrowheads="1"/>
          </p:cNvSpPr>
          <p:nvPr/>
        </p:nvSpPr>
        <p:spPr bwMode="auto">
          <a:xfrm>
            <a:off x="155575" y="-1524000"/>
            <a:ext cx="3248025" cy="31813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50182" name="Picture 6" descr="http://www.businessmonitor.com/sites/default/files/Mexico_0.jpg"/>
          <p:cNvPicPr>
            <a:picLocks noChangeAspect="1" noChangeArrowheads="1"/>
          </p:cNvPicPr>
          <p:nvPr/>
        </p:nvPicPr>
        <p:blipFill>
          <a:blip r:embed="rId2"/>
          <a:srcRect/>
          <a:stretch>
            <a:fillRect/>
          </a:stretch>
        </p:blipFill>
        <p:spPr bwMode="auto">
          <a:xfrm>
            <a:off x="2357422" y="2000240"/>
            <a:ext cx="5072098" cy="4621054"/>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785786" y="2071678"/>
            <a:ext cx="7772400" cy="2909894"/>
          </a:xfrm>
        </p:spPr>
        <p:txBody>
          <a:bodyPr>
            <a:normAutofit fontScale="92500"/>
          </a:bodyPr>
          <a:lstStyle/>
          <a:p>
            <a:endParaRPr lang="es-MX" dirty="0" smtClean="0"/>
          </a:p>
          <a:p>
            <a:pPr algn="just"/>
            <a:r>
              <a:rPr lang="es-MX" dirty="0" smtClean="0"/>
              <a:t> Toda investigación, ensayo o estudio clínico, en cualquiera de sus fases, para el empleo de insumos para la salud, procedimientos o actividades experimentales en seres humanos o muestras biológicas de seres humanos, con fines de investigación científica, deberá contar con autorización de la Comisión Federal para la Protección contra Riesgos Sanitarios (COFEPRIS). </a:t>
            </a:r>
            <a:endParaRPr lang="es-MX" dirty="0"/>
          </a:p>
        </p:txBody>
      </p:sp>
      <p:pic>
        <p:nvPicPr>
          <p:cNvPr id="2050" name="Picture 2" descr="http://ganarsalud.mx/wp-content/uploads/2013/05/LOGO-COFEPRIS.png"/>
          <p:cNvPicPr>
            <a:picLocks noChangeAspect="1" noChangeArrowheads="1"/>
          </p:cNvPicPr>
          <p:nvPr/>
        </p:nvPicPr>
        <p:blipFill>
          <a:blip r:embed="rId2"/>
          <a:srcRect/>
          <a:stretch>
            <a:fillRect/>
          </a:stretch>
        </p:blipFill>
        <p:spPr bwMode="auto">
          <a:xfrm>
            <a:off x="1714480" y="357166"/>
            <a:ext cx="6429420" cy="1836952"/>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14810" y="642918"/>
            <a:ext cx="4714908" cy="1143000"/>
          </a:xfrm>
        </p:spPr>
        <p:txBody>
          <a:bodyPr>
            <a:normAutofit fontScale="90000"/>
          </a:bodyPr>
          <a:lstStyle/>
          <a:p>
            <a:pPr algn="ctr"/>
            <a:r>
              <a:rPr lang="es-MX" dirty="0" smtClean="0"/>
              <a:t/>
            </a:r>
            <a:br>
              <a:rPr lang="es-MX" dirty="0" smtClean="0"/>
            </a:br>
            <a:r>
              <a:rPr lang="es-MX" sz="3100" b="1" dirty="0" smtClean="0">
                <a:solidFill>
                  <a:schemeClr val="accent2"/>
                </a:solidFill>
              </a:rPr>
              <a:t>COMITÉ DE ÉTICA EN INVESTIGACIÓN </a:t>
            </a:r>
            <a:r>
              <a:rPr lang="es-MX" b="1" dirty="0" smtClean="0">
                <a:solidFill>
                  <a:schemeClr val="accent2"/>
                </a:solidFill>
              </a:rPr>
              <a:t/>
            </a:r>
            <a:br>
              <a:rPr lang="es-MX" b="1" dirty="0" smtClean="0">
                <a:solidFill>
                  <a:schemeClr val="accent2"/>
                </a:solidFill>
              </a:rPr>
            </a:br>
            <a:endParaRPr lang="es-MX" dirty="0">
              <a:solidFill>
                <a:schemeClr val="accent2"/>
              </a:solidFill>
            </a:endParaRPr>
          </a:p>
        </p:txBody>
      </p:sp>
      <p:sp>
        <p:nvSpPr>
          <p:cNvPr id="3" name="2 Marcador de contenido"/>
          <p:cNvSpPr>
            <a:spLocks noGrp="1"/>
          </p:cNvSpPr>
          <p:nvPr>
            <p:ph sz="quarter" idx="1"/>
          </p:nvPr>
        </p:nvSpPr>
        <p:spPr>
          <a:xfrm>
            <a:off x="3643306" y="1447800"/>
            <a:ext cx="5043494" cy="4572000"/>
          </a:xfrm>
        </p:spPr>
        <p:txBody>
          <a:bodyPr>
            <a:normAutofit fontScale="85000" lnSpcReduction="20000"/>
          </a:bodyPr>
          <a:lstStyle/>
          <a:p>
            <a:pPr algn="just"/>
            <a:r>
              <a:rPr lang="es-MX" dirty="0" smtClean="0"/>
              <a:t>El artículo 41 Bis de la Ley General de Salud define “Comité de Ética en Investigación” (CEI), como el responsable de evaluar y dictaminar los protocolos de investigación en seres humanos y muestras biológicas de seres humanos. </a:t>
            </a:r>
          </a:p>
          <a:p>
            <a:pPr algn="just"/>
            <a:endParaRPr lang="es-MX" dirty="0" smtClean="0"/>
          </a:p>
          <a:p>
            <a:pPr algn="just"/>
            <a:r>
              <a:rPr lang="es-MX" dirty="0" smtClean="0"/>
              <a:t>Los documentos de la investigación a evaluar deberán incluir: Protocolo de investigación; Carta de Consentimiento Informado; Manual del investigador; Enmiendas a la documentación previamente aprobada; publicidad dirigida para reclutamiento; información dirigida para el sujeto de investigación, etc.</a:t>
            </a:r>
            <a:endParaRPr lang="es-MX" dirty="0"/>
          </a:p>
        </p:txBody>
      </p:sp>
      <p:pic>
        <p:nvPicPr>
          <p:cNvPr id="30722" name="Picture 2" descr="http://www.innsz.mx/descargas/investigacion/CARTELcomiteEtica.jpg"/>
          <p:cNvPicPr>
            <a:picLocks noChangeAspect="1" noChangeArrowheads="1"/>
          </p:cNvPicPr>
          <p:nvPr/>
        </p:nvPicPr>
        <p:blipFill>
          <a:blip r:embed="rId2" cstate="print"/>
          <a:srcRect t="23128" r="-1696"/>
          <a:stretch>
            <a:fillRect/>
          </a:stretch>
        </p:blipFill>
        <p:spPr bwMode="auto">
          <a:xfrm>
            <a:off x="142844" y="500042"/>
            <a:ext cx="3500462" cy="6000792"/>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u="sng" dirty="0" smtClean="0"/>
              <a:t>Comités de ética de investigación</a:t>
            </a:r>
            <a:r>
              <a:rPr lang="es-MX" b="1" dirty="0" smtClean="0"/>
              <a:t/>
            </a:r>
            <a:br>
              <a:rPr lang="es-MX" b="1" dirty="0" smtClean="0"/>
            </a:br>
            <a:endParaRPr lang="es-MX" dirty="0"/>
          </a:p>
        </p:txBody>
      </p:sp>
      <p:sp>
        <p:nvSpPr>
          <p:cNvPr id="3" name="2 Marcador de contenido"/>
          <p:cNvSpPr>
            <a:spLocks noGrp="1"/>
          </p:cNvSpPr>
          <p:nvPr>
            <p:ph sz="quarter" idx="1"/>
          </p:nvPr>
        </p:nvSpPr>
        <p:spPr>
          <a:xfrm>
            <a:off x="214282" y="1447800"/>
            <a:ext cx="3643338" cy="5124472"/>
          </a:xfrm>
        </p:spPr>
        <p:txBody>
          <a:bodyPr>
            <a:normAutofit fontScale="77500" lnSpcReduction="20000"/>
          </a:bodyPr>
          <a:lstStyle/>
          <a:p>
            <a:pPr algn="just"/>
            <a:r>
              <a:rPr lang="es-MX" dirty="0" smtClean="0"/>
              <a:t>El protocolo de la investigación debe enviarse, para consideración, comentario, consejo y aprobación al comité de ética de investigación pertinente antes de comenzar el estudio. a y debe estar debidamente calificado. </a:t>
            </a:r>
          </a:p>
          <a:p>
            <a:pPr algn="just"/>
            <a:r>
              <a:rPr lang="es-MX" dirty="0" smtClean="0"/>
              <a:t> El comité debe considerar las leyes y reglamentos vigentes en el país donde se realiza la investigación, como también las normas internacionales vigentes.</a:t>
            </a:r>
          </a:p>
          <a:p>
            <a:pPr algn="just"/>
            <a:r>
              <a:rPr lang="es-MX" dirty="0" smtClean="0"/>
              <a:t>Después que termine el estudio, los investigadores deben presentar un informe final al comité con un resumen de los resultados y conclusiones del estudio.</a:t>
            </a:r>
            <a:endParaRPr lang="es-MX" dirty="0"/>
          </a:p>
        </p:txBody>
      </p:sp>
      <p:pic>
        <p:nvPicPr>
          <p:cNvPr id="23554" name="Picture 2" descr="http://www.guiametabolica.org/sites/default/files/img_recerca/assaigs_clinics_02_x600.png"/>
          <p:cNvPicPr>
            <a:picLocks noChangeAspect="1" noChangeArrowheads="1"/>
          </p:cNvPicPr>
          <p:nvPr/>
        </p:nvPicPr>
        <p:blipFill>
          <a:blip r:embed="rId2"/>
          <a:srcRect/>
          <a:stretch>
            <a:fillRect/>
          </a:stretch>
        </p:blipFill>
        <p:spPr bwMode="auto">
          <a:xfrm>
            <a:off x="4000496" y="1571612"/>
            <a:ext cx="5008902" cy="3906163"/>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image.slidesharecdn.com/proyectosdeinvestigacin-110225070136-phpapp02/95/proyectos-de-investigacin-1-728.jpg?cb=1298617349"/>
          <p:cNvPicPr>
            <a:picLocks noChangeAspect="1" noChangeArrowheads="1"/>
          </p:cNvPicPr>
          <p:nvPr/>
        </p:nvPicPr>
        <p:blipFill>
          <a:blip r:embed="rId2"/>
          <a:srcRect/>
          <a:stretch>
            <a:fillRect/>
          </a:stretch>
        </p:blipFill>
        <p:spPr bwMode="auto">
          <a:xfrm>
            <a:off x="1500166" y="4286256"/>
            <a:ext cx="3844913" cy="2357454"/>
          </a:xfrm>
          <a:prstGeom prst="rect">
            <a:avLst/>
          </a:prstGeom>
          <a:noFill/>
        </p:spPr>
      </p:pic>
      <p:sp>
        <p:nvSpPr>
          <p:cNvPr id="2" name="1 Título"/>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es-MX" dirty="0"/>
              <a:t>NORMA Oficial Mexicana </a:t>
            </a:r>
            <a:r>
              <a:rPr lang="es-MX" dirty="0" smtClean="0"/>
              <a:t>NOM­012­SSA3­2012</a:t>
            </a:r>
            <a:endParaRPr lang="es-MX" dirty="0"/>
          </a:p>
        </p:txBody>
      </p:sp>
      <p:sp>
        <p:nvSpPr>
          <p:cNvPr id="3" name="2 Marcador de contenido"/>
          <p:cNvSpPr>
            <a:spLocks noGrp="1"/>
          </p:cNvSpPr>
          <p:nvPr>
            <p:ph sz="quarter" idx="1"/>
          </p:nvPr>
        </p:nvSpPr>
        <p:spPr>
          <a:xfrm>
            <a:off x="914400" y="1643050"/>
            <a:ext cx="3871914" cy="4376750"/>
          </a:xfrm>
        </p:spPr>
        <p:txBody>
          <a:bodyPr>
            <a:normAutofit/>
          </a:bodyPr>
          <a:lstStyle/>
          <a:p>
            <a:pPr algn="just"/>
            <a:r>
              <a:rPr lang="es-MX" sz="3600" dirty="0" smtClean="0"/>
              <a:t>Establece los criterios  para la ejecución de proyectos de investigación para la salud en seres humanos.</a:t>
            </a:r>
          </a:p>
        </p:txBody>
      </p:sp>
      <p:sp>
        <p:nvSpPr>
          <p:cNvPr id="4" name="3 Marcador de contenido"/>
          <p:cNvSpPr>
            <a:spLocks noGrp="1"/>
          </p:cNvSpPr>
          <p:nvPr>
            <p:ph sz="quarter" idx="2"/>
          </p:nvPr>
        </p:nvSpPr>
        <p:spPr>
          <a:xfrm>
            <a:off x="5143504" y="1447800"/>
            <a:ext cx="3539486" cy="4572000"/>
          </a:xfrm>
        </p:spPr>
        <p:txBody>
          <a:bodyPr>
            <a:normAutofit/>
          </a:bodyPr>
          <a:lstStyle/>
          <a:p>
            <a:pPr algn="just"/>
            <a:r>
              <a:rPr lang="es-MX" sz="3800" b="1" dirty="0" smtClean="0"/>
              <a:t>5.4</a:t>
            </a:r>
            <a:r>
              <a:rPr lang="es-MX" b="1" dirty="0" smtClean="0"/>
              <a:t> </a:t>
            </a:r>
            <a:r>
              <a:rPr lang="es-MX" dirty="0" smtClean="0"/>
              <a:t>Es facultad de la Secretaría el seguimiento y control de los proyectos o protocolos de investigación, los cuales deberán ajustarse a los principios científicos y éticos que orientan la práctica médica.</a:t>
            </a:r>
          </a:p>
          <a:p>
            <a:endParaRPr lang="es-MX" dirty="0"/>
          </a:p>
        </p:txBody>
      </p:sp>
    </p:spTree>
    <p:extLst>
      <p:ext uri="{BB962C8B-B14F-4D97-AF65-F5344CB8AC3E}">
        <p14:creationId xmlns:p14="http://schemas.microsoft.com/office/powerpoint/2010/main" val="9512920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928662" y="1428736"/>
            <a:ext cx="7772400" cy="1143000"/>
          </a:xfrm>
        </p:spPr>
        <p:txBody>
          <a:bodyPr>
            <a:normAutofit fontScale="90000"/>
          </a:bodyPr>
          <a:lstStyle/>
          <a:p>
            <a:pPr algn="ctr"/>
            <a:r>
              <a:rPr lang="es-MX" sz="3100" b="1" dirty="0" smtClean="0">
                <a:solidFill>
                  <a:schemeClr val="accent1"/>
                </a:solidFill>
              </a:rPr>
              <a:t>6. De la presentación y autorización de los proyectos o protocolos de investigación</a:t>
            </a:r>
            <a:r>
              <a:rPr lang="es-MX" dirty="0" smtClean="0"/>
              <a:t/>
            </a:r>
            <a:br>
              <a:rPr lang="es-MX" dirty="0" smtClean="0"/>
            </a:br>
            <a:endParaRPr lang="es-MX" dirty="0"/>
          </a:p>
        </p:txBody>
      </p:sp>
      <p:sp>
        <p:nvSpPr>
          <p:cNvPr id="6" name="5 Marcador de contenido"/>
          <p:cNvSpPr>
            <a:spLocks noGrp="1"/>
          </p:cNvSpPr>
          <p:nvPr>
            <p:ph sz="quarter" idx="1"/>
          </p:nvPr>
        </p:nvSpPr>
        <p:spPr>
          <a:xfrm>
            <a:off x="285720" y="2000240"/>
            <a:ext cx="7772400" cy="4857760"/>
          </a:xfrm>
        </p:spPr>
        <p:txBody>
          <a:bodyPr>
            <a:normAutofit fontScale="70000" lnSpcReduction="20000"/>
          </a:bodyPr>
          <a:lstStyle/>
          <a:p>
            <a:r>
              <a:rPr lang="es-MX" b="1" dirty="0" smtClean="0"/>
              <a:t>6.2 </a:t>
            </a:r>
            <a:r>
              <a:rPr lang="es-MX" dirty="0" smtClean="0"/>
              <a:t>Anexo al formato de solicitud de autorización, el proyecto o protocolo de investigación deberá contener como mínimo los siguientes elementos: </a:t>
            </a:r>
          </a:p>
          <a:p>
            <a:r>
              <a:rPr lang="es-MX" b="1" dirty="0" smtClean="0"/>
              <a:t>6.2.1 </a:t>
            </a:r>
            <a:r>
              <a:rPr lang="es-MX" dirty="0" smtClean="0"/>
              <a:t>Título del proyecto o protocolo de investigación;</a:t>
            </a:r>
          </a:p>
          <a:p>
            <a:r>
              <a:rPr lang="es-MX" b="1" dirty="0" smtClean="0"/>
              <a:t>6.2.2 </a:t>
            </a:r>
            <a:r>
              <a:rPr lang="es-MX" dirty="0" smtClean="0"/>
              <a:t>Marco teórico;</a:t>
            </a:r>
          </a:p>
          <a:p>
            <a:r>
              <a:rPr lang="es-MX" b="1" dirty="0" smtClean="0"/>
              <a:t>6.2.3 </a:t>
            </a:r>
            <a:r>
              <a:rPr lang="es-MX" dirty="0" smtClean="0"/>
              <a:t>Definición del problema;</a:t>
            </a:r>
          </a:p>
          <a:p>
            <a:r>
              <a:rPr lang="es-MX" b="1" dirty="0" smtClean="0"/>
              <a:t>6.2.4 </a:t>
            </a:r>
            <a:r>
              <a:rPr lang="es-MX" dirty="0" smtClean="0"/>
              <a:t>Antecedentes;</a:t>
            </a:r>
          </a:p>
          <a:p>
            <a:r>
              <a:rPr lang="es-MX" b="1" dirty="0" smtClean="0"/>
              <a:t>6.2.5 </a:t>
            </a:r>
            <a:r>
              <a:rPr lang="es-MX" dirty="0" smtClean="0"/>
              <a:t>Justificación;</a:t>
            </a:r>
          </a:p>
          <a:p>
            <a:r>
              <a:rPr lang="es-MX" b="1" dirty="0" smtClean="0"/>
              <a:t>6.2.6 </a:t>
            </a:r>
            <a:r>
              <a:rPr lang="es-MX" dirty="0" smtClean="0"/>
              <a:t>Hipótesis (en su caso);</a:t>
            </a:r>
          </a:p>
          <a:p>
            <a:r>
              <a:rPr lang="es-MX" b="1" dirty="0" smtClean="0"/>
              <a:t>6.2.7 </a:t>
            </a:r>
            <a:r>
              <a:rPr lang="es-MX" dirty="0" smtClean="0"/>
              <a:t>Objetivo general (en su caso, objetivos específicos);</a:t>
            </a:r>
          </a:p>
          <a:p>
            <a:r>
              <a:rPr lang="es-MX" b="1" dirty="0" smtClean="0"/>
              <a:t>6.2.8 </a:t>
            </a:r>
            <a:r>
              <a:rPr lang="es-MX" dirty="0" smtClean="0"/>
              <a:t>Material y métodos;</a:t>
            </a:r>
          </a:p>
          <a:p>
            <a:r>
              <a:rPr lang="es-MX" b="1" dirty="0" smtClean="0"/>
              <a:t>6.2.9 </a:t>
            </a:r>
            <a:r>
              <a:rPr lang="es-MX" dirty="0" smtClean="0"/>
              <a:t>Diseño: criterios de inclusión y exclusión, captura, procesamiento, análisis e interpretación de la información;</a:t>
            </a:r>
          </a:p>
          <a:p>
            <a:r>
              <a:rPr lang="es-MX" b="1" dirty="0" smtClean="0"/>
              <a:t>6.2.10 </a:t>
            </a:r>
            <a:r>
              <a:rPr lang="es-MX" dirty="0" smtClean="0"/>
              <a:t>Referencias bibliográficas;</a:t>
            </a:r>
          </a:p>
          <a:p>
            <a:r>
              <a:rPr lang="es-MX" b="1" dirty="0" smtClean="0"/>
              <a:t>6.2.11 </a:t>
            </a:r>
            <a:r>
              <a:rPr lang="es-MX" dirty="0" smtClean="0"/>
              <a:t>Nombres y firmas del investigador principal e investigadores asociados (señalar un máximo de 5, en orden de su participación en la investigación); y</a:t>
            </a:r>
          </a:p>
          <a:p>
            <a:r>
              <a:rPr lang="es-MX" b="1" dirty="0" smtClean="0"/>
              <a:t>6.2.12 </a:t>
            </a:r>
            <a:r>
              <a:rPr lang="es-MX" dirty="0" smtClean="0"/>
              <a:t>Otros documentos relacionados con el proyecto o protocolo de investigación</a:t>
            </a:r>
          </a:p>
          <a:p>
            <a:endParaRPr lang="es-MX" dirty="0"/>
          </a:p>
        </p:txBody>
      </p:sp>
      <p:sp>
        <p:nvSpPr>
          <p:cNvPr id="9" name="1 Título"/>
          <p:cNvSpPr txBox="1">
            <a:spLocks/>
          </p:cNvSpPr>
          <p:nvPr/>
        </p:nvSpPr>
        <p:spPr>
          <a:xfrm>
            <a:off x="214282" y="142852"/>
            <a:ext cx="8786874" cy="642942"/>
          </a:xfrm>
          <a:prstGeom prst="rect">
            <a:avLst/>
          </a:prstGeom>
        </p:spPr>
        <p:style>
          <a:lnRef idx="1">
            <a:schemeClr val="accent3"/>
          </a:lnRef>
          <a:fillRef idx="2">
            <a:schemeClr val="accent3"/>
          </a:fillRef>
          <a:effectRef idx="1">
            <a:schemeClr val="accent3"/>
          </a:effectRef>
          <a:fontRef idx="minor">
            <a:schemeClr val="dk1"/>
          </a:fontRef>
        </p:style>
        <p:txBody>
          <a:bodyPr bIns="91440" anchor="b" anchorCtr="0">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4000" b="0" i="0" u="none" strike="noStrike" kern="1200" cap="none" spc="0" normalizeH="0" baseline="0" noProof="0" dirty="0" smtClean="0">
                <a:ln>
                  <a:noFill/>
                </a:ln>
                <a:solidFill>
                  <a:schemeClr val="dk1"/>
                </a:solidFill>
                <a:effectLst/>
                <a:uLnTx/>
                <a:uFillTx/>
                <a:latin typeface="+mn-lt"/>
                <a:ea typeface="+mn-ea"/>
                <a:cs typeface="+mn-cs"/>
              </a:rPr>
              <a:t>NORMA Oficial Mexicana NOM­012­SSA3­2012</a:t>
            </a:r>
            <a:endParaRPr kumimoji="0" lang="es-MX" sz="4000" b="0" i="0" u="none" strike="noStrike" kern="1200" cap="none" spc="0" normalizeH="0" baseline="0" noProof="0" dirty="0">
              <a:ln>
                <a:noFill/>
              </a:ln>
              <a:solidFill>
                <a:schemeClr val="dk1"/>
              </a:solidFill>
              <a:effectLst/>
              <a:uLnTx/>
              <a:uFillTx/>
              <a:latin typeface="+mn-lt"/>
              <a:ea typeface="+mn-ea"/>
              <a:cs typeface="+mn-cs"/>
            </a:endParaRPr>
          </a:p>
        </p:txBody>
      </p:sp>
      <p:pic>
        <p:nvPicPr>
          <p:cNvPr id="1026" name="Picture 2" descr="http://www.desdeabajo.org.mx/wordpress/wp-content/uploads/2010/11/NOM-046-SSA2-2005.gif"/>
          <p:cNvPicPr>
            <a:picLocks noChangeAspect="1" noChangeArrowheads="1"/>
          </p:cNvPicPr>
          <p:nvPr/>
        </p:nvPicPr>
        <p:blipFill>
          <a:blip r:embed="rId2"/>
          <a:srcRect l="14528" r="14648" b="52770"/>
          <a:stretch>
            <a:fillRect/>
          </a:stretch>
        </p:blipFill>
        <p:spPr bwMode="auto">
          <a:xfrm>
            <a:off x="5357818" y="2571744"/>
            <a:ext cx="3571868" cy="2289659"/>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Elaboración de Instrumento</a:t>
            </a:r>
            <a:endParaRPr lang="es-MX" dirty="0"/>
          </a:p>
        </p:txBody>
      </p:sp>
      <p:sp>
        <p:nvSpPr>
          <p:cNvPr id="3" name="Marcador de contenido 2"/>
          <p:cNvSpPr>
            <a:spLocks noGrp="1"/>
          </p:cNvSpPr>
          <p:nvPr>
            <p:ph sz="quarter" idx="1"/>
          </p:nvPr>
        </p:nvSpPr>
        <p:spPr/>
        <p:txBody>
          <a:bodyPr/>
          <a:lstStyle/>
          <a:p>
            <a:endParaRPr lang="es-MX"/>
          </a:p>
        </p:txBody>
      </p:sp>
      <p:pic>
        <p:nvPicPr>
          <p:cNvPr id="1026" name="Picture 2" descr="http://3.bp.blogspot.com/-5VRW_xfMKNM/Tmz_ocPgD0I/AAAAAAAAADc/6ecIys-zLes/s1600/metrolog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2060848"/>
            <a:ext cx="45720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7952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8662" y="142852"/>
            <a:ext cx="7772400" cy="1571628"/>
          </a:xfrm>
        </p:spPr>
        <p:style>
          <a:lnRef idx="1">
            <a:schemeClr val="accent3"/>
          </a:lnRef>
          <a:fillRef idx="2">
            <a:schemeClr val="accent3"/>
          </a:fillRef>
          <a:effectRef idx="1">
            <a:schemeClr val="accent3"/>
          </a:effectRef>
          <a:fontRef idx="minor">
            <a:schemeClr val="dk1"/>
          </a:fontRef>
        </p:style>
        <p:txBody>
          <a:bodyPr>
            <a:noAutofit/>
          </a:bodyPr>
          <a:lstStyle/>
          <a:p>
            <a:pPr algn="ctr"/>
            <a:r>
              <a:rPr lang="es-MX"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REGLAMENTO DE LA LEY GENERAL DE SALUD EN MATERIA DE INVESTIGACION PARA LA SALUD</a:t>
            </a:r>
          </a:p>
        </p:txBody>
      </p:sp>
      <p:sp>
        <p:nvSpPr>
          <p:cNvPr id="3" name="2 Marcador de contenido"/>
          <p:cNvSpPr>
            <a:spLocks noGrp="1"/>
          </p:cNvSpPr>
          <p:nvPr>
            <p:ph sz="quarter" idx="1"/>
          </p:nvPr>
        </p:nvSpPr>
        <p:spPr>
          <a:xfrm>
            <a:off x="857224" y="1857364"/>
            <a:ext cx="3749040" cy="4572000"/>
          </a:xfrm>
        </p:spPr>
        <p:txBody>
          <a:bodyPr>
            <a:normAutofit/>
          </a:bodyPr>
          <a:lstStyle/>
          <a:p>
            <a:pPr algn="just"/>
            <a:r>
              <a:rPr lang="es-MX" sz="2400" dirty="0" smtClean="0"/>
              <a:t>La </a:t>
            </a:r>
            <a:r>
              <a:rPr lang="es-MX" sz="2400" dirty="0"/>
              <a:t>investigación para la salud es un factor determinante para mejorar las acciones encaminadas a proteger, promover y restaurar la salud del individuo y de la sociedad en general; para desarrollar tecnología mexicana en los servicios de salud y para incrementar su </a:t>
            </a:r>
            <a:r>
              <a:rPr lang="es-MX" sz="2400" dirty="0" smtClean="0"/>
              <a:t>productividad.</a:t>
            </a:r>
          </a:p>
          <a:p>
            <a:pPr marL="0" indent="0">
              <a:buNone/>
            </a:pPr>
            <a:endParaRPr lang="es-MX" sz="2400" dirty="0" smtClean="0"/>
          </a:p>
        </p:txBody>
      </p:sp>
      <p:sp>
        <p:nvSpPr>
          <p:cNvPr id="4" name="3 Marcador de contenido"/>
          <p:cNvSpPr>
            <a:spLocks noGrp="1"/>
          </p:cNvSpPr>
          <p:nvPr>
            <p:ph sz="quarter" idx="2"/>
          </p:nvPr>
        </p:nvSpPr>
        <p:spPr>
          <a:xfrm>
            <a:off x="4929190" y="1928802"/>
            <a:ext cx="3749040" cy="4572000"/>
          </a:xfrm>
        </p:spPr>
        <p:txBody>
          <a:bodyPr>
            <a:normAutofit/>
          </a:bodyPr>
          <a:lstStyle/>
          <a:p>
            <a:pPr algn="just"/>
            <a:r>
              <a:rPr lang="es-MX" sz="2400" dirty="0" smtClean="0"/>
              <a:t>La realización de la investigación para la salud debe atender a aspectos éticos que garanticen la dignidad y el bienestar de la persona sujeta a investigación</a:t>
            </a:r>
            <a:r>
              <a:rPr lang="es-MX" sz="2800" dirty="0" smtClean="0"/>
              <a:t>.</a:t>
            </a:r>
          </a:p>
          <a:p>
            <a:endParaRPr lang="es-MX" dirty="0"/>
          </a:p>
        </p:txBody>
      </p:sp>
      <p:pic>
        <p:nvPicPr>
          <p:cNvPr id="34818" name="Picture 2" descr="http://www.duonet.es/blog/wp-content/uploads/2013/04/la-formaci%C3%B3n-continua.jpg"/>
          <p:cNvPicPr>
            <a:picLocks noChangeAspect="1" noChangeArrowheads="1"/>
          </p:cNvPicPr>
          <p:nvPr/>
        </p:nvPicPr>
        <p:blipFill>
          <a:blip r:embed="rId2"/>
          <a:srcRect/>
          <a:stretch>
            <a:fillRect/>
          </a:stretch>
        </p:blipFill>
        <p:spPr bwMode="auto">
          <a:xfrm>
            <a:off x="5000628" y="4132550"/>
            <a:ext cx="2928958" cy="2484941"/>
          </a:xfrm>
          <a:prstGeom prst="rect">
            <a:avLst/>
          </a:prstGeom>
          <a:noFill/>
        </p:spPr>
      </p:pic>
    </p:spTree>
    <p:extLst>
      <p:ext uri="{BB962C8B-B14F-4D97-AF65-F5344CB8AC3E}">
        <p14:creationId xmlns:p14="http://schemas.microsoft.com/office/powerpoint/2010/main" val="4380090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571604" y="642918"/>
            <a:ext cx="6281270" cy="1754326"/>
          </a:xfrm>
          <a:prstGeom prst="rect">
            <a:avLst/>
          </a:prstGeom>
          <a:noFill/>
        </p:spPr>
        <p:txBody>
          <a:bodyPr wrap="none" lIns="91440" tIns="45720" rIns="91440" bIns="45720">
            <a:spAutoFit/>
          </a:bodyPr>
          <a:lstStyle/>
          <a:p>
            <a:pPr algn="ctr"/>
            <a:r>
              <a:rPr lang="es-E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ORGANISMOS </a:t>
            </a:r>
          </a:p>
          <a:p>
            <a:pPr algn="ctr"/>
            <a:r>
              <a:rPr lang="es-E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INTERNACIONALES </a:t>
            </a:r>
            <a:endParaRPr lang="es-E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51202" name="Picture 2" descr="http://1.bp.blogspot.com/-a633CksML74/TbiKIrjsYGI/AAAAAAAACuI/dP6tO3hC98A/s400/mundo_de_banderas.gif"/>
          <p:cNvPicPr>
            <a:picLocks noChangeAspect="1" noChangeArrowheads="1"/>
          </p:cNvPicPr>
          <p:nvPr/>
        </p:nvPicPr>
        <p:blipFill>
          <a:blip r:embed="rId2"/>
          <a:srcRect/>
          <a:stretch>
            <a:fillRect/>
          </a:stretch>
        </p:blipFill>
        <p:spPr bwMode="auto">
          <a:xfrm>
            <a:off x="2643174" y="2500306"/>
            <a:ext cx="3786214" cy="3786214"/>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214290"/>
            <a:ext cx="5072098" cy="1143000"/>
          </a:xfrm>
          <a:solidFill>
            <a:schemeClr val="tx1"/>
          </a:solidFill>
        </p:spPr>
        <p:txBody>
          <a:bodyPr>
            <a:normAutofit fontScale="90000"/>
          </a:bodyPr>
          <a:lstStyle/>
          <a:p>
            <a:r>
              <a:rPr lang="es-MX" dirty="0" smtClean="0">
                <a:solidFill>
                  <a:srgbClr val="FFFF00"/>
                </a:solidFill>
              </a:rPr>
              <a:t>Declaración de Helsinki</a:t>
            </a:r>
            <a:endParaRPr lang="es-MX" dirty="0">
              <a:solidFill>
                <a:srgbClr val="FFFF00"/>
              </a:solidFill>
            </a:endParaRPr>
          </a:p>
        </p:txBody>
      </p:sp>
      <p:sp>
        <p:nvSpPr>
          <p:cNvPr id="3" name="2 Marcador de contenido"/>
          <p:cNvSpPr>
            <a:spLocks noGrp="1"/>
          </p:cNvSpPr>
          <p:nvPr>
            <p:ph sz="quarter" idx="1"/>
          </p:nvPr>
        </p:nvSpPr>
        <p:spPr>
          <a:xfrm>
            <a:off x="357158" y="1643050"/>
            <a:ext cx="4300542" cy="4572000"/>
          </a:xfrm>
        </p:spPr>
        <p:txBody>
          <a:bodyPr>
            <a:normAutofit fontScale="92500" lnSpcReduction="10000"/>
          </a:bodyPr>
          <a:lstStyle/>
          <a:p>
            <a:r>
              <a:rPr lang="es-MX" dirty="0" smtClean="0"/>
              <a:t>Principios éticos para investigación médica en seres humanos</a:t>
            </a:r>
          </a:p>
          <a:p>
            <a:pPr algn="just"/>
            <a:r>
              <a:rPr lang="es-MX" dirty="0" smtClean="0"/>
              <a:t>Normas éticas que sirven para promover y asegurar el respeto a todos los seres humanos y para proteger su salud y sus derechos individuales.</a:t>
            </a:r>
          </a:p>
          <a:p>
            <a:pPr algn="just"/>
            <a:r>
              <a:rPr lang="es-MX" dirty="0" smtClean="0"/>
              <a:t>El objetivo es generar nuevos conocimientos, este objetivo nunca debe tener primacía sobre los derechos y los intereses de la persona que participa en la investigación.</a:t>
            </a:r>
            <a:endParaRPr lang="es-MX" dirty="0"/>
          </a:p>
        </p:txBody>
      </p:sp>
      <p:pic>
        <p:nvPicPr>
          <p:cNvPr id="27650" name="Picture 2" descr="http://image.slidesharecdn.com/informedebelmontydeclaraciondehelsinki-140909175945-phpapp02/95/informe-de-belmont-y-declaracion-de-helsinki-32-638.jpg?cb=1410285675"/>
          <p:cNvPicPr>
            <a:picLocks noChangeAspect="1" noChangeArrowheads="1"/>
          </p:cNvPicPr>
          <p:nvPr/>
        </p:nvPicPr>
        <p:blipFill>
          <a:blip r:embed="rId2"/>
          <a:srcRect/>
          <a:stretch>
            <a:fillRect/>
          </a:stretch>
        </p:blipFill>
        <p:spPr bwMode="auto">
          <a:xfrm>
            <a:off x="4929190" y="1571612"/>
            <a:ext cx="4048113" cy="4836451"/>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6" name="Picture 10" descr="http://blog.diagnostrum.com/wp-content/uploads/2014/05/destacado.jpg"/>
          <p:cNvPicPr>
            <a:picLocks noChangeAspect="1" noChangeArrowheads="1"/>
          </p:cNvPicPr>
          <p:nvPr/>
        </p:nvPicPr>
        <p:blipFill>
          <a:blip r:embed="rId2"/>
          <a:srcRect/>
          <a:stretch>
            <a:fillRect/>
          </a:stretch>
        </p:blipFill>
        <p:spPr bwMode="auto">
          <a:xfrm>
            <a:off x="714348" y="1214422"/>
            <a:ext cx="3102221" cy="2071690"/>
          </a:xfrm>
          <a:prstGeom prst="rect">
            <a:avLst/>
          </a:prstGeom>
          <a:noFill/>
        </p:spPr>
      </p:pic>
      <p:sp>
        <p:nvSpPr>
          <p:cNvPr id="2" name="1 Título"/>
          <p:cNvSpPr>
            <a:spLocks noGrp="1"/>
          </p:cNvSpPr>
          <p:nvPr>
            <p:ph type="title"/>
          </p:nvPr>
        </p:nvSpPr>
        <p:spPr/>
        <p:txBody>
          <a:bodyPr>
            <a:normAutofit fontScale="90000"/>
          </a:bodyPr>
          <a:lstStyle/>
          <a:p>
            <a:r>
              <a:rPr lang="es-MX" b="1" u="sng" dirty="0" smtClean="0"/>
              <a:t>Consentimiento informado</a:t>
            </a:r>
            <a:r>
              <a:rPr lang="es-MX" b="1" dirty="0" smtClean="0"/>
              <a:t/>
            </a:r>
            <a:br>
              <a:rPr lang="es-MX" b="1" dirty="0" smtClean="0"/>
            </a:br>
            <a:endParaRPr lang="es-MX" dirty="0"/>
          </a:p>
        </p:txBody>
      </p:sp>
      <p:sp>
        <p:nvSpPr>
          <p:cNvPr id="3" name="2 Marcador de contenido"/>
          <p:cNvSpPr>
            <a:spLocks noGrp="1"/>
          </p:cNvSpPr>
          <p:nvPr>
            <p:ph sz="quarter" idx="1"/>
          </p:nvPr>
        </p:nvSpPr>
        <p:spPr>
          <a:xfrm>
            <a:off x="4357686" y="1071546"/>
            <a:ext cx="4514856" cy="5286412"/>
          </a:xfrm>
        </p:spPr>
        <p:txBody>
          <a:bodyPr>
            <a:normAutofit fontScale="77500" lnSpcReduction="20000"/>
          </a:bodyPr>
          <a:lstStyle/>
          <a:p>
            <a:pPr algn="just"/>
            <a:r>
              <a:rPr lang="es-MX" dirty="0" smtClean="0"/>
              <a:t>La participación de personas capaces de dar su consentimiento informado en la investigación médica debe ser voluntaria. Aunque puede ser apropiado consultar a familiares o líderes de la comunidad.</a:t>
            </a:r>
          </a:p>
          <a:p>
            <a:pPr algn="just"/>
            <a:r>
              <a:rPr lang="es-MX" dirty="0" smtClean="0"/>
              <a:t>Si el consentimiento no se puede otorgar por escrito, el proceso para lograrlo debe ser documentado y atestiguado formalmente.</a:t>
            </a:r>
          </a:p>
          <a:p>
            <a:pPr algn="just"/>
            <a:r>
              <a:rPr lang="es-MX" dirty="0" smtClean="0"/>
              <a:t>La investigación en individuos que no son capaces física o mentalmente de otorgar consentimiento, se puede realizar sólo si la condición física/mental que impide otorgar el consentimiento informado es una característica necesaria del grupo investigado. En estas circunstancias, el médico debe pedir el consentimiento informado al representante legal. </a:t>
            </a:r>
          </a:p>
          <a:p>
            <a:pPr algn="just"/>
            <a:endParaRPr lang="es-MX" dirty="0"/>
          </a:p>
        </p:txBody>
      </p:sp>
      <p:sp>
        <p:nvSpPr>
          <p:cNvPr id="29698" name="AutoShape 2" descr="data:image/jpeg;base64,/9j/4AAQSkZJRgABAQAAAQABAAD/2wCEAAkGBxIREhUUExQVFRIVFRUWFRQVFBQVFRUVFxQWFhUUFRQYHSggGBolGxUUITEhJSkrLi4uFx8zODMsNygtLisBCgoKDg0OGxAQGiscHBwsLCwsLCwsLCssLCwsLCwsLCwsLCwsLCwsLCwsLCwsLCwsLCwsLCwsLDc3LCwsLCssK//AABEIAJwA6QMBIgACEQEDEQH/xAAbAAACAwEBAQAAAAAAAAAAAAAEBQIDBgEAB//EAEIQAAEDAgQDBQUGBAMIAwAAAAEAAhEDIQQFEjFBUWETInGBkQYyocHwI0JSYrHRFHKT4QczU3OCkrKzwtLxFSVD/8QAGQEAAwEBAQAAAAAAAAAAAAAAAQIDAAQF/8QAHxEAAwEAAwEBAAMAAAAAAAAAAAECEQMhMRJBBBNR/9oADAMBAAIRAxEAPwDF43MKoq1R2tT/ADan/wCj7d8wIlV//JVf9Wp/Uf8AugcyqfbVf9rV/wCo5UNcSYEk8huvOpPT0lmDQ5nV/wBWp/Uf+6qdmdb/AFav9R/7q1uQYkt1dmY5cUMcrrg3puHkhgejozCuTarV/qv/AHVtfFYlovVqf1X/ALqLaAp3dMqjE43Xtst2LuAtbMsR/rVv6tT91tfZLD1KNI4rEVahJH2bHVHm3OCdylHslkf8TV1O/wAphBd+Y8Grd4vLnPqhzoNKmJawcXciFb6eCt7+A2WdpetUc/XU91mp0NbwtMSjmU9RtUePxMJdfwvZFUKjX22PFp3HiFyphLW5gwbjyPBDQYUvwb+FR/TvHVbbvTceKlRxTxZxc4jcXDh1Im/krG1S2x3PA2Pkdj4K6WvEEdCCII+aOmOsfq2cTG4JMjxvKhUpO4PcOjidPkRcKmrl0xBkDYOJkc4eL+q5TxD2d103MAPsY/K8WK2mwubXcwQZECx1Fw9d1Gi0vmS4gW98kTzncKdPFMJi7SSRDrTHKdwpPw4mYg822PotpsROq+15jxP7oXBV3FxALovB16m/rIPRWMDxxDwOkO8Dz8VFjab3Tph7TNxBnysUdNiDA88z6n91IPPM+p/dUVQdJgSTwmPG/hKFw1OqDAMNBA01BNvyvFz5rJgwcU6h5n1VsEnc+qHpImk+AXHh9BOvRX0irFOg6ZPUygm4hwO5jxUnVJvzuqKqZk0aDLyHslVVmnZUZHVglvO4TV1KSsjNCCqwsJMm/U26bpFmeOc46Wud5E/utF7SsLaRcOBE+BslOTZYSdR947dEdBhdlOCfEFziTvLifJP/AOFPM+qsp0BSb1Xu0RQrPiGdezz6dd+ow11R7iYmA55PzWsyDKaFJocyHn8RutO/D08RqZU0uLSRIEFu8CUgxWQPoOmi+eOlwsfPZctp6dcvUNhiguPrt4gJXTrzZwLHDcFQxIMbqf0NgTiKlE2LQfJANyrC1DApiSu0yDunOCoBoniUE9ZnmEsFg2UGBjAGtH1KFxze2ENdsR3qZ7wPGQj6gkQDB5/XmgaGEp0dTyACTJcJ22FuA6KooS6k090y5wG8jUBwuu0nPaDq74HTvAdearq4dryHAw6I1Dl1VVKo9h7zTpvLwRHmNwsYYU3seLEEcv7KFTDzEbcjf/hduChuzbU7wsbd5pvz24piwWRAVBrmi3e6OMO9eKkKgNtjyd9XVmlRqMDhDgD9cDwWMDVMD+EwPwOGph5GDt5IWsalOLlo4kDXT3m/3mo7s3NHdOr8rvk4LzcSJGqWuOwP7rBKW4wESR3bd8HU0z4XHmrmOkAtMg7cR6jZV18Ex0kS1x+83uneUHUwb26iLzB1M7jzG8j3XGPVYAy187KxqV4XGO5h9wLg06gBMGWusbxsi8PiWOMTpffumzrcYO6KMHD9foqOKq/d8z8l7VEk8AgXvkk81WSVstcVWSol6sYxBsCQTgaml7TyK0rVlqe61WXDU1vS3lwRk1Hq+FDwQdiCFTlGC0yTuPkmtZtwFTmFUMbHEpsJ6Jcyq6nwpaFTh6ep/mmXYomM+GEVL1DDiYbpkeo2+a7isRpEnXY7MEz422V2L7SD2ZAMyQRM9JmyFe5w96A6L6dgek8PFRfRdHsTg21mhwEWkahtPRIcblTi09m4tI6E36TuE8wGOY5oAqioRubAm/IcFXUcA8gvBdEhs6XEcZHEJHKY6pox9YPpe8J6817Ae0WndpA5H5FanGYNhaSRAjvDcXWUzPJ27sIvtyPQ9VJzhRYx3g8xp1T9m8B+5YUxZUmxF48vVfL3MNF8hp1zBMwQOa0+Ue0FQnS5utvF0wW8p5pn0gZrw0ZwsXp908vu+nBcZiYs8aSTG4LSTwBSepj3kzJHQWhDYnO3NEODXj8w9FL+5aW/oeaPsS2lSaahlrRu1tg4na3A34JEM6dUOlpLW2gA38zxWXzfN6jwGNLifutG28wivZPDucHVH2vpaPD3j8vJDk1xviK8UKXj9Njl1V5NnOPiSf1K09LCOc2d+iWez+D4rYYZga1LwJ+6Nz/OZhmSVF17bjkVZjWlsuPukm/nZD6l0p6cbnCHYke47Tv3Tdp+Mhe/iYMPaR+YXb/ZWBdH0EQYRqUmVBBAc0+fx4KNLAN2cS9ti0Ph2jwdv8VJmHaCCO6ZkxYHxHFXvqBoLjsBKZeiPoFzOtA0+qDZUmEFUxBe4nn9QjsLTVW8I5r0JosRQCgxivY2UqGZANWwyZn2bT0Wbw9HUYG5WuwVPSxo5CE8oSmWubJSf2gPeHgE8i6SZ8JePAfNOTKcnpS4IvQrsoowJKr7RvMLJGbEOLaBIid5HMckjbiGu7rWOYWcHD3Z2E8+ifY4HWZiLRvtHHrM/BKsW2pqMlppRYQdYPG8wQoUdEgZqEPtTAa5smoCJkR3SInbihcZmGh7IpF7jbUALT90O59LKzGUjZwqadO4PuHnIteJQ2Oq1Gg9mGl+w1EgRN5hT0ol0HU/sySCYdwmwPGBwlA1cSzUWFwBcJDYAI6q2q9xaYjVFpuJ8ErxBfoBNNrqg2BI4cWujleElDoozbCNqNMA62/iIFiYmeKpwmFbTbpbtxPM80diahdHLlMoOtVgLm5OR+HVxxnbKMdiA0LM5hmReWsZLnucAANySYAHmpe0uOIOnzC+lf4WewIpgYnEAGofdn7rSPgb7q3Bw6vpic3N8rEZbDZL/DUw10HEVB33cKbTu1vh8ZTbAURIaBAFh9eqnjSHVajm3aXu0fyCzT8/NG5PQkg9YUOSnVF+KcnTV5ThwGhMMfX0tDRu7bw5qGFp6QAhtJdULj/KB0H77+iqupxfpN461/hHMmA0XTtCQUTsNxz4rQZu2aenn8lnaBKpLJX2FtUmtUGFWtCoSOwk3tDjIikN93f9oTXGYltJjnnZo9TwA81k8G11V5c7cmSqQv0jb/A7L6JKd0acKGGoBoRLAs3rBmIk1qJo01CmxMcNRTJCthmUYW8pzRPDkUJgLWRVIQ4qiJMIcEqzSnNRv8qblCYinL2+HzRAD42r2dKBu6w8Iuk0ojNK+t5jYWHlxQyOAYPjXuDwHX1+4Q02AFw6CdiTLrbhZ72gwlLU2rUeWAECS6AeTR+GeMbwFqcPhqjWO1VHVZfLZAaWNI93e8W5bJXnLCxhcKZqERDY4/idyA5wVG+n0XnwVYwNLHam62wZaBOocQBxSnFntqP2btMiAbEjm3oeHxT7LnGq3UWFk7Ancfi2BHgbpbUae8CzRDiItDhwcI3mVFrCyFuXOexgbUdL+PTkJ4+MKHYCKjTUc7UZiRNMEbCNh4qnDvpw5tN+rS4z3i6DNwCeH6KnD4BgqmqCdRBsTxJMmdyOnBK/0ZLML3VJlC1Fe8rNe1GcCkDTYe+4d4j7o/crnmHdYjr5LUTrEmIztxxDKrGtPZuBY17dQMGxc3iV9oZ7dfxeAphrBTqVA5tcNnS3S4tIb0dv0BhfE8iyl1Z3IDd34f7r6Fh2BjQ1uwgDgurmtQviTk4Yd190NgQ6I4cuKcZCyaknYJRlVzdOsC8NJ5lcH6ekvDWtUQ0EqjDV+7Ksw79RldKaOXPQbMW+gBWaw5n1Wg9pcQ2jh6lRxgNbc8pIb81lsvqaw1zHBzCLx6iDz6FNK/Rae4hm1isao03Dbjx+uKji3lre7dxs3x5+SoiTM77R4o1agpN91nvdXnf0BR+VYSAOQXsJlGm533TelTgQn3ekSz9OsapsapMYr6NOSEyQjoJwVCYTPs4C7RowFOse6nJtnaBhMqYkz0SqimuG2TIVlxQeaVtDZ4kED5o1gsEhzyrL44NA/umFFjyuqKthYxbkWFLKZaXapc4iQIYCfdHMC9+qhmDCPTcDpui8sJAPHfz81HWKrJjS4Wc2ZLHctQ4hSaLJ4LMtwT2sOt4e6TJDdI6CJKz+Y06jarw5vd3a8CBB2ab3Nt1rcryVtHUWucZ4HrEl34jYXN90rzuk8uMhvZwNJE6tX3gekRdC59GiuzA4kUW1iAAKxZq2Pu7Ejl1hLyKIrsc8gVLtYSefTzTTM8aG1RTLXCRZ1oveG8SOfKyXtwtM1Q5wGoAx10gm44xuoV0WRe8rBv8AZ+ua9xLS6dZ20zvK3to8lAcvq6hHM+Pc/Tp5OJcmb+AuFw7aTA1u36nmUXRbxUDTlNcHh+QvbfZRdaVmc8L8Ix0CAnGEoabkyVBjgyJBM8kRTqy4QLceiCGaeBv8RAReWlB1YA4GRZewVY7qifYPZw5/iA3/AOuxH8gPo9pXx/I8RVou1U3Ecx90+IX2H2hdrwlcO40n/wDKvlWVU7hdUV0cfJDVI3mU5uKjRrbod6tPgeHgmIbqv9QleXUQGgp7gWyITR2T5PCmmArJVlWjpVRCqQZJiKw4uEMwIiibjxTIBoPuqgiQQr3e6PBUMPqiKSoWTPDBL6Y3TLDj9EyAy1tgspjKmpzjzJK0GZ1tNM8zYfNZp6IEcaFaoMCnKxmG5YYaT4myKwddtVgcAYOwcIPmEBg8UKTASHEuOloaCSXQTE8NjcpvTe141NILSJBFxB5Ql/Bv0pZh2B7nj3iA19/w3Ejgb/FZ/E0q5c8Pgs4EDSBeW6RcumYMkXbbdOsty/si7vEgx3YgAAmDzc6CAXdAhyah7QVGtADu4WmdTYmTyWpBXp80zmu1tYUy06tLnB2mQBMEauHBJ61UNpVKkbAgO68QE39ocynEnDtadRMDqY4DlHHoUnze7qNGw0w98bd0g79TAXLaxHVx9ssc+BtwupUoPiq3XMI7BUJXn0z0EtJU6N7f2/umuConf0VmEwkiEwo0osUF2P4caJKJcA1o5n4qTaYaqsMzW8uP3RtwlOhKCaFOW3+guuhvyVVTECm3U4gAAydgsdmvtFUrkspSyns5/wB53OOQVYl0Rq1IX7VZzLTRYZmziOU+79cklyzDXVNKhJgLR5bhNI6q6WdIi6besa4Kn3Am+VsuUJgqNk8wVCArQjn5KKq9GUM6hCZuZCqqssqEWLIgqTSuvF14ImRoMMdVMKoMuuZS7uwrnLAO4V0kplRCXYFtz4pk2yZAYpzt9wOQ/VKCLozH1NTiUIERTqkoqSKCGYBrDT0vIh5gAmJO8D0CPq0QWFje4CIGmBp5QPVBYTD03tZrALmnWyd5FtQHK6uzKk97YY6HTzgcYJ4kAwYG8QlCWAOYwgd94bbUY1OAtLhMAnik4zF5pudVbp03nYG1xG4AIiTvumePxLqVJztPaPa2dLbFxG+kGYvwusfnmPOIIp3awAOq82g/c6E7eqS3iHlazJZrXqgnFNbEyGmwJDXQGkRLtZJAjl1TPKsur0WvqPYx1WrHdO7bwGEndrQSTzJQ2TVnVKxfiP8AJY93YaaZFO1gSfyiAOvkjn1y7ENPaGm0w46gHUn02kzDx3QL3B2vdSr/AAqg6t7OU6vujQ7oO75t4eSEblNSk6HCBwIuD4JhUzV7KwawtAAjsqgjtO9GtlSbbttHGb7JhQzoFzw9n2Q94b1KZ1aYeziNzq2Chf8AHVeel4/kuPe0VYehA29FaxngmRwYID6Tg5vIX+v1Qz6M35cOqhXG5OqeWb7QHWZKGr4qnQYS4wOPUngOZ6K3M8S2k3UbnYDmeSx2Oe6s8OeZjYcG+ATccfXYnJyYV5pi34p0utTHus+buZVXZQICIDFfhsPJV+l0jn7b1nctwVxZP6NFcweHhM8LQummdFusDstw3dCZtYvYOnDVa6y6EujldaD1Ah6xsr67wgatSUQAr91wBdc1dCwQ/LKkSEablK8I6HJrRYTc2AWAw3DMV1Yw0+CEp4qOCsr1A5luKYAjxG5VCvxO6oKIEeUlCVOVjMLy7LQx/aAkT3iLklxEG5JhsBthFxKve+r2rY09jpOon3tVojoqsOK1Oi8uc2o/vOYILRES1pi/ogGZk9tN76o03lrjDSWkSJZctI2uZKz6Cuxf7Y+0poPZRp0y+pUIDbgCCYMcSRYnkFg8+r1HPZhqVSJJdiKgFzcRB4cQPkmvtFmfZg1nCaxBbTbuWNcRYcdToEpLg6Jpt75mo8zUI5ngOg2C4ubl+V0dvDxfT7GGEzSpSAY2HUwI0PuI5A7j4rXez76NVrg1pBBbqpuvpMd2J3ENtCxGGp38+PJP8Cxze9TeWvtcCQRvDgbELk4+dqsfh1XwKp1emxxOAZWbDxwcA4EhwBEGCEuOTvGIpktD6YcNLgSxzGiZa51y5pEjSRewm5U8q9oWl4pVwKVYmGkn7Op/I48fym/itOxq9CGqWo8605eM5h6IaIaABvAsJ+h+irxuXh/ebZ3wP90WxquCeoVLGIqc9o+Z47BuqvdrBDmkjSdwP7pbXwelbPNKja1XW3YDTP4oJM/FB4vAawOah8Z0i/3vbMg2ldNcBhuKqpYfU+An+EwmwGwWmew1eIvyygJM8kVhsNDuiKw2FhEMsTyXQlhzVWhFIQEJVrXXMRiosEtq1kwuEsXXk2VeHEoco/AsQGPV6QkdR8lRUokI3G0yXtA5Il9EbmwFlsBoBl1KXSdhumFTEcAIHBUiBYCB9XPVeAlMkAkxpcYRpZAgbBcoM0jqVJ9kTCfGC6FKNxjUvlYxNTlVSrFgBOPx76YpwzUHGHu1QKbQ0Eunislm2ZB/2jj9m33Bweb94/lCaZ8w1QGFzg1z2tOmAS07i4Ky+e5G1wZSNSrpAa3dkkdTpUuTwtGaZyhVdiKxrO9xtqY5n7z/AJDzRVyd+Vk+dkNMWDngNsAC3h/uqWHyVg+8/wBW/wDivO5VVPT0OOpSBcJTiLXT7BNtZdwuXMgXPw/ZGYfDgHj8FKeJlnyyRxmXU69Mse2QR6eCGwGc4jLyGVtVbDWDX71KY2H84HLfrwTqmxdqUWuBBEjquiFUPUQtxfVGgy3GU67GvpuDmHiDP/o9Fk/8Ss87OkcMx0VKzYeQYc2mbOAPNwkdBdUYLCfwtYOouc0VHAPZILHb3Ijfqk+Y5QyvU7Wo55qS4zLeNjwXbNfS04Lj5r0r9kM4LYo1No7ruX5T+63mEpSQsjk+UU2uc6XExFyLC5tAWqwby2IRwDeAWDygtJ8bn5JzQwoaFJ+IPIfFVPrk8k/ykTdaWOrABLcTjOS9iSShtCxkTpOmZUHBWU2IikwShg2lNDCkprQoQPr9VFlSOAQ1bEOc6DsOA2RSEdBTsQAbXI48AqXOJMndUtKmHJsBpNF4OjN0Gx90YzEkRYfFYOloJm65Uco1sSTwHx/dCPrFA2lWPqDZCnBy3U3cbqdW6IwFQgFY2iguI3V+pE46kDeFR2YRRm0f/9k="/>
          <p:cNvSpPr>
            <a:spLocks noChangeAspect="1" noChangeArrowheads="1"/>
          </p:cNvSpPr>
          <p:nvPr/>
        </p:nvSpPr>
        <p:spPr bwMode="auto">
          <a:xfrm>
            <a:off x="155575" y="-890588"/>
            <a:ext cx="2781300" cy="1857376"/>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9700" name="AutoShape 4" descr="data:image/jpeg;base64,/9j/4AAQSkZJRgABAQAAAQABAAD/2wCEAAkGBxIREhUUExQVFRIVFRUWFRQVFBQVFRUVFxQWFhUUFRQYHSggGBolGxUUITEhJSkrLi4uFx8zODMsNygtLisBCgoKDg0OGxAQGiscHBwsLCwsLCwsLCssLCwsLCwsLCwsLCwsLCwsLCwsLCwsLCwsLCwsLCwsLDc3LCwsLCssK//AABEIAJwA6QMBIgACEQEDEQH/xAAbAAACAwEBAQAAAAAAAAAAAAAEBQIDBgEAB//EAEIQAAEDAgQDBQUGBAMIAwAAAAEAAhEDIQQFEjFBUWETInGBkQYyocHwI0JSYrHRFHKT4QczU3OCkrKzwtLxFSVD/8QAGQEAAwEBAQAAAAAAAAAAAAAAAQIDAAQF/8QAHxEAAwEAAwEBAAMAAAAAAAAAAAECEQMhMRJBBBNR/9oADAMBAAIRAxEAPwDF43MKoq1R2tT/ADan/wCj7d8wIlV//JVf9Wp/Uf8AugcyqfbVf9rV/wCo5UNcSYEk8huvOpPT0lmDQ5nV/wBWp/Uf+6qdmdb/AFav9R/7q1uQYkt1dmY5cUMcrrg3puHkhgejozCuTarV/qv/AHVtfFYlovVqf1X/ALqLaAp3dMqjE43Xtst2LuAtbMsR/rVv6tT91tfZLD1KNI4rEVahJH2bHVHm3OCdylHslkf8TV1O/wAphBd+Y8Grd4vLnPqhzoNKmJawcXciFb6eCt7+A2WdpetUc/XU91mp0NbwtMSjmU9RtUePxMJdfwvZFUKjX22PFp3HiFyphLW5gwbjyPBDQYUvwb+FR/TvHVbbvTceKlRxTxZxc4jcXDh1Im/krG1S2x3PA2Pkdj4K6WvEEdCCII+aOmOsfq2cTG4JMjxvKhUpO4PcOjidPkRcKmrl0xBkDYOJkc4eL+q5TxD2d103MAPsY/K8WK2mwubXcwQZECx1Fw9d1Gi0vmS4gW98kTzncKdPFMJi7SSRDrTHKdwpPw4mYg822PotpsROq+15jxP7oXBV3FxALovB16m/rIPRWMDxxDwOkO8Dz8VFjab3Tph7TNxBnysUdNiDA88z6n91IPPM+p/dUVQdJgSTwmPG/hKFw1OqDAMNBA01BNvyvFz5rJgwcU6h5n1VsEnc+qHpImk+AXHh9BOvRX0irFOg6ZPUygm4hwO5jxUnVJvzuqKqZk0aDLyHslVVmnZUZHVglvO4TV1KSsjNCCqwsJMm/U26bpFmeOc46Wud5E/utF7SsLaRcOBE+BslOTZYSdR947dEdBhdlOCfEFziTvLifJP/AOFPM+qsp0BSb1Xu0RQrPiGdezz6dd+ow11R7iYmA55PzWsyDKaFJocyHn8RutO/D08RqZU0uLSRIEFu8CUgxWQPoOmi+eOlwsfPZctp6dcvUNhiguPrt4gJXTrzZwLHDcFQxIMbqf0NgTiKlE2LQfJANyrC1DApiSu0yDunOCoBoniUE9ZnmEsFg2UGBjAGtH1KFxze2ENdsR3qZ7wPGQj6gkQDB5/XmgaGEp0dTyACTJcJ22FuA6KooS6k090y5wG8jUBwuu0nPaDq74HTvAdearq4dryHAw6I1Dl1VVKo9h7zTpvLwRHmNwsYYU3seLEEcv7KFTDzEbcjf/hduChuzbU7wsbd5pvz24piwWRAVBrmi3e6OMO9eKkKgNtjyd9XVmlRqMDhDgD9cDwWMDVMD+EwPwOGph5GDt5IWsalOLlo4kDXT3m/3mo7s3NHdOr8rvk4LzcSJGqWuOwP7rBKW4wESR3bd8HU0z4XHmrmOkAtMg7cR6jZV18Ex0kS1x+83uneUHUwb26iLzB1M7jzG8j3XGPVYAy187KxqV4XGO5h9wLg06gBMGWusbxsi8PiWOMTpffumzrcYO6KMHD9foqOKq/d8z8l7VEk8AgXvkk81WSVstcVWSol6sYxBsCQTgaml7TyK0rVlqe61WXDU1vS3lwRk1Hq+FDwQdiCFTlGC0yTuPkmtZtwFTmFUMbHEpsJ6Jcyq6nwpaFTh6ep/mmXYomM+GEVL1DDiYbpkeo2+a7isRpEnXY7MEz422V2L7SD2ZAMyQRM9JmyFe5w96A6L6dgek8PFRfRdHsTg21mhwEWkahtPRIcblTi09m4tI6E36TuE8wGOY5oAqioRubAm/IcFXUcA8gvBdEhs6XEcZHEJHKY6pox9YPpe8J6817Ae0WndpA5H5FanGYNhaSRAjvDcXWUzPJ27sIvtyPQ9VJzhRYx3g8xp1T9m8B+5YUxZUmxF48vVfL3MNF8hp1zBMwQOa0+Ue0FQnS5utvF0wW8p5pn0gZrw0ZwsXp908vu+nBcZiYs8aSTG4LSTwBSepj3kzJHQWhDYnO3NEODXj8w9FL+5aW/oeaPsS2lSaahlrRu1tg4na3A34JEM6dUOlpLW2gA38zxWXzfN6jwGNLifutG28wivZPDucHVH2vpaPD3j8vJDk1xviK8UKXj9Njl1V5NnOPiSf1K09LCOc2d+iWez+D4rYYZga1LwJ+6Nz/OZhmSVF17bjkVZjWlsuPukm/nZD6l0p6cbnCHYke47Tv3Tdp+Mhe/iYMPaR+YXb/ZWBdH0EQYRqUmVBBAc0+fx4KNLAN2cS9ti0Ph2jwdv8VJmHaCCO6ZkxYHxHFXvqBoLjsBKZeiPoFzOtA0+qDZUmEFUxBe4nn9QjsLTVW8I5r0JosRQCgxivY2UqGZANWwyZn2bT0Wbw9HUYG5WuwVPSxo5CE8oSmWubJSf2gPeHgE8i6SZ8JePAfNOTKcnpS4IvQrsoowJKr7RvMLJGbEOLaBIid5HMckjbiGu7rWOYWcHD3Z2E8+ifY4HWZiLRvtHHrM/BKsW2pqMlppRYQdYPG8wQoUdEgZqEPtTAa5smoCJkR3SInbihcZmGh7IpF7jbUALT90O59LKzGUjZwqadO4PuHnIteJQ2Oq1Gg9mGl+w1EgRN5hT0ol0HU/sySCYdwmwPGBwlA1cSzUWFwBcJDYAI6q2q9xaYjVFpuJ8ErxBfoBNNrqg2BI4cWujleElDoozbCNqNMA62/iIFiYmeKpwmFbTbpbtxPM80diahdHLlMoOtVgLm5OR+HVxxnbKMdiA0LM5hmReWsZLnucAANySYAHmpe0uOIOnzC+lf4WewIpgYnEAGofdn7rSPgb7q3Bw6vpic3N8rEZbDZL/DUw10HEVB33cKbTu1vh8ZTbAURIaBAFh9eqnjSHVajm3aXu0fyCzT8/NG5PQkg9YUOSnVF+KcnTV5ThwGhMMfX0tDRu7bw5qGFp6QAhtJdULj/KB0H77+iqupxfpN461/hHMmA0XTtCQUTsNxz4rQZu2aenn8lnaBKpLJX2FtUmtUGFWtCoSOwk3tDjIikN93f9oTXGYltJjnnZo9TwA81k8G11V5c7cmSqQv0jb/A7L6JKd0acKGGoBoRLAs3rBmIk1qJo01CmxMcNRTJCthmUYW8pzRPDkUJgLWRVIQ4qiJMIcEqzSnNRv8qblCYinL2+HzRAD42r2dKBu6w8Iuk0ojNK+t5jYWHlxQyOAYPjXuDwHX1+4Q02AFw6CdiTLrbhZ72gwlLU2rUeWAECS6AeTR+GeMbwFqcPhqjWO1VHVZfLZAaWNI93e8W5bJXnLCxhcKZqERDY4/idyA5wVG+n0XnwVYwNLHam62wZaBOocQBxSnFntqP2btMiAbEjm3oeHxT7LnGq3UWFk7Ancfi2BHgbpbUae8CzRDiItDhwcI3mVFrCyFuXOexgbUdL+PTkJ4+MKHYCKjTUc7UZiRNMEbCNh4qnDvpw5tN+rS4z3i6DNwCeH6KnD4BgqmqCdRBsTxJMmdyOnBK/0ZLML3VJlC1Fe8rNe1GcCkDTYe+4d4j7o/crnmHdYjr5LUTrEmIztxxDKrGtPZuBY17dQMGxc3iV9oZ7dfxeAphrBTqVA5tcNnS3S4tIb0dv0BhfE8iyl1Z3IDd34f7r6Fh2BjQ1uwgDgurmtQviTk4Yd190NgQ6I4cuKcZCyaknYJRlVzdOsC8NJ5lcH6ekvDWtUQ0EqjDV+7Ksw79RldKaOXPQbMW+gBWaw5n1Wg9pcQ2jh6lRxgNbc8pIb81lsvqaw1zHBzCLx6iDz6FNK/Rae4hm1isao03Dbjx+uKji3lre7dxs3x5+SoiTM77R4o1agpN91nvdXnf0BR+VYSAOQXsJlGm533TelTgQn3ekSz9OsapsapMYr6NOSEyQjoJwVCYTPs4C7RowFOse6nJtnaBhMqYkz0SqimuG2TIVlxQeaVtDZ4kED5o1gsEhzyrL44NA/umFFjyuqKthYxbkWFLKZaXapc4iQIYCfdHMC9+qhmDCPTcDpui8sJAPHfz81HWKrJjS4Wc2ZLHctQ4hSaLJ4LMtwT2sOt4e6TJDdI6CJKz+Y06jarw5vd3a8CBB2ab3Nt1rcryVtHUWucZ4HrEl34jYXN90rzuk8uMhvZwNJE6tX3gekRdC59GiuzA4kUW1iAAKxZq2Pu7Ejl1hLyKIrsc8gVLtYSefTzTTM8aG1RTLXCRZ1oveG8SOfKyXtwtM1Q5wGoAx10gm44xuoV0WRe8rBv8AZ+ua9xLS6dZ20zvK3to8lAcvq6hHM+Pc/Tp5OJcmb+AuFw7aTA1u36nmUXRbxUDTlNcHh+QvbfZRdaVmc8L8Ix0CAnGEoabkyVBjgyJBM8kRTqy4QLceiCGaeBv8RAReWlB1YA4GRZewVY7qifYPZw5/iA3/AOuxH8gPo9pXx/I8RVou1U3Ecx90+IX2H2hdrwlcO40n/wDKvlWVU7hdUV0cfJDVI3mU5uKjRrbod6tPgeHgmIbqv9QleXUQGgp7gWyITR2T5PCmmArJVlWjpVRCqQZJiKw4uEMwIiibjxTIBoPuqgiQQr3e6PBUMPqiKSoWTPDBL6Y3TLDj9EyAy1tgspjKmpzjzJK0GZ1tNM8zYfNZp6IEcaFaoMCnKxmG5YYaT4myKwddtVgcAYOwcIPmEBg8UKTASHEuOloaCSXQTE8NjcpvTe141NILSJBFxB5Ql/Bv0pZh2B7nj3iA19/w3Ejgb/FZ/E0q5c8Pgs4EDSBeW6RcumYMkXbbdOsty/si7vEgx3YgAAmDzc6CAXdAhyah7QVGtADu4WmdTYmTyWpBXp80zmu1tYUy06tLnB2mQBMEauHBJ61UNpVKkbAgO68QE39ocynEnDtadRMDqY4DlHHoUnze7qNGw0w98bd0g79TAXLaxHVx9ssc+BtwupUoPiq3XMI7BUJXn0z0EtJU6N7f2/umuConf0VmEwkiEwo0osUF2P4caJKJcA1o5n4qTaYaqsMzW8uP3RtwlOhKCaFOW3+guuhvyVVTECm3U4gAAydgsdmvtFUrkspSyns5/wB53OOQVYl0Rq1IX7VZzLTRYZmziOU+79cklyzDXVNKhJgLR5bhNI6q6WdIi6besa4Kn3Am+VsuUJgqNk8wVCArQjn5KKq9GUM6hCZuZCqqssqEWLIgqTSuvF14ImRoMMdVMKoMuuZS7uwrnLAO4V0kplRCXYFtz4pk2yZAYpzt9wOQ/VKCLozH1NTiUIERTqkoqSKCGYBrDT0vIh5gAmJO8D0CPq0QWFje4CIGmBp5QPVBYTD03tZrALmnWyd5FtQHK6uzKk97YY6HTzgcYJ4kAwYG8QlCWAOYwgd94bbUY1OAtLhMAnik4zF5pudVbp03nYG1xG4AIiTvumePxLqVJztPaPa2dLbFxG+kGYvwusfnmPOIIp3awAOq82g/c6E7eqS3iHlazJZrXqgnFNbEyGmwJDXQGkRLtZJAjl1TPKsur0WvqPYx1WrHdO7bwGEndrQSTzJQ2TVnVKxfiP8AJY93YaaZFO1gSfyiAOvkjn1y7ENPaGm0w46gHUn02kzDx3QL3B2vdSr/AAqg6t7OU6vujQ7oO75t4eSEblNSk6HCBwIuD4JhUzV7KwawtAAjsqgjtO9GtlSbbttHGb7JhQzoFzw9n2Q94b1KZ1aYeziNzq2Chf8AHVeel4/kuPe0VYehA29FaxngmRwYID6Tg5vIX+v1Qz6M35cOqhXG5OqeWb7QHWZKGr4qnQYS4wOPUngOZ6K3M8S2k3UbnYDmeSx2Oe6s8OeZjYcG+ATccfXYnJyYV5pi34p0utTHus+buZVXZQICIDFfhsPJV+l0jn7b1nctwVxZP6NFcweHhM8LQummdFusDstw3dCZtYvYOnDVa6y6EujldaD1Ah6xsr67wgatSUQAr91wBdc1dCwQ/LKkSEablK8I6HJrRYTc2AWAw3DMV1Yw0+CEp4qOCsr1A5luKYAjxG5VCvxO6oKIEeUlCVOVjMLy7LQx/aAkT3iLklxEG5JhsBthFxKve+r2rY09jpOon3tVojoqsOK1Oi8uc2o/vOYILRES1pi/ogGZk9tN76o03lrjDSWkSJZctI2uZKz6Cuxf7Y+0poPZRp0y+pUIDbgCCYMcSRYnkFg8+r1HPZhqVSJJdiKgFzcRB4cQPkmvtFmfZg1nCaxBbTbuWNcRYcdToEpLg6Jpt75mo8zUI5ngOg2C4ubl+V0dvDxfT7GGEzSpSAY2HUwI0PuI5A7j4rXez76NVrg1pBBbqpuvpMd2J3ENtCxGGp38+PJP8Cxze9TeWvtcCQRvDgbELk4+dqsfh1XwKp1emxxOAZWbDxwcA4EhwBEGCEuOTvGIpktD6YcNLgSxzGiZa51y5pEjSRewm5U8q9oWl4pVwKVYmGkn7Op/I48fym/itOxq9CGqWo8605eM5h6IaIaABvAsJ+h+irxuXh/ebZ3wP90WxquCeoVLGIqc9o+Z47BuqvdrBDmkjSdwP7pbXwelbPNKja1XW3YDTP4oJM/FB4vAawOah8Z0i/3vbMg2ldNcBhuKqpYfU+An+EwmwGwWmew1eIvyygJM8kVhsNDuiKw2FhEMsTyXQlhzVWhFIQEJVrXXMRiosEtq1kwuEsXXk2VeHEoco/AsQGPV6QkdR8lRUokI3G0yXtA5Il9EbmwFlsBoBl1KXSdhumFTEcAIHBUiBYCB9XPVeAlMkAkxpcYRpZAgbBcoM0jqVJ9kTCfGC6FKNxjUvlYxNTlVSrFgBOPx76YpwzUHGHu1QKbQ0Eunislm2ZB/2jj9m33Bweb94/lCaZ8w1QGFzg1z2tOmAS07i4Ky+e5G1wZSNSrpAa3dkkdTpUuTwtGaZyhVdiKxrO9xtqY5n7z/AJDzRVyd+Vk+dkNMWDngNsAC3h/uqWHyVg+8/wBW/wDivO5VVPT0OOpSBcJTiLXT7BNtZdwuXMgXPw/ZGYfDgHj8FKeJlnyyRxmXU69Mse2QR6eCGwGc4jLyGVtVbDWDX71KY2H84HLfrwTqmxdqUWuBBEjquiFUPUQtxfVGgy3GU67GvpuDmHiDP/o9Fk/8Ss87OkcMx0VKzYeQYc2mbOAPNwkdBdUYLCfwtYOouc0VHAPZILHb3Ijfqk+Y5QyvU7Wo55qS4zLeNjwXbNfS04Lj5r0r9kM4LYo1No7ruX5T+63mEpSQsjk+UU2uc6XExFyLC5tAWqwby2IRwDeAWDygtJ8bn5JzQwoaFJ+IPIfFVPrk8k/ykTdaWOrABLcTjOS9iSShtCxkTpOmZUHBWU2IikwShg2lNDCkprQoQPr9VFlSOAQ1bEOc6DsOA2RSEdBTsQAbXI48AqXOJMndUtKmHJsBpNF4OjN0Gx90YzEkRYfFYOloJm65Uco1sSTwHx/dCPrFA2lWPqDZCnBy3U3cbqdW6IwFQgFY2iguI3V+pE46kDeFR2YRRm0f/9k="/>
          <p:cNvSpPr>
            <a:spLocks noChangeAspect="1" noChangeArrowheads="1"/>
          </p:cNvSpPr>
          <p:nvPr/>
        </p:nvSpPr>
        <p:spPr bwMode="auto">
          <a:xfrm>
            <a:off x="155575" y="-890588"/>
            <a:ext cx="2781300" cy="1857376"/>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9702" name="AutoShape 6" descr="data:image/jpeg;base64,/9j/4AAQSkZJRgABAQAAAQABAAD/2wCEAAkGBxIREhUUExQVFRIVFRUWFRQVFBQVFRUVFxQWFhUUFRQYHSggGBolGxUUITEhJSkrLi4uFx8zODMsNygtLisBCgoKDg0OGxAQGiscHBwsLCwsLCwsLCssLCwsLCwsLCwsLCwsLCwsLCwsLCwsLCwsLCwsLCwsLDc3LCwsLCssK//AABEIAJwA6QMBIgACEQEDEQH/xAAbAAACAwEBAQAAAAAAAAAAAAAEBQIDBgEAB//EAEIQAAEDAgQDBQUGBAMIAwAAAAEAAhEDIQQFEjFBUWETInGBkQYyocHwI0JSYrHRFHKT4QczU3OCkrKzwtLxFSVD/8QAGQEAAwEBAQAAAAAAAAAAAAAAAQIDAAQF/8QAHxEAAwEAAwEBAAMAAAAAAAAAAAECEQMhMRJBBBNR/9oADAMBAAIRAxEAPwDF43MKoq1R2tT/ADan/wCj7d8wIlV//JVf9Wp/Uf8AugcyqfbVf9rV/wCo5UNcSYEk8huvOpPT0lmDQ5nV/wBWp/Uf+6qdmdb/AFav9R/7q1uQYkt1dmY5cUMcrrg3puHkhgejozCuTarV/qv/AHVtfFYlovVqf1X/ALqLaAp3dMqjE43Xtst2LuAtbMsR/rVv6tT91tfZLD1KNI4rEVahJH2bHVHm3OCdylHslkf8TV1O/wAphBd+Y8Grd4vLnPqhzoNKmJawcXciFb6eCt7+A2WdpetUc/XU91mp0NbwtMSjmU9RtUePxMJdfwvZFUKjX22PFp3HiFyphLW5gwbjyPBDQYUvwb+FR/TvHVbbvTceKlRxTxZxc4jcXDh1Im/krG1S2x3PA2Pkdj4K6WvEEdCCII+aOmOsfq2cTG4JMjxvKhUpO4PcOjidPkRcKmrl0xBkDYOJkc4eL+q5TxD2d103MAPsY/K8WK2mwubXcwQZECx1Fw9d1Gi0vmS4gW98kTzncKdPFMJi7SSRDrTHKdwpPw4mYg822PotpsROq+15jxP7oXBV3FxALovB16m/rIPRWMDxxDwOkO8Dz8VFjab3Tph7TNxBnysUdNiDA88z6n91IPPM+p/dUVQdJgSTwmPG/hKFw1OqDAMNBA01BNvyvFz5rJgwcU6h5n1VsEnc+qHpImk+AXHh9BOvRX0irFOg6ZPUygm4hwO5jxUnVJvzuqKqZk0aDLyHslVVmnZUZHVglvO4TV1KSsjNCCqwsJMm/U26bpFmeOc46Wud5E/utF7SsLaRcOBE+BslOTZYSdR947dEdBhdlOCfEFziTvLifJP/AOFPM+qsp0BSb1Xu0RQrPiGdezz6dd+ow11R7iYmA55PzWsyDKaFJocyHn8RutO/D08RqZU0uLSRIEFu8CUgxWQPoOmi+eOlwsfPZctp6dcvUNhiguPrt4gJXTrzZwLHDcFQxIMbqf0NgTiKlE2LQfJANyrC1DApiSu0yDunOCoBoniUE9ZnmEsFg2UGBjAGtH1KFxze2ENdsR3qZ7wPGQj6gkQDB5/XmgaGEp0dTyACTJcJ22FuA6KooS6k090y5wG8jUBwuu0nPaDq74HTvAdearq4dryHAw6I1Dl1VVKo9h7zTpvLwRHmNwsYYU3seLEEcv7KFTDzEbcjf/hduChuzbU7wsbd5pvz24piwWRAVBrmi3e6OMO9eKkKgNtjyd9XVmlRqMDhDgD9cDwWMDVMD+EwPwOGph5GDt5IWsalOLlo4kDXT3m/3mo7s3NHdOr8rvk4LzcSJGqWuOwP7rBKW4wESR3bd8HU0z4XHmrmOkAtMg7cR6jZV18Ex0kS1x+83uneUHUwb26iLzB1M7jzG8j3XGPVYAy187KxqV4XGO5h9wLg06gBMGWusbxsi8PiWOMTpffumzrcYO6KMHD9foqOKq/d8z8l7VEk8AgXvkk81WSVstcVWSol6sYxBsCQTgaml7TyK0rVlqe61WXDU1vS3lwRk1Hq+FDwQdiCFTlGC0yTuPkmtZtwFTmFUMbHEpsJ6Jcyq6nwpaFTh6ep/mmXYomM+GEVL1DDiYbpkeo2+a7isRpEnXY7MEz422V2L7SD2ZAMyQRM9JmyFe5w96A6L6dgek8PFRfRdHsTg21mhwEWkahtPRIcblTi09m4tI6E36TuE8wGOY5oAqioRubAm/IcFXUcA8gvBdEhs6XEcZHEJHKY6pox9YPpe8J6817Ae0WndpA5H5FanGYNhaSRAjvDcXWUzPJ27sIvtyPQ9VJzhRYx3g8xp1T9m8B+5YUxZUmxF48vVfL3MNF8hp1zBMwQOa0+Ue0FQnS5utvF0wW8p5pn0gZrw0ZwsXp908vu+nBcZiYs8aSTG4LSTwBSepj3kzJHQWhDYnO3NEODXj8w9FL+5aW/oeaPsS2lSaahlrRu1tg4na3A34JEM6dUOlpLW2gA38zxWXzfN6jwGNLifutG28wivZPDucHVH2vpaPD3j8vJDk1xviK8UKXj9Njl1V5NnOPiSf1K09LCOc2d+iWez+D4rYYZga1LwJ+6Nz/OZhmSVF17bjkVZjWlsuPukm/nZD6l0p6cbnCHYke47Tv3Tdp+Mhe/iYMPaR+YXb/ZWBdH0EQYRqUmVBBAc0+fx4KNLAN2cS9ti0Ph2jwdv8VJmHaCCO6ZkxYHxHFXvqBoLjsBKZeiPoFzOtA0+qDZUmEFUxBe4nn9QjsLTVW8I5r0JosRQCgxivY2UqGZANWwyZn2bT0Wbw9HUYG5WuwVPSxo5CE8oSmWubJSf2gPeHgE8i6SZ8JePAfNOTKcnpS4IvQrsoowJKr7RvMLJGbEOLaBIid5HMckjbiGu7rWOYWcHD3Z2E8+ifY4HWZiLRvtHHrM/BKsW2pqMlppRYQdYPG8wQoUdEgZqEPtTAa5smoCJkR3SInbihcZmGh7IpF7jbUALT90O59LKzGUjZwqadO4PuHnIteJQ2Oq1Gg9mGl+w1EgRN5hT0ol0HU/sySCYdwmwPGBwlA1cSzUWFwBcJDYAI6q2q9xaYjVFpuJ8ErxBfoBNNrqg2BI4cWujleElDoozbCNqNMA62/iIFiYmeKpwmFbTbpbtxPM80diahdHLlMoOtVgLm5OR+HVxxnbKMdiA0LM5hmReWsZLnucAANySYAHmpe0uOIOnzC+lf4WewIpgYnEAGofdn7rSPgb7q3Bw6vpic3N8rEZbDZL/DUw10HEVB33cKbTu1vh8ZTbAURIaBAFh9eqnjSHVajm3aXu0fyCzT8/NG5PQkg9YUOSnVF+KcnTV5ThwGhMMfX0tDRu7bw5qGFp6QAhtJdULj/KB0H77+iqupxfpN461/hHMmA0XTtCQUTsNxz4rQZu2aenn8lnaBKpLJX2FtUmtUGFWtCoSOwk3tDjIikN93f9oTXGYltJjnnZo9TwA81k8G11V5c7cmSqQv0jb/A7L6JKd0acKGGoBoRLAs3rBmIk1qJo01CmxMcNRTJCthmUYW8pzRPDkUJgLWRVIQ4qiJMIcEqzSnNRv8qblCYinL2+HzRAD42r2dKBu6w8Iuk0ojNK+t5jYWHlxQyOAYPjXuDwHX1+4Q02AFw6CdiTLrbhZ72gwlLU2rUeWAECS6AeTR+GeMbwFqcPhqjWO1VHVZfLZAaWNI93e8W5bJXnLCxhcKZqERDY4/idyA5wVG+n0XnwVYwNLHam62wZaBOocQBxSnFntqP2btMiAbEjm3oeHxT7LnGq3UWFk7Ancfi2BHgbpbUae8CzRDiItDhwcI3mVFrCyFuXOexgbUdL+PTkJ4+MKHYCKjTUc7UZiRNMEbCNh4qnDvpw5tN+rS4z3i6DNwCeH6KnD4BgqmqCdRBsTxJMmdyOnBK/0ZLML3VJlC1Fe8rNe1GcCkDTYe+4d4j7o/crnmHdYjr5LUTrEmIztxxDKrGtPZuBY17dQMGxc3iV9oZ7dfxeAphrBTqVA5tcNnS3S4tIb0dv0BhfE8iyl1Z3IDd34f7r6Fh2BjQ1uwgDgurmtQviTk4Yd190NgQ6I4cuKcZCyaknYJRlVzdOsC8NJ5lcH6ekvDWtUQ0EqjDV+7Ksw79RldKaOXPQbMW+gBWaw5n1Wg9pcQ2jh6lRxgNbc8pIb81lsvqaw1zHBzCLx6iDz6FNK/Rae4hm1isao03Dbjx+uKji3lre7dxs3x5+SoiTM77R4o1agpN91nvdXnf0BR+VYSAOQXsJlGm533TelTgQn3ekSz9OsapsapMYr6NOSEyQjoJwVCYTPs4C7RowFOse6nJtnaBhMqYkz0SqimuG2TIVlxQeaVtDZ4kED5o1gsEhzyrL44NA/umFFjyuqKthYxbkWFLKZaXapc4iQIYCfdHMC9+qhmDCPTcDpui8sJAPHfz81HWKrJjS4Wc2ZLHctQ4hSaLJ4LMtwT2sOt4e6TJDdI6CJKz+Y06jarw5vd3a8CBB2ab3Nt1rcryVtHUWucZ4HrEl34jYXN90rzuk8uMhvZwNJE6tX3gekRdC59GiuzA4kUW1iAAKxZq2Pu7Ejl1hLyKIrsc8gVLtYSefTzTTM8aG1RTLXCRZ1oveG8SOfKyXtwtM1Q5wGoAx10gm44xuoV0WRe8rBv8AZ+ua9xLS6dZ20zvK3to8lAcvq6hHM+Pc/Tp5OJcmb+AuFw7aTA1u36nmUXRbxUDTlNcHh+QvbfZRdaVmc8L8Ix0CAnGEoabkyVBjgyJBM8kRTqy4QLceiCGaeBv8RAReWlB1YA4GRZewVY7qifYPZw5/iA3/AOuxH8gPo9pXx/I8RVou1U3Ecx90+IX2H2hdrwlcO40n/wDKvlWVU7hdUV0cfJDVI3mU5uKjRrbod6tPgeHgmIbqv9QleXUQGgp7gWyITR2T5PCmmArJVlWjpVRCqQZJiKw4uEMwIiibjxTIBoPuqgiQQr3e6PBUMPqiKSoWTPDBL6Y3TLDj9EyAy1tgspjKmpzjzJK0GZ1tNM8zYfNZp6IEcaFaoMCnKxmG5YYaT4myKwddtVgcAYOwcIPmEBg8UKTASHEuOloaCSXQTE8NjcpvTe141NILSJBFxB5Ql/Bv0pZh2B7nj3iA19/w3Ejgb/FZ/E0q5c8Pgs4EDSBeW6RcumYMkXbbdOsty/si7vEgx3YgAAmDzc6CAXdAhyah7QVGtADu4WmdTYmTyWpBXp80zmu1tYUy06tLnB2mQBMEauHBJ61UNpVKkbAgO68QE39ocynEnDtadRMDqY4DlHHoUnze7qNGw0w98bd0g79TAXLaxHVx9ssc+BtwupUoPiq3XMI7BUJXn0z0EtJU6N7f2/umuConf0VmEwkiEwo0osUF2P4caJKJcA1o5n4qTaYaqsMzW8uP3RtwlOhKCaFOW3+guuhvyVVTECm3U4gAAydgsdmvtFUrkspSyns5/wB53OOQVYl0Rq1IX7VZzLTRYZmziOU+79cklyzDXVNKhJgLR5bhNI6q6WdIi6besa4Kn3Am+VsuUJgqNk8wVCArQjn5KKq9GUM6hCZuZCqqssqEWLIgqTSuvF14ImRoMMdVMKoMuuZS7uwrnLAO4V0kplRCXYFtz4pk2yZAYpzt9wOQ/VKCLozH1NTiUIERTqkoqSKCGYBrDT0vIh5gAmJO8D0CPq0QWFje4CIGmBp5QPVBYTD03tZrALmnWyd5FtQHK6uzKk97YY6HTzgcYJ4kAwYG8QlCWAOYwgd94bbUY1OAtLhMAnik4zF5pudVbp03nYG1xG4AIiTvumePxLqVJztPaPa2dLbFxG+kGYvwusfnmPOIIp3awAOq82g/c6E7eqS3iHlazJZrXqgnFNbEyGmwJDXQGkRLtZJAjl1TPKsur0WvqPYx1WrHdO7bwGEndrQSTzJQ2TVnVKxfiP8AJY93YaaZFO1gSfyiAOvkjn1y7ENPaGm0w46gHUn02kzDx3QL3B2vdSr/AAqg6t7OU6vujQ7oO75t4eSEblNSk6HCBwIuD4JhUzV7KwawtAAjsqgjtO9GtlSbbttHGb7JhQzoFzw9n2Q94b1KZ1aYeziNzq2Chf8AHVeel4/kuPe0VYehA29FaxngmRwYID6Tg5vIX+v1Qz6M35cOqhXG5OqeWb7QHWZKGr4qnQYS4wOPUngOZ6K3M8S2k3UbnYDmeSx2Oe6s8OeZjYcG+ATccfXYnJyYV5pi34p0utTHus+buZVXZQICIDFfhsPJV+l0jn7b1nctwVxZP6NFcweHhM8LQummdFusDstw3dCZtYvYOnDVa6y6EujldaD1Ah6xsr67wgatSUQAr91wBdc1dCwQ/LKkSEablK8I6HJrRYTc2AWAw3DMV1Yw0+CEp4qOCsr1A5luKYAjxG5VCvxO6oKIEeUlCVOVjMLy7LQx/aAkT3iLklxEG5JhsBthFxKve+r2rY09jpOon3tVojoqsOK1Oi8uc2o/vOYILRES1pi/ogGZk9tN76o03lrjDSWkSJZctI2uZKz6Cuxf7Y+0poPZRp0y+pUIDbgCCYMcSRYnkFg8+r1HPZhqVSJJdiKgFzcRB4cQPkmvtFmfZg1nCaxBbTbuWNcRYcdToEpLg6Jpt75mo8zUI5ngOg2C4ubl+V0dvDxfT7GGEzSpSAY2HUwI0PuI5A7j4rXez76NVrg1pBBbqpuvpMd2J3ENtCxGGp38+PJP8Cxze9TeWvtcCQRvDgbELk4+dqsfh1XwKp1emxxOAZWbDxwcA4EhwBEGCEuOTvGIpktD6YcNLgSxzGiZa51y5pEjSRewm5U8q9oWl4pVwKVYmGkn7Op/I48fym/itOxq9CGqWo8605eM5h6IaIaABvAsJ+h+irxuXh/ebZ3wP90WxquCeoVLGIqc9o+Z47BuqvdrBDmkjSdwP7pbXwelbPNKja1XW3YDTP4oJM/FB4vAawOah8Z0i/3vbMg2ldNcBhuKqpYfU+An+EwmwGwWmew1eIvyygJM8kVhsNDuiKw2FhEMsTyXQlhzVWhFIQEJVrXXMRiosEtq1kwuEsXXk2VeHEoco/AsQGPV6QkdR8lRUokI3G0yXtA5Il9EbmwFlsBoBl1KXSdhumFTEcAIHBUiBYCB9XPVeAlMkAkxpcYRpZAgbBcoM0jqVJ9kTCfGC6FKNxjUvlYxNTlVSrFgBOPx76YpwzUHGHu1QKbQ0Eunislm2ZB/2jj9m33Bweb94/lCaZ8w1QGFzg1z2tOmAS07i4Ky+e5G1wZSNSrpAa3dkkdTpUuTwtGaZyhVdiKxrO9xtqY5n7z/AJDzRVyd+Vk+dkNMWDngNsAC3h/uqWHyVg+8/wBW/wDivO5VVPT0OOpSBcJTiLXT7BNtZdwuXMgXPw/ZGYfDgHj8FKeJlnyyRxmXU69Mse2QR6eCGwGc4jLyGVtVbDWDX71KY2H84HLfrwTqmxdqUWuBBEjquiFUPUQtxfVGgy3GU67GvpuDmHiDP/o9Fk/8Ss87OkcMx0VKzYeQYc2mbOAPNwkdBdUYLCfwtYOouc0VHAPZILHb3Ijfqk+Y5QyvU7Wo55qS4zLeNjwXbNfS04Lj5r0r9kM4LYo1No7ruX5T+63mEpSQsjk+UU2uc6XExFyLC5tAWqwby2IRwDeAWDygtJ8bn5JzQwoaFJ+IPIfFVPrk8k/ykTdaWOrABLcTjOS9iSShtCxkTpOmZUHBWU2IikwShg2lNDCkprQoQPr9VFlSOAQ1bEOc6DsOA2RSEdBTsQAbXI48AqXOJMndUtKmHJsBpNF4OjN0Gx90YzEkRYfFYOloJm65Uco1sSTwHx/dCPrFA2lWPqDZCnBy3U3cbqdW6IwFQgFY2iguI3V+pE46kDeFR2YRRm0f/9k="/>
          <p:cNvSpPr>
            <a:spLocks noChangeAspect="1" noChangeArrowheads="1"/>
          </p:cNvSpPr>
          <p:nvPr/>
        </p:nvSpPr>
        <p:spPr bwMode="auto">
          <a:xfrm>
            <a:off x="155575" y="-890588"/>
            <a:ext cx="2781300" cy="1857376"/>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9704" name="AutoShape 8" descr="data:image/jpeg;base64,/9j/4AAQSkZJRgABAQAAAQABAAD/2wCEAAkGBxIREhUUExQVFRIVFRUWFRQVFBQVFRUVFxQWFhUUFRQYHSggGBolGxUUITEhJSkrLi4uFx8zODMsNygtLisBCgoKDg0OGxAQGiscHBwsLCwsLCwsLCssLCwsLCwsLCwsLCwsLCwsLCwsLCwsLCwsLCwsLCwsLDc3LCwsLCssK//AABEIAJwA6QMBIgACEQEDEQH/xAAbAAACAwEBAQAAAAAAAAAAAAAEBQIDBgEAB//EAEIQAAEDAgQDBQUGBAMIAwAAAAEAAhEDIQQFEjFBUWETInGBkQYyocHwI0JSYrHRFHKT4QczU3OCkrKzwtLxFSVD/8QAGQEAAwEBAQAAAAAAAAAAAAAAAQIDAAQF/8QAHxEAAwEAAwEBAAMAAAAAAAAAAAECEQMhMRJBBBNR/9oADAMBAAIRAxEAPwDF43MKoq1R2tT/ADan/wCj7d8wIlV//JVf9Wp/Uf8AugcyqfbVf9rV/wCo5UNcSYEk8huvOpPT0lmDQ5nV/wBWp/Uf+6qdmdb/AFav9R/7q1uQYkt1dmY5cUMcrrg3puHkhgejozCuTarV/qv/AHVtfFYlovVqf1X/ALqLaAp3dMqjE43Xtst2LuAtbMsR/rVv6tT91tfZLD1KNI4rEVahJH2bHVHm3OCdylHslkf8TV1O/wAphBd+Y8Grd4vLnPqhzoNKmJawcXciFb6eCt7+A2WdpetUc/XU91mp0NbwtMSjmU9RtUePxMJdfwvZFUKjX22PFp3HiFyphLW5gwbjyPBDQYUvwb+FR/TvHVbbvTceKlRxTxZxc4jcXDh1Im/krG1S2x3PA2Pkdj4K6WvEEdCCII+aOmOsfq2cTG4JMjxvKhUpO4PcOjidPkRcKmrl0xBkDYOJkc4eL+q5TxD2d103MAPsY/K8WK2mwubXcwQZECx1Fw9d1Gi0vmS4gW98kTzncKdPFMJi7SSRDrTHKdwpPw4mYg822PotpsROq+15jxP7oXBV3FxALovB16m/rIPRWMDxxDwOkO8Dz8VFjab3Tph7TNxBnysUdNiDA88z6n91IPPM+p/dUVQdJgSTwmPG/hKFw1OqDAMNBA01BNvyvFz5rJgwcU6h5n1VsEnc+qHpImk+AXHh9BOvRX0irFOg6ZPUygm4hwO5jxUnVJvzuqKqZk0aDLyHslVVmnZUZHVglvO4TV1KSsjNCCqwsJMm/U26bpFmeOc46Wud5E/utF7SsLaRcOBE+BslOTZYSdR947dEdBhdlOCfEFziTvLifJP/AOFPM+qsp0BSb1Xu0RQrPiGdezz6dd+ow11R7iYmA55PzWsyDKaFJocyHn8RutO/D08RqZU0uLSRIEFu8CUgxWQPoOmi+eOlwsfPZctp6dcvUNhiguPrt4gJXTrzZwLHDcFQxIMbqf0NgTiKlE2LQfJANyrC1DApiSu0yDunOCoBoniUE9ZnmEsFg2UGBjAGtH1KFxze2ENdsR3qZ7wPGQj6gkQDB5/XmgaGEp0dTyACTJcJ22FuA6KooS6k090y5wG8jUBwuu0nPaDq74HTvAdearq4dryHAw6I1Dl1VVKo9h7zTpvLwRHmNwsYYU3seLEEcv7KFTDzEbcjf/hduChuzbU7wsbd5pvz24piwWRAVBrmi3e6OMO9eKkKgNtjyd9XVmlRqMDhDgD9cDwWMDVMD+EwPwOGph5GDt5IWsalOLlo4kDXT3m/3mo7s3NHdOr8rvk4LzcSJGqWuOwP7rBKW4wESR3bd8HU0z4XHmrmOkAtMg7cR6jZV18Ex0kS1x+83uneUHUwb26iLzB1M7jzG8j3XGPVYAy187KxqV4XGO5h9wLg06gBMGWusbxsi8PiWOMTpffumzrcYO6KMHD9foqOKq/d8z8l7VEk8AgXvkk81WSVstcVWSol6sYxBsCQTgaml7TyK0rVlqe61WXDU1vS3lwRk1Hq+FDwQdiCFTlGC0yTuPkmtZtwFTmFUMbHEpsJ6Jcyq6nwpaFTh6ep/mmXYomM+GEVL1DDiYbpkeo2+a7isRpEnXY7MEz422V2L7SD2ZAMyQRM9JmyFe5w96A6L6dgek8PFRfRdHsTg21mhwEWkahtPRIcblTi09m4tI6E36TuE8wGOY5oAqioRubAm/IcFXUcA8gvBdEhs6XEcZHEJHKY6pox9YPpe8J6817Ae0WndpA5H5FanGYNhaSRAjvDcXWUzPJ27sIvtyPQ9VJzhRYx3g8xp1T9m8B+5YUxZUmxF48vVfL3MNF8hp1zBMwQOa0+Ue0FQnS5utvF0wW8p5pn0gZrw0ZwsXp908vu+nBcZiYs8aSTG4LSTwBSepj3kzJHQWhDYnO3NEODXj8w9FL+5aW/oeaPsS2lSaahlrRu1tg4na3A34JEM6dUOlpLW2gA38zxWXzfN6jwGNLifutG28wivZPDucHVH2vpaPD3j8vJDk1xviK8UKXj9Njl1V5NnOPiSf1K09LCOc2d+iWez+D4rYYZga1LwJ+6Nz/OZhmSVF17bjkVZjWlsuPukm/nZD6l0p6cbnCHYke47Tv3Tdp+Mhe/iYMPaR+YXb/ZWBdH0EQYRqUmVBBAc0+fx4KNLAN2cS9ti0Ph2jwdv8VJmHaCCO6ZkxYHxHFXvqBoLjsBKZeiPoFzOtA0+qDZUmEFUxBe4nn9QjsLTVW8I5r0JosRQCgxivY2UqGZANWwyZn2bT0Wbw9HUYG5WuwVPSxo5CE8oSmWubJSf2gPeHgE8i6SZ8JePAfNOTKcnpS4IvQrsoowJKr7RvMLJGbEOLaBIid5HMckjbiGu7rWOYWcHD3Z2E8+ifY4HWZiLRvtHHrM/BKsW2pqMlppRYQdYPG8wQoUdEgZqEPtTAa5smoCJkR3SInbihcZmGh7IpF7jbUALT90O59LKzGUjZwqadO4PuHnIteJQ2Oq1Gg9mGl+w1EgRN5hT0ol0HU/sySCYdwmwPGBwlA1cSzUWFwBcJDYAI6q2q9xaYjVFpuJ8ErxBfoBNNrqg2BI4cWujleElDoozbCNqNMA62/iIFiYmeKpwmFbTbpbtxPM80diahdHLlMoOtVgLm5OR+HVxxnbKMdiA0LM5hmReWsZLnucAANySYAHmpe0uOIOnzC+lf4WewIpgYnEAGofdn7rSPgb7q3Bw6vpic3N8rEZbDZL/DUw10HEVB33cKbTu1vh8ZTbAURIaBAFh9eqnjSHVajm3aXu0fyCzT8/NG5PQkg9YUOSnVF+KcnTV5ThwGhMMfX0tDRu7bw5qGFp6QAhtJdULj/KB0H77+iqupxfpN461/hHMmA0XTtCQUTsNxz4rQZu2aenn8lnaBKpLJX2FtUmtUGFWtCoSOwk3tDjIikN93f9oTXGYltJjnnZo9TwA81k8G11V5c7cmSqQv0jb/A7L6JKd0acKGGoBoRLAs3rBmIk1qJo01CmxMcNRTJCthmUYW8pzRPDkUJgLWRVIQ4qiJMIcEqzSnNRv8qblCYinL2+HzRAD42r2dKBu6w8Iuk0ojNK+t5jYWHlxQyOAYPjXuDwHX1+4Q02AFw6CdiTLrbhZ72gwlLU2rUeWAECS6AeTR+GeMbwFqcPhqjWO1VHVZfLZAaWNI93e8W5bJXnLCxhcKZqERDY4/idyA5wVG+n0XnwVYwNLHam62wZaBOocQBxSnFntqP2btMiAbEjm3oeHxT7LnGq3UWFk7Ancfi2BHgbpbUae8CzRDiItDhwcI3mVFrCyFuXOexgbUdL+PTkJ4+MKHYCKjTUc7UZiRNMEbCNh4qnDvpw5tN+rS4z3i6DNwCeH6KnD4BgqmqCdRBsTxJMmdyOnBK/0ZLML3VJlC1Fe8rNe1GcCkDTYe+4d4j7o/crnmHdYjr5LUTrEmIztxxDKrGtPZuBY17dQMGxc3iV9oZ7dfxeAphrBTqVA5tcNnS3S4tIb0dv0BhfE8iyl1Z3IDd34f7r6Fh2BjQ1uwgDgurmtQviTk4Yd190NgQ6I4cuKcZCyaknYJRlVzdOsC8NJ5lcH6ekvDWtUQ0EqjDV+7Ksw79RldKaOXPQbMW+gBWaw5n1Wg9pcQ2jh6lRxgNbc8pIb81lsvqaw1zHBzCLx6iDz6FNK/Rae4hm1isao03Dbjx+uKji3lre7dxs3x5+SoiTM77R4o1agpN91nvdXnf0BR+VYSAOQXsJlGm533TelTgQn3ekSz9OsapsapMYr6NOSEyQjoJwVCYTPs4C7RowFOse6nJtnaBhMqYkz0SqimuG2TIVlxQeaVtDZ4kED5o1gsEhzyrL44NA/umFFjyuqKthYxbkWFLKZaXapc4iQIYCfdHMC9+qhmDCPTcDpui8sJAPHfz81HWKrJjS4Wc2ZLHctQ4hSaLJ4LMtwT2sOt4e6TJDdI6CJKz+Y06jarw5vd3a8CBB2ab3Nt1rcryVtHUWucZ4HrEl34jYXN90rzuk8uMhvZwNJE6tX3gekRdC59GiuzA4kUW1iAAKxZq2Pu7Ejl1hLyKIrsc8gVLtYSefTzTTM8aG1RTLXCRZ1oveG8SOfKyXtwtM1Q5wGoAx10gm44xuoV0WRe8rBv8AZ+ua9xLS6dZ20zvK3to8lAcvq6hHM+Pc/Tp5OJcmb+AuFw7aTA1u36nmUXRbxUDTlNcHh+QvbfZRdaVmc8L8Ix0CAnGEoabkyVBjgyJBM8kRTqy4QLceiCGaeBv8RAReWlB1YA4GRZewVY7qifYPZw5/iA3/AOuxH8gPo9pXx/I8RVou1U3Ecx90+IX2H2hdrwlcO40n/wDKvlWVU7hdUV0cfJDVI3mU5uKjRrbod6tPgeHgmIbqv9QleXUQGgp7gWyITR2T5PCmmArJVlWjpVRCqQZJiKw4uEMwIiibjxTIBoPuqgiQQr3e6PBUMPqiKSoWTPDBL6Y3TLDj9EyAy1tgspjKmpzjzJK0GZ1tNM8zYfNZp6IEcaFaoMCnKxmG5YYaT4myKwddtVgcAYOwcIPmEBg8UKTASHEuOloaCSXQTE8NjcpvTe141NILSJBFxB5Ql/Bv0pZh2B7nj3iA19/w3Ejgb/FZ/E0q5c8Pgs4EDSBeW6RcumYMkXbbdOsty/si7vEgx3YgAAmDzc6CAXdAhyah7QVGtADu4WmdTYmTyWpBXp80zmu1tYUy06tLnB2mQBMEauHBJ61UNpVKkbAgO68QE39ocynEnDtadRMDqY4DlHHoUnze7qNGw0w98bd0g79TAXLaxHVx9ssc+BtwupUoPiq3XMI7BUJXn0z0EtJU6N7f2/umuConf0VmEwkiEwo0osUF2P4caJKJcA1o5n4qTaYaqsMzW8uP3RtwlOhKCaFOW3+guuhvyVVTECm3U4gAAydgsdmvtFUrkspSyns5/wB53OOQVYl0Rq1IX7VZzLTRYZmziOU+79cklyzDXVNKhJgLR5bhNI6q6WdIi6besa4Kn3Am+VsuUJgqNk8wVCArQjn5KKq9GUM6hCZuZCqqssqEWLIgqTSuvF14ImRoMMdVMKoMuuZS7uwrnLAO4V0kplRCXYFtz4pk2yZAYpzt9wOQ/VKCLozH1NTiUIERTqkoqSKCGYBrDT0vIh5gAmJO8D0CPq0QWFje4CIGmBp5QPVBYTD03tZrALmnWyd5FtQHK6uzKk97YY6HTzgcYJ4kAwYG8QlCWAOYwgd94bbUY1OAtLhMAnik4zF5pudVbp03nYG1xG4AIiTvumePxLqVJztPaPa2dLbFxG+kGYvwusfnmPOIIp3awAOq82g/c6E7eqS3iHlazJZrXqgnFNbEyGmwJDXQGkRLtZJAjl1TPKsur0WvqPYx1WrHdO7bwGEndrQSTzJQ2TVnVKxfiP8AJY93YaaZFO1gSfyiAOvkjn1y7ENPaGm0w46gHUn02kzDx3QL3B2vdSr/AAqg6t7OU6vujQ7oO75t4eSEblNSk6HCBwIuD4JhUzV7KwawtAAjsqgjtO9GtlSbbttHGb7JhQzoFzw9n2Q94b1KZ1aYeziNzq2Chf8AHVeel4/kuPe0VYehA29FaxngmRwYID6Tg5vIX+v1Qz6M35cOqhXG5OqeWb7QHWZKGr4qnQYS4wOPUngOZ6K3M8S2k3UbnYDmeSx2Oe6s8OeZjYcG+ATccfXYnJyYV5pi34p0utTHus+buZVXZQICIDFfhsPJV+l0jn7b1nctwVxZP6NFcweHhM8LQummdFusDstw3dCZtYvYOnDVa6y6EujldaD1Ah6xsr67wgatSUQAr91wBdc1dCwQ/LKkSEablK8I6HJrRYTc2AWAw3DMV1Yw0+CEp4qOCsr1A5luKYAjxG5VCvxO6oKIEeUlCVOVjMLy7LQx/aAkT3iLklxEG5JhsBthFxKve+r2rY09jpOon3tVojoqsOK1Oi8uc2o/vOYILRES1pi/ogGZk9tN76o03lrjDSWkSJZctI2uZKz6Cuxf7Y+0poPZRp0y+pUIDbgCCYMcSRYnkFg8+r1HPZhqVSJJdiKgFzcRB4cQPkmvtFmfZg1nCaxBbTbuWNcRYcdToEpLg6Jpt75mo8zUI5ngOg2C4ubl+V0dvDxfT7GGEzSpSAY2HUwI0PuI5A7j4rXez76NVrg1pBBbqpuvpMd2J3ENtCxGGp38+PJP8Cxze9TeWvtcCQRvDgbELk4+dqsfh1XwKp1emxxOAZWbDxwcA4EhwBEGCEuOTvGIpktD6YcNLgSxzGiZa51y5pEjSRewm5U8q9oWl4pVwKVYmGkn7Op/I48fym/itOxq9CGqWo8605eM5h6IaIaABvAsJ+h+irxuXh/ebZ3wP90WxquCeoVLGIqc9o+Z47BuqvdrBDmkjSdwP7pbXwelbPNKja1XW3YDTP4oJM/FB4vAawOah8Z0i/3vbMg2ldNcBhuKqpYfU+An+EwmwGwWmew1eIvyygJM8kVhsNDuiKw2FhEMsTyXQlhzVWhFIQEJVrXXMRiosEtq1kwuEsXXk2VeHEoco/AsQGPV6QkdR8lRUokI3G0yXtA5Il9EbmwFlsBoBl1KXSdhumFTEcAIHBUiBYCB9XPVeAlMkAkxpcYRpZAgbBcoM0jqVJ9kTCfGC6FKNxjUvlYxNTlVSrFgBOPx76YpwzUHGHu1QKbQ0Eunislm2ZB/2jj9m33Bweb94/lCaZ8w1QGFzg1z2tOmAS07i4Ky+e5G1wZSNSrpAa3dkkdTpUuTwtGaZyhVdiKxrO9xtqY5n7z/AJDzRVyd+Vk+dkNMWDngNsAC3h/uqWHyVg+8/wBW/wDivO5VVPT0OOpSBcJTiLXT7BNtZdwuXMgXPw/ZGYfDgHj8FKeJlnyyRxmXU69Mse2QR6eCGwGc4jLyGVtVbDWDX71KY2H84HLfrwTqmxdqUWuBBEjquiFUPUQtxfVGgy3GU67GvpuDmHiDP/o9Fk/8Ss87OkcMx0VKzYeQYc2mbOAPNwkdBdUYLCfwtYOouc0VHAPZILHb3Ijfqk+Y5QyvU7Wo55qS4zLeNjwXbNfS04Lj5r0r9kM4LYo1No7ruX5T+63mEpSQsjk+UU2uc6XExFyLC5tAWqwby2IRwDeAWDygtJ8bn5JzQwoaFJ+IPIfFVPrk8k/ykTdaWOrABLcTjOS9iSShtCxkTpOmZUHBWU2IikwShg2lNDCkprQoQPr9VFlSOAQ1bEOc6DsOA2RSEdBTsQAbXI48AqXOJMndUtKmHJsBpNF4OjN0Gx90YzEkRYfFYOloJm65Uco1sSTwHx/dCPrFA2lWPqDZCnBy3U3cbqdW6IwFQgFY2iguI3V+pE46kDeFR2YRRm0f/9k="/>
          <p:cNvSpPr>
            <a:spLocks noChangeAspect="1" noChangeArrowheads="1"/>
          </p:cNvSpPr>
          <p:nvPr/>
        </p:nvSpPr>
        <p:spPr bwMode="auto">
          <a:xfrm>
            <a:off x="155575" y="-890588"/>
            <a:ext cx="2781300" cy="1857376"/>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29708" name="Picture 12" descr="https://encrypted-tbn1.gstatic.com/images?q=tbn:ANd9GcRcdqYAWqVGVFcyr6c9l8a0FDzwVhAUhJKP2_ycp5h6CUDIhKu0Uw"/>
          <p:cNvPicPr>
            <a:picLocks noChangeAspect="1" noChangeArrowheads="1"/>
          </p:cNvPicPr>
          <p:nvPr/>
        </p:nvPicPr>
        <p:blipFill>
          <a:blip r:embed="rId3"/>
          <a:srcRect/>
          <a:stretch>
            <a:fillRect/>
          </a:stretch>
        </p:blipFill>
        <p:spPr bwMode="auto">
          <a:xfrm>
            <a:off x="357158" y="3714752"/>
            <a:ext cx="3857620" cy="2711083"/>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0100" y="571480"/>
            <a:ext cx="7772400" cy="1143000"/>
          </a:xfrm>
        </p:spPr>
        <p:txBody>
          <a:bodyPr>
            <a:normAutofit fontScale="90000"/>
          </a:bodyPr>
          <a:lstStyle/>
          <a:p>
            <a:pPr algn="ctr"/>
            <a:r>
              <a:rPr lang="es-MX" b="1" u="sng" dirty="0" smtClean="0">
                <a:solidFill>
                  <a:schemeClr val="accent4"/>
                </a:solidFill>
              </a:rPr>
              <a:t>Inscripción y publicación de la investigación y difusión de resultados</a:t>
            </a:r>
            <a:r>
              <a:rPr lang="es-MX" b="1" dirty="0" smtClean="0">
                <a:solidFill>
                  <a:schemeClr val="accent4"/>
                </a:solidFill>
              </a:rPr>
              <a:t/>
            </a:r>
            <a:br>
              <a:rPr lang="es-MX" b="1" dirty="0" smtClean="0">
                <a:solidFill>
                  <a:schemeClr val="accent4"/>
                </a:solidFill>
              </a:rPr>
            </a:br>
            <a:endParaRPr lang="es-MX" dirty="0">
              <a:solidFill>
                <a:schemeClr val="accent4"/>
              </a:solidFill>
            </a:endParaRPr>
          </a:p>
        </p:txBody>
      </p:sp>
      <p:sp>
        <p:nvSpPr>
          <p:cNvPr id="3" name="2 Marcador de contenido"/>
          <p:cNvSpPr>
            <a:spLocks noGrp="1"/>
          </p:cNvSpPr>
          <p:nvPr>
            <p:ph sz="quarter" idx="1"/>
          </p:nvPr>
        </p:nvSpPr>
        <p:spPr>
          <a:xfrm>
            <a:off x="214282" y="1500174"/>
            <a:ext cx="3429024" cy="4572000"/>
          </a:xfrm>
        </p:spPr>
        <p:txBody>
          <a:bodyPr>
            <a:normAutofit fontScale="85000" lnSpcReduction="20000"/>
          </a:bodyPr>
          <a:lstStyle/>
          <a:p>
            <a:pPr algn="just"/>
            <a:r>
              <a:rPr lang="es-MX" dirty="0" smtClean="0"/>
              <a:t>Todo estudio de investigación con seres humanos debe ser inscrito en una base de datos disponible al público antes de aceptar a la primera persona.</a:t>
            </a:r>
          </a:p>
          <a:p>
            <a:pPr algn="just"/>
            <a:r>
              <a:rPr lang="es-MX" dirty="0" smtClean="0"/>
              <a:t>Se deben publicar tanto los resultados negativos e inconclusos como los positivos o de lo contrario deben estar a la disposición del público. </a:t>
            </a:r>
          </a:p>
          <a:p>
            <a:pPr algn="just"/>
            <a:r>
              <a:rPr lang="es-MX" dirty="0" smtClean="0"/>
              <a:t>En la publicación se debe citar la fuente de financiamiento, afiliaciones institucionales y conflictos de intereses</a:t>
            </a:r>
            <a:endParaRPr lang="es-MX" dirty="0"/>
          </a:p>
        </p:txBody>
      </p:sp>
      <p:pic>
        <p:nvPicPr>
          <p:cNvPr id="27650" name="Picture 2" descr="http://www.uaa.mx/rectoria/dcrp/wp-content/uploads/2011/10/Ponencias-Comunicacion-4.jpg"/>
          <p:cNvPicPr>
            <a:picLocks noChangeAspect="1" noChangeArrowheads="1"/>
          </p:cNvPicPr>
          <p:nvPr/>
        </p:nvPicPr>
        <p:blipFill>
          <a:blip r:embed="rId2"/>
          <a:srcRect/>
          <a:stretch>
            <a:fillRect/>
          </a:stretch>
        </p:blipFill>
        <p:spPr bwMode="auto">
          <a:xfrm>
            <a:off x="3786182" y="1428736"/>
            <a:ext cx="5214942" cy="4727232"/>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65171" y="1196752"/>
            <a:ext cx="7772400" cy="1143000"/>
          </a:xfrm>
        </p:spPr>
        <p:txBody>
          <a:bodyPr>
            <a:normAutofit fontScale="90000"/>
          </a:bodyPr>
          <a:lstStyle/>
          <a:p>
            <a:r>
              <a:rPr lang="es-MX" dirty="0" smtClean="0"/>
              <a:t/>
            </a:r>
            <a:br>
              <a:rPr lang="es-MX" dirty="0" smtClean="0"/>
            </a:br>
            <a:r>
              <a:rPr lang="es-MX" dirty="0"/>
              <a:t/>
            </a:r>
            <a:br>
              <a:rPr lang="es-MX" dirty="0"/>
            </a:br>
            <a:r>
              <a:rPr lang="es-MX" b="1" dirty="0" smtClean="0"/>
              <a:t/>
            </a:r>
            <a:br>
              <a:rPr lang="es-MX" b="1" dirty="0" smtClean="0"/>
            </a:br>
            <a:r>
              <a:rPr lang="es-MX" b="1" dirty="0" smtClean="0"/>
              <a:t>Código </a:t>
            </a:r>
            <a:r>
              <a:rPr lang="es-MX" b="1" dirty="0"/>
              <a:t>de </a:t>
            </a:r>
            <a:r>
              <a:rPr lang="es-MX" b="1" dirty="0" err="1"/>
              <a:t>Nüremberg</a:t>
            </a:r>
            <a:r>
              <a:rPr lang="es-MX" dirty="0"/>
              <a:t/>
            </a:r>
            <a:br>
              <a:rPr lang="es-MX" dirty="0"/>
            </a:br>
            <a:r>
              <a:rPr lang="es-MX" dirty="0"/>
              <a:t>   </a:t>
            </a:r>
            <a:br>
              <a:rPr lang="es-MX" dirty="0"/>
            </a:br>
            <a:r>
              <a:rPr lang="es-MX" dirty="0"/>
              <a:t/>
            </a:r>
            <a:br>
              <a:rPr lang="es-MX" dirty="0"/>
            </a:br>
            <a:endParaRPr lang="es-MX" dirty="0"/>
          </a:p>
        </p:txBody>
      </p:sp>
      <p:sp>
        <p:nvSpPr>
          <p:cNvPr id="5" name="4 Marcador de contenido"/>
          <p:cNvSpPr>
            <a:spLocks noGrp="1"/>
          </p:cNvSpPr>
          <p:nvPr>
            <p:ph idx="1"/>
          </p:nvPr>
        </p:nvSpPr>
        <p:spPr>
          <a:xfrm>
            <a:off x="539552" y="1268760"/>
            <a:ext cx="8229600" cy="1756791"/>
          </a:xfrm>
        </p:spPr>
        <p:txBody>
          <a:bodyPr>
            <a:normAutofit fontScale="77500" lnSpcReduction="20000"/>
          </a:bodyPr>
          <a:lstStyle/>
          <a:p>
            <a:pPr algn="just"/>
            <a:r>
              <a:rPr lang="es-MX" dirty="0" smtClean="0"/>
              <a:t>Publicado </a:t>
            </a:r>
            <a:r>
              <a:rPr lang="es-MX" dirty="0"/>
              <a:t>el 20 de agosto de 1947, como producto del Juicio de </a:t>
            </a:r>
            <a:r>
              <a:rPr lang="es-MX" dirty="0" err="1"/>
              <a:t>Nüremberg</a:t>
            </a:r>
            <a:r>
              <a:rPr lang="es-MX" dirty="0"/>
              <a:t> </a:t>
            </a:r>
            <a:r>
              <a:rPr lang="es-MX" dirty="0" smtClean="0"/>
              <a:t>en </a:t>
            </a:r>
            <a:r>
              <a:rPr lang="es-MX" dirty="0"/>
              <a:t>el que, junto con la jerarquía nazi, resultaron condenados varios médicos por gravísimos atropellos a los derechos humanos. </a:t>
            </a:r>
            <a:endParaRPr lang="es-MX" dirty="0" smtClean="0"/>
          </a:p>
          <a:p>
            <a:pPr algn="just"/>
            <a:r>
              <a:rPr lang="es-MX" dirty="0" smtClean="0"/>
              <a:t>Dicho </a:t>
            </a:r>
            <a:r>
              <a:rPr lang="es-MX" dirty="0"/>
              <a:t>texto tiene el mérito de ser el primer documento que planteó explícitamente la obligación de solicitar el Consentimiento Informado, expresión de la autonomía del paciente.</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1371" y="3140968"/>
            <a:ext cx="4500561" cy="32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p:cNvSpPr/>
          <p:nvPr/>
        </p:nvSpPr>
        <p:spPr>
          <a:xfrm>
            <a:off x="251520" y="3068960"/>
            <a:ext cx="3960440" cy="3077766"/>
          </a:xfrm>
          <a:prstGeom prst="rect">
            <a:avLst/>
          </a:prstGeom>
        </p:spPr>
        <p:txBody>
          <a:bodyPr wrap="square">
            <a:spAutoFit/>
          </a:bodyPr>
          <a:lstStyle/>
          <a:p>
            <a:pPr algn="just"/>
            <a:r>
              <a:rPr lang="es-MX" dirty="0"/>
              <a:t>1) </a:t>
            </a:r>
            <a:r>
              <a:rPr lang="es-MX" sz="1600" dirty="0"/>
              <a:t>El consentimiento voluntario </a:t>
            </a:r>
            <a:r>
              <a:rPr lang="es-MX" sz="1600" dirty="0" smtClean="0"/>
              <a:t>es </a:t>
            </a:r>
            <a:r>
              <a:rPr lang="es-MX" sz="1600" dirty="0"/>
              <a:t>absolutamente esencial. </a:t>
            </a:r>
          </a:p>
          <a:p>
            <a:pPr algn="just"/>
            <a:r>
              <a:rPr lang="es-MX" sz="1600" dirty="0" smtClean="0"/>
              <a:t>2</a:t>
            </a:r>
            <a:r>
              <a:rPr lang="es-MX" sz="1600" dirty="0"/>
              <a:t>) El experimento debe realizarse con la finalidad de obtener resultados fructíferos para el bien de la sociedad </a:t>
            </a:r>
          </a:p>
          <a:p>
            <a:pPr algn="just"/>
            <a:r>
              <a:rPr lang="es-MX" sz="1600" dirty="0" smtClean="0"/>
              <a:t>3</a:t>
            </a:r>
            <a:r>
              <a:rPr lang="es-MX" sz="1600" dirty="0"/>
              <a:t>) El experimento debe diseñarse y basarse en los resultados obtenidos mediante la experimentación previa con animales y el pleno conocimiento de la historia natural de la enfermedad o del problema en estudio, de modo que los resultados anticipados justifiquen la realización del experimento. </a:t>
            </a:r>
            <a:endParaRPr lang="es-MX" sz="1600" dirty="0" smtClean="0"/>
          </a:p>
        </p:txBody>
      </p:sp>
    </p:spTree>
    <p:extLst>
      <p:ext uri="{BB962C8B-B14F-4D97-AF65-F5344CB8AC3E}">
        <p14:creationId xmlns:p14="http://schemas.microsoft.com/office/powerpoint/2010/main" val="3779904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OMS</a:t>
            </a:r>
            <a:endParaRPr lang="es-MX" dirty="0"/>
          </a:p>
        </p:txBody>
      </p:sp>
      <p:sp>
        <p:nvSpPr>
          <p:cNvPr id="3" name="2 Marcador de contenido"/>
          <p:cNvSpPr>
            <a:spLocks noGrp="1"/>
          </p:cNvSpPr>
          <p:nvPr>
            <p:ph idx="1"/>
          </p:nvPr>
        </p:nvSpPr>
        <p:spPr>
          <a:xfrm>
            <a:off x="755576" y="2348880"/>
            <a:ext cx="7931224" cy="3777283"/>
          </a:xfrm>
        </p:spPr>
        <p:txBody>
          <a:bodyPr>
            <a:normAutofit fontScale="92500" lnSpcReduction="20000"/>
          </a:bodyPr>
          <a:lstStyle/>
          <a:p>
            <a:pPr marL="0" indent="0" algn="just" fontAlgn="base">
              <a:buNone/>
            </a:pPr>
            <a:r>
              <a:rPr lang="es-MX" dirty="0" smtClean="0"/>
              <a:t>La </a:t>
            </a:r>
            <a:r>
              <a:rPr lang="es-MX" dirty="0"/>
              <a:t>OMS apoya la investigación para la salud dentro de los siguientes </a:t>
            </a:r>
            <a:r>
              <a:rPr lang="es-MX" dirty="0">
                <a:solidFill>
                  <a:srgbClr val="FF0000"/>
                </a:solidFill>
              </a:rPr>
              <a:t>cuatro objetivos</a:t>
            </a:r>
            <a:r>
              <a:rPr lang="es-MX" dirty="0"/>
              <a:t>.</a:t>
            </a:r>
          </a:p>
          <a:p>
            <a:pPr fontAlgn="base"/>
            <a:r>
              <a:rPr lang="es-MX" b="1" dirty="0">
                <a:solidFill>
                  <a:srgbClr val="00B0F0"/>
                </a:solidFill>
              </a:rPr>
              <a:t>Capacidad </a:t>
            </a:r>
            <a:r>
              <a:rPr lang="es-MX" dirty="0"/>
              <a:t>- prestar apoyo para fortalecer los sistemas nacionales de investigación sanitaria;</a:t>
            </a:r>
          </a:p>
          <a:p>
            <a:pPr fontAlgn="base"/>
            <a:r>
              <a:rPr lang="es-MX" b="1" dirty="0">
                <a:solidFill>
                  <a:srgbClr val="00B0F0"/>
                </a:solidFill>
              </a:rPr>
              <a:t>Prioridades </a:t>
            </a:r>
            <a:r>
              <a:rPr lang="es-MX" dirty="0"/>
              <a:t>- fortalecer las investigaciones que responden a necesidades de salud prioritarias.;</a:t>
            </a:r>
          </a:p>
          <a:p>
            <a:pPr fontAlgn="base"/>
            <a:r>
              <a:rPr lang="es-MX" b="1" dirty="0">
                <a:solidFill>
                  <a:srgbClr val="00B0F0"/>
                </a:solidFill>
              </a:rPr>
              <a:t>Estándare</a:t>
            </a:r>
            <a:r>
              <a:rPr lang="es-MX" dirty="0"/>
              <a:t>s - promover las buenas prácticas de investigación, aprovechando la función básica de la OMS de establecimiento de normas y estándares;</a:t>
            </a:r>
          </a:p>
          <a:p>
            <a:pPr fontAlgn="base"/>
            <a:r>
              <a:rPr lang="es-MX" b="1" dirty="0">
                <a:solidFill>
                  <a:srgbClr val="00B0F0"/>
                </a:solidFill>
              </a:rPr>
              <a:t>Puesta en práctica </a:t>
            </a:r>
            <a:r>
              <a:rPr lang="es-MX" dirty="0"/>
              <a:t>- intensificar los vínculos entre las políticas, la práctica y los productos de investigación</a:t>
            </a:r>
          </a:p>
          <a:p>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864" y="404664"/>
            <a:ext cx="260985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78" name="Picture 2" descr="http://image.slidesharecdn.com/oms-expo1905/95/oms-expo-1-728.jpg?cb=1191756063"/>
          <p:cNvPicPr>
            <a:picLocks noChangeAspect="1" noChangeArrowheads="1"/>
          </p:cNvPicPr>
          <p:nvPr/>
        </p:nvPicPr>
        <p:blipFill>
          <a:blip r:embed="rId3"/>
          <a:srcRect l="11157" t="57819" b="7489"/>
          <a:stretch>
            <a:fillRect/>
          </a:stretch>
        </p:blipFill>
        <p:spPr bwMode="auto">
          <a:xfrm>
            <a:off x="3054800" y="357166"/>
            <a:ext cx="5851066" cy="1714512"/>
          </a:xfrm>
          <a:prstGeom prst="rect">
            <a:avLst/>
          </a:prstGeom>
          <a:noFill/>
        </p:spPr>
      </p:pic>
    </p:spTree>
    <p:extLst>
      <p:ext uri="{BB962C8B-B14F-4D97-AF65-F5344CB8AC3E}">
        <p14:creationId xmlns:p14="http://schemas.microsoft.com/office/powerpoint/2010/main" val="31242527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es-MX" dirty="0" smtClean="0"/>
              <a:t>CAPACITACIÓN DE RECURSOS </a:t>
            </a:r>
            <a:endParaRPr lang="es-MX" dirty="0"/>
          </a:p>
        </p:txBody>
      </p:sp>
      <p:sp>
        <p:nvSpPr>
          <p:cNvPr id="3" name="2 Marcador de contenido"/>
          <p:cNvSpPr>
            <a:spLocks noGrp="1"/>
          </p:cNvSpPr>
          <p:nvPr>
            <p:ph sz="quarter" idx="1"/>
          </p:nvPr>
        </p:nvSpPr>
        <p:spPr>
          <a:xfrm>
            <a:off x="2714612" y="1447800"/>
            <a:ext cx="5972188" cy="4572000"/>
          </a:xfrm>
        </p:spPr>
        <p:txBody>
          <a:bodyPr>
            <a:normAutofit fontScale="92500" lnSpcReduction="20000"/>
          </a:bodyPr>
          <a:lstStyle/>
          <a:p>
            <a:pPr algn="just"/>
            <a:endParaRPr lang="es-MX" dirty="0" smtClean="0"/>
          </a:p>
          <a:p>
            <a:pPr algn="just"/>
            <a:r>
              <a:rPr lang="es-MX" dirty="0" smtClean="0"/>
              <a:t>La investigación médica en seres humanos debe ser llevada a cabo sólo por personas con la educación, formación y calificaciones científicas y éticas apropiadas.</a:t>
            </a:r>
          </a:p>
          <a:p>
            <a:pPr algn="just">
              <a:buNone/>
            </a:pPr>
            <a:endParaRPr lang="es-MX" dirty="0" smtClean="0"/>
          </a:p>
          <a:p>
            <a:pPr algn="just"/>
            <a:r>
              <a:rPr lang="es-MX" dirty="0" smtClean="0"/>
              <a:t>La Comisión Interinstitucional para la Formación de Recursos Humanos para la Salud (CIFRHS) es un organismo colegiado interinstitucional que tiene el propósito de identificar las áreas de coordinación entre las instituciones educativas y las de salud en el proceso de formación de recursos humanos para la salud que requiera el Sistema Nacional de Salud.</a:t>
            </a:r>
          </a:p>
        </p:txBody>
      </p:sp>
      <p:pic>
        <p:nvPicPr>
          <p:cNvPr id="19458" name="Picture 2" descr="http://www.calidad.salud.gob.mx/site/js/img/carrusel_03.gif"/>
          <p:cNvPicPr>
            <a:picLocks noChangeAspect="1" noChangeArrowheads="1"/>
          </p:cNvPicPr>
          <p:nvPr/>
        </p:nvPicPr>
        <p:blipFill>
          <a:blip r:embed="rId2"/>
          <a:srcRect/>
          <a:stretch>
            <a:fillRect/>
          </a:stretch>
        </p:blipFill>
        <p:spPr bwMode="auto">
          <a:xfrm>
            <a:off x="428596" y="1785926"/>
            <a:ext cx="2357454" cy="4258627"/>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85720" y="714356"/>
            <a:ext cx="8501090" cy="4154984"/>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8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CAPACITACIÓN </a:t>
            </a:r>
          </a:p>
          <a:p>
            <a:pPr algn="ctr"/>
            <a:r>
              <a:rPr lang="es-ES" sz="8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DE </a:t>
            </a:r>
          </a:p>
          <a:p>
            <a:pPr algn="ctr"/>
            <a:r>
              <a:rPr lang="es-ES" sz="8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RECURSOS </a:t>
            </a:r>
            <a:endParaRPr lang="es-ES" sz="8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es-MX" dirty="0" smtClean="0"/>
              <a:t>CAPACITACIÓN DE RECURSOS </a:t>
            </a:r>
            <a:endParaRPr lang="es-MX" dirty="0"/>
          </a:p>
        </p:txBody>
      </p:sp>
      <p:sp>
        <p:nvSpPr>
          <p:cNvPr id="3" name="2 Marcador de contenido"/>
          <p:cNvSpPr>
            <a:spLocks noGrp="1"/>
          </p:cNvSpPr>
          <p:nvPr>
            <p:ph sz="quarter" idx="1"/>
          </p:nvPr>
        </p:nvSpPr>
        <p:spPr/>
        <p:txBody>
          <a:bodyPr/>
          <a:lstStyle/>
          <a:p>
            <a:pPr algn="just"/>
            <a:r>
              <a:rPr lang="es-MX" dirty="0" smtClean="0"/>
              <a:t>Entrenamiento del personal que va ha administrar el instrumento y calificarlo </a:t>
            </a:r>
          </a:p>
          <a:p>
            <a:pPr algn="just"/>
            <a:r>
              <a:rPr lang="es-MX" dirty="0" smtClean="0"/>
              <a:t>Esta etapa consiste en entrenar y motivar a las personas que habrán de aplicar y codificar respuestas o valores producidos por el instrumento o sistema de medición </a:t>
            </a:r>
          </a:p>
        </p:txBody>
      </p:sp>
      <p:sp>
        <p:nvSpPr>
          <p:cNvPr id="4" name="3 Conector"/>
          <p:cNvSpPr/>
          <p:nvPr/>
        </p:nvSpPr>
        <p:spPr>
          <a:xfrm>
            <a:off x="500034" y="571480"/>
            <a:ext cx="500066" cy="42862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8</a:t>
            </a:r>
            <a:endParaRPr lang="es-MX" dirty="0"/>
          </a:p>
        </p:txBody>
      </p:sp>
      <p:pic>
        <p:nvPicPr>
          <p:cNvPr id="16386" name="Picture 2" descr="http://www.index-f.com/blog/wp-content/uploads/2014/03/Focus-Group.jpg"/>
          <p:cNvPicPr>
            <a:picLocks noChangeAspect="1" noChangeArrowheads="1"/>
          </p:cNvPicPr>
          <p:nvPr/>
        </p:nvPicPr>
        <p:blipFill>
          <a:blip r:embed="rId2"/>
          <a:srcRect/>
          <a:stretch>
            <a:fillRect/>
          </a:stretch>
        </p:blipFill>
        <p:spPr bwMode="auto">
          <a:xfrm>
            <a:off x="2643174" y="3643314"/>
            <a:ext cx="3619525" cy="2714644"/>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sz="quarter" idx="1"/>
          </p:nvPr>
        </p:nvSpPr>
        <p:spPr/>
        <p:txBody>
          <a:bodyPr/>
          <a:lstStyle/>
          <a:p>
            <a:endParaRPr lang="es-MX"/>
          </a:p>
        </p:txBody>
      </p:sp>
      <p:pic>
        <p:nvPicPr>
          <p:cNvPr id="2050" name="Picture 2" descr="http://image.slidesharecdn.com/exposicion-141206100115-conversion-gate02/95/tecnicas-e-instrumentos-de-evaluacion-21-638.jpg?cb=14178601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476672"/>
            <a:ext cx="8075240" cy="5528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58642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8662" y="500042"/>
            <a:ext cx="7772400" cy="857256"/>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s-MX" b="1" u="sng" dirty="0" smtClean="0"/>
              <a:t/>
            </a:r>
            <a:br>
              <a:rPr lang="es-MX" b="1" u="sng" dirty="0" smtClean="0"/>
            </a:br>
            <a:r>
              <a:rPr lang="es-MX" b="1" u="sng" dirty="0" smtClean="0"/>
              <a:t/>
            </a:r>
            <a:br>
              <a:rPr lang="es-MX" b="1" u="sng" dirty="0" smtClean="0"/>
            </a:br>
            <a:r>
              <a:rPr lang="es-MX" b="1" u="sng" dirty="0" smtClean="0"/>
              <a:t/>
            </a:r>
            <a:br>
              <a:rPr lang="es-MX" b="1" u="sng" dirty="0" smtClean="0"/>
            </a:br>
            <a:r>
              <a:rPr lang="es-MX" b="1" dirty="0" smtClean="0"/>
              <a:t/>
            </a:r>
            <a:br>
              <a:rPr lang="es-MX" b="1" dirty="0" smtClean="0"/>
            </a:br>
            <a:r>
              <a:rPr lang="es-MX" b="1" u="sng" dirty="0" smtClean="0"/>
              <a:t/>
            </a:r>
            <a:br>
              <a:rPr lang="es-MX" b="1" u="sng" dirty="0" smtClean="0"/>
            </a:br>
            <a:r>
              <a:rPr lang="es-MX" b="1" u="sng" dirty="0" smtClean="0"/>
              <a:t/>
            </a:r>
            <a:br>
              <a:rPr lang="es-MX" b="1" u="sng" dirty="0" smtClean="0"/>
            </a:br>
            <a:r>
              <a:rPr lang="es-MX" b="1" u="sng" dirty="0" smtClean="0"/>
              <a:t/>
            </a:r>
            <a:br>
              <a:rPr lang="es-MX" b="1" u="sng" dirty="0" smtClean="0"/>
            </a:br>
            <a:r>
              <a:rPr lang="es-MX" b="1" u="sng" dirty="0" smtClean="0"/>
              <a:t/>
            </a:r>
            <a:br>
              <a:rPr lang="es-MX" b="1" u="sng" dirty="0" smtClean="0"/>
            </a:br>
            <a:r>
              <a:rPr lang="es-MX" b="1" u="sng" dirty="0" smtClean="0"/>
              <a:t>DECLARACIÓN DE HELSINKI</a:t>
            </a:r>
            <a:endParaRPr lang="es-MX" dirty="0"/>
          </a:p>
        </p:txBody>
      </p:sp>
      <p:sp>
        <p:nvSpPr>
          <p:cNvPr id="3" name="2 Marcador de contenido"/>
          <p:cNvSpPr>
            <a:spLocks noGrp="1"/>
          </p:cNvSpPr>
          <p:nvPr>
            <p:ph sz="quarter" idx="1"/>
          </p:nvPr>
        </p:nvSpPr>
        <p:spPr>
          <a:xfrm>
            <a:off x="914400" y="1447800"/>
            <a:ext cx="7772400" cy="2266952"/>
          </a:xfrm>
        </p:spPr>
        <p:txBody>
          <a:bodyPr>
            <a:normAutofit fontScale="85000" lnSpcReduction="20000"/>
          </a:bodyPr>
          <a:lstStyle/>
          <a:p>
            <a:pPr algn="just"/>
            <a:r>
              <a:rPr lang="es-MX" dirty="0" smtClean="0"/>
              <a:t>La investigación médica en seres humanos debe ser llevada a cabo sólo por personas con la educación, formación y calificaciones científicas y éticas apropiadas. La investigación en pacientes o voluntarios sanos necesita la supervisión de un médico u otro profesional de la salud competente y calificado apropiadamente.</a:t>
            </a:r>
          </a:p>
          <a:p>
            <a:pPr algn="just"/>
            <a:r>
              <a:rPr lang="es-MX" dirty="0" smtClean="0"/>
              <a:t>Se debe asegurar compensación y tratamiento apropiados para las personas que son dañadas durante su participación en la investigación.</a:t>
            </a:r>
          </a:p>
          <a:p>
            <a:pPr algn="just"/>
            <a:endParaRPr lang="es-MX" dirty="0" smtClean="0"/>
          </a:p>
          <a:p>
            <a:endParaRPr lang="es-MX" dirty="0"/>
          </a:p>
        </p:txBody>
      </p:sp>
      <p:pic>
        <p:nvPicPr>
          <p:cNvPr id="26626" name="Picture 2" descr="http://fcsanahuac.files.wordpress.com/2012/02/7317208_s.jpg"/>
          <p:cNvPicPr>
            <a:picLocks noChangeAspect="1" noChangeArrowheads="1"/>
          </p:cNvPicPr>
          <p:nvPr/>
        </p:nvPicPr>
        <p:blipFill>
          <a:blip r:embed="rId2"/>
          <a:srcRect/>
          <a:stretch>
            <a:fillRect/>
          </a:stretch>
        </p:blipFill>
        <p:spPr bwMode="auto">
          <a:xfrm>
            <a:off x="2143108" y="3429000"/>
            <a:ext cx="4572032" cy="3051831"/>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r>
              <a:rPr lang="es-MX" dirty="0" smtClean="0"/>
              <a:t>CÓDIGO DE </a:t>
            </a:r>
            <a:r>
              <a:rPr lang="es-MX" dirty="0" err="1" smtClean="0"/>
              <a:t>NÜREMBERG</a:t>
            </a:r>
            <a:r>
              <a:rPr lang="es-MX" dirty="0"/>
              <a:t/>
            </a:r>
            <a:br>
              <a:rPr lang="es-MX" dirty="0"/>
            </a:br>
            <a:endParaRPr lang="es-MX" dirty="0"/>
          </a:p>
        </p:txBody>
      </p:sp>
      <p:sp>
        <p:nvSpPr>
          <p:cNvPr id="3" name="2 Marcador de contenido"/>
          <p:cNvSpPr>
            <a:spLocks noGrp="1"/>
          </p:cNvSpPr>
          <p:nvPr>
            <p:ph idx="1"/>
          </p:nvPr>
        </p:nvSpPr>
        <p:spPr>
          <a:xfrm>
            <a:off x="457200" y="1600201"/>
            <a:ext cx="8229600" cy="2548880"/>
          </a:xfrm>
        </p:spPr>
        <p:txBody>
          <a:bodyPr>
            <a:normAutofit/>
          </a:bodyPr>
          <a:lstStyle/>
          <a:p>
            <a:pPr algn="just"/>
            <a:r>
              <a:rPr lang="es-MX" dirty="0"/>
              <a:t>8) El experimento debe ser conducido únicamente por personas científicamente calificadas. En todas las fases del experimento se requiere la máxima precaución y capacidad técnica de los que lo dirigen o toman parte en el mismo.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3429000"/>
            <a:ext cx="5524500" cy="323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92134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MX" b="1" dirty="0" smtClean="0"/>
              <a:t>Buenas Prácticas Clínicas (ICH-E6-R1)</a:t>
            </a:r>
            <a:endParaRPr lang="es-MX" b="1" dirty="0"/>
          </a:p>
        </p:txBody>
      </p:sp>
      <p:sp>
        <p:nvSpPr>
          <p:cNvPr id="3" name="2 Marcador de contenido"/>
          <p:cNvSpPr>
            <a:spLocks noGrp="1"/>
          </p:cNvSpPr>
          <p:nvPr>
            <p:ph sz="quarter" idx="1"/>
          </p:nvPr>
        </p:nvSpPr>
        <p:spPr/>
        <p:txBody>
          <a:bodyPr/>
          <a:lstStyle/>
          <a:p>
            <a:endParaRPr lang="es-MX" dirty="0" smtClean="0"/>
          </a:p>
          <a:p>
            <a:pPr algn="just"/>
            <a:r>
              <a:rPr lang="es-MX" dirty="0" smtClean="0"/>
              <a:t>El investigador principal tiene la responsabilidad de seleccionar a su equipo de trabajo quienes deben tener el conocimiento, educación y entrenamiento en el proceso de la investigación en que esté involucrado cada individuo. </a:t>
            </a:r>
          </a:p>
        </p:txBody>
      </p:sp>
      <p:pic>
        <p:nvPicPr>
          <p:cNvPr id="18434" name="Picture 2" descr="http://fsfb.org.co/sites/default/files/bpccorrecci%C3%B3neste.jpg"/>
          <p:cNvPicPr>
            <a:picLocks noChangeAspect="1" noChangeArrowheads="1"/>
          </p:cNvPicPr>
          <p:nvPr/>
        </p:nvPicPr>
        <p:blipFill>
          <a:blip r:embed="rId2"/>
          <a:srcRect/>
          <a:stretch>
            <a:fillRect/>
          </a:stretch>
        </p:blipFill>
        <p:spPr bwMode="auto">
          <a:xfrm>
            <a:off x="1857356" y="3786190"/>
            <a:ext cx="5962650" cy="2914650"/>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s://ideasfrescas.files.wordpress.com/2009/07/groupdiscussion.jpg"/>
          <p:cNvPicPr>
            <a:picLocks noChangeAspect="1" noChangeArrowheads="1"/>
          </p:cNvPicPr>
          <p:nvPr/>
        </p:nvPicPr>
        <p:blipFill>
          <a:blip r:embed="rId2"/>
          <a:srcRect/>
          <a:stretch>
            <a:fillRect/>
          </a:stretch>
        </p:blipFill>
        <p:spPr bwMode="auto">
          <a:xfrm>
            <a:off x="1928794" y="3286124"/>
            <a:ext cx="5915025" cy="3300407"/>
          </a:xfrm>
          <a:prstGeom prst="rect">
            <a:avLst/>
          </a:prstGeom>
          <a:noFill/>
        </p:spPr>
      </p:pic>
      <p:sp>
        <p:nvSpPr>
          <p:cNvPr id="2" name="1 Título"/>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s-MX" b="1" dirty="0" smtClean="0"/>
              <a:t>CAPACITACIÓN DE RECURSOS EN LA INVESTIGACIÓN CUALITATIVA</a:t>
            </a:r>
            <a:endParaRPr lang="es-MX" b="1" dirty="0"/>
          </a:p>
        </p:txBody>
      </p:sp>
      <p:sp>
        <p:nvSpPr>
          <p:cNvPr id="3" name="2 Marcador de contenido"/>
          <p:cNvSpPr>
            <a:spLocks noGrp="1"/>
          </p:cNvSpPr>
          <p:nvPr>
            <p:ph sz="quarter" idx="1"/>
          </p:nvPr>
        </p:nvSpPr>
        <p:spPr>
          <a:xfrm>
            <a:off x="928662" y="1643050"/>
            <a:ext cx="7758138" cy="1928826"/>
          </a:xfrm>
        </p:spPr>
        <p:txBody>
          <a:bodyPr>
            <a:normAutofit fontScale="77500" lnSpcReduction="20000"/>
          </a:bodyPr>
          <a:lstStyle/>
          <a:p>
            <a:pPr algn="just"/>
            <a:r>
              <a:rPr lang="es-MX" dirty="0" smtClean="0"/>
              <a:t>El entrevistador o la entrevistadora deben ser altamente calificados en el arte de entrevistar ( se recomienda que el propio investigador sea quien las realice).</a:t>
            </a:r>
          </a:p>
          <a:p>
            <a:pPr algn="just"/>
            <a:r>
              <a:rPr lang="es-MX" dirty="0" smtClean="0"/>
              <a:t>El entrenamiento que se sugiere como indispensable para quien efectué entrevistas cualitativas consiste en: técnicas de entrevista, manejo de emociones, comunicación verbal y no verbal, así como programación neurolingüística. </a:t>
            </a:r>
            <a:endParaRPr lang="es-MX" dirty="0"/>
          </a:p>
        </p:txBody>
      </p:sp>
      <p:sp>
        <p:nvSpPr>
          <p:cNvPr id="4" name="3 Conector"/>
          <p:cNvSpPr/>
          <p:nvPr/>
        </p:nvSpPr>
        <p:spPr>
          <a:xfrm>
            <a:off x="0" y="500042"/>
            <a:ext cx="714380" cy="57150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12</a:t>
            </a:r>
            <a:endParaRPr lang="es-MX"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14480" y="1643050"/>
            <a:ext cx="6085247" cy="3631763"/>
          </a:xfrm>
          <a:prstGeom prst="rect">
            <a:avLst/>
          </a:prstGeom>
          <a:noFill/>
        </p:spPr>
        <p:txBody>
          <a:bodyPr wrap="square" lIns="91440" tIns="45720" rIns="91440" bIns="45720">
            <a:spAutoFit/>
          </a:bodyPr>
          <a:lstStyle/>
          <a:p>
            <a:pPr algn="ctr"/>
            <a:r>
              <a:rPr lang="es-ES" sz="115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PRUEBA</a:t>
            </a:r>
          </a:p>
          <a:p>
            <a:pPr algn="ctr"/>
            <a:r>
              <a:rPr lang="es-ES" sz="115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PILOTO </a:t>
            </a:r>
            <a:endParaRPr lang="es-ES" sz="115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3.bp.blogspot.com/--imn5KQ3nqc/UVQjBk_70sI/AAAAAAAAFb0/k07H9M_Sv7Q/s1600/01+-+investigacion+de+mercado.jpg"/>
          <p:cNvPicPr>
            <a:picLocks noChangeAspect="1" noChangeArrowheads="1"/>
          </p:cNvPicPr>
          <p:nvPr/>
        </p:nvPicPr>
        <p:blipFill>
          <a:blip r:embed="rId2"/>
          <a:srcRect/>
          <a:stretch>
            <a:fillRect/>
          </a:stretch>
        </p:blipFill>
        <p:spPr bwMode="auto">
          <a:xfrm>
            <a:off x="1285852" y="3714752"/>
            <a:ext cx="7067550" cy="3000396"/>
          </a:xfrm>
          <a:prstGeom prst="rect">
            <a:avLst/>
          </a:prstGeom>
          <a:noFill/>
        </p:spPr>
      </p:pic>
      <p:sp>
        <p:nvSpPr>
          <p:cNvPr id="2" name="1 Título"/>
          <p:cNvSpPr>
            <a:spLocks noGrp="1"/>
          </p:cNvSpPr>
          <p:nvPr>
            <p:ph type="title"/>
          </p:nvPr>
        </p:nvSpPr>
        <p:spPr>
          <a:xfrm>
            <a:off x="2214546" y="285728"/>
            <a:ext cx="5157798" cy="1143000"/>
          </a:xfrm>
        </p:spPr>
        <p:style>
          <a:lnRef idx="0">
            <a:scrgbClr r="0" g="0" b="0"/>
          </a:lnRef>
          <a:fillRef idx="1003">
            <a:schemeClr val="dk2"/>
          </a:fillRef>
          <a:effectRef idx="0">
            <a:scrgbClr r="0" g="0" b="0"/>
          </a:effectRef>
          <a:fontRef idx="major"/>
        </p:style>
        <p:txBody>
          <a:bodyPr>
            <a:normAutofit fontScale="90000"/>
          </a:bodyPr>
          <a:lstStyle/>
          <a:p>
            <a:pPr algn="ctr"/>
            <a:r>
              <a:rPr lang="es-MX" b="1" dirty="0" smtClean="0">
                <a:solidFill>
                  <a:schemeClr val="bg1"/>
                </a:solidFill>
              </a:rPr>
              <a:t>PRUEBA PILOTO CUANTITATIVA </a:t>
            </a:r>
            <a:endParaRPr lang="es-MX" b="1" dirty="0">
              <a:solidFill>
                <a:schemeClr val="bg1"/>
              </a:solidFill>
            </a:endParaRPr>
          </a:p>
        </p:txBody>
      </p:sp>
      <p:sp>
        <p:nvSpPr>
          <p:cNvPr id="3" name="2 Marcador de contenido"/>
          <p:cNvSpPr>
            <a:spLocks noGrp="1"/>
          </p:cNvSpPr>
          <p:nvPr>
            <p:ph sz="quarter" idx="1"/>
          </p:nvPr>
        </p:nvSpPr>
        <p:spPr>
          <a:xfrm>
            <a:off x="928662" y="2071678"/>
            <a:ext cx="7772400" cy="1714512"/>
          </a:xfrm>
        </p:spPr>
        <p:txBody>
          <a:bodyPr>
            <a:normAutofit fontScale="85000" lnSpcReduction="10000"/>
          </a:bodyPr>
          <a:lstStyle/>
          <a:p>
            <a:pPr algn="just"/>
            <a:r>
              <a:rPr lang="es-MX" dirty="0" smtClean="0"/>
              <a:t>Esta fase consiste en administrar el instrumento a una pequeña muestra para probar su pertinencia y eficacia (incluyendo instrucciones), así como las condiciones de la aplicación y los procedimientos involucrados.</a:t>
            </a:r>
          </a:p>
          <a:p>
            <a:pPr algn="just"/>
            <a:r>
              <a:rPr lang="es-MX" dirty="0" smtClean="0"/>
              <a:t>A partir de esta prueba se calcula la </a:t>
            </a:r>
            <a:r>
              <a:rPr lang="es-MX" b="1" dirty="0" smtClean="0"/>
              <a:t>confidencialidad y la validez</a:t>
            </a:r>
            <a:r>
              <a:rPr lang="es-MX" dirty="0" smtClean="0"/>
              <a:t> inicial del instrumento. </a:t>
            </a:r>
            <a:endParaRPr lang="es-MX" dirty="0"/>
          </a:p>
        </p:txBody>
      </p:sp>
      <p:sp>
        <p:nvSpPr>
          <p:cNvPr id="4" name="3 Conector"/>
          <p:cNvSpPr/>
          <p:nvPr/>
        </p:nvSpPr>
        <p:spPr>
          <a:xfrm>
            <a:off x="285720" y="428604"/>
            <a:ext cx="642942" cy="64294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8</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r>
              <a:rPr lang="es-MX" dirty="0" smtClean="0"/>
              <a:t>La validez, la confiabilidad y la objetividad  no deben tratarse de forma separada. Sin alguna de las tres, el instrumento no es útil para llevar acabo un estudio.</a:t>
            </a:r>
            <a:endParaRPr lang="es-MX" dirty="0"/>
          </a:p>
        </p:txBody>
      </p:sp>
      <p:sp>
        <p:nvSpPr>
          <p:cNvPr id="4" name="3 Rectángulo redondeado"/>
          <p:cNvSpPr/>
          <p:nvPr/>
        </p:nvSpPr>
        <p:spPr>
          <a:xfrm>
            <a:off x="285720" y="357166"/>
            <a:ext cx="571504"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11</a:t>
            </a:r>
            <a:endParaRPr lang="es-MX" dirty="0"/>
          </a:p>
        </p:txBody>
      </p:sp>
      <p:sp>
        <p:nvSpPr>
          <p:cNvPr id="5122" name="AutoShape 2" descr="data:image/jpeg;base64,/9j/4AAQSkZJRgABAQAAAQABAAD/2wCEAAkGBxQTEhUUEhQUFhQWFxcXFBcWFxgYGRUXFxgXGhYYGRoYHSggGhwlHBcXITEiJSkrLi4uFyAzODMsNygtLisBCgoKDg0OGxAQGywkICQsLCwsLCwsLCwsLCwsLCwsLCwsLCwsLCwsLCwsLCwsLCwsLCwsLCwsLCwsLCwsLCwsLP/AABEIAJoBSAMBEQACEQEDEQH/xAAcAAACAwADAQAAAAAAAAAAAAAABgQFBwECAwj/xABHEAACAQMCAwQHBwEHAQUJAAABAgMABBESIQUGMRNBUWEHIjJxgZGhFCNCUrHB0XIVM1NikuHwghZUwtLiJCU0Q0Rjk6Ky/8QAGgEBAAIDAQAAAAAAAAAAAAAAAAQFAQIDBv/EADMRAAICAQQABQMDAgYDAQAAAAABAgMRBBIhMQUTIkFRYXGBFCMyJLFCUpGh0fAVweFi/9oADAMBAAIRAxEAPwDcaAKAKA4zQBmgDNAGaA5zQBQBQBQBQBQBQHGaA5oDjNAc0AUAUAUAUAUAZoDjNAGoeNYyZwwzWTAZoDmgCgCgCgCgCgOM0AZoAzQBQHNAFAFAFAFAdXbAoFl9CZzB6Q4ISUhHbOO8HCA+bd/wqDdrYw4XJa6Xwmy7mXCEXiPPF5Kf73sx4RjH1OTUCetsl1wXNXhdFfaz9yqfjVyTk3E//wCV/wCa4+dZ8slx0lP+REqz5qvIzlbiQ47mOsf/ALVvHU2r3Odnh9E+44+w28F9JjZC3UYI/PH3e9T+xqZVr/aZVajwbHNTNB4dxGOdA8Tq6nvB+h8D5VYQsU+iisqnXLEkSxXQ0OaAKA6OwG5OB51jOOwk3whO476Q7eHKxDtnH5ThB727/hmolmshHotNN4VbbzLhChe+ka7c+p2cY8l1H5n+KhvW2z/ii1j4RRD+TyQRzvff45/0J/5a5frLTv8A+L0uP4/7llYeku5U4kEcg7x7B+n8V3jrLUsyXBEs8Jok8QeGOvAOera5IQnspD+FyMH+luh/WptOojYslTqfD7aX8jSDUkr3wzmhkKAKAicQvo4UMkrhEHUk/wDMmtJzjBZZvXVKyWIozzjnpLYkrapgf4knU+5e741XW67P8C903guebWJVzzBeSuxluHKn2QrFQPHZcCud2qUoRSbz7ljToYVzfpTRF+1P/iP/AK2/mom+zGU2SPKpzjaiZa813cDoEmmIY951qPeGzUqiU3Bz3dEbUaWlyUXX37oeOBekrcLdpj/7iZx/1L3fCu1Wvy8SKzVeCuPNb/BoVpcpIodGDKdwVOQasoyUllFJKEoPElg96yahQBQHVjTI59hR5g5+t4MrH99IO5T6oPm38ZqHdrI18Lks9L4XbdzLhCRxD0hXknsssQ8EGT82qBPXWS64LirwmmK9XLKtuabw/wD1M3wbH7Vy/VW/JJXh1H+VEyy55vYz/e6x4OoP1GDW0dZYu2crPCqJ+2PsN/BPSVG5C3KdmT+NTlPj3j61Oq10ZcT4KnUeDzgs1vI929wrqGRgyncEHII94qemmsop5RcXhnrWTAUAUB0kcAEnYDcnwArDeFkJNvCMh5250a4ZooGKwDYkbGTx37l/WqjU6pze2HR6jQeGxrj5lnYkpLlmXSRpxuRsc+FR7Kdtalnss4W5k4pEiGJmOFBJ8AMmozeOzo5JdlgvL1yRnsW+g/etPNh8nB6qte5EurCSP+8jZfeNvnW6lF9M6xthLpkasnQs+BcbltZA8R7/AF1PsuPA+fnXem6VcsroiarSV3xw+za+X+NR3cQkjPkynqrd4NXlV0bFlHkNTppUWbZFoK6nA8b26WJGkdgqqCWJ7gK1lJRWWbQg5yUUY3zfzjJdMyISluOi9C+O9z+1VF2olbLbHo9RovDoUxU59isjggEEEeVQ7IODwy1jNS6OslsHwCCSDkAZ6/Ct6b3Unj3OdsFLslm0k6lHA8dJ/iuW9fJt5sW+yDEIy7lcax6r+Xkf+d1SrHZGuMZddnKp1zm5R7OzW6lg5G4GB4YPlWivkoOHydZUxlPePvJXO7QssNyxaI7K53Mfhk96/pUnS6tp7ZlN4h4YpZnUavG4IBG4O491W6aayebw08M70BX8a4pHbRNLKfVUdB1Y9yjzNc7bVWss60USusUIGHcxczPdz/eNjA1JH+FB/PnVVd5lkPNfWT1ejqq0/wC3j1FXMpKkKcHGxPcaj1OKmt/KJ1ils47JnDuFzSgaUZj3kDAJ79ztXK+yG944Ry86NcVufJMk5OuCyuY/WUED1x3+WaxDxCMYOCaODvplZv8Ach3dhJEfvEZfeNvn0rELIS9yTGyE08Mg2ysAdZDHJwQMbdwrvfKuTTgsGaozivWxi5U5lks5BjLRE/eR+P8AmXwb9a6ae+VT56Iut0MNRHK/kbZw69SaNZIzqRhkH/nfV1CSkso8hZXKuTjL2JNbmh0lcKCScAbk+FYbS5ZlJy4RkfOvOrTsYoGKwjILDYyeO/cv61U6nVtvEOj03h/hihHfYuRLquLnL6S4OyIScAEk9AN6wG0uyYOETkZET4/pNY3w+Tm76l7kWaBkOGUqfMY/Wspp9G8Zxl0edDYveV+Z5bNxpJaIn14z0Pmvg1S9PqZVv6EDW6GvURz0zaeFcRS4jWSI5Vht4jxB8CKu4TU1lHkbapVS2y7Jgrc5gaAz70o8eKKLWM+s4zKR3J3L8d/gKgau/HoRdeEaXdJ2SXC6+5khjymiZwdRIGPVzvsBUffizfVDpF1jNe22WcsveCcOR3jWWQRq50xgn1pSo3VM/DfzqBc7JKUo84MajVRoSgu+jReHWsUa6YguAcHTgkEdQx6599VFvmrmxFZK1zeWyZXA1OrKCMEAjz3rKbQzgVeYOVQQXtxhupTuPu8DU6nU+0ibRrGuJiQRU0tU8rJf8k8dNrcqSfunwsg7sE7N8D9CalaS/wAufJX+I6RX1N+6NxB2q9TPH8mUek7mAyS/Zoz93GfvMfifw9y/qfKqnW37nsR6XwjRqK82XuIpFQYycWmu0XTWeGMPLPK3aqGf1Iu4Dq3u8B51H1Or5z2yFdqI1LZX2OVpDbwuIk7NZCpYLka2UdT4nrUGSunBzxwVll7k8SZLupCqMyqXZVJCjALEDZRnvNc6kpzScsJmknhFYvDIrmJXlgEUki6mXADoxG+SOp99Sbrp1y2btyXRvTbKPK4E7j3AHtzkZaM9G8D4NUqi6M2i2q1SsWPcooNWPXxqyfZ6Y7qm3+Wn+30dqt6T3Go+i7mAsDayHdRmInvXvX4bfA+VTdDflbJFB4vpNj82PT7NENWRRmK+k3mB55ikQ1JCdIGcBmzh288dPnVXbKN1m2Twkem8P08qKt6WWxXquk2vSXPHbGa15KM1u/aO0TuPuyBnRuDlh356Y22Nca9eqLlLblFVrdS5rZB4Guymjg7C1aUGXswEDe1IIwAWqJqVO+U9RBenJXKSjiMnyeqLP27FjH9m0LoAB7QPn1snpj/aucnQqVher3Hq3HSxhmIlFz2Tgu3ZhFP913Bs99ZulStvk/k3hvTzkVOaOV2Q9rAfuwD2keMkeanw8qnabWVuDhNcvpk6jUTc0m+BTMJ1h9RxjGn8Pv8AfUvzkq9jX5LHyv3d6kPvow46Y5vs7n1Jd0z+Fx3f9Q+oqTorsPayq8Z0u6HmxXRrAq3PMmeelHmAqotYzhnGqUg9F7l+P6Dzqu11+30ou/CNHvl5kukZlVQemyXXL3AGuDqYlYx1PeT4D+a43XKtfUiajUqvhdj7w/hscIxGoHn3n3nrVdZdKZVTtlN8kyuRoeNxbo4w6hh4EA1vCxx6MqTj0J3MPKugGSDJHVk6kDxHiPKp9OoUuJFjp9Zn0zFOpJYDZ6O+Pm3nETH7qYgHPRX6KfLPT5VP0d+yW1lT4rpFbXvXaNlXpV0eVOHON6BLPB8+cxcVE93MzHd2bSv+QHSv0FUlqnKTtXSZ7LSKFdcavdogcOsI2khg2Gp/U1bkHqT/AM8qTuulGVsfjkWKqmCT7NP4Zwx42btGjeNWBtlEYDQjThhq7yfGqa/Ux2pV5T938lO8zm3IgX99b2OsRRjtJWMjqp6serNk7e4UzbqYpWdIk6fSObyUUnONwTkaAPDTn65rotNBFjHQ1lxwXm4SMEmAUnYMPZJ8D4Vws0uFmJGu0jj/ABGqoRCELnfhgSQSqNnyG/qH8j9Ks9NZujgtNFbvjsfsLFSeie1lYNh5e5g/91duxy0SMrebJsvzyvzq7pt/Y3fB5HUaX+r8te7MdvJJGDMpHaMckt3knLH61WVShvzYennCUK0q/Yt+WeGdvMFb2VGp/Py+JqJqbVWm0c9Rc66vqzSo2U5CkYU6SBj1SO446d1VU4TXMljJTbslDxvjNtDKGMYknUFQQBlAeo1d2fCpdKucHHOIs71aN2PcVi88NneIY8m3/Ss/o4YJb0H1GPhHGY7geoSGHVW6j+R51Fsodby+iHbTKvsFlMzzwywOsa6QrtjTKGGTpxuCDXadUaa4WQly+18Eeu17uEZxxiyaCR4+pHs57wfZqxocZtOXRfRtdleV2deCX7wSRTdHQgsB4Z9YfEZqTujXbmPRpZU7aHGRuPHeJdlaSTr3R5X3sPV+pq4nZivceS09O+9QMGJ8feff3155vLye3ilGO1F7yhw4SzZYerGNR8z+Efv8Kj6izZEi6yzZDHyO8dgRO83ayEMip2RI0LpJOoeB3qLPUJ0Kvbz8lHt9WRe49zQqyYhRHdMjtGAOnPUL3++u9NUlDDfD9ixo0Kn6plDLzjcRkMz5BIGkIpG/uHT41Mp8PVyajg7W0VVrDTY2cv8AMyzHs5AFk7vBvd5+VVt+lcP4ka/SuC3R6LS3vHeaWNoXVEC6ZCQVl1DcDBztSyiEKozjLn4IKm9xn3MvDuwnZRsp9Zfcc7fA5qXVPfHJfaWzfWV0ExRldThlIYEeKnIrvCW2SZ1sgpRcX8H0FY3geFJe5kD/AEya9GpenJ4adbjY4fUwbjXEDPPJKfxsSPJeij5Yrz10982z2mkr8upR+DrwuyM0qxj8R3PgB1PyrjKW1ZOl1nlwbNUt4FRQijCgYA91U9kt8slFKTk8sreOcfjt9j6znoo/U+Fd6tO5d9HamiVgstzxIWIVY9tyu5IB8anPw/ENzXBJjpK3LbnkveC8zxzEI40Oem+Qx8AfGodulceUcrtLKtZXKL+opEM65v4WIZtSjCPuPI/iH71a0WbolvpLd8MP2KIHHTY93ka7p4eSU4qSwzeuUuJfaLSGQ+0Vw39S5VvqK9DRPdWmeJ1lXlXSiSuOS6beZh3RufkDW9n8Wc6VmyP3PnkKOuN8de+vPqyX8fb4PcRrjlP3wMHo+tMzlnIcorFSQMrqIG3wz8608QvWz0LCfZXaqtxr55eRytJJ0WZrgxEKzNF2YI+6AyA2fxVWXeRJxVX5+5X1xk5YZmtxM0khY5LO31PQfoKsEtqwehhiEeByteS49H3jPrI3KkAA+Qxv8ahT1e2WEitnrpbuBT4xw4wStGxz3g+I7jUyuanHKLGmxWwyPvKV4ZbZdRyykqfh0+mKrtTBRmVGphsswjpzlFm1Y/lKkfMD96aWXrNtK8WIzirMumMlldkcKuE8biL5EAn/APip1ef07X1Ky2P9dCT/AMrFyojWHjBZZXY9cgwYhd+9mx8AP96rdbnKiVOtl60kS+JpFZwzywoEeVtTEfikbbVv862hbO+SVnsRtPTuswhCtLZppAi7sx6n6kmpjaiuS9nNVxyMlxyUwTKyanA9kjAPuNRo6pN4IK12ZcoW7O5aGQONmU7j3dR+tSZRUokyxKyBq0EoZVYdGAI+NU0o7ZYKFrEmhN9IEGHjfvKlT8DkfqasNJLKaLLQS7QoswzgkZPQd58anquTju9ia5x3bTSuYLwtwOE97dkp+B/9NWNss6ZHntLDGva+5m1VB6Qe+QU+5c+L/oBULWdoqtc8zRZc1XZitnI2JwoP9RwfpmuGmhusOGmhusRn3CbEzSrGDjPU+AHU1Zzlsjkt7bPKhkdZuT4CmF1Bse1nO/mOlQoa2SkVn6yeeRElVo3I6MjfIqan53LJbZ3xNV4dcdpEj/mUH5iqa2OJtFDOOJNCv6QYhiJu/wBYfvUzRvhon+HvDaEyppY4Nb4RdkcE196wyL8iy1eVy/p8nk9RD+ua+pkgFUZ6z2Gn0fw5lkb8qAD/AKj/ALVF1bxAg6+XpSHS9uBHGzn8Kk/IVXwjukkVsY7ngyS+Z5mPr4kkYYPeWJ2H7V6LSpQfWUi3sioV4zgvYuSdTktPEEkjxqTGsyjqB3EAA9N62lrmocRe5Pr2wVctT638Pj6lFdWElvMIi4xGuMdSfyuD4dK6OcbanJx5b79iwpzLCjL04/Jp/Lt6ZbdHO7Yw3vGxrzmohtmV99eyxorueoc24bvVh9dj+tddJL1YO2il+5gz+rAuDXPRNNm0Zfyytj4gH96utA/2zynjMcX/AIGrjcWu3lUfijcfNTUuz+LK6h4si/qfPIrzb4Z7tc8jJyLLidl2y0ZxnxGDUfUcx569yDr09mUN1pBO1uUuTGZWDBjHkLg5A6+VRLZ0eYnVnH1KmmTWGzM2Vo3wdmRvqpqyzuR6GPrhwP1pzZAyZclWxuuCd/LHWq6WmluKqejsUuhM49xLt5i4GB0UHrgeNTqobI4LKivyoYY68mWpS2BOxclvh0H0FQNXLMys1U1Kw55zmC2rDvYqB88/tTSx9eRpI5tM4qxLov4rTVwqdj7JuIwfcFx197VPpcoU7l8lTfiWtjH/APIuCABNAyBjGx3+dcne3bvZYqtKG0f/AEe4FsUBJ0uevXcCqrxCTnPcVerr2SRL5zgLWxI/CQx92cH9a46SSUxpJ7beRM5dvhDOrt7O4PkD31Ptjui0ix1MHKGEP9xxyBU19opGNgDknyAquronuKhUTbxgzO4l1uzY3ZifmelWa4Rdx9EeTVeGw6Io0/Kqg/AVU2NSsyUVssybEjmq8lkji7eIQyapPU1BvVBAVsjx3q0hVXW/25ZJfhuXlsWTGCQxAyOh7xXdXTUNmeCydcd27HJpXFbM/wBgxeKiN/gX3+jVY2R/pkUFNiXiLf3M3qpPRjzyBMDHIneGz8CP9qhaxdMqtcvUmWnNFmZbZ1G7DDDz0nOPlmuOmntsI+mmo2JmfcLvjDKsgGcdR0yD1FWc47k0XFsPNhgcpecodGVDlvykY38zUFaRqWclatFNy5Edi0smerO3zLGp3EUWnFcc/BqvD7fs4kT8qgfIb1UWy3SbKKct0mxV9IM4zEnfux/QfvUzRrhsnaCPbE6phYp8Gu8Psz/YmjvMDt/q1N+9XkY40+PoeTssT1276mRVRnrPca/R/KBJIveVB+RP81F1azEr9fF4TG7ikHaQyIPxKQPlUGp4mmV8HiSMjnQhkbQrmORW0tsPVbf9K9JpblDc28ZRaaurzoLCyMHELuwa1dIIkDW5LKkpeMAyf3hVhuTgn5V0061EL05y4l1/9KK3TNZSXXYuNLHLOXiyESNI1Byx0gbHUdzUjUynXR5U0uXksvD64qamn7Goco2xS2TPVst8+n0xXlNVJOZz1U82Mj88TAW2O9mUfLf9q20kfVk30Uf3Mme1YFya36JYsWrt+aU/QAVd6BftnlfGpJ3/AIHZxmprWSozjkwHmPh5guZYz0Dkr5qxyv0P0rz2og4TaPb6O1W0xl9CLw67MUiyDqpz7x3j5VHlHcsHeyG+Liara3KyIrochhkVUzi4tqRQSi4vDKPmLloTnXGQsnfno3v8D513o1O3iRK0+qdfD6FWTlm5Bx2WfMMCP1qYtRX8k5ayvHZccF5QbUGuMYG+gHOf6j4eVcbdSksRI9+sTXpHILgbdKgcyK5vkQuduJiSQRqfVjznzY/wP3qy01e2PJaaKranJi3UhLJOXyzWLHl4/wBjmEj13QyY/wAxOsD6AVcqj+n2nlbNUv1u9dZwZHPMEXU2cDHQVW00O2W1cHprLdkNwy8lcREc2gn1ZAAP6h7Pz3qFrKW018EbVQ8ytSQ/yICCDuCMEeINVUXh/VFUm08iFxvlWSNiYVLoeg/Evl5irSvURa9XDLWnWRkvV2UycNmJwIpM/wBJrq5w+ST5tfeRk4Dy+sTo90VVmbEMZYZZuvxPkK42TnOLVa+5XarWxfpiOlVuG+uSB2ZhzHxITzsykEL6q+4ZwfiauqKXCKcumXWnShXhdlZYQvIUUga2YKAPEnAqTZCt2Yh0bKyUa3KZvl3wkPaG37jFo+Q2+tXLrTr2HkIXNXeZ9TBZYyrFWGGUkMPAg4P1FeflFxbTPa1zU4qSLPlrifYTBj7DDS/kCdj8DXC6vfHBx1NPmR4NMVgRkHIqp6eCl6Yr8c5SEjF4SFY5LKfZJPeMdKmVatdSJtOrceJFGvKNyTjSo89QxUh6mslPW1oZuXuWlgOtzrk7j3L7v5qLdqd3ESDfqnZwui8llCgsxAAGST3AVGjFyeERlFt4Rl3G+IdvM0nd0UeCjp/Pxq2rhsjgvaKvLhg8LC0aWRIkGWdgo+J3PwGT8K71wc5JIXWKqDk/g+gIrQLEIx7IQJ8MYr0Situ08O7Mz3fUwDiVkYZXibqjFfeAdj8RivPXQ2TaPcUWKytSXwevBb/sZkk7gcN/SetcLI7o4F9e+GDU4pAwBU5B3BHhVRKDi8MonFp4Yr8x8rGRjJBgMd2U7Bj4jwNTKNSksSJ2n1e1bZCvJwK4zpMLnu6ZB/apsNQlypExW0tdl3wHlFtQacBVHRAevvx0HlXC/WZ98sjXaqKjtrHYAAeVVjy2Vwgc68S7SUIp9WPr5sevy6fOrPTV7Y8ltoqtsdzF2pOMkx9ZN15J4eYLOFG2bTqYebksf1q/00NlaR4rW2+ZdJl4akEQQfShwAyILmMZaMYkAHVPH/p/Qmq/W071uXsXPhOrVcvLl0zLKpz1Bdcu8fa3ODloydx3qfEfxXG2lWL6kW/TKzldj9YcRjmXMbg+IzuPeOtV9lUo8NFTOuUHhkquOMGnR1kkCjLEAeJOK2jFt8Iyk5dCnx/mwYKW5yehfuH9PifOp1Omw8yJ1GkeczEs1MLT2wMXI3ATdXAyPuoyGkPccbqvxP0qVpaHZLPsit8S1Spq2rtm242q9R5D3MV594Eba5YqPupSXTwBz6y/AnPuqk1dWyba6PW+GahXU7X2hazUVxeMtFjlPhDxy7zOrqI5zpfoG7mHme41Bs0+2W6JWanStNuHRe8H4eII9CvI41MwaRtTesScZPdvXDU3u2WWsFfGG054txNLePtJA5XUq+opY5Y4Gw7qafTyultiYlNRO17axPoeVEPZHWjOB6h/MCen+1YqnbDMYPvg28vfyKfMvMwcGKA7H2n8R4L/ADUrT6ba8vstNNpceuYnpCASwG7dT44qxndKUVB+xMhXGMnJe4++i7gfaTG4cepHsmfxOepHuH61L0VLk9zKjxjVKMFVF99msYq2PNGT+k3l4xy/aUHqSH7z/K/cfcf1qn1tDT3npfCNYpR8qXa6EWq9F2MnLvMxhAjly0fce9R4eYqNdp1PldkK/S7/AFR7Hazvo5RmN1YeR3+I7qgTqlHtFbOuUe0Sa0Of4Il9xKKIZkdR5Z3PuHWuldUpdHSFcpPEUI3MXMbT+ogKx/Vvf5eVWFVCh9y0o0qhzLsoa7kzs0b0W8AOTdONsaYcjrn2n/YfGrTQ0Ye9nnPF9Wn+1H8mlVZ++Cg9jM/SpwE5F2g22WUY6flb9j8KrNfQ296PQeEavH7TM7qrPRDHyzzH2P3cu8fce9P5FRrqN/K7IGo027mPY9W1yki6kYMD3g5qvnW48MrJQcXyetaZwYOGYAZJAHnWVFt8BLPQqcw81KAY4DknIL9w93ifOp1Om95E7T6Rt5kJJNTS1XCwMnIfAjc3IJH3URDSHuJ6qvxI+QqVpaXOeSs8T1SprcV/Jm2gVfI8ic0B1dAQQdwdjWGs8GU8coyTnfktoGaa3UmE7soyTGe/H+X9KqdXpWnuij0vh3iSmtlj5Emq8uvY7RyFTlSQfEHH6Vjh9mHGMu0T045cAYEz/PP61zdUH7HJ6at+xFuLyST23ZveSa3SS6RvGuEekeNZNs56LTl/gMt3JoiGwPrufZQfz5V3podjwRdVrIaePPZtnAeDR2sKxRjYbsT1Zu8mr2qtVxwjyOovldNykWVdDgVfMPBo7qFopPerd6t3EVyuqVkXFkjTaiVFinEw3jHAHs5nWQHU24bJ0uB0K/xVVqXKKUGuEes0dsLszg+X7FfcSlRkKWOQMD9a4UVwseJPB3tscFwsllZ8Yni2jkYDwOCPkc1HnTBywYlRXPlonnm65xjUv+kVy/TQjLKOX6Krsqr/AIxJIQJpSdRwATgE+QG1SadK2m4Lo6baqmuOyJNHqBGSM7ZHWt6rPLkpYzj2OtkNy2l5ylyzJduFXIiXAeQ92O4eLV2hVK+bklwQdXqoaatRzlm28MsEhjSOMaUQAAe7x8TVzCChHCPJW2Ssm5yJlbmhHvbNJUaOQBkYEMD3g1rKKksM3hNwkpR7RjfN3KMloxdQWgJ9VupTyf8AmqXUaWVbyuj1Wh8Rjetr4kLFRC0baOySEHIJB8jitTVpPskHiU2MdrJj+o1jZH4NPJh8Ed2JOSST4msm6jFdI61nBtyOHJnJj3LLJMCsHXfYyeAHgvnU/TaVyeZdFP4h4lGqO2t8mvwQhVCqAFAAAHQAdBVwklwjy7k5PLPSsmDxurdZFKOAVYEMD0INauKawzaMnF7kY1zlyk9oxdAWtyfVbqU/yt+xql1Gmdbyuj1eg8QjfHbLiQsVDLU9ba6eM5RmU+RxWGk+znOuMu0WK8y3QGO1PxVf4rk6K85wcXpavgh3XEpZP7yRm8idvkNq6KKXSOkaYR6RFrY6vPsWXAeBy3cgjiH9bH2UHifPyrtTRKx8ETVauFEd0n+DbeAcGjtYVijGw3Y97N3k1e1VKuOEeQ1GolfNzkWddTgFAFAdSKBcChzDyBBOS8RMMh66QNDHzX+MVDu0cLOVwyz0viltPD5Qi8R5CvIz6sYlHijD9GINV89DZHrkuqvFqJ/yeCrPLl3/AN2m/wBBrl+mt+CUtbp/86JNpydeyHa3ZR4uVUD5nP0rZaSx+xyn4np4/wCIa+CejPcNdSZH5I+/yLH9sVMq0OHmRV6jxpy9NSNCsbGOFAkShFHQAYqxjBR6KSyyVjzJ5JNbGgUBxigIXFeFxXEZSZQynx6g+IPca0nXGaxJHWq2dUt0WZtxz0bSoS1q3aL+ViFce49D9KrLdE1zEvtN4zF+m1Chf8GnjyskMqbYJ0n6EZFR4RsqmpbSz/UU2xwpIiQ2zABcOcDG4Of0rS1zsk5NdnSEoQjjK/1J9ny9cTkaLd2wdiV0geeWwK2qrufETlbqtPHDm0OvL/o1JIa7fA/w0PX+pv4+dS6tC/8AEVOp8ZzlVf6mjWlokahI1CquwAGAKsoxUVhFFOUpvMnk9q2NTmgCgPORARhsYO2D0PlRpPhhNp5Erj3o8gl9eBuxY9w3Q58u74GoNuihLottN4tbXxLlCfecgXiZ0Iko8UcD6NioUtBYui2r8Xol/Lghf9j73/uz/NB/4q5/o7fg7f8Ak9N/mJ9h6Prtz64SId5ZgxHwX+a6Q0Nj74OFvjFMV6eR05f5Bt4CHkPbOOmrGgHyXx9+an06KEOXyyo1PittywuEOIWphVvns7UAUAUB0liDAhgCDsQdwR4GsNJ9mU2nlCFzB6No3Je2bs2P4Dunw71/SoF2hjLmJcabxiUMK1ZEm/5QvIjhoGYfmjw4+m/0qBPSWR9i6r8R081/LBWnhk3+DL/ob+K5eTP4O61NL6kiXactXcpwlvL72XSB8WxW8dNY/Y52a6iHckNnBPRoxIa6fSPyRnJPkW/iptOgfciq1HjKaxUjRuHcOjgQRxKEQdw+pPifOrKEFFYRRWWSsluk8sl1scwoAoAoAoAoAoAoAoAoAoAoAoAoAoAoDgisYGTr2S+A+VMIzuZ2xWTBzQBQBQBQBQHBFAGmgACgAigDSKANI8KA5oAoAoAoAoAoAoArGAFZAUAUAUAUAUAUAUAUAUAUAUAUAUAUAUAUAUAUAUAUAUAUAUAUAUAUAUAUAUBVDmK2+0vadp/7RHH2rppbZNtwcaT7Q2BJ3rGeGwc8N4/BOY+yZ2EkQmRuylCmMnAOtlChsj2SdXfjFZwYyWlDIUAUAUAUAUB53NwsaM7sFRQWZicBQOpJ8Kw3gEf+1IcRN2qaZyohOoYlLLqXR+bK77d1Z98Aiz8x26LI7SHTFIsMjBHIEjlVCghfW3dQSuQDnOMGsZ6+oJttxCKRXaN1cIzI5U50untqcd48Kz7ZBxwziEdxEk0Lao5BqRsFcj3MAR8RQEqgCgCgCgCgCgK7mK8aG1uJUxrjhkdc7jUqEjI8MitLJbY5RtFZeBK4HzTM8du7XiSmaeCNlSzMejXHI7IS8u+cD1xnGnoc7bt4ePuaLlZPa99ISSxXkUIaK4htppVPaW8ukx7HPYyOFYMR6r491ayzs3GyxuSZ1v8AnORrK4UJPBcx2sc6PII/vFYhe0UAsBv1VgCNQ2raX/sxEsYvSFbfaltNy+sQl9cWO1K5x2evtSO7UE0576zjLMZwhxrBkKAKAKAKAzPjvFJreW9sVlk7W7eFrJjIxZFuT2U3ZknKiPQ7gDGM91axWVj6/wCwfHP/AHIQcyH+1IYtIlQNLaJLpuPUKIWc9o/3ckhMeGxv1323y+VJ/QdYKrgPMr2tvEyguwsoNIeWQR65rtogzrnSAMglsaiNs1rBt8fb+xmSxz9/7llacwT28l+7CB53urOAFXbsFaVFUOc+sFGckdfPetor+7MP5+g3cp8blna5inWLtLaURs0JJjfUiuCNW4ID4IydxWfbJj3wMNDIUAUAUAUAUAUAh8X5ena6u7iOP7xTA9qSV+90xFJo+uwZSy74GdJ3xWiWE/8AvBtnr7f7nPJfBLiF7TtYyqx2Aif1lIWXtM6djucd42866N+pv7HNL0pfVj3WDYKAKAKAKAKA6SxhlKsMgggjxB2NYaygjLODcOugzxPbzFeGQ3KWntRi5eUsIDE/5lhULqHsl6J8Z/H/ACHjOPyV1jBfSQXSSR3bIWsHiWRLpiGFx99p+0Zk2CgnfAG/Q5o1wvuPd/ZllcpdlwJhxH7Obi/z2HbB9RkH2bVp9bsNOvH4OmdsVrHOOfj/ANmz74/7weMdvcxWtkkycSWFbNwVsxKJFudWwlEPrj1c4z6ua2/4Rqu/yzSOWROLSAXX/wAR2adt09vA1dNuvhWz7NY9FnWDYKAKAKAKAjcRslmikhfOiRGRsHB0uCDg9xwaxKKksMynh5IU/L8Tx28ba9NsyPHvvmNCi6ttxhjRrLyzC4WCnsvR3aRhgpn0tBJbgNJkJDLp1KuRtjSME5PvrL5WB08ntFyJbBJkLTt20awkvKXZIkOVjjLeyo+J2G9Ae0PJ0CXBuI2mQlxIyK/3bOAASVI78DOCKIxgYqGQoAoAoAoCJPw2F5EmeKNpY89nIVBZNWx0sdxnyoCOvL9qJu3FvD2xOoy9muvVgjOrGc4JHxoDleX7UKVFvDpMfZFezXBiyW7PGPZyScdMmsYGTiLl20WNoltoBE4AdBGoVgOmVxg4rIJPDuHRQII4I0iQZIWNQqgk5Ow260BKoAoAoAoAoAoCkvOZUiRpHinVVuEtwSgXWzusYdAzAmPU2NRxnBIBGCcZBPh4irRvIA+ELghkZCdGc4DgZG2x6HxpJ4WQuTjgvEluYIp4wwSVFdQ2AwDDIzgkZ9xNbNYMJ5JtYMka5vVRo1YOTI2ldKMwBAz6xUEIPNsCnvgEmgCgCgCgCgCgCgCgCgCgCgCgCgCgCgFLiPPKxSyobado4Zo4ZplMeiMyiPQcFtTD7zfAOMeYouQ1g809Idub37IAc9qYNeuL+8AJI7PX2unII16dOe+sJ5QfB1tOfu0jidLO4JnYpbJqhBmKhmkIJfCqoQ7tjPdmiecfbIfH9iwHN8f2GW87OQCHWssRx2ivG2iROuCQwI2ODRvGAuXgi/8AbpFWftbeeOSEwgRHQXk+0HTBpKsV9ZttyMd+KyYyWnAOPfaGljeGSCaEr2kchQkBwSjBo2ZSDg9D3U9sj3LmhkKAKAouduNPZ2jzxhCytEMSEhMPIitkj2dmO++OuD0rWTw0vlmV7ipd893UMVyrrbyzxXEEKSQLIYj24BBKayxZd8qGGcr0rYwSLbmu/kW2RYoI5ppJ42aWOVU0xKGSRY9eoZBxpLH3inuYDh3Oly80LMLXsJrqS1WJS/2hDGXXtGJbSRmMkrpGAw38S5Ms9Oaea7uCa7EC25itIIbh+0Emt1Yya0UqwAOE2JG2OhztrF9/fAPDjnPNxG1y8S2witOx7SOQv20/axxyfdEEBdpABlWyR3Vt/wA4MLn/AEyaEDQJ5RzQyFAFAdJYwylWGQQQQe8HYisNZQM14XyveosyvFG32a1lteHiRgVmWR2Op9LZH3awoc49k9xp3HL7H+L6FbwTk+8SO4X7OY1efh8qR5gQDsZibhgkcrKCFCnrltupGK2eML7mPn7EiblC5JTtbTt4xJfkRdrGvZyTz64LjdsHCZ6ZYaula+xkJ+U7nsbVZrI3QSxWERdtGv2a5BOqQ6nAOQVGtckaazLmTC6GLjPLc0tpw6CUGZopYDdNrxlUidZGJJBYEnBA3IY7YzWJLM0/uYXEWQOFcr3EUlsqxFYYOIXEiDWhEds8DqhUas6dbkaeoz0AovbPww/f7o0SsmQoAoAoAoAoCh54glazkaB2SWLEyEMVDGI69DYO6sAVI8DWreMMylng8OQZZJbdrmUvm6kadEYk9lE2BEgB6eooJx+JmrdrHBrnLyMtYMhQBQBQBQBQBQCcORUkurie4ZmWSeOVI0lkVG7NIwvbR7K5DoSOvWsR4MyeSyi5RgS5NwjTozOZGRZnETORhmMedJz1PnvTHGDB0l5MtjBDAO1QW5LQvHK6SoTkNh1IO4Yg+RpjoEhOV7cWjWYDdi4Os6iXcsdTMzncsTuT51l8hcHS/wCU7eYzGQOTMsSuQ5UjsCWiZCN1YE5yKP8A+hEjgPL8VoH7MyO8hBkkmkeWR9IwoLuScAdB76AtaAKAKAreYODrdwmF2ZVLRtlcZ+7dXA3BGCVwffWGstP4GTmLgNqsTQLbQLCxy0QiQRsdtygGD0Hd3Vl8g7WnBLaLQIreGMRljHojRdBcYYrgeqSAM460ARcGt1lM6wQrM3tSiNBIc4zlwNR6Dv7qLgdnpPw2Fy5eKNjKoSXUintEGcK+R6yjJ2O25rGAeU3A7Z5Fle3gaVAAkjRoXUDoFYjIx5Vn3yPbBYUAUAUAUAUAUBSWvNVs7sgdgRN9nDNG6o83rgpG5GlyCjZwdsb9aLkFjxS/S3hkmlJEcal3IBJCqMk4G5rDeAlk87/iscMBuJCRGArEgEnDEAbDfvFZfAXJNVsjPjQI5oAoAoAoAoAoCrPMVqJXhNxEJIyokUsBpLkBASdskkADqc0XIJt8kZjcTBWjKntA4DKVx6wYHqMd1YeMchfQ8Ib6BbcTKyLbrHrVhsixBcggDooWsyeOxFZ6JcMoZQynKsAQfEEZBoDvQBQBQBQBQBQEDjfFktYjNIGKBlDFRnTrYLqO49UEjJ8KxnkFZxLmpFS47JJXaFxESqBl7RkDg7uuVXIzuN9hvR5Atvzm/Z20kUxeM2l7JK0kK6mlttAyyIV6Nr9VWAPj30fEvwFyvzgkcf55KxhIBJ2qyWqSyrF9yrTNGWjJYnDFH88ahvmn+Jfcx7Fzcc626TGIpPpWVYGnEZMKzNgCMtnOclRkDGSN6yuTL4GWgCgCgCgCgEbnuSdr7hsKY7KSVy4E0kRcxxu2CYxkqANQGdyADtvWF2/og+iol5/ktrYMqCZs3TMsskryBIZmQEGG3Kqu2xcqB0ycE0jzj8Brs9b7mqe3uL24SMSQJDaSyK8xUojpv2SaSC2+dyoOBuTRLDa+ofKWPgLrm5rS4vMK0rSXcMUKsZSqA2qSNtGjuBsdlU7n3mkevyZfs/oOvK/FmurZJniaJiWDIwYYKsVyNaq2k4yMgHBGwrZo1TLasGQoAoAoAoDh1yCPGsPoGYcB5euLeOERx3AJ4lM8imSQ5gHb9mW1MfVOUye8kE5O9Y54+zM/JT2HC+IMl4rwXCpLYzr2TNM69vqTQoaaeQucFxqXQDvt4bNejH2CfrTJ44RdNDeqkF4sTQW6iO4kMjPcLLmVosu2E0+BC+ApLr8mF3+CRY2HEBxTXKZwgnJVlWRomgK+qhPb9mowf8LUCOtZWMmH0ajWDIUAUAUAUAUBlEHDp4ftzK1w5bituAHUMDHrg1yAaN/VJUt0AQdME1hcJB8yf2PPh/Fb2S9mRvtXYtHeq0codgpUN2WD9nRFzjI0u+xpJZixnlEThDXJtJIVa8kj/suQTxzwlBFPoAijhGhS2Rq2Gru3zWLeU/wZhw0SW4jxFbyKMPJFGptFiUrMY3iKR9qGEds41ElxlpE07bYGa3T9T+5o/wCPBrtYNgoAoAoAoAoCLxSwS4hkhkGUlRkfx0sCDjz3rDWUZTwxZl9Htu1olq0krBJjP2j9lI7yNqBLrIhjfZsYK9w7xmsvl5MLhHEXo8t1hSESTBUiuohjsx6t2cybBMAr+HAwPA0fLyFx/c73HIMTMxE9wqO0MjxqyaHkg0BHOUJyRGoIBAPhQxjg9puSYmmZzNcdk063D24ZOyaZcEMfV141KraQ2MgbUjwZfI0UAUAUAUAUBFuOHxvJHI6AvEWMTHOULKVYj3qSPjQFXc8mWMgUPbRsF14zn/5japAd9wWOcHvolgHa65QspHEkltGzjRhiCTiMAIDvuBgbGnvkfQ9r3lq1l7TtIUbtHWR85yXVQqtnOQQoxtjasYBM4bw+OCNYoV0RrnSuScaiWO5JPUk1kEqgCgCgCgCgCgCgCgCgCgCgCgCgCgCgCgCgCgCgCgCgCgCgCgCgCgCgCgCgCgCgCgCgCgCgCgCgCgCgCgCgCgCgCgCgCgCgCgCgCgCgCgCgCgCgCgCgCgCgCgCgCgCgCgP/2Q=="/>
          <p:cNvSpPr>
            <a:spLocks noChangeAspect="1" noChangeArrowheads="1"/>
          </p:cNvSpPr>
          <p:nvPr/>
        </p:nvSpPr>
        <p:spPr bwMode="auto">
          <a:xfrm>
            <a:off x="155575" y="-928688"/>
            <a:ext cx="4143375" cy="19431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124" name="AutoShape 4" descr="data:image/jpeg;base64,/9j/4AAQSkZJRgABAQAAAQABAAD/2wCEAAkGBxQTEhUUEhQUFhQWFxcXFBcWFxgYGRUXFxgXGhYYGRoYHSggGhwlHBcXITEiJSkrLi4uFyAzODMsNygtLisBCgoKDg0OGxAQGywkICQsLCwsLCwsLCwsLCwsLCwsLCwsLCwsLCwsLCwsLCwsLCwsLCwsLCwsLCwsLCwsLCwsLP/AABEIAJoBSAMBEQACEQEDEQH/xAAcAAACAwADAQAAAAAAAAAAAAAABgQFBwECAwj/xABHEAACAQMCAwQHBwEHAQUJAAABAgMABBESIQUGMRNBUWEHIjJxgZGhFCNCUrHB0XIVM1NikuHwghZUwtLiJCU0Q0Rjk6Ky/8QAGgEBAAIDAQAAAAAAAAAAAAAAAAQFAQIDBv/EADMRAAICAQQABQMDAgYDAQAAAAABAgMRBBIhMQUTIkFRYXGBFCMyJLFCUpGh0fAVweFi/9oADAMBAAIRAxEAPwDcaAKAKA4zQBmgDNAGaA5zQBQBQBQBQBQBQHGaA5oDjNAc0AUAUAUAUAUAZoDjNAGoeNYyZwwzWTAZoDmgCgCgCgCgCgOM0AZoAzQBQHNAFAFAFAFAdXbAoFl9CZzB6Q4ISUhHbOO8HCA+bd/wqDdrYw4XJa6Xwmy7mXCEXiPPF5Kf73sx4RjH1OTUCetsl1wXNXhdFfaz9yqfjVyTk3E//wCV/wCa4+dZ8slx0lP+REqz5qvIzlbiQ47mOsf/ALVvHU2r3Odnh9E+44+w28F9JjZC3UYI/PH3e9T+xqZVr/aZVajwbHNTNB4dxGOdA8Tq6nvB+h8D5VYQsU+iisqnXLEkSxXQ0OaAKA6OwG5OB51jOOwk3whO476Q7eHKxDtnH5ThB727/hmolmshHotNN4VbbzLhChe+ka7c+p2cY8l1H5n+KhvW2z/ii1j4RRD+TyQRzvff45/0J/5a5frLTv8A+L0uP4/7llYeku5U4kEcg7x7B+n8V3jrLUsyXBEs8Jok8QeGOvAOera5IQnspD+FyMH+luh/WptOojYslTqfD7aX8jSDUkr3wzmhkKAKAicQvo4UMkrhEHUk/wDMmtJzjBZZvXVKyWIozzjnpLYkrapgf4knU+5e741XW67P8C903guebWJVzzBeSuxluHKn2QrFQPHZcCud2qUoRSbz7ljToYVzfpTRF+1P/iP/AK2/mom+zGU2SPKpzjaiZa813cDoEmmIY951qPeGzUqiU3Bz3dEbUaWlyUXX37oeOBekrcLdpj/7iZx/1L3fCu1Wvy8SKzVeCuPNb/BoVpcpIodGDKdwVOQasoyUllFJKEoPElg96yahQBQHVjTI59hR5g5+t4MrH99IO5T6oPm38ZqHdrI18Lks9L4XbdzLhCRxD0hXknsssQ8EGT82qBPXWS64LirwmmK9XLKtuabw/wD1M3wbH7Vy/VW/JJXh1H+VEyy55vYz/e6x4OoP1GDW0dZYu2crPCqJ+2PsN/BPSVG5C3KdmT+NTlPj3j61Oq10ZcT4KnUeDzgs1vI929wrqGRgyncEHII94qemmsop5RcXhnrWTAUAUB0kcAEnYDcnwArDeFkJNvCMh5250a4ZooGKwDYkbGTx37l/WqjU6pze2HR6jQeGxrj5lnYkpLlmXSRpxuRsc+FR7Kdtalnss4W5k4pEiGJmOFBJ8AMmozeOzo5JdlgvL1yRnsW+g/etPNh8nB6qte5EurCSP+8jZfeNvnW6lF9M6xthLpkasnQs+BcbltZA8R7/AF1PsuPA+fnXem6VcsroiarSV3xw+za+X+NR3cQkjPkynqrd4NXlV0bFlHkNTppUWbZFoK6nA8b26WJGkdgqqCWJ7gK1lJRWWbQg5yUUY3zfzjJdMyISluOi9C+O9z+1VF2olbLbHo9RovDoUxU59isjggEEEeVQ7IODwy1jNS6OslsHwCCSDkAZ6/Ct6b3Unj3OdsFLslm0k6lHA8dJ/iuW9fJt5sW+yDEIy7lcax6r+Xkf+d1SrHZGuMZddnKp1zm5R7OzW6lg5G4GB4YPlWivkoOHydZUxlPePvJXO7QssNyxaI7K53Mfhk96/pUnS6tp7ZlN4h4YpZnUavG4IBG4O491W6aayebw08M70BX8a4pHbRNLKfVUdB1Y9yjzNc7bVWss60USusUIGHcxczPdz/eNjA1JH+FB/PnVVd5lkPNfWT1ejqq0/wC3j1FXMpKkKcHGxPcaj1OKmt/KJ1ils47JnDuFzSgaUZj3kDAJ79ztXK+yG944Ry86NcVufJMk5OuCyuY/WUED1x3+WaxDxCMYOCaODvplZv8Ach3dhJEfvEZfeNvn0rELIS9yTGyE08Mg2ysAdZDHJwQMbdwrvfKuTTgsGaozivWxi5U5lks5BjLRE/eR+P8AmXwb9a6ae+VT56Iut0MNRHK/kbZw69SaNZIzqRhkH/nfV1CSkso8hZXKuTjL2JNbmh0lcKCScAbk+FYbS5ZlJy4RkfOvOrTsYoGKwjILDYyeO/cv61U6nVtvEOj03h/hihHfYuRLquLnL6S4OyIScAEk9AN6wG0uyYOETkZET4/pNY3w+Tm76l7kWaBkOGUqfMY/Wspp9G8Zxl0edDYveV+Z5bNxpJaIn14z0Pmvg1S9PqZVv6EDW6GvURz0zaeFcRS4jWSI5Vht4jxB8CKu4TU1lHkbapVS2y7Jgrc5gaAz70o8eKKLWM+s4zKR3J3L8d/gKgau/HoRdeEaXdJ2SXC6+5khjymiZwdRIGPVzvsBUffizfVDpF1jNe22WcsveCcOR3jWWQRq50xgn1pSo3VM/DfzqBc7JKUo84MajVRoSgu+jReHWsUa6YguAcHTgkEdQx6599VFvmrmxFZK1zeWyZXA1OrKCMEAjz3rKbQzgVeYOVQQXtxhupTuPu8DU6nU+0ibRrGuJiQRU0tU8rJf8k8dNrcqSfunwsg7sE7N8D9CalaS/wAufJX+I6RX1N+6NxB2q9TPH8mUek7mAyS/Zoz93GfvMfifw9y/qfKqnW37nsR6XwjRqK82XuIpFQYycWmu0XTWeGMPLPK3aqGf1Iu4Dq3u8B51H1Or5z2yFdqI1LZX2OVpDbwuIk7NZCpYLka2UdT4nrUGSunBzxwVll7k8SZLupCqMyqXZVJCjALEDZRnvNc6kpzScsJmknhFYvDIrmJXlgEUki6mXADoxG+SOp99Sbrp1y2btyXRvTbKPK4E7j3AHtzkZaM9G8D4NUqi6M2i2q1SsWPcooNWPXxqyfZ6Y7qm3+Wn+30dqt6T3Go+i7mAsDayHdRmInvXvX4bfA+VTdDflbJFB4vpNj82PT7NENWRRmK+k3mB55ikQ1JCdIGcBmzh288dPnVXbKN1m2Twkem8P08qKt6WWxXquk2vSXPHbGa15KM1u/aO0TuPuyBnRuDlh356Y22Nca9eqLlLblFVrdS5rZB4Guymjg7C1aUGXswEDe1IIwAWqJqVO+U9RBenJXKSjiMnyeqLP27FjH9m0LoAB7QPn1snpj/aucnQqVher3Hq3HSxhmIlFz2Tgu3ZhFP913Bs99ZulStvk/k3hvTzkVOaOV2Q9rAfuwD2keMkeanw8qnabWVuDhNcvpk6jUTc0m+BTMJ1h9RxjGn8Pv8AfUvzkq9jX5LHyv3d6kPvow46Y5vs7n1Jd0z+Fx3f9Q+oqTorsPayq8Z0u6HmxXRrAq3PMmeelHmAqotYzhnGqUg9F7l+P6Dzqu11+30ou/CNHvl5kukZlVQemyXXL3AGuDqYlYx1PeT4D+a43XKtfUiajUqvhdj7w/hscIxGoHn3n3nrVdZdKZVTtlN8kyuRoeNxbo4w6hh4EA1vCxx6MqTj0J3MPKugGSDJHVk6kDxHiPKp9OoUuJFjp9Zn0zFOpJYDZ6O+Pm3nETH7qYgHPRX6KfLPT5VP0d+yW1lT4rpFbXvXaNlXpV0eVOHON6BLPB8+cxcVE93MzHd2bSv+QHSv0FUlqnKTtXSZ7LSKFdcavdogcOsI2khg2Gp/U1bkHqT/AM8qTuulGVsfjkWKqmCT7NP4Zwx42btGjeNWBtlEYDQjThhq7yfGqa/Ux2pV5T938lO8zm3IgX99b2OsRRjtJWMjqp6serNk7e4UzbqYpWdIk6fSObyUUnONwTkaAPDTn65rotNBFjHQ1lxwXm4SMEmAUnYMPZJ8D4Vws0uFmJGu0jj/ABGqoRCELnfhgSQSqNnyG/qH8j9Ks9NZujgtNFbvjsfsLFSeie1lYNh5e5g/91duxy0SMrebJsvzyvzq7pt/Y3fB5HUaX+r8te7MdvJJGDMpHaMckt3knLH61WVShvzYennCUK0q/Yt+WeGdvMFb2VGp/Py+JqJqbVWm0c9Rc66vqzSo2U5CkYU6SBj1SO446d1VU4TXMljJTbslDxvjNtDKGMYknUFQQBlAeo1d2fCpdKucHHOIs71aN2PcVi88NneIY8m3/Ss/o4YJb0H1GPhHGY7geoSGHVW6j+R51Fsodby+iHbTKvsFlMzzwywOsa6QrtjTKGGTpxuCDXadUaa4WQly+18Eeu17uEZxxiyaCR4+pHs57wfZqxocZtOXRfRtdleV2deCX7wSRTdHQgsB4Z9YfEZqTujXbmPRpZU7aHGRuPHeJdlaSTr3R5X3sPV+pq4nZivceS09O+9QMGJ8feff3155vLye3ilGO1F7yhw4SzZYerGNR8z+Efv8Kj6izZEi6yzZDHyO8dgRO83ayEMip2RI0LpJOoeB3qLPUJ0Kvbz8lHt9WRe49zQqyYhRHdMjtGAOnPUL3++u9NUlDDfD9ixo0Kn6plDLzjcRkMz5BIGkIpG/uHT41Mp8PVyajg7W0VVrDTY2cv8AMyzHs5AFk7vBvd5+VVt+lcP4ka/SuC3R6LS3vHeaWNoXVEC6ZCQVl1DcDBztSyiEKozjLn4IKm9xn3MvDuwnZRsp9Zfcc7fA5qXVPfHJfaWzfWV0ExRldThlIYEeKnIrvCW2SZ1sgpRcX8H0FY3geFJe5kD/AEya9GpenJ4adbjY4fUwbjXEDPPJKfxsSPJeij5Yrz10982z2mkr8upR+DrwuyM0qxj8R3PgB1PyrjKW1ZOl1nlwbNUt4FRQijCgYA91U9kt8slFKTk8sreOcfjt9j6znoo/U+Fd6tO5d9HamiVgstzxIWIVY9tyu5IB8anPw/ENzXBJjpK3LbnkveC8zxzEI40Oem+Qx8AfGodulceUcrtLKtZXKL+opEM65v4WIZtSjCPuPI/iH71a0WbolvpLd8MP2KIHHTY93ka7p4eSU4qSwzeuUuJfaLSGQ+0Vw39S5VvqK9DRPdWmeJ1lXlXSiSuOS6beZh3RufkDW9n8Wc6VmyP3PnkKOuN8de+vPqyX8fb4PcRrjlP3wMHo+tMzlnIcorFSQMrqIG3wz8608QvWz0LCfZXaqtxr55eRytJJ0WZrgxEKzNF2YI+6AyA2fxVWXeRJxVX5+5X1xk5YZmtxM0khY5LO31PQfoKsEtqwehhiEeByteS49H3jPrI3KkAA+Qxv8ahT1e2WEitnrpbuBT4xw4wStGxz3g+I7jUyuanHKLGmxWwyPvKV4ZbZdRyykqfh0+mKrtTBRmVGphsswjpzlFm1Y/lKkfMD96aWXrNtK8WIzirMumMlldkcKuE8biL5EAn/APip1ef07X1Ky2P9dCT/AMrFyojWHjBZZXY9cgwYhd+9mx8AP96rdbnKiVOtl60kS+JpFZwzywoEeVtTEfikbbVv862hbO+SVnsRtPTuswhCtLZppAi7sx6n6kmpjaiuS9nNVxyMlxyUwTKyanA9kjAPuNRo6pN4IK12ZcoW7O5aGQONmU7j3dR+tSZRUokyxKyBq0EoZVYdGAI+NU0o7ZYKFrEmhN9IEGHjfvKlT8DkfqasNJLKaLLQS7QoswzgkZPQd58anquTju9ia5x3bTSuYLwtwOE97dkp+B/9NWNss6ZHntLDGva+5m1VB6Qe+QU+5c+L/oBULWdoqtc8zRZc1XZitnI2JwoP9RwfpmuGmhusOGmhusRn3CbEzSrGDjPU+AHU1Zzlsjkt7bPKhkdZuT4CmF1Bse1nO/mOlQoa2SkVn6yeeRElVo3I6MjfIqan53LJbZ3xNV4dcdpEj/mUH5iqa2OJtFDOOJNCv6QYhiJu/wBYfvUzRvhon+HvDaEyppY4Nb4RdkcE196wyL8iy1eVy/p8nk9RD+ua+pkgFUZ6z2Gn0fw5lkb8qAD/AKj/ALVF1bxAg6+XpSHS9uBHGzn8Kk/IVXwjukkVsY7ngyS+Z5mPr4kkYYPeWJ2H7V6LSpQfWUi3sioV4zgvYuSdTktPEEkjxqTGsyjqB3EAA9N62lrmocRe5Pr2wVctT638Pj6lFdWElvMIi4xGuMdSfyuD4dK6OcbanJx5b79iwpzLCjL04/Jp/Lt6ZbdHO7Yw3vGxrzmohtmV99eyxorueoc24bvVh9dj+tddJL1YO2il+5gz+rAuDXPRNNm0Zfyytj4gH96utA/2zynjMcX/AIGrjcWu3lUfijcfNTUuz+LK6h4si/qfPIrzb4Z7tc8jJyLLidl2y0ZxnxGDUfUcx569yDr09mUN1pBO1uUuTGZWDBjHkLg5A6+VRLZ0eYnVnH1KmmTWGzM2Vo3wdmRvqpqyzuR6GPrhwP1pzZAyZclWxuuCd/LHWq6WmluKqejsUuhM49xLt5i4GB0UHrgeNTqobI4LKivyoYY68mWpS2BOxclvh0H0FQNXLMys1U1Kw55zmC2rDvYqB88/tTSx9eRpI5tM4qxLov4rTVwqdj7JuIwfcFx197VPpcoU7l8lTfiWtjH/APIuCABNAyBjGx3+dcne3bvZYqtKG0f/AEe4FsUBJ0uevXcCqrxCTnPcVerr2SRL5zgLWxI/CQx92cH9a46SSUxpJ7beRM5dvhDOrt7O4PkD31Ptjui0ix1MHKGEP9xxyBU19opGNgDknyAquronuKhUTbxgzO4l1uzY3ZifmelWa4Rdx9EeTVeGw6Io0/Kqg/AVU2NSsyUVssybEjmq8lkji7eIQyapPU1BvVBAVsjx3q0hVXW/25ZJfhuXlsWTGCQxAyOh7xXdXTUNmeCydcd27HJpXFbM/wBgxeKiN/gX3+jVY2R/pkUFNiXiLf3M3qpPRjzyBMDHIneGz8CP9qhaxdMqtcvUmWnNFmZbZ1G7DDDz0nOPlmuOmntsI+mmo2JmfcLvjDKsgGcdR0yD1FWc47k0XFsPNhgcpecodGVDlvykY38zUFaRqWclatFNy5Edi0smerO3zLGp3EUWnFcc/BqvD7fs4kT8qgfIb1UWy3SbKKct0mxV9IM4zEnfux/QfvUzRrhsnaCPbE6phYp8Gu8Psz/YmjvMDt/q1N+9XkY40+PoeTssT1276mRVRnrPca/R/KBJIveVB+RP81F1azEr9fF4TG7ikHaQyIPxKQPlUGp4mmV8HiSMjnQhkbQrmORW0tsPVbf9K9JpblDc28ZRaaurzoLCyMHELuwa1dIIkDW5LKkpeMAyf3hVhuTgn5V0061EL05y4l1/9KK3TNZSXXYuNLHLOXiyESNI1Byx0gbHUdzUjUynXR5U0uXksvD64qamn7Goco2xS2TPVst8+n0xXlNVJOZz1U82Mj88TAW2O9mUfLf9q20kfVk30Uf3Mme1YFya36JYsWrt+aU/QAVd6BftnlfGpJ3/AIHZxmprWSozjkwHmPh5guZYz0Dkr5qxyv0P0rz2og4TaPb6O1W0xl9CLw67MUiyDqpz7x3j5VHlHcsHeyG+Liara3KyIrochhkVUzi4tqRQSi4vDKPmLloTnXGQsnfno3v8D513o1O3iRK0+qdfD6FWTlm5Bx2WfMMCP1qYtRX8k5ayvHZccF5QbUGuMYG+gHOf6j4eVcbdSksRI9+sTXpHILgbdKgcyK5vkQuduJiSQRqfVjznzY/wP3qy01e2PJaaKranJi3UhLJOXyzWLHl4/wBjmEj13QyY/wAxOsD6AVcqj+n2nlbNUv1u9dZwZHPMEXU2cDHQVW00O2W1cHprLdkNwy8lcREc2gn1ZAAP6h7Pz3qFrKW018EbVQ8ytSQ/yICCDuCMEeINVUXh/VFUm08iFxvlWSNiYVLoeg/Evl5irSvURa9XDLWnWRkvV2UycNmJwIpM/wBJrq5w+ST5tfeRk4Dy+sTo90VVmbEMZYZZuvxPkK42TnOLVa+5XarWxfpiOlVuG+uSB2ZhzHxITzsykEL6q+4ZwfiauqKXCKcumXWnShXhdlZYQvIUUga2YKAPEnAqTZCt2Yh0bKyUa3KZvl3wkPaG37jFo+Q2+tXLrTr2HkIXNXeZ9TBZYyrFWGGUkMPAg4P1FeflFxbTPa1zU4qSLPlrifYTBj7DDS/kCdj8DXC6vfHBx1NPmR4NMVgRkHIqp6eCl6Yr8c5SEjF4SFY5LKfZJPeMdKmVatdSJtOrceJFGvKNyTjSo89QxUh6mslPW1oZuXuWlgOtzrk7j3L7v5qLdqd3ESDfqnZwui8llCgsxAAGST3AVGjFyeERlFt4Rl3G+IdvM0nd0UeCjp/Pxq2rhsjgvaKvLhg8LC0aWRIkGWdgo+J3PwGT8K71wc5JIXWKqDk/g+gIrQLEIx7IQJ8MYr0Situ08O7Mz3fUwDiVkYZXibqjFfeAdj8RivPXQ2TaPcUWKytSXwevBb/sZkk7gcN/SetcLI7o4F9e+GDU4pAwBU5B3BHhVRKDi8MonFp4Yr8x8rGRjJBgMd2U7Bj4jwNTKNSksSJ2n1e1bZCvJwK4zpMLnu6ZB/apsNQlypExW0tdl3wHlFtQacBVHRAevvx0HlXC/WZ98sjXaqKjtrHYAAeVVjy2Vwgc68S7SUIp9WPr5sevy6fOrPTV7Y8ltoqtsdzF2pOMkx9ZN15J4eYLOFG2bTqYebksf1q/00NlaR4rW2+ZdJl4akEQQfShwAyILmMZaMYkAHVPH/p/Qmq/W071uXsXPhOrVcvLl0zLKpz1Bdcu8fa3ODloydx3qfEfxXG2lWL6kW/TKzldj9YcRjmXMbg+IzuPeOtV9lUo8NFTOuUHhkquOMGnR1kkCjLEAeJOK2jFt8Iyk5dCnx/mwYKW5yehfuH9PifOp1Omw8yJ1GkeczEs1MLT2wMXI3ATdXAyPuoyGkPccbqvxP0qVpaHZLPsit8S1Spq2rtm242q9R5D3MV594Eba5YqPupSXTwBz6y/AnPuqk1dWyba6PW+GahXU7X2hazUVxeMtFjlPhDxy7zOrqI5zpfoG7mHme41Bs0+2W6JWanStNuHRe8H4eII9CvI41MwaRtTesScZPdvXDU3u2WWsFfGG054txNLePtJA5XUq+opY5Y4Gw7qafTyultiYlNRO17axPoeVEPZHWjOB6h/MCen+1YqnbDMYPvg28vfyKfMvMwcGKA7H2n8R4L/ADUrT6ba8vstNNpceuYnpCASwG7dT44qxndKUVB+xMhXGMnJe4++i7gfaTG4cepHsmfxOepHuH61L0VLk9zKjxjVKMFVF99msYq2PNGT+k3l4xy/aUHqSH7z/K/cfcf1qn1tDT3npfCNYpR8qXa6EWq9F2MnLvMxhAjly0fce9R4eYqNdp1PldkK/S7/AFR7Hazvo5RmN1YeR3+I7qgTqlHtFbOuUe0Sa0Of4Il9xKKIZkdR5Z3PuHWuldUpdHSFcpPEUI3MXMbT+ogKx/Vvf5eVWFVCh9y0o0qhzLsoa7kzs0b0W8AOTdONsaYcjrn2n/YfGrTQ0Ye9nnPF9Wn+1H8mlVZ++Cg9jM/SpwE5F2g22WUY6flb9j8KrNfQ296PQeEavH7TM7qrPRDHyzzH2P3cu8fce9P5FRrqN/K7IGo027mPY9W1yki6kYMD3g5qvnW48MrJQcXyetaZwYOGYAZJAHnWVFt8BLPQqcw81KAY4DknIL9w93ifOp1Om95E7T6Rt5kJJNTS1XCwMnIfAjc3IJH3URDSHuJ6qvxI+QqVpaXOeSs8T1SprcV/Jm2gVfI8ic0B1dAQQdwdjWGs8GU8coyTnfktoGaa3UmE7soyTGe/H+X9KqdXpWnuij0vh3iSmtlj5Emq8uvY7RyFTlSQfEHH6Vjh9mHGMu0T045cAYEz/PP61zdUH7HJ6at+xFuLyST23ZveSa3SS6RvGuEekeNZNs56LTl/gMt3JoiGwPrufZQfz5V3podjwRdVrIaePPZtnAeDR2sKxRjYbsT1Zu8mr2qtVxwjyOovldNykWVdDgVfMPBo7qFopPerd6t3EVyuqVkXFkjTaiVFinEw3jHAHs5nWQHU24bJ0uB0K/xVVqXKKUGuEes0dsLszg+X7FfcSlRkKWOQMD9a4UVwseJPB3tscFwsllZ8Yni2jkYDwOCPkc1HnTBywYlRXPlonnm65xjUv+kVy/TQjLKOX6Krsqr/AIxJIQJpSdRwATgE+QG1SadK2m4Lo6baqmuOyJNHqBGSM7ZHWt6rPLkpYzj2OtkNy2l5ylyzJduFXIiXAeQ92O4eLV2hVK+bklwQdXqoaatRzlm28MsEhjSOMaUQAAe7x8TVzCChHCPJW2Ssm5yJlbmhHvbNJUaOQBkYEMD3g1rKKksM3hNwkpR7RjfN3KMloxdQWgJ9VupTyf8AmqXUaWVbyuj1Wh8Rjetr4kLFRC0baOySEHIJB8jitTVpPskHiU2MdrJj+o1jZH4NPJh8Ed2JOSST4msm6jFdI61nBtyOHJnJj3LLJMCsHXfYyeAHgvnU/TaVyeZdFP4h4lGqO2t8mvwQhVCqAFAAAHQAdBVwklwjy7k5PLPSsmDxurdZFKOAVYEMD0INauKawzaMnF7kY1zlyk9oxdAWtyfVbqU/yt+xql1Gmdbyuj1eg8QjfHbLiQsVDLU9ba6eM5RmU+RxWGk+znOuMu0WK8y3QGO1PxVf4rk6K85wcXpavgh3XEpZP7yRm8idvkNq6KKXSOkaYR6RFrY6vPsWXAeBy3cgjiH9bH2UHifPyrtTRKx8ETVauFEd0n+DbeAcGjtYVijGw3Y97N3k1e1VKuOEeQ1GolfNzkWddTgFAFAdSKBcChzDyBBOS8RMMh66QNDHzX+MVDu0cLOVwyz0viltPD5Qi8R5CvIz6sYlHijD9GINV89DZHrkuqvFqJ/yeCrPLl3/AN2m/wBBrl+mt+CUtbp/86JNpydeyHa3ZR4uVUD5nP0rZaSx+xyn4np4/wCIa+CejPcNdSZH5I+/yLH9sVMq0OHmRV6jxpy9NSNCsbGOFAkShFHQAYqxjBR6KSyyVjzJ5JNbGgUBxigIXFeFxXEZSZQynx6g+IPca0nXGaxJHWq2dUt0WZtxz0bSoS1q3aL+ViFce49D9KrLdE1zEvtN4zF+m1Chf8GnjyskMqbYJ0n6EZFR4RsqmpbSz/UU2xwpIiQ2zABcOcDG4Of0rS1zsk5NdnSEoQjjK/1J9ny9cTkaLd2wdiV0geeWwK2qrufETlbqtPHDm0OvL/o1JIa7fA/w0PX+pv4+dS6tC/8AEVOp8ZzlVf6mjWlokahI1CquwAGAKsoxUVhFFOUpvMnk9q2NTmgCgPORARhsYO2D0PlRpPhhNp5Erj3o8gl9eBuxY9w3Q58u74GoNuihLottN4tbXxLlCfecgXiZ0Iko8UcD6NioUtBYui2r8Xol/Lghf9j73/uz/NB/4q5/o7fg7f8Ak9N/mJ9h6Prtz64SId5ZgxHwX+a6Q0Nj74OFvjFMV6eR05f5Bt4CHkPbOOmrGgHyXx9+an06KEOXyyo1PittywuEOIWphVvns7UAUAUB0liDAhgCDsQdwR4GsNJ9mU2nlCFzB6No3Je2bs2P4Dunw71/SoF2hjLmJcabxiUMK1ZEm/5QvIjhoGYfmjw4+m/0qBPSWR9i6r8R081/LBWnhk3+DL/ob+K5eTP4O61NL6kiXactXcpwlvL72XSB8WxW8dNY/Y52a6iHckNnBPRoxIa6fSPyRnJPkW/iptOgfciq1HjKaxUjRuHcOjgQRxKEQdw+pPifOrKEFFYRRWWSsluk8sl1scwoAoAoAoAoAoAoAoAoAoAoAoAoAoAoDgisYGTr2S+A+VMIzuZ2xWTBzQBQBQBQBQHBFAGmgACgAigDSKANI8KA5oAoAoAoAoAoAoArGAFZAUAUAUAUAUAUAUAUAUAUAUAUAUAUAUAUAUAUAUAUAUAUAUAUAUAUAUAUAUBVDmK2+0vadp/7RHH2rppbZNtwcaT7Q2BJ3rGeGwc8N4/BOY+yZ2EkQmRuylCmMnAOtlChsj2SdXfjFZwYyWlDIUAUAUAUAUB53NwsaM7sFRQWZicBQOpJ8Kw3gEf+1IcRN2qaZyohOoYlLLqXR+bK77d1Z98Aiz8x26LI7SHTFIsMjBHIEjlVCghfW3dQSuQDnOMGsZ6+oJttxCKRXaN1cIzI5U50untqcd48Kz7ZBxwziEdxEk0Lao5BqRsFcj3MAR8RQEqgCgCgCgCgCgK7mK8aG1uJUxrjhkdc7jUqEjI8MitLJbY5RtFZeBK4HzTM8du7XiSmaeCNlSzMejXHI7IS8u+cD1xnGnoc7bt4ePuaLlZPa99ISSxXkUIaK4htppVPaW8ukx7HPYyOFYMR6r491ayzs3GyxuSZ1v8AnORrK4UJPBcx2sc6PII/vFYhe0UAsBv1VgCNQ2raX/sxEsYvSFbfaltNy+sQl9cWO1K5x2evtSO7UE0576zjLMZwhxrBkKAKAKAKAzPjvFJreW9sVlk7W7eFrJjIxZFuT2U3ZknKiPQ7gDGM91axWVj6/wCwfHP/AHIQcyH+1IYtIlQNLaJLpuPUKIWc9o/3ckhMeGxv1323y+VJ/QdYKrgPMr2tvEyguwsoNIeWQR65rtogzrnSAMglsaiNs1rBt8fb+xmSxz9/7llacwT28l+7CB53urOAFXbsFaVFUOc+sFGckdfPetor+7MP5+g3cp8blna5inWLtLaURs0JJjfUiuCNW4ID4IydxWfbJj3wMNDIUAUAUAUAUAUAh8X5ena6u7iOP7xTA9qSV+90xFJo+uwZSy74GdJ3xWiWE/8AvBtnr7f7nPJfBLiF7TtYyqx2Aif1lIWXtM6djucd42866N+pv7HNL0pfVj3WDYKAKAKAKAKA6SxhlKsMgggjxB2NYaygjLODcOugzxPbzFeGQ3KWntRi5eUsIDE/5lhULqHsl6J8Z/H/ACHjOPyV1jBfSQXSSR3bIWsHiWRLpiGFx99p+0Zk2CgnfAG/Q5o1wvuPd/ZllcpdlwJhxH7Obi/z2HbB9RkH2bVp9bsNOvH4OmdsVrHOOfj/ANmz74/7weMdvcxWtkkycSWFbNwVsxKJFudWwlEPrj1c4z6ua2/4Rqu/yzSOWROLSAXX/wAR2adt09vA1dNuvhWz7NY9FnWDYKAKAKAKAjcRslmikhfOiRGRsHB0uCDg9xwaxKKksMynh5IU/L8Tx28ba9NsyPHvvmNCi6ttxhjRrLyzC4WCnsvR3aRhgpn0tBJbgNJkJDLp1KuRtjSME5PvrL5WB08ntFyJbBJkLTt20awkvKXZIkOVjjLeyo+J2G9Ae0PJ0CXBuI2mQlxIyK/3bOAASVI78DOCKIxgYqGQoAoAoAoCJPw2F5EmeKNpY89nIVBZNWx0sdxnyoCOvL9qJu3FvD2xOoy9muvVgjOrGc4JHxoDleX7UKVFvDpMfZFezXBiyW7PGPZyScdMmsYGTiLl20WNoltoBE4AdBGoVgOmVxg4rIJPDuHRQII4I0iQZIWNQqgk5Ow260BKoAoAoAoAoAoCkvOZUiRpHinVVuEtwSgXWzusYdAzAmPU2NRxnBIBGCcZBPh4irRvIA+ELghkZCdGc4DgZG2x6HxpJ4WQuTjgvEluYIp4wwSVFdQ2AwDDIzgkZ9xNbNYMJ5JtYMka5vVRo1YOTI2ldKMwBAz6xUEIPNsCnvgEmgCgCgCgCgCgCgCgCgCgCgCgCgCgCgFLiPPKxSyobado4Zo4ZplMeiMyiPQcFtTD7zfAOMeYouQ1g809Idub37IAc9qYNeuL+8AJI7PX2unII16dOe+sJ5QfB1tOfu0jidLO4JnYpbJqhBmKhmkIJfCqoQ7tjPdmiecfbIfH9iwHN8f2GW87OQCHWssRx2ivG2iROuCQwI2ODRvGAuXgi/8AbpFWftbeeOSEwgRHQXk+0HTBpKsV9ZttyMd+KyYyWnAOPfaGljeGSCaEr2kchQkBwSjBo2ZSDg9D3U9sj3LmhkKAKAouduNPZ2jzxhCytEMSEhMPIitkj2dmO++OuD0rWTw0vlmV7ipd893UMVyrrbyzxXEEKSQLIYj24BBKayxZd8qGGcr0rYwSLbmu/kW2RYoI5ppJ42aWOVU0xKGSRY9eoZBxpLH3inuYDh3Oly80LMLXsJrqS1WJS/2hDGXXtGJbSRmMkrpGAw38S5Ms9Oaea7uCa7EC25itIIbh+0Emt1Yya0UqwAOE2JG2OhztrF9/fAPDjnPNxG1y8S2witOx7SOQv20/axxyfdEEBdpABlWyR3Vt/wA4MLn/AEyaEDQJ5RzQyFAFAdJYwylWGQQQQe8HYisNZQM14XyveosyvFG32a1lteHiRgVmWR2Op9LZH3awoc49k9xp3HL7H+L6FbwTk+8SO4X7OY1efh8qR5gQDsZibhgkcrKCFCnrltupGK2eML7mPn7EiblC5JTtbTt4xJfkRdrGvZyTz64LjdsHCZ6ZYaula+xkJ+U7nsbVZrI3QSxWERdtGv2a5BOqQ6nAOQVGtckaazLmTC6GLjPLc0tpw6CUGZopYDdNrxlUidZGJJBYEnBA3IY7YzWJLM0/uYXEWQOFcr3EUlsqxFYYOIXEiDWhEds8DqhUas6dbkaeoz0AovbPww/f7o0SsmQoAoAoAoAoCh54glazkaB2SWLEyEMVDGI69DYO6sAVI8DWreMMylng8OQZZJbdrmUvm6kadEYk9lE2BEgB6eooJx+JmrdrHBrnLyMtYMhQBQBQBQBQBQCcORUkurie4ZmWSeOVI0lkVG7NIwvbR7K5DoSOvWsR4MyeSyi5RgS5NwjTozOZGRZnETORhmMedJz1PnvTHGDB0l5MtjBDAO1QW5LQvHK6SoTkNh1IO4Yg+RpjoEhOV7cWjWYDdi4Os6iXcsdTMzncsTuT51l8hcHS/wCU7eYzGQOTMsSuQ5UjsCWiZCN1YE5yKP8A+hEjgPL8VoH7MyO8hBkkmkeWR9IwoLuScAdB76AtaAKAKAreYODrdwmF2ZVLRtlcZ+7dXA3BGCVwffWGstP4GTmLgNqsTQLbQLCxy0QiQRsdtygGD0Hd3Vl8g7WnBLaLQIreGMRljHojRdBcYYrgeqSAM460ARcGt1lM6wQrM3tSiNBIc4zlwNR6Dv7qLgdnpPw2Fy5eKNjKoSXUintEGcK+R6yjJ2O25rGAeU3A7Z5Fle3gaVAAkjRoXUDoFYjIx5Vn3yPbBYUAUAUAUAUAUBSWvNVs7sgdgRN9nDNG6o83rgpG5GlyCjZwdsb9aLkFjxS/S3hkmlJEcal3IBJCqMk4G5rDeAlk87/iscMBuJCRGArEgEnDEAbDfvFZfAXJNVsjPjQI5oAoAoAoAoAoCrPMVqJXhNxEJIyokUsBpLkBASdskkADqc0XIJt8kZjcTBWjKntA4DKVx6wYHqMd1YeMchfQ8Ib6BbcTKyLbrHrVhsixBcggDooWsyeOxFZ6JcMoZQynKsAQfEEZBoDvQBQBQBQBQBQEDjfFktYjNIGKBlDFRnTrYLqO49UEjJ8KxnkFZxLmpFS47JJXaFxESqBl7RkDg7uuVXIzuN9hvR5Atvzm/Z20kUxeM2l7JK0kK6mlttAyyIV6Nr9VWAPj30fEvwFyvzgkcf55KxhIBJ2qyWqSyrF9yrTNGWjJYnDFH88ahvmn+Jfcx7Fzcc626TGIpPpWVYGnEZMKzNgCMtnOclRkDGSN6yuTL4GWgCgCgCgCgEbnuSdr7hsKY7KSVy4E0kRcxxu2CYxkqANQGdyADtvWF2/og+iol5/ktrYMqCZs3TMsskryBIZmQEGG3Kqu2xcqB0ycE0jzj8Brs9b7mqe3uL24SMSQJDaSyK8xUojpv2SaSC2+dyoOBuTRLDa+ofKWPgLrm5rS4vMK0rSXcMUKsZSqA2qSNtGjuBsdlU7n3mkevyZfs/oOvK/FmurZJniaJiWDIwYYKsVyNaq2k4yMgHBGwrZo1TLasGQoAoAoAoDh1yCPGsPoGYcB5euLeOERx3AJ4lM8imSQ5gHb9mW1MfVOUye8kE5O9Y54+zM/JT2HC+IMl4rwXCpLYzr2TNM69vqTQoaaeQucFxqXQDvt4bNejH2CfrTJ44RdNDeqkF4sTQW6iO4kMjPcLLmVosu2E0+BC+ApLr8mF3+CRY2HEBxTXKZwgnJVlWRomgK+qhPb9mowf8LUCOtZWMmH0ajWDIUAUAUAUAUBlEHDp4ftzK1w5bituAHUMDHrg1yAaN/VJUt0AQdME1hcJB8yf2PPh/Fb2S9mRvtXYtHeq0codgpUN2WD9nRFzjI0u+xpJZixnlEThDXJtJIVa8kj/suQTxzwlBFPoAijhGhS2Rq2Gru3zWLeU/wZhw0SW4jxFbyKMPJFGptFiUrMY3iKR9qGEds41ElxlpE07bYGa3T9T+5o/wCPBrtYNgoAoAoAoAoCLxSwS4hkhkGUlRkfx0sCDjz3rDWUZTwxZl9Htu1olq0krBJjP2j9lI7yNqBLrIhjfZsYK9w7xmsvl5MLhHEXo8t1hSESTBUiuohjsx6t2cybBMAr+HAwPA0fLyFx/c73HIMTMxE9wqO0MjxqyaHkg0BHOUJyRGoIBAPhQxjg9puSYmmZzNcdk063D24ZOyaZcEMfV141KraQ2MgbUjwZfI0UAUAUAUAUBFuOHxvJHI6AvEWMTHOULKVYj3qSPjQFXc8mWMgUPbRsF14zn/5japAd9wWOcHvolgHa65QspHEkltGzjRhiCTiMAIDvuBgbGnvkfQ9r3lq1l7TtIUbtHWR85yXVQqtnOQQoxtjasYBM4bw+OCNYoV0RrnSuScaiWO5JPUk1kEqgCgCgCgCgCgCgCgCgCgCgCgCgCgCgCgCgCgCgCgCgCgCgCgCgCgCgCgCgCgCgCgCgCgCgCgCgCgCgCgCgCgCgCgCgCgCgCgCgCgCgCgCgCgCgCgCgCgCgCgCgCgCgCgP/2Q=="/>
          <p:cNvSpPr>
            <a:spLocks noChangeAspect="1" noChangeArrowheads="1"/>
          </p:cNvSpPr>
          <p:nvPr/>
        </p:nvSpPr>
        <p:spPr bwMode="auto">
          <a:xfrm>
            <a:off x="155575" y="-928688"/>
            <a:ext cx="4143375" cy="19431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5126" name="Picture 6" descr="http://ciberconta.unizar.es/doctorado/dibujos/fiable.JPG"/>
          <p:cNvPicPr>
            <a:picLocks noChangeAspect="1" noChangeArrowheads="1"/>
          </p:cNvPicPr>
          <p:nvPr/>
        </p:nvPicPr>
        <p:blipFill>
          <a:blip r:embed="rId2"/>
          <a:srcRect/>
          <a:stretch>
            <a:fillRect/>
          </a:stretch>
        </p:blipFill>
        <p:spPr bwMode="auto">
          <a:xfrm>
            <a:off x="1785918" y="3071810"/>
            <a:ext cx="5429288" cy="2546150"/>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1538" y="0"/>
            <a:ext cx="6657996" cy="785794"/>
          </a:xfrm>
        </p:spPr>
        <p:style>
          <a:lnRef idx="0">
            <a:scrgbClr r="0" g="0" b="0"/>
          </a:lnRef>
          <a:fillRef idx="1003">
            <a:schemeClr val="dk2"/>
          </a:fillRef>
          <a:effectRef idx="0">
            <a:scrgbClr r="0" g="0" b="0"/>
          </a:effectRef>
          <a:fontRef idx="major"/>
        </p:style>
        <p:txBody>
          <a:bodyPr>
            <a:normAutofit/>
          </a:bodyPr>
          <a:lstStyle/>
          <a:p>
            <a:pPr algn="ctr"/>
            <a:r>
              <a:rPr lang="es-MX" dirty="0" smtClean="0">
                <a:solidFill>
                  <a:schemeClr val="bg1"/>
                </a:solidFill>
              </a:rPr>
              <a:t>CONFIABILIDAD</a:t>
            </a:r>
            <a:endParaRPr lang="es-MX" dirty="0">
              <a:solidFill>
                <a:schemeClr val="bg1"/>
              </a:solidFill>
            </a:endParaRPr>
          </a:p>
        </p:txBody>
      </p:sp>
      <p:sp>
        <p:nvSpPr>
          <p:cNvPr id="3" name="2 Marcador de contenido"/>
          <p:cNvSpPr>
            <a:spLocks noGrp="1"/>
          </p:cNvSpPr>
          <p:nvPr>
            <p:ph sz="quarter" idx="1"/>
          </p:nvPr>
        </p:nvSpPr>
        <p:spPr>
          <a:xfrm>
            <a:off x="642910" y="857232"/>
            <a:ext cx="7772400" cy="5305444"/>
          </a:xfrm>
        </p:spPr>
        <p:txBody>
          <a:bodyPr>
            <a:normAutofit fontScale="92500" lnSpcReduction="20000"/>
          </a:bodyPr>
          <a:lstStyle/>
          <a:p>
            <a:pPr algn="just"/>
            <a:r>
              <a:rPr lang="es-MX" dirty="0" smtClean="0"/>
              <a:t>La confiabilidad es la consistencia que tiene el instrumento y se evalúa mediante una prueba piloto (ensayo del instrumento, según Blanco, 2000). </a:t>
            </a:r>
          </a:p>
          <a:p>
            <a:pPr algn="just"/>
            <a:endParaRPr lang="es-MX" dirty="0" smtClean="0"/>
          </a:p>
          <a:p>
            <a:pPr algn="just"/>
            <a:endParaRPr lang="es-MX" dirty="0" smtClean="0"/>
          </a:p>
          <a:p>
            <a:pPr algn="just"/>
            <a:endParaRPr lang="es-MX" dirty="0" smtClean="0"/>
          </a:p>
          <a:p>
            <a:pPr algn="just">
              <a:buNone/>
            </a:pPr>
            <a:endParaRPr lang="es-MX" dirty="0" smtClean="0"/>
          </a:p>
          <a:p>
            <a:pPr algn="just"/>
            <a:endParaRPr lang="es-MX" dirty="0" smtClean="0"/>
          </a:p>
          <a:p>
            <a:pPr algn="just"/>
            <a:endParaRPr lang="es-MX" dirty="0" smtClean="0"/>
          </a:p>
          <a:p>
            <a:pPr algn="just"/>
            <a:r>
              <a:rPr lang="es-MX" dirty="0" smtClean="0"/>
              <a:t>Se realiza con 2 fines el primero verificar </a:t>
            </a:r>
            <a:r>
              <a:rPr lang="es-MX" dirty="0" smtClean="0">
                <a:solidFill>
                  <a:srgbClr val="FF0000"/>
                </a:solidFill>
              </a:rPr>
              <a:t>la aplicabilidad </a:t>
            </a:r>
            <a:r>
              <a:rPr lang="es-MX" dirty="0" smtClean="0"/>
              <a:t>de la encuesta y el segundo verificar la </a:t>
            </a:r>
            <a:r>
              <a:rPr lang="es-MX" dirty="0" smtClean="0">
                <a:solidFill>
                  <a:srgbClr val="FF0000"/>
                </a:solidFill>
              </a:rPr>
              <a:t>consistencia</a:t>
            </a:r>
            <a:r>
              <a:rPr lang="es-MX" dirty="0" smtClean="0"/>
              <a:t> de las respuestas.</a:t>
            </a:r>
          </a:p>
          <a:p>
            <a:pPr algn="just"/>
            <a:r>
              <a:rPr lang="es-MX" dirty="0" smtClean="0"/>
              <a:t>Se realiza en unidades de estudio similares a las definitivas del estudio; en cuanto a la cantidad se determinará según la población o muestra a estudiar.</a:t>
            </a:r>
          </a:p>
          <a:p>
            <a:endParaRPr lang="es-MX" dirty="0" smtClean="0"/>
          </a:p>
          <a:p>
            <a:endParaRPr lang="es-MX" dirty="0" smtClean="0"/>
          </a:p>
          <a:p>
            <a:endParaRPr lang="es-MX" dirty="0"/>
          </a:p>
        </p:txBody>
      </p:sp>
      <p:graphicFrame>
        <p:nvGraphicFramePr>
          <p:cNvPr id="4" name="3 Diagrama"/>
          <p:cNvGraphicFramePr/>
          <p:nvPr/>
        </p:nvGraphicFramePr>
        <p:xfrm>
          <a:off x="1785918" y="1785926"/>
          <a:ext cx="5262578" cy="18891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stockgi.com/wp-content/uploads/2012/08/mod.-confiabilidad.png"/>
          <p:cNvPicPr>
            <a:picLocks noChangeAspect="1" noChangeArrowheads="1"/>
          </p:cNvPicPr>
          <p:nvPr/>
        </p:nvPicPr>
        <p:blipFill>
          <a:blip r:embed="rId2"/>
          <a:srcRect/>
          <a:stretch>
            <a:fillRect/>
          </a:stretch>
        </p:blipFill>
        <p:spPr bwMode="auto">
          <a:xfrm>
            <a:off x="3000363" y="2857496"/>
            <a:ext cx="4145620" cy="3719517"/>
          </a:xfrm>
          <a:prstGeom prst="rect">
            <a:avLst/>
          </a:prstGeom>
          <a:noFill/>
        </p:spPr>
      </p:pic>
      <p:sp>
        <p:nvSpPr>
          <p:cNvPr id="3" name="2 Marcador de contenido"/>
          <p:cNvSpPr>
            <a:spLocks noGrp="1"/>
          </p:cNvSpPr>
          <p:nvPr>
            <p:ph sz="quarter" idx="1"/>
          </p:nvPr>
        </p:nvSpPr>
        <p:spPr>
          <a:xfrm>
            <a:off x="857224" y="785794"/>
            <a:ext cx="7772400" cy="4572000"/>
          </a:xfrm>
        </p:spPr>
        <p:txBody>
          <a:bodyPr/>
          <a:lstStyle/>
          <a:p>
            <a:pPr algn="just"/>
            <a:r>
              <a:rPr lang="es-MX" dirty="0" smtClean="0"/>
              <a:t>Existen diversos coeficientes a través de los cuales evaluar la confiabilidad, entre los cuales destacan:</a:t>
            </a:r>
          </a:p>
          <a:p>
            <a:pPr algn="just">
              <a:buNone/>
            </a:pPr>
            <a:r>
              <a:rPr lang="es-MX" dirty="0" smtClean="0">
                <a:solidFill>
                  <a:srgbClr val="0070C0"/>
                </a:solidFill>
              </a:rPr>
              <a:t>1.-medida de estabilidad(confiabilidad por test-</a:t>
            </a:r>
            <a:r>
              <a:rPr lang="es-MX" dirty="0" err="1" smtClean="0">
                <a:solidFill>
                  <a:srgbClr val="0070C0"/>
                </a:solidFill>
              </a:rPr>
              <a:t>retest</a:t>
            </a:r>
            <a:r>
              <a:rPr lang="es-MX" dirty="0" smtClean="0">
                <a:solidFill>
                  <a:srgbClr val="0070C0"/>
                </a:solidFill>
              </a:rPr>
              <a:t>)</a:t>
            </a:r>
          </a:p>
          <a:p>
            <a:pPr algn="just">
              <a:buNone/>
            </a:pPr>
            <a:r>
              <a:rPr lang="es-MX" dirty="0" smtClean="0">
                <a:solidFill>
                  <a:srgbClr val="0070C0"/>
                </a:solidFill>
              </a:rPr>
              <a:t>2.-metodos de formas alternativas o paralelas</a:t>
            </a:r>
          </a:p>
          <a:p>
            <a:pPr algn="just">
              <a:buNone/>
            </a:pPr>
            <a:r>
              <a:rPr lang="es-MX" dirty="0" smtClean="0">
                <a:solidFill>
                  <a:srgbClr val="0070C0"/>
                </a:solidFill>
              </a:rPr>
              <a:t>3.-Metodo de mitades partidas (split-helves)</a:t>
            </a:r>
          </a:p>
          <a:p>
            <a:pPr algn="just">
              <a:buNone/>
            </a:pPr>
            <a:r>
              <a:rPr lang="es-MX" dirty="0" smtClean="0">
                <a:solidFill>
                  <a:srgbClr val="0070C0"/>
                </a:solidFill>
              </a:rPr>
              <a:t>4.-Medidas de consistencia interna</a:t>
            </a:r>
          </a:p>
          <a:p>
            <a:pPr>
              <a:buNone/>
            </a:pPr>
            <a:endParaRPr lang="es-MX" dirty="0" smtClean="0"/>
          </a:p>
          <a:p>
            <a:endParaRPr lang="es-MX" dirty="0" smtClean="0"/>
          </a:p>
          <a:p>
            <a:endParaRPr lang="es-MX" dirty="0"/>
          </a:p>
        </p:txBody>
      </p:sp>
      <p:sp>
        <p:nvSpPr>
          <p:cNvPr id="4" name="3 Conector"/>
          <p:cNvSpPr/>
          <p:nvPr/>
        </p:nvSpPr>
        <p:spPr>
          <a:xfrm>
            <a:off x="285720" y="428604"/>
            <a:ext cx="642942" cy="714380"/>
          </a:xfrm>
          <a:prstGeom prst="flowChart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dirty="0" smtClean="0"/>
              <a:t>10</a:t>
            </a:r>
            <a:endParaRPr lang="es-MX"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sz="quarter" idx="1"/>
          </p:nvPr>
        </p:nvGraphicFramePr>
        <p:xfrm>
          <a:off x="1" y="1"/>
          <a:ext cx="9001155" cy="6658435"/>
        </p:xfrm>
        <a:graphic>
          <a:graphicData uri="http://schemas.openxmlformats.org/drawingml/2006/table">
            <a:tbl>
              <a:tblPr firstRow="1" bandRow="1">
                <a:tableStyleId>{6E25E649-3F16-4E02-A733-19D2CDBF48F0}</a:tableStyleId>
              </a:tblPr>
              <a:tblGrid>
                <a:gridCol w="1227429"/>
                <a:gridCol w="1636574"/>
                <a:gridCol w="1227430"/>
                <a:gridCol w="1841146"/>
                <a:gridCol w="3068576"/>
              </a:tblGrid>
              <a:tr h="965596">
                <a:tc>
                  <a:txBody>
                    <a:bodyPr/>
                    <a:lstStyle/>
                    <a:p>
                      <a:pPr algn="ctr"/>
                      <a:r>
                        <a:rPr lang="es-MX" sz="1400" dirty="0" smtClean="0"/>
                        <a:t>Método</a:t>
                      </a:r>
                      <a:endParaRPr lang="es-MX" sz="1400" dirty="0"/>
                    </a:p>
                  </a:txBody>
                  <a:tcPr/>
                </a:tc>
                <a:tc>
                  <a:txBody>
                    <a:bodyPr/>
                    <a:lstStyle/>
                    <a:p>
                      <a:pPr algn="ctr"/>
                      <a:r>
                        <a:rPr lang="es-MX" sz="1400" dirty="0" smtClean="0"/>
                        <a:t>Numero de veces que el instrumento es administrado</a:t>
                      </a:r>
                      <a:endParaRPr lang="es-MX" sz="1400" dirty="0"/>
                    </a:p>
                  </a:txBody>
                  <a:tcPr/>
                </a:tc>
                <a:tc>
                  <a:txBody>
                    <a:bodyPr/>
                    <a:lstStyle/>
                    <a:p>
                      <a:pPr algn="ctr"/>
                      <a:r>
                        <a:rPr lang="es-MX" sz="1400" dirty="0" smtClean="0"/>
                        <a:t>Numero de versiones diferentes del instrumento</a:t>
                      </a:r>
                      <a:endParaRPr lang="es-MX" sz="1400" dirty="0"/>
                    </a:p>
                  </a:txBody>
                  <a:tcPr/>
                </a:tc>
                <a:tc>
                  <a:txBody>
                    <a:bodyPr/>
                    <a:lstStyle/>
                    <a:p>
                      <a:pPr algn="ctr"/>
                      <a:r>
                        <a:rPr lang="es-MX" sz="1400" dirty="0" smtClean="0"/>
                        <a:t>Numero</a:t>
                      </a:r>
                      <a:r>
                        <a:rPr lang="es-MX" sz="1400" baseline="0" dirty="0" smtClean="0"/>
                        <a:t> de participantes que proveen los datos</a:t>
                      </a:r>
                      <a:endParaRPr lang="es-MX" sz="1400" dirty="0"/>
                    </a:p>
                  </a:txBody>
                  <a:tcPr/>
                </a:tc>
                <a:tc>
                  <a:txBody>
                    <a:bodyPr/>
                    <a:lstStyle/>
                    <a:p>
                      <a:pPr algn="ctr"/>
                      <a:r>
                        <a:rPr lang="es-MX" sz="1400" dirty="0" smtClean="0"/>
                        <a:t>Inquietud</a:t>
                      </a:r>
                      <a:r>
                        <a:rPr lang="es-MX" sz="1400" baseline="0" dirty="0" smtClean="0"/>
                        <a:t> o pregunta que contesta</a:t>
                      </a:r>
                      <a:endParaRPr lang="es-MX" sz="1400" dirty="0"/>
                    </a:p>
                  </a:txBody>
                  <a:tcPr/>
                </a:tc>
              </a:tr>
              <a:tr h="1082897">
                <a:tc>
                  <a:txBody>
                    <a:bodyPr/>
                    <a:lstStyle/>
                    <a:p>
                      <a:pPr algn="ctr"/>
                      <a:r>
                        <a:rPr lang="es-MX" sz="1600" dirty="0" smtClean="0"/>
                        <a:t>Estabilidad</a:t>
                      </a:r>
                    </a:p>
                    <a:p>
                      <a:pPr algn="ctr"/>
                      <a:r>
                        <a:rPr lang="es-MX" sz="1600" dirty="0" smtClean="0"/>
                        <a:t>(test-</a:t>
                      </a:r>
                      <a:r>
                        <a:rPr lang="es-MX" sz="1600" dirty="0" err="1" smtClean="0"/>
                        <a:t>retest</a:t>
                      </a:r>
                      <a:r>
                        <a:rPr lang="es-MX" sz="1600" dirty="0" smtClean="0"/>
                        <a:t>)</a:t>
                      </a:r>
                      <a:endParaRPr lang="es-MX" sz="1600" dirty="0"/>
                    </a:p>
                  </a:txBody>
                  <a:tcPr/>
                </a:tc>
                <a:tc>
                  <a:txBody>
                    <a:bodyPr/>
                    <a:lstStyle/>
                    <a:p>
                      <a:pPr algn="ctr"/>
                      <a:r>
                        <a:rPr lang="es-MX" sz="1600" dirty="0" smtClean="0"/>
                        <a:t>Dos veces en tiempos distintos</a:t>
                      </a:r>
                      <a:endParaRPr lang="es-MX" sz="1600" dirty="0"/>
                    </a:p>
                  </a:txBody>
                  <a:tcPr/>
                </a:tc>
                <a:tc>
                  <a:txBody>
                    <a:bodyPr/>
                    <a:lstStyle/>
                    <a:p>
                      <a:pPr algn="ctr"/>
                      <a:r>
                        <a:rPr lang="es-MX" sz="1600" dirty="0" smtClean="0"/>
                        <a:t>Una versión</a:t>
                      </a:r>
                      <a:endParaRPr lang="es-MX" sz="1600" dirty="0"/>
                    </a:p>
                  </a:txBody>
                  <a:tcPr/>
                </a:tc>
                <a:tc>
                  <a:txBody>
                    <a:bodyPr/>
                    <a:lstStyle/>
                    <a:p>
                      <a:pPr algn="ctr"/>
                      <a:r>
                        <a:rPr lang="es-MX" sz="1600" dirty="0" smtClean="0"/>
                        <a:t>Cada participante responde al instrumento dos veces</a:t>
                      </a:r>
                      <a:endParaRPr lang="es-MX" sz="1600" dirty="0"/>
                    </a:p>
                  </a:txBody>
                  <a:tcPr/>
                </a:tc>
                <a:tc>
                  <a:txBody>
                    <a:bodyPr/>
                    <a:lstStyle/>
                    <a:p>
                      <a:pPr algn="ctr"/>
                      <a:r>
                        <a:rPr lang="es-MX" sz="1600" dirty="0" smtClean="0"/>
                        <a:t>¿responde</a:t>
                      </a:r>
                      <a:r>
                        <a:rPr lang="es-MX" sz="1600" baseline="0" dirty="0" smtClean="0"/>
                        <a:t>  los individuos de una manera similar a un instrumento si se les administra dos veces?</a:t>
                      </a:r>
                      <a:endParaRPr lang="es-MX" sz="1600" dirty="0"/>
                    </a:p>
                  </a:txBody>
                  <a:tcPr/>
                </a:tc>
              </a:tr>
              <a:tr h="1090189">
                <a:tc>
                  <a:txBody>
                    <a:bodyPr/>
                    <a:lstStyle/>
                    <a:p>
                      <a:pPr algn="ctr"/>
                      <a:r>
                        <a:rPr lang="es-MX" sz="1600" dirty="0" smtClean="0"/>
                        <a:t>Formas alternas</a:t>
                      </a:r>
                      <a:endParaRPr lang="es-MX" sz="1600" dirty="0"/>
                    </a:p>
                  </a:txBody>
                  <a:tcPr/>
                </a:tc>
                <a:tc>
                  <a:txBody>
                    <a:bodyPr/>
                    <a:lstStyle/>
                    <a:p>
                      <a:pPr algn="ctr"/>
                      <a:r>
                        <a:rPr lang="es-MX" sz="1600" dirty="0" smtClean="0"/>
                        <a:t>Dos veces al mismo tiempo o con una diferencia de </a:t>
                      </a:r>
                      <a:r>
                        <a:rPr lang="es-MX" sz="1600" baseline="0" dirty="0" smtClean="0"/>
                        <a:t> tiempo muy corta</a:t>
                      </a:r>
                      <a:endParaRPr lang="es-MX" sz="1600" dirty="0"/>
                    </a:p>
                  </a:txBody>
                  <a:tcPr/>
                </a:tc>
                <a:tc>
                  <a:txBody>
                    <a:bodyPr/>
                    <a:lstStyle/>
                    <a:p>
                      <a:pPr algn="ctr"/>
                      <a:r>
                        <a:rPr lang="es-MX" sz="1600" dirty="0" smtClean="0"/>
                        <a:t>Dos versiones diferentes, pero equivalentes</a:t>
                      </a:r>
                      <a:endParaRPr lang="es-MX" sz="1600" dirty="0"/>
                    </a:p>
                  </a:txBody>
                  <a:tcPr/>
                </a:tc>
                <a:tc>
                  <a:txBody>
                    <a:bodyPr/>
                    <a:lstStyle/>
                    <a:p>
                      <a:pPr algn="ctr"/>
                      <a:r>
                        <a:rPr lang="es-MX" sz="1600" dirty="0" smtClean="0"/>
                        <a:t>Cada participante responde a cada versión del instrumento.</a:t>
                      </a:r>
                      <a:endParaRPr lang="es-MX" sz="1600" dirty="0"/>
                    </a:p>
                  </a:txBody>
                  <a:tcPr/>
                </a:tc>
                <a:tc>
                  <a:txBody>
                    <a:bodyPr/>
                    <a:lstStyle/>
                    <a:p>
                      <a:pPr algn="ctr"/>
                      <a:r>
                        <a:rPr lang="es-MX" sz="1600" dirty="0" smtClean="0"/>
                        <a:t>Cuando dos versiones de un</a:t>
                      </a:r>
                      <a:r>
                        <a:rPr lang="es-MX" sz="1600" baseline="0" dirty="0" smtClean="0"/>
                        <a:t> instrumento son similares, ¿hay convergencia o divergencia en las respuestas a ambas versiones?</a:t>
                      </a:r>
                      <a:endParaRPr lang="es-MX" sz="1600" dirty="0"/>
                    </a:p>
                  </a:txBody>
                  <a:tcPr/>
                </a:tc>
              </a:tr>
              <a:tr h="1339375">
                <a:tc>
                  <a:txBody>
                    <a:bodyPr/>
                    <a:lstStyle/>
                    <a:p>
                      <a:pPr algn="ctr"/>
                      <a:r>
                        <a:rPr lang="es-MX" sz="1600" dirty="0" smtClean="0"/>
                        <a:t>Formas alternas y </a:t>
                      </a:r>
                      <a:r>
                        <a:rPr lang="es-MX" sz="1600" dirty="0" err="1" smtClean="0"/>
                        <a:t>pruba-posprueba</a:t>
                      </a:r>
                      <a:endParaRPr lang="es-MX" sz="1600" dirty="0"/>
                    </a:p>
                  </a:txBody>
                  <a:tcPr/>
                </a:tc>
                <a:tc>
                  <a:txBody>
                    <a:bodyPr/>
                    <a:lstStyle/>
                    <a:p>
                      <a:pPr algn="ctr"/>
                      <a:r>
                        <a:rPr lang="es-MX" sz="1600" dirty="0" smtClean="0"/>
                        <a:t>Dos veces en tiempo distintos</a:t>
                      </a:r>
                      <a:endParaRPr lang="es-MX" sz="1600" dirty="0"/>
                    </a:p>
                  </a:txBody>
                  <a:tcPr/>
                </a:tc>
                <a:tc>
                  <a:txBody>
                    <a:bodyPr/>
                    <a:lstStyle/>
                    <a:p>
                      <a:pPr algn="ctr"/>
                      <a:r>
                        <a:rPr lang="es-MX" sz="1600" dirty="0" smtClean="0"/>
                        <a:t>Dos versiones diferentes pero equivalentes</a:t>
                      </a:r>
                      <a:endParaRPr lang="es-MX"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600" dirty="0" smtClean="0"/>
                        <a:t>Cada participante responde a cada versión del instrumento.</a:t>
                      </a:r>
                    </a:p>
                    <a:p>
                      <a:pPr algn="ctr"/>
                      <a:endParaRPr lang="es-MX"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600" dirty="0" smtClean="0"/>
                        <a:t>Cuando dos versiones de un</a:t>
                      </a:r>
                      <a:r>
                        <a:rPr lang="es-MX" sz="1600" baseline="0" dirty="0" smtClean="0"/>
                        <a:t> instrumento son similares, ¿hay convergencia o divergencia en las respuestas a ambas versiones?</a:t>
                      </a:r>
                      <a:endParaRPr lang="es-MX" sz="1600" dirty="0" smtClean="0"/>
                    </a:p>
                    <a:p>
                      <a:pPr algn="ctr"/>
                      <a:endParaRPr lang="es-MX" sz="1600" dirty="0"/>
                    </a:p>
                  </a:txBody>
                  <a:tcPr/>
                </a:tc>
              </a:tr>
              <a:tr h="1090189">
                <a:tc>
                  <a:txBody>
                    <a:bodyPr/>
                    <a:lstStyle/>
                    <a:p>
                      <a:pPr algn="ctr"/>
                      <a:r>
                        <a:rPr lang="es-MX" sz="1600" dirty="0" smtClean="0"/>
                        <a:t>Mitades partidas</a:t>
                      </a:r>
                      <a:endParaRPr lang="es-MX" sz="1600" dirty="0"/>
                    </a:p>
                  </a:txBody>
                  <a:tcPr/>
                </a:tc>
                <a:tc>
                  <a:txBody>
                    <a:bodyPr/>
                    <a:lstStyle/>
                    <a:p>
                      <a:pPr algn="ctr"/>
                      <a:r>
                        <a:rPr lang="es-MX" sz="1600" dirty="0" smtClean="0"/>
                        <a:t>Una vez</a:t>
                      </a:r>
                      <a:endParaRPr lang="es-MX" sz="1600" dirty="0"/>
                    </a:p>
                  </a:txBody>
                  <a:tcPr/>
                </a:tc>
                <a:tc>
                  <a:txBody>
                    <a:bodyPr/>
                    <a:lstStyle/>
                    <a:p>
                      <a:pPr algn="ctr"/>
                      <a:r>
                        <a:rPr lang="es-MX" sz="1600" dirty="0" smtClean="0"/>
                        <a:t>Una fragmentada en dos partes equivalentes</a:t>
                      </a:r>
                      <a:endParaRPr lang="es-MX" sz="1600" dirty="0"/>
                    </a:p>
                  </a:txBody>
                  <a:tcPr/>
                </a:tc>
                <a:tc>
                  <a:txBody>
                    <a:bodyPr/>
                    <a:lstStyle/>
                    <a:p>
                      <a:pPr algn="ctr"/>
                      <a:r>
                        <a:rPr lang="es-MX" sz="1600" dirty="0" smtClean="0"/>
                        <a:t>Cada participante responde a la </a:t>
                      </a:r>
                      <a:r>
                        <a:rPr lang="es-MX" sz="1600" baseline="0" dirty="0" smtClean="0"/>
                        <a:t> única versión</a:t>
                      </a:r>
                      <a:endParaRPr lang="es-MX" sz="1600" dirty="0"/>
                    </a:p>
                  </a:txBody>
                  <a:tcPr/>
                </a:tc>
                <a:tc>
                  <a:txBody>
                    <a:bodyPr/>
                    <a:lstStyle/>
                    <a:p>
                      <a:pPr algn="ctr"/>
                      <a:r>
                        <a:rPr lang="es-MX" sz="1600" dirty="0" smtClean="0"/>
                        <a:t>¿son las puntuaciones d una mitad del instrumento similares a las obtenidas en la otra mitad?</a:t>
                      </a:r>
                      <a:endParaRPr lang="es-MX" sz="1600" dirty="0"/>
                    </a:p>
                  </a:txBody>
                  <a:tcPr/>
                </a:tc>
              </a:tr>
              <a:tr h="1090189">
                <a:tc>
                  <a:txBody>
                    <a:bodyPr/>
                    <a:lstStyle/>
                    <a:p>
                      <a:pPr algn="ctr"/>
                      <a:r>
                        <a:rPr lang="es-MX" sz="1600" dirty="0" smtClean="0"/>
                        <a:t>Medidas de consistencia (alfa y KR-20</a:t>
                      </a:r>
                      <a:r>
                        <a:rPr lang="es-MX" sz="1600" baseline="0" dirty="0" smtClean="0"/>
                        <a:t> y 21)</a:t>
                      </a:r>
                      <a:endParaRPr lang="es-MX" sz="1600" dirty="0"/>
                    </a:p>
                  </a:txBody>
                  <a:tcPr/>
                </a:tc>
                <a:tc>
                  <a:txBody>
                    <a:bodyPr/>
                    <a:lstStyle/>
                    <a:p>
                      <a:pPr algn="ctr"/>
                      <a:r>
                        <a:rPr lang="es-MX" sz="1600" dirty="0" smtClean="0"/>
                        <a:t>Una vez</a:t>
                      </a:r>
                      <a:endParaRPr lang="es-MX" sz="1600" dirty="0"/>
                    </a:p>
                  </a:txBody>
                  <a:tcPr/>
                </a:tc>
                <a:tc>
                  <a:txBody>
                    <a:bodyPr/>
                    <a:lstStyle/>
                    <a:p>
                      <a:pPr algn="ctr"/>
                      <a:r>
                        <a:rPr lang="es-MX" sz="1600" dirty="0" smtClean="0"/>
                        <a:t>Una versión</a:t>
                      </a:r>
                      <a:endParaRPr lang="es-MX"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600" dirty="0" smtClean="0"/>
                        <a:t>Cada participante responde a la </a:t>
                      </a:r>
                      <a:r>
                        <a:rPr lang="es-MX" sz="1600" baseline="0" dirty="0" smtClean="0"/>
                        <a:t> única versión</a:t>
                      </a:r>
                      <a:endParaRPr lang="es-MX" sz="1600" dirty="0" smtClean="0"/>
                    </a:p>
                    <a:p>
                      <a:pPr algn="ctr"/>
                      <a:endParaRPr lang="es-MX" sz="1600" dirty="0"/>
                    </a:p>
                  </a:txBody>
                  <a:tcPr/>
                </a:tc>
                <a:tc>
                  <a:txBody>
                    <a:bodyPr/>
                    <a:lstStyle/>
                    <a:p>
                      <a:pPr algn="ctr"/>
                      <a:r>
                        <a:rPr lang="es-MX" sz="1600" dirty="0" smtClean="0"/>
                        <a:t>Las respuestas</a:t>
                      </a:r>
                      <a:r>
                        <a:rPr lang="es-MX" sz="1600" baseline="0" dirty="0" smtClean="0"/>
                        <a:t> a los ítems del instrumento son coherentes</a:t>
                      </a:r>
                      <a:endParaRPr lang="es-MX" sz="1600" dirty="0"/>
                    </a:p>
                  </a:txBody>
                  <a:tcPr/>
                </a:tc>
              </a:tr>
            </a:tbl>
          </a:graphicData>
        </a:graphic>
      </p:graphicFrame>
      <p:sp>
        <p:nvSpPr>
          <p:cNvPr id="5" name="4 Conector"/>
          <p:cNvSpPr/>
          <p:nvPr/>
        </p:nvSpPr>
        <p:spPr>
          <a:xfrm>
            <a:off x="357158" y="428604"/>
            <a:ext cx="642942" cy="714380"/>
          </a:xfrm>
          <a:prstGeom prst="flowChart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dirty="0" smtClean="0"/>
              <a:t>9</a:t>
            </a:r>
            <a:endParaRPr lang="es-MX"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428596" y="928670"/>
            <a:ext cx="8122288" cy="1754326"/>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Métodos Y Técnicas </a:t>
            </a:r>
          </a:p>
          <a:p>
            <a:pPr algn="ctr"/>
            <a:r>
              <a:rPr lang="es-E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DE Recolección DE </a:t>
            </a:r>
            <a:r>
              <a:rPr lang="es-E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DATOS</a:t>
            </a:r>
            <a:endParaRPr lang="es-E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1026" name="Picture 2" descr="http://entornovirtualparaeldesarrollode.weebly.com/uploads/8/8/7/0/8870627/2237050.png?3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1452" y="3212976"/>
            <a:ext cx="3076575" cy="3076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40570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solidFill>
                  <a:schemeClr val="tx1"/>
                </a:solidFill>
                <a:latin typeface="Arial" pitchFamily="34" charset="0"/>
                <a:cs typeface="Arial" pitchFamily="34" charset="0"/>
              </a:rPr>
              <a:t>Como se sabe si un instrumento de validación es confiable y valido</a:t>
            </a:r>
            <a:endParaRPr lang="es-MX" dirty="0">
              <a:solidFill>
                <a:schemeClr val="tx1"/>
              </a:solidFill>
              <a:latin typeface="Arial" pitchFamily="34" charset="0"/>
              <a:cs typeface="Arial" pitchFamily="34" charset="0"/>
            </a:endParaRPr>
          </a:p>
        </p:txBody>
      </p:sp>
      <p:sp>
        <p:nvSpPr>
          <p:cNvPr id="3" name="2 Marcador de contenido"/>
          <p:cNvSpPr>
            <a:spLocks noGrp="1"/>
          </p:cNvSpPr>
          <p:nvPr>
            <p:ph sz="quarter" idx="1"/>
          </p:nvPr>
        </p:nvSpPr>
        <p:spPr/>
        <p:style>
          <a:lnRef idx="1">
            <a:schemeClr val="accent3"/>
          </a:lnRef>
          <a:fillRef idx="2">
            <a:schemeClr val="accent3"/>
          </a:fillRef>
          <a:effectRef idx="1">
            <a:schemeClr val="accent3"/>
          </a:effectRef>
          <a:fontRef idx="minor">
            <a:schemeClr val="dk1"/>
          </a:fontRef>
        </p:style>
        <p:txBody>
          <a:bodyPr/>
          <a:lstStyle/>
          <a:p>
            <a:pPr algn="ctr">
              <a:buNone/>
            </a:pPr>
            <a:endParaRPr lang="es-MX" dirty="0" smtClean="0"/>
          </a:p>
          <a:p>
            <a:pPr algn="ctr">
              <a:buNone/>
            </a:pPr>
            <a:r>
              <a:rPr lang="es-MX" sz="4000" b="1" dirty="0" smtClean="0"/>
              <a:t>X= </a:t>
            </a:r>
            <a:r>
              <a:rPr lang="es-MX" sz="4000" b="1" dirty="0" err="1" smtClean="0"/>
              <a:t>t+e</a:t>
            </a:r>
            <a:endParaRPr lang="es-MX" sz="4000" b="1" dirty="0" smtClean="0"/>
          </a:p>
          <a:p>
            <a:pPr algn="ctr">
              <a:buNone/>
            </a:pPr>
            <a:endParaRPr lang="es-MX" dirty="0" smtClean="0"/>
          </a:p>
          <a:p>
            <a:pPr algn="ctr">
              <a:buNone/>
            </a:pPr>
            <a:r>
              <a:rPr lang="es-MX" dirty="0" smtClean="0"/>
              <a:t>X= Valores observados (resultados disponibles)</a:t>
            </a:r>
          </a:p>
          <a:p>
            <a:pPr algn="ctr">
              <a:buNone/>
            </a:pPr>
            <a:r>
              <a:rPr lang="es-MX" dirty="0" smtClean="0"/>
              <a:t>t= Valores verdaderos</a:t>
            </a:r>
          </a:p>
          <a:p>
            <a:pPr algn="ctr">
              <a:buNone/>
            </a:pPr>
            <a:r>
              <a:rPr lang="es-MX" dirty="0" smtClean="0"/>
              <a:t>e= Grado de error en la medición</a:t>
            </a:r>
          </a:p>
          <a:p>
            <a:pPr>
              <a:buNone/>
            </a:pPr>
            <a:endParaRPr lang="es-MX" dirty="0"/>
          </a:p>
        </p:txBody>
      </p:sp>
      <p:sp>
        <p:nvSpPr>
          <p:cNvPr id="6" name="5 Conector"/>
          <p:cNvSpPr/>
          <p:nvPr/>
        </p:nvSpPr>
        <p:spPr>
          <a:xfrm>
            <a:off x="357158" y="428604"/>
            <a:ext cx="642942" cy="71438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7</a:t>
            </a:r>
            <a:endParaRPr lang="es-MX"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857224" y="500042"/>
            <a:ext cx="7772400" cy="4572000"/>
          </a:xfrm>
        </p:spPr>
        <p:txBody>
          <a:bodyPr>
            <a:normAutofit lnSpcReduction="10000"/>
          </a:bodyPr>
          <a:lstStyle/>
          <a:p>
            <a:pPr algn="ctr"/>
            <a:r>
              <a:rPr lang="es-MX" b="1" dirty="0" smtClean="0">
                <a:solidFill>
                  <a:srgbClr val="C00000"/>
                </a:solidFill>
              </a:rPr>
              <a:t>La confiabilidad debe arrojar un resultado mayor a 0,70 o 70% para ser aceptado el instrumento en un rango confiable para su aplicación definitiva.</a:t>
            </a:r>
          </a:p>
          <a:p>
            <a:pPr algn="r"/>
            <a:endParaRPr lang="es-MX" dirty="0" smtClean="0"/>
          </a:p>
          <a:p>
            <a:pPr algn="r">
              <a:buNone/>
            </a:pPr>
            <a:r>
              <a:rPr lang="es-MX" dirty="0" smtClean="0"/>
              <a:t>0= Nula confiabilidad </a:t>
            </a:r>
          </a:p>
          <a:p>
            <a:pPr algn="r">
              <a:buNone/>
            </a:pPr>
            <a:r>
              <a:rPr lang="es-MX" dirty="0" smtClean="0"/>
              <a:t>1= Máximo de confiabilidad</a:t>
            </a:r>
          </a:p>
          <a:p>
            <a:pPr algn="r">
              <a:buNone/>
            </a:pPr>
            <a:r>
              <a:rPr lang="es-MX" dirty="0" smtClean="0"/>
              <a:t>.25= Baja confiabilidad</a:t>
            </a:r>
          </a:p>
          <a:p>
            <a:pPr algn="r">
              <a:buNone/>
            </a:pPr>
            <a:r>
              <a:rPr lang="es-MX" dirty="0" smtClean="0"/>
              <a:t>.50= Confiabilidad media o regular</a:t>
            </a:r>
          </a:p>
          <a:p>
            <a:pPr algn="r">
              <a:buNone/>
            </a:pPr>
            <a:r>
              <a:rPr lang="es-MX" dirty="0" smtClean="0"/>
              <a:t>.75=confiabilidad aceptable</a:t>
            </a:r>
          </a:p>
          <a:p>
            <a:pPr algn="r">
              <a:buNone/>
            </a:pPr>
            <a:r>
              <a:rPr lang="es-MX" dirty="0" smtClean="0"/>
              <a:t>&gt;90= Confiabilidad elevada</a:t>
            </a:r>
            <a:endParaRPr lang="es-MX" dirty="0"/>
          </a:p>
        </p:txBody>
      </p:sp>
      <p:sp>
        <p:nvSpPr>
          <p:cNvPr id="5" name="4 Conector"/>
          <p:cNvSpPr/>
          <p:nvPr/>
        </p:nvSpPr>
        <p:spPr>
          <a:xfrm>
            <a:off x="357158" y="428604"/>
            <a:ext cx="642942" cy="71438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7</a:t>
            </a:r>
            <a:endParaRPr lang="es-MX" dirty="0"/>
          </a:p>
        </p:txBody>
      </p:sp>
      <p:pic>
        <p:nvPicPr>
          <p:cNvPr id="10242" name="Picture 2" descr="http://image.slidesharecdn.com/confiabilidadyvalidezdelosinstrumentosderecoleccin-130515014448-phpapp01/95/confiabilidad-y-validez-de-los-instrumentos-de-recoleccin-1-638.jpg?cb=1368582327"/>
          <p:cNvPicPr>
            <a:picLocks noChangeAspect="1" noChangeArrowheads="1"/>
          </p:cNvPicPr>
          <p:nvPr/>
        </p:nvPicPr>
        <p:blipFill>
          <a:blip r:embed="rId2"/>
          <a:srcRect/>
          <a:stretch>
            <a:fillRect/>
          </a:stretch>
        </p:blipFill>
        <p:spPr bwMode="auto">
          <a:xfrm>
            <a:off x="428596" y="2631930"/>
            <a:ext cx="3643338" cy="4226070"/>
          </a:xfrm>
          <a:prstGeom prst="rect">
            <a:avLst/>
          </a:prstGeo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securedata.com.co/img/validez.jpg"/>
          <p:cNvPicPr>
            <a:picLocks noChangeAspect="1" noChangeArrowheads="1"/>
          </p:cNvPicPr>
          <p:nvPr/>
        </p:nvPicPr>
        <p:blipFill>
          <a:blip r:embed="rId2"/>
          <a:srcRect/>
          <a:stretch>
            <a:fillRect/>
          </a:stretch>
        </p:blipFill>
        <p:spPr bwMode="auto">
          <a:xfrm>
            <a:off x="4929190" y="0"/>
            <a:ext cx="4000500" cy="2857500"/>
          </a:xfrm>
          <a:prstGeom prst="rect">
            <a:avLst/>
          </a:prstGeom>
          <a:noFill/>
        </p:spPr>
      </p:pic>
      <p:sp>
        <p:nvSpPr>
          <p:cNvPr id="2" name="1 Título"/>
          <p:cNvSpPr>
            <a:spLocks noGrp="1"/>
          </p:cNvSpPr>
          <p:nvPr>
            <p:ph type="title"/>
          </p:nvPr>
        </p:nvSpPr>
        <p:spPr>
          <a:xfrm>
            <a:off x="1142976" y="214290"/>
            <a:ext cx="7329510" cy="1143000"/>
          </a:xfrm>
        </p:spPr>
        <p:txBody>
          <a:bodyPr/>
          <a:lstStyle/>
          <a:p>
            <a:r>
              <a:rPr lang="es-MX" dirty="0" smtClean="0"/>
              <a:t>VALIDEZ </a:t>
            </a:r>
            <a:endParaRPr lang="es-MX" dirty="0"/>
          </a:p>
        </p:txBody>
      </p:sp>
      <p:sp>
        <p:nvSpPr>
          <p:cNvPr id="3" name="2 Marcador de contenido"/>
          <p:cNvSpPr>
            <a:spLocks noGrp="1"/>
          </p:cNvSpPr>
          <p:nvPr>
            <p:ph sz="quarter" idx="1"/>
          </p:nvPr>
        </p:nvSpPr>
        <p:spPr>
          <a:xfrm>
            <a:off x="285720" y="1447800"/>
            <a:ext cx="8715436" cy="4572000"/>
          </a:xfrm>
        </p:spPr>
        <p:txBody>
          <a:bodyPr/>
          <a:lstStyle/>
          <a:p>
            <a:r>
              <a:rPr lang="es-MX" dirty="0" smtClean="0"/>
              <a:t>Grado en que un instrumento en </a:t>
            </a:r>
          </a:p>
          <a:p>
            <a:pPr>
              <a:buNone/>
            </a:pPr>
            <a:r>
              <a:rPr lang="es-MX" dirty="0" smtClean="0"/>
              <a:t>verdad mide la variable que se busca medir. </a:t>
            </a:r>
          </a:p>
          <a:p>
            <a:pPr>
              <a:buNone/>
            </a:pPr>
            <a:endParaRPr lang="es-MX" dirty="0" smtClean="0"/>
          </a:p>
          <a:p>
            <a:pPr algn="ctr">
              <a:buNone/>
            </a:pPr>
            <a:r>
              <a:rPr lang="es-MX" sz="2000" dirty="0" smtClean="0">
                <a:solidFill>
                  <a:srgbClr val="FFC000"/>
                </a:solidFill>
              </a:rPr>
              <a:t>Validez total= validez de contenido + validez de criterio + validez de constructo </a:t>
            </a:r>
            <a:endParaRPr lang="es-MX" sz="2000" dirty="0">
              <a:solidFill>
                <a:srgbClr val="FFC000"/>
              </a:solidFill>
            </a:endParaRPr>
          </a:p>
        </p:txBody>
      </p:sp>
      <p:sp>
        <p:nvSpPr>
          <p:cNvPr id="4" name="3 Conector"/>
          <p:cNvSpPr/>
          <p:nvPr/>
        </p:nvSpPr>
        <p:spPr>
          <a:xfrm>
            <a:off x="357158" y="428604"/>
            <a:ext cx="642942" cy="71438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6</a:t>
            </a:r>
            <a:endParaRPr lang="es-MX" dirty="0"/>
          </a:p>
        </p:txBody>
      </p:sp>
      <p:pic>
        <p:nvPicPr>
          <p:cNvPr id="9220" name="Picture 4" descr="http://www.utel.edu.mx/imagenes/home/img_banner_home2a.jpg"/>
          <p:cNvPicPr>
            <a:picLocks noChangeAspect="1" noChangeArrowheads="1"/>
          </p:cNvPicPr>
          <p:nvPr/>
        </p:nvPicPr>
        <p:blipFill>
          <a:blip r:embed="rId3"/>
          <a:srcRect/>
          <a:stretch>
            <a:fillRect/>
          </a:stretch>
        </p:blipFill>
        <p:spPr bwMode="auto">
          <a:xfrm>
            <a:off x="1285852" y="3571876"/>
            <a:ext cx="6858000" cy="2857500"/>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Como evaluar validez</a:t>
            </a:r>
            <a:endParaRPr lang="es-MX" dirty="0"/>
          </a:p>
        </p:txBody>
      </p:sp>
      <p:sp>
        <p:nvSpPr>
          <p:cNvPr id="3" name="2 Marcador de contenido"/>
          <p:cNvSpPr>
            <a:spLocks noGrp="1"/>
          </p:cNvSpPr>
          <p:nvPr>
            <p:ph sz="quarter" idx="1"/>
          </p:nvPr>
        </p:nvSpPr>
        <p:spPr>
          <a:xfrm>
            <a:off x="357158" y="1571612"/>
            <a:ext cx="3300410" cy="4572000"/>
          </a:xfrm>
        </p:spPr>
        <p:txBody>
          <a:bodyPr>
            <a:normAutofit fontScale="85000" lnSpcReduction="20000"/>
          </a:bodyPr>
          <a:lstStyle/>
          <a:p>
            <a:pPr algn="just"/>
            <a:r>
              <a:rPr lang="es-MX" dirty="0" smtClean="0"/>
              <a:t>Validez de contenido:  opiniones de expertos </a:t>
            </a:r>
          </a:p>
          <a:p>
            <a:pPr algn="just"/>
            <a:r>
              <a:rPr lang="es-MX" dirty="0" smtClean="0"/>
              <a:t>Validez de criterio: correlacionar las puntaciones de los participantes obtenidas por medio del instrumento con sus valores logrados en el criterio; ejempló (Lawton &amp; Brody/ Índice de Kats).</a:t>
            </a:r>
          </a:p>
          <a:p>
            <a:pPr algn="just"/>
            <a:r>
              <a:rPr lang="es-MX" dirty="0" smtClean="0"/>
              <a:t>Validez de  constructo: Análisis de factores, cuantas dimensiones integran a una variable y que ítems conforman cada dimensión.</a:t>
            </a:r>
          </a:p>
          <a:p>
            <a:pPr algn="just"/>
            <a:endParaRPr lang="es-MX" dirty="0"/>
          </a:p>
        </p:txBody>
      </p:sp>
      <p:sp>
        <p:nvSpPr>
          <p:cNvPr id="5" name="4 Conector"/>
          <p:cNvSpPr/>
          <p:nvPr/>
        </p:nvSpPr>
        <p:spPr>
          <a:xfrm>
            <a:off x="357158" y="428604"/>
            <a:ext cx="642942" cy="71438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4</a:t>
            </a:r>
            <a:endParaRPr lang="es-MX" dirty="0"/>
          </a:p>
        </p:txBody>
      </p:sp>
      <p:pic>
        <p:nvPicPr>
          <p:cNvPr id="8194" name="Picture 2" descr="http://image.slidesharecdn.com/confiabilidadyvalidezdelosinstrumentosderecoleccin-130515014448-phpapp01/95/confiabilidad-y-validez-de-los-instrumentos-de-recoleccin-10-638.jpg?cb=1368582327"/>
          <p:cNvPicPr>
            <a:picLocks noChangeAspect="1" noChangeArrowheads="1"/>
          </p:cNvPicPr>
          <p:nvPr/>
        </p:nvPicPr>
        <p:blipFill>
          <a:blip r:embed="rId2"/>
          <a:srcRect/>
          <a:stretch>
            <a:fillRect/>
          </a:stretch>
        </p:blipFill>
        <p:spPr bwMode="auto">
          <a:xfrm>
            <a:off x="4143372" y="1428736"/>
            <a:ext cx="4762493" cy="4324351"/>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2976" y="428604"/>
            <a:ext cx="7515252" cy="846158"/>
          </a:xfrm>
        </p:spPr>
        <p:style>
          <a:lnRef idx="2">
            <a:schemeClr val="accent6"/>
          </a:lnRef>
          <a:fillRef idx="1">
            <a:schemeClr val="lt1"/>
          </a:fillRef>
          <a:effectRef idx="0">
            <a:schemeClr val="accent6"/>
          </a:effectRef>
          <a:fontRef idx="minor">
            <a:schemeClr val="dk1"/>
          </a:fontRef>
        </p:style>
        <p:txBody>
          <a:bodyPr/>
          <a:lstStyle/>
          <a:p>
            <a:pPr algn="ctr"/>
            <a:r>
              <a:rPr lang="es-MX" dirty="0" smtClean="0"/>
              <a:t>Pasos en programas estadísticos</a:t>
            </a:r>
            <a:endParaRPr lang="es-MX" dirty="0"/>
          </a:p>
        </p:txBody>
      </p:sp>
      <p:sp>
        <p:nvSpPr>
          <p:cNvPr id="3" name="2 Marcador de contenido"/>
          <p:cNvSpPr>
            <a:spLocks noGrp="1"/>
          </p:cNvSpPr>
          <p:nvPr>
            <p:ph sz="quarter" idx="1"/>
          </p:nvPr>
        </p:nvSpPr>
        <p:spPr/>
        <p:txBody>
          <a:bodyPr/>
          <a:lstStyle/>
          <a:p>
            <a:r>
              <a:rPr lang="es-MX" dirty="0" smtClean="0"/>
              <a:t>Minitab: Estadísticas (statistics)    Confiabilidad/supervivencia (</a:t>
            </a:r>
            <a:r>
              <a:rPr lang="es-MX" dirty="0" err="1" smtClean="0"/>
              <a:t>Reliability</a:t>
            </a:r>
            <a:r>
              <a:rPr lang="es-MX" dirty="0" smtClean="0"/>
              <a:t>/</a:t>
            </a:r>
            <a:r>
              <a:rPr lang="es-MX" dirty="0" err="1" smtClean="0"/>
              <a:t>survival</a:t>
            </a:r>
            <a:r>
              <a:rPr lang="es-MX" dirty="0" smtClean="0"/>
              <a:t>)  y  </a:t>
            </a:r>
          </a:p>
          <a:p>
            <a:endParaRPr lang="es-MX" dirty="0"/>
          </a:p>
        </p:txBody>
      </p:sp>
      <p:cxnSp>
        <p:nvCxnSpPr>
          <p:cNvPr id="5" name="4 Conector recto de flecha"/>
          <p:cNvCxnSpPr/>
          <p:nvPr/>
        </p:nvCxnSpPr>
        <p:spPr>
          <a:xfrm>
            <a:off x="5143504" y="1714488"/>
            <a:ext cx="35719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7 Rectángulo redondeado"/>
          <p:cNvSpPr/>
          <p:nvPr/>
        </p:nvSpPr>
        <p:spPr>
          <a:xfrm>
            <a:off x="285720" y="357166"/>
            <a:ext cx="571504"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5</a:t>
            </a:r>
            <a:endParaRPr lang="es-MX" dirty="0"/>
          </a:p>
        </p:txBody>
      </p:sp>
      <p:pic>
        <p:nvPicPr>
          <p:cNvPr id="7170" name="Picture 2" descr="http://image.slidesharecdn.com/analisisestadisticoeninvestigacin-131114004606-phpapp01/95/analisis-estadistico-en-investigacin-52-638.jpg?cb=1384411648"/>
          <p:cNvPicPr>
            <a:picLocks noChangeAspect="1" noChangeArrowheads="1"/>
          </p:cNvPicPr>
          <p:nvPr/>
        </p:nvPicPr>
        <p:blipFill>
          <a:blip r:embed="rId2"/>
          <a:srcRect/>
          <a:stretch>
            <a:fillRect/>
          </a:stretch>
        </p:blipFill>
        <p:spPr bwMode="auto">
          <a:xfrm>
            <a:off x="1571604" y="2643182"/>
            <a:ext cx="6076950" cy="3590926"/>
          </a:xfrm>
          <a:prstGeom prst="rect">
            <a:avLst/>
          </a:prstGeo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Objetividad</a:t>
            </a:r>
            <a:endParaRPr lang="es-MX" dirty="0"/>
          </a:p>
        </p:txBody>
      </p:sp>
      <p:sp>
        <p:nvSpPr>
          <p:cNvPr id="3" name="2 Marcador de contenido"/>
          <p:cNvSpPr>
            <a:spLocks noGrp="1"/>
          </p:cNvSpPr>
          <p:nvPr>
            <p:ph sz="quarter" idx="1"/>
          </p:nvPr>
        </p:nvSpPr>
        <p:spPr>
          <a:xfrm>
            <a:off x="500034" y="1500174"/>
            <a:ext cx="4086228" cy="4572000"/>
          </a:xfrm>
        </p:spPr>
        <p:txBody>
          <a:bodyPr>
            <a:normAutofit fontScale="92500"/>
          </a:bodyPr>
          <a:lstStyle/>
          <a:p>
            <a:pPr algn="just"/>
            <a:r>
              <a:rPr lang="es-MX" dirty="0" smtClean="0"/>
              <a:t>Se refiere al grado en que el instrumento es permeable a la influencia de los sesgos y tendencias de los investigadores que lo administran, califican e interpretan (Mertens,205).</a:t>
            </a:r>
          </a:p>
          <a:p>
            <a:pPr>
              <a:buNone/>
            </a:pPr>
            <a:r>
              <a:rPr lang="es-MX" dirty="0" smtClean="0"/>
              <a:t>Ejemplo: </a:t>
            </a:r>
          </a:p>
          <a:p>
            <a:r>
              <a:rPr lang="es-MX" dirty="0" smtClean="0"/>
              <a:t>1.- Pistola láser para medir la velocidad de un automóvil.</a:t>
            </a:r>
          </a:p>
          <a:p>
            <a:r>
              <a:rPr lang="es-MX" dirty="0" smtClean="0"/>
              <a:t>2.-Detector de mentiras.</a:t>
            </a:r>
          </a:p>
          <a:p>
            <a:r>
              <a:rPr lang="es-MX" dirty="0" smtClean="0"/>
              <a:t>3.-Pruebas proyectivas.</a:t>
            </a:r>
          </a:p>
          <a:p>
            <a:endParaRPr lang="es-MX" dirty="0"/>
          </a:p>
        </p:txBody>
      </p:sp>
      <p:sp>
        <p:nvSpPr>
          <p:cNvPr id="4" name="3 Rectángulo redondeado"/>
          <p:cNvSpPr/>
          <p:nvPr/>
        </p:nvSpPr>
        <p:spPr>
          <a:xfrm>
            <a:off x="285720" y="357166"/>
            <a:ext cx="571504"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11</a:t>
            </a:r>
            <a:endParaRPr lang="es-MX" dirty="0"/>
          </a:p>
        </p:txBody>
      </p:sp>
      <p:pic>
        <p:nvPicPr>
          <p:cNvPr id="6146" name="Picture 2" descr="http://3.bp.blogspot.com/_YgYdXXsNtJY/S_XqcfM6GDI/AAAAAAAAACE/gv7OLQqV4vo/s320/6.jpg"/>
          <p:cNvPicPr>
            <a:picLocks noChangeAspect="1" noChangeArrowheads="1"/>
          </p:cNvPicPr>
          <p:nvPr/>
        </p:nvPicPr>
        <p:blipFill>
          <a:blip r:embed="rId2"/>
          <a:srcRect l="6452" r="12903"/>
          <a:stretch>
            <a:fillRect/>
          </a:stretch>
        </p:blipFill>
        <p:spPr bwMode="auto">
          <a:xfrm>
            <a:off x="5000628" y="1071546"/>
            <a:ext cx="3786214" cy="5527872"/>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857224" y="1643050"/>
            <a:ext cx="7772400" cy="2409828"/>
          </a:xfrm>
        </p:spPr>
        <p:txBody>
          <a:bodyPr>
            <a:normAutofit fontScale="92500"/>
          </a:bodyPr>
          <a:lstStyle/>
          <a:p>
            <a:pPr algn="just"/>
            <a:r>
              <a:rPr lang="es-MX" dirty="0" smtClean="0"/>
              <a:t>En la investigación cualitativa las primeras entrevistas son abiertas y de tipo “piloto”, y van estructurándose conforme avance el trabajo de campo, pero no es lo usual que sean estructuradas.</a:t>
            </a:r>
          </a:p>
          <a:p>
            <a:pPr algn="just"/>
            <a:r>
              <a:rPr lang="es-MX" dirty="0" smtClean="0"/>
              <a:t>Las entrevistas se dividen en: estructuradas, </a:t>
            </a:r>
            <a:r>
              <a:rPr lang="es-MX" dirty="0" err="1" smtClean="0"/>
              <a:t>semi</a:t>
            </a:r>
            <a:r>
              <a:rPr lang="es-MX" dirty="0" smtClean="0"/>
              <a:t> estructuradas o no estructuradas o abiertas (</a:t>
            </a:r>
            <a:r>
              <a:rPr lang="es-MX" dirty="0" err="1" smtClean="0"/>
              <a:t>Grinnell</a:t>
            </a:r>
            <a:r>
              <a:rPr lang="es-MX" dirty="0" smtClean="0"/>
              <a:t> y Unrau,2007)</a:t>
            </a:r>
          </a:p>
        </p:txBody>
      </p:sp>
      <p:sp>
        <p:nvSpPr>
          <p:cNvPr id="4" name="3 Rectángulo redondeado"/>
          <p:cNvSpPr/>
          <p:nvPr/>
        </p:nvSpPr>
        <p:spPr>
          <a:xfrm>
            <a:off x="285720" y="357166"/>
            <a:ext cx="571504"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12</a:t>
            </a:r>
            <a:endParaRPr lang="es-MX" dirty="0"/>
          </a:p>
        </p:txBody>
      </p:sp>
      <p:sp>
        <p:nvSpPr>
          <p:cNvPr id="5" name="1 Título"/>
          <p:cNvSpPr txBox="1">
            <a:spLocks/>
          </p:cNvSpPr>
          <p:nvPr/>
        </p:nvSpPr>
        <p:spPr>
          <a:xfrm>
            <a:off x="2214546" y="285728"/>
            <a:ext cx="5157798" cy="1143000"/>
          </a:xfrm>
          <a:prstGeom prst="rect">
            <a:avLst/>
          </a:prstGeom>
        </p:spPr>
        <p:style>
          <a:lnRef idx="0">
            <a:scrgbClr r="0" g="0" b="0"/>
          </a:lnRef>
          <a:fillRef idx="1003">
            <a:schemeClr val="dk2"/>
          </a:fillRef>
          <a:effectRef idx="0">
            <a:scrgbClr r="0" g="0" b="0"/>
          </a:effectRef>
          <a:fontRef idx="major"/>
        </p:style>
        <p:txBody>
          <a:bodyPr bIns="91440" anchor="b" anchorCtr="0">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4000" b="1" i="0" u="none" strike="noStrike" kern="1200" cap="none" spc="0" normalizeH="0" baseline="0" noProof="0" dirty="0" smtClean="0">
                <a:ln>
                  <a:noFill/>
                </a:ln>
                <a:solidFill>
                  <a:schemeClr val="bg1"/>
                </a:solidFill>
                <a:effectLst/>
                <a:uLnTx/>
                <a:uFillTx/>
                <a:latin typeface="+mj-lt"/>
                <a:ea typeface="+mj-ea"/>
                <a:cs typeface="+mj-cs"/>
              </a:rPr>
              <a:t>PRUEBA PILOTO CUALITATIVA </a:t>
            </a:r>
            <a:endParaRPr kumimoji="0" lang="es-MX" sz="4000" b="1" i="0" u="none" strike="noStrike" kern="1200" cap="none" spc="0" normalizeH="0" baseline="0" noProof="0" dirty="0">
              <a:ln>
                <a:noFill/>
              </a:ln>
              <a:solidFill>
                <a:schemeClr val="bg1"/>
              </a:solidFill>
              <a:effectLst/>
              <a:uLnTx/>
              <a:uFillTx/>
              <a:latin typeface="+mj-lt"/>
              <a:ea typeface="+mj-ea"/>
              <a:cs typeface="+mj-cs"/>
            </a:endParaRPr>
          </a:p>
        </p:txBody>
      </p:sp>
      <p:pic>
        <p:nvPicPr>
          <p:cNvPr id="4098" name="Picture 2" descr="http://www.monografias.com/trabajos30/contaminacion-industrial/Image2365.gif"/>
          <p:cNvPicPr>
            <a:picLocks noChangeAspect="1" noChangeArrowheads="1"/>
          </p:cNvPicPr>
          <p:nvPr/>
        </p:nvPicPr>
        <p:blipFill>
          <a:blip r:embed="rId2"/>
          <a:srcRect/>
          <a:stretch>
            <a:fillRect/>
          </a:stretch>
        </p:blipFill>
        <p:spPr bwMode="auto">
          <a:xfrm>
            <a:off x="2000232" y="3929066"/>
            <a:ext cx="5286411" cy="2428892"/>
          </a:xfrm>
          <a:prstGeom prst="rect">
            <a:avLst/>
          </a:prstGeom>
          <a:no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714356"/>
            <a:ext cx="7772400" cy="582594"/>
          </a:xfrm>
        </p:spPr>
        <p:txBody>
          <a:bodyPr>
            <a:normAutofit fontScale="90000"/>
          </a:bodyPr>
          <a:lstStyle/>
          <a:p>
            <a:r>
              <a:rPr lang="es-MX" dirty="0" smtClean="0"/>
              <a:t>Referencias:</a:t>
            </a:r>
            <a:r>
              <a:rPr lang="es-MX" dirty="0" smtClean="0"/>
              <a:t/>
            </a:r>
            <a:br>
              <a:rPr lang="es-MX" dirty="0" smtClean="0"/>
            </a:br>
            <a:endParaRPr lang="es-MX" dirty="0"/>
          </a:p>
        </p:txBody>
      </p:sp>
      <p:sp>
        <p:nvSpPr>
          <p:cNvPr id="3" name="2 Marcador de contenido"/>
          <p:cNvSpPr>
            <a:spLocks noGrp="1"/>
          </p:cNvSpPr>
          <p:nvPr>
            <p:ph sz="quarter" idx="1"/>
          </p:nvPr>
        </p:nvSpPr>
        <p:spPr/>
        <p:txBody>
          <a:bodyPr>
            <a:normAutofit fontScale="55000" lnSpcReduction="20000"/>
          </a:bodyPr>
          <a:lstStyle/>
          <a:p>
            <a:pPr algn="just"/>
            <a:r>
              <a:rPr lang="es-MX" dirty="0" smtClean="0"/>
              <a:t>1.-Bernal Torres Cesar Augusto, Metodología de la investigación 3° Ed. PEARSON 210 Pp.78</a:t>
            </a:r>
          </a:p>
          <a:p>
            <a:pPr algn="just"/>
            <a:r>
              <a:rPr lang="es-MX" dirty="0" smtClean="0"/>
              <a:t>2.-Hernandez SR, Fernández CC, Baptista LP. Metodología de la investigación. 5° Ed. Mc </a:t>
            </a:r>
            <a:r>
              <a:rPr lang="es-MX" dirty="0" err="1" smtClean="0"/>
              <a:t>Graw</a:t>
            </a:r>
            <a:r>
              <a:rPr lang="es-MX" dirty="0" smtClean="0"/>
              <a:t> Hill. 2010. Pp.5</a:t>
            </a:r>
          </a:p>
          <a:p>
            <a:pPr algn="just"/>
            <a:r>
              <a:rPr lang="es-MX" dirty="0" smtClean="0"/>
              <a:t>3.-Hernandez SR, Fernández CC, Baptista LP. Metodología de la investigación. 5° Ed. Mc </a:t>
            </a:r>
            <a:r>
              <a:rPr lang="es-MX" dirty="0" err="1" smtClean="0"/>
              <a:t>Graw</a:t>
            </a:r>
            <a:r>
              <a:rPr lang="es-MX" dirty="0" smtClean="0"/>
              <a:t> Hill. 2010. Pp.8</a:t>
            </a:r>
          </a:p>
          <a:p>
            <a:pPr algn="just"/>
            <a:r>
              <a:rPr lang="es-MX" dirty="0" smtClean="0"/>
              <a:t>4.- </a:t>
            </a:r>
            <a:r>
              <a:rPr lang="es-MX" dirty="0" err="1" smtClean="0"/>
              <a:t>Hernandez</a:t>
            </a:r>
            <a:r>
              <a:rPr lang="es-MX" dirty="0" smtClean="0"/>
              <a:t> SR, Fernández CC, Baptista LP. Metodología de la investigación. 5° Ed. Mc </a:t>
            </a:r>
            <a:r>
              <a:rPr lang="es-MX" dirty="0" err="1" smtClean="0"/>
              <a:t>Graw</a:t>
            </a:r>
            <a:r>
              <a:rPr lang="es-MX" dirty="0" smtClean="0"/>
              <a:t> Hill. 2010. Pp.304</a:t>
            </a:r>
          </a:p>
          <a:p>
            <a:pPr algn="just"/>
            <a:r>
              <a:rPr lang="es-MX" dirty="0" smtClean="0"/>
              <a:t>5.- </a:t>
            </a:r>
            <a:r>
              <a:rPr lang="es-MX" dirty="0" err="1" smtClean="0"/>
              <a:t>Hernandez</a:t>
            </a:r>
            <a:r>
              <a:rPr lang="es-MX" dirty="0" smtClean="0"/>
              <a:t> SR, Fernández CC, Baptista LP. Metodología de la investigación. 5° Ed. Mc </a:t>
            </a:r>
            <a:r>
              <a:rPr lang="es-MX" dirty="0" err="1" smtClean="0"/>
              <a:t>Graw</a:t>
            </a:r>
            <a:r>
              <a:rPr lang="es-MX" dirty="0" smtClean="0"/>
              <a:t> Hill. 2010. Pp.305</a:t>
            </a:r>
          </a:p>
          <a:p>
            <a:pPr algn="just"/>
            <a:r>
              <a:rPr lang="es-MX" dirty="0" smtClean="0"/>
              <a:t>6.-Hernandez SR, Fernández CC, Baptista LP. Metodología de la investigación. 5° Ed. Mc </a:t>
            </a:r>
            <a:r>
              <a:rPr lang="es-MX" dirty="0" err="1" smtClean="0"/>
              <a:t>Graw</a:t>
            </a:r>
            <a:r>
              <a:rPr lang="es-MX" dirty="0" smtClean="0"/>
              <a:t> Hill. 2010. Pp.201</a:t>
            </a:r>
          </a:p>
          <a:p>
            <a:pPr algn="just"/>
            <a:r>
              <a:rPr lang="es-MX" dirty="0" smtClean="0"/>
              <a:t>7.-Hernandez SR, Fernández CC, Baptista LP. Metodología de la investigación. 5° Ed. Mc </a:t>
            </a:r>
            <a:r>
              <a:rPr lang="es-MX" dirty="0" err="1" smtClean="0"/>
              <a:t>Graw</a:t>
            </a:r>
            <a:r>
              <a:rPr lang="es-MX" dirty="0" smtClean="0"/>
              <a:t> Hill. 2010. Pp.207</a:t>
            </a:r>
          </a:p>
          <a:p>
            <a:pPr algn="just"/>
            <a:r>
              <a:rPr lang="es-MX" dirty="0" smtClean="0"/>
              <a:t>8.-Hernandez SR, Fernández CC, Baptista LP. Metodología de la investigación. 5° Ed. Mc </a:t>
            </a:r>
            <a:r>
              <a:rPr lang="es-MX" dirty="0" err="1" smtClean="0"/>
              <a:t>Graw</a:t>
            </a:r>
            <a:r>
              <a:rPr lang="es-MX" dirty="0" smtClean="0"/>
              <a:t> Hill. 2010. Pp.210</a:t>
            </a:r>
          </a:p>
          <a:p>
            <a:pPr algn="just"/>
            <a:r>
              <a:rPr lang="es-MX" dirty="0" smtClean="0"/>
              <a:t>9.-Hernandez SR, Fernández CC, Baptista LP. Metodología de la investigación. 5° Ed. Mc </a:t>
            </a:r>
            <a:r>
              <a:rPr lang="es-MX" dirty="0" err="1" smtClean="0"/>
              <a:t>Graw</a:t>
            </a:r>
            <a:r>
              <a:rPr lang="es-MX" dirty="0" smtClean="0"/>
              <a:t> Hill. 2010. Pp.303</a:t>
            </a:r>
          </a:p>
          <a:p>
            <a:pPr algn="just"/>
            <a:r>
              <a:rPr lang="es-MX" dirty="0" smtClean="0"/>
              <a:t>10.- </a:t>
            </a:r>
            <a:r>
              <a:rPr lang="es-MX" dirty="0" err="1" smtClean="0"/>
              <a:t>Hernandez</a:t>
            </a:r>
            <a:r>
              <a:rPr lang="es-MX" dirty="0" smtClean="0"/>
              <a:t> SR, Fernández CC, Baptista LP. Metodología de la investigación. 5° Ed. Mc </a:t>
            </a:r>
            <a:r>
              <a:rPr lang="es-MX" dirty="0" err="1" smtClean="0"/>
              <a:t>Graw</a:t>
            </a:r>
            <a:r>
              <a:rPr lang="es-MX" dirty="0" smtClean="0"/>
              <a:t> Hill. 2010. Pp.208</a:t>
            </a:r>
          </a:p>
          <a:p>
            <a:pPr algn="just"/>
            <a:r>
              <a:rPr lang="es-MX" dirty="0" smtClean="0"/>
              <a:t>11.- </a:t>
            </a:r>
            <a:r>
              <a:rPr lang="es-MX" dirty="0" err="1" smtClean="0"/>
              <a:t>Hernandez</a:t>
            </a:r>
            <a:r>
              <a:rPr lang="es-MX" dirty="0" smtClean="0"/>
              <a:t> SR, Fernández CC, Baptista LP. Metodología de la investigación. 5° Ed. Mc </a:t>
            </a:r>
            <a:r>
              <a:rPr lang="es-MX" dirty="0" err="1" smtClean="0"/>
              <a:t>Graw</a:t>
            </a:r>
            <a:r>
              <a:rPr lang="es-MX" dirty="0" smtClean="0"/>
              <a:t> Hill. 2010. Pp.207</a:t>
            </a:r>
          </a:p>
          <a:p>
            <a:pPr algn="just"/>
            <a:r>
              <a:rPr lang="es-MX" dirty="0" smtClean="0"/>
              <a:t>12.- </a:t>
            </a:r>
            <a:r>
              <a:rPr lang="es-MX" dirty="0" err="1" smtClean="0"/>
              <a:t>Hernandez</a:t>
            </a:r>
            <a:r>
              <a:rPr lang="es-MX" dirty="0" smtClean="0"/>
              <a:t> SR, Fernández CC, Baptista LP. Metodología de la investigación. 5° Ed. Mc </a:t>
            </a:r>
            <a:r>
              <a:rPr lang="es-MX" dirty="0" err="1" smtClean="0"/>
              <a:t>Graw</a:t>
            </a:r>
            <a:r>
              <a:rPr lang="es-MX" dirty="0" smtClean="0"/>
              <a:t> Hill. 2010. Pp.418</a:t>
            </a:r>
          </a:p>
          <a:p>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monografias.com/trabajos93/estudio-ingenieria-metodos-distribucion-y-carga-mercancia/img14.png"/>
          <p:cNvPicPr>
            <a:picLocks noChangeAspect="1" noChangeArrowheads="1"/>
          </p:cNvPicPr>
          <p:nvPr/>
        </p:nvPicPr>
        <p:blipFill>
          <a:blip r:embed="rId2"/>
          <a:srcRect/>
          <a:stretch>
            <a:fillRect/>
          </a:stretch>
        </p:blipFill>
        <p:spPr bwMode="auto">
          <a:xfrm>
            <a:off x="1071538" y="500042"/>
            <a:ext cx="7715304" cy="5786478"/>
          </a:xfrm>
          <a:prstGeom prst="rect">
            <a:avLst/>
          </a:prstGeom>
          <a:noFill/>
        </p:spPr>
      </p:pic>
    </p:spTree>
    <p:extLst>
      <p:ext uri="{BB962C8B-B14F-4D97-AF65-F5344CB8AC3E}">
        <p14:creationId xmlns:p14="http://schemas.microsoft.com/office/powerpoint/2010/main" val="15220878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428596" y="142852"/>
          <a:ext cx="8358246" cy="6572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097" name="Rectangle 1"/>
          <p:cNvSpPr>
            <a:spLocks noChangeArrowheads="1"/>
          </p:cNvSpPr>
          <p:nvPr/>
        </p:nvSpPr>
        <p:spPr bwMode="auto">
          <a:xfrm>
            <a:off x="2500298" y="2071678"/>
            <a:ext cx="414340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24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ea typeface="Calibri" pitchFamily="34" charset="0"/>
                <a:cs typeface="Arial" pitchFamily="34" charset="0"/>
              </a:rPr>
              <a:t>T</a:t>
            </a:r>
            <a:r>
              <a:rPr kumimoji="0" lang="es-MX" sz="24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libri"/>
                <a:ea typeface="Calibri" pitchFamily="34" charset="0"/>
                <a:cs typeface="Arial" pitchFamily="34" charset="0"/>
              </a:rPr>
              <a:t>é</a:t>
            </a:r>
            <a:r>
              <a:rPr kumimoji="0" lang="es-MX" sz="24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ea typeface="Calibri" pitchFamily="34" charset="0"/>
                <a:cs typeface="Arial" pitchFamily="34" charset="0"/>
              </a:rPr>
              <a:t>cnicas cualitativas de investigaci</a:t>
            </a:r>
            <a:r>
              <a:rPr kumimoji="0" lang="es-MX" sz="24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libri"/>
                <a:ea typeface="Calibri" pitchFamily="34" charset="0"/>
                <a:cs typeface="Arial" pitchFamily="34" charset="0"/>
              </a:rPr>
              <a:t>ó</a:t>
            </a:r>
            <a:r>
              <a:rPr kumimoji="0" lang="es-MX" sz="24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ea typeface="Calibri" pitchFamily="34" charset="0"/>
                <a:cs typeface="Arial" pitchFamily="34" charset="0"/>
              </a:rPr>
              <a:t>n</a:t>
            </a:r>
            <a:endParaRPr kumimoji="0" lang="es-MX" sz="40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endParaRPr>
          </a:p>
        </p:txBody>
      </p:sp>
      <p:pic>
        <p:nvPicPr>
          <p:cNvPr id="4103" name="Picture 7" descr="http://m1.paperblog.com/i/29/299379/lectura-critica-investigacion-cualitativa-L-fjLOaL.jpeg"/>
          <p:cNvPicPr>
            <a:picLocks noChangeAspect="1" noChangeArrowheads="1"/>
          </p:cNvPicPr>
          <p:nvPr/>
        </p:nvPicPr>
        <p:blipFill>
          <a:blip r:embed="rId7"/>
          <a:srcRect/>
          <a:stretch>
            <a:fillRect/>
          </a:stretch>
        </p:blipFill>
        <p:spPr bwMode="auto">
          <a:xfrm>
            <a:off x="3143240" y="2857496"/>
            <a:ext cx="3048000" cy="2219326"/>
          </a:xfrm>
          <a:prstGeom prst="rect">
            <a:avLst/>
          </a:prstGeom>
          <a:noFill/>
        </p:spPr>
      </p:pic>
    </p:spTree>
    <p:extLst>
      <p:ext uri="{BB962C8B-B14F-4D97-AF65-F5344CB8AC3E}">
        <p14:creationId xmlns:p14="http://schemas.microsoft.com/office/powerpoint/2010/main" val="42045568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142844" y="214290"/>
          <a:ext cx="9001156" cy="60722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http://www.gureakmarketing.com/img/servicios/detalle/es/empresas-estudios-de-mercado.jpg"/>
          <p:cNvPicPr>
            <a:picLocks noChangeAspect="1" noChangeArrowheads="1"/>
          </p:cNvPicPr>
          <p:nvPr/>
        </p:nvPicPr>
        <p:blipFill>
          <a:blip r:embed="rId7"/>
          <a:srcRect l="16667" r="18333"/>
          <a:stretch>
            <a:fillRect/>
          </a:stretch>
        </p:blipFill>
        <p:spPr bwMode="auto">
          <a:xfrm>
            <a:off x="0" y="4071918"/>
            <a:ext cx="3098610" cy="2786082"/>
          </a:xfrm>
          <a:prstGeom prst="rect">
            <a:avLst/>
          </a:prstGeom>
          <a:noFill/>
        </p:spPr>
      </p:pic>
    </p:spTree>
    <p:extLst>
      <p:ext uri="{BB962C8B-B14F-4D97-AF65-F5344CB8AC3E}">
        <p14:creationId xmlns:p14="http://schemas.microsoft.com/office/powerpoint/2010/main" val="36278031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nvPr>
        </p:nvGraphicFramePr>
        <p:xfrm>
          <a:off x="1259632" y="404664"/>
          <a:ext cx="7224464" cy="546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488846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r>
              <a:rPr lang="es-MX" dirty="0" smtClean="0"/>
              <a:t>TÉCNICAS DE RECOLECCIÓN DE DATOS </a:t>
            </a:r>
            <a:endParaRPr lang="es-MX" dirty="0"/>
          </a:p>
        </p:txBody>
      </p:sp>
      <p:sp>
        <p:nvSpPr>
          <p:cNvPr id="9" name="Marcador de texto 8"/>
          <p:cNvSpPr>
            <a:spLocks noGrp="1"/>
          </p:cNvSpPr>
          <p:nvPr>
            <p:ph type="body" idx="1"/>
          </p:nvPr>
        </p:nvSpPr>
        <p:spPr>
          <a:xfrm>
            <a:off x="457200" y="1097757"/>
            <a:ext cx="4040188" cy="639762"/>
          </a:xfrm>
        </p:spPr>
        <p:txBody>
          <a:bodyPr>
            <a:normAutofit/>
          </a:bodyPr>
          <a:lstStyle/>
          <a:p>
            <a:r>
              <a:rPr lang="es-MX" dirty="0" smtClean="0"/>
              <a:t>INVESTIGACIÓN CUANTITATIVA</a:t>
            </a:r>
          </a:p>
        </p:txBody>
      </p:sp>
      <p:sp>
        <p:nvSpPr>
          <p:cNvPr id="10" name="Marcador de contenido 9"/>
          <p:cNvSpPr>
            <a:spLocks noGrp="1"/>
          </p:cNvSpPr>
          <p:nvPr>
            <p:ph sz="half" idx="2"/>
          </p:nvPr>
        </p:nvSpPr>
        <p:spPr>
          <a:xfrm>
            <a:off x="457200" y="1844824"/>
            <a:ext cx="4040188" cy="3951288"/>
          </a:xfrm>
        </p:spPr>
        <p:txBody>
          <a:bodyPr>
            <a:normAutofit fontScale="70000" lnSpcReduction="20000"/>
          </a:bodyPr>
          <a:lstStyle/>
          <a:p>
            <a:r>
              <a:rPr lang="es-MX" dirty="0" smtClean="0"/>
              <a:t>Encuestas </a:t>
            </a:r>
          </a:p>
          <a:p>
            <a:r>
              <a:rPr lang="es-MX" dirty="0" smtClean="0"/>
              <a:t>Entrevistas</a:t>
            </a:r>
          </a:p>
          <a:p>
            <a:r>
              <a:rPr lang="es-MX" dirty="0" smtClean="0"/>
              <a:t>Observación sistemática</a:t>
            </a:r>
          </a:p>
          <a:p>
            <a:r>
              <a:rPr lang="es-MX" dirty="0" smtClean="0"/>
              <a:t>Escalas de actitudes</a:t>
            </a:r>
          </a:p>
          <a:p>
            <a:r>
              <a:rPr lang="es-MX" dirty="0" smtClean="0"/>
              <a:t>Análisis de contenido </a:t>
            </a:r>
          </a:p>
          <a:p>
            <a:r>
              <a:rPr lang="es-MX" dirty="0" smtClean="0"/>
              <a:t>Test estandarizados y no estandarizados</a:t>
            </a:r>
          </a:p>
          <a:p>
            <a:r>
              <a:rPr lang="es-MX" dirty="0" smtClean="0"/>
              <a:t>Grupos focales y de discusión </a:t>
            </a:r>
          </a:p>
          <a:p>
            <a:r>
              <a:rPr lang="es-MX" dirty="0" smtClean="0"/>
              <a:t>Prueba de rendimiento </a:t>
            </a:r>
          </a:p>
          <a:p>
            <a:r>
              <a:rPr lang="es-MX" dirty="0" smtClean="0"/>
              <a:t>Inventarios </a:t>
            </a:r>
          </a:p>
          <a:p>
            <a:r>
              <a:rPr lang="es-MX" dirty="0" smtClean="0"/>
              <a:t>Fichas de cotejo</a:t>
            </a:r>
          </a:p>
          <a:p>
            <a:r>
              <a:rPr lang="es-MX" dirty="0" smtClean="0"/>
              <a:t>Experimentos </a:t>
            </a:r>
          </a:p>
          <a:p>
            <a:r>
              <a:rPr lang="es-MX" dirty="0" smtClean="0"/>
              <a:t>Técnicas proyectivas </a:t>
            </a:r>
          </a:p>
          <a:p>
            <a:r>
              <a:rPr lang="es-MX" dirty="0" smtClean="0"/>
              <a:t>Pruebas estadísticas</a:t>
            </a:r>
          </a:p>
        </p:txBody>
      </p:sp>
      <p:sp>
        <p:nvSpPr>
          <p:cNvPr id="11" name="Marcador de texto 10"/>
          <p:cNvSpPr>
            <a:spLocks noGrp="1"/>
          </p:cNvSpPr>
          <p:nvPr>
            <p:ph type="body" sz="quarter" idx="3"/>
          </p:nvPr>
        </p:nvSpPr>
        <p:spPr>
          <a:xfrm>
            <a:off x="4645025" y="1052514"/>
            <a:ext cx="4041775" cy="639762"/>
          </a:xfrm>
        </p:spPr>
        <p:txBody>
          <a:bodyPr/>
          <a:lstStyle/>
          <a:p>
            <a:r>
              <a:rPr lang="es-MX" dirty="0" smtClean="0"/>
              <a:t>INVESTIGACIÓN CIALITATIVA</a:t>
            </a:r>
            <a:endParaRPr lang="es-MX" dirty="0"/>
          </a:p>
        </p:txBody>
      </p:sp>
      <p:sp>
        <p:nvSpPr>
          <p:cNvPr id="12" name="Marcador de contenido 11"/>
          <p:cNvSpPr>
            <a:spLocks noGrp="1"/>
          </p:cNvSpPr>
          <p:nvPr>
            <p:ph sz="quarter" idx="4"/>
          </p:nvPr>
        </p:nvSpPr>
        <p:spPr>
          <a:xfrm>
            <a:off x="4572000" y="1844824"/>
            <a:ext cx="4041775" cy="3951288"/>
          </a:xfrm>
        </p:spPr>
        <p:txBody>
          <a:bodyPr>
            <a:normAutofit fontScale="47500" lnSpcReduction="20000"/>
          </a:bodyPr>
          <a:lstStyle/>
          <a:p>
            <a:r>
              <a:rPr lang="es-MX" dirty="0" smtClean="0"/>
              <a:t>Entrevista estructurara y no estructurada</a:t>
            </a:r>
          </a:p>
          <a:p>
            <a:r>
              <a:rPr lang="es-MX" dirty="0" smtClean="0"/>
              <a:t>Observación sistemática y no sistemática</a:t>
            </a:r>
          </a:p>
          <a:p>
            <a:r>
              <a:rPr lang="es-MX" dirty="0" smtClean="0"/>
              <a:t>Historia de vida </a:t>
            </a:r>
          </a:p>
          <a:p>
            <a:r>
              <a:rPr lang="es-MX" dirty="0" smtClean="0"/>
              <a:t>Autobiografías</a:t>
            </a:r>
          </a:p>
          <a:p>
            <a:r>
              <a:rPr lang="es-MX" dirty="0" smtClean="0"/>
              <a:t>Anécdotas </a:t>
            </a:r>
          </a:p>
          <a:p>
            <a:r>
              <a:rPr lang="es-MX" dirty="0" smtClean="0"/>
              <a:t>Relatos</a:t>
            </a:r>
          </a:p>
          <a:p>
            <a:r>
              <a:rPr lang="es-MX" dirty="0" smtClean="0"/>
              <a:t>Notas de campo </a:t>
            </a:r>
          </a:p>
          <a:p>
            <a:r>
              <a:rPr lang="es-MX" dirty="0" smtClean="0"/>
              <a:t>Preguntas etnográficas</a:t>
            </a:r>
          </a:p>
          <a:p>
            <a:r>
              <a:rPr lang="es-MX" dirty="0" smtClean="0"/>
              <a:t>Análisis de documentos</a:t>
            </a:r>
          </a:p>
          <a:p>
            <a:r>
              <a:rPr lang="es-MX" dirty="0" smtClean="0"/>
              <a:t>Diarios </a:t>
            </a:r>
          </a:p>
          <a:p>
            <a:r>
              <a:rPr lang="es-MX" dirty="0" smtClean="0"/>
              <a:t>Cuadernos</a:t>
            </a:r>
          </a:p>
          <a:p>
            <a:r>
              <a:rPr lang="es-MX" dirty="0" smtClean="0"/>
              <a:t>Archivos </a:t>
            </a:r>
          </a:p>
          <a:p>
            <a:r>
              <a:rPr lang="es-MX" dirty="0" smtClean="0"/>
              <a:t>Cuestionarios</a:t>
            </a:r>
          </a:p>
          <a:p>
            <a:r>
              <a:rPr lang="es-MX" dirty="0" smtClean="0"/>
              <a:t>Métodos </a:t>
            </a:r>
            <a:r>
              <a:rPr lang="es-MX" dirty="0" err="1" smtClean="0"/>
              <a:t>sociométricos</a:t>
            </a:r>
            <a:r>
              <a:rPr lang="es-MX" dirty="0" smtClean="0"/>
              <a:t> </a:t>
            </a:r>
          </a:p>
          <a:p>
            <a:r>
              <a:rPr lang="es-MX" dirty="0" smtClean="0"/>
              <a:t>Fotografías y diapositivas</a:t>
            </a:r>
          </a:p>
          <a:p>
            <a:r>
              <a:rPr lang="es-MX" dirty="0" smtClean="0"/>
              <a:t>Test de rendimiento</a:t>
            </a:r>
          </a:p>
          <a:p>
            <a:pPr marL="0" indent="0">
              <a:buNone/>
            </a:pPr>
            <a:endParaRPr lang="es-MX" dirty="0"/>
          </a:p>
        </p:txBody>
      </p:sp>
    </p:spTree>
    <p:extLst>
      <p:ext uri="{BB962C8B-B14F-4D97-AF65-F5344CB8AC3E}">
        <p14:creationId xmlns:p14="http://schemas.microsoft.com/office/powerpoint/2010/main" val="27637709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831</TotalTime>
  <Words>2901</Words>
  <Application>Microsoft Office PowerPoint</Application>
  <PresentationFormat>Presentación en pantalla (4:3)</PresentationFormat>
  <Paragraphs>311</Paragraphs>
  <Slides>47</Slides>
  <Notes>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47</vt:i4>
      </vt:variant>
    </vt:vector>
  </HeadingPairs>
  <TitlesOfParts>
    <vt:vector size="53" baseType="lpstr">
      <vt:lpstr>Arial</vt:lpstr>
      <vt:lpstr>Calibri</vt:lpstr>
      <vt:lpstr>Franklin Gothic Book</vt:lpstr>
      <vt:lpstr>Perpetua</vt:lpstr>
      <vt:lpstr>Wingdings 2</vt:lpstr>
      <vt:lpstr>Equidad</vt:lpstr>
      <vt:lpstr> </vt:lpstr>
      <vt:lpstr>Elaboración de Instrumento</vt:lpstr>
      <vt:lpstr>Presentación de PowerPoint</vt:lpstr>
      <vt:lpstr>Presentación de PowerPoint</vt:lpstr>
      <vt:lpstr>Presentación de PowerPoint</vt:lpstr>
      <vt:lpstr>Presentación de PowerPoint</vt:lpstr>
      <vt:lpstr>Presentación de PowerPoint</vt:lpstr>
      <vt:lpstr>Presentación de PowerPoint</vt:lpstr>
      <vt:lpstr>TÉCNICAS DE RECOLECCIÓN DE DATOS </vt:lpstr>
      <vt:lpstr>Presentación de PowerPoint</vt:lpstr>
      <vt:lpstr>Presentación de PowerPoint</vt:lpstr>
      <vt:lpstr>Presentación de PowerPoint</vt:lpstr>
      <vt:lpstr>AUTORIZACIÓN DEL ÁREA DEL ESTUDIO</vt:lpstr>
      <vt:lpstr>Presentación de PowerPoint</vt:lpstr>
      <vt:lpstr>Presentación de PowerPoint</vt:lpstr>
      <vt:lpstr> COMITÉ DE ÉTICA EN INVESTIGACIÓN  </vt:lpstr>
      <vt:lpstr>Comités de ética de investigación </vt:lpstr>
      <vt:lpstr>NORMA Oficial Mexicana NOM­012­SSA3­2012</vt:lpstr>
      <vt:lpstr>6. De la presentación y autorización de los proyectos o protocolos de investigación </vt:lpstr>
      <vt:lpstr>REGLAMENTO DE LA LEY GENERAL DE SALUD EN MATERIA DE INVESTIGACION PARA LA SALUD</vt:lpstr>
      <vt:lpstr>Presentación de PowerPoint</vt:lpstr>
      <vt:lpstr>Declaración de Helsinki</vt:lpstr>
      <vt:lpstr>Consentimiento informado </vt:lpstr>
      <vt:lpstr>Inscripción y publicación de la investigación y difusión de resultados </vt:lpstr>
      <vt:lpstr>   Código de Nüremberg      </vt:lpstr>
      <vt:lpstr>OMS</vt:lpstr>
      <vt:lpstr>CAPACITACIÓN DE RECURSOS </vt:lpstr>
      <vt:lpstr>Presentación de PowerPoint</vt:lpstr>
      <vt:lpstr>CAPACITACIÓN DE RECURSOS </vt:lpstr>
      <vt:lpstr>        DECLARACIÓN DE HELSINKI</vt:lpstr>
      <vt:lpstr>CÓDIGO DE NÜREMBERG </vt:lpstr>
      <vt:lpstr>Buenas Prácticas Clínicas (ICH-E6-R1)</vt:lpstr>
      <vt:lpstr>CAPACITACIÓN DE RECURSOS EN LA INVESTIGACIÓN CUALITATIVA</vt:lpstr>
      <vt:lpstr>Presentación de PowerPoint</vt:lpstr>
      <vt:lpstr>PRUEBA PILOTO CUANTITATIVA </vt:lpstr>
      <vt:lpstr>Presentación de PowerPoint</vt:lpstr>
      <vt:lpstr>CONFIABILIDAD</vt:lpstr>
      <vt:lpstr>Presentación de PowerPoint</vt:lpstr>
      <vt:lpstr>Presentación de PowerPoint</vt:lpstr>
      <vt:lpstr>Como se sabe si un instrumento de validación es confiable y valido</vt:lpstr>
      <vt:lpstr>Presentación de PowerPoint</vt:lpstr>
      <vt:lpstr>VALIDEZ </vt:lpstr>
      <vt:lpstr>Como evaluar validez</vt:lpstr>
      <vt:lpstr>Pasos en programas estadísticos</vt:lpstr>
      <vt:lpstr>Objetividad</vt:lpstr>
      <vt:lpstr>Presentación de PowerPoint</vt:lpstr>
      <vt:lpstr>Referencias: </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HUGO</dc:creator>
  <cp:lastModifiedBy>MIRYAM</cp:lastModifiedBy>
  <cp:revision>36</cp:revision>
  <dcterms:created xsi:type="dcterms:W3CDTF">2015-04-16T02:15:56Z</dcterms:created>
  <dcterms:modified xsi:type="dcterms:W3CDTF">2015-10-03T04:54:43Z</dcterms:modified>
</cp:coreProperties>
</file>