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9"/>
  </p:notesMasterIdLst>
  <p:sldIdLst>
    <p:sldId id="279" r:id="rId2"/>
    <p:sldId id="300" r:id="rId3"/>
    <p:sldId id="256" r:id="rId4"/>
    <p:sldId id="261" r:id="rId5"/>
    <p:sldId id="262" r:id="rId6"/>
    <p:sldId id="257" r:id="rId7"/>
    <p:sldId id="264" r:id="rId8"/>
    <p:sldId id="266" r:id="rId9"/>
    <p:sldId id="267" r:id="rId10"/>
    <p:sldId id="268" r:id="rId11"/>
    <p:sldId id="265" r:id="rId12"/>
    <p:sldId id="258" r:id="rId13"/>
    <p:sldId id="259" r:id="rId14"/>
    <p:sldId id="263" r:id="rId15"/>
    <p:sldId id="269" r:id="rId16"/>
    <p:sldId id="271" r:id="rId17"/>
    <p:sldId id="276" r:id="rId18"/>
    <p:sldId id="280" r:id="rId19"/>
    <p:sldId id="281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278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5B34F-10EF-4537-951E-41DDD8F1507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B9F51-85D8-42F8-9C5F-87B0B21EA3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8253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B9F51-85D8-42F8-9C5F-87B0B21EA390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9903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F8288B0-502C-4EFB-8621-1F68BC34B3D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505184-C355-48DB-9EA2-24C69BE0B3BE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-37756"/>
            <a:ext cx="8237537" cy="3052762"/>
          </a:xfrm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>
            <a:normAutofit/>
          </a:bodyPr>
          <a:lstStyle/>
          <a:p>
            <a:pPr algn="ctr" eaLnBrk="1" hangingPunct="1"/>
            <a: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  <a:t/>
            </a:r>
            <a:b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</a:br>
            <a:r>
              <a:rPr lang="es-MX" sz="1800" b="1" dirty="0">
                <a:latin typeface="High Tower Text" pitchFamily="18" charset="0"/>
              </a:rPr>
              <a:t/>
            </a:r>
            <a:br>
              <a:rPr lang="es-MX" sz="1800" b="1" dirty="0">
                <a:latin typeface="High Tower Text" pitchFamily="18" charset="0"/>
              </a:rPr>
            </a:br>
            <a: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  <a:t>UNIVERSIDAD AUTÓNOMA DEL ESTADO DE MÉXICO</a:t>
            </a:r>
            <a:b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</a:br>
            <a:r>
              <a:rPr lang="es-MX" sz="18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s-MX" sz="18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s-MX" sz="18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s-MX" sz="18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  <a:t>FACULTAD DE ENFERMERÍA Y OBSTETRICIA</a:t>
            </a:r>
            <a:b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</a:br>
            <a: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  <a:t/>
            </a:r>
            <a:b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</a:br>
            <a:r>
              <a:rPr lang="es-MX" sz="1100" b="1" dirty="0" smtClean="0">
                <a:solidFill>
                  <a:schemeClr val="tx1"/>
                </a:solidFill>
                <a:latin typeface="High Tower Text" pitchFamily="18" charset="0"/>
              </a:rPr>
              <a:t/>
            </a:r>
            <a:br>
              <a:rPr lang="es-MX" sz="1100" b="1" dirty="0" smtClean="0">
                <a:solidFill>
                  <a:schemeClr val="tx1"/>
                </a:solidFill>
                <a:latin typeface="High Tower Text" pitchFamily="18" charset="0"/>
              </a:rPr>
            </a:br>
            <a:r>
              <a:rPr lang="es-MX" sz="2000" b="1" dirty="0" smtClean="0">
                <a:solidFill>
                  <a:schemeClr val="tx1"/>
                </a:solidFill>
                <a:latin typeface="High Tower Text" pitchFamily="18" charset="0"/>
              </a:rPr>
              <a:t/>
            </a:r>
            <a:br>
              <a:rPr lang="es-MX" sz="2000" b="1" dirty="0" smtClean="0">
                <a:solidFill>
                  <a:schemeClr val="tx1"/>
                </a:solidFill>
                <a:latin typeface="High Tower Text" pitchFamily="18" charset="0"/>
              </a:rPr>
            </a:br>
            <a: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  <a:t>MAESTRÍA EN ENFERMERÍA</a:t>
            </a:r>
            <a:b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</a:br>
            <a:r>
              <a:rPr lang="es-MX" sz="1800" b="1" dirty="0" smtClean="0">
                <a:solidFill>
                  <a:schemeClr val="tx1"/>
                </a:solidFill>
                <a:latin typeface="High Tower Text" pitchFamily="18" charset="0"/>
              </a:rPr>
              <a:t>ÁREA PERINATAL</a:t>
            </a:r>
            <a:endParaRPr lang="es-ES" sz="2000" b="1" dirty="0" smtClean="0">
              <a:solidFill>
                <a:schemeClr val="tx1"/>
              </a:solidFill>
              <a:latin typeface="High Tower Text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61938" y="2276872"/>
            <a:ext cx="7910463" cy="4095750"/>
          </a:xfrm>
        </p:spPr>
        <p:txBody>
          <a:bodyPr rtlCol="0">
            <a:normAutofit fontScale="25000" lnSpcReduction="20000"/>
          </a:bodyPr>
          <a:lstStyle/>
          <a:p>
            <a:pPr marL="365760" indent="-36576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MX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365760" indent="-36576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algn="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2000" b="1" dirty="0" smtClean="0">
              <a:solidFill>
                <a:schemeClr val="tx1"/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2100" b="1" dirty="0" smtClean="0">
              <a:solidFill>
                <a:schemeClr val="tx1"/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2100" b="1" dirty="0"/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4400" b="1" dirty="0" smtClean="0">
              <a:solidFill>
                <a:schemeClr val="tx1"/>
              </a:solidFill>
            </a:endParaRPr>
          </a:p>
          <a:p>
            <a:pPr marL="365760" indent="-365760" algn="ctr">
              <a:lnSpc>
                <a:spcPct val="80000"/>
              </a:lnSpc>
              <a:buNone/>
              <a:defRPr/>
            </a:pPr>
            <a:r>
              <a:rPr lang="es-MX" sz="56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UNIDAD DE COMPETENCIA III:</a:t>
            </a:r>
          </a:p>
          <a:p>
            <a:pPr marL="365760" indent="-365760" algn="ctr">
              <a:lnSpc>
                <a:spcPct val="80000"/>
              </a:lnSpc>
              <a:buNone/>
              <a:defRPr/>
            </a:pPr>
            <a:r>
              <a:rPr lang="es-MX" sz="56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ASISTENCIA SANITARIA A LA MUJER EN EDAD REPRODUCTIVA </a:t>
            </a: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4400" b="1" dirty="0" smtClean="0">
              <a:solidFill>
                <a:schemeClr val="tx1"/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4400" b="1" dirty="0"/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4400" b="1" dirty="0" smtClean="0">
              <a:solidFill>
                <a:schemeClr val="tx1"/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4400" b="1" dirty="0"/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4400" b="1" dirty="0" smtClean="0">
              <a:solidFill>
                <a:schemeClr val="tx1"/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MX" sz="6400" b="1" dirty="0" smtClean="0">
                <a:solidFill>
                  <a:schemeClr val="accent5">
                    <a:lumMod val="50000"/>
                  </a:schemeClr>
                </a:solidFill>
              </a:rPr>
              <a:t>M.S.P PATRICIA BECERRIL AMERO.</a:t>
            </a: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6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6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6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6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MX" sz="6400" b="1" dirty="0" smtClean="0">
                <a:solidFill>
                  <a:schemeClr val="accent5">
                    <a:lumMod val="50000"/>
                  </a:schemeClr>
                </a:solidFill>
              </a:rPr>
              <a:t>PERIODO 2015 A</a:t>
            </a: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33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MX" sz="3300" b="1" dirty="0" smtClean="0">
              <a:solidFill>
                <a:schemeClr val="tx1"/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MX" sz="800" dirty="0" smtClean="0">
                <a:solidFill>
                  <a:schemeClr val="tx1"/>
                </a:solidFill>
              </a:rPr>
              <a:t> </a:t>
            </a:r>
            <a:endParaRPr lang="es-MX" sz="1400" dirty="0" smtClean="0">
              <a:solidFill>
                <a:schemeClr val="tx1"/>
              </a:solidFill>
            </a:endParaRPr>
          </a:p>
          <a:p>
            <a:pPr marL="365760" indent="-36576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MX" sz="1400" dirty="0" smtClean="0">
                <a:solidFill>
                  <a:schemeClr val="tx1"/>
                </a:solidFill>
              </a:rPr>
              <a:t>                                  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177" y="585886"/>
            <a:ext cx="884580" cy="676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9" descr="http://prepaico8.net76.net/Escudo(1)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7" t="1350" r="8388" b="11974"/>
          <a:stretch>
            <a:fillRect/>
          </a:stretch>
        </p:blipFill>
        <p:spPr bwMode="auto">
          <a:xfrm>
            <a:off x="261226" y="585885"/>
            <a:ext cx="913803" cy="67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82709" y="3263584"/>
            <a:ext cx="7889692" cy="4001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s-MX" sz="2000" b="1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>U.A: ATENCIÓN </a:t>
            </a:r>
            <a:r>
              <a:rPr lang="es-MX" sz="2000" b="1" dirty="0">
                <a:ln/>
                <a:solidFill>
                  <a:schemeClr val="accent3"/>
                </a:solidFill>
                <a:latin typeface="High Tower Text" pitchFamily="18" charset="0"/>
              </a:rPr>
              <a:t>PRIMARIA A LA SALUD PERINATAL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4456849"/>
            <a:ext cx="3612008" cy="22125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94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2400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>Gráfica 3. Principales causas de muerte neonatal en los Estados Unidos Mexicanos 2011-2012*</a:t>
            </a:r>
            <a:br>
              <a:rPr lang="es-MX" sz="2400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</a:br>
            <a:endParaRPr lang="es-MX" sz="1200" cap="none" dirty="0">
              <a:ln/>
              <a:solidFill>
                <a:schemeClr val="accent3"/>
              </a:solidFill>
              <a:latin typeface="High Tower Text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3" y="1711643"/>
            <a:ext cx="7632848" cy="4642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95536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>
                <a:latin typeface="High Tower Text" pitchFamily="18" charset="0"/>
              </a:rPr>
              <a:t>Fuente: SS/DGIS/Cubos defunciones neonatales, 2012 INEGI-SIS</a:t>
            </a:r>
            <a:endParaRPr lang="es-MX" dirty="0">
              <a:latin typeface="High Tower Tex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48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3200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>OBJETIVO</a:t>
            </a:r>
            <a:br>
              <a:rPr lang="es-MX" sz="3200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</a:br>
            <a:endParaRPr lang="es-MX" sz="2000" cap="none" dirty="0">
              <a:ln/>
              <a:solidFill>
                <a:schemeClr val="accent3"/>
              </a:solidFill>
              <a:latin typeface="High Tower Tex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Que las mujeres puedan ejercer sus derechos reproductivos en el curso de la vida, particularmente los relacionados a la salud materna y perinatal, y promover el derecho a la salud de toda persona desde antes del nacimiento, con énfasis en el desarrollo del recién nacido sano y la prevención de defectos al nacimiento, ya sean congénitos y/o genéticos.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801260"/>
            <a:ext cx="3042642" cy="1796091"/>
          </a:xfrm>
          <a:prstGeom prst="ellipse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462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5637" y="620688"/>
            <a:ext cx="7239000" cy="4846320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Acelerar la obtención de resultados de impacto en la salud materna y perinatal, consolidar las acciones de protección, promoción de la salud y prevención de enfermedades.</a:t>
            </a:r>
            <a:endParaRPr lang="es-MX" sz="2800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602" y="3405304"/>
            <a:ext cx="4641035" cy="25439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61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548680"/>
            <a:ext cx="7239000" cy="4846320"/>
          </a:xfrm>
        </p:spPr>
        <p:txBody>
          <a:bodyPr/>
          <a:lstStyle/>
          <a:p>
            <a:pPr algn="just"/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Para ello se alinean objetivos, estrategias y líneas de acción del programa, a los que deberán apegarse las diferentes instituciones de la administración pública federal para materializar el derecho a la protección de la salud.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68960"/>
            <a:ext cx="3672408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235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332656"/>
            <a:ext cx="7239000" cy="4846320"/>
          </a:xfrm>
        </p:spPr>
        <p:txBody>
          <a:bodyPr/>
          <a:lstStyle/>
          <a:p>
            <a:pPr algn="just"/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El PAESMP plantea la necesidad de mejorar la calidad de los servicios de salud, su efectividad, el seguimiento y la rendición de cuentas y lograr que se disminuyan los rezagos en salud que afecta a la población.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68960"/>
            <a:ext cx="3571597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0819" y="449731"/>
            <a:ext cx="8229600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2800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>ORGANIZACIÓN DEL PROGRAMA</a:t>
            </a:r>
            <a:endParaRPr lang="es-MX" sz="2800" cap="none" dirty="0">
              <a:ln/>
              <a:solidFill>
                <a:schemeClr val="accent3"/>
              </a:solidFill>
              <a:latin typeface="High Tower Text" pitchFamily="18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5051676"/>
              </p:ext>
            </p:extLst>
          </p:nvPr>
        </p:nvGraphicFramePr>
        <p:xfrm>
          <a:off x="-1" y="1682725"/>
          <a:ext cx="8166555" cy="21691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722185"/>
                <a:gridCol w="2722185"/>
                <a:gridCol w="27221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OBJETIVOS 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ESTRATEGIAS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LÍNEAS</a:t>
                      </a:r>
                      <a:r>
                        <a:rPr lang="es-MX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DE ACCIÓN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1.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Propiciar acceso universal de mujeres y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hombres en etapas </a:t>
                      </a:r>
                      <a:r>
                        <a:rPr lang="es-MX" sz="14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preconcepcional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,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embarazo, parto, puerperio y neonatal, a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servicios de salud de calidad y respetuosos.</a:t>
                      </a:r>
                    </a:p>
                    <a:p>
                      <a:pPr algn="just"/>
                      <a:endParaRPr lang="es-MX" sz="14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  <a:p>
                      <a:pPr algn="just"/>
                      <a:endParaRPr lang="es-MX" sz="14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Estrategia 1.1 Incrementar el acceso en las etapas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Preconcepcional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, prenatal, parto, puerperio y neonatal a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servicios con alta calidad.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1.1.1 Contribuir a mejorar calidad y seguridad en la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atención, con base en evidencia científica y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mejores prácticas, eliminando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intervenciones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nocivas e innecesarias</a:t>
                      </a:r>
                    </a:p>
                    <a:p>
                      <a:pPr algn="just"/>
                      <a:endParaRPr lang="es-MX" sz="14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  <a:p>
                      <a:pPr algn="just"/>
                      <a:endParaRPr lang="es-MX" sz="14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3413316"/>
              </p:ext>
            </p:extLst>
          </p:nvPr>
        </p:nvGraphicFramePr>
        <p:xfrm>
          <a:off x="0" y="3861048"/>
          <a:ext cx="8172399" cy="14401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724133"/>
                <a:gridCol w="2724133"/>
                <a:gridCol w="2724133"/>
              </a:tblGrid>
              <a:tr h="1440160">
                <a:tc>
                  <a:txBody>
                    <a:bodyPr/>
                    <a:lstStyle/>
                    <a:p>
                      <a:endParaRPr lang="es-MX" dirty="0"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Estrategia 1.2 Promover la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nutrición efectiva en forma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temprana y específica, en las etapas </a:t>
                      </a:r>
                      <a:r>
                        <a:rPr lang="es-MX" sz="1400" b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Preconcepcional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,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prenatal y neonatal.</a:t>
                      </a:r>
                      <a:endParaRPr lang="es-MX" sz="14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1.2.1 Fomentar la alimentación de calidad con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micronutrientes que favorezcan la salud materna y</a:t>
                      </a:r>
                    </a:p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fetal.</a:t>
                      </a:r>
                    </a:p>
                    <a:p>
                      <a:pPr algn="just"/>
                      <a:endParaRPr lang="es-MX" sz="1400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941168"/>
            <a:ext cx="1587162" cy="15660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96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986981"/>
              </p:ext>
            </p:extLst>
          </p:nvPr>
        </p:nvGraphicFramePr>
        <p:xfrm>
          <a:off x="251520" y="620688"/>
          <a:ext cx="7920879" cy="19507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640293"/>
                <a:gridCol w="2640293"/>
                <a:gridCol w="2640293"/>
              </a:tblGrid>
              <a:tr h="19649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OBJETIVO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ESTRATEGIAS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LÍNEAS DE ACCIÓN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</a:tr>
              <a:tr h="1387683"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2. Contribuir a reducir la </a:t>
                      </a:r>
                      <a:r>
                        <a:rPr lang="es-MX" sz="14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morbi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-mortalidad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materna y perinatal, con enfoque de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interculturalidad, priorizando grupos de alta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marginación y de riesgo.</a:t>
                      </a:r>
                    </a:p>
                    <a:p>
                      <a:pPr algn="just"/>
                      <a:endParaRPr lang="es-MX" sz="1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Estrategia 2.1 Promover formación, actualización y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desarrollo de recursos humanos para la atención integral,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Preconcepcional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, prenatal, del parto,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puerperio y del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neonato.</a:t>
                      </a:r>
                      <a:endParaRPr lang="es-MX" sz="1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2.1.1 Favorecer la disponibilidad de personal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capacitado para la atención </a:t>
                      </a:r>
                      <a:r>
                        <a:rPr lang="es-MX" sz="14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Preconcepcional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,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prenatal, parto, puerperio, las emergencias</a:t>
                      </a:r>
                      <a:r>
                        <a:rPr lang="es-MX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obstétricas y neonatales.</a:t>
                      </a:r>
                    </a:p>
                    <a:p>
                      <a:pPr algn="just"/>
                      <a:endParaRPr lang="es-MX" sz="14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160732"/>
              </p:ext>
            </p:extLst>
          </p:nvPr>
        </p:nvGraphicFramePr>
        <p:xfrm>
          <a:off x="251521" y="2348880"/>
          <a:ext cx="7920879" cy="15849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640293"/>
                <a:gridCol w="2640293"/>
                <a:gridCol w="2640293"/>
              </a:tblGrid>
              <a:tr h="1440160">
                <a:tc>
                  <a:txBody>
                    <a:bodyPr/>
                    <a:lstStyle/>
                    <a:p>
                      <a:pPr algn="just"/>
                      <a:endParaRPr lang="es-MX" sz="1800" b="0" dirty="0" smtClean="0">
                        <a:latin typeface="High Tower Text" pitchFamily="18" charset="0"/>
                      </a:endParaRPr>
                    </a:p>
                    <a:p>
                      <a:endParaRPr lang="es-MX" b="0" dirty="0"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Estrategia 2.2 Contribuir a prevenir embarazos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de alto riesgo impulsando el acceso a métodos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anticonceptivos, respetando la libre decisión de</a:t>
                      </a:r>
                    </a:p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las mujeres.</a:t>
                      </a:r>
                      <a:endParaRPr lang="es-MX" sz="14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2.2.1 Favorecer el acceso de métodos</a:t>
                      </a:r>
                    </a:p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anticonceptivos efectivos en mujeres y hombres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con enfermedades que incrementan riesgos en el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embarazo.</a:t>
                      </a:r>
                    </a:p>
                    <a:p>
                      <a:pPr algn="just"/>
                      <a:endParaRPr lang="es-MX" sz="1400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852537"/>
              </p:ext>
            </p:extLst>
          </p:nvPr>
        </p:nvGraphicFramePr>
        <p:xfrm>
          <a:off x="251520" y="3789040"/>
          <a:ext cx="7920879" cy="13716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640293"/>
                <a:gridCol w="2640293"/>
                <a:gridCol w="2640293"/>
              </a:tblGrid>
              <a:tr h="1268760">
                <a:tc>
                  <a:txBody>
                    <a:bodyPr/>
                    <a:lstStyle/>
                    <a:p>
                      <a:endParaRPr lang="es-MX" b="0" dirty="0"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Estrategia 2.3 Apoyar la gestión para el equipamiento e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insumos en unidades médicas que atiendan la salud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materna y perinatal.</a:t>
                      </a:r>
                      <a:endParaRPr lang="es-MX" sz="14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2.3.1 Promover la adquisición de insumos, equipo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estratégico para la atención materna y neonatal,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priorizando localidades de alta marginación y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concentración</a:t>
                      </a:r>
                    </a:p>
                    <a:p>
                      <a:pPr algn="just"/>
                      <a:endParaRPr lang="es-MX" sz="1400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2820374"/>
              </p:ext>
            </p:extLst>
          </p:nvPr>
        </p:nvGraphicFramePr>
        <p:xfrm>
          <a:off x="251521" y="5157192"/>
          <a:ext cx="7920879" cy="13716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640293"/>
                <a:gridCol w="2640293"/>
                <a:gridCol w="2640293"/>
              </a:tblGrid>
              <a:tr h="1268760">
                <a:tc>
                  <a:txBody>
                    <a:bodyPr/>
                    <a:lstStyle/>
                    <a:p>
                      <a:endParaRPr lang="es-MX" b="0" dirty="0">
                        <a:latin typeface="High Tower Tex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Estrategia 2.4 Fortalecer la vinculación de los procesos de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gestión, vigilancia, monitoreo, seguimiento y evaluación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para la acción y rendición de cuentas.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2.4.1 Contribuir al fortalecimiento y vinculación de</a:t>
                      </a:r>
                      <a:r>
                        <a:rPr lang="es-MX" sz="1400" b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los sistemas de información y vigilancia de la salud</a:t>
                      </a:r>
                    </a:p>
                    <a:p>
                      <a:pPr algn="just"/>
                      <a:r>
                        <a:rPr lang="es-MX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High Tower Text" pitchFamily="18" charset="0"/>
                        </a:rPr>
                        <a:t>materna y perinatal</a:t>
                      </a:r>
                    </a:p>
                    <a:p>
                      <a:pPr algn="just"/>
                      <a:endParaRPr lang="es-MX" sz="1400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High Tower Text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83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3" t="13610" r="33586" b="13011"/>
          <a:stretch/>
        </p:blipFill>
        <p:spPr bwMode="auto">
          <a:xfrm>
            <a:off x="179512" y="476672"/>
            <a:ext cx="8064896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57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cap="none" dirty="0" smtClean="0">
                <a:ln/>
                <a:solidFill>
                  <a:schemeClr val="accent3"/>
                </a:solidFill>
              </a:rPr>
              <a:t>OTRO PROGRAMA…</a:t>
            </a:r>
            <a:br>
              <a:rPr lang="es-MX" cap="none" dirty="0" smtClean="0">
                <a:ln/>
                <a:solidFill>
                  <a:schemeClr val="accent3"/>
                </a:solidFill>
              </a:rPr>
            </a:br>
            <a:endParaRPr lang="es-MX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4" t="9697" r="17325" b="5543"/>
          <a:stretch/>
        </p:blipFill>
        <p:spPr bwMode="auto">
          <a:xfrm>
            <a:off x="251521" y="1412776"/>
            <a:ext cx="7920879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151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9" t="9696" r="17091" b="4990"/>
          <a:stretch/>
        </p:blipFill>
        <p:spPr bwMode="auto">
          <a:xfrm>
            <a:off x="251520" y="332655"/>
            <a:ext cx="7920880" cy="633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34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2800" cap="none" dirty="0">
                <a:ln/>
                <a:solidFill>
                  <a:schemeClr val="accent3"/>
                </a:solidFill>
                <a:latin typeface="Book Antiqua"/>
              </a:rPr>
              <a:t>PROPÓSITO DE LA UNIDAD DE </a:t>
            </a:r>
            <a:r>
              <a:rPr lang="es-MX" sz="2800" cap="none" dirty="0" smtClean="0">
                <a:ln/>
                <a:solidFill>
                  <a:schemeClr val="accent3"/>
                </a:solidFill>
                <a:latin typeface="Book Antiqua"/>
              </a:rPr>
              <a:t>APRENDIZAJE</a:t>
            </a:r>
            <a:br>
              <a:rPr lang="es-MX" sz="2800" cap="none" dirty="0" smtClean="0">
                <a:ln/>
                <a:solidFill>
                  <a:schemeClr val="accent3"/>
                </a:solidFill>
                <a:latin typeface="Book Antiqua"/>
              </a:rPr>
            </a:br>
            <a:endParaRPr lang="es-MX" sz="1100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lvl="0" indent="-365125" algn="just" eaLnBrk="0" fontAlgn="base" hangingPunct="0">
              <a:spcAft>
                <a:spcPct val="0"/>
              </a:spcAft>
              <a:buClr>
                <a:srgbClr val="873624"/>
              </a:buClr>
              <a:buSzTx/>
              <a:buFont typeface="Wingdings" pitchFamily="2" charset="2"/>
              <a:buChar char=""/>
            </a:pPr>
            <a:r>
              <a:rPr lang="es-MX" sz="2800" dirty="0">
                <a:solidFill>
                  <a:schemeClr val="accent5">
                    <a:lumMod val="50000"/>
                  </a:schemeClr>
                </a:solidFill>
                <a:latin typeface="Book Antiqua"/>
              </a:rPr>
              <a:t>Identificar la importancia de aplicar medidas tendientes a la prevención y promoción de la salud en la mujer en edad reproductiva, que la posibilite a disminuir ri</a:t>
            </a:r>
            <a:r>
              <a:rPr lang="es-MX" sz="2800" dirty="0">
                <a:solidFill>
                  <a:srgbClr val="262626"/>
                </a:solidFill>
                <a:latin typeface="Book Antiqua"/>
              </a:rPr>
              <a:t>esgos en la salud binomio </a:t>
            </a:r>
            <a:r>
              <a:rPr lang="es-MX" sz="2800" dirty="0">
                <a:solidFill>
                  <a:schemeClr val="accent5">
                    <a:lumMod val="50000"/>
                  </a:schemeClr>
                </a:solidFill>
                <a:latin typeface="Book Antiqua"/>
              </a:rPr>
              <a:t>madre-hijo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ook Antiqua"/>
              </a:rPr>
              <a:t>.</a:t>
            </a:r>
          </a:p>
          <a:p>
            <a:pPr algn="just"/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955" y="4005064"/>
            <a:ext cx="2963937" cy="21883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548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9" t="9697" r="17013" b="5036"/>
          <a:stretch/>
        </p:blipFill>
        <p:spPr bwMode="auto">
          <a:xfrm>
            <a:off x="256370" y="116631"/>
            <a:ext cx="7916030" cy="64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27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8" t="10319" r="17247" b="4742"/>
          <a:stretch/>
        </p:blipFill>
        <p:spPr bwMode="auto">
          <a:xfrm>
            <a:off x="257881" y="404664"/>
            <a:ext cx="7914519" cy="6198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02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8" t="9558" r="17325" b="4805"/>
          <a:stretch/>
        </p:blipFill>
        <p:spPr bwMode="auto">
          <a:xfrm>
            <a:off x="323307" y="404664"/>
            <a:ext cx="7849093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02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endParaRPr lang="es-MX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4" t="9341" r="16935" b="4586"/>
          <a:stretch/>
        </p:blipFill>
        <p:spPr bwMode="auto">
          <a:xfrm>
            <a:off x="434499" y="489046"/>
            <a:ext cx="7737901" cy="597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43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1" t="10369" r="17038" b="4551"/>
          <a:stretch/>
        </p:blipFill>
        <p:spPr bwMode="auto">
          <a:xfrm>
            <a:off x="467544" y="476672"/>
            <a:ext cx="7704856" cy="6075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88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5" t="9230" r="17111" b="5236"/>
          <a:stretch/>
        </p:blipFill>
        <p:spPr bwMode="auto">
          <a:xfrm>
            <a:off x="480840" y="404664"/>
            <a:ext cx="769156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79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3" t="24796" r="17293" b="4329"/>
          <a:stretch/>
        </p:blipFill>
        <p:spPr bwMode="auto">
          <a:xfrm>
            <a:off x="323529" y="332656"/>
            <a:ext cx="7848871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48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6" t="9571" r="17236" b="4348"/>
          <a:stretch/>
        </p:blipFill>
        <p:spPr bwMode="auto">
          <a:xfrm>
            <a:off x="395535" y="476672"/>
            <a:ext cx="7776865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3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7" t="9776" r="17132" b="4581"/>
          <a:stretch/>
        </p:blipFill>
        <p:spPr bwMode="auto">
          <a:xfrm>
            <a:off x="467544" y="404665"/>
            <a:ext cx="7704856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552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630878"/>
            <a:ext cx="8229600" cy="4876800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1" t="9813" r="17303" b="4995"/>
          <a:stretch/>
        </p:blipFill>
        <p:spPr bwMode="auto">
          <a:xfrm>
            <a:off x="395536" y="404664"/>
            <a:ext cx="8424936" cy="636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42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467544" y="3429000"/>
            <a:ext cx="7304856" cy="230505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3200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>PROGRAMA DE ACCIÓN ESPECÍFICO DE ACCIÓN MATERNA Y PERINATAL 2013-2018</a:t>
            </a:r>
            <a:endParaRPr lang="es-MX" sz="3200" cap="none" dirty="0">
              <a:ln/>
              <a:solidFill>
                <a:schemeClr val="accent3"/>
              </a:solidFill>
              <a:latin typeface="High Tower Text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7" t="18840" r="38364" b="66902"/>
          <a:stretch/>
        </p:blipFill>
        <p:spPr bwMode="auto">
          <a:xfrm>
            <a:off x="2267744" y="1268760"/>
            <a:ext cx="4896544" cy="174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88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4" t="9420" r="17567" b="4600"/>
          <a:stretch/>
        </p:blipFill>
        <p:spPr bwMode="auto">
          <a:xfrm>
            <a:off x="421020" y="260648"/>
            <a:ext cx="7751380" cy="644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731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9" t="12053" r="17049" b="8619"/>
          <a:stretch/>
        </p:blipFill>
        <p:spPr bwMode="auto">
          <a:xfrm>
            <a:off x="353014" y="468854"/>
            <a:ext cx="7819386" cy="6128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348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8" t="9782" r="17140" b="4601"/>
          <a:stretch/>
        </p:blipFill>
        <p:spPr bwMode="auto">
          <a:xfrm>
            <a:off x="395536" y="260648"/>
            <a:ext cx="7776864" cy="6460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92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5" t="9620" r="17238" b="4611"/>
          <a:stretch/>
        </p:blipFill>
        <p:spPr bwMode="auto">
          <a:xfrm>
            <a:off x="467544" y="404664"/>
            <a:ext cx="770485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41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8" t="9587" r="17014" b="5139"/>
          <a:stretch/>
        </p:blipFill>
        <p:spPr bwMode="auto">
          <a:xfrm>
            <a:off x="395537" y="404664"/>
            <a:ext cx="7776864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0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2" t="9618" r="17132" b="4672"/>
          <a:stretch/>
        </p:blipFill>
        <p:spPr bwMode="auto">
          <a:xfrm>
            <a:off x="467544" y="404664"/>
            <a:ext cx="7704856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787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3" t="10129" r="17116" b="4448"/>
          <a:stretch/>
        </p:blipFill>
        <p:spPr bwMode="auto">
          <a:xfrm>
            <a:off x="395536" y="476672"/>
            <a:ext cx="828092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3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>BIBLIOGRAFÍA</a:t>
            </a:r>
            <a:endParaRPr lang="es-MX" cap="none" dirty="0">
              <a:ln/>
              <a:solidFill>
                <a:schemeClr val="accent3"/>
              </a:solidFill>
              <a:latin typeface="High Tower Tex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799"/>
            <a:ext cx="7715200" cy="3024337"/>
          </a:xfrm>
        </p:spPr>
        <p:txBody>
          <a:bodyPr>
            <a:normAutofit/>
          </a:bodyPr>
          <a:lstStyle/>
          <a:p>
            <a:pPr algn="just">
              <a:buClr>
                <a:srgbClr val="C00000"/>
              </a:buClr>
            </a:pPr>
            <a:r>
              <a:rPr lang="es-MX" sz="1800" b="1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Secretaría de Salud. 2014. Programa de Acción Específica de Salud Materna y Perinatal. [En línea]. [Disponible en: http://www.omm.org.mx/omm/images/stories/Documentos%20grandes/PAE_SMP%20%281%29.pdf</a:t>
            </a:r>
            <a:r>
              <a:rPr lang="es-MX" sz="1800" b="1" dirty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 </a:t>
            </a:r>
            <a:r>
              <a:rPr lang="es-MX" sz="1800" b="1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[Recuperado 5 de Febrero de 2015].</a:t>
            </a:r>
          </a:p>
          <a:p>
            <a:pPr algn="just">
              <a:buClr>
                <a:srgbClr val="C00000"/>
              </a:buClr>
            </a:pPr>
            <a:endParaRPr lang="es-MX" sz="1800" b="1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  <a:p>
            <a:pPr algn="just">
              <a:buClr>
                <a:srgbClr val="C00000"/>
              </a:buClr>
            </a:pPr>
            <a:r>
              <a:rPr lang="es-MX" sz="1800" b="1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Secretaría de Salud. (2014).  Tamiz Neonatal en México Estado actual y Proyecciones 2014-2018.</a:t>
            </a:r>
            <a:endParaRPr lang="es-MX" sz="1800" b="1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9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/>
            </a:r>
            <a:br>
              <a:rPr lang="es-MX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</a:br>
            <a:r>
              <a:rPr lang="es-MX" cap="none" dirty="0">
                <a:ln/>
                <a:solidFill>
                  <a:schemeClr val="accent3"/>
                </a:solidFill>
                <a:latin typeface="High Tower Text" pitchFamily="18" charset="0"/>
              </a:rPr>
              <a:t/>
            </a:r>
            <a:br>
              <a:rPr lang="es-MX" cap="none" dirty="0">
                <a:ln/>
                <a:solidFill>
                  <a:schemeClr val="accent3"/>
                </a:solidFill>
                <a:latin typeface="High Tower Text" pitchFamily="18" charset="0"/>
              </a:rPr>
            </a:br>
            <a:r>
              <a:rPr lang="es-MX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>ANTECEDENTES</a:t>
            </a:r>
            <a:br>
              <a:rPr lang="es-MX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</a:br>
            <a:endParaRPr lang="es-MX" sz="2000" cap="none" dirty="0">
              <a:ln/>
              <a:solidFill>
                <a:schemeClr val="accent3"/>
              </a:solidFill>
              <a:latin typeface="High Tower Tex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Cada día fallecen mujeres mexicanas que se encuentran cursando un embarazo, lo que se convierte en una tragedia al poner en peligro la vida de la mujer y de los recién nacidos.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45024"/>
            <a:ext cx="3387010" cy="273630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5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476672"/>
            <a:ext cx="7239000" cy="4846320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Esto es  motivo de reflexión hacia, cambiar la actitud de todos y todas las personas involucradas en el cuidado de la salud, para lograr una gran alianza nacional para acelerar la reducción de la morbimortalidad materna y perinatal.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45024"/>
            <a:ext cx="3555138" cy="230425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5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5691032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El Programa de Acción Específica de Salud Materna y Perinatal se construye vinculado estrechamente al Plan Nacional de Desarrollo (PND) 2013-2018, en la meta II.</a:t>
            </a:r>
            <a:endParaRPr lang="es-MX" sz="2400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068960"/>
            <a:ext cx="3397432" cy="223224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7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490911"/>
            <a:ext cx="7239000" cy="4846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El PAESMP ha sido diseñado para contribuir, apoyar y acompañar a las mujeres para ampliar las capacidades y oportunidades de cursar el embarazo sano, el parto respetuoso y el puerperio seguro, y para que sus hijos nazcan y se desarrollen con salud, con pleno respeto a la diversidad cultural y al ejercicio de sus derechos, apoyando su proyecto de vida.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6657"/>
            <a:ext cx="3318129" cy="2016224"/>
          </a:xfrm>
          <a:prstGeom prst="ellipse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118645"/>
            <a:ext cx="3268198" cy="2232248"/>
          </a:xfrm>
          <a:prstGeom prst="ellipse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91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9" y="444824"/>
            <a:ext cx="7848871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2400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>Gráfica l. Porcentaje de Causas de Muerte Materna en los Estados Unidos Mexicanos 2011-2012*</a:t>
            </a:r>
            <a:br>
              <a:rPr lang="es-MX" sz="2400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</a:br>
            <a:endParaRPr lang="es-MX" sz="1050" cap="none" dirty="0">
              <a:ln/>
              <a:solidFill>
                <a:schemeClr val="accent3"/>
              </a:solidFill>
              <a:latin typeface="High Tower Tex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469391"/>
            <a:ext cx="7632848" cy="437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67544" y="58421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Fuente: *2011-2012- Cierre definitivo, DGIS/INEGI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8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2400" cap="none" dirty="0" smtClean="0">
                <a:ln/>
                <a:solidFill>
                  <a:schemeClr val="accent3"/>
                </a:solidFill>
                <a:latin typeface="High Tower Text" pitchFamily="18" charset="0"/>
              </a:rPr>
              <a:t>Gráfica 2. Porcentaje de Causas de Muerte Materna en los Estados Unidos Mexicanos 2011-2012*</a:t>
            </a:r>
            <a:endParaRPr lang="es-MX" sz="2400" cap="none" dirty="0">
              <a:ln/>
              <a:solidFill>
                <a:schemeClr val="accent3"/>
              </a:solidFill>
              <a:latin typeface="High Tower Text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699321"/>
            <a:ext cx="7239000" cy="4667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83568" y="60708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High Tower Text" pitchFamily="18" charset="0"/>
              </a:rPr>
              <a:t>Fuente: *2011-2012- Cierre definitivo, DGIS/INEGI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High Tower Tex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00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Personalizado 17">
      <a:dk1>
        <a:srgbClr val="66A53B"/>
      </a:dk1>
      <a:lt1>
        <a:srgbClr val="FED46B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627</TotalTime>
  <Words>891</Words>
  <Application>Microsoft Office PowerPoint</Application>
  <PresentationFormat>Presentación en pantalla (4:3)</PresentationFormat>
  <Paragraphs>81</Paragraphs>
  <Slides>37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Opulento</vt:lpstr>
      <vt:lpstr>  UNIVERSIDAD AUTÓNOMA DEL ESTADO DE MÉXICO   FACULTAD DE ENFERMERÍA Y OBSTETRICIA    MAESTRÍA EN ENFERMERÍA ÁREA PERINATAL</vt:lpstr>
      <vt:lpstr>PROPÓSITO DE LA UNIDAD DE APRENDIZAJE </vt:lpstr>
      <vt:lpstr>PROGRAMA DE ACCIÓN ESPECÍFICO DE ACCIÓN MATERNA Y PERINATAL 2013-2018</vt:lpstr>
      <vt:lpstr>  ANTECEDENTES </vt:lpstr>
      <vt:lpstr>Presentación de PowerPoint</vt:lpstr>
      <vt:lpstr>Presentación de PowerPoint</vt:lpstr>
      <vt:lpstr>Presentación de PowerPoint</vt:lpstr>
      <vt:lpstr>Gráfica l. Porcentaje de Causas de Muerte Materna en los Estados Unidos Mexicanos 2011-2012* </vt:lpstr>
      <vt:lpstr>Gráfica 2. Porcentaje de Causas de Muerte Materna en los Estados Unidos Mexicanos 2011-2012*</vt:lpstr>
      <vt:lpstr>Gráfica 3. Principales causas de muerte neonatal en los Estados Unidos Mexicanos 2011-2012* </vt:lpstr>
      <vt:lpstr>OBJETIVO </vt:lpstr>
      <vt:lpstr>Presentación de PowerPoint</vt:lpstr>
      <vt:lpstr>Presentación de PowerPoint</vt:lpstr>
      <vt:lpstr>Presentación de PowerPoint</vt:lpstr>
      <vt:lpstr>ORGANIZACIÓN DEL PROGRAMA</vt:lpstr>
      <vt:lpstr>Presentación de PowerPoint</vt:lpstr>
      <vt:lpstr>Presentación de PowerPoint</vt:lpstr>
      <vt:lpstr>OTRO PROGRAMA…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DE ACCIÓN ESPECÍFICO DE ACCIÓN MATERNA Y PERINATAL 2013-2018</dc:title>
  <dc:creator>Pasantes</dc:creator>
  <cp:lastModifiedBy>EContinua</cp:lastModifiedBy>
  <cp:revision>38</cp:revision>
  <dcterms:created xsi:type="dcterms:W3CDTF">2015-03-12T19:12:08Z</dcterms:created>
  <dcterms:modified xsi:type="dcterms:W3CDTF">2015-10-01T20:10:11Z</dcterms:modified>
</cp:coreProperties>
</file>