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86" r:id="rId2"/>
    <p:sldId id="256" r:id="rId3"/>
    <p:sldId id="259" r:id="rId4"/>
    <p:sldId id="257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8" r:id="rId33"/>
    <p:sldId id="287" r:id="rId3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1" clrIdx="0">
    <p:extLst>
      <p:ext uri="{19B8F6BF-5375-455C-9EA6-DF929625EA0E}">
        <p15:presenceInfo xmlns:p15="http://schemas.microsoft.com/office/powerpoint/2012/main" xmlns="" userId="adm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90" d="100"/>
          <a:sy n="90" d="100"/>
        </p:scale>
        <p:origin x="-11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9/22/2015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pPr/>
              <a:t>9/22/2015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9/22/2015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06294" y="1186393"/>
            <a:ext cx="8595756" cy="403244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s-MX" sz="2800" b="1" dirty="0">
                <a:solidFill>
                  <a:schemeClr val="tx1"/>
                </a:solidFill>
              </a:rPr>
              <a:t>Universidad Autónoma del Estado de México</a:t>
            </a:r>
            <a:br>
              <a:rPr lang="es-MX" sz="2800" b="1" dirty="0">
                <a:solidFill>
                  <a:schemeClr val="tx1"/>
                </a:solidFill>
              </a:rPr>
            </a:br>
            <a:r>
              <a:rPr lang="es-MX" sz="2800" b="1" dirty="0">
                <a:solidFill>
                  <a:schemeClr val="tx1"/>
                </a:solidFill>
              </a:rPr>
              <a:t>Facultad de Medicina</a:t>
            </a:r>
            <a:br>
              <a:rPr lang="es-MX" sz="2800" b="1" dirty="0">
                <a:solidFill>
                  <a:schemeClr val="tx1"/>
                </a:solidFill>
              </a:rPr>
            </a:br>
            <a:r>
              <a:rPr lang="es-MX" sz="2800" b="1" dirty="0">
                <a:solidFill>
                  <a:schemeClr val="tx1"/>
                </a:solidFill>
              </a:rPr>
              <a:t>Título: </a:t>
            </a:r>
            <a:r>
              <a:rPr lang="es-MX" sz="2800" b="1" dirty="0" smtClean="0">
                <a:solidFill>
                  <a:schemeClr val="tx1"/>
                </a:solidFill>
              </a:rPr>
              <a:t>“COLUMNA VERTEBRAL, VÉRTEBRAS”</a:t>
            </a:r>
            <a:r>
              <a:rPr lang="es-MX" sz="2800" b="1" dirty="0">
                <a:solidFill>
                  <a:schemeClr val="tx1"/>
                </a:solidFill>
              </a:rPr>
              <a:t/>
            </a:r>
            <a:br>
              <a:rPr lang="es-MX" sz="2800" b="1" dirty="0">
                <a:solidFill>
                  <a:schemeClr val="tx1"/>
                </a:solidFill>
              </a:rPr>
            </a:br>
            <a:r>
              <a:rPr lang="es-MX" sz="2800" b="1" dirty="0">
                <a:solidFill>
                  <a:schemeClr val="tx1"/>
                </a:solidFill>
              </a:rPr>
              <a:t>Unidad de aprendizaje:  Anatomía</a:t>
            </a:r>
            <a:br>
              <a:rPr lang="es-MX" sz="2800" b="1" dirty="0">
                <a:solidFill>
                  <a:schemeClr val="tx1"/>
                </a:solidFill>
              </a:rPr>
            </a:br>
            <a:r>
              <a:rPr lang="es-MX" sz="2800" b="1" dirty="0">
                <a:solidFill>
                  <a:schemeClr val="tx1"/>
                </a:solidFill>
              </a:rPr>
              <a:t>Programa educativo: Médico Cirujano</a:t>
            </a:r>
            <a:br>
              <a:rPr lang="es-MX" sz="2800" b="1" dirty="0">
                <a:solidFill>
                  <a:schemeClr val="tx1"/>
                </a:solidFill>
              </a:rPr>
            </a:br>
            <a:r>
              <a:rPr lang="es-MX" sz="2800" b="1" dirty="0">
                <a:solidFill>
                  <a:schemeClr val="tx1"/>
                </a:solidFill>
              </a:rPr>
              <a:t>Espacio académico: Facultad de Medicina</a:t>
            </a:r>
            <a:br>
              <a:rPr lang="es-MX" sz="2800" b="1" dirty="0">
                <a:solidFill>
                  <a:schemeClr val="tx1"/>
                </a:solidFill>
              </a:rPr>
            </a:br>
            <a:r>
              <a:rPr lang="es-MX" sz="2800" b="1" dirty="0">
                <a:solidFill>
                  <a:schemeClr val="tx1"/>
                </a:solidFill>
              </a:rPr>
              <a:t>Responsable de la elaboración: </a:t>
            </a:r>
            <a:br>
              <a:rPr lang="es-MX" sz="2800" b="1" dirty="0">
                <a:solidFill>
                  <a:schemeClr val="tx1"/>
                </a:solidFill>
              </a:rPr>
            </a:br>
            <a:r>
              <a:rPr lang="es-MX" sz="2800" b="1" dirty="0">
                <a:solidFill>
                  <a:schemeClr val="tx1"/>
                </a:solidFill>
              </a:rPr>
              <a:t>E. en C.G. Marco Antonio Mondragón Chimal</a:t>
            </a:r>
            <a:br>
              <a:rPr lang="es-MX" sz="2800" b="1" dirty="0">
                <a:solidFill>
                  <a:schemeClr val="tx1"/>
                </a:solidFill>
              </a:rPr>
            </a:br>
            <a:r>
              <a:rPr lang="es-MX" sz="2800" b="1" dirty="0">
                <a:solidFill>
                  <a:schemeClr val="tx1"/>
                </a:solidFill>
              </a:rPr>
              <a:t>Fecha de elaboración: </a:t>
            </a:r>
            <a:r>
              <a:rPr lang="es-MX" sz="2800" b="1" dirty="0" smtClean="0">
                <a:solidFill>
                  <a:schemeClr val="tx1"/>
                </a:solidFill>
              </a:rPr>
              <a:t>17 </a:t>
            </a:r>
            <a:r>
              <a:rPr lang="es-MX" sz="2800" b="1" dirty="0">
                <a:solidFill>
                  <a:schemeClr val="tx1"/>
                </a:solidFill>
              </a:rPr>
              <a:t>de septiembre de 2015.</a:t>
            </a:r>
            <a:br>
              <a:rPr lang="es-MX" sz="2800" b="1" dirty="0">
                <a:solidFill>
                  <a:schemeClr val="tx1"/>
                </a:solidFill>
              </a:rPr>
            </a:br>
            <a:endParaRPr lang="es-MX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940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1"/>
            <a:ext cx="94027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5479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5362" y="602246"/>
            <a:ext cx="4718915" cy="3880773"/>
          </a:xfrm>
        </p:spPr>
        <p:txBody>
          <a:bodyPr>
            <a:noAutofit/>
          </a:bodyPr>
          <a:lstStyle/>
          <a:p>
            <a:r>
              <a:rPr lang="es-E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Láminas vertebrales: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800" dirty="0" smtClean="0"/>
              <a:t>Son las porciones posteriores del arco vertebral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800" dirty="0" smtClean="0"/>
              <a:t>Aplanadas y cuadriláteras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800" dirty="0" smtClean="0"/>
              <a:t>Forman la parte mayor de la pared </a:t>
            </a:r>
            <a:r>
              <a:rPr lang="es-ES" sz="2800" dirty="0" err="1" smtClean="0"/>
              <a:t>posterolateral</a:t>
            </a:r>
            <a:r>
              <a:rPr lang="es-ES" sz="2800" dirty="0" smtClean="0"/>
              <a:t> del foramen vertebral.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800" dirty="0" smtClean="0"/>
              <a:t>Su cara posterior está cubierta por los músculos profundos del dorso.</a:t>
            </a:r>
            <a:endParaRPr lang="es-ES" sz="2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6528" y="795129"/>
            <a:ext cx="6158508" cy="5217459"/>
          </a:xfrm>
          <a:prstGeom prst="rect">
            <a:avLst/>
          </a:prstGeom>
        </p:spPr>
      </p:pic>
      <p:sp>
        <p:nvSpPr>
          <p:cNvPr id="5" name="Flecha derecha 4"/>
          <p:cNvSpPr/>
          <p:nvPr/>
        </p:nvSpPr>
        <p:spPr>
          <a:xfrm>
            <a:off x="6679096" y="4483019"/>
            <a:ext cx="834887" cy="3672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43210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156976" y="760766"/>
            <a:ext cx="4378817" cy="4800071"/>
          </a:xfrm>
        </p:spPr>
        <p:txBody>
          <a:bodyPr/>
          <a:lstStyle/>
          <a:p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Apófisis transversas: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 smtClean="0"/>
              <a:t>Son 2 (derecha e izquierda)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 smtClean="0"/>
              <a:t>Se dirigen transversalmente a los lados.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 smtClean="0"/>
              <a:t>Su base está entre las apófisis articulares superior e inferior.</a:t>
            </a:r>
          </a:p>
          <a:p>
            <a:pPr>
              <a:buFont typeface="Arial" panose="020B0604020202020204" pitchFamily="34" charset="0"/>
              <a:buChar char="•"/>
            </a:pPr>
            <a:endParaRPr lang="es-E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Apófisis espinosa: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 smtClean="0"/>
              <a:t>De ubicación media y posterior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 smtClean="0"/>
              <a:t>Tiene forma de espina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 smtClean="0"/>
              <a:t>Sus caras laterales se relacionan con los músculos profundos del dorso.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354" y="1249251"/>
            <a:ext cx="6348491" cy="3970651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519707" y="5795493"/>
            <a:ext cx="8834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Ambas sirven de inserción para músculos y ligamentos</a:t>
            </a:r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446567" y="3530009"/>
            <a:ext cx="1212112" cy="744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7282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47591" y="409062"/>
            <a:ext cx="7032917" cy="2653115"/>
          </a:xfrm>
        </p:spPr>
        <p:txBody>
          <a:bodyPr/>
          <a:lstStyle/>
          <a:p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Apófisis articulares (</a:t>
            </a:r>
            <a:r>
              <a:rPr lang="es-E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cigapófisis</a:t>
            </a:r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 smtClean="0"/>
              <a:t>Ubicadas en posición lateral al foramen vertebral.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 smtClean="0"/>
              <a:t>Destinadas a la articulación de las vértebras entre sí.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 smtClean="0"/>
              <a:t>Son 2 superiores y 2 inferiores.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 smtClean="0"/>
              <a:t>Sus carillas articulares están cubiertas de cartílago hialino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5575" y="2721932"/>
            <a:ext cx="6305491" cy="3928654"/>
          </a:xfrm>
          <a:prstGeom prst="rect">
            <a:avLst/>
          </a:prstGeom>
        </p:spPr>
      </p:pic>
      <p:sp>
        <p:nvSpPr>
          <p:cNvPr id="5" name="Flecha derecha 4"/>
          <p:cNvSpPr/>
          <p:nvPr/>
        </p:nvSpPr>
        <p:spPr>
          <a:xfrm>
            <a:off x="3783686" y="4018208"/>
            <a:ext cx="1094704" cy="7083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17927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90213" y="486335"/>
            <a:ext cx="6624987" cy="2150539"/>
          </a:xfrm>
        </p:spPr>
        <p:txBody>
          <a:bodyPr/>
          <a:lstStyle/>
          <a:p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Foramen Vertebral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 smtClean="0"/>
              <a:t>Delimitado por el cuerpo y el arco vertebral.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 smtClean="0"/>
              <a:t>Forma triangular con ángulos más o menos redondeados.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 smtClean="0"/>
              <a:t>En el nivel torácico es de forma circular.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9351" y="2551806"/>
            <a:ext cx="7763751" cy="3912930"/>
          </a:xfrm>
          <a:prstGeom prst="rect">
            <a:avLst/>
          </a:prstGeom>
        </p:spPr>
      </p:pic>
      <p:sp>
        <p:nvSpPr>
          <p:cNvPr id="5" name="4 Flecha derecha"/>
          <p:cNvSpPr/>
          <p:nvPr/>
        </p:nvSpPr>
        <p:spPr>
          <a:xfrm>
            <a:off x="3657600" y="3955312"/>
            <a:ext cx="1488558" cy="531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69453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55561"/>
          </a:xfrm>
        </p:spPr>
        <p:txBody>
          <a:bodyPr/>
          <a:lstStyle/>
          <a:p>
            <a:r>
              <a:rPr lang="es-ES" dirty="0" smtClean="0">
                <a:solidFill>
                  <a:schemeClr val="tx1"/>
                </a:solidFill>
              </a:rPr>
              <a:t>Conducto vertebral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802297"/>
            <a:ext cx="4306790" cy="4239066"/>
          </a:xfrm>
        </p:spPr>
        <p:txBody>
          <a:bodyPr>
            <a:noAutofit/>
          </a:bodyPr>
          <a:lstStyle/>
          <a:p>
            <a:r>
              <a:rPr lang="es-ES" sz="2800" dirty="0" smtClean="0"/>
              <a:t>Se forma a lo largo de la columna vertebral por la superposición de los forámenes vertebrales.</a:t>
            </a:r>
          </a:p>
          <a:p>
            <a:r>
              <a:rPr lang="es-ES" sz="2800" dirty="0" smtClean="0"/>
              <a:t>Va desde el foramen magno del hueso occipital hasta el hiato sacro.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7875" y="609600"/>
            <a:ext cx="7294125" cy="583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3065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2428" y="338361"/>
            <a:ext cx="6593982" cy="6150909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7186410" y="1416676"/>
            <a:ext cx="256289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Contenido:</a:t>
            </a:r>
          </a:p>
          <a:p>
            <a:pPr marL="285750" indent="-285750">
              <a:buFontTx/>
              <a:buChar char="-"/>
            </a:pPr>
            <a:r>
              <a:rPr lang="es-ES" dirty="0" smtClean="0"/>
              <a:t>La médula espinal</a:t>
            </a:r>
          </a:p>
          <a:p>
            <a:pPr marL="285750" indent="-285750">
              <a:buFontTx/>
              <a:buChar char="-"/>
            </a:pPr>
            <a:r>
              <a:rPr lang="es-ES" dirty="0" smtClean="0"/>
              <a:t>Raíces de los nervios espinales</a:t>
            </a:r>
          </a:p>
          <a:p>
            <a:pPr marL="285750" indent="-285750">
              <a:buFontTx/>
              <a:buChar char="-"/>
            </a:pPr>
            <a:r>
              <a:rPr lang="es-ES" dirty="0" smtClean="0"/>
              <a:t>La cola de caballo</a:t>
            </a:r>
          </a:p>
          <a:p>
            <a:pPr marL="285750" indent="-285750">
              <a:buFontTx/>
              <a:buChar char="-"/>
            </a:pPr>
            <a:r>
              <a:rPr lang="es-ES" dirty="0" smtClean="0"/>
              <a:t>Las membranas meníngeas</a:t>
            </a:r>
          </a:p>
          <a:p>
            <a:pPr marL="285750" indent="-285750">
              <a:buFontTx/>
              <a:buChar char="-"/>
            </a:pPr>
            <a:r>
              <a:rPr lang="es-ES" dirty="0" smtClean="0"/>
              <a:t>Espacio epidural (tejido adiposo y plexos venosos)</a:t>
            </a:r>
          </a:p>
          <a:p>
            <a:pPr marL="285750" indent="-285750">
              <a:buFontTx/>
              <a:buChar char="-"/>
            </a:pPr>
            <a:r>
              <a:rPr lang="es-ES" dirty="0" smtClean="0"/>
              <a:t>Ligamento longitudinal posterior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93810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tx1"/>
                </a:solidFill>
              </a:rPr>
              <a:t>Foramen intervertebral: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9758" y="1560600"/>
            <a:ext cx="4731792" cy="4647017"/>
          </a:xfrm>
        </p:spPr>
        <p:txBody>
          <a:bodyPr>
            <a:noAutofit/>
          </a:bodyPr>
          <a:lstStyle/>
          <a:p>
            <a:r>
              <a:rPr lang="es-ES" sz="2400" dirty="0" smtClean="0"/>
              <a:t>Límite superior: Pedículo de la vértebra superior</a:t>
            </a:r>
          </a:p>
          <a:p>
            <a:r>
              <a:rPr lang="es-ES" sz="2400" dirty="0" smtClean="0"/>
              <a:t>Límite inferior: Pedículo de la vértebra inferior</a:t>
            </a:r>
          </a:p>
          <a:p>
            <a:r>
              <a:rPr lang="es-ES" sz="2400" dirty="0" smtClean="0"/>
              <a:t>Límite anterior: Disco intervertebral, cuerpo de la vértebra superior y parte de la vértebra inferior.</a:t>
            </a:r>
          </a:p>
          <a:p>
            <a:r>
              <a:rPr lang="es-ES" sz="2400" dirty="0" smtClean="0"/>
              <a:t>Límite posterior: Articulación </a:t>
            </a:r>
            <a:r>
              <a:rPr lang="es-ES" sz="2400" dirty="0" err="1" smtClean="0"/>
              <a:t>cigapofisaria</a:t>
            </a:r>
            <a:r>
              <a:rPr lang="es-ES" sz="2400" dirty="0"/>
              <a:t>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4421" y="1197736"/>
            <a:ext cx="6797579" cy="5318974"/>
          </a:xfrm>
          <a:prstGeom prst="rect">
            <a:avLst/>
          </a:prstGeom>
        </p:spPr>
      </p:pic>
      <p:sp>
        <p:nvSpPr>
          <p:cNvPr id="5" name="4 Rectángulo redondeado"/>
          <p:cNvSpPr/>
          <p:nvPr/>
        </p:nvSpPr>
        <p:spPr>
          <a:xfrm>
            <a:off x="10483702" y="1945758"/>
            <a:ext cx="1233377" cy="1488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72999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chemeClr val="tx1"/>
                </a:solidFill>
              </a:rPr>
              <a:t>Características regionales</a:t>
            </a:r>
            <a:endParaRPr lang="es-ES" b="1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2160589"/>
            <a:ext cx="6380289" cy="3880773"/>
          </a:xfrm>
        </p:spPr>
        <p:txBody>
          <a:bodyPr>
            <a:normAutofit/>
          </a:bodyPr>
          <a:lstStyle/>
          <a:p>
            <a:r>
              <a:rPr lang="es-ES" sz="2800" dirty="0" smtClean="0"/>
              <a:t>Cada vértebra tiene características morfológicas que permiten reconocer la región a la que pertenecen.</a:t>
            </a:r>
            <a:endParaRPr lang="es-ES" sz="2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2155" y="9817"/>
            <a:ext cx="2357304" cy="6876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0560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375674"/>
            <a:ext cx="6691029" cy="1320800"/>
          </a:xfrm>
        </p:spPr>
        <p:txBody>
          <a:bodyPr/>
          <a:lstStyle/>
          <a:p>
            <a:r>
              <a:rPr lang="es-ES" dirty="0" smtClean="0">
                <a:solidFill>
                  <a:schemeClr val="tx1"/>
                </a:solidFill>
              </a:rPr>
              <a:t>Características de las vértebras cervicales.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99245" y="1685841"/>
            <a:ext cx="511721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ES" dirty="0" smtClean="0"/>
              <a:t>Cuerpo vertebral con diámetro transversal mayor que el diámetro anteroposterior.</a:t>
            </a:r>
          </a:p>
          <a:p>
            <a:pPr marL="285750" indent="-285750">
              <a:buFontTx/>
              <a:buChar char="-"/>
            </a:pPr>
            <a:endParaRPr lang="es-ES" dirty="0" smtClean="0"/>
          </a:p>
          <a:p>
            <a:pPr marL="285750" indent="-285750">
              <a:buFontTx/>
              <a:buChar char="-"/>
            </a:pPr>
            <a:r>
              <a:rPr lang="es-ES" dirty="0" smtClean="0"/>
              <a:t>Apófisis unciformes</a:t>
            </a:r>
          </a:p>
          <a:p>
            <a:pPr marL="285750" indent="-285750">
              <a:buFontTx/>
              <a:buChar char="-"/>
            </a:pPr>
            <a:endParaRPr lang="es-ES" dirty="0" smtClean="0"/>
          </a:p>
          <a:p>
            <a:pPr marL="285750" indent="-285750">
              <a:buFontTx/>
              <a:buChar char="-"/>
            </a:pPr>
            <a:r>
              <a:rPr lang="es-ES" dirty="0" smtClean="0"/>
              <a:t>Foramen vertebral amplio y triangular</a:t>
            </a:r>
          </a:p>
          <a:p>
            <a:pPr marL="285750" indent="-285750">
              <a:buFontTx/>
              <a:buChar char="-"/>
            </a:pPr>
            <a:r>
              <a:rPr lang="es-ES" dirty="0" smtClean="0"/>
              <a:t>-Apófisis espinosa corta y bífida de C3 a C5 y larga de C6 a C7. </a:t>
            </a:r>
          </a:p>
          <a:p>
            <a:pPr marL="285750" indent="-285750">
              <a:buFontTx/>
              <a:buChar char="-"/>
            </a:pPr>
            <a:endParaRPr lang="es-ES" dirty="0" smtClean="0"/>
          </a:p>
          <a:p>
            <a:pPr marL="285750" indent="-285750">
              <a:buFontTx/>
              <a:buChar char="-"/>
            </a:pPr>
            <a:r>
              <a:rPr lang="es-ES" dirty="0" smtClean="0"/>
              <a:t>Apófisis transversas con base en el cuerpo vertebral</a:t>
            </a:r>
          </a:p>
          <a:p>
            <a:pPr marL="285750" indent="-285750">
              <a:buFontTx/>
              <a:buChar char="-"/>
            </a:pPr>
            <a:endParaRPr lang="es-ES" dirty="0" smtClean="0"/>
          </a:p>
          <a:p>
            <a:pPr marL="285750" indent="-285750">
              <a:buFontTx/>
              <a:buChar char="-"/>
            </a:pPr>
            <a:r>
              <a:rPr lang="es-ES" dirty="0" smtClean="0"/>
              <a:t>Un foramen transverso en cada apófisis transversa. (Pasa la A. vertebral excepto en C7, V vertebrales y el N. Vertebral).</a:t>
            </a:r>
          </a:p>
          <a:p>
            <a:pPr marL="285750" indent="-285750">
              <a:buFontTx/>
              <a:buChar char="-"/>
            </a:pPr>
            <a:endParaRPr lang="es-ES" dirty="0" smtClean="0"/>
          </a:p>
          <a:p>
            <a:pPr marL="285750" indent="-285750">
              <a:buFontTx/>
              <a:buChar char="-"/>
            </a:pPr>
            <a:r>
              <a:rPr lang="es-ES" dirty="0" smtClean="0"/>
              <a:t>Forámenes intervertebrales estrechos.</a:t>
            </a:r>
            <a:endParaRPr lang="es-ES" dirty="0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48281" y="3459480"/>
            <a:ext cx="4295775" cy="307657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6553" y="226078"/>
            <a:ext cx="4019550" cy="314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8237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328572" y="342490"/>
            <a:ext cx="7442342" cy="1962272"/>
          </a:xfrm>
        </p:spPr>
        <p:txBody>
          <a:bodyPr/>
          <a:lstStyle/>
          <a:p>
            <a:pPr algn="l"/>
            <a:r>
              <a:rPr lang="es-ES" dirty="0" smtClean="0">
                <a:solidFill>
                  <a:schemeClr val="tx1"/>
                </a:solidFill>
              </a:rPr>
              <a:t>COLUMNA VERTEBRAL, VÉRTEBRAS.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440611" y="2816023"/>
            <a:ext cx="5974053" cy="2836632"/>
          </a:xfrm>
        </p:spPr>
        <p:txBody>
          <a:bodyPr>
            <a:noAutofit/>
          </a:bodyPr>
          <a:lstStyle/>
          <a:p>
            <a:pPr algn="l"/>
            <a:r>
              <a:rPr lang="es-MX" sz="2800" dirty="0">
                <a:solidFill>
                  <a:schemeClr val="tx1"/>
                </a:solidFill>
              </a:rPr>
              <a:t>Programa por competencias: </a:t>
            </a:r>
            <a:endParaRPr lang="es-MX" sz="2800" dirty="0" smtClean="0">
              <a:solidFill>
                <a:schemeClr val="tx1"/>
              </a:solidFill>
            </a:endParaRPr>
          </a:p>
          <a:p>
            <a:pPr algn="l"/>
            <a:r>
              <a:rPr lang="es-MX" sz="2800" dirty="0" smtClean="0">
                <a:solidFill>
                  <a:schemeClr val="tx1"/>
                </a:solidFill>
              </a:rPr>
              <a:t>Unidad </a:t>
            </a:r>
            <a:r>
              <a:rPr lang="es-MX" sz="2800" dirty="0">
                <a:solidFill>
                  <a:schemeClr val="tx1"/>
                </a:solidFill>
              </a:rPr>
              <a:t>de competencia: </a:t>
            </a:r>
            <a:r>
              <a:rPr lang="es-MX" sz="2800" dirty="0" smtClean="0">
                <a:solidFill>
                  <a:schemeClr val="tx1"/>
                </a:solidFill>
              </a:rPr>
              <a:t>IV.</a:t>
            </a:r>
            <a:r>
              <a:rPr lang="es-MX" sz="2800" dirty="0">
                <a:solidFill>
                  <a:schemeClr val="tx1"/>
                </a:solidFill>
              </a:rPr>
              <a:t/>
            </a:r>
            <a:br>
              <a:rPr lang="es-MX" sz="2800" dirty="0">
                <a:solidFill>
                  <a:schemeClr val="tx1"/>
                </a:solidFill>
              </a:rPr>
            </a:br>
            <a:r>
              <a:rPr lang="es-MX" sz="2800" dirty="0">
                <a:solidFill>
                  <a:schemeClr val="tx1"/>
                </a:solidFill>
              </a:rPr>
              <a:t/>
            </a:r>
            <a:br>
              <a:rPr lang="es-MX" sz="2800" dirty="0">
                <a:solidFill>
                  <a:schemeClr val="tx1"/>
                </a:solidFill>
              </a:rPr>
            </a:br>
            <a:r>
              <a:rPr lang="es-MX" sz="2800" dirty="0">
                <a:solidFill>
                  <a:schemeClr val="tx1"/>
                </a:solidFill>
              </a:rPr>
              <a:t/>
            </a:r>
            <a:br>
              <a:rPr lang="es-MX" sz="2800" dirty="0">
                <a:solidFill>
                  <a:schemeClr val="tx1"/>
                </a:solidFill>
              </a:rPr>
            </a:br>
            <a:r>
              <a:rPr lang="es-MX" sz="2800" dirty="0">
                <a:solidFill>
                  <a:schemeClr val="tx1"/>
                </a:solidFill>
              </a:rPr>
              <a:t>Programa operativo: </a:t>
            </a:r>
            <a:endParaRPr lang="es-MX" sz="2800" dirty="0" smtClean="0">
              <a:solidFill>
                <a:schemeClr val="tx1"/>
              </a:solidFill>
            </a:endParaRPr>
          </a:p>
          <a:p>
            <a:pPr algn="l"/>
            <a:r>
              <a:rPr lang="es-MX" sz="2800" dirty="0" smtClean="0">
                <a:solidFill>
                  <a:schemeClr val="tx1"/>
                </a:solidFill>
              </a:rPr>
              <a:t>Unidad IV, </a:t>
            </a:r>
            <a:r>
              <a:rPr lang="es-MX" sz="2800" dirty="0">
                <a:solidFill>
                  <a:schemeClr val="tx1"/>
                </a:solidFill>
              </a:rPr>
              <a:t>Semana </a:t>
            </a:r>
            <a:r>
              <a:rPr lang="es-MX" sz="2800" dirty="0" smtClean="0">
                <a:solidFill>
                  <a:schemeClr val="tx1"/>
                </a:solidFill>
              </a:rPr>
              <a:t>5, </a:t>
            </a:r>
            <a:r>
              <a:rPr lang="es-MX" sz="2800" dirty="0">
                <a:solidFill>
                  <a:schemeClr val="tx1"/>
                </a:solidFill>
              </a:rPr>
              <a:t>Tema: 1.</a:t>
            </a:r>
            <a:endParaRPr lang="es-ES" sz="2800" dirty="0"/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 rotWithShape="1">
          <a:blip r:embed="rId2"/>
          <a:srcRect l="45126" t="11008" r="3600" b="16337"/>
          <a:stretch/>
        </p:blipFill>
        <p:spPr>
          <a:xfrm>
            <a:off x="648546" y="2328029"/>
            <a:ext cx="3445540" cy="3905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9364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6669764" cy="783265"/>
          </a:xfrm>
        </p:spPr>
        <p:txBody>
          <a:bodyPr/>
          <a:lstStyle/>
          <a:p>
            <a:r>
              <a:rPr lang="es-ES" dirty="0" smtClean="0">
                <a:solidFill>
                  <a:schemeClr val="tx1"/>
                </a:solidFill>
              </a:rPr>
              <a:t>Características del Atlas (C1).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674255"/>
            <a:ext cx="4499973" cy="4893970"/>
          </a:xfrm>
        </p:spPr>
        <p:txBody>
          <a:bodyPr/>
          <a:lstStyle/>
          <a:p>
            <a:r>
              <a:rPr lang="es-ES" dirty="0" smtClean="0"/>
              <a:t>No tiene cuerpo vertebral.</a:t>
            </a:r>
          </a:p>
          <a:p>
            <a:r>
              <a:rPr lang="es-ES" dirty="0" smtClean="0"/>
              <a:t>Constituido por 2 masas laterales unidas por un arco anterior y uno posterior.</a:t>
            </a:r>
          </a:p>
          <a:p>
            <a:r>
              <a:rPr lang="es-ES" dirty="0" smtClean="0"/>
              <a:t>Carilla articular superior cóncava y </a:t>
            </a:r>
            <a:r>
              <a:rPr lang="es-ES" dirty="0" err="1" smtClean="0"/>
              <a:t>elipsoidea</a:t>
            </a:r>
            <a:endParaRPr lang="es-ES" dirty="0" smtClean="0"/>
          </a:p>
          <a:p>
            <a:r>
              <a:rPr lang="es-ES" dirty="0" smtClean="0"/>
              <a:t>Carilla articular inferior plana</a:t>
            </a:r>
          </a:p>
          <a:p>
            <a:r>
              <a:rPr lang="es-ES" dirty="0" smtClean="0"/>
              <a:t>Apófisis transversa con base en la masa lateral, es más larga que la de las otras vértebras cervicales.</a:t>
            </a:r>
          </a:p>
          <a:p>
            <a:r>
              <a:rPr lang="es-ES" dirty="0" smtClean="0"/>
              <a:t>Fosita para el diente del axis</a:t>
            </a:r>
          </a:p>
          <a:p>
            <a:r>
              <a:rPr lang="es-ES" dirty="0" smtClean="0"/>
              <a:t>Tubérculo anterior y posterior del atlas</a:t>
            </a:r>
          </a:p>
          <a:p>
            <a:r>
              <a:rPr lang="es-ES" dirty="0" smtClean="0"/>
              <a:t>Surco de la arteria vertebral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8204" y="1242812"/>
            <a:ext cx="6711904" cy="5615188"/>
          </a:xfrm>
          <a:prstGeom prst="rect">
            <a:avLst/>
          </a:prstGeom>
        </p:spPr>
      </p:pic>
      <p:sp>
        <p:nvSpPr>
          <p:cNvPr id="5" name="4 Rectángulo redondeado"/>
          <p:cNvSpPr/>
          <p:nvPr/>
        </p:nvSpPr>
        <p:spPr>
          <a:xfrm>
            <a:off x="5699051" y="2105247"/>
            <a:ext cx="1212112" cy="637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Rectángulo redondeado"/>
          <p:cNvSpPr/>
          <p:nvPr/>
        </p:nvSpPr>
        <p:spPr>
          <a:xfrm>
            <a:off x="9243237" y="1874875"/>
            <a:ext cx="1212112" cy="637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Rectángulo redondeado"/>
          <p:cNvSpPr/>
          <p:nvPr/>
        </p:nvSpPr>
        <p:spPr>
          <a:xfrm>
            <a:off x="5575005" y="6021573"/>
            <a:ext cx="1212112" cy="637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00844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tx1"/>
                </a:solidFill>
              </a:rPr>
              <a:t>Características del Axis (C2)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5210" y="1711459"/>
            <a:ext cx="4499973" cy="4927600"/>
          </a:xfrm>
        </p:spPr>
        <p:txBody>
          <a:bodyPr>
            <a:normAutofit/>
          </a:bodyPr>
          <a:lstStyle/>
          <a:p>
            <a:r>
              <a:rPr lang="es-ES" sz="2000" dirty="0" smtClean="0"/>
              <a:t>Diente del axis (apófisis </a:t>
            </a:r>
            <a:r>
              <a:rPr lang="es-ES" sz="2000" dirty="0" err="1" smtClean="0"/>
              <a:t>odontoides</a:t>
            </a:r>
            <a:r>
              <a:rPr lang="es-ES" sz="200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000" dirty="0" smtClean="0"/>
              <a:t>Vértice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000" dirty="0" smtClean="0"/>
              <a:t>Carilla articular anterior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000" dirty="0" smtClean="0"/>
              <a:t>Carilla articular posterior</a:t>
            </a:r>
          </a:p>
          <a:p>
            <a:r>
              <a:rPr lang="es-ES" sz="2000" dirty="0" smtClean="0"/>
              <a:t>2 carillas articulares inferiores para C3</a:t>
            </a:r>
          </a:p>
          <a:p>
            <a:r>
              <a:rPr lang="es-ES" sz="2000" dirty="0" smtClean="0"/>
              <a:t>Apófisis espinosa ancha y corta</a:t>
            </a:r>
          </a:p>
          <a:p>
            <a:r>
              <a:rPr lang="es-ES" sz="2000" dirty="0" smtClean="0"/>
              <a:t>Apófisis transversas cortas</a:t>
            </a:r>
            <a:endParaRPr lang="es-ES" sz="2000" dirty="0"/>
          </a:p>
        </p:txBody>
      </p:sp>
      <p:cxnSp>
        <p:nvCxnSpPr>
          <p:cNvPr id="5" name="Conector recto de flecha 4"/>
          <p:cNvCxnSpPr/>
          <p:nvPr/>
        </p:nvCxnSpPr>
        <p:spPr>
          <a:xfrm>
            <a:off x="3670479" y="3155324"/>
            <a:ext cx="5151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de flecha 6"/>
          <p:cNvCxnSpPr/>
          <p:nvPr/>
        </p:nvCxnSpPr>
        <p:spPr>
          <a:xfrm>
            <a:off x="3773510" y="3606084"/>
            <a:ext cx="4121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/>
          <p:cNvSpPr txBox="1"/>
          <p:nvPr/>
        </p:nvSpPr>
        <p:spPr>
          <a:xfrm>
            <a:off x="4185634" y="2986047"/>
            <a:ext cx="17379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smtClean="0"/>
              <a:t>Fosita del diente</a:t>
            </a:r>
            <a:endParaRPr lang="es-ES" sz="1600" dirty="0"/>
          </a:p>
        </p:txBody>
      </p:sp>
      <p:sp>
        <p:nvSpPr>
          <p:cNvPr id="9" name="CuadroTexto 8"/>
          <p:cNvSpPr txBox="1"/>
          <p:nvPr/>
        </p:nvSpPr>
        <p:spPr>
          <a:xfrm>
            <a:off x="4185634" y="3436807"/>
            <a:ext cx="22022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/>
              <a:t>Ligamento transverso</a:t>
            </a:r>
            <a:endParaRPr lang="es-ES" sz="1600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5223" y="1566819"/>
            <a:ext cx="5753235" cy="4653641"/>
          </a:xfrm>
          <a:prstGeom prst="rect">
            <a:avLst/>
          </a:prstGeom>
        </p:spPr>
      </p:pic>
      <p:sp>
        <p:nvSpPr>
          <p:cNvPr id="11" name="10 Rectángulo redondeado"/>
          <p:cNvSpPr/>
          <p:nvPr/>
        </p:nvSpPr>
        <p:spPr>
          <a:xfrm>
            <a:off x="6624084" y="3987209"/>
            <a:ext cx="967563" cy="956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67655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45095" y="225080"/>
            <a:ext cx="4667398" cy="6246252"/>
          </a:xfrm>
        </p:spPr>
        <p:txBody>
          <a:bodyPr>
            <a:normAutofit/>
          </a:bodyPr>
          <a:lstStyle/>
          <a:p>
            <a:r>
              <a:rPr lang="es-ES" sz="2400" dirty="0" smtClean="0"/>
              <a:t>C6: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400" dirty="0" smtClean="0"/>
              <a:t>Mayor desarrollo del tubérculo anterior de su apófisis transversa (tubérculo </a:t>
            </a:r>
            <a:r>
              <a:rPr lang="es-ES" sz="2400" dirty="0" err="1" smtClean="0"/>
              <a:t>carotídeo</a:t>
            </a:r>
            <a:r>
              <a:rPr lang="es-ES" sz="2400" dirty="0" smtClean="0"/>
              <a:t> o de </a:t>
            </a:r>
            <a:r>
              <a:rPr lang="es-ES" sz="2400" dirty="0" err="1" smtClean="0"/>
              <a:t>Chassaignac</a:t>
            </a:r>
            <a:r>
              <a:rPr lang="es-ES" sz="2400" dirty="0" smtClean="0"/>
              <a:t>)</a:t>
            </a:r>
          </a:p>
          <a:p>
            <a:r>
              <a:rPr lang="es-ES" sz="2400" dirty="0" smtClean="0"/>
              <a:t>C7: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400" dirty="0" smtClean="0"/>
              <a:t>Es una vértebra de transición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400" dirty="0" smtClean="0"/>
              <a:t>Extremo de la apófisis espinosa indiviso y largo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400" dirty="0" smtClean="0"/>
              <a:t>Se le llama vértebra prominente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400" dirty="0" smtClean="0"/>
              <a:t>Apófisis transversas </a:t>
            </a:r>
            <a:r>
              <a:rPr lang="es-ES" sz="2400" dirty="0" err="1" smtClean="0"/>
              <a:t>unituberculosas</a:t>
            </a:r>
            <a:r>
              <a:rPr lang="es-ES" sz="2400" dirty="0" smtClean="0"/>
              <a:t> con foramen transverso pequeño.</a:t>
            </a:r>
            <a:endParaRPr lang="es-ES" sz="2400" dirty="0"/>
          </a:p>
        </p:txBody>
      </p:sp>
      <p:pic>
        <p:nvPicPr>
          <p:cNvPr id="12290" name="Picture 2" descr="http://www.sogab.com.br/anatomia/cervical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230" y="263193"/>
            <a:ext cx="3576454" cy="2863428"/>
          </a:xfrm>
          <a:prstGeom prst="rect">
            <a:avLst/>
          </a:prstGeom>
          <a:noFill/>
        </p:spPr>
      </p:pic>
      <p:sp>
        <p:nvSpPr>
          <p:cNvPr id="12292" name="AutoShape 4" descr="data:image/jpeg;base64,/9j/4AAQSkZJRgABAQAAAQABAAD/2wCEAAkGBxMTEhUUExMWFhUXGBwaGBYXGBsbGBwYGhYXGhsaFxsYHCggGBsnHRUVITEhJSkrLy4uFx8zODMsNygtLisBCgoKDg0OGxAQGywkICYsLDQ3LCwvLCwsLCwsLCwsLCwsLCwsLCwsLCwsLCwsLCwsLCwsLCwsLCwsLCwsLCwsLP/AABEIAOIA3wMBEQACEQEDEQH/xAAbAAEAAgMBAQAAAAAAAAAAAAAABQYBAwQHAv/EAEIQAAIBAgQDBQQJAwEGBwAAAAECAwARBAUSIQYxQRMiUWFxMoGRoQcUI0JSYrHB0TNy4ZIXJFOCsvAVFjRDVHPC/8QAGgEBAAMBAQEAAAAAAAAAAAAAAAEDBAIFBv/EADURAAICAQQBAgQEBAUFAAAAAAABAgMRBBIhMUETUSIyYXEFFIGRM6GxwSNCUsLhNHLR8PH/2gAMAwEAAhEDEQA/APXOIs5GFRHZQQ8ix3ZwgUubKSSLWvt76A4sl40weIhWQTIhIGpGddSkmwBsbb9COfShODtHEeE2tiYjddYs43UhTcb77Ov+oeNCMH2M/wAL/wDIj5A+0ORtb9Rt50B2YTFJKgeNg6NyZTcHpsRQG6gMVJAoBQCgFAKAUAoBQCgFAKAUAoBUEmaAUAoBQCgMUAqSCH4mw8TiASzmG06MltHfkFyq99WuOZ2ty51BJy4jI4WlklGJdXdonGkxWQwhgNIKG4KswOq+x2tQEd/5JwgieIYlxHIyyEaoiDLHp+07yEE3RSV9g29m1xQnJ9NwXhS6ss7IQVKrF2Ma6gyyIdMcYD2YagGBF2NBksGT4eGCPskkDd53JLLqLO7SO21h7Tk7CwoQSEcgYXUgjxBuPlQGakgUAoBQCgMFgOZqMg1NikHN1HqRTKJwz5XHRHlIn+oUyidrXg3K4PIg0ycmb1IF6gGakCgFAacZjI4kMkrrGi+07sFUepOwqCTGCx0UylopEkUEqSjBgGHMEjkR4UB8nModZj7WPWCqlNY1BnBKgi9wSFYgddJ8KA6iaA04PFxyoJInWRG5OjBlNjY2I2O4I91AbqAGgMVJBC8V5D9cjRA6IUkD3ePtFNldSCupej+PSoOkyp4/6LzIkSfWY1EeHEO2GG57CaEyG0oufttY1X0lTY940GTuwfAzRS9q+Ii0BixRcOVGgga070zLY2vfTcXNudQ+OSVl8I1xcBpJ2Ey4hZNKEaij2dLxGE/ZyqdSLBHuSQTc2F9iaayiZxlCTjJYa8Hyv0cERxoMRGmiFoWaKDSXDCYXsZWVT9sN7atnF7OQJOclp4fyg4dZburNLIZG0JoQEoiWRNTaQdGo7ndmPWhBK1JAoDmxuPSK2s7nkBuT7qqsthWviZ3CuU+ivZrxh2Qv2J8tTW+NuQrLPXY6izVXpFJ43Febj92DB3WLkV0Lqa3v2rj81N+yLno0mtuWRjcWNvpUux++5JJH7VS7vd5LVo/fg0/+O4kjdU+FVO3LO1poLyfS5zMwI0geekX+NHYx6EVyfH1ufazuukfd2+NQrGuiXXA6cNnTqe9GXPiS3zq2FuO2yqdKfXB0PxDNq2jA8rn9b1Hrc8D8vHHJJ5bxFKeRZX/C9yjeh6e6r4aiUWUToj+hYMv4ugdhHL9jL+F9gf7W5EVsrvhMzT084rd2voWBWB3G48avKCH4ywEmIwOJgiAMksTIoJAF2FrknoL3qCUQGM4YxKyh8NLMgkvJKe1UP9Y+xCtLcFZI9EekgA232Ja4EkLDw1myyF0JR3jUPIcQXvKuFxEWsqy7p2s0bhb2ULsvKgySuLybH3RoDMB3NSPjHazLiI5GuSTdSgkS2+x357AfWQ5FjYeyViUVXBGmbuKhllaRHiHdkLKy2boT00d4C+UIBoDFSQKAUBz5j/Sk/sb/AKTXE/lZZT/Ej90cXCn/AKLDf/TH/wBArjT/AMKP2Ro/EP8AqrP+5/1JWrjGKAUBFY3NwG7OIam6t91fU+PlWW3UKL2x5ZfGrjdLogsVmiCcJq1ysO821lX9qx/NPLeWX7JbM9I844pz04iYxx/0wbebW6k1Evc2017Fz2cUWHVLA7sRcKu599VPLLd/sSGHZiO7EF82J/SuWkQ3z2dUeAkPeJBJ5DkBXGeehuj0fbQSC17kddN7+Q+NSpHLaNohmH3V5X9reoYTizWcHiGt30U+A5/G1Ir2DnA+1injAJcOD4rq363NrgV1nPgj4H9DthxpGzxlT5G491Wbo4wZ5VPtPJ2YvARYlNMgv+Fuo+FNvlHMZutnJHmGMywrZu2wxNrNvbyDdDWirUyjxM6dFdy+Hhl2GanG4ORsHI0U2k6bhCyuNwGVwy2NrcuRr0ITU47omCyuVctsiAx82bFg0bzIhi7QIYIZG7RnkBhfTp06U7Ihr8y9y2y10cHKyZuHusmIHaRwa5DHC4jPZzdpoiAG4laO4sbrfcm1AacHg81gDrD2iBppXkAiiKgSYmNlaIG5uUaYsCzWtYb2qCeDdPBmEsmmeOaWNMVh5IS6RalCYmXtHJiVR/S7M9dj4lgJIPSqECgFSQKAUBHcQYxYoJGe4XSQWAvp1AgFrb2uRv51VbJRg2zTpKpW3RjHv+px8E41ZcHDouQiKha2xZUXVp8QDcX8Qa40ss1L6Iv/ABSmVeqnu8tv9G3jP9TTn2bSLMsUfdsAzPz53sLe6qNVqJQkoxKqaYuDlL9jgxef46KxEMcynk6XB963rl6ucVys/Ysr09M/82PoyOxGcY6Yd5OyXrbbb1O9Z7NXZPhcF8aKIecs0fWJCpUdwHqvM++sqsfSLNkU9z5K9icI8RaTmdJJ26eflVsMpclkpRm0isZbFqa9utWTeOCx8IlssjGok7tew8dq4ZxLonIo7kAb/rz3qMFLfk55pXbESxCQRLFGrqbKSSxbvNrHsLpsbWNzzG1XxjHapYzyZ3Jt464Nb8UrGEVoyWkLKoVgSXSURsSLXCm9xt1tauvR4OHYfScTFmt9WkF5OzId0FpOy7UqQCbbXHqKh0/UbzqynPo5uzKxkI91Uki4ZUV2DKOXte15eYvEqnHslSzwTSvY7tcgW2HifCqvudmZtO3dNz4260aXsE2fWHg0hrD18jTY0shyT7NWazD6nMp8Ljzol8OCYfxUyp8N52+GZJVufxJf2l229a6qt9KfHR6M9HLUw4/f2/4LbkXEX1rGrLJOYkRTaIEhd9gp/Gbd4t/aByN9MLd9m6Twl4/9/mV6mmvT6T04Ry5P5muePK9l4S+7fgvL5tFewbUfLce89K1PUV9Jnh+lLGWiL4c4uhxbvGAUdCRpbqAeanrXVdsZ9HdtEq+X0WKrSgUAoBQCgFARue42JIykg19oCoj6sCLEeljVF9kIR+LyX6eM96lDjHOfYq0uYSYeFYYwECKAsaG5t+Zj16n1rzpaicVtXC/mb3FX2OyfLb7f9inY3OcUjbIqm9ySxYnyuelZ4zi5Zbz9zWqYuPBifjWfSVHdvz0/tV294wuEcrSVp5fJET5viHuDIwB5941xlLyXKqK8G/Ls6xEPsvqHg+4+dSpJPoidEJLkkDxB2plDIdci6djtYeA9a6cvh4M/obJL2RA5f3CQb3HSuZfEXSRJYCYIx/Nvy+VQ0VtNosGXQdpcrtY8/wDHhRIoslt7NuNwiyOC6KxUXVmUHSb9CRfoD8K6jnwyrjHR9/8AhULEloo21+0TGtzuCSxIueSmx8BXak/DOWjkxeQwSFLIqqr6tKJGFchWUCQFe8AGNR6s+kNi8knhsrjDaxGofkWVQG02HM87bDbyFc7srDGfJvEA5MbeN/kKINmBHptcFtRNj0A87/tVmCP1JaNCqW536Hw8/OrPGChvnJBcUwBcIx6C/Pz8KpcGjTRLMyhRxAKpI7w9ne3P0/72rPJ5Z9HpbZJemsJdt/Q24fGPGe7oP9wBufHyqUl5Mmofqyb6/sjfjs1xEvOQqo20p3Vt525++rHb7LBnhp4R+v3NOVa45UkiJEiG4I6+RHUVEbnW9xZZXGyO1nrOUcXqyj6yhhJ+8b6Dv0PT316NWsrnhPhnjW6OUG9vKLOrAi4NweorYYzNAKAg8z4hRJGiB76qCbjqeQA61kv1Ox7Uaa9PKSUscEYvEWINgixset7rWaOuslwol70tceZNog8ZmMwkLTREt4qdQA8BblWWc5TlmSNMK4bcQkcmNzAX3Rhfqef+are1ssjB47ObMYoiusPv0B5/CjrXaZ1XOae1o4OEuHfrmKKsSI0AZyOZ8FHhc1q09W94Grv9KPHbPWouG8IsYjEEekeKgn1J5k16H5arGNp4/wCYtzncyuZ59HULgmAmNuYXmh8vKqLNGu4Gqr8QmnifKPO8Pk0pcaB9oh5eYO4rz42YeMHo2SjKGW+DmxKsZe+hV/vLbwrp4S4EH8ODqw8VwLC/WuXLk5JrLmdT9na33lb9j0pGeOimcU/mLBBHq9pbHx9edd4y8mZ8cHTBhzYhj6W/fxrtRljk4bjnKDZaPusb+fj5VHpNYwPW90bzhGt3WF/hU+nJHPqRfDOdsHIL6rb9QdvcTUqMs4Z05w8HTh8LfnsNtufz6VcoryUSm/B1SgfD9KnhHCyyifSLmikRwowKru3r0HnVU5J8RPS0dTSc5I+fo/yCPGSu01ykYHdvzJ8fKwqdPQpvL6Rr12olpqlVH5pcv6Lwv7/senxcO4RfZw8Q/wCQfxW5aer/AEo8V6i1/wCZkJxLwZh3jaSFBHIqkjTsrW3sw5e+s+o0sXFuPBfp9XOMkpcoqfDmVMxDkHpYfzXlKDkehfdGKwXaNFZdDqCpBBBtat0IxxiR5cpSjLMSI4czZ8HqgxIJjBvHIASNPhV1GpUfhsZbdSrPjr/Ym34ywoNgzt5rGxA9bCtH5mr3KFpbcZwd2W57BPtHICfwnZvgashZGfysrnVOHzIheJstkSQ4iKLtLgalHtXHUX5i1YdXTLdvXJr01sWtkngok4zGVmEcEqKTe2n9SazRi18qZv3Ur5mmQhzbEQyFJQwIO4Oxpt9ngtSjLlE+Mxcxpca1v7LC5A8j0qj1G+JcnPpRy2uDEwikJK938jkg+oNV4aOk5Ls6+E8e2DmMjLeJwFcjmtjs3nWzSahVyxLyUayr1Y/D2j1XDYlJFDIwZTuCDevYTT6PFaaeGcua5isSE3BbkB5+fgKrttUF9TuutyZQuHA3a9wMyg957bX5nevKqWJfU9HUfLzx9CD4yx6NKbWDA911/Q+Ncc7m0X0QSgkyNwGcolhIpUnrbYnqR/FS4Rl8p1KMkTDY+H2o5ADfe/hXGySZxnPEkdGG4rjUWcg+g/zXcdy8FcqW+jpPHmEH47+QH81c3LBStNLJyy8fQg3VZSD5Lf8AWuHufTO1pn5OvLONMMx+01qT1f8AxtXUI+W8nFlMl0iYj4iwjr/VUDzO1drD46KJVWLk+Z+KcLGBeZSPy7/pXe5JnEdPOXSKznXFzYn7LDKYwTuzWufSqrbV0bqNJs+KRXc3yoIReXU5Ab153sT4W+YqhTaPY0tPqL1MZSfX1XS/Unvo7zxMLiGWVtMcgAJPIMOV/AcxW3SWJPaeV+IVys/xPJ602ZQgXMsdv7h/NbnOK8nkqEn4IHOeIkdTHAdROzOPZA62PU1g1WrWHCHZrp0zT3TOTBKyrYDa3TnWOMmlhI7mk3ybJI9K6nYKo+PzrtxljnohSTeI8sgcdxBhgdnJHhYfzVE4Z98GqFcz6wPFGEsVPa3I52+WxqytVpP3OLKbcrGCEwEZmx4bDrKwGq5sVFtJHPrvarNPCSlwW2zj6OJnste0eGKAheJOGoMYhDqA9u7IPaB/cVRbRGfPk0UaidT46PNsvnEIMTgF1YqSRewBte3U15Kr3WYPUsl8O7J347H4ZgPs2P5goFvdfer56eLXDMld04sjRKPuNt+E9fUVinXOHaPQrsjP7ndg4Q97M0LnqCQPh1FRCUlwmRZx4yjrwuQTSMTI9wPA21DzIqyFU28lNmprisL/AOEtmzDC4YiIab+/nz3q6X+HDC8marN1mZER9F+SJM0uLmUMVfTGDuAQAS1vHcCtWlqi1k7110ovYj0TGZZDKumSJHXwKitjqg/CPPjZOLymV2f6OcvZtXZFfJXIHw6VS9LD3ZetZajfheAsAhv2Gr+9i36mpWlr+pD1dr8krhshw0YskES+iCrFTBc4KnbN9tm45ZD/AMKP/SP4p6NfsiPUn7s48Vwxg5L68PGb/lsflXP5ev2O1qLF1Jkb/s+y+9+xJ8i7W/WuPytf1/ctetufn+R2RcHYFeWFi963PzrtUVrwVPUW/wCoic/4AgkW+HAhcdAO6fUdD51RdpFLmHf8jRRrZQeJ8oqnCGEXtnGIQsyd1Sdyp1EH59RWKCi21M9DU32KpRreE+X9SRzjhaIMSWG/Tr7hzNVSqcemU16tyWMGzLcgSK+iEE39pv2qFDd4yRO/PnH2O6QIgu7ogFWRp5win1DhzTiMdmVwzHUObFdv5q9x2pbWcVpbs2IrWRYDEZlO0bykKgu5ve29gPMmprqdjNVlsKYppHpmS8GYTDgaYwzfjfc/wK2w00F3yedZqbJ+SaGDj/4af6RVvpw9infL3NyKBsAB6V0kl0Q22ZqSBQCgPOOO+HimIXFJ7DnTIPBrbN6G1YbK9s9/hm6u7dV6b7RHRYNbW0k1DayV5ZoxOX3PskHxrlpYwdRk0a1SZORLA9H3H+KqdUX2i5XM7cLjJ0GzFfdcf4FQqXHph2wl80cmjMc2lKMr2dfK+3xqqSnj4i+pVuScOGffB/E31R9BsYJGux6oSLah8r1bpL3B7JdHWr03qR3rtfzPWgb7ivWPFM0BTONswnV1aAtbCaJpVUkawXA7PSB9p9n2pC/iMZNCThzLjDFiaTsRhzCkiqLqxdlL4cEqBKGNkkxDE6LARDc3Ngwc68aYsudMUdzpXWyTBEBmxCB5ELbIezjsw/Hcmw2DB0rxbjjqLLAgDsgIinkUFcOsgBbUpOpi6A6R7HUkAhgvWDlZo0Zl0syglTzUkAke47UIN1AcGc5mIEvYs52RBzZv2HiartsVayyyutzZ5/FKkAZpJSZXYs6x9CTe1+lecqpN7m8GydqlhRXC9zmXP2UkpCtzydyWb33/AGrtVJPPb+pw+Vhvj6HLJisRKSSzb9BcD3VY1ng5W2J9Q5QXbvsWYWuL3Ivyv4daKPhiTkkpY4f9iawWR2tt/wB+dTtRU7Cd4VwaRzzaEAuq6mA+90Hrbf31dQkskWSckslorQUigFAKAUAoDnzDBrNG0bjusLH+R51zKO5YOoycXlFExscuC/qwmWIf+9Fzt+dOnqKxzbh83/H/AAaY1q35Hz7M0rxlgLG4lH/J/moVkH5OvyVy8GtuLMA1gHYf3IbVKkvch6W5eCUwDwTAmOWN/Rhf4V1llLUo9rBs/wDL9/uj3+FHHPghWNFB4pyn6pKQfYkuU8vEH31itrafB7Gkv9SPJ6pwHju2wMDXuVXQfVO7v52Ar1KXmCZ5Oojttkl7lgqwpILN+Jkw8jo8T9xFfUNNmQiQsV71zoETFh4EeNCcFYfieGMTTxYDEiRIZcQBMTHHcKpZlV32LdoLsib3YX50GD7PFA7bVhoJg7YhIpnkVmR9MjxvFDKz6EKuWIA252G96A62+kiERSTHDzhIiFa/ZAlzD2xVV7S7kLflflflvQbSa4YzV8QcTrtpSfTHZbHQYonGrc3PfO9CCcoDz7jnH/7x2YNjoAJv4m5AP6+6sFtn+Nt+htqrfpbvqROEywadcjoqDc3IH61KTK3LnCNLZ/hEuER5bdVG1vInnXDsinhsvjpbZLPRvfjGFVuuGlJ6XFh8ah3Q/wBRC0VjfLRDZBms74xngiMkko7yM3cABPOw7oG1vQ871XXzPK5PX1mx6KEJJJLOPfjH755z0em4fB44jvPDGT+FS362rbtt8YR88vSXuyYy/BLEmkb9WY82Y8yavhHasFcpbnk6a7ORQCgFAKAUAoDDKCLEXHgahrK5JR5jk2VwTzSholJ7RreCi56CvDVe+zCPXttnXBPPgkcRkODAZRBc+I2N/LeupRrSa5Ko33Np5IFuHYr7RyoeYINqoU5RfbNbtclzhgxYzRoGOKL+bc/G16vWrn5ZW6ac/IaJuFBIAz4tnktzbce652qPVlJZyTGag8KOEbeH83kyzECKRr4dyL+A1bdoCfDqKv017i9rOdRTG6G+PZ68rAi45GvUPHNE2Bidw7RozhWUMVBIVralBPIGwuOtqA4o+G8GtwMLCLoYzaNf6ZABTl7BAA08thQGRw7hLEfVobGxI7NbXFrHlzGld/yigMPw1gyCpwsBViCR2a2JCFASLcwjFfQkcqA68BlsMOrsokj1G7aFC3IAFzbmbAD3CgNeaY/sxZRqc+yvT1bwAqm21QX1LIQ3cvo8/wCI1jkTQ9na5LPyJY87W6V490lu4fPuepplJc+PYqrrho+aaz+ZiR8KKUn2zSot9cH2uaSSWVGEScrBRc+m2wqeEuTlwSZ3yO+jRFu3Mu24AqpNZ5RO1Zyye+iLChTiCd2tHv5Fpb28jYV6ujXLf2M/4lLNFa+s/wDaej1uPGFAKAUAoBQCgFAKAUBRuJuE5RI2IwZszbvHyufFT4+Veffp5Z3QPQo1MduywrbZ9iYj2cykNbkw3HoawSlOPDNyoqs5icWO4hYc21Dw1b1wt0uyyNEV0asLxkBsYvfz/WunQ/DIdWSRwmdQyk3Ww+dUyraDi10yTxGGgnjEclrfdbqPSrK2nw+yhucJbo/sdWSZ3PgV7KZHmhX2JU3IXoCD0r0KtXs+Gf7lFmnjd8UHh+xZMt4uwsw2cp0s40/Pl860w1VU3hMzWaS2Ha/Ynga0GYUBhjbc8qAg80zk2IhI85T7K/2/iNYrdTw1X+/hGmulJ/H+xUc4ztY0IViSfadvaY+tefK6UnhfubatPmW6X7FKxOalid64VXubsI5kIb2iPK9dYwHJnZFjNGyLfzOwv+9RheSNuSYw+Hx2KTs44NKvsZOQt76sqq3P4UZ5yrreZS/QvXCGWjDz4iEb6IsOL+JtLc/GvTpjtnJfYy6qe/TVS+s/9paq0nmigFAKAUAoBQCgFAKAUBGZ7kUOLULKDsbhgbMPfVN1EbVyXU3zqeYnNg+EcHGLCBT5tuT6k1wtJUu1k7lq7W85NOacFYOZbdkEPRk2Ncz0db+Xj7HVettg85z9zzHijhSTBSAgloz7L/s1uRrDbXKvhnrafURuWfPscsWNNhc1kcS7BM5bnhTa/pemZIqspjLktuV4xZozsp6EWArVGalHlI82yp1zzlmowiK+mSRAeQRjb4HlXOZQ6k0WKW/uKZ9YWUjniZv9X811GyXmxnM17QRoxmbxofaeU9A5Nr+lcyuS8uX36O4UTkucR+xWOIOIyDpHO29uQ8hVfM+Wa6aklkqbztIdzVqSii3B14XLjcCxJPIAXNcb2+jltIvnD/ALvZsR9mvMKLFj69AK01aOU+ZPCMNutS4hyS3FWSph8J9gjBe1j7d0BaYQax2hTT3r26r3gL23tW2vTVw6RhnfOb5Zy5lnjYWRBgw0kUjjX2oldF78SHsXLXVQHZjsw2PKxq5LHRV32Yy/i7GtJgw6RFZ9JlCwyro1M62DtIdwUubrtcXtcGpBnOeL8ZHi2hjjjMXaRorvFJdQZYUkLEPZgFkka9lFlvuBuBxjijHRSujhZSpm73YTKEAxcMYJUORIohaSTSO8RHz53A+s54mxdpIXKFWuolghnRirYaRg8bazptKqrq5b++gwfMPGGNW0aohAWBVaSKXV3miSUvZ7uQGZr2XZb7jchhHpEYNhqIJsLkCwJ6kAk2Hlc1JyfVAKAUAoBQCgFAKAUBz5hgkmjaORQysLEVxOCmsM7hOUJbonmPEfAssGqSD7SIblfvKP/wBWryr9LKHPaPY0+tjPiXDKtpuP0rJ5NvRIZNmrwOCR6joR5V1F4eUyq6tWLB6EjLNGrDk248q0SipI8pNwk0yJz6RYUuDvyt51RbFLBqozN8lHx2NK+bG/z8KiMEzZgjEw5Nr3ZieQqzd7E9Lku2Q8ATSWaS0anxF2+HT31dXprJrPRjt1sI8R5PQ8k4fhww7i3Y83bdj/AAPKvQq08K1x2eZbfOx8krV5SRXEubnCwGUIHsQNOrSSDzI2JYgAnSoJNqglIqGI+k0qVH1eIsxIAGK2v2+HiBN4QdJXEq/K9lbba9CcHzL9J7gTkYK/1cN2hOIRQSvbWMWpQZYj2Vg4Fzq9nagwd78cOrSq0MQkViLHEgR2XCpPs/ZbMwewUjfQ5vYUGCb4Wz18WsjmIRqkhQDtNbErzLAKAvMbXPX3iGTlSQKAUAoBQCgFAKAUAoBQCgFADQHmXHXDnYt20YtGzbqPusf2NePqtPsluXTPa0Wp3rZLtEXgsGJFKNbltfofKscFlmiye3kneCpyqNExvpYhfStdM8rDMOtgsqSIrOpBJOQdwt9vOssu22aqo4gsFSxv9T0q2Kwi/OT0j6M8kXQcS4BZiQl+gGxI871u0lKxvZ5euue7010X6vQPOAqAZoSfEsSsLMoYeBFx86Aj84yKHERmNxpBZGJQKGJjdXUElTtqRTb8vhQHY2DjNrxobCwuo2HgNtqAfU4/+GnT7o6cunS5oDZHEq30qBfc2AFz4m1AfVSQKAUAoBQCgFAKAUAoBQCgFAKAiOLIdeEmH5bj3Vn1KzUy/TSxajz/AC5xpB6jn6V4cXh5R7Fib4JLIltO58Tfb0q2t/GUX/w0iJxA+1lP5jVLZpj8qKrLuxPif0q7wW4we38K4bs8JCtrd0E+p3Ne3UsQSPnbZbptktVhWBUAzQkUAoBQCgFAYqSBQCgFAKAUAoBQCgFAKAUAoBQGvEx6kZfFSPiK5msxaOovDTPKMBsSvqD6g185jDwe9LlZJfKJPtCOdxtVkGtzM9q+FERjTpWQ28apiao8tFfyWDtJUTqzgW8id/letUI5mkTdLbBs95jSwAHIC3wr3EfOH1UgCoBmhIoBQCgFAKAxUkCgFAKAUAoBQCgFAKAUAoBQCgFAeYSQ6cVMvQMfgd6+eujtsaPcjLNUWd+WL3rk+NK0uyu58YIHiBwI7DqCfnVUFyaYdnP9HeH142P8oLfAf5r0NKs2FWueKj2avWPDFABUAzQkUAoBQCgFAYqSBQCgFAKAUAoBQCgFAKAUAoBQCgPPs8W2OlFuaqflXh6xYsZ6+n5pR04Nenl+1VwRxNlQ4kvcjoE2P/NVUOzdW+CV+iiG+Ika3sx295b+K9PRL4mzH+Iv4Uj1KvSPJFABUAzQkUAoBQCgFAYqSBQCgFAKAUAoBQCgFAKAUAoBQCgKRxjFpxcT9GUr7xXj/iEWp59z1NHLNbifWE5m3h+1Z4PsT8FL4m5j0t86qryb6+i5/RXhrYd5Lbu9r+IXwr2NFHEGzy/xCWbMeyLtW0wCgFAKgkUAoDNAKAxQgVIFAKAUAoBQCgFAKAUAoBQCgFAKAqvH8doopRzSQX9Dt/Fef+IR+BM3aB/G4+6OTAm4Y23t09K86p5TLrVyijcUMdYHleuK0ehXjB6dwFb6jDYdD8dRvXvadYrR4eqz6sslgq4zigFAKAUAoDNQSKAxUkCgFAKAUAoBQCgFAKAUAoBQCgFAKAieKcMJMNIp8Bb1B2rNq0nU8mjTScbU0RuBhsh26ftXn1xSiy2yXxHmmfn7U+RP61mievX8p6F9F2I1YQqT7DkAeAO/817Gklms8jXRxa/qXGtRiFAKAUAoBQGagkxQCpIFAKAUAoBQCgFAKAUAoBQCgFAKAUBWs5xWufsR9wAkeN+teVrJSnaoeEbqYqNe/wBz5x+JCJoA3Ydegric1CG3yRVByluKJxZgrEOOov76xxW14Z6lMt0cFs+ipP8Ad5D4v+gr19F8j+55v4h/EX2LtW0wCgFAKAUAoBQCgFAKAUAoBQCgFAKAUAoBQCgFAKAUAoCs5/HpxMbj7y6T7jcV5Ws+G1P3N1HxVNexFyoXcn81vcBWR5lLsvTUY4IviN1ZTHfvoAxXrpJIB+VLF0aNPCUV6mOG8fqd/wBE7nROvQMtveDXpaF5gzH+IrE19i/1uPOFAKAUAoBQCgFAKAUAoBQCgFAKAUAoBQCgFAKAUAoBQFS4ykKSRuT3SNI8A3n4V5WvTU1I9DR/FFxIyPMVUhWO/O1ZFJ94L3XlcFYxckC4mRyzXK7tzJYlgVsBa1rC1vuio5Z6vrWflYxwsZxj7Jc/f/yX/wCj3LTFhtTCzSnVY8wv3b+6vX0lbhXyfPa21WWceC0VqMgoBQCgFAKAUAoBQCgFAKAUAoBQCgFAKAUAoBQCgFAKA04zBpKhSRQynmDXE4RmsSR3GTi8o414fwwFuxQ7WuRc29TvVf5ev2O/Ws9yJy3IsPFj2EcSi0CsOtmMkgJF+thVcaoK3heDbZfZPSLL/wAz/oi02rUeaKAxUkCgFAKAUAoBQCgFAKAUAoBQCgFAKAUAoDNQSKAUBVPpFmZYIdEjIxxUC92V4tSmVQ6s0Zvo0FrnewuelAROBzvF4VjhZpYX7Hs9U7l5CBO8pBlJKm0YEaljcnWjMV1GwnB9Scc4gK7GGNSip9mdZeQMtzPFy1Qqb3uAbIbkGwoMGDxzOuoNHCxCixiJkWxkUGVip7saoxcjcd23aX5Bg6sRxHIsC4kQx9o8zYfttxD2aPLoluSLRsVFjqtdxuRvXOFnJ1vlt2Z47/U4jx5PrVGXDR6pVQuzM0cYKSG5YW1EmMAA6OttQ71dHODg/wBoOJAZjDDG5XUUeSVrEYRJQoVtOkliUsLd7axNBgkJuPZrFljisdex1aogkqqvaXIVjIhLrugsDYtbcMEvw/xPLiJwhRQpD3XS6yppEZR3DD2JA5IuFI2G51aQawWuhAoBQGKkgUAoBQCgFAKAUAoBQCgFAKAzUEigFAKAUAoBQCgKL9JM7LiMp0swvjlvYkX7jDe3PZmHoT40JL1QgUAoBQCgFAYqSBQCgFAKAU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2294" name="AutoShape 6" descr="data:image/jpeg;base64,/9j/4AAQSkZJRgABAQAAAQABAAD/2wCEAAkGBxMTEhUUExMWFhUXGBwaGBYXGBsbGBwYGhYXGhsaFxsYHCggGBsnHRUVITEhJSkrLy4uFx8zODMsNygtLisBCgoKDg0OGxAQGywkICYsLDQ3LCwvLCwsLCwsLCwsLCwsLCwsLCwsLCwsLCwsLCwsLCwsLCwsLCwsLCwsLCwsLP/AABEIAOIA3wMBEQACEQEDEQH/xAAbAAEAAgMBAQAAAAAAAAAAAAAABQYBAwQHAv/EAEIQAAIBAgQDBQQJAwEGBwAAAAECAwARBAUSIQYxQRMiUWFxMoGRoQcUI0JSYrHB0TNy4ZIXJFOCsvAVFjRDVHPC/8QAGgEBAAMBAQEAAAAAAAAAAAAAAAEDBAIFBv/EADURAAICAQQBAgQEBAUFAAAAAAABAgMRBBIhMUETUSIyYXEFFIGRM6GxwSNCUsLhNHLR8PH/2gAMAwEAAhEDEQA/APXOIs5GFRHZQQ8ix3ZwgUubKSSLWvt76A4sl40weIhWQTIhIGpGddSkmwBsbb9COfShODtHEeE2tiYjddYs43UhTcb77Ov+oeNCMH2M/wAL/wDIj5A+0ORtb9Rt50B2YTFJKgeNg6NyZTcHpsRQG6gMVJAoBQCgFAKAUAoBQCgFAKAUAoBUEmaAUAoBQCgMUAqSCH4mw8TiASzmG06MltHfkFyq99WuOZ2ty51BJy4jI4WlklGJdXdonGkxWQwhgNIKG4KswOq+x2tQEd/5JwgieIYlxHIyyEaoiDLHp+07yEE3RSV9g29m1xQnJ9NwXhS6ss7IQVKrF2Ma6gyyIdMcYD2YagGBF2NBksGT4eGCPskkDd53JLLqLO7SO21h7Tk7CwoQSEcgYXUgjxBuPlQGakgUAoBQCgMFgOZqMg1NikHN1HqRTKJwz5XHRHlIn+oUyidrXg3K4PIg0ycmb1IF6gGakCgFAacZjI4kMkrrGi+07sFUepOwqCTGCx0UylopEkUEqSjBgGHMEjkR4UB8nModZj7WPWCqlNY1BnBKgi9wSFYgddJ8KA6iaA04PFxyoJInWRG5OjBlNjY2I2O4I91AbqAGgMVJBC8V5D9cjRA6IUkD3ePtFNldSCupej+PSoOkyp4/6LzIkSfWY1EeHEO2GG57CaEyG0oufttY1X0lTY940GTuwfAzRS9q+Ii0BixRcOVGgga070zLY2vfTcXNudQ+OSVl8I1xcBpJ2Ey4hZNKEaij2dLxGE/ZyqdSLBHuSQTc2F9iaayiZxlCTjJYa8Hyv0cERxoMRGmiFoWaKDSXDCYXsZWVT9sN7atnF7OQJOclp4fyg4dZburNLIZG0JoQEoiWRNTaQdGo7ndmPWhBK1JAoDmxuPSK2s7nkBuT7qqsthWviZ3CuU+ivZrxh2Qv2J8tTW+NuQrLPXY6izVXpFJ43Febj92DB3WLkV0Lqa3v2rj81N+yLno0mtuWRjcWNvpUux++5JJH7VS7vd5LVo/fg0/+O4kjdU+FVO3LO1poLyfS5zMwI0geekX+NHYx6EVyfH1ufazuukfd2+NQrGuiXXA6cNnTqe9GXPiS3zq2FuO2yqdKfXB0PxDNq2jA8rn9b1Hrc8D8vHHJJ5bxFKeRZX/C9yjeh6e6r4aiUWUToj+hYMv4ugdhHL9jL+F9gf7W5EVsrvhMzT084rd2voWBWB3G48avKCH4ywEmIwOJgiAMksTIoJAF2FrknoL3qCUQGM4YxKyh8NLMgkvJKe1UP9Y+xCtLcFZI9EekgA232Ja4EkLDw1myyF0JR3jUPIcQXvKuFxEWsqy7p2s0bhb2ULsvKgySuLybH3RoDMB3NSPjHazLiI5GuSTdSgkS2+x357AfWQ5FjYeyViUVXBGmbuKhllaRHiHdkLKy2boT00d4C+UIBoDFSQKAUBz5j/Sk/sb/AKTXE/lZZT/Ej90cXCn/AKLDf/TH/wBArjT/AMKP2Ro/EP8AqrP+5/1JWrjGKAUBFY3NwG7OIam6t91fU+PlWW3UKL2x5ZfGrjdLogsVmiCcJq1ysO821lX9qx/NPLeWX7JbM9I844pz04iYxx/0wbebW6k1Evc2017Fz2cUWHVLA7sRcKu599VPLLd/sSGHZiO7EF82J/SuWkQ3z2dUeAkPeJBJ5DkBXGeehuj0fbQSC17kddN7+Q+NSpHLaNohmH3V5X9reoYTizWcHiGt30U+A5/G1Ir2DnA+1injAJcOD4rq363NrgV1nPgj4H9DthxpGzxlT5G491Wbo4wZ5VPtPJ2YvARYlNMgv+Fuo+FNvlHMZutnJHmGMywrZu2wxNrNvbyDdDWirUyjxM6dFdy+Hhl2GanG4ORsHI0U2k6bhCyuNwGVwy2NrcuRr0ITU47omCyuVctsiAx82bFg0bzIhi7QIYIZG7RnkBhfTp06U7Ihr8y9y2y10cHKyZuHusmIHaRwa5DHC4jPZzdpoiAG4laO4sbrfcm1AacHg81gDrD2iBppXkAiiKgSYmNlaIG5uUaYsCzWtYb2qCeDdPBmEsmmeOaWNMVh5IS6RalCYmXtHJiVR/S7M9dj4lgJIPSqECgFSQKAUBHcQYxYoJGe4XSQWAvp1AgFrb2uRv51VbJRg2zTpKpW3RjHv+px8E41ZcHDouQiKha2xZUXVp8QDcX8Qa40ss1L6Iv/ABSmVeqnu8tv9G3jP9TTn2bSLMsUfdsAzPz53sLe6qNVqJQkoxKqaYuDlL9jgxef46KxEMcynk6XB963rl6ucVys/Ysr09M/82PoyOxGcY6Yd5OyXrbbb1O9Z7NXZPhcF8aKIecs0fWJCpUdwHqvM++sqsfSLNkU9z5K9icI8RaTmdJJ26eflVsMpclkpRm0isZbFqa9utWTeOCx8IlssjGok7tew8dq4ZxLonIo7kAb/rz3qMFLfk55pXbESxCQRLFGrqbKSSxbvNrHsLpsbWNzzG1XxjHapYzyZ3Jt464Nb8UrGEVoyWkLKoVgSXSURsSLXCm9xt1tauvR4OHYfScTFmt9WkF5OzId0FpOy7UqQCbbXHqKh0/UbzqynPo5uzKxkI91Uki4ZUV2DKOXte15eYvEqnHslSzwTSvY7tcgW2HifCqvudmZtO3dNz4260aXsE2fWHg0hrD18jTY0shyT7NWazD6nMp8Ljzol8OCYfxUyp8N52+GZJVufxJf2l229a6qt9KfHR6M9HLUw4/f2/4LbkXEX1rGrLJOYkRTaIEhd9gp/Gbd4t/aByN9MLd9m6Twl4/9/mV6mmvT6T04Ry5P5muePK9l4S+7fgvL5tFewbUfLce89K1PUV9Jnh+lLGWiL4c4uhxbvGAUdCRpbqAeanrXVdsZ9HdtEq+X0WKrSgUAoBQCgFARue42JIykg19oCoj6sCLEeljVF9kIR+LyX6eM96lDjHOfYq0uYSYeFYYwECKAsaG5t+Zj16n1rzpaicVtXC/mb3FX2OyfLb7f9inY3OcUjbIqm9ySxYnyuelZ4zi5Zbz9zWqYuPBifjWfSVHdvz0/tV294wuEcrSVp5fJET5viHuDIwB5941xlLyXKqK8G/Ls6xEPsvqHg+4+dSpJPoidEJLkkDxB2plDIdci6djtYeA9a6cvh4M/obJL2RA5f3CQb3HSuZfEXSRJYCYIx/Nvy+VQ0VtNosGXQdpcrtY8/wDHhRIoslt7NuNwiyOC6KxUXVmUHSb9CRfoD8K6jnwyrjHR9/8AhULEloo21+0TGtzuCSxIueSmx8BXak/DOWjkxeQwSFLIqqr6tKJGFchWUCQFe8AGNR6s+kNi8knhsrjDaxGofkWVQG02HM87bDbyFc7srDGfJvEA5MbeN/kKINmBHptcFtRNj0A87/tVmCP1JaNCqW536Hw8/OrPGChvnJBcUwBcIx6C/Pz8KpcGjTRLMyhRxAKpI7w9ne3P0/72rPJ5Z9HpbZJemsJdt/Q24fGPGe7oP9wBufHyqUl5Mmofqyb6/sjfjs1xEvOQqo20p3Vt525++rHb7LBnhp4R+v3NOVa45UkiJEiG4I6+RHUVEbnW9xZZXGyO1nrOUcXqyj6yhhJ+8b6Dv0PT316NWsrnhPhnjW6OUG9vKLOrAi4NweorYYzNAKAg8z4hRJGiB76qCbjqeQA61kv1Ox7Uaa9PKSUscEYvEWINgixset7rWaOuslwol70tceZNog8ZmMwkLTREt4qdQA8BblWWc5TlmSNMK4bcQkcmNzAX3Rhfqef+are1ssjB47ObMYoiusPv0B5/CjrXaZ1XOae1o4OEuHfrmKKsSI0AZyOZ8FHhc1q09W94Grv9KPHbPWouG8IsYjEEekeKgn1J5k16H5arGNp4/wCYtzncyuZ59HULgmAmNuYXmh8vKqLNGu4Gqr8QmnifKPO8Pk0pcaB9oh5eYO4rz42YeMHo2SjKGW+DmxKsZe+hV/vLbwrp4S4EH8ODqw8VwLC/WuXLk5JrLmdT9na33lb9j0pGeOimcU/mLBBHq9pbHx9edd4y8mZ8cHTBhzYhj6W/fxrtRljk4bjnKDZaPusb+fj5VHpNYwPW90bzhGt3WF/hU+nJHPqRfDOdsHIL6rb9QdvcTUqMs4Z05w8HTh8LfnsNtufz6VcoryUSm/B1SgfD9KnhHCyyifSLmikRwowKru3r0HnVU5J8RPS0dTSc5I+fo/yCPGSu01ykYHdvzJ8fKwqdPQpvL6Rr12olpqlVH5pcv6Lwv7/senxcO4RfZw8Q/wCQfxW5aer/AEo8V6i1/wCZkJxLwZh3jaSFBHIqkjTsrW3sw5e+s+o0sXFuPBfp9XOMkpcoqfDmVMxDkHpYfzXlKDkehfdGKwXaNFZdDqCpBBBtat0IxxiR5cpSjLMSI4czZ8HqgxIJjBvHIASNPhV1GpUfhsZbdSrPjr/Ym34ywoNgzt5rGxA9bCtH5mr3KFpbcZwd2W57BPtHICfwnZvgashZGfysrnVOHzIheJstkSQ4iKLtLgalHtXHUX5i1YdXTLdvXJr01sWtkngok4zGVmEcEqKTe2n9SazRi18qZv3Ur5mmQhzbEQyFJQwIO4Oxpt9ngtSjLlE+Mxcxpca1v7LC5A8j0qj1G+JcnPpRy2uDEwikJK938jkg+oNV4aOk5Ls6+E8e2DmMjLeJwFcjmtjs3nWzSahVyxLyUayr1Y/D2j1XDYlJFDIwZTuCDevYTT6PFaaeGcua5isSE3BbkB5+fgKrttUF9TuutyZQuHA3a9wMyg957bX5nevKqWJfU9HUfLzx9CD4yx6NKbWDA911/Q+Ncc7m0X0QSgkyNwGcolhIpUnrbYnqR/FS4Rl8p1KMkTDY+H2o5ADfe/hXGySZxnPEkdGG4rjUWcg+g/zXcdy8FcqW+jpPHmEH47+QH81c3LBStNLJyy8fQg3VZSD5Lf8AWuHufTO1pn5OvLONMMx+01qT1f8AxtXUI+W8nFlMl0iYj4iwjr/VUDzO1drD46KJVWLk+Z+KcLGBeZSPy7/pXe5JnEdPOXSKznXFzYn7LDKYwTuzWufSqrbV0bqNJs+KRXc3yoIReXU5Ab153sT4W+YqhTaPY0tPqL1MZSfX1XS/Unvo7zxMLiGWVtMcgAJPIMOV/AcxW3SWJPaeV+IVys/xPJ602ZQgXMsdv7h/NbnOK8nkqEn4IHOeIkdTHAdROzOPZA62PU1g1WrWHCHZrp0zT3TOTBKyrYDa3TnWOMmlhI7mk3ybJI9K6nYKo+PzrtxljnohSTeI8sgcdxBhgdnJHhYfzVE4Z98GqFcz6wPFGEsVPa3I52+WxqytVpP3OLKbcrGCEwEZmx4bDrKwGq5sVFtJHPrvarNPCSlwW2zj6OJnste0eGKAheJOGoMYhDqA9u7IPaB/cVRbRGfPk0UaidT46PNsvnEIMTgF1YqSRewBte3U15Kr3WYPUsl8O7J347H4ZgPs2P5goFvdfer56eLXDMld04sjRKPuNt+E9fUVinXOHaPQrsjP7ndg4Q97M0LnqCQPh1FRCUlwmRZx4yjrwuQTSMTI9wPA21DzIqyFU28lNmprisL/AOEtmzDC4YiIab+/nz3q6X+HDC8marN1mZER9F+SJM0uLmUMVfTGDuAQAS1vHcCtWlqi1k7110ovYj0TGZZDKumSJHXwKitjqg/CPPjZOLymV2f6OcvZtXZFfJXIHw6VS9LD3ZetZajfheAsAhv2Gr+9i36mpWlr+pD1dr8krhshw0YskES+iCrFTBc4KnbN9tm45ZD/AMKP/SP4p6NfsiPUn7s48Vwxg5L68PGb/lsflXP5ev2O1qLF1Jkb/s+y+9+xJ8i7W/WuPytf1/ctetufn+R2RcHYFeWFi963PzrtUVrwVPUW/wCoic/4AgkW+HAhcdAO6fUdD51RdpFLmHf8jRRrZQeJ8oqnCGEXtnGIQsyd1Sdyp1EH59RWKCi21M9DU32KpRreE+X9SRzjhaIMSWG/Tr7hzNVSqcemU16tyWMGzLcgSK+iEE39pv2qFDd4yRO/PnH2O6QIgu7ogFWRp5win1DhzTiMdmVwzHUObFdv5q9x2pbWcVpbs2IrWRYDEZlO0bykKgu5ve29gPMmprqdjNVlsKYppHpmS8GYTDgaYwzfjfc/wK2w00F3yedZqbJ+SaGDj/4af6RVvpw9infL3NyKBsAB6V0kl0Q22ZqSBQCgPOOO+HimIXFJ7DnTIPBrbN6G1YbK9s9/hm6u7dV6b7RHRYNbW0k1DayV5ZoxOX3PskHxrlpYwdRk0a1SZORLA9H3H+KqdUX2i5XM7cLjJ0GzFfdcf4FQqXHph2wl80cmjMc2lKMr2dfK+3xqqSnj4i+pVuScOGffB/E31R9BsYJGux6oSLah8r1bpL3B7JdHWr03qR3rtfzPWgb7ivWPFM0BTONswnV1aAtbCaJpVUkawXA7PSB9p9n2pC/iMZNCThzLjDFiaTsRhzCkiqLqxdlL4cEqBKGNkkxDE6LARDc3Ngwc68aYsudMUdzpXWyTBEBmxCB5ELbIezjsw/Hcmw2DB0rxbjjqLLAgDsgIinkUFcOsgBbUpOpi6A6R7HUkAhgvWDlZo0Zl0syglTzUkAke47UIN1AcGc5mIEvYs52RBzZv2HiartsVayyyutzZ5/FKkAZpJSZXYs6x9CTe1+lecqpN7m8GydqlhRXC9zmXP2UkpCtzydyWb33/AGrtVJPPb+pw+Vhvj6HLJisRKSSzb9BcD3VY1ng5W2J9Q5QXbvsWYWuL3Ivyv4daKPhiTkkpY4f9iawWR2tt/wB+dTtRU7Cd4VwaRzzaEAuq6mA+90Hrbf31dQkskWSckslorQUigFAKAUAoDnzDBrNG0bjusLH+R51zKO5YOoycXlFExscuC/qwmWIf+9Fzt+dOnqKxzbh83/H/AAaY1q35Hz7M0rxlgLG4lH/J/moVkH5OvyVy8GtuLMA1gHYf3IbVKkvch6W5eCUwDwTAmOWN/Rhf4V1llLUo9rBs/wDL9/uj3+FHHPghWNFB4pyn6pKQfYkuU8vEH31itrafB7Gkv9SPJ6pwHju2wMDXuVXQfVO7v52Ar1KXmCZ5Oojttkl7lgqwpILN+Jkw8jo8T9xFfUNNmQiQsV71zoETFh4EeNCcFYfieGMTTxYDEiRIZcQBMTHHcKpZlV32LdoLsib3YX50GD7PFA7bVhoJg7YhIpnkVmR9MjxvFDKz6EKuWIA252G96A62+kiERSTHDzhIiFa/ZAlzD2xVV7S7kLflflflvQbSa4YzV8QcTrtpSfTHZbHQYonGrc3PfO9CCcoDz7jnH/7x2YNjoAJv4m5AP6+6sFtn+Nt+htqrfpbvqROEywadcjoqDc3IH61KTK3LnCNLZ/hEuER5bdVG1vInnXDsinhsvjpbZLPRvfjGFVuuGlJ6XFh8ah3Q/wBRC0VjfLRDZBms74xngiMkko7yM3cABPOw7oG1vQ871XXzPK5PX1mx6KEJJJLOPfjH755z0em4fB44jvPDGT+FS362rbtt8YR88vSXuyYy/BLEmkb9WY82Y8yavhHasFcpbnk6a7ORQCgFAKAUAoDDKCLEXHgahrK5JR5jk2VwTzSholJ7RreCi56CvDVe+zCPXttnXBPPgkcRkODAZRBc+I2N/LeupRrSa5Ko33Np5IFuHYr7RyoeYINqoU5RfbNbtclzhgxYzRoGOKL+bc/G16vWrn5ZW6ac/IaJuFBIAz4tnktzbce652qPVlJZyTGag8KOEbeH83kyzECKRr4dyL+A1bdoCfDqKv017i9rOdRTG6G+PZ68rAi45GvUPHNE2Bidw7RozhWUMVBIVralBPIGwuOtqA4o+G8GtwMLCLoYzaNf6ZABTl7BAA08thQGRw7hLEfVobGxI7NbXFrHlzGld/yigMPw1gyCpwsBViCR2a2JCFASLcwjFfQkcqA68BlsMOrsokj1G7aFC3IAFzbmbAD3CgNeaY/sxZRqc+yvT1bwAqm21QX1LIQ3cvo8/wCI1jkTQ9na5LPyJY87W6V490lu4fPuepplJc+PYqrrho+aaz+ZiR8KKUn2zSot9cH2uaSSWVGEScrBRc+m2wqeEuTlwSZ3yO+jRFu3Mu24AqpNZ5RO1Zyye+iLChTiCd2tHv5Fpb28jYV6ujXLf2M/4lLNFa+s/wDaej1uPGFAKAUAoBQCgFAKAUBRuJuE5RI2IwZszbvHyufFT4+Veffp5Z3QPQo1MduywrbZ9iYj2cykNbkw3HoawSlOPDNyoqs5icWO4hYc21Dw1b1wt0uyyNEV0asLxkBsYvfz/WunQ/DIdWSRwmdQyk3Ww+dUyraDi10yTxGGgnjEclrfdbqPSrK2nw+yhucJbo/sdWSZ3PgV7KZHmhX2JU3IXoCD0r0KtXs+Gf7lFmnjd8UHh+xZMt4uwsw2cp0s40/Pl860w1VU3hMzWaS2Ha/Ynga0GYUBhjbc8qAg80zk2IhI85T7K/2/iNYrdTw1X+/hGmulJ/H+xUc4ztY0IViSfadvaY+tefK6UnhfubatPmW6X7FKxOalid64VXubsI5kIb2iPK9dYwHJnZFjNGyLfzOwv+9RheSNuSYw+Hx2KTs44NKvsZOQt76sqq3P4UZ5yrreZS/QvXCGWjDz4iEb6IsOL+JtLc/GvTpjtnJfYy6qe/TVS+s/9paq0nmigFAKAUAoBQCgFAKAUBGZ7kUOLULKDsbhgbMPfVN1EbVyXU3zqeYnNg+EcHGLCBT5tuT6k1wtJUu1k7lq7W85NOacFYOZbdkEPRk2Ncz0db+Xj7HVettg85z9zzHijhSTBSAgloz7L/s1uRrDbXKvhnrafURuWfPscsWNNhc1kcS7BM5bnhTa/pemZIqspjLktuV4xZozsp6EWArVGalHlI82yp1zzlmowiK+mSRAeQRjb4HlXOZQ6k0WKW/uKZ9YWUjniZv9X811GyXmxnM17QRoxmbxofaeU9A5Nr+lcyuS8uX36O4UTkucR+xWOIOIyDpHO29uQ8hVfM+Wa6aklkqbztIdzVqSii3B14XLjcCxJPIAXNcb2+jltIvnD/ALvZsR9mvMKLFj69AK01aOU+ZPCMNutS4hyS3FWSph8J9gjBe1j7d0BaYQax2hTT3r26r3gL23tW2vTVw6RhnfOb5Zy5lnjYWRBgw0kUjjX2oldF78SHsXLXVQHZjsw2PKxq5LHRV32Yy/i7GtJgw6RFZ9JlCwyro1M62DtIdwUubrtcXtcGpBnOeL8ZHi2hjjjMXaRorvFJdQZYUkLEPZgFkka9lFlvuBuBxjijHRSujhZSpm73YTKEAxcMYJUORIohaSTSO8RHz53A+s54mxdpIXKFWuolghnRirYaRg8bazptKqrq5b++gwfMPGGNW0aohAWBVaSKXV3miSUvZ7uQGZr2XZb7jchhHpEYNhqIJsLkCwJ6kAk2Hlc1JyfVAKAUAoBQCgFAKAUBz5hgkmjaORQysLEVxOCmsM7hOUJbonmPEfAssGqSD7SIblfvKP/wBWryr9LKHPaPY0+tjPiXDKtpuP0rJ5NvRIZNmrwOCR6joR5V1F4eUyq6tWLB6EjLNGrDk248q0SipI8pNwk0yJz6RYUuDvyt51RbFLBqozN8lHx2NK+bG/z8KiMEzZgjEw5Nr3ZieQqzd7E9Lku2Q8ATSWaS0anxF2+HT31dXprJrPRjt1sI8R5PQ8k4fhww7i3Y83bdj/AAPKvQq08K1x2eZbfOx8krV5SRXEubnCwGUIHsQNOrSSDzI2JYgAnSoJNqglIqGI+k0qVH1eIsxIAGK2v2+HiBN4QdJXEq/K9lbba9CcHzL9J7gTkYK/1cN2hOIRQSvbWMWpQZYj2Vg4Fzq9nagwd78cOrSq0MQkViLHEgR2XCpPs/ZbMwewUjfQ5vYUGCb4Wz18WsjmIRqkhQDtNbErzLAKAvMbXPX3iGTlSQKAUAoBQCgFAKAUAoBQCgFADQHmXHXDnYt20YtGzbqPusf2NePqtPsluXTPa0Wp3rZLtEXgsGJFKNbltfofKscFlmiye3kneCpyqNExvpYhfStdM8rDMOtgsqSIrOpBJOQdwt9vOssu22aqo4gsFSxv9T0q2Kwi/OT0j6M8kXQcS4BZiQl+gGxI871u0lKxvZ5euue7010X6vQPOAqAZoSfEsSsLMoYeBFx86Aj84yKHERmNxpBZGJQKGJjdXUElTtqRTb8vhQHY2DjNrxobCwuo2HgNtqAfU4/+GnT7o6cunS5oDZHEq30qBfc2AFz4m1AfVSQKAUAoBQCgFAKAUAoBQCgFAKAiOLIdeEmH5bj3Vn1KzUy/TSxajz/AC5xpB6jn6V4cXh5R7Fib4JLIltO58Tfb0q2t/GUX/w0iJxA+1lP5jVLZpj8qKrLuxPif0q7wW4we38K4bs8JCtrd0E+p3Ne3UsQSPnbZbptktVhWBUAzQkUAoBQCgFAYqSBQCgFAKAUAoBQCgFAKAUAoBQGvEx6kZfFSPiK5msxaOovDTPKMBsSvqD6g185jDwe9LlZJfKJPtCOdxtVkGtzM9q+FERjTpWQ28apiao8tFfyWDtJUTqzgW8id/letUI5mkTdLbBs95jSwAHIC3wr3EfOH1UgCoBmhIoBQCgFAKAxUkCgFAKAUAoBQCgFAKAUAoBQCgFAeYSQ6cVMvQMfgd6+eujtsaPcjLNUWd+WL3rk+NK0uyu58YIHiBwI7DqCfnVUFyaYdnP9HeH142P8oLfAf5r0NKs2FWueKj2avWPDFABUAzQkUAoBQCgFAYqSBQCgFAKAUAoBQCgFAKAUAoBQCgPPs8W2OlFuaqflXh6xYsZ6+n5pR04Nenl+1VwRxNlQ4kvcjoE2P/NVUOzdW+CV+iiG+Ika3sx295b+K9PRL4mzH+Iv4Uj1KvSPJFABUAzQkUAoBQCgFAYqSBQCgFAKAUAoBQCgFAKAUAoBQCgKRxjFpxcT9GUr7xXj/iEWp59z1NHLNbifWE5m3h+1Z4PsT8FL4m5j0t86qryb6+i5/RXhrYd5Lbu9r+IXwr2NFHEGzy/xCWbMeyLtW0wCgFAKgkUAoDNAKAxQgVIFAKAUAoBQCgFAKAUAoBQCgFAKAqvH8doopRzSQX9Dt/Fef+IR+BM3aB/G4+6OTAm4Y23t09K86p5TLrVyijcUMdYHleuK0ehXjB6dwFb6jDYdD8dRvXvadYrR4eqz6sslgq4zigFAKAUAoDNQSKAxUkCgFAKAUAoBQCgFAKAUAoBQCgFAKAieKcMJMNIp8Bb1B2rNq0nU8mjTScbU0RuBhsh26ftXn1xSiy2yXxHmmfn7U+RP61mievX8p6F9F2I1YQqT7DkAeAO/817Gklms8jXRxa/qXGtRiFAKAUAoBQGagkxQCpIFAKAUAoBQCgFAKAUAoBQCgFAKAUBWs5xWufsR9wAkeN+teVrJSnaoeEbqYqNe/wBz5x+JCJoA3Ydegric1CG3yRVByluKJxZgrEOOov76xxW14Z6lMt0cFs+ipP8Ad5D4v+gr19F8j+55v4h/EX2LtW0wCgFAKAUAoBQCgFAKAUAoBQCgFAKAUAoBQCgFAKAUAoCs5/HpxMbj7y6T7jcV5Ws+G1P3N1HxVNexFyoXcn81vcBWR5lLsvTUY4IviN1ZTHfvoAxXrpJIB+VLF0aNPCUV6mOG8fqd/wBE7nROvQMtveDXpaF5gzH+IrE19i/1uPOFAKAUAoBQCgFAKAUAoBQCgFAKAUAoBQCgFAKAUAoBQFS4ykKSRuT3SNI8A3n4V5WvTU1I9DR/FFxIyPMVUhWO/O1ZFJ94L3XlcFYxckC4mRyzXK7tzJYlgVsBa1rC1vuio5Z6vrWflYxwsZxj7Jc/f/yX/wCj3LTFhtTCzSnVY8wv3b+6vX0lbhXyfPa21WWceC0VqMgoBQCgFAKAUAoBQCgFAKAUAoBQCgFAKAUAoBQCgFAKA04zBpKhSRQynmDXE4RmsSR3GTi8o414fwwFuxQ7WuRc29TvVf5ev2O/Ws9yJy3IsPFj2EcSi0CsOtmMkgJF+thVcaoK3heDbZfZPSLL/wAz/oi02rUeaKAxUkCgFAKAUAoBQCgFAKAUAoBQCgFAKAUAoDNQSKAUBVPpFmZYIdEjIxxUC92V4tSmVQ6s0Zvo0FrnewuelAROBzvF4VjhZpYX7Hs9U7l5CBO8pBlJKm0YEaljcnWjMV1GwnB9Scc4gK7GGNSip9mdZeQMtzPFy1Qqb3uAbIbkGwoMGDxzOuoNHCxCixiJkWxkUGVip7saoxcjcd23aX5Bg6sRxHIsC4kQx9o8zYfttxD2aPLoluSLRsVFjqtdxuRvXOFnJ1vlt2Z47/U4jx5PrVGXDR6pVQuzM0cYKSG5YW1EmMAA6OttQ71dHODg/wBoOJAZjDDG5XUUeSVrEYRJQoVtOkliUsLd7axNBgkJuPZrFljisdex1aogkqqvaXIVjIhLrugsDYtbcMEvw/xPLiJwhRQpD3XS6yppEZR3DD2JA5IuFI2G51aQawWuhAoBQGKkgUAoBQCgFAKAUAoBQCgFAKAzUEigFAKAUAoBQCgKL9JM7LiMp0swvjlvYkX7jDe3PZmHoT40JL1QgUAoBQCgFAYqSBQCgFAKAU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2296" name="Picture 8" descr="http://gsdl.bvs.sld.cu/greenstone/collect/estomato/index/assoc/HASH01be.dir/fig1.10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94383" y="3207376"/>
            <a:ext cx="3434141" cy="3479931"/>
          </a:xfrm>
          <a:prstGeom prst="rect">
            <a:avLst/>
          </a:prstGeom>
          <a:noFill/>
        </p:spPr>
      </p:pic>
      <p:sp>
        <p:nvSpPr>
          <p:cNvPr id="10" name="9 Flecha derecha"/>
          <p:cNvSpPr/>
          <p:nvPr/>
        </p:nvSpPr>
        <p:spPr>
          <a:xfrm>
            <a:off x="5773479" y="1360967"/>
            <a:ext cx="850605" cy="1701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Flecha derecha"/>
          <p:cNvSpPr/>
          <p:nvPr/>
        </p:nvSpPr>
        <p:spPr>
          <a:xfrm>
            <a:off x="5638800" y="4426688"/>
            <a:ext cx="850605" cy="1701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08622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12184" y="352022"/>
            <a:ext cx="4989370" cy="1320800"/>
          </a:xfrm>
        </p:spPr>
        <p:txBody>
          <a:bodyPr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Características de las vértebras torácicas.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42482" y="1816500"/>
            <a:ext cx="6560593" cy="1822900"/>
          </a:xfrm>
        </p:spPr>
        <p:txBody>
          <a:bodyPr>
            <a:normAutofit fontScale="92500" lnSpcReduction="10000"/>
          </a:bodyPr>
          <a:lstStyle/>
          <a:p>
            <a:r>
              <a:rPr lang="es-ES" dirty="0" smtClean="0"/>
              <a:t>Se articulan con las costillas a través de: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 smtClean="0"/>
              <a:t>Fosita costal inferior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 smtClean="0"/>
              <a:t>Fosita costal superior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 smtClean="0"/>
              <a:t>Disco intervertebral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 smtClean="0"/>
              <a:t>Fosita costal de la apófisis transversa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1204" y="223234"/>
            <a:ext cx="4760085" cy="652131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1646" y="3639400"/>
            <a:ext cx="5124450" cy="3105150"/>
          </a:xfrm>
          <a:prstGeom prst="rect">
            <a:avLst/>
          </a:prstGeom>
        </p:spPr>
      </p:pic>
      <p:sp>
        <p:nvSpPr>
          <p:cNvPr id="6" name="Flecha derecha 5"/>
          <p:cNvSpPr/>
          <p:nvPr/>
        </p:nvSpPr>
        <p:spPr>
          <a:xfrm rot="5400000">
            <a:off x="4505460" y="3500393"/>
            <a:ext cx="656822" cy="2780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Flecha derecha 6"/>
          <p:cNvSpPr/>
          <p:nvPr/>
        </p:nvSpPr>
        <p:spPr>
          <a:xfrm rot="16200000">
            <a:off x="4592650" y="5579026"/>
            <a:ext cx="503909" cy="2704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Flecha derecha 7"/>
          <p:cNvSpPr/>
          <p:nvPr/>
        </p:nvSpPr>
        <p:spPr>
          <a:xfrm>
            <a:off x="1506828" y="5088988"/>
            <a:ext cx="854970" cy="2703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Flecha derecha 8"/>
          <p:cNvSpPr/>
          <p:nvPr/>
        </p:nvSpPr>
        <p:spPr>
          <a:xfrm rot="1474115">
            <a:off x="6786324" y="870680"/>
            <a:ext cx="708203" cy="2834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Flecha derecha 9"/>
          <p:cNvSpPr/>
          <p:nvPr/>
        </p:nvSpPr>
        <p:spPr>
          <a:xfrm rot="14170350">
            <a:off x="10200067" y="5308990"/>
            <a:ext cx="721217" cy="3589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638584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9452" y="605307"/>
            <a:ext cx="9715917" cy="5461813"/>
          </a:xfrm>
        </p:spPr>
        <p:txBody>
          <a:bodyPr/>
          <a:lstStyle/>
          <a:p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Primera vértebra torácica: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 smtClean="0"/>
              <a:t>Es una vértebra de transición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 smtClean="0"/>
              <a:t>Fosita costal superior completa para la 1º costilla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 smtClean="0"/>
              <a:t>Fosita costal inferior más pequeña</a:t>
            </a:r>
          </a:p>
          <a:p>
            <a:pPr>
              <a:buFont typeface="Arial" panose="020B0604020202020204" pitchFamily="34" charset="0"/>
              <a:buChar char="•"/>
            </a:pPr>
            <a:endParaRPr lang="es-ES" dirty="0"/>
          </a:p>
          <a:p>
            <a:pPr>
              <a:buFont typeface="Wingdings" panose="05000000000000000000" pitchFamily="2" charset="2"/>
              <a:buChar char="Ø"/>
            </a:pPr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Décima vértebra torácica: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 smtClean="0"/>
              <a:t>Una sola fosita costal (superior)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4896" y="0"/>
            <a:ext cx="4663763" cy="285182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556" y="3786822"/>
            <a:ext cx="3263569" cy="2885605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4577229" y="3143030"/>
            <a:ext cx="352881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Undécima y duodécima vértebras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/>
              <a:t>Se asemejan a las vértebras lumbares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/>
              <a:t>Ausencia de fositas costales en las apófisis transversales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/>
              <a:t>Una sola fosita costal a cada lado del cuerpo.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/>
              <a:t>La 12ª tiene las apófisis articulares inferiores similares a las de las vértebras lumbares.</a:t>
            </a:r>
            <a:endParaRPr lang="es-ES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6040" y="3196022"/>
            <a:ext cx="4085960" cy="3162300"/>
          </a:xfrm>
          <a:prstGeom prst="rect">
            <a:avLst/>
          </a:prstGeom>
        </p:spPr>
      </p:pic>
      <p:sp>
        <p:nvSpPr>
          <p:cNvPr id="8" name="Flecha derecha 7"/>
          <p:cNvSpPr/>
          <p:nvPr/>
        </p:nvSpPr>
        <p:spPr>
          <a:xfrm rot="8316905">
            <a:off x="10052194" y="266919"/>
            <a:ext cx="909639" cy="2704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Flecha derecha 8"/>
          <p:cNvSpPr/>
          <p:nvPr/>
        </p:nvSpPr>
        <p:spPr>
          <a:xfrm rot="18889862">
            <a:off x="9066727" y="1950882"/>
            <a:ext cx="746975" cy="3425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Flecha derecha 9"/>
          <p:cNvSpPr/>
          <p:nvPr/>
        </p:nvSpPr>
        <p:spPr>
          <a:xfrm rot="8213926">
            <a:off x="2576380" y="4429207"/>
            <a:ext cx="926873" cy="350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Flecha derecha 10"/>
          <p:cNvSpPr/>
          <p:nvPr/>
        </p:nvSpPr>
        <p:spPr>
          <a:xfrm rot="7371763">
            <a:off x="10637949" y="3503055"/>
            <a:ext cx="785611" cy="2837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Flecha derecha 11"/>
          <p:cNvSpPr/>
          <p:nvPr/>
        </p:nvSpPr>
        <p:spPr>
          <a:xfrm rot="16200000">
            <a:off x="9695834" y="5255377"/>
            <a:ext cx="695459" cy="2833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Flecha derecha 12"/>
          <p:cNvSpPr/>
          <p:nvPr/>
        </p:nvSpPr>
        <p:spPr>
          <a:xfrm rot="19793387">
            <a:off x="9780895" y="5911835"/>
            <a:ext cx="743059" cy="2912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00609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5517404" cy="1320800"/>
          </a:xfrm>
        </p:spPr>
        <p:txBody>
          <a:bodyPr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Características de las vértebras lumbares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62258" y="1924494"/>
            <a:ext cx="5681072" cy="4116870"/>
          </a:xfrm>
        </p:spPr>
        <p:txBody>
          <a:bodyPr>
            <a:normAutofit/>
          </a:bodyPr>
          <a:lstStyle/>
          <a:p>
            <a:r>
              <a:rPr lang="es-ES" sz="2400" dirty="0" smtClean="0"/>
              <a:t>Cuerpo voluminoso, diámetro transverso mayor que el anteroposterior.</a:t>
            </a:r>
          </a:p>
          <a:p>
            <a:r>
              <a:rPr lang="es-ES" sz="2400" dirty="0" smtClean="0"/>
              <a:t>Foramen vertebral triangular y de menor tamaño que el nivel cervical.</a:t>
            </a:r>
          </a:p>
          <a:p>
            <a:r>
              <a:rPr lang="es-ES" sz="2400" dirty="0" smtClean="0"/>
              <a:t>Carilla articular superior cóncava con forma cilíndrica.</a:t>
            </a:r>
          </a:p>
          <a:p>
            <a:r>
              <a:rPr lang="es-ES" sz="2400" dirty="0" smtClean="0"/>
              <a:t>Carilla articular inferior cilíndrica y convexa.</a:t>
            </a:r>
          </a:p>
          <a:p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7997" y="423"/>
            <a:ext cx="4691728" cy="6824331"/>
          </a:xfrm>
          <a:prstGeom prst="rect">
            <a:avLst/>
          </a:prstGeom>
        </p:spPr>
      </p:pic>
      <p:sp>
        <p:nvSpPr>
          <p:cNvPr id="5" name="Flecha derecha 4"/>
          <p:cNvSpPr/>
          <p:nvPr/>
        </p:nvSpPr>
        <p:spPr>
          <a:xfrm>
            <a:off x="7096260" y="5692462"/>
            <a:ext cx="991672" cy="348901"/>
          </a:xfrm>
          <a:prstGeom prst="rightArrow">
            <a:avLst>
              <a:gd name="adj1" fmla="val 41698"/>
              <a:gd name="adj2" fmla="val 70755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Flecha abajo 5"/>
          <p:cNvSpPr/>
          <p:nvPr/>
        </p:nvSpPr>
        <p:spPr>
          <a:xfrm>
            <a:off x="9028090" y="3747752"/>
            <a:ext cx="515155" cy="75985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Flecha derecha 6"/>
          <p:cNvSpPr/>
          <p:nvPr/>
        </p:nvSpPr>
        <p:spPr>
          <a:xfrm rot="10800000">
            <a:off x="8278245" y="473523"/>
            <a:ext cx="704045" cy="33914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Flecha derecha 7"/>
          <p:cNvSpPr/>
          <p:nvPr/>
        </p:nvSpPr>
        <p:spPr>
          <a:xfrm>
            <a:off x="8261349" y="2160590"/>
            <a:ext cx="901521" cy="34773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08522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677334" y="875763"/>
            <a:ext cx="4216638" cy="5165599"/>
          </a:xfrm>
        </p:spPr>
        <p:txBody>
          <a:bodyPr>
            <a:normAutofit lnSpcReduction="10000"/>
          </a:bodyPr>
          <a:lstStyle/>
          <a:p>
            <a:r>
              <a:rPr lang="es-ES" sz="2400" dirty="0"/>
              <a:t>Apófisis espinosa cuadrilátera y gruesa orientada horizontalmente hacia </a:t>
            </a:r>
            <a:r>
              <a:rPr lang="es-ES" sz="2400" dirty="0" smtClean="0"/>
              <a:t>atrás</a:t>
            </a:r>
          </a:p>
          <a:p>
            <a:endParaRPr lang="es-ES" sz="2400" dirty="0"/>
          </a:p>
          <a:p>
            <a:r>
              <a:rPr lang="es-ES" sz="2400" dirty="0"/>
              <a:t>Apófisis costales o </a:t>
            </a:r>
            <a:r>
              <a:rPr lang="es-ES" sz="2400" dirty="0" err="1"/>
              <a:t>costiformes</a:t>
            </a:r>
            <a:r>
              <a:rPr lang="es-ES" sz="2400" dirty="0"/>
              <a:t> (largas y finas</a:t>
            </a:r>
            <a:r>
              <a:rPr lang="es-ES" sz="2400" dirty="0" smtClean="0"/>
              <a:t>)</a:t>
            </a:r>
          </a:p>
          <a:p>
            <a:endParaRPr lang="es-ES" sz="2400" dirty="0"/>
          </a:p>
          <a:p>
            <a:r>
              <a:rPr lang="es-ES" sz="2400" dirty="0"/>
              <a:t>Apófisis </a:t>
            </a:r>
            <a:r>
              <a:rPr lang="es-ES" sz="2400" dirty="0" smtClean="0"/>
              <a:t>accesoria</a:t>
            </a:r>
          </a:p>
          <a:p>
            <a:endParaRPr lang="es-ES" sz="2400" dirty="0"/>
          </a:p>
          <a:p>
            <a:r>
              <a:rPr lang="es-ES" sz="2400" dirty="0"/>
              <a:t>Apófisis mamilar.</a:t>
            </a:r>
          </a:p>
          <a:p>
            <a:endParaRPr lang="es-ES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/>
          <a:srcRect t="40845"/>
          <a:stretch/>
        </p:blipFill>
        <p:spPr>
          <a:xfrm>
            <a:off x="5482442" y="710510"/>
            <a:ext cx="6387586" cy="5496104"/>
          </a:xfrm>
          <a:prstGeom prst="rect">
            <a:avLst/>
          </a:prstGeom>
        </p:spPr>
      </p:pic>
      <p:sp>
        <p:nvSpPr>
          <p:cNvPr id="8" name="Flecha derecha 7"/>
          <p:cNvSpPr/>
          <p:nvPr/>
        </p:nvSpPr>
        <p:spPr>
          <a:xfrm rot="8763441">
            <a:off x="8525815" y="708338"/>
            <a:ext cx="965915" cy="51515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Flecha derecha 8"/>
          <p:cNvSpPr/>
          <p:nvPr/>
        </p:nvSpPr>
        <p:spPr>
          <a:xfrm>
            <a:off x="5038121" y="2369713"/>
            <a:ext cx="888642" cy="37348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Flecha derecha 9"/>
          <p:cNvSpPr/>
          <p:nvPr/>
        </p:nvSpPr>
        <p:spPr>
          <a:xfrm rot="10800000">
            <a:off x="11608157" y="1880315"/>
            <a:ext cx="523741" cy="29621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Flecha derecha 10"/>
          <p:cNvSpPr/>
          <p:nvPr/>
        </p:nvSpPr>
        <p:spPr>
          <a:xfrm rot="10800000">
            <a:off x="11277598" y="1322021"/>
            <a:ext cx="523741" cy="29621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43600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35667" y="746975"/>
            <a:ext cx="4551489" cy="5207258"/>
          </a:xfrm>
        </p:spPr>
        <p:txBody>
          <a:bodyPr>
            <a:noAutofit/>
          </a:bodyPr>
          <a:lstStyle/>
          <a:p>
            <a:r>
              <a:rPr lang="es-ES" sz="2400" dirty="0" smtClean="0"/>
              <a:t>L1: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400" dirty="0" smtClean="0"/>
              <a:t>Su apófisis costal es de menor tamaño.</a:t>
            </a:r>
          </a:p>
          <a:p>
            <a:pPr>
              <a:buFont typeface="Arial" panose="020B0604020202020204" pitchFamily="34" charset="0"/>
              <a:buChar char="•"/>
            </a:pPr>
            <a:endParaRPr lang="es-ES" sz="2400" dirty="0" smtClean="0"/>
          </a:p>
          <a:p>
            <a:r>
              <a:rPr lang="es-ES" sz="2400" dirty="0" smtClean="0"/>
              <a:t>L5: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400" dirty="0" smtClean="0"/>
              <a:t>Cara intervertebral inferior oblicua, articula con el sacro.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400" dirty="0" smtClean="0"/>
              <a:t>Apófisis costales más gruesas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400" dirty="0" smtClean="0"/>
              <a:t>Apófisis articulares inferiores más separadas entre sí</a:t>
            </a:r>
            <a:endParaRPr lang="es-ES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3843" y="140997"/>
            <a:ext cx="4264388" cy="6594654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6774287" y="6488668"/>
            <a:ext cx="1101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L5</a:t>
            </a:r>
            <a:endParaRPr lang="es-ES" dirty="0"/>
          </a:p>
        </p:txBody>
      </p:sp>
      <p:sp>
        <p:nvSpPr>
          <p:cNvPr id="6" name="Flecha derecha 5"/>
          <p:cNvSpPr/>
          <p:nvPr/>
        </p:nvSpPr>
        <p:spPr>
          <a:xfrm rot="19678950">
            <a:off x="7147775" y="1957589"/>
            <a:ext cx="566670" cy="18030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Flecha abajo 6"/>
          <p:cNvSpPr/>
          <p:nvPr/>
        </p:nvSpPr>
        <p:spPr>
          <a:xfrm>
            <a:off x="8165206" y="482958"/>
            <a:ext cx="296214" cy="52803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31348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800" dirty="0" smtClean="0">
                <a:solidFill>
                  <a:schemeClr val="tx1"/>
                </a:solidFill>
              </a:rPr>
              <a:t>Sacro</a:t>
            </a:r>
            <a:endParaRPr lang="es-ES" sz="4800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584101"/>
            <a:ext cx="4074970" cy="4457261"/>
          </a:xfrm>
        </p:spPr>
        <p:txBody>
          <a:bodyPr/>
          <a:lstStyle/>
          <a:p>
            <a:r>
              <a:rPr lang="es-ES" sz="2400" dirty="0" smtClean="0"/>
              <a:t>Cara anterior cóncava</a:t>
            </a:r>
          </a:p>
          <a:p>
            <a:r>
              <a:rPr lang="es-ES" sz="2400" dirty="0" smtClean="0"/>
              <a:t>4 líneas transversales del sacro</a:t>
            </a:r>
          </a:p>
          <a:p>
            <a:r>
              <a:rPr lang="es-ES" sz="2400" dirty="0" smtClean="0"/>
              <a:t>Forámenes sacros anteriores</a:t>
            </a:r>
          </a:p>
          <a:p>
            <a:r>
              <a:rPr lang="es-ES" sz="2400" dirty="0" smtClean="0"/>
              <a:t>Base del sacro</a:t>
            </a:r>
          </a:p>
          <a:p>
            <a:r>
              <a:rPr lang="es-ES" sz="2400" dirty="0" smtClean="0"/>
              <a:t>Ala del sacro</a:t>
            </a:r>
          </a:p>
          <a:p>
            <a:r>
              <a:rPr lang="es-ES" sz="2400" dirty="0" smtClean="0"/>
              <a:t>Vértice del sacro</a:t>
            </a:r>
          </a:p>
          <a:p>
            <a:r>
              <a:rPr lang="es-ES" sz="2400" dirty="0" smtClean="0"/>
              <a:t>Carilla articular</a:t>
            </a:r>
          </a:p>
          <a:p>
            <a:endParaRPr lang="es-ES" dirty="0"/>
          </a:p>
        </p:txBody>
      </p:sp>
      <p:cxnSp>
        <p:nvCxnSpPr>
          <p:cNvPr id="5" name="Conector recto de flecha 4"/>
          <p:cNvCxnSpPr/>
          <p:nvPr/>
        </p:nvCxnSpPr>
        <p:spPr>
          <a:xfrm>
            <a:off x="3155324" y="4099706"/>
            <a:ext cx="347729" cy="128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adroTexto 5"/>
          <p:cNvSpPr txBox="1"/>
          <p:nvPr/>
        </p:nvSpPr>
        <p:spPr>
          <a:xfrm>
            <a:off x="3503053" y="3915040"/>
            <a:ext cx="1622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Promontorio</a:t>
            </a:r>
            <a:endParaRPr lang="es-ES" dirty="0"/>
          </a:p>
        </p:txBody>
      </p:sp>
      <p:cxnSp>
        <p:nvCxnSpPr>
          <p:cNvPr id="8" name="Conector recto de flecha 7"/>
          <p:cNvCxnSpPr/>
          <p:nvPr/>
        </p:nvCxnSpPr>
        <p:spPr>
          <a:xfrm>
            <a:off x="3319528" y="5525037"/>
            <a:ext cx="36704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adroTexto 9"/>
          <p:cNvSpPr txBox="1"/>
          <p:nvPr/>
        </p:nvSpPr>
        <p:spPr>
          <a:xfrm>
            <a:off x="3686577" y="5340371"/>
            <a:ext cx="1828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Hueso coxal</a:t>
            </a:r>
            <a:endParaRPr lang="es-E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8827" y="0"/>
            <a:ext cx="5043173" cy="3961527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3"/>
          <a:srcRect b="9388"/>
          <a:stretch/>
        </p:blipFill>
        <p:spPr>
          <a:xfrm>
            <a:off x="5172893" y="2714354"/>
            <a:ext cx="3696228" cy="4143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6525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3639" y="669702"/>
            <a:ext cx="4816699" cy="5590602"/>
          </a:xfrm>
        </p:spPr>
        <p:txBody>
          <a:bodyPr>
            <a:normAutofit/>
          </a:bodyPr>
          <a:lstStyle/>
          <a:p>
            <a:r>
              <a:rPr lang="es-ES" sz="2400" dirty="0" smtClean="0"/>
              <a:t>Cara posterior convexa</a:t>
            </a:r>
          </a:p>
          <a:p>
            <a:r>
              <a:rPr lang="es-ES" sz="2400" dirty="0" smtClean="0"/>
              <a:t>Cresta sacra media</a:t>
            </a:r>
          </a:p>
          <a:p>
            <a:r>
              <a:rPr lang="es-ES" sz="2400" dirty="0" smtClean="0"/>
              <a:t>Cresta sacra medial</a:t>
            </a:r>
          </a:p>
          <a:p>
            <a:r>
              <a:rPr lang="es-ES" sz="2400" dirty="0" smtClean="0"/>
              <a:t>Forámenes sacros posteriores</a:t>
            </a:r>
          </a:p>
          <a:p>
            <a:r>
              <a:rPr lang="es-ES" sz="2400" dirty="0" smtClean="0"/>
              <a:t>Cresta sacra lateral</a:t>
            </a:r>
          </a:p>
          <a:p>
            <a:r>
              <a:rPr lang="es-ES" sz="2400" dirty="0" smtClean="0"/>
              <a:t>Hiato sacro</a:t>
            </a:r>
          </a:p>
          <a:p>
            <a:r>
              <a:rPr lang="es-ES" sz="2400" dirty="0" smtClean="0"/>
              <a:t>Astas del sacro </a:t>
            </a:r>
          </a:p>
          <a:p>
            <a:r>
              <a:rPr lang="es-ES" sz="2400" dirty="0" smtClean="0"/>
              <a:t>Conducto sacro:</a:t>
            </a:r>
            <a:r>
              <a:rPr lang="es-ES" dirty="0"/>
              <a:t> </a:t>
            </a:r>
            <a:r>
              <a:rPr lang="es-ES" dirty="0" smtClean="0"/>
              <a:t>Cola de caballo, </a:t>
            </a:r>
            <a:r>
              <a:rPr lang="es-ES" dirty="0" err="1" smtClean="0"/>
              <a:t>filum</a:t>
            </a:r>
            <a:r>
              <a:rPr lang="es-ES" dirty="0" smtClean="0"/>
              <a:t> terminal, meninges, espacio epidural y el final del ligamento longitudinal posterior</a:t>
            </a:r>
            <a:endParaRPr lang="es-ES" sz="2400" dirty="0" smtClean="0"/>
          </a:p>
          <a:p>
            <a:r>
              <a:rPr lang="es-ES" sz="2400" dirty="0" smtClean="0"/>
              <a:t>Forámenes intervertebrales</a:t>
            </a:r>
            <a:endParaRPr lang="es-ES" sz="2400" dirty="0"/>
          </a:p>
        </p:txBody>
      </p:sp>
      <p:cxnSp>
        <p:nvCxnSpPr>
          <p:cNvPr id="5" name="Conector recto de flecha 4"/>
          <p:cNvCxnSpPr/>
          <p:nvPr/>
        </p:nvCxnSpPr>
        <p:spPr>
          <a:xfrm>
            <a:off x="2240924" y="5872766"/>
            <a:ext cx="0" cy="2189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uadroTexto 6"/>
          <p:cNvSpPr txBox="1"/>
          <p:nvPr/>
        </p:nvSpPr>
        <p:spPr>
          <a:xfrm>
            <a:off x="823189" y="5991340"/>
            <a:ext cx="4097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Forámenes sacros anterior y posterior</a:t>
            </a:r>
            <a:endParaRPr lang="es-ES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7200" y="400737"/>
            <a:ext cx="6206768" cy="5690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4083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5278966" cy="1320800"/>
          </a:xfrm>
        </p:spPr>
        <p:txBody>
          <a:bodyPr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Organización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36581" y="1815921"/>
            <a:ext cx="4577246" cy="4225441"/>
          </a:xfrm>
        </p:spPr>
        <p:txBody>
          <a:bodyPr>
            <a:normAutofit/>
          </a:bodyPr>
          <a:lstStyle/>
          <a:p>
            <a:r>
              <a:rPr lang="es-ES" sz="3200" dirty="0" smtClean="0"/>
              <a:t>Constitución:</a:t>
            </a:r>
          </a:p>
          <a:p>
            <a:r>
              <a:rPr lang="es-ES" sz="3200" dirty="0" smtClean="0"/>
              <a:t>Por piezas óseas superpuestas</a:t>
            </a:r>
          </a:p>
          <a:p>
            <a:r>
              <a:rPr lang="es-ES" sz="3200" dirty="0" smtClean="0"/>
              <a:t>Las vértebras</a:t>
            </a:r>
          </a:p>
          <a:p>
            <a:r>
              <a:rPr lang="es-ES" sz="3200" dirty="0" smtClean="0"/>
              <a:t>Número: entre 33 y 34.</a:t>
            </a:r>
            <a:endParaRPr lang="es-ES" sz="3200" dirty="0"/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 rotWithShape="1">
          <a:blip r:embed="rId2"/>
          <a:srcRect l="46103" t="339" r="-1"/>
          <a:stretch/>
        </p:blipFill>
        <p:spPr>
          <a:xfrm>
            <a:off x="6198257" y="548045"/>
            <a:ext cx="2622243" cy="5750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1355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tx1"/>
                </a:solidFill>
              </a:rPr>
              <a:t>CÓCCIX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1120" y="1930400"/>
            <a:ext cx="6380289" cy="3880773"/>
          </a:xfrm>
        </p:spPr>
        <p:txBody>
          <a:bodyPr>
            <a:normAutofit/>
          </a:bodyPr>
          <a:lstStyle/>
          <a:p>
            <a:r>
              <a:rPr lang="es-ES" sz="2800" dirty="0" smtClean="0"/>
              <a:t>Fusión de 3-5 vértebras</a:t>
            </a:r>
          </a:p>
          <a:p>
            <a:r>
              <a:rPr lang="es-ES" sz="2800" dirty="0" smtClean="0"/>
              <a:t>Forma triangular</a:t>
            </a:r>
          </a:p>
          <a:p>
            <a:r>
              <a:rPr lang="es-ES" sz="2800" dirty="0" smtClean="0"/>
              <a:t>Se articula con el vértice del sacro</a:t>
            </a:r>
          </a:p>
          <a:p>
            <a:r>
              <a:rPr lang="es-ES" sz="2800" dirty="0" smtClean="0"/>
              <a:t>Astas del cóccix</a:t>
            </a:r>
          </a:p>
          <a:p>
            <a:r>
              <a:rPr lang="es-ES" sz="2800" dirty="0" smtClean="0"/>
              <a:t>Vértice del cóccix</a:t>
            </a:r>
            <a:endParaRPr lang="es-ES" sz="2800" dirty="0"/>
          </a:p>
        </p:txBody>
      </p:sp>
      <p:cxnSp>
        <p:nvCxnSpPr>
          <p:cNvPr id="5" name="Conector recto de flecha 4"/>
          <p:cNvCxnSpPr/>
          <p:nvPr/>
        </p:nvCxnSpPr>
        <p:spPr>
          <a:xfrm>
            <a:off x="3442475" y="3870786"/>
            <a:ext cx="2575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adroTexto 5"/>
          <p:cNvSpPr txBox="1"/>
          <p:nvPr/>
        </p:nvSpPr>
        <p:spPr>
          <a:xfrm>
            <a:off x="3700053" y="3686120"/>
            <a:ext cx="2253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Astas del sacro</a:t>
            </a:r>
            <a:endParaRPr lang="es-ES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0805" y="79271"/>
            <a:ext cx="4582398" cy="6632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68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tx1"/>
                </a:solidFill>
              </a:rPr>
              <a:t>Estructura interna de las vértebras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09909" y="1632555"/>
            <a:ext cx="5324221" cy="3880773"/>
          </a:xfrm>
        </p:spPr>
        <p:txBody>
          <a:bodyPr>
            <a:noAutofit/>
          </a:bodyPr>
          <a:lstStyle/>
          <a:p>
            <a:r>
              <a:rPr lang="es-ES" sz="2400" dirty="0" smtClean="0"/>
              <a:t>Cuerpo vertebral: Hueso esponjoso cubierto por una delgada capa de hueso compacto.</a:t>
            </a:r>
          </a:p>
          <a:p>
            <a:r>
              <a:rPr lang="es-ES" sz="2400" dirty="0" smtClean="0"/>
              <a:t>El tamaño de las trabéculas es proporcional a la carga que soportan</a:t>
            </a:r>
          </a:p>
          <a:p>
            <a:r>
              <a:rPr lang="es-ES" sz="2400" dirty="0" smtClean="0"/>
              <a:t>Se disponen siguiendo las líneas de fuerza a las que está sometida cada porción de la vértebra</a:t>
            </a:r>
          </a:p>
          <a:p>
            <a:r>
              <a:rPr lang="es-ES" sz="2400" dirty="0" smtClean="0"/>
              <a:t>Entre las trabéculas se ubica la médula ósea roja.</a:t>
            </a:r>
            <a:endParaRPr lang="es-ES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1555" y="1504480"/>
            <a:ext cx="6047033" cy="462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193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75058" y="574159"/>
            <a:ext cx="8596668" cy="5688418"/>
          </a:xfrm>
        </p:spPr>
        <p:txBody>
          <a:bodyPr>
            <a:normAutofit/>
          </a:bodyPr>
          <a:lstStyle/>
          <a:p>
            <a:r>
              <a:rPr lang="es-ES" sz="2400" dirty="0" smtClean="0"/>
              <a:t>BIBLIOGRAFIA:</a:t>
            </a:r>
            <a:endParaRPr lang="es-MX" sz="2400" dirty="0" smtClean="0"/>
          </a:p>
          <a:p>
            <a:r>
              <a:rPr lang="es-ES" sz="2400" dirty="0" smtClean="0"/>
              <a:t>1</a:t>
            </a:r>
            <a:r>
              <a:rPr lang="es-ES" sz="2400" smtClean="0"/>
              <a:t>.- </a:t>
            </a:r>
            <a:r>
              <a:rPr lang="es-ES" sz="2400" smtClean="0"/>
              <a:t>Pro </a:t>
            </a:r>
            <a:r>
              <a:rPr lang="es-ES" sz="2400" dirty="0" smtClean="0"/>
              <a:t>Eduardo A. Anatomía Clínica. 2ª. Edición, 2012. Editorial Médica Panamericana.</a:t>
            </a:r>
            <a:endParaRPr lang="es-MX" sz="2400" dirty="0" smtClean="0"/>
          </a:p>
          <a:p>
            <a:r>
              <a:rPr lang="es-ES" sz="2400" dirty="0" smtClean="0"/>
              <a:t>2.- </a:t>
            </a:r>
            <a:r>
              <a:rPr lang="es-ES" sz="2400" dirty="0" err="1" smtClean="0"/>
              <a:t>Drake</a:t>
            </a:r>
            <a:r>
              <a:rPr lang="es-ES" sz="2400" dirty="0" smtClean="0"/>
              <a:t> Richard L,  Wayne </a:t>
            </a:r>
            <a:r>
              <a:rPr lang="es-ES" sz="2400" dirty="0" err="1" smtClean="0"/>
              <a:t>Vogl</a:t>
            </a:r>
            <a:r>
              <a:rPr lang="es-ES" sz="2400" dirty="0" smtClean="0"/>
              <a:t> A, </a:t>
            </a:r>
            <a:r>
              <a:rPr lang="es-ES" sz="2400" dirty="0" err="1" smtClean="0"/>
              <a:t>Mitchel</a:t>
            </a:r>
            <a:r>
              <a:rPr lang="es-ES" sz="2400" dirty="0" smtClean="0"/>
              <a:t> Adam W.M. Gray: Anatomía Básica. 1ª. Edición. 2014. Ed. </a:t>
            </a:r>
            <a:r>
              <a:rPr lang="es-ES" sz="2400" dirty="0" err="1" smtClean="0"/>
              <a:t>Elsevier</a:t>
            </a:r>
            <a:r>
              <a:rPr lang="es-ES" sz="2400" dirty="0" smtClean="0"/>
              <a:t>.</a:t>
            </a:r>
            <a:endParaRPr lang="es-MX" sz="2400" dirty="0" smtClean="0"/>
          </a:p>
          <a:p>
            <a:r>
              <a:rPr lang="es-ES" sz="2400" dirty="0" smtClean="0"/>
              <a:t>3.- </a:t>
            </a:r>
            <a:r>
              <a:rPr lang="es-ES" sz="2400" dirty="0" err="1" smtClean="0"/>
              <a:t>Loukas</a:t>
            </a:r>
            <a:r>
              <a:rPr lang="es-ES" sz="2400" dirty="0" smtClean="0"/>
              <a:t> </a:t>
            </a:r>
            <a:r>
              <a:rPr lang="es-ES" sz="2400" dirty="0" err="1" smtClean="0"/>
              <a:t>Marios</a:t>
            </a:r>
            <a:r>
              <a:rPr lang="es-ES" sz="2400" dirty="0" smtClean="0"/>
              <a:t>, </a:t>
            </a:r>
            <a:r>
              <a:rPr lang="es-ES" sz="2400" dirty="0" err="1" smtClean="0"/>
              <a:t>Benninger</a:t>
            </a:r>
            <a:r>
              <a:rPr lang="es-ES" sz="2400" dirty="0" smtClean="0"/>
              <a:t> </a:t>
            </a:r>
            <a:r>
              <a:rPr lang="es-ES" sz="2400" dirty="0" err="1" smtClean="0"/>
              <a:t>Brion</a:t>
            </a:r>
            <a:r>
              <a:rPr lang="es-ES" sz="2400" dirty="0" smtClean="0"/>
              <a:t>, </a:t>
            </a:r>
            <a:r>
              <a:rPr lang="es-ES" sz="2400" dirty="0" err="1" smtClean="0"/>
              <a:t>Shane</a:t>
            </a:r>
            <a:r>
              <a:rPr lang="es-ES" sz="2400" dirty="0" smtClean="0"/>
              <a:t> </a:t>
            </a:r>
            <a:r>
              <a:rPr lang="es-ES" sz="2400" dirty="0" err="1" smtClean="0"/>
              <a:t>Tubbs</a:t>
            </a:r>
            <a:r>
              <a:rPr lang="es-ES" sz="2400" dirty="0" smtClean="0"/>
              <a:t> R. Guía fotográfica de Disección del cuerpo humano. 1ª. Edición. 2014. Ed. </a:t>
            </a:r>
            <a:r>
              <a:rPr lang="es-ES" sz="2400" dirty="0" err="1" smtClean="0"/>
              <a:t>Elsevier</a:t>
            </a:r>
            <a:r>
              <a:rPr lang="es-ES" sz="2400" dirty="0" smtClean="0"/>
              <a:t>.</a:t>
            </a:r>
            <a:endParaRPr lang="es-MX" sz="2400" dirty="0" smtClean="0"/>
          </a:p>
          <a:p>
            <a:r>
              <a:rPr lang="es-MX" sz="2400" dirty="0" smtClean="0"/>
              <a:t>4.- </a:t>
            </a:r>
            <a:r>
              <a:rPr lang="es-MX" sz="2400" dirty="0" err="1" smtClean="0"/>
              <a:t>Latarjet</a:t>
            </a:r>
            <a:r>
              <a:rPr lang="es-MX" sz="2400" dirty="0" smtClean="0"/>
              <a:t>. Anatomía Humana. Cuarta edición. 2005. Editorial Médica Panamericana.</a:t>
            </a:r>
          </a:p>
          <a:p>
            <a:r>
              <a:rPr lang="es-MX" sz="2400" dirty="0" smtClean="0"/>
              <a:t>Gilroy </a:t>
            </a:r>
            <a:r>
              <a:rPr lang="es-MX" sz="2400" dirty="0" err="1" smtClean="0"/>
              <a:t>Anne</a:t>
            </a:r>
            <a:r>
              <a:rPr lang="es-MX" sz="2400" dirty="0" smtClean="0"/>
              <a:t> M. y cols. </a:t>
            </a:r>
            <a:r>
              <a:rPr lang="es-MX" sz="2400" dirty="0" err="1" smtClean="0"/>
              <a:t>Prometheus</a:t>
            </a:r>
            <a:r>
              <a:rPr lang="es-MX" sz="2400" dirty="0" smtClean="0"/>
              <a:t>: Atlas de Anatomía Humana. 1ª. Edición, 2008. Editorial Médica Panamericana.</a:t>
            </a:r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284480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es-MX" sz="6000" dirty="0" smtClean="0"/>
              <a:t>GRACIAS.</a:t>
            </a:r>
            <a:endParaRPr lang="es-MX" sz="6000" dirty="0"/>
          </a:p>
        </p:txBody>
      </p:sp>
    </p:spTree>
    <p:extLst>
      <p:ext uri="{BB962C8B-B14F-4D97-AF65-F5344CB8AC3E}">
        <p14:creationId xmlns:p14="http://schemas.microsoft.com/office/powerpoint/2010/main" xmlns="" val="419053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9392" y="989370"/>
            <a:ext cx="5475802" cy="5475802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3810000" y="617651"/>
            <a:ext cx="4381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/>
              <a:t>Tiene 4 porciones:</a:t>
            </a:r>
            <a:endParaRPr lang="es-ES" sz="3200" dirty="0"/>
          </a:p>
        </p:txBody>
      </p:sp>
      <p:sp>
        <p:nvSpPr>
          <p:cNvPr id="7" name="Flecha derecha 6"/>
          <p:cNvSpPr/>
          <p:nvPr/>
        </p:nvSpPr>
        <p:spPr>
          <a:xfrm>
            <a:off x="3395748" y="5705341"/>
            <a:ext cx="1751525" cy="5924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CuadroTexto 7"/>
          <p:cNvSpPr txBox="1"/>
          <p:nvPr/>
        </p:nvSpPr>
        <p:spPr>
          <a:xfrm>
            <a:off x="5347040" y="5651416"/>
            <a:ext cx="36447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Porción pélvica: 9 o 10 vértebras pélvicas.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2177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5502" y="679958"/>
            <a:ext cx="6482202" cy="5169643"/>
          </a:xfrm>
          <a:prstGeom prst="rect">
            <a:avLst/>
          </a:prstGeom>
        </p:spPr>
      </p:pic>
      <p:sp>
        <p:nvSpPr>
          <p:cNvPr id="6" name="Cerrar llave 5"/>
          <p:cNvSpPr/>
          <p:nvPr/>
        </p:nvSpPr>
        <p:spPr>
          <a:xfrm>
            <a:off x="7193311" y="700970"/>
            <a:ext cx="502276" cy="425340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Cerrar llave 6"/>
          <p:cNvSpPr/>
          <p:nvPr/>
        </p:nvSpPr>
        <p:spPr>
          <a:xfrm>
            <a:off x="7215083" y="4954380"/>
            <a:ext cx="502276" cy="91623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CuadroTexto 7"/>
          <p:cNvSpPr txBox="1"/>
          <p:nvPr/>
        </p:nvSpPr>
        <p:spPr>
          <a:xfrm>
            <a:off x="7799130" y="2544293"/>
            <a:ext cx="16320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SACRO</a:t>
            </a:r>
            <a:endParaRPr lang="es-ES" dirty="0"/>
          </a:p>
        </p:txBody>
      </p:sp>
      <p:sp>
        <p:nvSpPr>
          <p:cNvPr id="9" name="CuadroTexto 8"/>
          <p:cNvSpPr txBox="1"/>
          <p:nvPr/>
        </p:nvSpPr>
        <p:spPr>
          <a:xfrm>
            <a:off x="7820395" y="5203065"/>
            <a:ext cx="16426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COCCIX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22138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51549" y="4222124"/>
            <a:ext cx="4713668" cy="2635876"/>
          </a:xfrm>
        </p:spPr>
        <p:txBody>
          <a:bodyPr>
            <a:noAutofit/>
          </a:bodyPr>
          <a:lstStyle/>
          <a:p>
            <a:pPr algn="ctr"/>
            <a:r>
              <a:rPr lang="es-ES" sz="4400" dirty="0" smtClean="0">
                <a:solidFill>
                  <a:schemeClr val="tx1"/>
                </a:solidFill>
              </a:rPr>
              <a:t>Curvaturas de la columna vertebral</a:t>
            </a:r>
            <a:endParaRPr lang="es-ES" sz="4400" dirty="0">
              <a:solidFill>
                <a:schemeClr val="tx1"/>
              </a:solidFill>
            </a:endParaRP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90153" y="579553"/>
            <a:ext cx="4257610" cy="5629899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270456" y="3992451"/>
            <a:ext cx="12041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Curvatura</a:t>
            </a:r>
          </a:p>
          <a:p>
            <a:r>
              <a:rPr lang="es-ES" dirty="0" smtClean="0"/>
              <a:t>primaria</a:t>
            </a:r>
            <a:endParaRPr lang="es-ES" dirty="0"/>
          </a:p>
        </p:txBody>
      </p:sp>
      <p:sp>
        <p:nvSpPr>
          <p:cNvPr id="6" name="Flecha derecha 5"/>
          <p:cNvSpPr/>
          <p:nvPr/>
        </p:nvSpPr>
        <p:spPr>
          <a:xfrm rot="2744440">
            <a:off x="896718" y="4738597"/>
            <a:ext cx="479738" cy="4765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Flecha derecha 6"/>
          <p:cNvSpPr/>
          <p:nvPr/>
        </p:nvSpPr>
        <p:spPr>
          <a:xfrm>
            <a:off x="5447763" y="1790163"/>
            <a:ext cx="772733" cy="2962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Flecha derecha 7"/>
          <p:cNvSpPr/>
          <p:nvPr/>
        </p:nvSpPr>
        <p:spPr>
          <a:xfrm>
            <a:off x="5447763" y="3090930"/>
            <a:ext cx="695460" cy="3035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CuadroTexto 8"/>
          <p:cNvSpPr txBox="1"/>
          <p:nvPr/>
        </p:nvSpPr>
        <p:spPr>
          <a:xfrm>
            <a:off x="6367460" y="2189409"/>
            <a:ext cx="18416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 smtClean="0"/>
              <a:t>Curvaturas secundarias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xmlns="" val="112722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5400" dirty="0" smtClean="0">
                <a:solidFill>
                  <a:schemeClr val="tx1"/>
                </a:solidFill>
              </a:rPr>
              <a:t>Vértebras</a:t>
            </a:r>
            <a:endParaRPr lang="es-ES" sz="5400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3" y="1712891"/>
            <a:ext cx="4757552" cy="4328472"/>
          </a:xfrm>
        </p:spPr>
        <p:txBody>
          <a:bodyPr>
            <a:noAutofit/>
          </a:bodyPr>
          <a:lstStyle/>
          <a:p>
            <a:r>
              <a:rPr lang="es-ES" sz="2400" dirty="0" smtClean="0"/>
              <a:t>Son huesos irregulares.</a:t>
            </a:r>
          </a:p>
          <a:p>
            <a:r>
              <a:rPr lang="es-ES" sz="2400" dirty="0" smtClean="0"/>
              <a:t>Poseen:</a:t>
            </a:r>
          </a:p>
          <a:p>
            <a:pPr>
              <a:buFont typeface="+mj-lt"/>
              <a:buAutoNum type="arabicPeriod"/>
            </a:pPr>
            <a:r>
              <a:rPr lang="es-ES" sz="2400" dirty="0" smtClean="0"/>
              <a:t>Un cuerpo vertebral. </a:t>
            </a:r>
          </a:p>
          <a:p>
            <a:pPr>
              <a:buFont typeface="+mj-lt"/>
              <a:buAutoNum type="arabicPeriod"/>
            </a:pPr>
            <a:r>
              <a:rPr lang="es-ES" sz="2400" dirty="0" smtClean="0"/>
              <a:t>Un arco vertebral.</a:t>
            </a:r>
          </a:p>
          <a:p>
            <a:pPr>
              <a:buFont typeface="+mj-lt"/>
              <a:buAutoNum type="arabicPeriod"/>
            </a:pPr>
            <a:r>
              <a:rPr lang="es-ES" sz="2400" dirty="0" smtClean="0"/>
              <a:t>Un foramen vertebral.</a:t>
            </a:r>
          </a:p>
          <a:p>
            <a:pPr>
              <a:buFont typeface="+mj-lt"/>
              <a:buAutoNum type="arabicPeriod"/>
            </a:pPr>
            <a:r>
              <a:rPr lang="es-ES" sz="2400" dirty="0" smtClean="0"/>
              <a:t>Protrusiones óseas (apófisis).    </a:t>
            </a:r>
          </a:p>
          <a:p>
            <a:pPr marL="0" indent="0">
              <a:buNone/>
            </a:pPr>
            <a:r>
              <a:rPr lang="es-ES" sz="2400" dirty="0" smtClean="0"/>
              <a:t>    Para inserción de músculos y </a:t>
            </a:r>
          </a:p>
          <a:p>
            <a:pPr marL="0" indent="0">
              <a:buNone/>
            </a:pPr>
            <a:r>
              <a:rPr lang="es-ES" sz="2400" dirty="0" smtClean="0"/>
              <a:t>    ligamentos.</a:t>
            </a:r>
            <a:endParaRPr lang="es-ES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3947" y="1533022"/>
            <a:ext cx="6818053" cy="4264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83821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400" dirty="0" smtClean="0">
                <a:solidFill>
                  <a:schemeClr val="tx1"/>
                </a:solidFill>
              </a:rPr>
              <a:t>Características comunes.</a:t>
            </a:r>
            <a:endParaRPr lang="es-ES" sz="4400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87499" y="1628462"/>
            <a:ext cx="5473078" cy="4283240"/>
          </a:xfrm>
        </p:spPr>
        <p:txBody>
          <a:bodyPr>
            <a:normAutofit/>
          </a:bodyPr>
          <a:lstStyle/>
          <a:p>
            <a:r>
              <a:rPr lang="es-E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Cuerpo vertebral: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400" dirty="0" smtClean="0"/>
              <a:t>Ocupa la parte anterior del hueso.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400" dirty="0" smtClean="0"/>
              <a:t>Forma: cilindro elíptico.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400" dirty="0" smtClean="0"/>
              <a:t>Tiene dos caras intervertebrales: </a:t>
            </a:r>
          </a:p>
          <a:p>
            <a:pPr>
              <a:buNone/>
            </a:pPr>
            <a:r>
              <a:rPr lang="es-ES" sz="2400" dirty="0" smtClean="0"/>
              <a:t>     Planas y horizontales.</a:t>
            </a:r>
          </a:p>
          <a:p>
            <a:pPr>
              <a:buNone/>
            </a:pPr>
            <a:r>
              <a:rPr lang="es-ES" sz="2400" dirty="0" smtClean="0"/>
              <a:t>     Cubiertas por cartílago hialino.</a:t>
            </a:r>
          </a:p>
          <a:p>
            <a:pPr>
              <a:buNone/>
            </a:pPr>
            <a:r>
              <a:rPr lang="es-ES" sz="2400" dirty="0" smtClean="0"/>
              <a:t>     Rodeadas por la epífisis anular.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400" dirty="0" smtClean="0"/>
              <a:t>Función: Soportar peso.</a:t>
            </a:r>
          </a:p>
          <a:p>
            <a:pPr>
              <a:buFont typeface="Arial" panose="020B0604020202020204" pitchFamily="34" charset="0"/>
              <a:buChar char="•"/>
            </a:pPr>
            <a:endParaRPr lang="es-ES" u="sng" dirty="0" smtClean="0"/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1584" y="1613480"/>
            <a:ext cx="5665988" cy="4800199"/>
          </a:xfrm>
          <a:prstGeom prst="rect">
            <a:avLst/>
          </a:prstGeom>
        </p:spPr>
      </p:pic>
      <p:sp>
        <p:nvSpPr>
          <p:cNvPr id="5" name="Flecha derecha 4"/>
          <p:cNvSpPr/>
          <p:nvPr/>
        </p:nvSpPr>
        <p:spPr>
          <a:xfrm>
            <a:off x="5808371" y="1828800"/>
            <a:ext cx="875764" cy="437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51902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06580" y="858710"/>
            <a:ext cx="4976491" cy="5212499"/>
          </a:xfrm>
        </p:spPr>
        <p:txBody>
          <a:bodyPr/>
          <a:lstStyle/>
          <a:p>
            <a:r>
              <a:rPr lang="es-E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Arco vertebral: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000" dirty="0" smtClean="0"/>
              <a:t>Forma los límites laterales y posterior del foramen vertebral.</a:t>
            </a:r>
          </a:p>
          <a:p>
            <a:pPr>
              <a:buFont typeface="Wingdings" panose="05000000000000000000" pitchFamily="2" charset="2"/>
              <a:buChar char="Ø"/>
            </a:pPr>
            <a:endParaRPr lang="es-ES" sz="2000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s-E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Pedículos vertebrales: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000" dirty="0" smtClean="0"/>
              <a:t>Son dos porciones óseas cilíndricas, aplanadas, delgadas y estrechas.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000" dirty="0" smtClean="0"/>
              <a:t>Del cuerpo vertebral hasta la unión de la apófisis transversa con las dos apófisis articulares de cada lado.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000" dirty="0" smtClean="0"/>
              <a:t>Presentan 2 escotaduras vertebrales (superior e inferior) que forman el foramen intervertebral.</a:t>
            </a:r>
          </a:p>
          <a:p>
            <a:endParaRPr lang="es-ES" b="1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8727" y="816399"/>
            <a:ext cx="6403273" cy="5424823"/>
          </a:xfrm>
          <a:prstGeom prst="rect">
            <a:avLst/>
          </a:prstGeom>
        </p:spPr>
      </p:pic>
      <p:sp>
        <p:nvSpPr>
          <p:cNvPr id="6" name="Flecha derecha 5"/>
          <p:cNvSpPr/>
          <p:nvPr/>
        </p:nvSpPr>
        <p:spPr>
          <a:xfrm>
            <a:off x="5937160" y="2395470"/>
            <a:ext cx="953036" cy="3992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9117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a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935</TotalTime>
  <Words>1204</Words>
  <Application>Microsoft Office PowerPoint</Application>
  <PresentationFormat>Personalizado</PresentationFormat>
  <Paragraphs>200</Paragraphs>
  <Slides>33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4" baseType="lpstr">
      <vt:lpstr>Faceta</vt:lpstr>
      <vt:lpstr>Universidad Autónoma del Estado de México Facultad de Medicina Título: “COLUMNA VERTEBRAL, VÉRTEBRAS” Unidad de aprendizaje:  Anatomía Programa educativo: Médico Cirujano Espacio académico: Facultad de Medicina Responsable de la elaboración:  E. en C.G. Marco Antonio Mondragón Chimal Fecha de elaboración: 17 de septiembre de 2015. </vt:lpstr>
      <vt:lpstr>COLUMNA VERTEBRAL, VÉRTEBRAS.</vt:lpstr>
      <vt:lpstr>Organización</vt:lpstr>
      <vt:lpstr>Diapositiva 4</vt:lpstr>
      <vt:lpstr>Diapositiva 5</vt:lpstr>
      <vt:lpstr>Curvaturas de la columna vertebral</vt:lpstr>
      <vt:lpstr>Vértebras</vt:lpstr>
      <vt:lpstr>Características comunes.</vt:lpstr>
      <vt:lpstr>Diapositiva 9</vt:lpstr>
      <vt:lpstr>Diapositiva 10</vt:lpstr>
      <vt:lpstr>Diapositiva 11</vt:lpstr>
      <vt:lpstr>Diapositiva 12</vt:lpstr>
      <vt:lpstr>Diapositiva 13</vt:lpstr>
      <vt:lpstr>Diapositiva 14</vt:lpstr>
      <vt:lpstr>Conducto vertebral</vt:lpstr>
      <vt:lpstr>Diapositiva 16</vt:lpstr>
      <vt:lpstr>Foramen intervertebral:</vt:lpstr>
      <vt:lpstr>Características regionales</vt:lpstr>
      <vt:lpstr>Características de las vértebras cervicales.</vt:lpstr>
      <vt:lpstr>Características del Atlas (C1).</vt:lpstr>
      <vt:lpstr>Características del Axis (C2)</vt:lpstr>
      <vt:lpstr>Diapositiva 22</vt:lpstr>
      <vt:lpstr>Características de las vértebras torácicas.</vt:lpstr>
      <vt:lpstr>Diapositiva 24</vt:lpstr>
      <vt:lpstr>Características de las vértebras lumbares</vt:lpstr>
      <vt:lpstr>Diapositiva 26</vt:lpstr>
      <vt:lpstr>Diapositiva 27</vt:lpstr>
      <vt:lpstr>Sacro</vt:lpstr>
      <vt:lpstr>Diapositiva 29</vt:lpstr>
      <vt:lpstr>CÓCCIX</vt:lpstr>
      <vt:lpstr>Estructura interna de las vértebras</vt:lpstr>
      <vt:lpstr>Diapositiva 32</vt:lpstr>
      <vt:lpstr>GRACIAS.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COLUMNA VERTEBRAL</dc:title>
  <dc:creator>admin</dc:creator>
  <cp:lastModifiedBy>TITULACION</cp:lastModifiedBy>
  <cp:revision>74</cp:revision>
  <dcterms:created xsi:type="dcterms:W3CDTF">2015-02-21T00:03:27Z</dcterms:created>
  <dcterms:modified xsi:type="dcterms:W3CDTF">2015-09-22T20:26:10Z</dcterms:modified>
</cp:coreProperties>
</file>