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95" r:id="rId2"/>
    <p:sldId id="297" r:id="rId3"/>
    <p:sldId id="257" r:id="rId4"/>
    <p:sldId id="291" r:id="rId5"/>
    <p:sldId id="258" r:id="rId6"/>
    <p:sldId id="292" r:id="rId7"/>
    <p:sldId id="280" r:id="rId8"/>
    <p:sldId id="293" r:id="rId9"/>
    <p:sldId id="260" r:id="rId10"/>
    <p:sldId id="284" r:id="rId11"/>
    <p:sldId id="261" r:id="rId12"/>
    <p:sldId id="285" r:id="rId13"/>
    <p:sldId id="262" r:id="rId14"/>
    <p:sldId id="263" r:id="rId15"/>
    <p:sldId id="286" r:id="rId16"/>
    <p:sldId id="264" r:id="rId17"/>
    <p:sldId id="287" r:id="rId18"/>
    <p:sldId id="265" r:id="rId19"/>
    <p:sldId id="266" r:id="rId20"/>
    <p:sldId id="288" r:id="rId21"/>
    <p:sldId id="267" r:id="rId22"/>
    <p:sldId id="289" r:id="rId23"/>
    <p:sldId id="281" r:id="rId24"/>
    <p:sldId id="269" r:id="rId25"/>
    <p:sldId id="270" r:id="rId26"/>
    <p:sldId id="271" r:id="rId27"/>
    <p:sldId id="272" r:id="rId28"/>
    <p:sldId id="274" r:id="rId29"/>
    <p:sldId id="275" r:id="rId30"/>
    <p:sldId id="276" r:id="rId31"/>
    <p:sldId id="277" r:id="rId32"/>
    <p:sldId id="290" r:id="rId33"/>
    <p:sldId id="278" r:id="rId34"/>
    <p:sldId id="279" r:id="rId35"/>
    <p:sldId id="282" r:id="rId36"/>
    <p:sldId id="283" r:id="rId37"/>
    <p:sldId id="299" r:id="rId38"/>
    <p:sldId id="298" r:id="rId3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94" autoAdjust="0"/>
    <p:restoredTop sz="94660"/>
  </p:normalViewPr>
  <p:slideViewPr>
    <p:cSldViewPr>
      <p:cViewPr varScale="1">
        <p:scale>
          <a:sx n="85" d="100"/>
          <a:sy n="85" d="100"/>
        </p:scale>
        <p:origin x="-108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5421C68-0ADB-4477-9A7F-2FEE1829708B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MX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5187679-4E55-4D95-9CBD-4C3089EF561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21C68-0ADB-4477-9A7F-2FEE1829708B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87679-4E55-4D95-9CBD-4C3089EF561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21C68-0ADB-4477-9A7F-2FEE1829708B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87679-4E55-4D95-9CBD-4C3089EF561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5421C68-0ADB-4477-9A7F-2FEE1829708B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5187679-4E55-4D95-9CBD-4C3089EF5610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5421C68-0ADB-4477-9A7F-2FEE1829708B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MX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5187679-4E55-4D95-9CBD-4C3089EF561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21C68-0ADB-4477-9A7F-2FEE1829708B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87679-4E55-4D95-9CBD-4C3089EF5610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21C68-0ADB-4477-9A7F-2FEE1829708B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87679-4E55-4D95-9CBD-4C3089EF5610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5421C68-0ADB-4477-9A7F-2FEE1829708B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5187679-4E55-4D95-9CBD-4C3089EF5610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21C68-0ADB-4477-9A7F-2FEE1829708B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87679-4E55-4D95-9CBD-4C3089EF561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5421C68-0ADB-4477-9A7F-2FEE1829708B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5187679-4E55-4D95-9CBD-4C3089EF5610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5421C68-0ADB-4477-9A7F-2FEE1829708B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5187679-4E55-4D95-9CBD-4C3089EF5610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5421C68-0ADB-4477-9A7F-2FEE1829708B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5187679-4E55-4D95-9CBD-4C3089EF561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4032448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s-MX" sz="2800" b="1" dirty="0" smtClean="0">
                <a:solidFill>
                  <a:schemeClr val="tx1"/>
                </a:solidFill>
              </a:rPr>
              <a:t>Universidad Autónoma del Estado de México</a:t>
            </a:r>
            <a:br>
              <a:rPr lang="es-MX" sz="2800" b="1" dirty="0" smtClean="0">
                <a:solidFill>
                  <a:schemeClr val="tx1"/>
                </a:solidFill>
              </a:rPr>
            </a:br>
            <a:r>
              <a:rPr lang="es-MX" sz="2800" b="1" dirty="0" smtClean="0">
                <a:solidFill>
                  <a:schemeClr val="tx1"/>
                </a:solidFill>
              </a:rPr>
              <a:t>Facultad de Medicina</a:t>
            </a:r>
            <a:br>
              <a:rPr lang="es-MX" sz="2800" b="1" dirty="0" smtClean="0">
                <a:solidFill>
                  <a:schemeClr val="tx1"/>
                </a:solidFill>
              </a:rPr>
            </a:br>
            <a:r>
              <a:rPr lang="es-MX" sz="2800" b="1" dirty="0" smtClean="0">
                <a:solidFill>
                  <a:schemeClr val="tx1"/>
                </a:solidFill>
              </a:rPr>
              <a:t>Título: “Articulaciones y músculos del antebrazo”</a:t>
            </a:r>
            <a:br>
              <a:rPr lang="es-MX" sz="2800" b="1" dirty="0" smtClean="0">
                <a:solidFill>
                  <a:schemeClr val="tx1"/>
                </a:solidFill>
              </a:rPr>
            </a:br>
            <a:r>
              <a:rPr lang="es-MX" sz="2800" b="1" dirty="0" smtClean="0">
                <a:solidFill>
                  <a:schemeClr val="tx1"/>
                </a:solidFill>
              </a:rPr>
              <a:t>Unidad de aprendizaje:  Anatomía</a:t>
            </a:r>
            <a:br>
              <a:rPr lang="es-MX" sz="2800" b="1" dirty="0" smtClean="0">
                <a:solidFill>
                  <a:schemeClr val="tx1"/>
                </a:solidFill>
              </a:rPr>
            </a:br>
            <a:r>
              <a:rPr lang="es-MX" sz="2800" b="1" dirty="0" smtClean="0">
                <a:solidFill>
                  <a:schemeClr val="tx1"/>
                </a:solidFill>
              </a:rPr>
              <a:t>Programa educativo: Médico Cirujano</a:t>
            </a:r>
            <a:br>
              <a:rPr lang="es-MX" sz="2800" b="1" dirty="0" smtClean="0">
                <a:solidFill>
                  <a:schemeClr val="tx1"/>
                </a:solidFill>
              </a:rPr>
            </a:br>
            <a:r>
              <a:rPr lang="es-MX" sz="2800" b="1" dirty="0" smtClean="0">
                <a:solidFill>
                  <a:schemeClr val="tx1"/>
                </a:solidFill>
              </a:rPr>
              <a:t>Espacio académico: Facultad de Medicina</a:t>
            </a:r>
            <a:br>
              <a:rPr lang="es-MX" sz="2800" b="1" dirty="0" smtClean="0">
                <a:solidFill>
                  <a:schemeClr val="tx1"/>
                </a:solidFill>
              </a:rPr>
            </a:br>
            <a:r>
              <a:rPr lang="es-MX" sz="2800" b="1" dirty="0" smtClean="0">
                <a:solidFill>
                  <a:schemeClr val="tx1"/>
                </a:solidFill>
              </a:rPr>
              <a:t>Responsable de la elaboración: </a:t>
            </a:r>
            <a:br>
              <a:rPr lang="es-MX" sz="2800" b="1" dirty="0" smtClean="0">
                <a:solidFill>
                  <a:schemeClr val="tx1"/>
                </a:solidFill>
              </a:rPr>
            </a:br>
            <a:r>
              <a:rPr lang="es-MX" sz="2800" b="1" dirty="0" smtClean="0">
                <a:solidFill>
                  <a:schemeClr val="tx1"/>
                </a:solidFill>
              </a:rPr>
              <a:t>E. en C.G. Marco Antonio Mondragón Chimal</a:t>
            </a:r>
            <a:br>
              <a:rPr lang="es-MX" sz="2800" b="1" dirty="0" smtClean="0">
                <a:solidFill>
                  <a:schemeClr val="tx1"/>
                </a:solidFill>
              </a:rPr>
            </a:br>
            <a:r>
              <a:rPr lang="es-MX" sz="2800" b="1" dirty="0" smtClean="0">
                <a:solidFill>
                  <a:schemeClr val="tx1"/>
                </a:solidFill>
              </a:rPr>
              <a:t>Fecha de elaboración: 2 de septiembre de 2015.</a:t>
            </a:r>
            <a:br>
              <a:rPr lang="es-MX" sz="2800" b="1" dirty="0" smtClean="0">
                <a:solidFill>
                  <a:schemeClr val="tx1"/>
                </a:solidFill>
              </a:rPr>
            </a:br>
            <a:endParaRPr lang="es-MX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144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764704"/>
            <a:ext cx="7467600" cy="4873752"/>
          </a:xfrm>
        </p:spPr>
        <p:txBody>
          <a:bodyPr/>
          <a:lstStyle/>
          <a:p>
            <a:r>
              <a:rPr lang="es-MX" dirty="0"/>
              <a:t>Función: Pronación y ligera flexión del antebrazo sobre el </a:t>
            </a:r>
            <a:r>
              <a:rPr lang="es-MX" dirty="0" smtClean="0"/>
              <a:t>brazo.</a:t>
            </a:r>
          </a:p>
          <a:p>
            <a:endParaRPr lang="es-MX" dirty="0"/>
          </a:p>
          <a:p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                                                                        Origen</a:t>
            </a:r>
            <a:endParaRPr lang="es-MX" dirty="0"/>
          </a:p>
          <a:p>
            <a:pPr marL="0" indent="0">
              <a:buNone/>
            </a:pPr>
            <a:r>
              <a:rPr lang="es-MX" dirty="0" smtClean="0"/>
              <a:t>Figura 3. Músculo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Pronador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Redondo.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                              </a:t>
            </a:r>
            <a:r>
              <a:rPr lang="es-MX" dirty="0" err="1" smtClean="0"/>
              <a:t>IInserción</a:t>
            </a:r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844824"/>
            <a:ext cx="2520280" cy="4190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lecha derecha 4"/>
          <p:cNvSpPr/>
          <p:nvPr/>
        </p:nvSpPr>
        <p:spPr>
          <a:xfrm rot="10800000">
            <a:off x="6084168" y="2852936"/>
            <a:ext cx="1584176" cy="14401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derecha 5"/>
          <p:cNvSpPr/>
          <p:nvPr/>
        </p:nvSpPr>
        <p:spPr>
          <a:xfrm rot="10800000">
            <a:off x="4171471" y="5517230"/>
            <a:ext cx="3208840" cy="21602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82707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2. Flexor radial del carpo</a:t>
            </a:r>
            <a:r>
              <a:rPr lang="es-MX" dirty="0" smtClean="0"/>
              <a:t>. 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704800" y="1600200"/>
            <a:ext cx="7467600" cy="4873752"/>
          </a:xfrm>
        </p:spPr>
        <p:txBody>
          <a:bodyPr>
            <a:normAutofit/>
          </a:bodyPr>
          <a:lstStyle/>
          <a:p>
            <a:r>
              <a:rPr lang="es-MX" dirty="0"/>
              <a:t>Origen</a:t>
            </a:r>
            <a:r>
              <a:rPr lang="es-MX" dirty="0" smtClean="0"/>
              <a:t>: Epicóndilo medial, fascia antebraquial y tabiques fibrosos.   </a:t>
            </a:r>
          </a:p>
          <a:p>
            <a:endParaRPr lang="es-MX" dirty="0"/>
          </a:p>
          <a:p>
            <a:r>
              <a:rPr lang="es-MX" dirty="0"/>
              <a:t>Inserción</a:t>
            </a:r>
            <a:r>
              <a:rPr lang="es-MX" dirty="0" smtClean="0"/>
              <a:t>: Base del II metacarpiano.</a:t>
            </a:r>
          </a:p>
          <a:p>
            <a:endParaRPr lang="es-MX" dirty="0"/>
          </a:p>
          <a:p>
            <a:r>
              <a:rPr lang="es-MX" dirty="0"/>
              <a:t>Inervación</a:t>
            </a:r>
            <a:r>
              <a:rPr lang="es-MX" dirty="0" smtClean="0"/>
              <a:t>: N. mediano.</a:t>
            </a:r>
            <a:endParaRPr lang="es-MX" dirty="0"/>
          </a:p>
          <a:p>
            <a:endParaRPr lang="es-MX" b="1" dirty="0"/>
          </a:p>
          <a:p>
            <a:endParaRPr lang="es-MX" dirty="0" smtClean="0"/>
          </a:p>
          <a:p>
            <a:endParaRPr lang="es-MX" dirty="0"/>
          </a:p>
          <a:p>
            <a:pPr marL="0" indent="0">
              <a:buNone/>
            </a:pPr>
            <a:r>
              <a:rPr lang="es-MX" sz="2000" dirty="0" smtClean="0"/>
              <a:t>Ver figura 4.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xmlns="" val="56987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7467600" cy="5637240"/>
          </a:xfrm>
        </p:spPr>
        <p:txBody>
          <a:bodyPr/>
          <a:lstStyle/>
          <a:p>
            <a:r>
              <a:rPr lang="es-MX" dirty="0"/>
              <a:t>Función: Flexión de la mano sobre el antebrazo </a:t>
            </a:r>
            <a:r>
              <a:rPr lang="es-MX" dirty="0" smtClean="0"/>
              <a:t>y abducción de </a:t>
            </a:r>
            <a:r>
              <a:rPr lang="es-MX" dirty="0"/>
              <a:t>la </a:t>
            </a:r>
            <a:r>
              <a:rPr lang="es-MX" dirty="0" smtClean="0"/>
              <a:t>mano. </a:t>
            </a:r>
            <a:endParaRPr lang="es-MX" dirty="0"/>
          </a:p>
          <a:p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                                                                          Origen     </a:t>
            </a:r>
            <a:endParaRPr lang="es-MX" dirty="0"/>
          </a:p>
          <a:p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                    Figura 4.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Inserción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700808"/>
            <a:ext cx="2448272" cy="4525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lecha derecha 5"/>
          <p:cNvSpPr/>
          <p:nvPr/>
        </p:nvSpPr>
        <p:spPr>
          <a:xfrm rot="10800000">
            <a:off x="6012160" y="2492896"/>
            <a:ext cx="1800200" cy="14401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derecha 6"/>
          <p:cNvSpPr/>
          <p:nvPr/>
        </p:nvSpPr>
        <p:spPr>
          <a:xfrm>
            <a:off x="611560" y="5589240"/>
            <a:ext cx="3384376" cy="14401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ectángulo 7"/>
          <p:cNvSpPr/>
          <p:nvPr/>
        </p:nvSpPr>
        <p:spPr>
          <a:xfrm>
            <a:off x="4788024" y="5373216"/>
            <a:ext cx="122413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ángulo 8"/>
          <p:cNvSpPr/>
          <p:nvPr/>
        </p:nvSpPr>
        <p:spPr>
          <a:xfrm>
            <a:off x="5436096" y="4005064"/>
            <a:ext cx="252028" cy="1409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ectángulo 9"/>
          <p:cNvSpPr/>
          <p:nvPr/>
        </p:nvSpPr>
        <p:spPr>
          <a:xfrm>
            <a:off x="3563888" y="2924944"/>
            <a:ext cx="1368152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Rectángulo 10"/>
          <p:cNvSpPr/>
          <p:nvPr/>
        </p:nvSpPr>
        <p:spPr>
          <a:xfrm rot="1412760">
            <a:off x="4355595" y="3419520"/>
            <a:ext cx="464421" cy="63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34675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3. Palmar largo.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67600" cy="5277200"/>
          </a:xfrm>
        </p:spPr>
        <p:txBody>
          <a:bodyPr>
            <a:normAutofit/>
          </a:bodyPr>
          <a:lstStyle/>
          <a:p>
            <a:r>
              <a:rPr lang="es-MX" dirty="0"/>
              <a:t>Origen</a:t>
            </a:r>
            <a:r>
              <a:rPr lang="es-MX" dirty="0" smtClean="0"/>
              <a:t>: Epicóndilo medial, fascia antebraquial y tabique fibroso.</a:t>
            </a:r>
            <a:endParaRPr lang="es-MX" dirty="0"/>
          </a:p>
          <a:p>
            <a:endParaRPr lang="es-MX" dirty="0"/>
          </a:p>
          <a:p>
            <a:r>
              <a:rPr lang="es-MX" dirty="0"/>
              <a:t>Inserción</a:t>
            </a:r>
            <a:r>
              <a:rPr lang="es-MX" dirty="0" smtClean="0"/>
              <a:t>: Aponeurosis palmar </a:t>
            </a:r>
            <a:endParaRPr lang="es-MX" dirty="0"/>
          </a:p>
          <a:p>
            <a:endParaRPr lang="es-MX" dirty="0"/>
          </a:p>
          <a:p>
            <a:r>
              <a:rPr lang="es-MX" dirty="0"/>
              <a:t>Inervación</a:t>
            </a:r>
            <a:r>
              <a:rPr lang="es-MX" dirty="0" smtClean="0"/>
              <a:t>: Nervio mediano. </a:t>
            </a:r>
            <a:endParaRPr lang="es-MX" dirty="0"/>
          </a:p>
          <a:p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                                                   Figura 5.</a:t>
            </a:r>
          </a:p>
          <a:p>
            <a:endParaRPr lang="es-MX" dirty="0"/>
          </a:p>
          <a:p>
            <a:r>
              <a:rPr lang="es-MX" dirty="0"/>
              <a:t>Función: </a:t>
            </a:r>
            <a:r>
              <a:rPr lang="es-MX" dirty="0" smtClean="0"/>
              <a:t>Flexor de la mano sobre el antebrazo y tensor de la aponeurosis palmar </a:t>
            </a:r>
            <a:endParaRPr lang="es-MX" dirty="0"/>
          </a:p>
          <a:p>
            <a:endParaRPr lang="es-MX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016" b="2693"/>
          <a:stretch/>
        </p:blipFill>
        <p:spPr bwMode="auto">
          <a:xfrm>
            <a:off x="6270442" y="1808820"/>
            <a:ext cx="1654358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lecha derecha 4"/>
          <p:cNvSpPr/>
          <p:nvPr/>
        </p:nvSpPr>
        <p:spPr>
          <a:xfrm rot="2246891">
            <a:off x="5060643" y="3254150"/>
            <a:ext cx="1840019" cy="13757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derecha 5"/>
          <p:cNvSpPr/>
          <p:nvPr/>
        </p:nvSpPr>
        <p:spPr>
          <a:xfrm>
            <a:off x="3131840" y="1772816"/>
            <a:ext cx="4248472" cy="14401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95378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45232" y="274638"/>
            <a:ext cx="6419056" cy="706090"/>
          </a:xfrm>
        </p:spPr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4. Flexor cubital del carpo.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776808" y="1196752"/>
            <a:ext cx="7467600" cy="5277200"/>
          </a:xfrm>
        </p:spPr>
        <p:txBody>
          <a:bodyPr>
            <a:normAutofit lnSpcReduction="10000"/>
          </a:bodyPr>
          <a:lstStyle/>
          <a:p>
            <a:r>
              <a:rPr lang="es-MX" dirty="0" smtClean="0"/>
              <a:t>Origen, 2 cabezas: </a:t>
            </a:r>
          </a:p>
          <a:p>
            <a:pPr>
              <a:buFont typeface="Wingdings" pitchFamily="2" charset="2"/>
              <a:buChar char="v"/>
            </a:pPr>
            <a:r>
              <a:rPr lang="es-MX" dirty="0"/>
              <a:t>Cabeza humeral: </a:t>
            </a:r>
            <a:r>
              <a:rPr lang="es-MX" dirty="0" err="1"/>
              <a:t>epicóndilo</a:t>
            </a:r>
            <a:r>
              <a:rPr lang="es-MX" dirty="0"/>
              <a:t> </a:t>
            </a:r>
            <a:r>
              <a:rPr lang="es-MX" dirty="0" smtClean="0"/>
              <a:t>medial, tabiques fibrosos.</a:t>
            </a:r>
          </a:p>
          <a:p>
            <a:pPr>
              <a:buFont typeface="Wingdings" pitchFamily="2" charset="2"/>
              <a:buChar char="v"/>
            </a:pPr>
            <a:r>
              <a:rPr lang="es-MX" dirty="0" smtClean="0"/>
              <a:t>Cabeza cubital: borde medial del olecranon, apófisis coronoides y porción superior del borde posterior del cubito. </a:t>
            </a:r>
          </a:p>
          <a:p>
            <a:r>
              <a:rPr lang="es-MX" dirty="0" smtClean="0"/>
              <a:t>Inserción: Pisiforme, gancho del ganchoso, ligamento pisimetacarpianos del IV y V dedo y ligamento </a:t>
            </a:r>
            <a:r>
              <a:rPr lang="es-MX" dirty="0" err="1" smtClean="0"/>
              <a:t>pisiganchoso</a:t>
            </a:r>
            <a:r>
              <a:rPr lang="es-MX" dirty="0" smtClean="0"/>
              <a:t>.</a:t>
            </a:r>
            <a:endParaRPr lang="es-MX" dirty="0"/>
          </a:p>
          <a:p>
            <a:endParaRPr lang="es-MX" dirty="0"/>
          </a:p>
          <a:p>
            <a:r>
              <a:rPr lang="es-MX" dirty="0"/>
              <a:t>Inervación</a:t>
            </a:r>
            <a:r>
              <a:rPr lang="es-MX" dirty="0" smtClean="0"/>
              <a:t>: Nervio cubital.</a:t>
            </a:r>
          </a:p>
          <a:p>
            <a:endParaRPr lang="es-MX" dirty="0"/>
          </a:p>
          <a:p>
            <a:pPr marL="0" indent="0">
              <a:buNone/>
            </a:pPr>
            <a:r>
              <a:rPr lang="es-MX" dirty="0" smtClean="0"/>
              <a:t>Ver </a:t>
            </a:r>
            <a:r>
              <a:rPr lang="es-MX" sz="2000" dirty="0" smtClean="0"/>
              <a:t>figura</a:t>
            </a:r>
            <a:r>
              <a:rPr lang="es-MX" dirty="0" smtClean="0"/>
              <a:t> 6.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353911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7467600" cy="5781256"/>
          </a:xfrm>
        </p:spPr>
        <p:txBody>
          <a:bodyPr/>
          <a:lstStyle/>
          <a:p>
            <a:r>
              <a:rPr lang="es-MX" dirty="0"/>
              <a:t>Función: Flexor de la mano sobre el antebrazo, </a:t>
            </a:r>
            <a:r>
              <a:rPr lang="es-MX" dirty="0" smtClean="0"/>
              <a:t>sinergista </a:t>
            </a:r>
            <a:r>
              <a:rPr lang="es-MX" dirty="0"/>
              <a:t>en la </a:t>
            </a:r>
            <a:r>
              <a:rPr lang="es-MX" dirty="0" smtClean="0"/>
              <a:t>aducción de </a:t>
            </a:r>
            <a:r>
              <a:rPr lang="es-MX" dirty="0"/>
              <a:t>la </a:t>
            </a:r>
            <a:r>
              <a:rPr lang="es-MX" dirty="0" smtClean="0"/>
              <a:t>mano. </a:t>
            </a:r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pPr marL="0" indent="0">
              <a:buNone/>
            </a:pPr>
            <a:r>
              <a:rPr lang="es-MX" dirty="0" smtClean="0"/>
              <a:t>                                                                          Origen           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Figura 6. Músculo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Flexor cubital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Del carpo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                                                                     Inserción</a:t>
            </a: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132856"/>
            <a:ext cx="2016224" cy="3751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lecha derecha 4"/>
          <p:cNvSpPr/>
          <p:nvPr/>
        </p:nvSpPr>
        <p:spPr>
          <a:xfrm rot="10800000">
            <a:off x="5868144" y="2780928"/>
            <a:ext cx="1584176" cy="14401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ángulo 6"/>
          <p:cNvSpPr/>
          <p:nvPr/>
        </p:nvSpPr>
        <p:spPr>
          <a:xfrm>
            <a:off x="5436096" y="4008413"/>
            <a:ext cx="216024" cy="11487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ectángulo 7"/>
          <p:cNvSpPr/>
          <p:nvPr/>
        </p:nvSpPr>
        <p:spPr>
          <a:xfrm>
            <a:off x="5220072" y="5085184"/>
            <a:ext cx="648072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derecha 5"/>
          <p:cNvSpPr/>
          <p:nvPr/>
        </p:nvSpPr>
        <p:spPr>
          <a:xfrm rot="10800000">
            <a:off x="4860032" y="5409220"/>
            <a:ext cx="2880320" cy="18002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ángulo 8"/>
          <p:cNvSpPr/>
          <p:nvPr/>
        </p:nvSpPr>
        <p:spPr>
          <a:xfrm>
            <a:off x="3923928" y="2924944"/>
            <a:ext cx="720080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Flecha abajo 9"/>
          <p:cNvSpPr/>
          <p:nvPr/>
        </p:nvSpPr>
        <p:spPr>
          <a:xfrm rot="17774824">
            <a:off x="4536506" y="3242046"/>
            <a:ext cx="288031" cy="579413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Flecha derecha 10"/>
          <p:cNvSpPr/>
          <p:nvPr/>
        </p:nvSpPr>
        <p:spPr>
          <a:xfrm>
            <a:off x="3347864" y="3789040"/>
            <a:ext cx="2088232" cy="219373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92776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SEGUNDO PLANO:</a:t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1. Flexor superficial de los dedos.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848816" y="1600200"/>
            <a:ext cx="7467600" cy="4873752"/>
          </a:xfrm>
        </p:spPr>
        <p:txBody>
          <a:bodyPr>
            <a:normAutofit/>
          </a:bodyPr>
          <a:lstStyle/>
          <a:p>
            <a:r>
              <a:rPr lang="es-MX" dirty="0" smtClean="0"/>
              <a:t>Origen, 2 cabezas: </a:t>
            </a:r>
            <a:endParaRPr lang="es-MX" dirty="0"/>
          </a:p>
          <a:p>
            <a:pPr>
              <a:buFont typeface="Wingdings" pitchFamily="2" charset="2"/>
              <a:buChar char="v"/>
            </a:pPr>
            <a:r>
              <a:rPr lang="es-MX" dirty="0"/>
              <a:t>Cabeza humeral: </a:t>
            </a:r>
            <a:r>
              <a:rPr lang="es-MX" dirty="0" err="1"/>
              <a:t>epicóndilo</a:t>
            </a:r>
            <a:r>
              <a:rPr lang="es-MX" dirty="0"/>
              <a:t> medial, </a:t>
            </a:r>
            <a:r>
              <a:rPr lang="es-MX" dirty="0" smtClean="0"/>
              <a:t>apófisis coronoides y tabiques fibrosos.</a:t>
            </a:r>
            <a:endParaRPr lang="es-MX" dirty="0"/>
          </a:p>
          <a:p>
            <a:pPr>
              <a:buFont typeface="Wingdings" pitchFamily="2" charset="2"/>
              <a:buChar char="v"/>
            </a:pPr>
            <a:r>
              <a:rPr lang="es-MX" dirty="0"/>
              <a:t>Cabeza </a:t>
            </a:r>
            <a:r>
              <a:rPr lang="es-MX" dirty="0" smtClean="0"/>
              <a:t>radial: borde anterior del radio.</a:t>
            </a:r>
            <a:endParaRPr lang="es-MX" dirty="0"/>
          </a:p>
          <a:p>
            <a:endParaRPr lang="es-MX" dirty="0" smtClean="0"/>
          </a:p>
          <a:p>
            <a:r>
              <a:rPr lang="es-MX" dirty="0" smtClean="0"/>
              <a:t>Inserción: bordes laterales de las falanges del 2° a 5° dedo.</a:t>
            </a:r>
            <a:endParaRPr lang="es-MX" dirty="0"/>
          </a:p>
          <a:p>
            <a:endParaRPr lang="es-MX" dirty="0"/>
          </a:p>
          <a:p>
            <a:r>
              <a:rPr lang="es-MX" dirty="0"/>
              <a:t>Inervación</a:t>
            </a:r>
            <a:r>
              <a:rPr lang="es-MX" dirty="0" smtClean="0"/>
              <a:t>: Nervio mediano.</a:t>
            </a:r>
            <a:endParaRPr lang="es-MX" dirty="0"/>
          </a:p>
          <a:p>
            <a:endParaRPr lang="es-MX" b="1" dirty="0"/>
          </a:p>
          <a:p>
            <a:pPr marL="0" indent="0">
              <a:buNone/>
            </a:pPr>
            <a:r>
              <a:rPr lang="es-MX" sz="2000" dirty="0" smtClean="0"/>
              <a:t>Ver figura 7.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xmlns="" val="24354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764704"/>
            <a:ext cx="7467600" cy="5709248"/>
          </a:xfrm>
        </p:spPr>
        <p:txBody>
          <a:bodyPr/>
          <a:lstStyle/>
          <a:p>
            <a:r>
              <a:rPr lang="es-MX" dirty="0"/>
              <a:t>Función: Flexión de la falange media sobre la </a:t>
            </a:r>
            <a:r>
              <a:rPr lang="es-MX" dirty="0" smtClean="0"/>
              <a:t>proximal.</a:t>
            </a:r>
            <a:endParaRPr lang="es-MX" dirty="0"/>
          </a:p>
          <a:p>
            <a:endParaRPr lang="es-MX" dirty="0" smtClean="0"/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                                    Origen</a:t>
            </a:r>
            <a:endParaRPr lang="es-MX" dirty="0"/>
          </a:p>
          <a:p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                           Figura 7. 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Inserción</a:t>
            </a:r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9643" y="1844824"/>
            <a:ext cx="1914525" cy="404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lecha derecha 4"/>
          <p:cNvSpPr/>
          <p:nvPr/>
        </p:nvSpPr>
        <p:spPr>
          <a:xfrm rot="10800000">
            <a:off x="5580112" y="2348880"/>
            <a:ext cx="1800200" cy="14401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derecha 5"/>
          <p:cNvSpPr/>
          <p:nvPr/>
        </p:nvSpPr>
        <p:spPr>
          <a:xfrm>
            <a:off x="2329010" y="5445224"/>
            <a:ext cx="2242989" cy="14401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23987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TERCER PLANO, 2 músculos: </a:t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1. Flexor profundo de los dedos.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11560" y="1600200"/>
            <a:ext cx="7787208" cy="5141168"/>
          </a:xfrm>
        </p:spPr>
        <p:txBody>
          <a:bodyPr>
            <a:normAutofit/>
          </a:bodyPr>
          <a:lstStyle/>
          <a:p>
            <a:r>
              <a:rPr lang="es-MX" dirty="0"/>
              <a:t>Origen</a:t>
            </a:r>
            <a:r>
              <a:rPr lang="es-MX" dirty="0" smtClean="0"/>
              <a:t>: cara anterior y medial del cubito</a:t>
            </a:r>
            <a:r>
              <a:rPr lang="es-MX" dirty="0"/>
              <a:t>.</a:t>
            </a:r>
          </a:p>
          <a:p>
            <a:endParaRPr lang="es-MX" dirty="0"/>
          </a:p>
          <a:p>
            <a:r>
              <a:rPr lang="es-MX" dirty="0"/>
              <a:t>Inserción</a:t>
            </a:r>
            <a:r>
              <a:rPr lang="es-MX" dirty="0" smtClean="0"/>
              <a:t>: Falange distal del 2° al 5° dedo</a:t>
            </a:r>
            <a:endParaRPr lang="es-MX" dirty="0"/>
          </a:p>
          <a:p>
            <a:endParaRPr lang="es-MX" dirty="0"/>
          </a:p>
          <a:p>
            <a:r>
              <a:rPr lang="es-MX" dirty="0"/>
              <a:t>Inervación</a:t>
            </a:r>
            <a:r>
              <a:rPr lang="es-MX" dirty="0" smtClean="0"/>
              <a:t>: Fascículos del 2° y 3° dedo,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Nervio mediano; 4° y 5°, Nervio cubital.</a:t>
            </a:r>
            <a:endParaRPr lang="es-MX" dirty="0"/>
          </a:p>
          <a:p>
            <a:endParaRPr lang="es-MX" dirty="0"/>
          </a:p>
          <a:p>
            <a:r>
              <a:rPr lang="es-MX" dirty="0"/>
              <a:t>Función: </a:t>
            </a:r>
            <a:r>
              <a:rPr lang="es-MX" dirty="0" smtClean="0"/>
              <a:t>Flexión de la falange distal sobre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la media y flexión de la mano.</a:t>
            </a:r>
            <a:endParaRPr lang="es-MX" dirty="0"/>
          </a:p>
          <a:p>
            <a:endParaRPr lang="es-MX" dirty="0" smtClean="0"/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                          Figura 8.                                              </a:t>
            </a:r>
            <a:endParaRPr lang="es-MX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916832"/>
            <a:ext cx="1710506" cy="434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lecha derecha 4"/>
          <p:cNvSpPr/>
          <p:nvPr/>
        </p:nvSpPr>
        <p:spPr>
          <a:xfrm rot="2582287">
            <a:off x="6560174" y="2415884"/>
            <a:ext cx="1496259" cy="8573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derecha 5"/>
          <p:cNvSpPr/>
          <p:nvPr/>
        </p:nvSpPr>
        <p:spPr>
          <a:xfrm rot="4218750">
            <a:off x="5672510" y="4341220"/>
            <a:ext cx="3265408" cy="14772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41249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2. Flexor largo del pulgar.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776808" y="1600200"/>
            <a:ext cx="7467600" cy="4873752"/>
          </a:xfrm>
        </p:spPr>
        <p:txBody>
          <a:bodyPr/>
          <a:lstStyle/>
          <a:p>
            <a:r>
              <a:rPr lang="es-MX" dirty="0"/>
              <a:t>Origen</a:t>
            </a:r>
            <a:r>
              <a:rPr lang="es-MX" dirty="0" smtClean="0"/>
              <a:t>: Cara anteromedial del radio y membrana interósea. </a:t>
            </a:r>
            <a:endParaRPr lang="es-MX" dirty="0"/>
          </a:p>
          <a:p>
            <a:endParaRPr lang="es-MX" dirty="0"/>
          </a:p>
          <a:p>
            <a:r>
              <a:rPr lang="es-MX" dirty="0"/>
              <a:t>Inserción</a:t>
            </a:r>
            <a:r>
              <a:rPr lang="es-MX" dirty="0" smtClean="0"/>
              <a:t>: Cara palmar de la falange distal del pulgar. </a:t>
            </a:r>
            <a:endParaRPr lang="es-MX" dirty="0"/>
          </a:p>
          <a:p>
            <a:endParaRPr lang="es-MX" dirty="0"/>
          </a:p>
          <a:p>
            <a:r>
              <a:rPr lang="es-MX" dirty="0" smtClean="0"/>
              <a:t>Inervación: Nervio mediano.</a:t>
            </a:r>
            <a:endParaRPr lang="es-MX" dirty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pPr marL="0" indent="0">
              <a:buNone/>
            </a:pPr>
            <a:r>
              <a:rPr lang="es-MX" dirty="0" smtClean="0"/>
              <a:t>Ver figura 9.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370372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267744" y="2996952"/>
            <a:ext cx="6172200" cy="2520280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Programa por competencias: Unidad de competencia: II.</a:t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/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>
                <a:solidFill>
                  <a:schemeClr val="tx1"/>
                </a:solidFill>
              </a:rPr>
              <a:t/>
            </a:r>
            <a:br>
              <a:rPr lang="es-MX" dirty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Programa operativo: Unidad II, Semana 3, Tema: 1.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051720" y="836712"/>
            <a:ext cx="6172200" cy="1371600"/>
          </a:xfrm>
        </p:spPr>
        <p:txBody>
          <a:bodyPr>
            <a:normAutofit fontScale="85000" lnSpcReduction="10000"/>
          </a:bodyPr>
          <a:lstStyle/>
          <a:p>
            <a:r>
              <a:rPr lang="es-MX" sz="4400" dirty="0" smtClean="0">
                <a:solidFill>
                  <a:schemeClr val="tx1"/>
                </a:solidFill>
              </a:rPr>
              <a:t>Articulaciones y músculos del antebrazo </a:t>
            </a:r>
            <a:endParaRPr lang="es-MX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471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7467600" cy="5565232"/>
          </a:xfrm>
        </p:spPr>
        <p:txBody>
          <a:bodyPr/>
          <a:lstStyle/>
          <a:p>
            <a:r>
              <a:rPr lang="es-MX" dirty="0"/>
              <a:t>Función: Flexión de la falange distal del dedo </a:t>
            </a:r>
            <a:r>
              <a:rPr lang="es-MX" dirty="0" smtClean="0"/>
              <a:t>pulgar.</a:t>
            </a:r>
          </a:p>
          <a:p>
            <a:endParaRPr lang="es-MX" dirty="0"/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                                      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                                     Origen</a:t>
            </a:r>
            <a:endParaRPr lang="es-MX" dirty="0"/>
          </a:p>
          <a:p>
            <a:endParaRPr lang="es-MX" dirty="0" smtClean="0"/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Figura 9.  </a:t>
            </a:r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Inserción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44824"/>
            <a:ext cx="1512168" cy="4484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lecha derecha 4"/>
          <p:cNvSpPr/>
          <p:nvPr/>
        </p:nvSpPr>
        <p:spPr>
          <a:xfrm rot="10800000">
            <a:off x="5400092" y="2708920"/>
            <a:ext cx="1116124" cy="2160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derecha 5"/>
          <p:cNvSpPr/>
          <p:nvPr/>
        </p:nvSpPr>
        <p:spPr>
          <a:xfrm>
            <a:off x="4032005" y="4941168"/>
            <a:ext cx="1368087" cy="14401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58983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33264" y="274638"/>
            <a:ext cx="5410944" cy="1143000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CUARTO PLANO:</a:t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1. pronador cuadrado.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848816" y="1600200"/>
            <a:ext cx="7467600" cy="4873752"/>
          </a:xfrm>
        </p:spPr>
        <p:txBody>
          <a:bodyPr/>
          <a:lstStyle/>
          <a:p>
            <a:r>
              <a:rPr lang="es-MX" dirty="0"/>
              <a:t>Origen</a:t>
            </a:r>
            <a:r>
              <a:rPr lang="es-MX" dirty="0" smtClean="0"/>
              <a:t>: Borde anterior  y cara anterior del cubito.</a:t>
            </a:r>
            <a:endParaRPr lang="es-MX" dirty="0"/>
          </a:p>
          <a:p>
            <a:endParaRPr lang="es-MX" dirty="0"/>
          </a:p>
          <a:p>
            <a:r>
              <a:rPr lang="es-MX" dirty="0"/>
              <a:t>Inserción</a:t>
            </a:r>
            <a:r>
              <a:rPr lang="es-MX" dirty="0" smtClean="0"/>
              <a:t>:</a:t>
            </a:r>
            <a:r>
              <a:rPr lang="es-MX" dirty="0"/>
              <a:t> Borde anterior  y cara anterior del </a:t>
            </a:r>
            <a:r>
              <a:rPr lang="es-MX" dirty="0" smtClean="0"/>
              <a:t>radio.</a:t>
            </a:r>
            <a:endParaRPr lang="es-MX" dirty="0"/>
          </a:p>
          <a:p>
            <a:endParaRPr lang="es-MX" dirty="0"/>
          </a:p>
          <a:p>
            <a:r>
              <a:rPr lang="es-MX" dirty="0" smtClean="0"/>
              <a:t>Inervación: Nervio mediano.</a:t>
            </a:r>
            <a:endParaRPr lang="es-MX" dirty="0"/>
          </a:p>
          <a:p>
            <a:pPr marL="0" indent="0">
              <a:buNone/>
            </a:pPr>
            <a:endParaRPr lang="es-MX" dirty="0"/>
          </a:p>
          <a:p>
            <a:r>
              <a:rPr lang="es-MX" dirty="0"/>
              <a:t>Función: </a:t>
            </a:r>
            <a:r>
              <a:rPr lang="es-MX" dirty="0" smtClean="0"/>
              <a:t>Pronación de la mano y antebrazo.</a:t>
            </a:r>
          </a:p>
          <a:p>
            <a:endParaRPr lang="es-MX" dirty="0"/>
          </a:p>
          <a:p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Ver figura  10.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116498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620688"/>
            <a:ext cx="2952328" cy="580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7092280" y="1844824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Origen</a:t>
            </a:r>
            <a:endParaRPr lang="es-MX" sz="2400" dirty="0"/>
          </a:p>
        </p:txBody>
      </p:sp>
      <p:sp>
        <p:nvSpPr>
          <p:cNvPr id="4" name="CuadroTexto 3"/>
          <p:cNvSpPr txBox="1"/>
          <p:nvPr/>
        </p:nvSpPr>
        <p:spPr>
          <a:xfrm>
            <a:off x="2591780" y="1844824"/>
            <a:ext cx="162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Inserción</a:t>
            </a:r>
            <a:endParaRPr lang="es-MX" sz="2400" dirty="0"/>
          </a:p>
        </p:txBody>
      </p:sp>
      <p:sp>
        <p:nvSpPr>
          <p:cNvPr id="6" name="CuadroTexto 5"/>
          <p:cNvSpPr txBox="1"/>
          <p:nvPr/>
        </p:nvSpPr>
        <p:spPr>
          <a:xfrm>
            <a:off x="2195736" y="3063683"/>
            <a:ext cx="1440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Figura 10.</a:t>
            </a:r>
          </a:p>
          <a:p>
            <a:r>
              <a:rPr lang="es-MX" sz="2000" dirty="0" smtClean="0"/>
              <a:t>Pronador cuadrado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7" name="Flecha derecha 6"/>
          <p:cNvSpPr/>
          <p:nvPr/>
        </p:nvSpPr>
        <p:spPr>
          <a:xfrm rot="10800000">
            <a:off x="6300192" y="1944197"/>
            <a:ext cx="792088" cy="18865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Flecha derecha 7"/>
          <p:cNvSpPr/>
          <p:nvPr/>
        </p:nvSpPr>
        <p:spPr>
          <a:xfrm>
            <a:off x="4139952" y="1944197"/>
            <a:ext cx="1116124" cy="2160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54208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691680" y="1628800"/>
            <a:ext cx="7200800" cy="1872208"/>
          </a:xfrm>
        </p:spPr>
        <p:txBody>
          <a:bodyPr>
            <a:noAutofit/>
          </a:bodyPr>
          <a:lstStyle/>
          <a:p>
            <a:r>
              <a:rPr lang="es-MX" sz="4400" dirty="0" smtClean="0">
                <a:solidFill>
                  <a:schemeClr val="tx1"/>
                </a:solidFill>
              </a:rPr>
              <a:t>B) Compartimiento posterior, 12 músculos. </a:t>
            </a:r>
            <a:endParaRPr lang="es-MX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626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A) PORCIÓN LATERAL, 4 músculos:</a:t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1. Supinador 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95536" y="1484784"/>
            <a:ext cx="7467600" cy="4873752"/>
          </a:xfrm>
        </p:spPr>
        <p:txBody>
          <a:bodyPr/>
          <a:lstStyle/>
          <a:p>
            <a:r>
              <a:rPr lang="es-MX" dirty="0"/>
              <a:t>Origen</a:t>
            </a:r>
            <a:r>
              <a:rPr lang="es-MX" dirty="0" smtClean="0"/>
              <a:t>: Epicóndilo lateral, ligamento </a:t>
            </a:r>
            <a:r>
              <a:rPr lang="es-MX" dirty="0"/>
              <a:t>c</a:t>
            </a:r>
            <a:r>
              <a:rPr lang="es-MX" dirty="0" smtClean="0"/>
              <a:t>olateral lateral y cresta del músculo supinador del cubito.  </a:t>
            </a:r>
            <a:endParaRPr lang="es-MX" dirty="0"/>
          </a:p>
          <a:p>
            <a:endParaRPr lang="es-MX" dirty="0"/>
          </a:p>
          <a:p>
            <a:r>
              <a:rPr lang="es-MX" dirty="0"/>
              <a:t>Inserción</a:t>
            </a:r>
            <a:r>
              <a:rPr lang="es-MX" dirty="0" smtClean="0"/>
              <a:t>:</a:t>
            </a:r>
          </a:p>
          <a:p>
            <a:pPr>
              <a:buFont typeface="Wingdings" pitchFamily="2" charset="2"/>
              <a:buChar char="v"/>
            </a:pPr>
            <a:r>
              <a:rPr lang="es-MX" dirty="0" smtClean="0"/>
              <a:t>Plano superficial: borde anterior del radio.</a:t>
            </a:r>
          </a:p>
          <a:p>
            <a:pPr>
              <a:buFont typeface="Wingdings" pitchFamily="2" charset="2"/>
              <a:buChar char="v"/>
            </a:pPr>
            <a:r>
              <a:rPr lang="es-MX" dirty="0" smtClean="0"/>
              <a:t>Plano profundo: cara anterior del radio.</a:t>
            </a:r>
            <a:endParaRPr lang="es-MX" dirty="0"/>
          </a:p>
          <a:p>
            <a:endParaRPr lang="es-MX" dirty="0"/>
          </a:p>
          <a:p>
            <a:r>
              <a:rPr lang="es-MX" dirty="0" smtClean="0"/>
              <a:t>Inervación: Nervio radial</a:t>
            </a:r>
            <a:endParaRPr lang="es-MX" dirty="0"/>
          </a:p>
          <a:p>
            <a:endParaRPr lang="es-MX" dirty="0"/>
          </a:p>
          <a:p>
            <a:r>
              <a:rPr lang="es-MX" dirty="0"/>
              <a:t>Función: </a:t>
            </a:r>
            <a:r>
              <a:rPr lang="es-MX" dirty="0" smtClean="0"/>
              <a:t>supinación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                  Figura 11.</a:t>
            </a:r>
            <a:endParaRPr lang="es-MX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657" r="15864" b="6068"/>
          <a:stretch/>
        </p:blipFill>
        <p:spPr bwMode="auto">
          <a:xfrm>
            <a:off x="6876256" y="2276871"/>
            <a:ext cx="1080120" cy="4424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lecha derecha 4"/>
          <p:cNvSpPr/>
          <p:nvPr/>
        </p:nvSpPr>
        <p:spPr>
          <a:xfrm rot="503245">
            <a:off x="6038377" y="2357119"/>
            <a:ext cx="1116124" cy="2160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derecha 5"/>
          <p:cNvSpPr/>
          <p:nvPr/>
        </p:nvSpPr>
        <p:spPr>
          <a:xfrm rot="1773278">
            <a:off x="4216213" y="4945503"/>
            <a:ext cx="3575937" cy="20735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12979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2. Extensor radial corto del carpo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843808" y="1052736"/>
            <a:ext cx="5904656" cy="5328592"/>
          </a:xfrm>
        </p:spPr>
        <p:txBody>
          <a:bodyPr>
            <a:normAutofit/>
          </a:bodyPr>
          <a:lstStyle/>
          <a:p>
            <a:r>
              <a:rPr lang="es-MX" dirty="0"/>
              <a:t>Origen</a:t>
            </a:r>
            <a:r>
              <a:rPr lang="es-MX" dirty="0" smtClean="0"/>
              <a:t>: Epicóndilo lateral, ligamento Colateral radial y tabique fibroso.</a:t>
            </a:r>
            <a:endParaRPr lang="es-MX" dirty="0"/>
          </a:p>
          <a:p>
            <a:endParaRPr lang="es-MX" dirty="0"/>
          </a:p>
          <a:p>
            <a:r>
              <a:rPr lang="es-MX" dirty="0" smtClean="0"/>
              <a:t>Inserción: Base del III metacarpiano. </a:t>
            </a:r>
            <a:endParaRPr lang="es-MX" dirty="0"/>
          </a:p>
          <a:p>
            <a:endParaRPr lang="es-MX" dirty="0"/>
          </a:p>
          <a:p>
            <a:r>
              <a:rPr lang="es-MX" dirty="0" smtClean="0"/>
              <a:t>Inervación:  Nervio radial.</a:t>
            </a:r>
            <a:endParaRPr lang="es-MX" dirty="0"/>
          </a:p>
          <a:p>
            <a:endParaRPr lang="es-MX" dirty="0"/>
          </a:p>
          <a:p>
            <a:r>
              <a:rPr lang="es-MX" dirty="0"/>
              <a:t>Función: </a:t>
            </a:r>
            <a:r>
              <a:rPr lang="es-MX" dirty="0" smtClean="0"/>
              <a:t>Extensión de la mano sobre el antebrazo  y abducción de la mano.</a:t>
            </a:r>
          </a:p>
          <a:p>
            <a:endParaRPr lang="es-MX" dirty="0"/>
          </a:p>
          <a:p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Figura 12. </a:t>
            </a:r>
            <a:endParaRPr lang="es-MX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899924"/>
            <a:ext cx="2232248" cy="5625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Flecha derecha 6"/>
          <p:cNvSpPr/>
          <p:nvPr/>
        </p:nvSpPr>
        <p:spPr>
          <a:xfrm rot="10446720">
            <a:off x="1480514" y="1317628"/>
            <a:ext cx="1410714" cy="16724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Flecha derecha 7"/>
          <p:cNvSpPr/>
          <p:nvPr/>
        </p:nvSpPr>
        <p:spPr>
          <a:xfrm rot="7008939">
            <a:off x="833631" y="4087144"/>
            <a:ext cx="2985170" cy="13508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27464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3. Extensor radial largo del carpo.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6059016" cy="5349208"/>
          </a:xfrm>
        </p:spPr>
        <p:txBody>
          <a:bodyPr/>
          <a:lstStyle/>
          <a:p>
            <a:r>
              <a:rPr lang="es-MX" dirty="0"/>
              <a:t>Origen</a:t>
            </a:r>
            <a:r>
              <a:rPr lang="es-MX" dirty="0" smtClean="0"/>
              <a:t>: Borde lateral del humero y tabique intermuscular lateral. </a:t>
            </a:r>
            <a:endParaRPr lang="es-MX" dirty="0"/>
          </a:p>
          <a:p>
            <a:endParaRPr lang="es-MX" dirty="0"/>
          </a:p>
          <a:p>
            <a:r>
              <a:rPr lang="es-MX" dirty="0"/>
              <a:t>Inserción</a:t>
            </a:r>
            <a:r>
              <a:rPr lang="es-MX" dirty="0" smtClean="0"/>
              <a:t>: Base del II metacarpiano. </a:t>
            </a:r>
            <a:endParaRPr lang="es-MX" dirty="0"/>
          </a:p>
          <a:p>
            <a:endParaRPr lang="es-MX" dirty="0"/>
          </a:p>
          <a:p>
            <a:r>
              <a:rPr lang="es-MX" dirty="0"/>
              <a:t>Inervación</a:t>
            </a:r>
            <a:r>
              <a:rPr lang="es-MX" dirty="0" smtClean="0"/>
              <a:t>: Nervio radial.</a:t>
            </a:r>
            <a:endParaRPr lang="es-MX" dirty="0"/>
          </a:p>
          <a:p>
            <a:endParaRPr lang="es-MX" dirty="0"/>
          </a:p>
          <a:p>
            <a:r>
              <a:rPr lang="es-MX" dirty="0"/>
              <a:t>Función: </a:t>
            </a:r>
            <a:r>
              <a:rPr lang="es-MX" dirty="0" smtClean="0"/>
              <a:t>Extensión de la mano sobre el antebrazo y abducción de la mano.</a:t>
            </a:r>
          </a:p>
          <a:p>
            <a:endParaRPr lang="es-MX" dirty="0"/>
          </a:p>
          <a:p>
            <a:endParaRPr lang="es-MX" dirty="0" smtClean="0"/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               Figura  13.</a:t>
            </a:r>
            <a:endParaRPr lang="es-MX" dirty="0"/>
          </a:p>
          <a:p>
            <a:endParaRPr lang="es-MX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240" y="975270"/>
            <a:ext cx="1925447" cy="5362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lecha derecha 4"/>
          <p:cNvSpPr/>
          <p:nvPr/>
        </p:nvSpPr>
        <p:spPr>
          <a:xfrm rot="21116313">
            <a:off x="5782885" y="1314390"/>
            <a:ext cx="1692238" cy="20596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derecha 5"/>
          <p:cNvSpPr/>
          <p:nvPr/>
        </p:nvSpPr>
        <p:spPr>
          <a:xfrm rot="2678809">
            <a:off x="5303957" y="3590194"/>
            <a:ext cx="2469632" cy="22810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71281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260648"/>
            <a:ext cx="4248472" cy="648072"/>
          </a:xfrm>
        </p:spPr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4. Braquiorradial.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337520" y="1124744"/>
            <a:ext cx="5194920" cy="4824536"/>
          </a:xfrm>
        </p:spPr>
        <p:txBody>
          <a:bodyPr/>
          <a:lstStyle/>
          <a:p>
            <a:r>
              <a:rPr lang="es-MX" dirty="0"/>
              <a:t>Origen: Borde lateral del humero y tabique intermuscular lateral </a:t>
            </a:r>
            <a:r>
              <a:rPr lang="es-MX" dirty="0" smtClean="0"/>
              <a:t>del antebrazo.</a:t>
            </a:r>
            <a:endParaRPr lang="es-MX" dirty="0"/>
          </a:p>
          <a:p>
            <a:endParaRPr lang="es-MX" dirty="0"/>
          </a:p>
          <a:p>
            <a:r>
              <a:rPr lang="es-MX" dirty="0"/>
              <a:t>Inserción</a:t>
            </a:r>
            <a:r>
              <a:rPr lang="es-MX" dirty="0" smtClean="0"/>
              <a:t>: Apófisis estiloides del radio. </a:t>
            </a:r>
            <a:endParaRPr lang="es-MX" dirty="0"/>
          </a:p>
          <a:p>
            <a:endParaRPr lang="es-MX" dirty="0"/>
          </a:p>
          <a:p>
            <a:r>
              <a:rPr lang="es-MX" dirty="0"/>
              <a:t>Inervación</a:t>
            </a:r>
            <a:r>
              <a:rPr lang="es-MX" dirty="0" smtClean="0"/>
              <a:t>: Nervio radial.</a:t>
            </a:r>
            <a:endParaRPr lang="es-MX" dirty="0"/>
          </a:p>
          <a:p>
            <a:endParaRPr lang="es-MX" dirty="0"/>
          </a:p>
          <a:p>
            <a:r>
              <a:rPr lang="es-MX" dirty="0"/>
              <a:t>Función: </a:t>
            </a:r>
            <a:r>
              <a:rPr lang="es-MX" dirty="0" smtClean="0"/>
              <a:t> Flexión del antebrazo sobre el brazo. </a:t>
            </a:r>
            <a:endParaRPr lang="es-MX" dirty="0"/>
          </a:p>
          <a:p>
            <a:endParaRPr lang="es-MX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326" r="50000"/>
          <a:stretch/>
        </p:blipFill>
        <p:spPr bwMode="auto">
          <a:xfrm>
            <a:off x="539552" y="980728"/>
            <a:ext cx="1872208" cy="5712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lecha derecha 4"/>
          <p:cNvSpPr/>
          <p:nvPr/>
        </p:nvSpPr>
        <p:spPr>
          <a:xfrm rot="10800000">
            <a:off x="1979712" y="1268760"/>
            <a:ext cx="1357808" cy="2160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derecha 5"/>
          <p:cNvSpPr/>
          <p:nvPr/>
        </p:nvSpPr>
        <p:spPr>
          <a:xfrm rot="7104088">
            <a:off x="1061390" y="4552463"/>
            <a:ext cx="3228961" cy="10933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CuadroTexto 3"/>
          <p:cNvSpPr txBox="1"/>
          <p:nvPr/>
        </p:nvSpPr>
        <p:spPr>
          <a:xfrm>
            <a:off x="2339752" y="5949280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Figura 14.</a:t>
            </a:r>
            <a:r>
              <a:rPr lang="es-MX" dirty="0" smtClean="0"/>
              <a:t>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79833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PORCIÓN POSTERIOR SUPERFICIAL, 4 músculos: 1. Ancóneo.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6059016" cy="4873752"/>
          </a:xfrm>
        </p:spPr>
        <p:txBody>
          <a:bodyPr/>
          <a:lstStyle/>
          <a:p>
            <a:r>
              <a:rPr lang="es-MX" dirty="0" smtClean="0"/>
              <a:t>Origen: Epicóndilo lateral.</a:t>
            </a:r>
            <a:endParaRPr lang="es-MX" dirty="0"/>
          </a:p>
          <a:p>
            <a:endParaRPr lang="es-MX" dirty="0"/>
          </a:p>
          <a:p>
            <a:r>
              <a:rPr lang="es-MX" dirty="0"/>
              <a:t>Inserción</a:t>
            </a:r>
            <a:r>
              <a:rPr lang="es-MX" dirty="0" smtClean="0"/>
              <a:t>: Olecranon y cara posterior del cubito.  </a:t>
            </a:r>
            <a:endParaRPr lang="es-MX" dirty="0"/>
          </a:p>
          <a:p>
            <a:endParaRPr lang="es-MX" dirty="0"/>
          </a:p>
          <a:p>
            <a:r>
              <a:rPr lang="es-MX" dirty="0"/>
              <a:t>Inervación</a:t>
            </a:r>
            <a:r>
              <a:rPr lang="es-MX" dirty="0" smtClean="0"/>
              <a:t>: N</a:t>
            </a:r>
            <a:r>
              <a:rPr lang="es-MX" dirty="0"/>
              <a:t>.</a:t>
            </a:r>
            <a:r>
              <a:rPr lang="es-MX" dirty="0" smtClean="0"/>
              <a:t> radial.</a:t>
            </a:r>
            <a:endParaRPr lang="es-MX" dirty="0"/>
          </a:p>
          <a:p>
            <a:endParaRPr lang="es-MX" dirty="0"/>
          </a:p>
          <a:p>
            <a:r>
              <a:rPr lang="es-MX" dirty="0"/>
              <a:t>Función: </a:t>
            </a:r>
            <a:r>
              <a:rPr lang="es-MX" dirty="0" smtClean="0"/>
              <a:t>Extensión del antebrazo.</a:t>
            </a:r>
          </a:p>
          <a:p>
            <a:pPr marL="0" indent="0">
              <a:buNone/>
            </a:pPr>
            <a:r>
              <a:rPr lang="es-MX" dirty="0" smtClean="0"/>
              <a:t> </a:t>
            </a:r>
            <a:endParaRPr lang="es-MX" dirty="0"/>
          </a:p>
          <a:p>
            <a:endParaRPr lang="es-MX" dirty="0" smtClean="0"/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                 Figura 15.</a:t>
            </a:r>
            <a:endParaRPr lang="es-MX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980728"/>
            <a:ext cx="2378571" cy="4958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5292080" y="399577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Origen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5292080" y="206084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Inserción</a:t>
            </a:r>
            <a:endParaRPr lang="es-MX" dirty="0"/>
          </a:p>
        </p:txBody>
      </p:sp>
      <p:sp>
        <p:nvSpPr>
          <p:cNvPr id="9" name="Flecha derecha 8"/>
          <p:cNvSpPr/>
          <p:nvPr/>
        </p:nvSpPr>
        <p:spPr>
          <a:xfrm rot="1194761">
            <a:off x="5900725" y="2525308"/>
            <a:ext cx="1116124" cy="2160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Flecha derecha 9"/>
          <p:cNvSpPr/>
          <p:nvPr/>
        </p:nvSpPr>
        <p:spPr>
          <a:xfrm>
            <a:off x="5220072" y="3861048"/>
            <a:ext cx="1116124" cy="2160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34234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2. Extensor ulnar del carpo.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6851104" cy="5277200"/>
          </a:xfrm>
        </p:spPr>
        <p:txBody>
          <a:bodyPr>
            <a:normAutofit/>
          </a:bodyPr>
          <a:lstStyle/>
          <a:p>
            <a:r>
              <a:rPr lang="es-MX" dirty="0" smtClean="0"/>
              <a:t>Origen, 2 cabezas: </a:t>
            </a:r>
          </a:p>
          <a:p>
            <a:r>
              <a:rPr lang="es-MX" dirty="0" smtClean="0"/>
              <a:t>Cabeza Humeral: Masa de los músculos epicondíleos laterales y su fascia. </a:t>
            </a:r>
          </a:p>
          <a:p>
            <a:r>
              <a:rPr lang="es-MX" dirty="0" smtClean="0"/>
              <a:t>Cabeza Cubital: cara y borde posterior del cúbito,</a:t>
            </a:r>
            <a:endParaRPr lang="es-MX" dirty="0"/>
          </a:p>
          <a:p>
            <a:endParaRPr lang="es-MX" dirty="0"/>
          </a:p>
          <a:p>
            <a:r>
              <a:rPr lang="es-MX" dirty="0"/>
              <a:t>Inserción</a:t>
            </a:r>
            <a:r>
              <a:rPr lang="es-MX" dirty="0" smtClean="0"/>
              <a:t>: Base del V metacarpiano. </a:t>
            </a:r>
            <a:endParaRPr lang="es-MX" dirty="0"/>
          </a:p>
          <a:p>
            <a:endParaRPr lang="es-MX" dirty="0"/>
          </a:p>
          <a:p>
            <a:r>
              <a:rPr lang="es-MX" dirty="0"/>
              <a:t>Inervación</a:t>
            </a:r>
            <a:r>
              <a:rPr lang="es-MX" dirty="0" smtClean="0"/>
              <a:t>: Nervio radial.</a:t>
            </a:r>
            <a:endParaRPr lang="es-MX" dirty="0"/>
          </a:p>
          <a:p>
            <a:endParaRPr lang="es-MX" dirty="0"/>
          </a:p>
          <a:p>
            <a:r>
              <a:rPr lang="es-MX" dirty="0"/>
              <a:t>Función: </a:t>
            </a:r>
            <a:r>
              <a:rPr lang="es-MX" dirty="0" smtClean="0"/>
              <a:t>Extensor y aductor de la mano. </a:t>
            </a:r>
            <a:endParaRPr lang="es-MX" dirty="0"/>
          </a:p>
          <a:p>
            <a:endParaRPr lang="es-MX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2280" y="1196751"/>
            <a:ext cx="1368152" cy="5269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Flecha derecha 5"/>
          <p:cNvSpPr/>
          <p:nvPr/>
        </p:nvSpPr>
        <p:spPr>
          <a:xfrm rot="297948">
            <a:off x="3705892" y="1583890"/>
            <a:ext cx="3550577" cy="10746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derecha 6"/>
          <p:cNvSpPr/>
          <p:nvPr/>
        </p:nvSpPr>
        <p:spPr>
          <a:xfrm rot="1823807">
            <a:off x="4638559" y="4771273"/>
            <a:ext cx="2819210" cy="17508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CuadroTexto 3"/>
          <p:cNvSpPr txBox="1"/>
          <p:nvPr/>
        </p:nvSpPr>
        <p:spPr>
          <a:xfrm>
            <a:off x="6876256" y="54868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Figura 16.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16023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92832" y="260648"/>
            <a:ext cx="7467600" cy="936104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/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ARTICULACIONES.</a:t>
            </a:r>
            <a:r>
              <a:rPr lang="es-MX" dirty="0">
                <a:solidFill>
                  <a:schemeClr val="tx1"/>
                </a:solidFill>
              </a:rPr>
              <a:t/>
            </a:r>
            <a:br>
              <a:rPr lang="es-MX" dirty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Articulación Radio-cubital distal.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848816" y="1628800"/>
            <a:ext cx="7467600" cy="4536504"/>
          </a:xfrm>
        </p:spPr>
        <p:txBody>
          <a:bodyPr>
            <a:normAutofit fontScale="92500" lnSpcReduction="20000"/>
          </a:bodyPr>
          <a:lstStyle/>
          <a:p>
            <a:r>
              <a:rPr lang="es-MX" dirty="0" smtClean="0"/>
              <a:t>Tipo: Sinovial, Trocoide.</a:t>
            </a:r>
          </a:p>
          <a:p>
            <a:r>
              <a:rPr lang="es-MX" dirty="0" smtClean="0"/>
              <a:t>Caras articulares: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a) Escotadura cubital del radio.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b) La cabeza del cubito. </a:t>
            </a:r>
          </a:p>
          <a:p>
            <a:endParaRPr lang="es-MX" dirty="0" smtClean="0"/>
          </a:p>
          <a:p>
            <a:r>
              <a:rPr lang="es-MX" dirty="0"/>
              <a:t> </a:t>
            </a:r>
            <a:r>
              <a:rPr lang="es-MX" dirty="0" smtClean="0"/>
              <a:t>Medios de unión: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a) Capsula articular.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b) Ligamento radio-cubital anterior y posterior.</a:t>
            </a:r>
          </a:p>
          <a:p>
            <a:pPr marL="0" indent="0">
              <a:buNone/>
            </a:pPr>
            <a:r>
              <a:rPr lang="es-MX" dirty="0" smtClean="0"/>
              <a:t>     c) Disco articular (ligamento triangular).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Ver figura 1.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4922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3. Extensor del dedo meñique.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347864" y="1268760"/>
            <a:ext cx="5472608" cy="5449816"/>
          </a:xfrm>
        </p:spPr>
        <p:txBody>
          <a:bodyPr/>
          <a:lstStyle/>
          <a:p>
            <a:r>
              <a:rPr lang="es-MX" dirty="0"/>
              <a:t>Origen</a:t>
            </a:r>
            <a:r>
              <a:rPr lang="es-MX" dirty="0" smtClean="0"/>
              <a:t>: Masa común de los músculos epicondíleos laterales.</a:t>
            </a:r>
            <a:endParaRPr lang="es-MX" dirty="0"/>
          </a:p>
          <a:p>
            <a:endParaRPr lang="es-MX" dirty="0"/>
          </a:p>
          <a:p>
            <a:r>
              <a:rPr lang="es-MX" dirty="0"/>
              <a:t>Inserción</a:t>
            </a:r>
            <a:r>
              <a:rPr lang="es-MX" dirty="0" smtClean="0"/>
              <a:t>: Falanges del dedo meñique. </a:t>
            </a:r>
            <a:endParaRPr lang="es-MX" dirty="0"/>
          </a:p>
          <a:p>
            <a:endParaRPr lang="es-MX" dirty="0"/>
          </a:p>
          <a:p>
            <a:r>
              <a:rPr lang="es-MX" dirty="0"/>
              <a:t>Inervación</a:t>
            </a:r>
            <a:r>
              <a:rPr lang="es-MX" dirty="0" smtClean="0"/>
              <a:t>: Nervio radial. </a:t>
            </a:r>
            <a:endParaRPr lang="es-MX" dirty="0"/>
          </a:p>
          <a:p>
            <a:endParaRPr lang="es-MX" dirty="0"/>
          </a:p>
          <a:p>
            <a:r>
              <a:rPr lang="es-MX" dirty="0"/>
              <a:t>Función: </a:t>
            </a:r>
            <a:r>
              <a:rPr lang="es-MX" dirty="0" smtClean="0"/>
              <a:t>Extensor  y abductor del 5° dedo.</a:t>
            </a:r>
            <a:endParaRPr lang="es-MX" dirty="0"/>
          </a:p>
          <a:p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Figura 17.</a:t>
            </a:r>
            <a:endParaRPr lang="es-MX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993930"/>
            <a:ext cx="2160240" cy="5628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lecha derecha 4"/>
          <p:cNvSpPr/>
          <p:nvPr/>
        </p:nvSpPr>
        <p:spPr>
          <a:xfrm rot="10800000">
            <a:off x="1475656" y="1638252"/>
            <a:ext cx="2090245" cy="13456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derecha 5"/>
          <p:cNvSpPr/>
          <p:nvPr/>
        </p:nvSpPr>
        <p:spPr>
          <a:xfrm rot="7543695">
            <a:off x="700654" y="4302707"/>
            <a:ext cx="3422211" cy="19939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24885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1256" y="274638"/>
            <a:ext cx="5266928" cy="634082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4. Extensor de los dedos.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187624" y="1124744"/>
            <a:ext cx="6192688" cy="5305800"/>
          </a:xfrm>
        </p:spPr>
        <p:txBody>
          <a:bodyPr>
            <a:normAutofit/>
          </a:bodyPr>
          <a:lstStyle/>
          <a:p>
            <a:r>
              <a:rPr lang="es-MX" dirty="0"/>
              <a:t>Origen</a:t>
            </a:r>
            <a:r>
              <a:rPr lang="es-MX" dirty="0" smtClean="0"/>
              <a:t>: Epicóndilo lateral.</a:t>
            </a:r>
            <a:endParaRPr lang="es-MX" dirty="0"/>
          </a:p>
          <a:p>
            <a:endParaRPr lang="es-MX" dirty="0"/>
          </a:p>
          <a:p>
            <a:r>
              <a:rPr lang="es-MX" dirty="0"/>
              <a:t>Inserción</a:t>
            </a:r>
            <a:r>
              <a:rPr lang="es-MX" dirty="0" smtClean="0"/>
              <a:t>: Por 4 tendones en la tres falanges de los cuatro </a:t>
            </a:r>
            <a:r>
              <a:rPr lang="es-MX" dirty="0"/>
              <a:t>ú</a:t>
            </a:r>
            <a:r>
              <a:rPr lang="es-MX" dirty="0" smtClean="0"/>
              <a:t>ltimos dedos. </a:t>
            </a:r>
          </a:p>
          <a:p>
            <a:pPr>
              <a:buFont typeface="Arial" pitchFamily="34" charset="0"/>
              <a:buChar char="•"/>
            </a:pPr>
            <a:r>
              <a:rPr lang="es-MX" dirty="0" smtClean="0"/>
              <a:t>Lengüeta mediana: falange media. </a:t>
            </a:r>
          </a:p>
          <a:p>
            <a:pPr>
              <a:buFont typeface="Arial" pitchFamily="34" charset="0"/>
              <a:buChar char="•"/>
            </a:pPr>
            <a:r>
              <a:rPr lang="es-MX" dirty="0" smtClean="0"/>
              <a:t>Lengüetas laterales: base de la falange distal.  </a:t>
            </a:r>
            <a:endParaRPr lang="es-MX" dirty="0"/>
          </a:p>
          <a:p>
            <a:endParaRPr lang="es-MX" dirty="0"/>
          </a:p>
          <a:p>
            <a:r>
              <a:rPr lang="es-MX" dirty="0"/>
              <a:t>Inervación</a:t>
            </a:r>
            <a:r>
              <a:rPr lang="es-MX" dirty="0" smtClean="0"/>
              <a:t>: Nervio radial.</a:t>
            </a:r>
            <a:endParaRPr lang="es-MX" dirty="0"/>
          </a:p>
          <a:p>
            <a:endParaRPr lang="es-MX" dirty="0"/>
          </a:p>
          <a:p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Ver figura 18.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406831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2204864"/>
            <a:ext cx="4536504" cy="1872208"/>
          </a:xfrm>
        </p:spPr>
        <p:txBody>
          <a:bodyPr/>
          <a:lstStyle/>
          <a:p>
            <a:r>
              <a:rPr lang="es-MX" dirty="0"/>
              <a:t>Función: Extensión de las falanges proximal, medial y distal sobre el metacarpo y este sobre el </a:t>
            </a:r>
            <a:r>
              <a:rPr lang="es-MX" dirty="0" smtClean="0"/>
              <a:t>antebrazo.</a:t>
            </a:r>
            <a:endParaRPr lang="es-MX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87057" y="692696"/>
            <a:ext cx="2485343" cy="598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CuadroTexto 1"/>
          <p:cNvSpPr txBox="1"/>
          <p:nvPr/>
        </p:nvSpPr>
        <p:spPr>
          <a:xfrm>
            <a:off x="5903081" y="332656"/>
            <a:ext cx="1405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Figura 18.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4572000" y="155679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Origen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4497858" y="5733256"/>
            <a:ext cx="1189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Inserción</a:t>
            </a:r>
            <a:endParaRPr lang="es-MX" dirty="0"/>
          </a:p>
        </p:txBody>
      </p:sp>
      <p:sp>
        <p:nvSpPr>
          <p:cNvPr id="5" name="Flecha derecha 4"/>
          <p:cNvSpPr/>
          <p:nvPr/>
        </p:nvSpPr>
        <p:spPr>
          <a:xfrm>
            <a:off x="5580112" y="1700808"/>
            <a:ext cx="936104" cy="22531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Flecha derecha 8"/>
          <p:cNvSpPr/>
          <p:nvPr/>
        </p:nvSpPr>
        <p:spPr>
          <a:xfrm>
            <a:off x="5669588" y="5877272"/>
            <a:ext cx="486588" cy="2160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425155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>
                <a:solidFill>
                  <a:schemeClr val="tx1"/>
                </a:solidFill>
              </a:rPr>
              <a:t>P</a:t>
            </a:r>
            <a:r>
              <a:rPr lang="es-MX" dirty="0" smtClean="0">
                <a:solidFill>
                  <a:schemeClr val="tx1"/>
                </a:solidFill>
              </a:rPr>
              <a:t>OSTERIOR PROFUNDA, 4 músculos.</a:t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1. </a:t>
            </a:r>
            <a:r>
              <a:rPr lang="es-MX" dirty="0">
                <a:solidFill>
                  <a:schemeClr val="tx1"/>
                </a:solidFill>
              </a:rPr>
              <a:t>E</a:t>
            </a:r>
            <a:r>
              <a:rPr lang="es-MX" dirty="0" smtClean="0">
                <a:solidFill>
                  <a:schemeClr val="tx1"/>
                </a:solidFill>
              </a:rPr>
              <a:t>xtensor del dedo índice.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843808" y="1698331"/>
            <a:ext cx="5842992" cy="4873752"/>
          </a:xfrm>
        </p:spPr>
        <p:txBody>
          <a:bodyPr/>
          <a:lstStyle/>
          <a:p>
            <a:r>
              <a:rPr lang="es-MX" dirty="0" smtClean="0"/>
              <a:t>Origen: Cara posterior del cúbito y la membrana interósea.  </a:t>
            </a:r>
            <a:endParaRPr lang="es-MX" dirty="0"/>
          </a:p>
          <a:p>
            <a:endParaRPr lang="es-MX" dirty="0"/>
          </a:p>
          <a:p>
            <a:r>
              <a:rPr lang="es-MX" dirty="0"/>
              <a:t>Inserción</a:t>
            </a:r>
            <a:r>
              <a:rPr lang="es-MX" dirty="0" smtClean="0"/>
              <a:t>: Tendón extensor del 2° dedo. </a:t>
            </a:r>
            <a:endParaRPr lang="es-MX" dirty="0"/>
          </a:p>
          <a:p>
            <a:endParaRPr lang="es-MX" dirty="0"/>
          </a:p>
          <a:p>
            <a:r>
              <a:rPr lang="es-MX" dirty="0"/>
              <a:t>Inervación</a:t>
            </a:r>
            <a:r>
              <a:rPr lang="es-MX" dirty="0" smtClean="0"/>
              <a:t>: Nervio radial. </a:t>
            </a:r>
            <a:endParaRPr lang="es-MX" dirty="0"/>
          </a:p>
          <a:p>
            <a:endParaRPr lang="es-MX" dirty="0"/>
          </a:p>
          <a:p>
            <a:r>
              <a:rPr lang="es-MX" dirty="0"/>
              <a:t>Función: </a:t>
            </a:r>
            <a:r>
              <a:rPr lang="es-MX" dirty="0" smtClean="0"/>
              <a:t>Extensión del índice. </a:t>
            </a:r>
            <a:endParaRPr lang="es-MX" dirty="0"/>
          </a:p>
          <a:p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Figura 19.</a:t>
            </a:r>
            <a:endParaRPr lang="es-MX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1"/>
            <a:ext cx="2088232" cy="5203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lecha derecha 4"/>
          <p:cNvSpPr/>
          <p:nvPr/>
        </p:nvSpPr>
        <p:spPr>
          <a:xfrm rot="7684913">
            <a:off x="1099778" y="2937186"/>
            <a:ext cx="2319920" cy="19153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derecha 5"/>
          <p:cNvSpPr/>
          <p:nvPr/>
        </p:nvSpPr>
        <p:spPr>
          <a:xfrm rot="7083562">
            <a:off x="1501220" y="4231921"/>
            <a:ext cx="2115186" cy="18499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2086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6059016" cy="634082"/>
          </a:xfrm>
        </p:spPr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2. Extensor largo del pulgar.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5194920" cy="5061176"/>
          </a:xfrm>
        </p:spPr>
        <p:txBody>
          <a:bodyPr/>
          <a:lstStyle/>
          <a:p>
            <a:r>
              <a:rPr lang="es-MX" dirty="0"/>
              <a:t>Origen: Cara </a:t>
            </a:r>
            <a:r>
              <a:rPr lang="es-MX" dirty="0" err="1" smtClean="0"/>
              <a:t>postero</a:t>
            </a:r>
            <a:r>
              <a:rPr lang="es-MX" dirty="0" smtClean="0"/>
              <a:t>-lateral </a:t>
            </a:r>
            <a:r>
              <a:rPr lang="es-MX" dirty="0"/>
              <a:t>del cúbito y la membrana </a:t>
            </a:r>
            <a:r>
              <a:rPr lang="es-MX" dirty="0" smtClean="0"/>
              <a:t>interósea. </a:t>
            </a:r>
            <a:endParaRPr lang="es-MX" dirty="0"/>
          </a:p>
          <a:p>
            <a:endParaRPr lang="es-MX" dirty="0"/>
          </a:p>
          <a:p>
            <a:r>
              <a:rPr lang="es-MX" dirty="0"/>
              <a:t>Inserción</a:t>
            </a:r>
            <a:r>
              <a:rPr lang="es-MX" dirty="0" smtClean="0"/>
              <a:t>: Cara dorsal de la base de la falange distal del pulgar. </a:t>
            </a:r>
            <a:endParaRPr lang="es-MX" dirty="0"/>
          </a:p>
          <a:p>
            <a:endParaRPr lang="es-MX" dirty="0"/>
          </a:p>
          <a:p>
            <a:r>
              <a:rPr lang="es-MX" dirty="0"/>
              <a:t>Inervación</a:t>
            </a:r>
            <a:r>
              <a:rPr lang="es-MX" dirty="0" smtClean="0"/>
              <a:t>: Nervio radial.</a:t>
            </a:r>
            <a:endParaRPr lang="es-MX" dirty="0"/>
          </a:p>
          <a:p>
            <a:endParaRPr lang="es-MX" dirty="0"/>
          </a:p>
          <a:p>
            <a:r>
              <a:rPr lang="es-MX" dirty="0"/>
              <a:t>Función: </a:t>
            </a:r>
            <a:r>
              <a:rPr lang="es-MX" dirty="0" smtClean="0"/>
              <a:t>Extensión de la falange distal sobre la proximal. </a:t>
            </a:r>
            <a:endParaRPr lang="es-MX" dirty="0"/>
          </a:p>
          <a:p>
            <a:endParaRPr lang="es-MX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700808"/>
            <a:ext cx="1895475" cy="427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lecha derecha 4"/>
          <p:cNvSpPr/>
          <p:nvPr/>
        </p:nvSpPr>
        <p:spPr>
          <a:xfrm rot="2806256">
            <a:off x="5048060" y="2469980"/>
            <a:ext cx="1995749" cy="18984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derecha 5"/>
          <p:cNvSpPr/>
          <p:nvPr/>
        </p:nvSpPr>
        <p:spPr>
          <a:xfrm rot="1706281">
            <a:off x="4951033" y="3927357"/>
            <a:ext cx="2740796" cy="16941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CuadroTexto 3"/>
          <p:cNvSpPr txBox="1"/>
          <p:nvPr/>
        </p:nvSpPr>
        <p:spPr>
          <a:xfrm>
            <a:off x="6156176" y="119675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Figura 20.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39413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57400" y="274638"/>
            <a:ext cx="6131024" cy="706090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3. Extensor corto del pulgar.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131840" y="1700808"/>
            <a:ext cx="5112568" cy="4873752"/>
          </a:xfrm>
        </p:spPr>
        <p:txBody>
          <a:bodyPr/>
          <a:lstStyle/>
          <a:p>
            <a:r>
              <a:rPr lang="es-MX" dirty="0"/>
              <a:t>Origen</a:t>
            </a:r>
            <a:r>
              <a:rPr lang="es-MX" dirty="0" smtClean="0"/>
              <a:t>: Radio y membrana interósea. </a:t>
            </a:r>
            <a:endParaRPr lang="es-MX" dirty="0"/>
          </a:p>
          <a:p>
            <a:endParaRPr lang="es-MX" dirty="0"/>
          </a:p>
          <a:p>
            <a:r>
              <a:rPr lang="es-MX" dirty="0"/>
              <a:t>Inserción</a:t>
            </a:r>
            <a:r>
              <a:rPr lang="es-MX" dirty="0" smtClean="0"/>
              <a:t>: Base de la falange proximal del pulgar. </a:t>
            </a:r>
            <a:endParaRPr lang="es-MX" dirty="0"/>
          </a:p>
          <a:p>
            <a:endParaRPr lang="es-MX" dirty="0"/>
          </a:p>
          <a:p>
            <a:r>
              <a:rPr lang="es-MX" dirty="0"/>
              <a:t>Inervación</a:t>
            </a:r>
            <a:r>
              <a:rPr lang="es-MX" dirty="0" smtClean="0"/>
              <a:t>: Nervio radial.</a:t>
            </a:r>
            <a:endParaRPr lang="es-MX" dirty="0"/>
          </a:p>
          <a:p>
            <a:endParaRPr lang="es-MX" dirty="0"/>
          </a:p>
          <a:p>
            <a:r>
              <a:rPr lang="es-MX" dirty="0"/>
              <a:t>Función: </a:t>
            </a:r>
            <a:r>
              <a:rPr lang="es-MX" dirty="0" smtClean="0"/>
              <a:t>Extensor de la falange proximal del pulgar  y abducción. </a:t>
            </a:r>
            <a:endParaRPr lang="es-MX" dirty="0"/>
          </a:p>
          <a:p>
            <a:endParaRPr lang="es-MX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482" y="1337016"/>
            <a:ext cx="2330302" cy="5223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lecha derecha 4"/>
          <p:cNvSpPr/>
          <p:nvPr/>
        </p:nvSpPr>
        <p:spPr>
          <a:xfrm rot="9037836">
            <a:off x="1321952" y="2466036"/>
            <a:ext cx="1995749" cy="18984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derecha 5"/>
          <p:cNvSpPr/>
          <p:nvPr/>
        </p:nvSpPr>
        <p:spPr>
          <a:xfrm rot="7686401">
            <a:off x="1600339" y="4002472"/>
            <a:ext cx="1995749" cy="18984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CuadroTexto 3"/>
          <p:cNvSpPr txBox="1"/>
          <p:nvPr/>
        </p:nvSpPr>
        <p:spPr>
          <a:xfrm>
            <a:off x="539552" y="89942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Figura 21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37795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31024" cy="706090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4. Abductor largo del pulgar.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906888" cy="4873752"/>
          </a:xfrm>
        </p:spPr>
        <p:txBody>
          <a:bodyPr/>
          <a:lstStyle/>
          <a:p>
            <a:r>
              <a:rPr lang="es-MX" dirty="0"/>
              <a:t>Origen</a:t>
            </a:r>
            <a:r>
              <a:rPr lang="es-MX" dirty="0" smtClean="0"/>
              <a:t>: Cara posterior del radio, cubito y membrana interósea. </a:t>
            </a:r>
            <a:endParaRPr lang="es-MX" dirty="0"/>
          </a:p>
          <a:p>
            <a:endParaRPr lang="es-MX" dirty="0"/>
          </a:p>
          <a:p>
            <a:r>
              <a:rPr lang="es-MX" dirty="0"/>
              <a:t>Inserción</a:t>
            </a:r>
            <a:r>
              <a:rPr lang="es-MX" dirty="0" smtClean="0"/>
              <a:t>: Cara lateral de la base del I metacarpo. </a:t>
            </a:r>
            <a:endParaRPr lang="es-MX" dirty="0"/>
          </a:p>
          <a:p>
            <a:endParaRPr lang="es-MX" dirty="0"/>
          </a:p>
          <a:p>
            <a:r>
              <a:rPr lang="es-MX" dirty="0"/>
              <a:t>Inervación</a:t>
            </a:r>
            <a:r>
              <a:rPr lang="es-MX" dirty="0" smtClean="0"/>
              <a:t>: Nervio radial. </a:t>
            </a:r>
            <a:endParaRPr lang="es-MX" dirty="0"/>
          </a:p>
          <a:p>
            <a:endParaRPr lang="es-MX" dirty="0"/>
          </a:p>
          <a:p>
            <a:r>
              <a:rPr lang="es-MX" dirty="0"/>
              <a:t>Función: </a:t>
            </a:r>
            <a:r>
              <a:rPr lang="es-MX" dirty="0" smtClean="0"/>
              <a:t>Abducción del pulgar. </a:t>
            </a:r>
            <a:endParaRPr lang="es-MX" dirty="0"/>
          </a:p>
          <a:p>
            <a:endParaRPr lang="es-MX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535048"/>
            <a:ext cx="2088232" cy="515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lecha derecha 4"/>
          <p:cNvSpPr/>
          <p:nvPr/>
        </p:nvSpPr>
        <p:spPr>
          <a:xfrm rot="1132984">
            <a:off x="4549016" y="2594713"/>
            <a:ext cx="1995749" cy="18984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derecha 5"/>
          <p:cNvSpPr/>
          <p:nvPr/>
        </p:nvSpPr>
        <p:spPr>
          <a:xfrm rot="1488854">
            <a:off x="4553546" y="4328398"/>
            <a:ext cx="2783060" cy="18115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CuadroTexto 3"/>
          <p:cNvSpPr txBox="1"/>
          <p:nvPr/>
        </p:nvSpPr>
        <p:spPr>
          <a:xfrm>
            <a:off x="5940152" y="112474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Figura 22.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383185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714356"/>
            <a:ext cx="7467600" cy="5545282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BIBLIOGRAFIA:</a:t>
            </a:r>
            <a:endParaRPr lang="es-MX" dirty="0" smtClean="0"/>
          </a:p>
          <a:p>
            <a:r>
              <a:rPr lang="es-ES" dirty="0" smtClean="0"/>
              <a:t>1.- </a:t>
            </a:r>
            <a:r>
              <a:rPr lang="es-ES" dirty="0" smtClean="0"/>
              <a:t>Pro </a:t>
            </a:r>
            <a:r>
              <a:rPr lang="es-ES" dirty="0" smtClean="0"/>
              <a:t>Eduardo A. Anatomía Clínica. 2ª. Edición, 2012. Editorial Médica Panamericana.</a:t>
            </a:r>
            <a:endParaRPr lang="es-MX" dirty="0" smtClean="0"/>
          </a:p>
          <a:p>
            <a:r>
              <a:rPr lang="es-ES" dirty="0" smtClean="0"/>
              <a:t>2.- </a:t>
            </a:r>
            <a:r>
              <a:rPr lang="es-ES" dirty="0" err="1" smtClean="0"/>
              <a:t>Drake</a:t>
            </a:r>
            <a:r>
              <a:rPr lang="es-ES" dirty="0" smtClean="0"/>
              <a:t> Richard L,  Wayne </a:t>
            </a:r>
            <a:r>
              <a:rPr lang="es-ES" dirty="0" err="1" smtClean="0"/>
              <a:t>Vogl</a:t>
            </a:r>
            <a:r>
              <a:rPr lang="es-ES" dirty="0" smtClean="0"/>
              <a:t> A, </a:t>
            </a:r>
            <a:r>
              <a:rPr lang="es-ES" dirty="0" err="1" smtClean="0"/>
              <a:t>Mitchel</a:t>
            </a:r>
            <a:r>
              <a:rPr lang="es-ES" dirty="0" smtClean="0"/>
              <a:t> Adam W.M. Gray: Anatomía Básica. 1ª. Edición. 2014. Ed. </a:t>
            </a:r>
            <a:r>
              <a:rPr lang="es-ES" dirty="0" err="1" smtClean="0"/>
              <a:t>Elsevier</a:t>
            </a:r>
            <a:r>
              <a:rPr lang="es-ES" dirty="0" smtClean="0"/>
              <a:t>.</a:t>
            </a:r>
            <a:endParaRPr lang="es-MX" dirty="0" smtClean="0"/>
          </a:p>
          <a:p>
            <a:r>
              <a:rPr lang="es-ES" dirty="0" smtClean="0"/>
              <a:t>3.- </a:t>
            </a:r>
            <a:r>
              <a:rPr lang="es-ES" dirty="0" err="1" smtClean="0"/>
              <a:t>Loukas</a:t>
            </a:r>
            <a:r>
              <a:rPr lang="es-ES" dirty="0" smtClean="0"/>
              <a:t> </a:t>
            </a:r>
            <a:r>
              <a:rPr lang="es-ES" dirty="0" err="1" smtClean="0"/>
              <a:t>Marios</a:t>
            </a:r>
            <a:r>
              <a:rPr lang="es-ES" dirty="0" smtClean="0"/>
              <a:t>, </a:t>
            </a:r>
            <a:r>
              <a:rPr lang="es-ES" dirty="0" err="1" smtClean="0"/>
              <a:t>Benninger</a:t>
            </a:r>
            <a:r>
              <a:rPr lang="es-ES" dirty="0" smtClean="0"/>
              <a:t> </a:t>
            </a:r>
            <a:r>
              <a:rPr lang="es-ES" dirty="0" err="1" smtClean="0"/>
              <a:t>Brion</a:t>
            </a:r>
            <a:r>
              <a:rPr lang="es-ES" dirty="0" smtClean="0"/>
              <a:t>, </a:t>
            </a:r>
            <a:r>
              <a:rPr lang="es-ES" dirty="0" err="1" smtClean="0"/>
              <a:t>Shane</a:t>
            </a:r>
            <a:r>
              <a:rPr lang="es-ES" dirty="0" smtClean="0"/>
              <a:t> </a:t>
            </a:r>
            <a:r>
              <a:rPr lang="es-ES" dirty="0" err="1" smtClean="0"/>
              <a:t>Tubbs</a:t>
            </a:r>
            <a:r>
              <a:rPr lang="es-ES" dirty="0" smtClean="0"/>
              <a:t> R. Guía fotográfica de Disección del cuerpo humano. 1ª. Edición. 2014. Ed. </a:t>
            </a:r>
            <a:r>
              <a:rPr lang="es-ES" dirty="0" err="1" smtClean="0"/>
              <a:t>Elsevier</a:t>
            </a:r>
            <a:r>
              <a:rPr lang="es-ES" dirty="0" smtClean="0"/>
              <a:t>.</a:t>
            </a:r>
            <a:endParaRPr lang="es-MX" dirty="0" smtClean="0"/>
          </a:p>
          <a:p>
            <a:r>
              <a:rPr lang="es-MX" dirty="0" smtClean="0"/>
              <a:t>4.- </a:t>
            </a:r>
            <a:r>
              <a:rPr lang="es-MX" dirty="0" err="1" smtClean="0"/>
              <a:t>Latarjet</a:t>
            </a:r>
            <a:r>
              <a:rPr lang="es-MX" dirty="0" smtClean="0"/>
              <a:t>. Anatomía Humana. Cuarta edición. 2005. Editorial Médica Panamericana.</a:t>
            </a:r>
          </a:p>
          <a:p>
            <a:r>
              <a:rPr lang="es-MX" dirty="0" smtClean="0"/>
              <a:t>Gilroy </a:t>
            </a:r>
            <a:r>
              <a:rPr lang="es-MX" dirty="0" err="1" smtClean="0"/>
              <a:t>Anne</a:t>
            </a:r>
            <a:r>
              <a:rPr lang="es-MX" dirty="0" smtClean="0"/>
              <a:t> M. y cols. </a:t>
            </a:r>
            <a:r>
              <a:rPr lang="es-MX" dirty="0" err="1" smtClean="0"/>
              <a:t>Prometheus</a:t>
            </a:r>
            <a:r>
              <a:rPr lang="es-MX" dirty="0" smtClean="0"/>
              <a:t>: Atlas de Anatomía Humana. 1ª. Edición, 2008. Editorial Médica Panamericana.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8816" y="2430016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s-MX" sz="6000" dirty="0" smtClean="0">
                <a:solidFill>
                  <a:schemeClr val="tx1"/>
                </a:solidFill>
              </a:rPr>
              <a:t>GRACIAS.</a:t>
            </a:r>
            <a:endParaRPr lang="es-MX" sz="6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726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NOLASCO\Downloads\IMG_20150210_23253771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3" t="6675" r="22995" b="7019"/>
          <a:stretch/>
        </p:blipFill>
        <p:spPr bwMode="auto">
          <a:xfrm>
            <a:off x="611560" y="404664"/>
            <a:ext cx="7416824" cy="484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755576" y="5445224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Figura 1. Vista inferior de la articulación radio-cubital distal.</a:t>
            </a:r>
            <a:endParaRPr lang="es-MX" dirty="0"/>
          </a:p>
        </p:txBody>
      </p:sp>
      <p:sp>
        <p:nvSpPr>
          <p:cNvPr id="3" name="Elipse 2"/>
          <p:cNvSpPr/>
          <p:nvPr/>
        </p:nvSpPr>
        <p:spPr>
          <a:xfrm>
            <a:off x="3131840" y="548680"/>
            <a:ext cx="2232248" cy="864096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425928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89248" y="274638"/>
            <a:ext cx="5626968" cy="850106"/>
          </a:xfrm>
        </p:spPr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Sindesmosis radio-cubital.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054224" y="1484784"/>
            <a:ext cx="6758136" cy="4873752"/>
          </a:xfrm>
        </p:spPr>
        <p:txBody>
          <a:bodyPr/>
          <a:lstStyle/>
          <a:p>
            <a:r>
              <a:rPr lang="es-MX" dirty="0" smtClean="0"/>
              <a:t>Tipo: Fibrosa.</a:t>
            </a:r>
          </a:p>
          <a:p>
            <a:endParaRPr lang="es-MX" dirty="0" smtClean="0"/>
          </a:p>
          <a:p>
            <a:r>
              <a:rPr lang="es-MX" dirty="0" smtClean="0"/>
              <a:t>Caras articulares:</a:t>
            </a:r>
            <a:endParaRPr lang="es-MX" dirty="0"/>
          </a:p>
          <a:p>
            <a:pPr marL="0" indent="0">
              <a:buNone/>
            </a:pPr>
            <a:r>
              <a:rPr lang="es-MX" dirty="0" smtClean="0"/>
              <a:t>    a) Bordes interóseos del radio y el cúbito. </a:t>
            </a:r>
          </a:p>
          <a:p>
            <a:endParaRPr lang="es-MX" dirty="0" smtClean="0"/>
          </a:p>
          <a:p>
            <a:r>
              <a:rPr lang="es-MX" dirty="0" smtClean="0"/>
              <a:t>Medios de unión.</a:t>
            </a:r>
            <a:endParaRPr lang="es-MX" dirty="0"/>
          </a:p>
          <a:p>
            <a:pPr marL="0" indent="0">
              <a:buNone/>
            </a:pPr>
            <a:r>
              <a:rPr lang="es-MX" sz="2800" b="1" dirty="0" smtClean="0"/>
              <a:t>   </a:t>
            </a:r>
            <a:r>
              <a:rPr lang="es-MX" sz="2800" dirty="0" smtClean="0"/>
              <a:t>a) Membrana interósea. </a:t>
            </a:r>
          </a:p>
          <a:p>
            <a:pPr marL="0" indent="0">
              <a:buNone/>
            </a:pPr>
            <a:endParaRPr lang="es-MX" sz="2800" b="1" dirty="0"/>
          </a:p>
          <a:p>
            <a:pPr marL="0" indent="0">
              <a:buNone/>
            </a:pPr>
            <a:endParaRPr lang="es-MX" sz="2800" b="1" dirty="0" smtClean="0"/>
          </a:p>
          <a:p>
            <a:pPr marL="0" indent="0">
              <a:buNone/>
            </a:pPr>
            <a:r>
              <a:rPr lang="es-MX" sz="2000" dirty="0" smtClean="0"/>
              <a:t>Ver figura 2.</a:t>
            </a:r>
          </a:p>
        </p:txBody>
      </p:sp>
    </p:spTree>
    <p:extLst>
      <p:ext uri="{BB962C8B-B14F-4D97-AF65-F5344CB8AC3E}">
        <p14:creationId xmlns:p14="http://schemas.microsoft.com/office/powerpoint/2010/main" xmlns="" val="181340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71673"/>
            <a:ext cx="3423521" cy="6741703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6156176" y="764704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Figura 2. Imagen de la Sindesmosis radio-cubital.</a:t>
            </a:r>
            <a:endParaRPr lang="es-MX" dirty="0"/>
          </a:p>
        </p:txBody>
      </p:sp>
      <p:sp>
        <p:nvSpPr>
          <p:cNvPr id="3" name="Elipse 2"/>
          <p:cNvSpPr/>
          <p:nvPr/>
        </p:nvSpPr>
        <p:spPr>
          <a:xfrm>
            <a:off x="2555776" y="1844824"/>
            <a:ext cx="792088" cy="4392488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3491880" y="4221088"/>
            <a:ext cx="687217" cy="54006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75273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131840" y="1772816"/>
            <a:ext cx="5400600" cy="1470025"/>
          </a:xfrm>
        </p:spPr>
        <p:txBody>
          <a:bodyPr>
            <a:noAutofit/>
          </a:bodyPr>
          <a:lstStyle/>
          <a:p>
            <a:r>
              <a:rPr lang="es-MX" sz="4800" dirty="0" smtClean="0">
                <a:solidFill>
                  <a:schemeClr val="tx1"/>
                </a:solidFill>
              </a:rPr>
              <a:t>Músculos del antebrazo. </a:t>
            </a:r>
            <a:endParaRPr lang="es-MX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238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1475656" y="692696"/>
            <a:ext cx="4752528" cy="5781256"/>
          </a:xfrm>
        </p:spPr>
        <p:txBody>
          <a:bodyPr/>
          <a:lstStyle/>
          <a:p>
            <a:r>
              <a:rPr lang="es-MX" dirty="0" smtClean="0"/>
              <a:t>Dos compartimientos:</a:t>
            </a:r>
          </a:p>
          <a:p>
            <a:pPr marL="0" indent="0">
              <a:buNone/>
            </a:pPr>
            <a:r>
              <a:rPr lang="es-MX" dirty="0" smtClean="0"/>
              <a:t>    a) Anterior.</a:t>
            </a:r>
            <a:endParaRPr lang="es-MX" dirty="0"/>
          </a:p>
          <a:p>
            <a:pPr marL="0" indent="0">
              <a:buNone/>
            </a:pPr>
            <a:r>
              <a:rPr lang="es-MX" dirty="0" smtClean="0"/>
              <a:t>    b) Posterior.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1. Anterior.</a:t>
            </a:r>
          </a:p>
          <a:p>
            <a:pPr marL="0" indent="0">
              <a:buNone/>
            </a:pPr>
            <a:r>
              <a:rPr lang="es-MX" dirty="0" smtClean="0"/>
              <a:t>     a) Cuatro planos.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2. Posterior.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a) Dos grupos.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- Posterior.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- Lateral.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05021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332656"/>
            <a:ext cx="7632848" cy="1354162"/>
          </a:xfrm>
        </p:spPr>
        <p:txBody>
          <a:bodyPr>
            <a:noAutofit/>
          </a:bodyPr>
          <a:lstStyle/>
          <a:p>
            <a:r>
              <a:rPr lang="es-MX" sz="2800" dirty="0" smtClean="0">
                <a:solidFill>
                  <a:schemeClr val="tx1"/>
                </a:solidFill>
              </a:rPr>
              <a:t>a) Compartimiento anterior, 8 músculos.</a:t>
            </a:r>
            <a:br>
              <a:rPr lang="es-MX" sz="2800" dirty="0" smtClean="0">
                <a:solidFill>
                  <a:schemeClr val="tx1"/>
                </a:solidFill>
              </a:rPr>
            </a:br>
            <a:r>
              <a:rPr lang="es-MX" sz="2800" dirty="0" smtClean="0">
                <a:solidFill>
                  <a:schemeClr val="tx1"/>
                </a:solidFill>
              </a:rPr>
              <a:t>Primer plano, 4. </a:t>
            </a:r>
            <a:br>
              <a:rPr lang="es-MX" sz="2800" dirty="0" smtClean="0">
                <a:solidFill>
                  <a:schemeClr val="tx1"/>
                </a:solidFill>
              </a:rPr>
            </a:br>
            <a:r>
              <a:rPr lang="es-MX" sz="2800" dirty="0" smtClean="0">
                <a:solidFill>
                  <a:schemeClr val="tx1"/>
                </a:solidFill>
              </a:rPr>
              <a:t>1. Pronador redondo. </a:t>
            </a:r>
            <a:endParaRPr lang="es-MX" sz="2800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1916832"/>
            <a:ext cx="8229600" cy="4752528"/>
          </a:xfrm>
        </p:spPr>
        <p:txBody>
          <a:bodyPr>
            <a:normAutofit lnSpcReduction="10000"/>
          </a:bodyPr>
          <a:lstStyle/>
          <a:p>
            <a:r>
              <a:rPr lang="es-MX" dirty="0" smtClean="0"/>
              <a:t>Origen, 2 cabezas: </a:t>
            </a:r>
          </a:p>
          <a:p>
            <a:pPr>
              <a:buFont typeface="Wingdings" pitchFamily="2" charset="2"/>
              <a:buChar char="Ø"/>
            </a:pPr>
            <a:r>
              <a:rPr lang="es-MX" dirty="0" smtClean="0"/>
              <a:t>Cabeza Humeral: </a:t>
            </a:r>
            <a:r>
              <a:rPr lang="es-MX" dirty="0" err="1" smtClean="0"/>
              <a:t>epicóndilo</a:t>
            </a:r>
            <a:r>
              <a:rPr lang="es-MX" dirty="0" smtClean="0"/>
              <a:t> medial y tabique intermuscular medial.</a:t>
            </a:r>
          </a:p>
          <a:p>
            <a:pPr>
              <a:buFont typeface="Wingdings" pitchFamily="2" charset="2"/>
              <a:buChar char="Ø"/>
            </a:pPr>
            <a:r>
              <a:rPr lang="es-MX" dirty="0" smtClean="0"/>
              <a:t>Cabeza Cubital: apófisis coronoides del cúbito.</a:t>
            </a:r>
          </a:p>
          <a:p>
            <a:endParaRPr lang="es-MX" dirty="0" smtClean="0"/>
          </a:p>
          <a:p>
            <a:r>
              <a:rPr lang="es-MX" dirty="0" smtClean="0"/>
              <a:t>Inserción: Poción media de la cara lateral de radio</a:t>
            </a:r>
            <a:endParaRPr lang="es-MX" dirty="0"/>
          </a:p>
          <a:p>
            <a:endParaRPr lang="es-MX" dirty="0" smtClean="0"/>
          </a:p>
          <a:p>
            <a:r>
              <a:rPr lang="es-MX" dirty="0" smtClean="0"/>
              <a:t>Inervación: N. mediano </a:t>
            </a:r>
          </a:p>
          <a:p>
            <a:endParaRPr lang="es-MX" dirty="0" smtClean="0"/>
          </a:p>
          <a:p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Ver figura 3.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88332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479</TotalTime>
  <Words>1426</Words>
  <Application>Microsoft Office PowerPoint</Application>
  <PresentationFormat>Presentación en pantalla (4:3)</PresentationFormat>
  <Paragraphs>313</Paragraphs>
  <Slides>38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39" baseType="lpstr">
      <vt:lpstr>Mirador</vt:lpstr>
      <vt:lpstr>Universidad Autónoma del Estado de México Facultad de Medicina Título: “Articulaciones y músculos del antebrazo” Unidad de aprendizaje:  Anatomía Programa educativo: Médico Cirujano Espacio académico: Facultad de Medicina Responsable de la elaboración:  E. en C.G. Marco Antonio Mondragón Chimal Fecha de elaboración: 2 de septiembre de 2015. </vt:lpstr>
      <vt:lpstr>Programa por competencias: Unidad de competencia: II.   Programa operativo: Unidad II, Semana 3, Tema: 1.</vt:lpstr>
      <vt:lpstr> ARTICULACIONES. Articulación Radio-cubital distal.</vt:lpstr>
      <vt:lpstr>Diapositiva 4</vt:lpstr>
      <vt:lpstr>Sindesmosis radio-cubital. </vt:lpstr>
      <vt:lpstr>Diapositiva 6</vt:lpstr>
      <vt:lpstr>Músculos del antebrazo. </vt:lpstr>
      <vt:lpstr>Diapositiva 8</vt:lpstr>
      <vt:lpstr>a) Compartimiento anterior, 8 músculos. Primer plano, 4.  1. Pronador redondo. </vt:lpstr>
      <vt:lpstr>Diapositiva 10</vt:lpstr>
      <vt:lpstr>2. Flexor radial del carpo.  </vt:lpstr>
      <vt:lpstr>Diapositiva 12</vt:lpstr>
      <vt:lpstr>3. Palmar largo.</vt:lpstr>
      <vt:lpstr>4. Flexor cubital del carpo.</vt:lpstr>
      <vt:lpstr>Diapositiva 15</vt:lpstr>
      <vt:lpstr>SEGUNDO PLANO: 1. Flexor superficial de los dedos. </vt:lpstr>
      <vt:lpstr>Diapositiva 17</vt:lpstr>
      <vt:lpstr>TERCER PLANO, 2 músculos:  1. Flexor profundo de los dedos. </vt:lpstr>
      <vt:lpstr>2. Flexor largo del pulgar. </vt:lpstr>
      <vt:lpstr>Diapositiva 20</vt:lpstr>
      <vt:lpstr>CUARTO PLANO: 1. pronador cuadrado. </vt:lpstr>
      <vt:lpstr>Diapositiva 22</vt:lpstr>
      <vt:lpstr>Diapositiva 23</vt:lpstr>
      <vt:lpstr>A) PORCIÓN LATERAL, 4 músculos: 1. Supinador  </vt:lpstr>
      <vt:lpstr>2. Extensor radial corto del carpo </vt:lpstr>
      <vt:lpstr>3. Extensor radial largo del carpo.</vt:lpstr>
      <vt:lpstr>4. Braquiorradial.</vt:lpstr>
      <vt:lpstr>PORCIÓN POSTERIOR SUPERFICIAL, 4 músculos: 1. Ancóneo.</vt:lpstr>
      <vt:lpstr>2. Extensor ulnar del carpo.</vt:lpstr>
      <vt:lpstr>3. Extensor del dedo meñique.</vt:lpstr>
      <vt:lpstr>4. Extensor de los dedos.</vt:lpstr>
      <vt:lpstr>Diapositiva 32</vt:lpstr>
      <vt:lpstr>POSTERIOR PROFUNDA, 4 músculos. 1. Extensor del dedo índice. </vt:lpstr>
      <vt:lpstr>2. Extensor largo del pulgar. </vt:lpstr>
      <vt:lpstr>3. Extensor corto del pulgar. </vt:lpstr>
      <vt:lpstr>4. Abductor largo del pulgar. </vt:lpstr>
      <vt:lpstr>Diapositiva 37</vt:lpstr>
      <vt:lpstr>GRACIAS.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Miembro superior</dc:title>
  <dc:creator>NOLASCO</dc:creator>
  <cp:lastModifiedBy>TITULACION</cp:lastModifiedBy>
  <cp:revision>91</cp:revision>
  <dcterms:created xsi:type="dcterms:W3CDTF">2015-02-11T00:26:11Z</dcterms:created>
  <dcterms:modified xsi:type="dcterms:W3CDTF">2015-09-22T20:20:33Z</dcterms:modified>
</cp:coreProperties>
</file>