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8.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9.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10.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1.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2.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3.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4.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5.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6.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7.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57"/>
  </p:notesMasterIdLst>
  <p:sldIdLst>
    <p:sldId id="257" r:id="rId2"/>
    <p:sldId id="258" r:id="rId3"/>
    <p:sldId id="259" r:id="rId4"/>
    <p:sldId id="262" r:id="rId5"/>
    <p:sldId id="260" r:id="rId6"/>
    <p:sldId id="261" r:id="rId7"/>
    <p:sldId id="263" r:id="rId8"/>
    <p:sldId id="264" r:id="rId9"/>
    <p:sldId id="265" r:id="rId10"/>
    <p:sldId id="266" r:id="rId11"/>
    <p:sldId id="267" r:id="rId12"/>
    <p:sldId id="269" r:id="rId13"/>
    <p:sldId id="268" r:id="rId14"/>
    <p:sldId id="271" r:id="rId15"/>
    <p:sldId id="272" r:id="rId16"/>
    <p:sldId id="273" r:id="rId17"/>
    <p:sldId id="274" r:id="rId18"/>
    <p:sldId id="277" r:id="rId19"/>
    <p:sldId id="275" r:id="rId20"/>
    <p:sldId id="280" r:id="rId21"/>
    <p:sldId id="281" r:id="rId22"/>
    <p:sldId id="278" r:id="rId23"/>
    <p:sldId id="279" r:id="rId24"/>
    <p:sldId id="282" r:id="rId25"/>
    <p:sldId id="283" r:id="rId26"/>
    <p:sldId id="284" r:id="rId27"/>
    <p:sldId id="285" r:id="rId28"/>
    <p:sldId id="288" r:id="rId29"/>
    <p:sldId id="286" r:id="rId30"/>
    <p:sldId id="287" r:id="rId31"/>
    <p:sldId id="289" r:id="rId32"/>
    <p:sldId id="290" r:id="rId33"/>
    <p:sldId id="292" r:id="rId34"/>
    <p:sldId id="293" r:id="rId35"/>
    <p:sldId id="294" r:id="rId36"/>
    <p:sldId id="295" r:id="rId37"/>
    <p:sldId id="296" r:id="rId38"/>
    <p:sldId id="297" r:id="rId39"/>
    <p:sldId id="298" r:id="rId40"/>
    <p:sldId id="299" r:id="rId41"/>
    <p:sldId id="300" r:id="rId42"/>
    <p:sldId id="310" r:id="rId43"/>
    <p:sldId id="311" r:id="rId44"/>
    <p:sldId id="312" r:id="rId45"/>
    <p:sldId id="302" r:id="rId46"/>
    <p:sldId id="303" r:id="rId47"/>
    <p:sldId id="304" r:id="rId48"/>
    <p:sldId id="315" r:id="rId49"/>
    <p:sldId id="306" r:id="rId50"/>
    <p:sldId id="307" r:id="rId51"/>
    <p:sldId id="308" r:id="rId52"/>
    <p:sldId id="309" r:id="rId53"/>
    <p:sldId id="313" r:id="rId54"/>
    <p:sldId id="314" r:id="rId55"/>
    <p:sldId id="316"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7" d="100"/>
          <a:sy n="47" d="100"/>
        </p:scale>
        <p:origin x="-1286"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_rels/data7.xml.rels><?xml version="1.0" encoding="UTF-8" standalone="yes"?>
<Relationships xmlns="http://schemas.openxmlformats.org/package/2006/relationships"><Relationship Id="rId1" Type="http://schemas.openxmlformats.org/officeDocument/2006/relationships/image" Target="../media/image33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B7AAA0-BE50-4A62-AD71-4CBC2F2E430E}"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s-MX"/>
        </a:p>
      </dgm:t>
    </dgm:pt>
    <dgm:pt modelId="{6EE7A296-7164-4DAB-9161-91990AB1B9C9}">
      <dgm:prSet phldrT="[Texto]"/>
      <dgm:spPr/>
      <dgm:t>
        <a:bodyPr/>
        <a:lstStyle/>
        <a:p>
          <a:r>
            <a:rPr lang="es-MX" b="1" dirty="0" smtClean="0">
              <a:solidFill>
                <a:schemeClr val="tx1"/>
              </a:solidFill>
              <a:latin typeface="Century Gothic" panose="020B0502020202020204" pitchFamily="34" charset="0"/>
            </a:rPr>
            <a:t>Administración del fármaco en un compartimiento corporal</a:t>
          </a:r>
          <a:endParaRPr lang="es-MX" b="1" dirty="0">
            <a:solidFill>
              <a:schemeClr val="tx1"/>
            </a:solidFill>
            <a:latin typeface="Century Gothic" panose="020B0502020202020204" pitchFamily="34" charset="0"/>
          </a:endParaRPr>
        </a:p>
      </dgm:t>
    </dgm:pt>
    <dgm:pt modelId="{8494E1E4-DD83-4FAF-B9A8-286A2811D3AB}" type="parTrans" cxnId="{440C537F-0041-49F2-A9C5-67F538056C17}">
      <dgm:prSet/>
      <dgm:spPr/>
      <dgm:t>
        <a:bodyPr/>
        <a:lstStyle/>
        <a:p>
          <a:endParaRPr lang="es-MX" b="1">
            <a:solidFill>
              <a:schemeClr val="tx1"/>
            </a:solidFill>
            <a:latin typeface="Century Gothic" panose="020B0502020202020204" pitchFamily="34" charset="0"/>
          </a:endParaRPr>
        </a:p>
      </dgm:t>
    </dgm:pt>
    <dgm:pt modelId="{AC999D5E-FD59-4D58-95A6-35C8BFA841C8}" type="sibTrans" cxnId="{440C537F-0041-49F2-A9C5-67F538056C17}">
      <dgm:prSet/>
      <dgm:spPr/>
      <dgm:t>
        <a:bodyPr/>
        <a:lstStyle/>
        <a:p>
          <a:endParaRPr lang="es-MX" b="1">
            <a:solidFill>
              <a:schemeClr val="tx1"/>
            </a:solidFill>
            <a:latin typeface="Century Gothic" panose="020B0502020202020204" pitchFamily="34" charset="0"/>
          </a:endParaRPr>
        </a:p>
      </dgm:t>
    </dgm:pt>
    <dgm:pt modelId="{907BED4A-2410-4B6F-BA76-8BE2FF563E5B}">
      <dgm:prSet phldrT="[Texto]"/>
      <dgm:spPr/>
      <dgm:t>
        <a:bodyPr/>
        <a:lstStyle/>
        <a:p>
          <a:r>
            <a:rPr lang="es-MX" b="1" dirty="0" smtClean="0">
              <a:solidFill>
                <a:schemeClr val="tx1"/>
              </a:solidFill>
              <a:latin typeface="Century Gothic" panose="020B0502020202020204" pitchFamily="34" charset="0"/>
            </a:rPr>
            <a:t>Desplazamiento del fármaco a otro compartimiento (donde se lleva a cabo el sitio de acción)</a:t>
          </a:r>
          <a:endParaRPr lang="es-MX" b="1" dirty="0">
            <a:solidFill>
              <a:schemeClr val="tx1"/>
            </a:solidFill>
            <a:latin typeface="Century Gothic" panose="020B0502020202020204" pitchFamily="34" charset="0"/>
          </a:endParaRPr>
        </a:p>
      </dgm:t>
    </dgm:pt>
    <dgm:pt modelId="{FA079C7D-097D-4DDF-912B-8AD3122EC06D}" type="parTrans" cxnId="{AC1E6B7A-3CC0-406B-B84E-0162617DD1DA}">
      <dgm:prSet/>
      <dgm:spPr/>
      <dgm:t>
        <a:bodyPr/>
        <a:lstStyle/>
        <a:p>
          <a:endParaRPr lang="es-MX" b="1">
            <a:solidFill>
              <a:schemeClr val="tx1"/>
            </a:solidFill>
            <a:latin typeface="Century Gothic" panose="020B0502020202020204" pitchFamily="34" charset="0"/>
          </a:endParaRPr>
        </a:p>
      </dgm:t>
    </dgm:pt>
    <dgm:pt modelId="{F3656772-9C8C-4188-9B8D-EEE92E38B5C1}" type="sibTrans" cxnId="{AC1E6B7A-3CC0-406B-B84E-0162617DD1DA}">
      <dgm:prSet/>
      <dgm:spPr/>
      <dgm:t>
        <a:bodyPr/>
        <a:lstStyle/>
        <a:p>
          <a:endParaRPr lang="es-MX" b="1">
            <a:solidFill>
              <a:schemeClr val="tx1"/>
            </a:solidFill>
            <a:latin typeface="Century Gothic" panose="020B0502020202020204" pitchFamily="34" charset="0"/>
          </a:endParaRPr>
        </a:p>
      </dgm:t>
    </dgm:pt>
    <dgm:pt modelId="{98953295-DA71-4A0D-8651-6AA8D9C2BFCE}">
      <dgm:prSet phldrT="[Texto]"/>
      <dgm:spPr/>
      <dgm:t>
        <a:bodyPr/>
        <a:lstStyle/>
        <a:p>
          <a:r>
            <a:rPr lang="es-MX" b="1" u="sng" dirty="0" smtClean="0">
              <a:solidFill>
                <a:schemeClr val="tx1"/>
              </a:solidFill>
              <a:latin typeface="Century Gothic" panose="020B0502020202020204" pitchFamily="34" charset="0"/>
            </a:rPr>
            <a:t>Absorción</a:t>
          </a:r>
          <a:r>
            <a:rPr lang="es-MX" b="1" dirty="0" smtClean="0">
              <a:solidFill>
                <a:schemeClr val="tx1"/>
              </a:solidFill>
              <a:latin typeface="Century Gothic" panose="020B0502020202020204" pitchFamily="34" charset="0"/>
            </a:rPr>
            <a:t>, desde su sitio de administración a la corriente sanguínea.</a:t>
          </a:r>
        </a:p>
      </dgm:t>
    </dgm:pt>
    <dgm:pt modelId="{7E155B7E-5BD3-443E-B7A3-8D98D1EA86EC}" type="parTrans" cxnId="{B568D06E-F16A-42A4-82C6-AF3AC149F834}">
      <dgm:prSet/>
      <dgm:spPr/>
      <dgm:t>
        <a:bodyPr/>
        <a:lstStyle/>
        <a:p>
          <a:endParaRPr lang="es-MX" b="1">
            <a:solidFill>
              <a:schemeClr val="tx1"/>
            </a:solidFill>
            <a:latin typeface="Century Gothic" panose="020B0502020202020204" pitchFamily="34" charset="0"/>
          </a:endParaRPr>
        </a:p>
      </dgm:t>
    </dgm:pt>
    <dgm:pt modelId="{6729C377-B139-4897-A836-999C7C2AE18E}" type="sibTrans" cxnId="{B568D06E-F16A-42A4-82C6-AF3AC149F834}">
      <dgm:prSet/>
      <dgm:spPr/>
      <dgm:t>
        <a:bodyPr/>
        <a:lstStyle/>
        <a:p>
          <a:endParaRPr lang="es-MX" b="1">
            <a:solidFill>
              <a:schemeClr val="tx1"/>
            </a:solidFill>
            <a:latin typeface="Century Gothic" panose="020B0502020202020204" pitchFamily="34" charset="0"/>
          </a:endParaRPr>
        </a:p>
      </dgm:t>
    </dgm:pt>
    <dgm:pt modelId="{2FA786C6-8835-4944-BBC5-43FA0040C1AC}">
      <dgm:prSet phldrT="[Texto]"/>
      <dgm:spPr/>
      <dgm:t>
        <a:bodyPr/>
        <a:lstStyle/>
        <a:p>
          <a:r>
            <a:rPr lang="es-MX" b="1" dirty="0" smtClean="0">
              <a:solidFill>
                <a:schemeClr val="tx1"/>
              </a:solidFill>
              <a:latin typeface="Century Gothic" panose="020B0502020202020204" pitchFamily="34" charset="0"/>
            </a:rPr>
            <a:t>Cruce o penetración de barreras </a:t>
          </a:r>
          <a:endParaRPr lang="es-MX" b="1" dirty="0">
            <a:solidFill>
              <a:schemeClr val="tx1"/>
            </a:solidFill>
            <a:latin typeface="Century Gothic" panose="020B0502020202020204" pitchFamily="34" charset="0"/>
          </a:endParaRPr>
        </a:p>
      </dgm:t>
    </dgm:pt>
    <dgm:pt modelId="{7DEC575A-65A5-45A3-BF23-0B52330A0EB9}" type="parTrans" cxnId="{E6C936F5-EC75-4B92-A176-885145AB02F9}">
      <dgm:prSet/>
      <dgm:spPr/>
      <dgm:t>
        <a:bodyPr/>
        <a:lstStyle/>
        <a:p>
          <a:endParaRPr lang="es-MX" b="1">
            <a:solidFill>
              <a:schemeClr val="tx1"/>
            </a:solidFill>
            <a:latin typeface="Century Gothic" panose="020B0502020202020204" pitchFamily="34" charset="0"/>
          </a:endParaRPr>
        </a:p>
      </dgm:t>
    </dgm:pt>
    <dgm:pt modelId="{377BD89C-F01E-408A-A1CA-0D7578B97D3B}" type="sibTrans" cxnId="{E6C936F5-EC75-4B92-A176-885145AB02F9}">
      <dgm:prSet/>
      <dgm:spPr/>
      <dgm:t>
        <a:bodyPr/>
        <a:lstStyle/>
        <a:p>
          <a:endParaRPr lang="es-MX" b="1">
            <a:solidFill>
              <a:schemeClr val="tx1"/>
            </a:solidFill>
            <a:latin typeface="Century Gothic" panose="020B0502020202020204" pitchFamily="34" charset="0"/>
          </a:endParaRPr>
        </a:p>
      </dgm:t>
    </dgm:pt>
    <dgm:pt modelId="{2CF3122A-A6F9-4B1A-A03E-ED7313D9BC3E}">
      <dgm:prSet phldrT="[Texto]"/>
      <dgm:spPr/>
      <dgm:t>
        <a:bodyPr/>
        <a:lstStyle/>
        <a:p>
          <a:r>
            <a:rPr lang="es-MX" b="1" dirty="0" smtClean="0">
              <a:solidFill>
                <a:schemeClr val="tx1"/>
              </a:solidFill>
              <a:latin typeface="Century Gothic" panose="020B0502020202020204" pitchFamily="34" charset="0"/>
            </a:rPr>
            <a:t>Mecanismo de acción</a:t>
          </a:r>
          <a:endParaRPr lang="es-MX" b="1" dirty="0">
            <a:solidFill>
              <a:schemeClr val="tx1"/>
            </a:solidFill>
            <a:latin typeface="Century Gothic" panose="020B0502020202020204" pitchFamily="34" charset="0"/>
          </a:endParaRPr>
        </a:p>
      </dgm:t>
    </dgm:pt>
    <dgm:pt modelId="{D3E7BBF0-0B04-4C97-827D-AB3BF46400A1}" type="parTrans" cxnId="{4778057E-2581-4D53-A2C2-CB9BB0F343C3}">
      <dgm:prSet/>
      <dgm:spPr/>
      <dgm:t>
        <a:bodyPr/>
        <a:lstStyle/>
        <a:p>
          <a:endParaRPr lang="es-MX" b="1">
            <a:solidFill>
              <a:schemeClr val="tx1"/>
            </a:solidFill>
            <a:latin typeface="Century Gothic" panose="020B0502020202020204" pitchFamily="34" charset="0"/>
          </a:endParaRPr>
        </a:p>
      </dgm:t>
    </dgm:pt>
    <dgm:pt modelId="{7C033CA4-3123-4287-A057-3A9A55DAA97F}" type="sibTrans" cxnId="{4778057E-2581-4D53-A2C2-CB9BB0F343C3}">
      <dgm:prSet/>
      <dgm:spPr/>
      <dgm:t>
        <a:bodyPr/>
        <a:lstStyle/>
        <a:p>
          <a:endParaRPr lang="es-MX" b="1">
            <a:solidFill>
              <a:schemeClr val="tx1"/>
            </a:solidFill>
            <a:latin typeface="Century Gothic" panose="020B0502020202020204" pitchFamily="34" charset="0"/>
          </a:endParaRPr>
        </a:p>
      </dgm:t>
    </dgm:pt>
    <dgm:pt modelId="{410E2984-543D-4130-B9E6-E6C86E54F770}">
      <dgm:prSet phldrT="[Texto]"/>
      <dgm:spPr/>
      <dgm:t>
        <a:bodyPr/>
        <a:lstStyle/>
        <a:p>
          <a:r>
            <a:rPr lang="es-MX" b="1" dirty="0" smtClean="0">
              <a:solidFill>
                <a:schemeClr val="tx1"/>
              </a:solidFill>
              <a:latin typeface="Century Gothic" panose="020B0502020202020204" pitchFamily="34" charset="0"/>
            </a:rPr>
            <a:t>Distribución a su sitio de acción</a:t>
          </a:r>
          <a:endParaRPr lang="es-MX" b="1" dirty="0">
            <a:solidFill>
              <a:schemeClr val="tx1"/>
            </a:solidFill>
            <a:latin typeface="Century Gothic" panose="020B0502020202020204" pitchFamily="34" charset="0"/>
          </a:endParaRPr>
        </a:p>
      </dgm:t>
    </dgm:pt>
    <dgm:pt modelId="{DED2DE2A-52DE-4B79-A4B0-F90F8BA1ACF1}" type="parTrans" cxnId="{F0C9D34B-2602-40E9-BF1F-643AD66E6AE3}">
      <dgm:prSet/>
      <dgm:spPr/>
      <dgm:t>
        <a:bodyPr/>
        <a:lstStyle/>
        <a:p>
          <a:endParaRPr lang="es-MX" b="1">
            <a:solidFill>
              <a:schemeClr val="tx1"/>
            </a:solidFill>
            <a:latin typeface="Century Gothic" panose="020B0502020202020204" pitchFamily="34" charset="0"/>
          </a:endParaRPr>
        </a:p>
      </dgm:t>
    </dgm:pt>
    <dgm:pt modelId="{16E52B1C-7E4B-47EF-A307-2235E7D1C3B6}" type="sibTrans" cxnId="{F0C9D34B-2602-40E9-BF1F-643AD66E6AE3}">
      <dgm:prSet/>
      <dgm:spPr/>
      <dgm:t>
        <a:bodyPr/>
        <a:lstStyle/>
        <a:p>
          <a:endParaRPr lang="es-MX" b="1">
            <a:solidFill>
              <a:schemeClr val="tx1"/>
            </a:solidFill>
            <a:latin typeface="Century Gothic" panose="020B0502020202020204" pitchFamily="34" charset="0"/>
          </a:endParaRPr>
        </a:p>
      </dgm:t>
    </dgm:pt>
    <dgm:pt modelId="{D6651361-170E-4C23-9BFB-8A71E07A4EE0}">
      <dgm:prSet phldrT="[Texto]"/>
      <dgm:spPr/>
      <dgm:t>
        <a:bodyPr/>
        <a:lstStyle/>
        <a:p>
          <a:r>
            <a:rPr lang="es-MX" b="1" dirty="0" smtClean="0">
              <a:solidFill>
                <a:schemeClr val="tx1"/>
              </a:solidFill>
              <a:latin typeface="Century Gothic" panose="020B0502020202020204" pitchFamily="34" charset="0"/>
            </a:rPr>
            <a:t>Eliminación: por desactivación metabólica, excreción del cuerpo.</a:t>
          </a:r>
          <a:endParaRPr lang="es-MX" b="1" dirty="0">
            <a:solidFill>
              <a:schemeClr val="tx1"/>
            </a:solidFill>
            <a:latin typeface="Century Gothic" panose="020B0502020202020204" pitchFamily="34" charset="0"/>
          </a:endParaRPr>
        </a:p>
      </dgm:t>
    </dgm:pt>
    <dgm:pt modelId="{C617ADB4-3E66-4BED-9601-A8F2A954A3A2}" type="parTrans" cxnId="{E756CD37-DFDD-4BEE-BE72-6FFC66DA53B1}">
      <dgm:prSet/>
      <dgm:spPr/>
      <dgm:t>
        <a:bodyPr/>
        <a:lstStyle/>
        <a:p>
          <a:endParaRPr lang="es-MX" b="1">
            <a:solidFill>
              <a:schemeClr val="tx1"/>
            </a:solidFill>
            <a:latin typeface="Century Gothic" panose="020B0502020202020204" pitchFamily="34" charset="0"/>
          </a:endParaRPr>
        </a:p>
      </dgm:t>
    </dgm:pt>
    <dgm:pt modelId="{5E913892-C4E7-43B9-B468-B6A0B41BD405}" type="sibTrans" cxnId="{E756CD37-DFDD-4BEE-BE72-6FFC66DA53B1}">
      <dgm:prSet/>
      <dgm:spPr/>
      <dgm:t>
        <a:bodyPr/>
        <a:lstStyle/>
        <a:p>
          <a:endParaRPr lang="es-MX" b="1">
            <a:solidFill>
              <a:schemeClr val="tx1"/>
            </a:solidFill>
            <a:latin typeface="Century Gothic" panose="020B0502020202020204" pitchFamily="34" charset="0"/>
          </a:endParaRPr>
        </a:p>
      </dgm:t>
    </dgm:pt>
    <dgm:pt modelId="{3426E149-70F2-47D6-9885-B0B4E8DEA69C}" type="pres">
      <dgm:prSet presAssocID="{C7B7AAA0-BE50-4A62-AD71-4CBC2F2E430E}" presName="Name0" presStyleCnt="0">
        <dgm:presLayoutVars>
          <dgm:dir/>
          <dgm:resizeHandles val="exact"/>
        </dgm:presLayoutVars>
      </dgm:prSet>
      <dgm:spPr/>
      <dgm:t>
        <a:bodyPr/>
        <a:lstStyle/>
        <a:p>
          <a:endParaRPr lang="es-MX"/>
        </a:p>
      </dgm:t>
    </dgm:pt>
    <dgm:pt modelId="{6FCC46E8-66D0-48D2-900E-4AD51C419845}" type="pres">
      <dgm:prSet presAssocID="{6EE7A296-7164-4DAB-9161-91990AB1B9C9}" presName="node" presStyleLbl="node1" presStyleIdx="0" presStyleCnt="7">
        <dgm:presLayoutVars>
          <dgm:bulletEnabled val="1"/>
        </dgm:presLayoutVars>
      </dgm:prSet>
      <dgm:spPr/>
      <dgm:t>
        <a:bodyPr/>
        <a:lstStyle/>
        <a:p>
          <a:endParaRPr lang="es-MX"/>
        </a:p>
      </dgm:t>
    </dgm:pt>
    <dgm:pt modelId="{93DD7E35-6E7E-4329-B374-3AAABE711A4D}" type="pres">
      <dgm:prSet presAssocID="{AC999D5E-FD59-4D58-95A6-35C8BFA841C8}" presName="sibTrans" presStyleLbl="sibTrans1D1" presStyleIdx="0" presStyleCnt="6"/>
      <dgm:spPr/>
      <dgm:t>
        <a:bodyPr/>
        <a:lstStyle/>
        <a:p>
          <a:endParaRPr lang="es-MX"/>
        </a:p>
      </dgm:t>
    </dgm:pt>
    <dgm:pt modelId="{E69EA52B-7BC6-4B83-90B1-BEC1D3D05F1A}" type="pres">
      <dgm:prSet presAssocID="{AC999D5E-FD59-4D58-95A6-35C8BFA841C8}" presName="connectorText" presStyleLbl="sibTrans1D1" presStyleIdx="0" presStyleCnt="6"/>
      <dgm:spPr/>
      <dgm:t>
        <a:bodyPr/>
        <a:lstStyle/>
        <a:p>
          <a:endParaRPr lang="es-MX"/>
        </a:p>
      </dgm:t>
    </dgm:pt>
    <dgm:pt modelId="{4C694722-900C-4C26-A063-8D21E024DB90}" type="pres">
      <dgm:prSet presAssocID="{907BED4A-2410-4B6F-BA76-8BE2FF563E5B}" presName="node" presStyleLbl="node1" presStyleIdx="1" presStyleCnt="7">
        <dgm:presLayoutVars>
          <dgm:bulletEnabled val="1"/>
        </dgm:presLayoutVars>
      </dgm:prSet>
      <dgm:spPr/>
      <dgm:t>
        <a:bodyPr/>
        <a:lstStyle/>
        <a:p>
          <a:endParaRPr lang="es-MX"/>
        </a:p>
      </dgm:t>
    </dgm:pt>
    <dgm:pt modelId="{81439121-45C7-4BDE-8432-90C368EED30A}" type="pres">
      <dgm:prSet presAssocID="{F3656772-9C8C-4188-9B8D-EEE92E38B5C1}" presName="sibTrans" presStyleLbl="sibTrans1D1" presStyleIdx="1" presStyleCnt="6"/>
      <dgm:spPr/>
      <dgm:t>
        <a:bodyPr/>
        <a:lstStyle/>
        <a:p>
          <a:endParaRPr lang="es-MX"/>
        </a:p>
      </dgm:t>
    </dgm:pt>
    <dgm:pt modelId="{2AC8BFE1-4258-41FA-AE33-0670B9F2670B}" type="pres">
      <dgm:prSet presAssocID="{F3656772-9C8C-4188-9B8D-EEE92E38B5C1}" presName="connectorText" presStyleLbl="sibTrans1D1" presStyleIdx="1" presStyleCnt="6"/>
      <dgm:spPr/>
      <dgm:t>
        <a:bodyPr/>
        <a:lstStyle/>
        <a:p>
          <a:endParaRPr lang="es-MX"/>
        </a:p>
      </dgm:t>
    </dgm:pt>
    <dgm:pt modelId="{11936DAF-8DC8-42AB-9405-680E05A9B955}" type="pres">
      <dgm:prSet presAssocID="{98953295-DA71-4A0D-8651-6AA8D9C2BFCE}" presName="node" presStyleLbl="node1" presStyleIdx="2" presStyleCnt="7">
        <dgm:presLayoutVars>
          <dgm:bulletEnabled val="1"/>
        </dgm:presLayoutVars>
      </dgm:prSet>
      <dgm:spPr/>
      <dgm:t>
        <a:bodyPr/>
        <a:lstStyle/>
        <a:p>
          <a:endParaRPr lang="es-MX"/>
        </a:p>
      </dgm:t>
    </dgm:pt>
    <dgm:pt modelId="{61E151B7-62D3-473B-B470-20F32ADB9530}" type="pres">
      <dgm:prSet presAssocID="{6729C377-B139-4897-A836-999C7C2AE18E}" presName="sibTrans" presStyleLbl="sibTrans1D1" presStyleIdx="2" presStyleCnt="6"/>
      <dgm:spPr/>
      <dgm:t>
        <a:bodyPr/>
        <a:lstStyle/>
        <a:p>
          <a:endParaRPr lang="es-MX"/>
        </a:p>
      </dgm:t>
    </dgm:pt>
    <dgm:pt modelId="{861C78C9-985C-4A5A-92DE-4F31A4C1EC43}" type="pres">
      <dgm:prSet presAssocID="{6729C377-B139-4897-A836-999C7C2AE18E}" presName="connectorText" presStyleLbl="sibTrans1D1" presStyleIdx="2" presStyleCnt="6"/>
      <dgm:spPr/>
      <dgm:t>
        <a:bodyPr/>
        <a:lstStyle/>
        <a:p>
          <a:endParaRPr lang="es-MX"/>
        </a:p>
      </dgm:t>
    </dgm:pt>
    <dgm:pt modelId="{B13845A1-A2F4-4111-8F9D-6BB27F641AB9}" type="pres">
      <dgm:prSet presAssocID="{2FA786C6-8835-4944-BBC5-43FA0040C1AC}" presName="node" presStyleLbl="node1" presStyleIdx="3" presStyleCnt="7">
        <dgm:presLayoutVars>
          <dgm:bulletEnabled val="1"/>
        </dgm:presLayoutVars>
      </dgm:prSet>
      <dgm:spPr/>
      <dgm:t>
        <a:bodyPr/>
        <a:lstStyle/>
        <a:p>
          <a:endParaRPr lang="es-MX"/>
        </a:p>
      </dgm:t>
    </dgm:pt>
    <dgm:pt modelId="{692C1DEB-9CB6-459A-B966-0BCAD3CA1E1E}" type="pres">
      <dgm:prSet presAssocID="{377BD89C-F01E-408A-A1CA-0D7578B97D3B}" presName="sibTrans" presStyleLbl="sibTrans1D1" presStyleIdx="3" presStyleCnt="6"/>
      <dgm:spPr/>
      <dgm:t>
        <a:bodyPr/>
        <a:lstStyle/>
        <a:p>
          <a:endParaRPr lang="es-MX"/>
        </a:p>
      </dgm:t>
    </dgm:pt>
    <dgm:pt modelId="{8D88E780-9690-4694-970B-266EFA5F1120}" type="pres">
      <dgm:prSet presAssocID="{377BD89C-F01E-408A-A1CA-0D7578B97D3B}" presName="connectorText" presStyleLbl="sibTrans1D1" presStyleIdx="3" presStyleCnt="6"/>
      <dgm:spPr/>
      <dgm:t>
        <a:bodyPr/>
        <a:lstStyle/>
        <a:p>
          <a:endParaRPr lang="es-MX"/>
        </a:p>
      </dgm:t>
    </dgm:pt>
    <dgm:pt modelId="{7DA59E38-177B-4961-989F-DC6DDB472166}" type="pres">
      <dgm:prSet presAssocID="{410E2984-543D-4130-B9E6-E6C86E54F770}" presName="node" presStyleLbl="node1" presStyleIdx="4" presStyleCnt="7">
        <dgm:presLayoutVars>
          <dgm:bulletEnabled val="1"/>
        </dgm:presLayoutVars>
      </dgm:prSet>
      <dgm:spPr/>
      <dgm:t>
        <a:bodyPr/>
        <a:lstStyle/>
        <a:p>
          <a:endParaRPr lang="es-MX"/>
        </a:p>
      </dgm:t>
    </dgm:pt>
    <dgm:pt modelId="{B6718AAF-F6A7-4CEE-9166-7EA39E5834F9}" type="pres">
      <dgm:prSet presAssocID="{16E52B1C-7E4B-47EF-A307-2235E7D1C3B6}" presName="sibTrans" presStyleLbl="sibTrans1D1" presStyleIdx="4" presStyleCnt="6"/>
      <dgm:spPr/>
      <dgm:t>
        <a:bodyPr/>
        <a:lstStyle/>
        <a:p>
          <a:endParaRPr lang="es-MX"/>
        </a:p>
      </dgm:t>
    </dgm:pt>
    <dgm:pt modelId="{5AD54305-C995-4045-9367-7585CF67764F}" type="pres">
      <dgm:prSet presAssocID="{16E52B1C-7E4B-47EF-A307-2235E7D1C3B6}" presName="connectorText" presStyleLbl="sibTrans1D1" presStyleIdx="4" presStyleCnt="6"/>
      <dgm:spPr/>
      <dgm:t>
        <a:bodyPr/>
        <a:lstStyle/>
        <a:p>
          <a:endParaRPr lang="es-MX"/>
        </a:p>
      </dgm:t>
    </dgm:pt>
    <dgm:pt modelId="{86A136D2-7AC3-4530-BAB5-15B53E949A70}" type="pres">
      <dgm:prSet presAssocID="{2CF3122A-A6F9-4B1A-A03E-ED7313D9BC3E}" presName="node" presStyleLbl="node1" presStyleIdx="5" presStyleCnt="7">
        <dgm:presLayoutVars>
          <dgm:bulletEnabled val="1"/>
        </dgm:presLayoutVars>
      </dgm:prSet>
      <dgm:spPr/>
      <dgm:t>
        <a:bodyPr/>
        <a:lstStyle/>
        <a:p>
          <a:endParaRPr lang="es-MX"/>
        </a:p>
      </dgm:t>
    </dgm:pt>
    <dgm:pt modelId="{AC516230-67C0-4516-8AC0-EEA136CCA7DA}" type="pres">
      <dgm:prSet presAssocID="{7C033CA4-3123-4287-A057-3A9A55DAA97F}" presName="sibTrans" presStyleLbl="sibTrans1D1" presStyleIdx="5" presStyleCnt="6"/>
      <dgm:spPr/>
      <dgm:t>
        <a:bodyPr/>
        <a:lstStyle/>
        <a:p>
          <a:endParaRPr lang="es-MX"/>
        </a:p>
      </dgm:t>
    </dgm:pt>
    <dgm:pt modelId="{B500E3C1-280F-41C1-9211-943BB8DFE208}" type="pres">
      <dgm:prSet presAssocID="{7C033CA4-3123-4287-A057-3A9A55DAA97F}" presName="connectorText" presStyleLbl="sibTrans1D1" presStyleIdx="5" presStyleCnt="6"/>
      <dgm:spPr/>
      <dgm:t>
        <a:bodyPr/>
        <a:lstStyle/>
        <a:p>
          <a:endParaRPr lang="es-MX"/>
        </a:p>
      </dgm:t>
    </dgm:pt>
    <dgm:pt modelId="{4FC2741C-1E79-4370-964F-8F07E8FF3611}" type="pres">
      <dgm:prSet presAssocID="{D6651361-170E-4C23-9BFB-8A71E07A4EE0}" presName="node" presStyleLbl="node1" presStyleIdx="6" presStyleCnt="7">
        <dgm:presLayoutVars>
          <dgm:bulletEnabled val="1"/>
        </dgm:presLayoutVars>
      </dgm:prSet>
      <dgm:spPr/>
      <dgm:t>
        <a:bodyPr/>
        <a:lstStyle/>
        <a:p>
          <a:endParaRPr lang="es-MX"/>
        </a:p>
      </dgm:t>
    </dgm:pt>
  </dgm:ptLst>
  <dgm:cxnLst>
    <dgm:cxn modelId="{80326292-E040-4491-9C1E-64F8BE34396C}" type="presOf" srcId="{2CF3122A-A6F9-4B1A-A03E-ED7313D9BC3E}" destId="{86A136D2-7AC3-4530-BAB5-15B53E949A70}" srcOrd="0" destOrd="0" presId="urn:microsoft.com/office/officeart/2005/8/layout/bProcess3"/>
    <dgm:cxn modelId="{7F3A3B0C-4306-44E0-86C7-4127B3BE321A}" type="presOf" srcId="{16E52B1C-7E4B-47EF-A307-2235E7D1C3B6}" destId="{5AD54305-C995-4045-9367-7585CF67764F}" srcOrd="1" destOrd="0" presId="urn:microsoft.com/office/officeart/2005/8/layout/bProcess3"/>
    <dgm:cxn modelId="{440C537F-0041-49F2-A9C5-67F538056C17}" srcId="{C7B7AAA0-BE50-4A62-AD71-4CBC2F2E430E}" destId="{6EE7A296-7164-4DAB-9161-91990AB1B9C9}" srcOrd="0" destOrd="0" parTransId="{8494E1E4-DD83-4FAF-B9A8-286A2811D3AB}" sibTransId="{AC999D5E-FD59-4D58-95A6-35C8BFA841C8}"/>
    <dgm:cxn modelId="{79051FA6-AA04-4809-B66F-E5DE50F448EB}" type="presOf" srcId="{410E2984-543D-4130-B9E6-E6C86E54F770}" destId="{7DA59E38-177B-4961-989F-DC6DDB472166}" srcOrd="0" destOrd="0" presId="urn:microsoft.com/office/officeart/2005/8/layout/bProcess3"/>
    <dgm:cxn modelId="{1CACD54A-C4A5-4E37-BEA6-92F8D7F8C5E5}" type="presOf" srcId="{7C033CA4-3123-4287-A057-3A9A55DAA97F}" destId="{AC516230-67C0-4516-8AC0-EEA136CCA7DA}" srcOrd="0" destOrd="0" presId="urn:microsoft.com/office/officeart/2005/8/layout/bProcess3"/>
    <dgm:cxn modelId="{0E4944FA-4D15-44DC-BA0D-D99C97BB4D1A}" type="presOf" srcId="{16E52B1C-7E4B-47EF-A307-2235E7D1C3B6}" destId="{B6718AAF-F6A7-4CEE-9166-7EA39E5834F9}" srcOrd="0" destOrd="0" presId="urn:microsoft.com/office/officeart/2005/8/layout/bProcess3"/>
    <dgm:cxn modelId="{1004EC92-AA1D-40F9-930B-A922DF796DFF}" type="presOf" srcId="{6729C377-B139-4897-A836-999C7C2AE18E}" destId="{61E151B7-62D3-473B-B470-20F32ADB9530}" srcOrd="0" destOrd="0" presId="urn:microsoft.com/office/officeart/2005/8/layout/bProcess3"/>
    <dgm:cxn modelId="{E7F909FD-C7AC-4FB6-A703-9D3A68281BA5}" type="presOf" srcId="{AC999D5E-FD59-4D58-95A6-35C8BFA841C8}" destId="{93DD7E35-6E7E-4329-B374-3AAABE711A4D}" srcOrd="0" destOrd="0" presId="urn:microsoft.com/office/officeart/2005/8/layout/bProcess3"/>
    <dgm:cxn modelId="{E756CD37-DFDD-4BEE-BE72-6FFC66DA53B1}" srcId="{C7B7AAA0-BE50-4A62-AD71-4CBC2F2E430E}" destId="{D6651361-170E-4C23-9BFB-8A71E07A4EE0}" srcOrd="6" destOrd="0" parTransId="{C617ADB4-3E66-4BED-9601-A8F2A954A3A2}" sibTransId="{5E913892-C4E7-43B9-B468-B6A0B41BD405}"/>
    <dgm:cxn modelId="{AC1E6B7A-3CC0-406B-B84E-0162617DD1DA}" srcId="{C7B7AAA0-BE50-4A62-AD71-4CBC2F2E430E}" destId="{907BED4A-2410-4B6F-BA76-8BE2FF563E5B}" srcOrd="1" destOrd="0" parTransId="{FA079C7D-097D-4DDF-912B-8AD3122EC06D}" sibTransId="{F3656772-9C8C-4188-9B8D-EEE92E38B5C1}"/>
    <dgm:cxn modelId="{950BB026-A590-4193-AC62-0C7B1EAF17D4}" type="presOf" srcId="{6EE7A296-7164-4DAB-9161-91990AB1B9C9}" destId="{6FCC46E8-66D0-48D2-900E-4AD51C419845}" srcOrd="0" destOrd="0" presId="urn:microsoft.com/office/officeart/2005/8/layout/bProcess3"/>
    <dgm:cxn modelId="{346AB2B6-4DCB-4BCF-AE19-2E1794A3D760}" type="presOf" srcId="{2FA786C6-8835-4944-BBC5-43FA0040C1AC}" destId="{B13845A1-A2F4-4111-8F9D-6BB27F641AB9}" srcOrd="0" destOrd="0" presId="urn:microsoft.com/office/officeart/2005/8/layout/bProcess3"/>
    <dgm:cxn modelId="{2FC05518-1535-4CC5-A20D-6CD3889338A8}" type="presOf" srcId="{AC999D5E-FD59-4D58-95A6-35C8BFA841C8}" destId="{E69EA52B-7BC6-4B83-90B1-BEC1D3D05F1A}" srcOrd="1" destOrd="0" presId="urn:microsoft.com/office/officeart/2005/8/layout/bProcess3"/>
    <dgm:cxn modelId="{D8F3E3DF-A20E-4AB4-A1B0-AB497FEEA97A}" type="presOf" srcId="{6729C377-B139-4897-A836-999C7C2AE18E}" destId="{861C78C9-985C-4A5A-92DE-4F31A4C1EC43}" srcOrd="1" destOrd="0" presId="urn:microsoft.com/office/officeart/2005/8/layout/bProcess3"/>
    <dgm:cxn modelId="{B112117A-3133-418B-9094-FC3566ED5498}" type="presOf" srcId="{C7B7AAA0-BE50-4A62-AD71-4CBC2F2E430E}" destId="{3426E149-70F2-47D6-9885-B0B4E8DEA69C}" srcOrd="0" destOrd="0" presId="urn:microsoft.com/office/officeart/2005/8/layout/bProcess3"/>
    <dgm:cxn modelId="{56504AD0-03FC-439B-BD02-C64952CA645F}" type="presOf" srcId="{F3656772-9C8C-4188-9B8D-EEE92E38B5C1}" destId="{81439121-45C7-4BDE-8432-90C368EED30A}" srcOrd="0" destOrd="0" presId="urn:microsoft.com/office/officeart/2005/8/layout/bProcess3"/>
    <dgm:cxn modelId="{F0C9D34B-2602-40E9-BF1F-643AD66E6AE3}" srcId="{C7B7AAA0-BE50-4A62-AD71-4CBC2F2E430E}" destId="{410E2984-543D-4130-B9E6-E6C86E54F770}" srcOrd="4" destOrd="0" parTransId="{DED2DE2A-52DE-4B79-A4B0-F90F8BA1ACF1}" sibTransId="{16E52B1C-7E4B-47EF-A307-2235E7D1C3B6}"/>
    <dgm:cxn modelId="{2B7DBE45-737C-4DFA-A572-D03ABD4C8361}" type="presOf" srcId="{F3656772-9C8C-4188-9B8D-EEE92E38B5C1}" destId="{2AC8BFE1-4258-41FA-AE33-0670B9F2670B}" srcOrd="1" destOrd="0" presId="urn:microsoft.com/office/officeart/2005/8/layout/bProcess3"/>
    <dgm:cxn modelId="{30FD0E4E-E415-4594-89BE-6890E492C985}" type="presOf" srcId="{377BD89C-F01E-408A-A1CA-0D7578B97D3B}" destId="{8D88E780-9690-4694-970B-266EFA5F1120}" srcOrd="1" destOrd="0" presId="urn:microsoft.com/office/officeart/2005/8/layout/bProcess3"/>
    <dgm:cxn modelId="{E6C936F5-EC75-4B92-A176-885145AB02F9}" srcId="{C7B7AAA0-BE50-4A62-AD71-4CBC2F2E430E}" destId="{2FA786C6-8835-4944-BBC5-43FA0040C1AC}" srcOrd="3" destOrd="0" parTransId="{7DEC575A-65A5-45A3-BF23-0B52330A0EB9}" sibTransId="{377BD89C-F01E-408A-A1CA-0D7578B97D3B}"/>
    <dgm:cxn modelId="{1AA9F9B4-2A1C-4116-BA91-1C7EAAC332BE}" type="presOf" srcId="{7C033CA4-3123-4287-A057-3A9A55DAA97F}" destId="{B500E3C1-280F-41C1-9211-943BB8DFE208}" srcOrd="1" destOrd="0" presId="urn:microsoft.com/office/officeart/2005/8/layout/bProcess3"/>
    <dgm:cxn modelId="{A22D9791-2B52-435B-B564-614A61D4F5FB}" type="presOf" srcId="{377BD89C-F01E-408A-A1CA-0D7578B97D3B}" destId="{692C1DEB-9CB6-459A-B966-0BCAD3CA1E1E}" srcOrd="0" destOrd="0" presId="urn:microsoft.com/office/officeart/2005/8/layout/bProcess3"/>
    <dgm:cxn modelId="{D8963116-DDF7-42E0-8666-B2F0B9C923A5}" type="presOf" srcId="{98953295-DA71-4A0D-8651-6AA8D9C2BFCE}" destId="{11936DAF-8DC8-42AB-9405-680E05A9B955}" srcOrd="0" destOrd="0" presId="urn:microsoft.com/office/officeart/2005/8/layout/bProcess3"/>
    <dgm:cxn modelId="{B568D06E-F16A-42A4-82C6-AF3AC149F834}" srcId="{C7B7AAA0-BE50-4A62-AD71-4CBC2F2E430E}" destId="{98953295-DA71-4A0D-8651-6AA8D9C2BFCE}" srcOrd="2" destOrd="0" parTransId="{7E155B7E-5BD3-443E-B7A3-8D98D1EA86EC}" sibTransId="{6729C377-B139-4897-A836-999C7C2AE18E}"/>
    <dgm:cxn modelId="{6FE69B28-5B25-4FED-A07B-A740656520CB}" type="presOf" srcId="{D6651361-170E-4C23-9BFB-8A71E07A4EE0}" destId="{4FC2741C-1E79-4370-964F-8F07E8FF3611}" srcOrd="0" destOrd="0" presId="urn:microsoft.com/office/officeart/2005/8/layout/bProcess3"/>
    <dgm:cxn modelId="{15A2742B-244D-4787-A246-BEFA4EA966E9}" type="presOf" srcId="{907BED4A-2410-4B6F-BA76-8BE2FF563E5B}" destId="{4C694722-900C-4C26-A063-8D21E024DB90}" srcOrd="0" destOrd="0" presId="urn:microsoft.com/office/officeart/2005/8/layout/bProcess3"/>
    <dgm:cxn modelId="{4778057E-2581-4D53-A2C2-CB9BB0F343C3}" srcId="{C7B7AAA0-BE50-4A62-AD71-4CBC2F2E430E}" destId="{2CF3122A-A6F9-4B1A-A03E-ED7313D9BC3E}" srcOrd="5" destOrd="0" parTransId="{D3E7BBF0-0B04-4C97-827D-AB3BF46400A1}" sibTransId="{7C033CA4-3123-4287-A057-3A9A55DAA97F}"/>
    <dgm:cxn modelId="{EF3DBD78-0A83-44BC-93A0-85471C5DB711}" type="presParOf" srcId="{3426E149-70F2-47D6-9885-B0B4E8DEA69C}" destId="{6FCC46E8-66D0-48D2-900E-4AD51C419845}" srcOrd="0" destOrd="0" presId="urn:microsoft.com/office/officeart/2005/8/layout/bProcess3"/>
    <dgm:cxn modelId="{3CD3991A-A4C9-45E5-9CDB-C9A5BBFAD507}" type="presParOf" srcId="{3426E149-70F2-47D6-9885-B0B4E8DEA69C}" destId="{93DD7E35-6E7E-4329-B374-3AAABE711A4D}" srcOrd="1" destOrd="0" presId="urn:microsoft.com/office/officeart/2005/8/layout/bProcess3"/>
    <dgm:cxn modelId="{8CEA2BA0-A599-4B14-8A9E-1D6E6DE722F7}" type="presParOf" srcId="{93DD7E35-6E7E-4329-B374-3AAABE711A4D}" destId="{E69EA52B-7BC6-4B83-90B1-BEC1D3D05F1A}" srcOrd="0" destOrd="0" presId="urn:microsoft.com/office/officeart/2005/8/layout/bProcess3"/>
    <dgm:cxn modelId="{80A14FA4-8446-4600-B9B9-34906646DFCB}" type="presParOf" srcId="{3426E149-70F2-47D6-9885-B0B4E8DEA69C}" destId="{4C694722-900C-4C26-A063-8D21E024DB90}" srcOrd="2" destOrd="0" presId="urn:microsoft.com/office/officeart/2005/8/layout/bProcess3"/>
    <dgm:cxn modelId="{C70B6FB2-E9D6-4064-AD5B-8F66D2505137}" type="presParOf" srcId="{3426E149-70F2-47D6-9885-B0B4E8DEA69C}" destId="{81439121-45C7-4BDE-8432-90C368EED30A}" srcOrd="3" destOrd="0" presId="urn:microsoft.com/office/officeart/2005/8/layout/bProcess3"/>
    <dgm:cxn modelId="{3394A4C8-822F-483C-B3E4-C2515BED8288}" type="presParOf" srcId="{81439121-45C7-4BDE-8432-90C368EED30A}" destId="{2AC8BFE1-4258-41FA-AE33-0670B9F2670B}" srcOrd="0" destOrd="0" presId="urn:microsoft.com/office/officeart/2005/8/layout/bProcess3"/>
    <dgm:cxn modelId="{C6E62CEE-2067-4A7A-B8EA-743DD54BB7FC}" type="presParOf" srcId="{3426E149-70F2-47D6-9885-B0B4E8DEA69C}" destId="{11936DAF-8DC8-42AB-9405-680E05A9B955}" srcOrd="4" destOrd="0" presId="urn:microsoft.com/office/officeart/2005/8/layout/bProcess3"/>
    <dgm:cxn modelId="{FBD170C6-AEFB-4BD5-A563-0512F899142E}" type="presParOf" srcId="{3426E149-70F2-47D6-9885-B0B4E8DEA69C}" destId="{61E151B7-62D3-473B-B470-20F32ADB9530}" srcOrd="5" destOrd="0" presId="urn:microsoft.com/office/officeart/2005/8/layout/bProcess3"/>
    <dgm:cxn modelId="{BE37309C-380C-4137-A8B9-6DCF0C24D758}" type="presParOf" srcId="{61E151B7-62D3-473B-B470-20F32ADB9530}" destId="{861C78C9-985C-4A5A-92DE-4F31A4C1EC43}" srcOrd="0" destOrd="0" presId="urn:microsoft.com/office/officeart/2005/8/layout/bProcess3"/>
    <dgm:cxn modelId="{6ACC7D53-6958-49A0-A146-FBA451B1AB78}" type="presParOf" srcId="{3426E149-70F2-47D6-9885-B0B4E8DEA69C}" destId="{B13845A1-A2F4-4111-8F9D-6BB27F641AB9}" srcOrd="6" destOrd="0" presId="urn:microsoft.com/office/officeart/2005/8/layout/bProcess3"/>
    <dgm:cxn modelId="{8B937669-2BC1-4247-9B06-AE2EF235E2EB}" type="presParOf" srcId="{3426E149-70F2-47D6-9885-B0B4E8DEA69C}" destId="{692C1DEB-9CB6-459A-B966-0BCAD3CA1E1E}" srcOrd="7" destOrd="0" presId="urn:microsoft.com/office/officeart/2005/8/layout/bProcess3"/>
    <dgm:cxn modelId="{CBDF1701-DF50-4317-B15D-0F969D39548F}" type="presParOf" srcId="{692C1DEB-9CB6-459A-B966-0BCAD3CA1E1E}" destId="{8D88E780-9690-4694-970B-266EFA5F1120}" srcOrd="0" destOrd="0" presId="urn:microsoft.com/office/officeart/2005/8/layout/bProcess3"/>
    <dgm:cxn modelId="{ADDBC996-AC43-47E7-A8FA-F957C9DEB254}" type="presParOf" srcId="{3426E149-70F2-47D6-9885-B0B4E8DEA69C}" destId="{7DA59E38-177B-4961-989F-DC6DDB472166}" srcOrd="8" destOrd="0" presId="urn:microsoft.com/office/officeart/2005/8/layout/bProcess3"/>
    <dgm:cxn modelId="{1A0C91D3-2CAE-44F0-BF7D-8550C607BA02}" type="presParOf" srcId="{3426E149-70F2-47D6-9885-B0B4E8DEA69C}" destId="{B6718AAF-F6A7-4CEE-9166-7EA39E5834F9}" srcOrd="9" destOrd="0" presId="urn:microsoft.com/office/officeart/2005/8/layout/bProcess3"/>
    <dgm:cxn modelId="{6581366F-D59C-4743-B8F2-1CEE1730BE33}" type="presParOf" srcId="{B6718AAF-F6A7-4CEE-9166-7EA39E5834F9}" destId="{5AD54305-C995-4045-9367-7585CF67764F}" srcOrd="0" destOrd="0" presId="urn:microsoft.com/office/officeart/2005/8/layout/bProcess3"/>
    <dgm:cxn modelId="{9A66AF77-19F8-42FE-84AE-95B6E84F018E}" type="presParOf" srcId="{3426E149-70F2-47D6-9885-B0B4E8DEA69C}" destId="{86A136D2-7AC3-4530-BAB5-15B53E949A70}" srcOrd="10" destOrd="0" presId="urn:microsoft.com/office/officeart/2005/8/layout/bProcess3"/>
    <dgm:cxn modelId="{F4E55876-0176-4D03-91EC-D9F859BA1596}" type="presParOf" srcId="{3426E149-70F2-47D6-9885-B0B4E8DEA69C}" destId="{AC516230-67C0-4516-8AC0-EEA136CCA7DA}" srcOrd="11" destOrd="0" presId="urn:microsoft.com/office/officeart/2005/8/layout/bProcess3"/>
    <dgm:cxn modelId="{BBF39E12-5DFB-46F1-8114-217C1F339722}" type="presParOf" srcId="{AC516230-67C0-4516-8AC0-EEA136CCA7DA}" destId="{B500E3C1-280F-41C1-9211-943BB8DFE208}" srcOrd="0" destOrd="0" presId="urn:microsoft.com/office/officeart/2005/8/layout/bProcess3"/>
    <dgm:cxn modelId="{FF1C9FEA-061E-4CDF-8D68-259EBB40CC89}" type="presParOf" srcId="{3426E149-70F2-47D6-9885-B0B4E8DEA69C}" destId="{4FC2741C-1E79-4370-964F-8F07E8FF3611}"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97AEEA8-7FBD-4673-986E-81EAA0F20BA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6AAEE302-D25F-4C7A-9A38-28BE3EC523A2}">
      <dgm:prSet phldrT="[Texto]">
        <dgm:style>
          <a:lnRef idx="2">
            <a:schemeClr val="accent4"/>
          </a:lnRef>
          <a:fillRef idx="1">
            <a:schemeClr val="lt1"/>
          </a:fillRef>
          <a:effectRef idx="0">
            <a:schemeClr val="accent4"/>
          </a:effectRef>
          <a:fontRef idx="minor">
            <a:schemeClr val="dk1"/>
          </a:fontRef>
        </dgm:style>
      </dgm:prSet>
      <dgm:spPr>
        <a:ln>
          <a:solidFill>
            <a:srgbClr val="FF0000"/>
          </a:solidFill>
        </a:ln>
      </dgm:spPr>
      <dgm:t>
        <a:bodyPr/>
        <a:lstStyle/>
        <a:p>
          <a:r>
            <a:rPr lang="es-MX" dirty="0" smtClean="0"/>
            <a:t>CYP1A2</a:t>
          </a:r>
        </a:p>
        <a:p>
          <a:r>
            <a:rPr lang="es-MX" dirty="0" smtClean="0"/>
            <a:t>15%</a:t>
          </a:r>
          <a:endParaRPr lang="es-MX" dirty="0"/>
        </a:p>
      </dgm:t>
    </dgm:pt>
    <dgm:pt modelId="{7602E254-D5C9-4612-8AF9-2BA5F882F447}" type="parTrans" cxnId="{ACAF8FFF-54A9-4B90-A085-C5D3118B658D}">
      <dgm:prSet/>
      <dgm:spPr/>
      <dgm:t>
        <a:bodyPr/>
        <a:lstStyle/>
        <a:p>
          <a:endParaRPr lang="es-MX"/>
        </a:p>
      </dgm:t>
    </dgm:pt>
    <dgm:pt modelId="{959C56BC-7644-4FDA-9C23-F9C76A7034A0}" type="sibTrans" cxnId="{ACAF8FFF-54A9-4B90-A085-C5D3118B658D}">
      <dgm:prSet/>
      <dgm:spPr/>
      <dgm:t>
        <a:bodyPr/>
        <a:lstStyle/>
        <a:p>
          <a:endParaRPr lang="es-MX"/>
        </a:p>
      </dgm:t>
    </dgm:pt>
    <dgm:pt modelId="{242162D7-16B7-4566-8775-00CCB674DC01}">
      <dgm:prSet phldrT="[Texto]">
        <dgm:style>
          <a:lnRef idx="2">
            <a:schemeClr val="accent6"/>
          </a:lnRef>
          <a:fillRef idx="1">
            <a:schemeClr val="lt1"/>
          </a:fillRef>
          <a:effectRef idx="0">
            <a:schemeClr val="accent6"/>
          </a:effectRef>
          <a:fontRef idx="minor">
            <a:schemeClr val="dk1"/>
          </a:fontRef>
        </dgm:style>
      </dgm:prSet>
      <dgm:spPr>
        <a:ln>
          <a:solidFill>
            <a:schemeClr val="bg2">
              <a:lumMod val="50000"/>
            </a:schemeClr>
          </a:solidFill>
        </a:ln>
      </dgm:spPr>
      <dgm:t>
        <a:bodyPr/>
        <a:lstStyle/>
        <a:p>
          <a:r>
            <a:rPr lang="es-MX" dirty="0" smtClean="0">
              <a:solidFill>
                <a:schemeClr val="tx1"/>
              </a:solidFill>
            </a:rPr>
            <a:t>CYP2A6</a:t>
          </a:r>
        </a:p>
        <a:p>
          <a:r>
            <a:rPr lang="es-MX" dirty="0" smtClean="0">
              <a:solidFill>
                <a:schemeClr val="tx1"/>
              </a:solidFill>
            </a:rPr>
            <a:t>4%</a:t>
          </a:r>
          <a:endParaRPr lang="es-MX" dirty="0">
            <a:solidFill>
              <a:schemeClr val="tx1"/>
            </a:solidFill>
          </a:endParaRPr>
        </a:p>
      </dgm:t>
    </dgm:pt>
    <dgm:pt modelId="{718A71FA-59EA-49C2-A3AD-018DAF3367E9}" type="parTrans" cxnId="{1CF2CD0D-2FB0-4CBD-9689-E714E6A766F0}">
      <dgm:prSet/>
      <dgm:spPr/>
      <dgm:t>
        <a:bodyPr/>
        <a:lstStyle/>
        <a:p>
          <a:endParaRPr lang="es-MX"/>
        </a:p>
      </dgm:t>
    </dgm:pt>
    <dgm:pt modelId="{1FD1025F-71C2-4849-872F-08C26260B21B}" type="sibTrans" cxnId="{1CF2CD0D-2FB0-4CBD-9689-E714E6A766F0}">
      <dgm:prSet/>
      <dgm:spPr/>
      <dgm:t>
        <a:bodyPr/>
        <a:lstStyle/>
        <a:p>
          <a:endParaRPr lang="es-MX"/>
        </a:p>
      </dgm:t>
    </dgm:pt>
    <dgm:pt modelId="{705E2ED9-A913-438F-930B-0BEA8AFBFB84}">
      <dgm:prSet phldrT="[Texto]">
        <dgm:style>
          <a:lnRef idx="2">
            <a:schemeClr val="accent6"/>
          </a:lnRef>
          <a:fillRef idx="1">
            <a:schemeClr val="lt1"/>
          </a:fillRef>
          <a:effectRef idx="0">
            <a:schemeClr val="accent6"/>
          </a:effectRef>
          <a:fontRef idx="minor">
            <a:schemeClr val="dk1"/>
          </a:fontRef>
        </dgm:style>
      </dgm:prSet>
      <dgm:spPr>
        <a:ln>
          <a:solidFill>
            <a:schemeClr val="bg2">
              <a:lumMod val="50000"/>
            </a:schemeClr>
          </a:solidFill>
        </a:ln>
      </dgm:spPr>
      <dgm:t>
        <a:bodyPr/>
        <a:lstStyle/>
        <a:p>
          <a:r>
            <a:rPr lang="es-MX" dirty="0" smtClean="0">
              <a:solidFill>
                <a:schemeClr val="tx1"/>
              </a:solidFill>
            </a:rPr>
            <a:t>CYP2B6</a:t>
          </a:r>
        </a:p>
        <a:p>
          <a:r>
            <a:rPr lang="es-MX" dirty="0" smtClean="0">
              <a:solidFill>
                <a:schemeClr val="tx1"/>
              </a:solidFill>
            </a:rPr>
            <a:t>1%</a:t>
          </a:r>
          <a:endParaRPr lang="es-MX" dirty="0">
            <a:solidFill>
              <a:schemeClr val="tx1"/>
            </a:solidFill>
          </a:endParaRPr>
        </a:p>
      </dgm:t>
    </dgm:pt>
    <dgm:pt modelId="{EF917AB5-90D8-4740-95C7-5601293F40AD}" type="parTrans" cxnId="{7EABEF05-FB96-40F1-B55E-EAF4BF13A064}">
      <dgm:prSet/>
      <dgm:spPr/>
      <dgm:t>
        <a:bodyPr/>
        <a:lstStyle/>
        <a:p>
          <a:endParaRPr lang="es-MX"/>
        </a:p>
      </dgm:t>
    </dgm:pt>
    <dgm:pt modelId="{412CAEDF-7996-48B3-9484-235BF72ED01F}" type="sibTrans" cxnId="{7EABEF05-FB96-40F1-B55E-EAF4BF13A064}">
      <dgm:prSet/>
      <dgm:spPr/>
      <dgm:t>
        <a:bodyPr/>
        <a:lstStyle/>
        <a:p>
          <a:endParaRPr lang="es-MX"/>
        </a:p>
      </dgm:t>
    </dgm:pt>
    <dgm:pt modelId="{293E5AD9-E07A-4D0C-B8B5-5CB7B7397604}">
      <dgm:prSet phldrT="[Texto]">
        <dgm:style>
          <a:lnRef idx="2">
            <a:schemeClr val="accent4"/>
          </a:lnRef>
          <a:fillRef idx="1">
            <a:schemeClr val="lt1"/>
          </a:fillRef>
          <a:effectRef idx="0">
            <a:schemeClr val="accent4"/>
          </a:effectRef>
          <a:fontRef idx="minor">
            <a:schemeClr val="dk1"/>
          </a:fontRef>
        </dgm:style>
      </dgm:prSet>
      <dgm:spPr>
        <a:ln>
          <a:solidFill>
            <a:srgbClr val="FF0000"/>
          </a:solidFill>
        </a:ln>
      </dgm:spPr>
      <dgm:t>
        <a:bodyPr/>
        <a:lstStyle/>
        <a:p>
          <a:r>
            <a:rPr lang="es-MX" dirty="0" smtClean="0"/>
            <a:t>CYP2C9</a:t>
          </a:r>
        </a:p>
        <a:p>
          <a:r>
            <a:rPr lang="es-MX" dirty="0" smtClean="0"/>
            <a:t>20%</a:t>
          </a:r>
          <a:endParaRPr lang="es-MX" dirty="0"/>
        </a:p>
      </dgm:t>
    </dgm:pt>
    <dgm:pt modelId="{103C5AA0-7461-464D-BBAD-B80E6059EBAC}" type="parTrans" cxnId="{B23C540C-20C0-4265-9F10-F3844ACD3F0E}">
      <dgm:prSet/>
      <dgm:spPr/>
      <dgm:t>
        <a:bodyPr/>
        <a:lstStyle/>
        <a:p>
          <a:endParaRPr lang="es-MX"/>
        </a:p>
      </dgm:t>
    </dgm:pt>
    <dgm:pt modelId="{703B3F6E-860B-438B-B98B-38DD35F0B054}" type="sibTrans" cxnId="{B23C540C-20C0-4265-9F10-F3844ACD3F0E}">
      <dgm:prSet/>
      <dgm:spPr/>
      <dgm:t>
        <a:bodyPr/>
        <a:lstStyle/>
        <a:p>
          <a:endParaRPr lang="es-MX"/>
        </a:p>
      </dgm:t>
    </dgm:pt>
    <dgm:pt modelId="{FD21EA3D-E7B9-4B4A-AD55-3D258D24E978}">
      <dgm:prSet phldrT="[Texto]">
        <dgm:style>
          <a:lnRef idx="2">
            <a:schemeClr val="accent6"/>
          </a:lnRef>
          <a:fillRef idx="1">
            <a:schemeClr val="lt1"/>
          </a:fillRef>
          <a:effectRef idx="0">
            <a:schemeClr val="accent6"/>
          </a:effectRef>
          <a:fontRef idx="minor">
            <a:schemeClr val="dk1"/>
          </a:fontRef>
        </dgm:style>
      </dgm:prSet>
      <dgm:spPr>
        <a:ln>
          <a:solidFill>
            <a:schemeClr val="bg2">
              <a:lumMod val="50000"/>
            </a:schemeClr>
          </a:solidFill>
        </a:ln>
      </dgm:spPr>
      <dgm:t>
        <a:bodyPr/>
        <a:lstStyle/>
        <a:p>
          <a:r>
            <a:rPr lang="es-MX" dirty="0" smtClean="0">
              <a:solidFill>
                <a:schemeClr val="tx1"/>
              </a:solidFill>
            </a:rPr>
            <a:t>CYP2D6</a:t>
          </a:r>
        </a:p>
        <a:p>
          <a:r>
            <a:rPr lang="es-MX" dirty="0" smtClean="0">
              <a:solidFill>
                <a:schemeClr val="tx1"/>
              </a:solidFill>
            </a:rPr>
            <a:t>5%</a:t>
          </a:r>
          <a:endParaRPr lang="es-MX" dirty="0">
            <a:solidFill>
              <a:schemeClr val="tx1"/>
            </a:solidFill>
          </a:endParaRPr>
        </a:p>
      </dgm:t>
    </dgm:pt>
    <dgm:pt modelId="{652F33BB-649A-4A06-9749-EC8C81B7E29C}" type="parTrans" cxnId="{7A889172-30AD-4952-B655-BB5EFFFF9BF4}">
      <dgm:prSet/>
      <dgm:spPr/>
      <dgm:t>
        <a:bodyPr/>
        <a:lstStyle/>
        <a:p>
          <a:endParaRPr lang="es-MX"/>
        </a:p>
      </dgm:t>
    </dgm:pt>
    <dgm:pt modelId="{F8F4F70E-C623-4569-AC3A-259D2CB53A65}" type="sibTrans" cxnId="{7A889172-30AD-4952-B655-BB5EFFFF9BF4}">
      <dgm:prSet/>
      <dgm:spPr/>
      <dgm:t>
        <a:bodyPr/>
        <a:lstStyle/>
        <a:p>
          <a:endParaRPr lang="es-MX"/>
        </a:p>
      </dgm:t>
    </dgm:pt>
    <dgm:pt modelId="{B6EF3294-4E66-4CA0-AE4E-60C8900A45A6}">
      <dgm:prSet phldrT="[Texto]">
        <dgm:style>
          <a:lnRef idx="2">
            <a:schemeClr val="accent6"/>
          </a:lnRef>
          <a:fillRef idx="1">
            <a:schemeClr val="lt1"/>
          </a:fillRef>
          <a:effectRef idx="0">
            <a:schemeClr val="accent6"/>
          </a:effectRef>
          <a:fontRef idx="minor">
            <a:schemeClr val="dk1"/>
          </a:fontRef>
        </dgm:style>
      </dgm:prSet>
      <dgm:spPr>
        <a:ln>
          <a:solidFill>
            <a:schemeClr val="bg2">
              <a:lumMod val="50000"/>
            </a:schemeClr>
          </a:solidFill>
        </a:ln>
      </dgm:spPr>
      <dgm:t>
        <a:bodyPr/>
        <a:lstStyle/>
        <a:p>
          <a:r>
            <a:rPr lang="es-MX" dirty="0" smtClean="0">
              <a:solidFill>
                <a:schemeClr val="tx1"/>
              </a:solidFill>
            </a:rPr>
            <a:t>CYP2E1</a:t>
          </a:r>
        </a:p>
        <a:p>
          <a:r>
            <a:rPr lang="es-MX" dirty="0" smtClean="0">
              <a:solidFill>
                <a:schemeClr val="tx1"/>
              </a:solidFill>
            </a:rPr>
            <a:t>10%</a:t>
          </a:r>
          <a:endParaRPr lang="es-MX" dirty="0">
            <a:solidFill>
              <a:schemeClr val="tx1"/>
            </a:solidFill>
          </a:endParaRPr>
        </a:p>
      </dgm:t>
    </dgm:pt>
    <dgm:pt modelId="{25C061C2-BA05-4514-A12A-9ED08E00B995}" type="parTrans" cxnId="{C340C5F4-7000-42EA-BEC3-612E8B41E18A}">
      <dgm:prSet/>
      <dgm:spPr/>
      <dgm:t>
        <a:bodyPr/>
        <a:lstStyle/>
        <a:p>
          <a:endParaRPr lang="es-MX"/>
        </a:p>
      </dgm:t>
    </dgm:pt>
    <dgm:pt modelId="{DC9036BB-FFA4-4CD2-BFEA-D3A2E7A93BE7}" type="sibTrans" cxnId="{C340C5F4-7000-42EA-BEC3-612E8B41E18A}">
      <dgm:prSet/>
      <dgm:spPr/>
      <dgm:t>
        <a:bodyPr/>
        <a:lstStyle/>
        <a:p>
          <a:endParaRPr lang="es-MX"/>
        </a:p>
      </dgm:t>
    </dgm:pt>
    <dgm:pt modelId="{AB222C2F-1C45-42F6-B326-6474A8AF2428}">
      <dgm:prSet phldrT="[Texto]">
        <dgm:style>
          <a:lnRef idx="2">
            <a:schemeClr val="accent4"/>
          </a:lnRef>
          <a:fillRef idx="1">
            <a:schemeClr val="lt1"/>
          </a:fillRef>
          <a:effectRef idx="0">
            <a:schemeClr val="accent4"/>
          </a:effectRef>
          <a:fontRef idx="minor">
            <a:schemeClr val="dk1"/>
          </a:fontRef>
        </dgm:style>
      </dgm:prSet>
      <dgm:spPr>
        <a:ln>
          <a:solidFill>
            <a:srgbClr val="FF0000"/>
          </a:solidFill>
        </a:ln>
      </dgm:spPr>
      <dgm:t>
        <a:bodyPr/>
        <a:lstStyle/>
        <a:p>
          <a:r>
            <a:rPr lang="es-MX" dirty="0" smtClean="0"/>
            <a:t>CYP3A4</a:t>
          </a:r>
        </a:p>
        <a:p>
          <a:r>
            <a:rPr lang="es-MX" dirty="0" smtClean="0"/>
            <a:t>30%</a:t>
          </a:r>
          <a:endParaRPr lang="es-MX" dirty="0"/>
        </a:p>
      </dgm:t>
    </dgm:pt>
    <dgm:pt modelId="{1901900F-C55F-486B-8CCB-677308E0AE9F}" type="parTrans" cxnId="{5FE7FF10-CC42-4620-8813-3C9253BA54CD}">
      <dgm:prSet/>
      <dgm:spPr/>
      <dgm:t>
        <a:bodyPr/>
        <a:lstStyle/>
        <a:p>
          <a:endParaRPr lang="es-MX"/>
        </a:p>
      </dgm:t>
    </dgm:pt>
    <dgm:pt modelId="{A8027074-45DE-4647-A70D-64348193A168}" type="sibTrans" cxnId="{5FE7FF10-CC42-4620-8813-3C9253BA54CD}">
      <dgm:prSet/>
      <dgm:spPr/>
      <dgm:t>
        <a:bodyPr/>
        <a:lstStyle/>
        <a:p>
          <a:endParaRPr lang="es-MX"/>
        </a:p>
      </dgm:t>
    </dgm:pt>
    <dgm:pt modelId="{23F38FA4-710F-410C-B98A-2C1AE9FC8CF3}" type="pres">
      <dgm:prSet presAssocID="{297AEEA8-7FBD-4673-986E-81EAA0F20BA1}" presName="diagram" presStyleCnt="0">
        <dgm:presLayoutVars>
          <dgm:dir/>
          <dgm:resizeHandles val="exact"/>
        </dgm:presLayoutVars>
      </dgm:prSet>
      <dgm:spPr/>
      <dgm:t>
        <a:bodyPr/>
        <a:lstStyle/>
        <a:p>
          <a:endParaRPr lang="es-MX"/>
        </a:p>
      </dgm:t>
    </dgm:pt>
    <dgm:pt modelId="{158DA27B-69A0-4BEE-9D88-0196622DABDD}" type="pres">
      <dgm:prSet presAssocID="{6AAEE302-D25F-4C7A-9A38-28BE3EC523A2}" presName="node" presStyleLbl="node1" presStyleIdx="0" presStyleCnt="7">
        <dgm:presLayoutVars>
          <dgm:bulletEnabled val="1"/>
        </dgm:presLayoutVars>
      </dgm:prSet>
      <dgm:spPr/>
      <dgm:t>
        <a:bodyPr/>
        <a:lstStyle/>
        <a:p>
          <a:endParaRPr lang="es-MX"/>
        </a:p>
      </dgm:t>
    </dgm:pt>
    <dgm:pt modelId="{9AAE8904-4164-4DCB-93E7-D18068EF56BD}" type="pres">
      <dgm:prSet presAssocID="{959C56BC-7644-4FDA-9C23-F9C76A7034A0}" presName="sibTrans" presStyleCnt="0"/>
      <dgm:spPr/>
    </dgm:pt>
    <dgm:pt modelId="{38CCA192-442E-44F1-ADE8-2880298CD019}" type="pres">
      <dgm:prSet presAssocID="{242162D7-16B7-4566-8775-00CCB674DC01}" presName="node" presStyleLbl="node1" presStyleIdx="1" presStyleCnt="7">
        <dgm:presLayoutVars>
          <dgm:bulletEnabled val="1"/>
        </dgm:presLayoutVars>
      </dgm:prSet>
      <dgm:spPr/>
      <dgm:t>
        <a:bodyPr/>
        <a:lstStyle/>
        <a:p>
          <a:endParaRPr lang="es-MX"/>
        </a:p>
      </dgm:t>
    </dgm:pt>
    <dgm:pt modelId="{06129AB6-9AC0-433C-B5FA-EADC42ED0EE4}" type="pres">
      <dgm:prSet presAssocID="{1FD1025F-71C2-4849-872F-08C26260B21B}" presName="sibTrans" presStyleCnt="0"/>
      <dgm:spPr/>
    </dgm:pt>
    <dgm:pt modelId="{EDC20738-A60F-4BFD-AA20-34819502CC6E}" type="pres">
      <dgm:prSet presAssocID="{705E2ED9-A913-438F-930B-0BEA8AFBFB84}" presName="node" presStyleLbl="node1" presStyleIdx="2" presStyleCnt="7">
        <dgm:presLayoutVars>
          <dgm:bulletEnabled val="1"/>
        </dgm:presLayoutVars>
      </dgm:prSet>
      <dgm:spPr/>
      <dgm:t>
        <a:bodyPr/>
        <a:lstStyle/>
        <a:p>
          <a:endParaRPr lang="es-MX"/>
        </a:p>
      </dgm:t>
    </dgm:pt>
    <dgm:pt modelId="{A72FE860-5BC8-4677-B3E3-CE9F657FAA58}" type="pres">
      <dgm:prSet presAssocID="{412CAEDF-7996-48B3-9484-235BF72ED01F}" presName="sibTrans" presStyleCnt="0"/>
      <dgm:spPr/>
    </dgm:pt>
    <dgm:pt modelId="{B0D8979B-CA58-4F14-8D49-3EB7167F018D}" type="pres">
      <dgm:prSet presAssocID="{293E5AD9-E07A-4D0C-B8B5-5CB7B7397604}" presName="node" presStyleLbl="node1" presStyleIdx="3" presStyleCnt="7">
        <dgm:presLayoutVars>
          <dgm:bulletEnabled val="1"/>
        </dgm:presLayoutVars>
      </dgm:prSet>
      <dgm:spPr/>
      <dgm:t>
        <a:bodyPr/>
        <a:lstStyle/>
        <a:p>
          <a:endParaRPr lang="es-MX"/>
        </a:p>
      </dgm:t>
    </dgm:pt>
    <dgm:pt modelId="{9E386766-3335-4CB3-8203-F6C29E088C2D}" type="pres">
      <dgm:prSet presAssocID="{703B3F6E-860B-438B-B98B-38DD35F0B054}" presName="sibTrans" presStyleCnt="0"/>
      <dgm:spPr/>
    </dgm:pt>
    <dgm:pt modelId="{ED70D20A-25EE-4C14-9DE6-BB6227207958}" type="pres">
      <dgm:prSet presAssocID="{FD21EA3D-E7B9-4B4A-AD55-3D258D24E978}" presName="node" presStyleLbl="node1" presStyleIdx="4" presStyleCnt="7">
        <dgm:presLayoutVars>
          <dgm:bulletEnabled val="1"/>
        </dgm:presLayoutVars>
      </dgm:prSet>
      <dgm:spPr/>
      <dgm:t>
        <a:bodyPr/>
        <a:lstStyle/>
        <a:p>
          <a:endParaRPr lang="es-MX"/>
        </a:p>
      </dgm:t>
    </dgm:pt>
    <dgm:pt modelId="{C29CD706-6F90-4283-93D9-984190DA394A}" type="pres">
      <dgm:prSet presAssocID="{F8F4F70E-C623-4569-AC3A-259D2CB53A65}" presName="sibTrans" presStyleCnt="0"/>
      <dgm:spPr/>
    </dgm:pt>
    <dgm:pt modelId="{FD96BD31-3A60-4457-9EAC-1EC64F14C44C}" type="pres">
      <dgm:prSet presAssocID="{B6EF3294-4E66-4CA0-AE4E-60C8900A45A6}" presName="node" presStyleLbl="node1" presStyleIdx="5" presStyleCnt="7">
        <dgm:presLayoutVars>
          <dgm:bulletEnabled val="1"/>
        </dgm:presLayoutVars>
      </dgm:prSet>
      <dgm:spPr/>
      <dgm:t>
        <a:bodyPr/>
        <a:lstStyle/>
        <a:p>
          <a:endParaRPr lang="es-MX"/>
        </a:p>
      </dgm:t>
    </dgm:pt>
    <dgm:pt modelId="{C74B4CCC-D559-49DE-85D6-69BC2F7BFFF2}" type="pres">
      <dgm:prSet presAssocID="{DC9036BB-FFA4-4CD2-BFEA-D3A2E7A93BE7}" presName="sibTrans" presStyleCnt="0"/>
      <dgm:spPr/>
    </dgm:pt>
    <dgm:pt modelId="{2395918C-B435-48F5-987D-CB1355024EC5}" type="pres">
      <dgm:prSet presAssocID="{AB222C2F-1C45-42F6-B326-6474A8AF2428}" presName="node" presStyleLbl="node1" presStyleIdx="6" presStyleCnt="7">
        <dgm:presLayoutVars>
          <dgm:bulletEnabled val="1"/>
        </dgm:presLayoutVars>
      </dgm:prSet>
      <dgm:spPr/>
      <dgm:t>
        <a:bodyPr/>
        <a:lstStyle/>
        <a:p>
          <a:endParaRPr lang="es-MX"/>
        </a:p>
      </dgm:t>
    </dgm:pt>
  </dgm:ptLst>
  <dgm:cxnLst>
    <dgm:cxn modelId="{F2A6B354-D104-462C-8500-72C9BCA8EA12}" type="presOf" srcId="{AB222C2F-1C45-42F6-B326-6474A8AF2428}" destId="{2395918C-B435-48F5-987D-CB1355024EC5}" srcOrd="0" destOrd="0" presId="urn:microsoft.com/office/officeart/2005/8/layout/default"/>
    <dgm:cxn modelId="{1CF2CD0D-2FB0-4CBD-9689-E714E6A766F0}" srcId="{297AEEA8-7FBD-4673-986E-81EAA0F20BA1}" destId="{242162D7-16B7-4566-8775-00CCB674DC01}" srcOrd="1" destOrd="0" parTransId="{718A71FA-59EA-49C2-A3AD-018DAF3367E9}" sibTransId="{1FD1025F-71C2-4849-872F-08C26260B21B}"/>
    <dgm:cxn modelId="{4E494354-1634-4592-88F7-C68165756936}" type="presOf" srcId="{705E2ED9-A913-438F-930B-0BEA8AFBFB84}" destId="{EDC20738-A60F-4BFD-AA20-34819502CC6E}" srcOrd="0" destOrd="0" presId="urn:microsoft.com/office/officeart/2005/8/layout/default"/>
    <dgm:cxn modelId="{C340C5F4-7000-42EA-BEC3-612E8B41E18A}" srcId="{297AEEA8-7FBD-4673-986E-81EAA0F20BA1}" destId="{B6EF3294-4E66-4CA0-AE4E-60C8900A45A6}" srcOrd="5" destOrd="0" parTransId="{25C061C2-BA05-4514-A12A-9ED08E00B995}" sibTransId="{DC9036BB-FFA4-4CD2-BFEA-D3A2E7A93BE7}"/>
    <dgm:cxn modelId="{E6FC3BB9-0FF4-4E64-A084-A506A76E7C8C}" type="presOf" srcId="{FD21EA3D-E7B9-4B4A-AD55-3D258D24E978}" destId="{ED70D20A-25EE-4C14-9DE6-BB6227207958}" srcOrd="0" destOrd="0" presId="urn:microsoft.com/office/officeart/2005/8/layout/default"/>
    <dgm:cxn modelId="{5FE7FF10-CC42-4620-8813-3C9253BA54CD}" srcId="{297AEEA8-7FBD-4673-986E-81EAA0F20BA1}" destId="{AB222C2F-1C45-42F6-B326-6474A8AF2428}" srcOrd="6" destOrd="0" parTransId="{1901900F-C55F-486B-8CCB-677308E0AE9F}" sibTransId="{A8027074-45DE-4647-A70D-64348193A168}"/>
    <dgm:cxn modelId="{38EDFBE9-4438-4190-8D6F-B5319B63571C}" type="presOf" srcId="{297AEEA8-7FBD-4673-986E-81EAA0F20BA1}" destId="{23F38FA4-710F-410C-B98A-2C1AE9FC8CF3}" srcOrd="0" destOrd="0" presId="urn:microsoft.com/office/officeart/2005/8/layout/default"/>
    <dgm:cxn modelId="{7EABEF05-FB96-40F1-B55E-EAF4BF13A064}" srcId="{297AEEA8-7FBD-4673-986E-81EAA0F20BA1}" destId="{705E2ED9-A913-438F-930B-0BEA8AFBFB84}" srcOrd="2" destOrd="0" parTransId="{EF917AB5-90D8-4740-95C7-5601293F40AD}" sibTransId="{412CAEDF-7996-48B3-9484-235BF72ED01F}"/>
    <dgm:cxn modelId="{AA0BAA2D-EED0-40EF-9B7E-1C4011A55A3C}" type="presOf" srcId="{242162D7-16B7-4566-8775-00CCB674DC01}" destId="{38CCA192-442E-44F1-ADE8-2880298CD019}" srcOrd="0" destOrd="0" presId="urn:microsoft.com/office/officeart/2005/8/layout/default"/>
    <dgm:cxn modelId="{ACAF8FFF-54A9-4B90-A085-C5D3118B658D}" srcId="{297AEEA8-7FBD-4673-986E-81EAA0F20BA1}" destId="{6AAEE302-D25F-4C7A-9A38-28BE3EC523A2}" srcOrd="0" destOrd="0" parTransId="{7602E254-D5C9-4612-8AF9-2BA5F882F447}" sibTransId="{959C56BC-7644-4FDA-9C23-F9C76A7034A0}"/>
    <dgm:cxn modelId="{9D92D434-9819-4399-AB56-A1208280FD59}" type="presOf" srcId="{293E5AD9-E07A-4D0C-B8B5-5CB7B7397604}" destId="{B0D8979B-CA58-4F14-8D49-3EB7167F018D}" srcOrd="0" destOrd="0" presId="urn:microsoft.com/office/officeart/2005/8/layout/default"/>
    <dgm:cxn modelId="{B23C540C-20C0-4265-9F10-F3844ACD3F0E}" srcId="{297AEEA8-7FBD-4673-986E-81EAA0F20BA1}" destId="{293E5AD9-E07A-4D0C-B8B5-5CB7B7397604}" srcOrd="3" destOrd="0" parTransId="{103C5AA0-7461-464D-BBAD-B80E6059EBAC}" sibTransId="{703B3F6E-860B-438B-B98B-38DD35F0B054}"/>
    <dgm:cxn modelId="{991A080B-C361-4657-AF5A-554653F950C2}" type="presOf" srcId="{B6EF3294-4E66-4CA0-AE4E-60C8900A45A6}" destId="{FD96BD31-3A60-4457-9EAC-1EC64F14C44C}" srcOrd="0" destOrd="0" presId="urn:microsoft.com/office/officeart/2005/8/layout/default"/>
    <dgm:cxn modelId="{7A889172-30AD-4952-B655-BB5EFFFF9BF4}" srcId="{297AEEA8-7FBD-4673-986E-81EAA0F20BA1}" destId="{FD21EA3D-E7B9-4B4A-AD55-3D258D24E978}" srcOrd="4" destOrd="0" parTransId="{652F33BB-649A-4A06-9749-EC8C81B7E29C}" sibTransId="{F8F4F70E-C623-4569-AC3A-259D2CB53A65}"/>
    <dgm:cxn modelId="{9FD94FA9-53B1-4052-A67B-514AC4F6FD38}" type="presOf" srcId="{6AAEE302-D25F-4C7A-9A38-28BE3EC523A2}" destId="{158DA27B-69A0-4BEE-9D88-0196622DABDD}" srcOrd="0" destOrd="0" presId="urn:microsoft.com/office/officeart/2005/8/layout/default"/>
    <dgm:cxn modelId="{17285C41-E30B-4C2E-A471-89D51AE7260D}" type="presParOf" srcId="{23F38FA4-710F-410C-B98A-2C1AE9FC8CF3}" destId="{158DA27B-69A0-4BEE-9D88-0196622DABDD}" srcOrd="0" destOrd="0" presId="urn:microsoft.com/office/officeart/2005/8/layout/default"/>
    <dgm:cxn modelId="{DD1C9802-E24E-4C10-93F2-8D368C5941F7}" type="presParOf" srcId="{23F38FA4-710F-410C-B98A-2C1AE9FC8CF3}" destId="{9AAE8904-4164-4DCB-93E7-D18068EF56BD}" srcOrd="1" destOrd="0" presId="urn:microsoft.com/office/officeart/2005/8/layout/default"/>
    <dgm:cxn modelId="{2CA1EFF6-B1FA-461D-B3E2-18272410DBF7}" type="presParOf" srcId="{23F38FA4-710F-410C-B98A-2C1AE9FC8CF3}" destId="{38CCA192-442E-44F1-ADE8-2880298CD019}" srcOrd="2" destOrd="0" presId="urn:microsoft.com/office/officeart/2005/8/layout/default"/>
    <dgm:cxn modelId="{DB1BE1F7-6882-4DCB-BDE6-D13451A4788B}" type="presParOf" srcId="{23F38FA4-710F-410C-B98A-2C1AE9FC8CF3}" destId="{06129AB6-9AC0-433C-B5FA-EADC42ED0EE4}" srcOrd="3" destOrd="0" presId="urn:microsoft.com/office/officeart/2005/8/layout/default"/>
    <dgm:cxn modelId="{7E5407ED-E17F-4717-B304-231B521B02FB}" type="presParOf" srcId="{23F38FA4-710F-410C-B98A-2C1AE9FC8CF3}" destId="{EDC20738-A60F-4BFD-AA20-34819502CC6E}" srcOrd="4" destOrd="0" presId="urn:microsoft.com/office/officeart/2005/8/layout/default"/>
    <dgm:cxn modelId="{4027BD5F-1F70-4586-AC5E-2608F3F6892B}" type="presParOf" srcId="{23F38FA4-710F-410C-B98A-2C1AE9FC8CF3}" destId="{A72FE860-5BC8-4677-B3E3-CE9F657FAA58}" srcOrd="5" destOrd="0" presId="urn:microsoft.com/office/officeart/2005/8/layout/default"/>
    <dgm:cxn modelId="{F1611B78-5C81-4697-90B3-B1242BC1F22B}" type="presParOf" srcId="{23F38FA4-710F-410C-B98A-2C1AE9FC8CF3}" destId="{B0D8979B-CA58-4F14-8D49-3EB7167F018D}" srcOrd="6" destOrd="0" presId="urn:microsoft.com/office/officeart/2005/8/layout/default"/>
    <dgm:cxn modelId="{8B94E105-8146-45BA-A044-3C2F7DD338DC}" type="presParOf" srcId="{23F38FA4-710F-410C-B98A-2C1AE9FC8CF3}" destId="{9E386766-3335-4CB3-8203-F6C29E088C2D}" srcOrd="7" destOrd="0" presId="urn:microsoft.com/office/officeart/2005/8/layout/default"/>
    <dgm:cxn modelId="{EB76A703-BF01-492F-B088-CBFABA8FE7FE}" type="presParOf" srcId="{23F38FA4-710F-410C-B98A-2C1AE9FC8CF3}" destId="{ED70D20A-25EE-4C14-9DE6-BB6227207958}" srcOrd="8" destOrd="0" presId="urn:microsoft.com/office/officeart/2005/8/layout/default"/>
    <dgm:cxn modelId="{40266639-4102-4DDA-996D-695AFEFC588F}" type="presParOf" srcId="{23F38FA4-710F-410C-B98A-2C1AE9FC8CF3}" destId="{C29CD706-6F90-4283-93D9-984190DA394A}" srcOrd="9" destOrd="0" presId="urn:microsoft.com/office/officeart/2005/8/layout/default"/>
    <dgm:cxn modelId="{F5A56765-30AF-4380-BF27-F88EF83AF51E}" type="presParOf" srcId="{23F38FA4-710F-410C-B98A-2C1AE9FC8CF3}" destId="{FD96BD31-3A60-4457-9EAC-1EC64F14C44C}" srcOrd="10" destOrd="0" presId="urn:microsoft.com/office/officeart/2005/8/layout/default"/>
    <dgm:cxn modelId="{5243A631-BCFB-4BCB-84FC-0112E7942AB0}" type="presParOf" srcId="{23F38FA4-710F-410C-B98A-2C1AE9FC8CF3}" destId="{C74B4CCC-D559-49DE-85D6-69BC2F7BFFF2}" srcOrd="11" destOrd="0" presId="urn:microsoft.com/office/officeart/2005/8/layout/default"/>
    <dgm:cxn modelId="{0EAE4111-F572-49BF-ACE2-E895B8BD6EDC}" type="presParOf" srcId="{23F38FA4-710F-410C-B98A-2C1AE9FC8CF3}" destId="{2395918C-B435-48F5-987D-CB1355024EC5}"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E6A407F-1CBC-4968-ABAE-7FE260E00F6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D2D08031-9C69-449D-B611-73BA2E636CA0}">
      <dgm:prSet phldrT="[Texto]">
        <dgm:style>
          <a:lnRef idx="2">
            <a:schemeClr val="accent4"/>
          </a:lnRef>
          <a:fillRef idx="1">
            <a:schemeClr val="lt1"/>
          </a:fillRef>
          <a:effectRef idx="0">
            <a:schemeClr val="accent4"/>
          </a:effectRef>
          <a:fontRef idx="minor">
            <a:schemeClr val="dk1"/>
          </a:fontRef>
        </dgm:style>
      </dgm:prSet>
      <dgm:spPr/>
      <dgm:t>
        <a:bodyPr/>
        <a:lstStyle/>
        <a:p>
          <a:r>
            <a:rPr lang="es-MX" b="1" dirty="0" err="1" smtClean="0">
              <a:latin typeface="Century Gothic" panose="020B0502020202020204" pitchFamily="34" charset="0"/>
            </a:rPr>
            <a:t>Transferasas</a:t>
          </a:r>
          <a:endParaRPr lang="es-MX" b="1" dirty="0">
            <a:latin typeface="Century Gothic" panose="020B0502020202020204" pitchFamily="34" charset="0"/>
          </a:endParaRPr>
        </a:p>
      </dgm:t>
    </dgm:pt>
    <dgm:pt modelId="{767E3063-4A58-4D44-8A83-BF392BE48322}" type="parTrans" cxnId="{76D1DB94-56F3-48E8-943C-C83E319EA012}">
      <dgm:prSet/>
      <dgm:spPr/>
      <dgm:t>
        <a:bodyPr/>
        <a:lstStyle/>
        <a:p>
          <a:endParaRPr lang="es-MX" b="1">
            <a:latin typeface="Century Gothic" panose="020B0502020202020204" pitchFamily="34" charset="0"/>
          </a:endParaRPr>
        </a:p>
      </dgm:t>
    </dgm:pt>
    <dgm:pt modelId="{2AF5346A-6E84-4989-A417-AEC6950C2A17}" type="sibTrans" cxnId="{76D1DB94-56F3-48E8-943C-C83E319EA012}">
      <dgm:prSet/>
      <dgm:spPr/>
      <dgm:t>
        <a:bodyPr/>
        <a:lstStyle/>
        <a:p>
          <a:endParaRPr lang="es-MX" b="1">
            <a:latin typeface="Century Gothic" panose="020B0502020202020204" pitchFamily="34" charset="0"/>
          </a:endParaRPr>
        </a:p>
      </dgm:t>
    </dgm:pt>
    <dgm:pt modelId="{1A790503-E930-4825-B71C-81E9B5A1EBEB}">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UDP (glucuronosilo de uridín5´-difosfato)</a:t>
          </a:r>
        </a:p>
      </dgm:t>
    </dgm:pt>
    <dgm:pt modelId="{E5A692B9-2CD9-4F62-9C6D-41919278C479}" type="parTrans" cxnId="{148D4119-3F3D-4BA6-A6ED-0595F4D6997D}">
      <dgm:prSet/>
      <dgm:spPr/>
      <dgm:t>
        <a:bodyPr/>
        <a:lstStyle/>
        <a:p>
          <a:endParaRPr lang="es-MX" b="1">
            <a:latin typeface="Century Gothic" panose="020B0502020202020204" pitchFamily="34" charset="0"/>
          </a:endParaRPr>
        </a:p>
      </dgm:t>
    </dgm:pt>
    <dgm:pt modelId="{955CD9E7-9406-47EE-8CDA-B2DA732AC262}" type="sibTrans" cxnId="{148D4119-3F3D-4BA6-A6ED-0595F4D6997D}">
      <dgm:prSet/>
      <dgm:spPr/>
      <dgm:t>
        <a:bodyPr/>
        <a:lstStyle/>
        <a:p>
          <a:endParaRPr lang="es-MX" b="1">
            <a:latin typeface="Century Gothic" panose="020B0502020202020204" pitchFamily="34" charset="0"/>
          </a:endParaRPr>
        </a:p>
      </dgm:t>
    </dgm:pt>
    <dgm:pt modelId="{11A60E8F-6F83-4115-A01A-389C47F0363B}">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err="1" smtClean="0">
              <a:latin typeface="Century Gothic" panose="020B0502020202020204" pitchFamily="34" charset="0"/>
            </a:rPr>
            <a:t>GlucuronIdación</a:t>
          </a:r>
          <a:endParaRPr lang="es-MX" b="1" dirty="0">
            <a:latin typeface="Century Gothic" panose="020B0502020202020204" pitchFamily="34" charset="0"/>
          </a:endParaRPr>
        </a:p>
      </dgm:t>
    </dgm:pt>
    <dgm:pt modelId="{ED8A66F9-2930-44A5-8330-94BD00838E0A}" type="parTrans" cxnId="{DA557C9D-05EA-4302-8AB0-2742EB73BFBE}">
      <dgm:prSet/>
      <dgm:spPr/>
      <dgm:t>
        <a:bodyPr/>
        <a:lstStyle/>
        <a:p>
          <a:endParaRPr lang="es-MX" b="1">
            <a:latin typeface="Century Gothic" panose="020B0502020202020204" pitchFamily="34" charset="0"/>
          </a:endParaRPr>
        </a:p>
      </dgm:t>
    </dgm:pt>
    <dgm:pt modelId="{8E97F459-1B57-4433-A808-A8A8F357F577}" type="sibTrans" cxnId="{DA557C9D-05EA-4302-8AB0-2742EB73BFBE}">
      <dgm:prSet/>
      <dgm:spPr/>
      <dgm:t>
        <a:bodyPr/>
        <a:lstStyle/>
        <a:p>
          <a:endParaRPr lang="es-MX" b="1">
            <a:latin typeface="Century Gothic" panose="020B0502020202020204" pitchFamily="34" charset="0"/>
          </a:endParaRPr>
        </a:p>
      </dgm:t>
    </dgm:pt>
    <dgm:pt modelId="{38EAEFEC-4878-4207-891C-FB6FA172C2EC}">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Acetil-</a:t>
          </a:r>
          <a:r>
            <a:rPr lang="es-MX" b="1" dirty="0" err="1" smtClean="0">
              <a:latin typeface="Century Gothic" panose="020B0502020202020204" pitchFamily="34" charset="0"/>
            </a:rPr>
            <a:t>CoA</a:t>
          </a:r>
          <a:endParaRPr lang="es-MX" b="1" dirty="0">
            <a:latin typeface="Century Gothic" panose="020B0502020202020204" pitchFamily="34" charset="0"/>
          </a:endParaRPr>
        </a:p>
      </dgm:t>
    </dgm:pt>
    <dgm:pt modelId="{FF88F23C-79B5-4C8D-89A1-D071B2FB4B6D}" type="parTrans" cxnId="{E3A483FA-A6C3-4956-B41A-A55130E95D54}">
      <dgm:prSet/>
      <dgm:spPr/>
      <dgm:t>
        <a:bodyPr/>
        <a:lstStyle/>
        <a:p>
          <a:endParaRPr lang="es-MX" b="1">
            <a:latin typeface="Century Gothic" panose="020B0502020202020204" pitchFamily="34" charset="0"/>
          </a:endParaRPr>
        </a:p>
      </dgm:t>
    </dgm:pt>
    <dgm:pt modelId="{8C76C3D9-8C1C-4A47-BA90-BE8D78D5B1C9}" type="sibTrans" cxnId="{E3A483FA-A6C3-4956-B41A-A55130E95D54}">
      <dgm:prSet/>
      <dgm:spPr/>
      <dgm:t>
        <a:bodyPr/>
        <a:lstStyle/>
        <a:p>
          <a:endParaRPr lang="es-MX" b="1">
            <a:latin typeface="Century Gothic" panose="020B0502020202020204" pitchFamily="34" charset="0"/>
          </a:endParaRPr>
        </a:p>
      </dgm:t>
    </dgm:pt>
    <dgm:pt modelId="{61F7ED53-3390-46BE-A2C3-7759F405DC2B}">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SULT(human </a:t>
          </a:r>
          <a:r>
            <a:rPr lang="es-MX" b="1" dirty="0" err="1" smtClean="0">
              <a:latin typeface="Century Gothic" panose="020B0502020202020204" pitchFamily="34" charset="0"/>
            </a:rPr>
            <a:t>sulfotransferases</a:t>
          </a:r>
          <a:r>
            <a:rPr lang="es-MX" b="1" dirty="0" smtClean="0">
              <a:latin typeface="Century Gothic" panose="020B0502020202020204" pitchFamily="34" charset="0"/>
            </a:rPr>
            <a:t>)</a:t>
          </a:r>
          <a:endParaRPr lang="es-MX" b="1" dirty="0">
            <a:latin typeface="Century Gothic" panose="020B0502020202020204" pitchFamily="34" charset="0"/>
          </a:endParaRPr>
        </a:p>
      </dgm:t>
    </dgm:pt>
    <dgm:pt modelId="{5A4B9C81-E107-4A4F-81EE-DDF3BD9E3136}" type="parTrans" cxnId="{165AC5FD-6E08-426C-9853-D7AFDAAFE261}">
      <dgm:prSet/>
      <dgm:spPr/>
      <dgm:t>
        <a:bodyPr/>
        <a:lstStyle/>
        <a:p>
          <a:endParaRPr lang="es-MX" b="1">
            <a:latin typeface="Century Gothic" panose="020B0502020202020204" pitchFamily="34" charset="0"/>
          </a:endParaRPr>
        </a:p>
      </dgm:t>
    </dgm:pt>
    <dgm:pt modelId="{1549798C-E8DA-478C-9699-1155179644D9}" type="sibTrans" cxnId="{165AC5FD-6E08-426C-9853-D7AFDAAFE261}">
      <dgm:prSet/>
      <dgm:spPr/>
      <dgm:t>
        <a:bodyPr/>
        <a:lstStyle/>
        <a:p>
          <a:endParaRPr lang="es-MX" b="1">
            <a:latin typeface="Century Gothic" panose="020B0502020202020204" pitchFamily="34" charset="0"/>
          </a:endParaRPr>
        </a:p>
      </dgm:t>
    </dgm:pt>
    <dgm:pt modelId="{1F138AC1-C097-4860-9716-FB0BCBC36AD7}">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smtClean="0">
              <a:latin typeface="Century Gothic" panose="020B0502020202020204" pitchFamily="34" charset="0"/>
            </a:rPr>
            <a:t>Conjugación con agua.</a:t>
          </a:r>
          <a:endParaRPr lang="es-MX" b="1" dirty="0">
            <a:latin typeface="Century Gothic" panose="020B0502020202020204" pitchFamily="34" charset="0"/>
          </a:endParaRPr>
        </a:p>
      </dgm:t>
    </dgm:pt>
    <dgm:pt modelId="{24ED8EC2-1B71-49D2-96D6-A88B34FDC0A1}" type="parTrans" cxnId="{C196649F-F2C2-404B-8DD1-718BFEEBD06D}">
      <dgm:prSet/>
      <dgm:spPr/>
      <dgm:t>
        <a:bodyPr/>
        <a:lstStyle/>
        <a:p>
          <a:endParaRPr lang="es-MX" b="1">
            <a:latin typeface="Century Gothic" panose="020B0502020202020204" pitchFamily="34" charset="0"/>
          </a:endParaRPr>
        </a:p>
      </dgm:t>
    </dgm:pt>
    <dgm:pt modelId="{556F3C1D-824E-4F19-A21D-0C8030C65AFD}" type="sibTrans" cxnId="{C196649F-F2C2-404B-8DD1-718BFEEBD06D}">
      <dgm:prSet/>
      <dgm:spPr/>
      <dgm:t>
        <a:bodyPr/>
        <a:lstStyle/>
        <a:p>
          <a:endParaRPr lang="es-MX" b="1">
            <a:latin typeface="Century Gothic" panose="020B0502020202020204" pitchFamily="34" charset="0"/>
          </a:endParaRPr>
        </a:p>
      </dgm:t>
    </dgm:pt>
    <dgm:pt modelId="{6C73DE44-1060-463F-86F5-0997D65CBAC4}">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GSH y GST</a:t>
          </a:r>
          <a:endParaRPr lang="es-MX" b="1" dirty="0">
            <a:latin typeface="Century Gothic" panose="020B0502020202020204" pitchFamily="34" charset="0"/>
          </a:endParaRPr>
        </a:p>
      </dgm:t>
    </dgm:pt>
    <dgm:pt modelId="{86FDA812-6709-4D16-89B9-912398A629FA}" type="parTrans" cxnId="{F9E992B1-B49C-442D-B418-BB8C01011418}">
      <dgm:prSet/>
      <dgm:spPr/>
      <dgm:t>
        <a:bodyPr/>
        <a:lstStyle/>
        <a:p>
          <a:endParaRPr lang="es-MX" b="1">
            <a:latin typeface="Century Gothic" panose="020B0502020202020204" pitchFamily="34" charset="0"/>
          </a:endParaRPr>
        </a:p>
      </dgm:t>
    </dgm:pt>
    <dgm:pt modelId="{FABC9996-7E7A-451D-9541-A782BE5B6BA0}" type="sibTrans" cxnId="{F9E992B1-B49C-442D-B418-BB8C01011418}">
      <dgm:prSet/>
      <dgm:spPr/>
      <dgm:t>
        <a:bodyPr/>
        <a:lstStyle/>
        <a:p>
          <a:endParaRPr lang="es-MX" b="1">
            <a:latin typeface="Century Gothic" panose="020B0502020202020204" pitchFamily="34" charset="0"/>
          </a:endParaRPr>
        </a:p>
      </dgm:t>
    </dgm:pt>
    <dgm:pt modelId="{A2D7C888-281E-4C28-B876-BE7C8CFFBAFD}">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MT (</a:t>
          </a:r>
          <a:r>
            <a:rPr lang="es-MX" b="1" dirty="0" err="1" smtClean="0">
              <a:latin typeface="Century Gothic" panose="020B0502020202020204" pitchFamily="34" charset="0"/>
            </a:rPr>
            <a:t>metiltransfersas</a:t>
          </a:r>
          <a:r>
            <a:rPr lang="es-MX" b="1" dirty="0" smtClean="0">
              <a:latin typeface="Century Gothic" panose="020B0502020202020204" pitchFamily="34" charset="0"/>
            </a:rPr>
            <a:t>)</a:t>
          </a:r>
          <a:endParaRPr lang="es-MX" b="1" dirty="0">
            <a:latin typeface="Century Gothic" panose="020B0502020202020204" pitchFamily="34" charset="0"/>
          </a:endParaRPr>
        </a:p>
      </dgm:t>
    </dgm:pt>
    <dgm:pt modelId="{7C08B86E-EE7E-46A8-A1D8-B9C32A9F2196}" type="parTrans" cxnId="{D62FA734-21D3-495B-9BF7-88263F52D912}">
      <dgm:prSet/>
      <dgm:spPr/>
      <dgm:t>
        <a:bodyPr/>
        <a:lstStyle/>
        <a:p>
          <a:endParaRPr lang="es-MX" b="1">
            <a:latin typeface="Century Gothic" panose="020B0502020202020204" pitchFamily="34" charset="0"/>
          </a:endParaRPr>
        </a:p>
      </dgm:t>
    </dgm:pt>
    <dgm:pt modelId="{6A9691B0-385B-47AA-B130-AA99861BB656}" type="sibTrans" cxnId="{D62FA734-21D3-495B-9BF7-88263F52D912}">
      <dgm:prSet/>
      <dgm:spPr/>
      <dgm:t>
        <a:bodyPr/>
        <a:lstStyle/>
        <a:p>
          <a:endParaRPr lang="es-MX" b="1">
            <a:latin typeface="Century Gothic" panose="020B0502020202020204" pitchFamily="34" charset="0"/>
          </a:endParaRPr>
        </a:p>
      </dgm:t>
    </dgm:pt>
    <dgm:pt modelId="{74D1BEBD-B3D8-47E8-9944-44CDA1B46A3B}">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latin typeface="Century Gothic" panose="020B0502020202020204" pitchFamily="34" charset="0"/>
            </a:rPr>
            <a:t>EH (hidrolasas de epóxido.</a:t>
          </a:r>
          <a:endParaRPr lang="es-MX" b="1" dirty="0">
            <a:latin typeface="Century Gothic" panose="020B0502020202020204" pitchFamily="34" charset="0"/>
          </a:endParaRPr>
        </a:p>
      </dgm:t>
    </dgm:pt>
    <dgm:pt modelId="{02097CE2-5CF8-45FC-801E-70A6DE50C760}" type="parTrans" cxnId="{8D6F415F-0342-4966-A179-54D760B6912A}">
      <dgm:prSet/>
      <dgm:spPr/>
      <dgm:t>
        <a:bodyPr/>
        <a:lstStyle/>
        <a:p>
          <a:endParaRPr lang="es-MX" b="1">
            <a:latin typeface="Century Gothic" panose="020B0502020202020204" pitchFamily="34" charset="0"/>
          </a:endParaRPr>
        </a:p>
      </dgm:t>
    </dgm:pt>
    <dgm:pt modelId="{09E6F330-FA87-4B9E-82E5-FCBC596E6766}" type="sibTrans" cxnId="{8D6F415F-0342-4966-A179-54D760B6912A}">
      <dgm:prSet/>
      <dgm:spPr/>
      <dgm:t>
        <a:bodyPr/>
        <a:lstStyle/>
        <a:p>
          <a:endParaRPr lang="es-MX" b="1">
            <a:latin typeface="Century Gothic" panose="020B0502020202020204" pitchFamily="34" charset="0"/>
          </a:endParaRPr>
        </a:p>
      </dgm:t>
    </dgm:pt>
    <dgm:pt modelId="{3025897B-22A7-46DA-A78C-A8CCA6B980E4}">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smtClean="0">
              <a:latin typeface="Century Gothic" panose="020B0502020202020204" pitchFamily="34" charset="0"/>
            </a:rPr>
            <a:t>Acetilación</a:t>
          </a:r>
          <a:endParaRPr lang="es-MX" b="1" dirty="0">
            <a:latin typeface="Century Gothic" panose="020B0502020202020204" pitchFamily="34" charset="0"/>
          </a:endParaRPr>
        </a:p>
      </dgm:t>
    </dgm:pt>
    <dgm:pt modelId="{BD8221C9-2E0E-42AC-A5B5-CFD451F5033E}" type="parTrans" cxnId="{8F79EEE1-793B-4C5C-BEE2-B13F763E2249}">
      <dgm:prSet/>
      <dgm:spPr/>
      <dgm:t>
        <a:bodyPr/>
        <a:lstStyle/>
        <a:p>
          <a:endParaRPr lang="es-MX" b="1">
            <a:latin typeface="Century Gothic" panose="020B0502020202020204" pitchFamily="34" charset="0"/>
          </a:endParaRPr>
        </a:p>
      </dgm:t>
    </dgm:pt>
    <dgm:pt modelId="{03CCF9A1-7B51-40EF-89FC-D951BB113DF0}" type="sibTrans" cxnId="{8F79EEE1-793B-4C5C-BEE2-B13F763E2249}">
      <dgm:prSet/>
      <dgm:spPr/>
      <dgm:t>
        <a:bodyPr/>
        <a:lstStyle/>
        <a:p>
          <a:endParaRPr lang="es-MX" b="1">
            <a:latin typeface="Century Gothic" panose="020B0502020202020204" pitchFamily="34" charset="0"/>
          </a:endParaRPr>
        </a:p>
      </dgm:t>
    </dgm:pt>
    <dgm:pt modelId="{B43F6A18-47BD-48AB-B9CD-D0BA26CC7ADD}">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smtClean="0">
              <a:latin typeface="Century Gothic" panose="020B0502020202020204" pitchFamily="34" charset="0"/>
            </a:rPr>
            <a:t>Sulfatación</a:t>
          </a:r>
          <a:endParaRPr lang="es-MX" b="1" dirty="0">
            <a:latin typeface="Century Gothic" panose="020B0502020202020204" pitchFamily="34" charset="0"/>
          </a:endParaRPr>
        </a:p>
      </dgm:t>
    </dgm:pt>
    <dgm:pt modelId="{20FB6E3D-41C8-4277-8FCA-2C9963258742}" type="parTrans" cxnId="{8A460E47-70D9-4B7F-B9A8-DC74E0C4A366}">
      <dgm:prSet/>
      <dgm:spPr/>
      <dgm:t>
        <a:bodyPr/>
        <a:lstStyle/>
        <a:p>
          <a:endParaRPr lang="es-MX" b="1">
            <a:latin typeface="Century Gothic" panose="020B0502020202020204" pitchFamily="34" charset="0"/>
          </a:endParaRPr>
        </a:p>
      </dgm:t>
    </dgm:pt>
    <dgm:pt modelId="{D12A59D9-2D69-45AA-9698-0B646CE48EAE}" type="sibTrans" cxnId="{8A460E47-70D9-4B7F-B9A8-DC74E0C4A366}">
      <dgm:prSet/>
      <dgm:spPr/>
      <dgm:t>
        <a:bodyPr/>
        <a:lstStyle/>
        <a:p>
          <a:endParaRPr lang="es-MX" b="1">
            <a:latin typeface="Century Gothic" panose="020B0502020202020204" pitchFamily="34" charset="0"/>
          </a:endParaRPr>
        </a:p>
      </dgm:t>
    </dgm:pt>
    <dgm:pt modelId="{44A0444C-99A8-4A47-BB91-4F63F3436C20}">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smtClean="0">
              <a:latin typeface="Century Gothic" panose="020B0502020202020204" pitchFamily="34" charset="0"/>
            </a:rPr>
            <a:t>Conjugación con </a:t>
          </a:r>
          <a:r>
            <a:rPr lang="es-MX" b="1" dirty="0" err="1" smtClean="0">
              <a:latin typeface="Century Gothic" panose="020B0502020202020204" pitchFamily="34" charset="0"/>
            </a:rPr>
            <a:t>Glutation</a:t>
          </a:r>
          <a:endParaRPr lang="es-MX" b="1" dirty="0">
            <a:latin typeface="Century Gothic" panose="020B0502020202020204" pitchFamily="34" charset="0"/>
          </a:endParaRPr>
        </a:p>
      </dgm:t>
    </dgm:pt>
    <dgm:pt modelId="{97959D9B-2336-49EE-AB6E-241A18E8D277}" type="parTrans" cxnId="{227927A9-1782-4F15-A686-37F3A5E0E6A6}">
      <dgm:prSet/>
      <dgm:spPr/>
      <dgm:t>
        <a:bodyPr/>
        <a:lstStyle/>
        <a:p>
          <a:endParaRPr lang="es-MX" b="1">
            <a:latin typeface="Century Gothic" panose="020B0502020202020204" pitchFamily="34" charset="0"/>
          </a:endParaRPr>
        </a:p>
      </dgm:t>
    </dgm:pt>
    <dgm:pt modelId="{8F83B419-FA10-499C-9092-03B2C8A567A0}" type="sibTrans" cxnId="{227927A9-1782-4F15-A686-37F3A5E0E6A6}">
      <dgm:prSet/>
      <dgm:spPr/>
      <dgm:t>
        <a:bodyPr/>
        <a:lstStyle/>
        <a:p>
          <a:endParaRPr lang="es-MX" b="1">
            <a:latin typeface="Century Gothic" panose="020B0502020202020204" pitchFamily="34" charset="0"/>
          </a:endParaRPr>
        </a:p>
      </dgm:t>
    </dgm:pt>
    <dgm:pt modelId="{B2F57377-DAF9-42AB-9363-9D1F034B67B0}">
      <dgm:prSet phldrT="[Texto]">
        <dgm:style>
          <a:lnRef idx="2">
            <a:schemeClr val="accent5"/>
          </a:lnRef>
          <a:fillRef idx="1">
            <a:schemeClr val="lt1"/>
          </a:fillRef>
          <a:effectRef idx="0">
            <a:schemeClr val="accent5"/>
          </a:effectRef>
          <a:fontRef idx="minor">
            <a:schemeClr val="dk1"/>
          </a:fontRef>
        </dgm:style>
      </dgm:prSet>
      <dgm:spPr/>
      <dgm:t>
        <a:bodyPr/>
        <a:lstStyle/>
        <a:p>
          <a:r>
            <a:rPr lang="es-MX" b="1" dirty="0" smtClean="0">
              <a:latin typeface="Century Gothic" panose="020B0502020202020204" pitchFamily="34" charset="0"/>
            </a:rPr>
            <a:t>Metilación</a:t>
          </a:r>
          <a:endParaRPr lang="es-MX" b="1" dirty="0">
            <a:latin typeface="Century Gothic" panose="020B0502020202020204" pitchFamily="34" charset="0"/>
          </a:endParaRPr>
        </a:p>
      </dgm:t>
    </dgm:pt>
    <dgm:pt modelId="{47DE3197-8B1A-4204-9E41-A446B33A3104}" type="parTrans" cxnId="{C08197AF-A21D-46C4-9935-2F3575366F2C}">
      <dgm:prSet/>
      <dgm:spPr/>
      <dgm:t>
        <a:bodyPr/>
        <a:lstStyle/>
        <a:p>
          <a:endParaRPr lang="es-MX" b="1">
            <a:latin typeface="Century Gothic" panose="020B0502020202020204" pitchFamily="34" charset="0"/>
          </a:endParaRPr>
        </a:p>
      </dgm:t>
    </dgm:pt>
    <dgm:pt modelId="{56EC2B43-AFBD-476F-BD69-448AAD5717B9}" type="sibTrans" cxnId="{C08197AF-A21D-46C4-9935-2F3575366F2C}">
      <dgm:prSet/>
      <dgm:spPr/>
      <dgm:t>
        <a:bodyPr/>
        <a:lstStyle/>
        <a:p>
          <a:endParaRPr lang="es-MX" b="1">
            <a:latin typeface="Century Gothic" panose="020B0502020202020204" pitchFamily="34" charset="0"/>
          </a:endParaRPr>
        </a:p>
      </dgm:t>
    </dgm:pt>
    <dgm:pt modelId="{DCEA5FBA-E1F8-46BD-89FF-34CCF835AD69}" type="pres">
      <dgm:prSet presAssocID="{6E6A407F-1CBC-4968-ABAE-7FE260E00F6B}" presName="diagram" presStyleCnt="0">
        <dgm:presLayoutVars>
          <dgm:chPref val="1"/>
          <dgm:dir/>
          <dgm:animOne val="branch"/>
          <dgm:animLvl val="lvl"/>
          <dgm:resizeHandles val="exact"/>
        </dgm:presLayoutVars>
      </dgm:prSet>
      <dgm:spPr/>
      <dgm:t>
        <a:bodyPr/>
        <a:lstStyle/>
        <a:p>
          <a:endParaRPr lang="es-MX"/>
        </a:p>
      </dgm:t>
    </dgm:pt>
    <dgm:pt modelId="{383D6196-2359-4224-A902-3E59C5FCC2AE}" type="pres">
      <dgm:prSet presAssocID="{D2D08031-9C69-449D-B611-73BA2E636CA0}" presName="root1" presStyleCnt="0"/>
      <dgm:spPr/>
    </dgm:pt>
    <dgm:pt modelId="{94FDC72C-A9D7-41C8-9C10-673F7B0A9608}" type="pres">
      <dgm:prSet presAssocID="{D2D08031-9C69-449D-B611-73BA2E636CA0}" presName="LevelOneTextNode" presStyleLbl="node0" presStyleIdx="0" presStyleCnt="1">
        <dgm:presLayoutVars>
          <dgm:chPref val="3"/>
        </dgm:presLayoutVars>
      </dgm:prSet>
      <dgm:spPr/>
      <dgm:t>
        <a:bodyPr/>
        <a:lstStyle/>
        <a:p>
          <a:endParaRPr lang="es-MX"/>
        </a:p>
      </dgm:t>
    </dgm:pt>
    <dgm:pt modelId="{16B4AEF4-68E6-494F-A50C-9006AE07A280}" type="pres">
      <dgm:prSet presAssocID="{D2D08031-9C69-449D-B611-73BA2E636CA0}" presName="level2hierChild" presStyleCnt="0"/>
      <dgm:spPr/>
    </dgm:pt>
    <dgm:pt modelId="{B86D31B4-F2B9-4F47-8676-8EF11ADCB4DA}" type="pres">
      <dgm:prSet presAssocID="{E5A692B9-2CD9-4F62-9C6D-41919278C479}" presName="conn2-1" presStyleLbl="parChTrans1D2" presStyleIdx="0" presStyleCnt="6"/>
      <dgm:spPr/>
      <dgm:t>
        <a:bodyPr/>
        <a:lstStyle/>
        <a:p>
          <a:endParaRPr lang="es-MX"/>
        </a:p>
      </dgm:t>
    </dgm:pt>
    <dgm:pt modelId="{39DE9A1F-7543-42B3-8BC4-CFA48E6C0E11}" type="pres">
      <dgm:prSet presAssocID="{E5A692B9-2CD9-4F62-9C6D-41919278C479}" presName="connTx" presStyleLbl="parChTrans1D2" presStyleIdx="0" presStyleCnt="6"/>
      <dgm:spPr/>
      <dgm:t>
        <a:bodyPr/>
        <a:lstStyle/>
        <a:p>
          <a:endParaRPr lang="es-MX"/>
        </a:p>
      </dgm:t>
    </dgm:pt>
    <dgm:pt modelId="{26ABD48C-B243-4335-A063-E2FF7428E799}" type="pres">
      <dgm:prSet presAssocID="{1A790503-E930-4825-B71C-81E9B5A1EBEB}" presName="root2" presStyleCnt="0"/>
      <dgm:spPr/>
    </dgm:pt>
    <dgm:pt modelId="{773B593E-87DC-45FF-9C0C-881AAC840459}" type="pres">
      <dgm:prSet presAssocID="{1A790503-E930-4825-B71C-81E9B5A1EBEB}" presName="LevelTwoTextNode" presStyleLbl="node2" presStyleIdx="0" presStyleCnt="6">
        <dgm:presLayoutVars>
          <dgm:chPref val="3"/>
        </dgm:presLayoutVars>
      </dgm:prSet>
      <dgm:spPr/>
      <dgm:t>
        <a:bodyPr/>
        <a:lstStyle/>
        <a:p>
          <a:endParaRPr lang="es-MX"/>
        </a:p>
      </dgm:t>
    </dgm:pt>
    <dgm:pt modelId="{340D4CD7-CBD9-4804-836E-9FBD1D64737A}" type="pres">
      <dgm:prSet presAssocID="{1A790503-E930-4825-B71C-81E9B5A1EBEB}" presName="level3hierChild" presStyleCnt="0"/>
      <dgm:spPr/>
    </dgm:pt>
    <dgm:pt modelId="{1E0838BE-8251-48C8-87E2-82DDAD7E75DA}" type="pres">
      <dgm:prSet presAssocID="{ED8A66F9-2930-44A5-8330-94BD00838E0A}" presName="conn2-1" presStyleLbl="parChTrans1D3" presStyleIdx="0" presStyleCnt="6"/>
      <dgm:spPr/>
      <dgm:t>
        <a:bodyPr/>
        <a:lstStyle/>
        <a:p>
          <a:endParaRPr lang="es-MX"/>
        </a:p>
      </dgm:t>
    </dgm:pt>
    <dgm:pt modelId="{21AEB1A4-52E0-40F2-AD37-11E6EDBDC489}" type="pres">
      <dgm:prSet presAssocID="{ED8A66F9-2930-44A5-8330-94BD00838E0A}" presName="connTx" presStyleLbl="parChTrans1D3" presStyleIdx="0" presStyleCnt="6"/>
      <dgm:spPr/>
      <dgm:t>
        <a:bodyPr/>
        <a:lstStyle/>
        <a:p>
          <a:endParaRPr lang="es-MX"/>
        </a:p>
      </dgm:t>
    </dgm:pt>
    <dgm:pt modelId="{1136AEF4-079B-4D38-A5F5-D02593657358}" type="pres">
      <dgm:prSet presAssocID="{11A60E8F-6F83-4115-A01A-389C47F0363B}" presName="root2" presStyleCnt="0"/>
      <dgm:spPr/>
    </dgm:pt>
    <dgm:pt modelId="{3BFF49CE-DB4F-42BD-86A8-B6900DC4602A}" type="pres">
      <dgm:prSet presAssocID="{11A60E8F-6F83-4115-A01A-389C47F0363B}" presName="LevelTwoTextNode" presStyleLbl="node3" presStyleIdx="0" presStyleCnt="6">
        <dgm:presLayoutVars>
          <dgm:chPref val="3"/>
        </dgm:presLayoutVars>
      </dgm:prSet>
      <dgm:spPr/>
      <dgm:t>
        <a:bodyPr/>
        <a:lstStyle/>
        <a:p>
          <a:endParaRPr lang="es-MX"/>
        </a:p>
      </dgm:t>
    </dgm:pt>
    <dgm:pt modelId="{BCD4680C-0D11-42A0-8572-60401BB10CBD}" type="pres">
      <dgm:prSet presAssocID="{11A60E8F-6F83-4115-A01A-389C47F0363B}" presName="level3hierChild" presStyleCnt="0"/>
      <dgm:spPr/>
    </dgm:pt>
    <dgm:pt modelId="{F6EB2A36-AB2A-4245-AD21-E06852AE843E}" type="pres">
      <dgm:prSet presAssocID="{FF88F23C-79B5-4C8D-89A1-D071B2FB4B6D}" presName="conn2-1" presStyleLbl="parChTrans1D2" presStyleIdx="1" presStyleCnt="6"/>
      <dgm:spPr/>
      <dgm:t>
        <a:bodyPr/>
        <a:lstStyle/>
        <a:p>
          <a:endParaRPr lang="es-MX"/>
        </a:p>
      </dgm:t>
    </dgm:pt>
    <dgm:pt modelId="{AF32092B-A2EC-49C7-A4E6-2DA26CA99B0D}" type="pres">
      <dgm:prSet presAssocID="{FF88F23C-79B5-4C8D-89A1-D071B2FB4B6D}" presName="connTx" presStyleLbl="parChTrans1D2" presStyleIdx="1" presStyleCnt="6"/>
      <dgm:spPr/>
      <dgm:t>
        <a:bodyPr/>
        <a:lstStyle/>
        <a:p>
          <a:endParaRPr lang="es-MX"/>
        </a:p>
      </dgm:t>
    </dgm:pt>
    <dgm:pt modelId="{89FE5B07-FDA7-45F0-A476-9DD11B4FC306}" type="pres">
      <dgm:prSet presAssocID="{38EAEFEC-4878-4207-891C-FB6FA172C2EC}" presName="root2" presStyleCnt="0"/>
      <dgm:spPr/>
    </dgm:pt>
    <dgm:pt modelId="{DE0072D9-5241-4D5F-888A-C8B353075FE9}" type="pres">
      <dgm:prSet presAssocID="{38EAEFEC-4878-4207-891C-FB6FA172C2EC}" presName="LevelTwoTextNode" presStyleLbl="node2" presStyleIdx="1" presStyleCnt="6">
        <dgm:presLayoutVars>
          <dgm:chPref val="3"/>
        </dgm:presLayoutVars>
      </dgm:prSet>
      <dgm:spPr/>
      <dgm:t>
        <a:bodyPr/>
        <a:lstStyle/>
        <a:p>
          <a:endParaRPr lang="es-MX"/>
        </a:p>
      </dgm:t>
    </dgm:pt>
    <dgm:pt modelId="{B778A317-0DE0-4C31-9FA1-A46CB0DC0AD9}" type="pres">
      <dgm:prSet presAssocID="{38EAEFEC-4878-4207-891C-FB6FA172C2EC}" presName="level3hierChild" presStyleCnt="0"/>
      <dgm:spPr/>
    </dgm:pt>
    <dgm:pt modelId="{81022BD8-8F9A-44BF-ACCF-CE6A32AE993F}" type="pres">
      <dgm:prSet presAssocID="{BD8221C9-2E0E-42AC-A5B5-CFD451F5033E}" presName="conn2-1" presStyleLbl="parChTrans1D3" presStyleIdx="1" presStyleCnt="6"/>
      <dgm:spPr/>
      <dgm:t>
        <a:bodyPr/>
        <a:lstStyle/>
        <a:p>
          <a:endParaRPr lang="es-MX"/>
        </a:p>
      </dgm:t>
    </dgm:pt>
    <dgm:pt modelId="{2B997F92-C850-4557-9102-CA51FB925227}" type="pres">
      <dgm:prSet presAssocID="{BD8221C9-2E0E-42AC-A5B5-CFD451F5033E}" presName="connTx" presStyleLbl="parChTrans1D3" presStyleIdx="1" presStyleCnt="6"/>
      <dgm:spPr/>
      <dgm:t>
        <a:bodyPr/>
        <a:lstStyle/>
        <a:p>
          <a:endParaRPr lang="es-MX"/>
        </a:p>
      </dgm:t>
    </dgm:pt>
    <dgm:pt modelId="{C16BD284-47FC-4B57-9746-9E2A9AC13237}" type="pres">
      <dgm:prSet presAssocID="{3025897B-22A7-46DA-A78C-A8CCA6B980E4}" presName="root2" presStyleCnt="0"/>
      <dgm:spPr/>
    </dgm:pt>
    <dgm:pt modelId="{69B5FDAB-E238-41BC-A7A2-1DDA5D97C18C}" type="pres">
      <dgm:prSet presAssocID="{3025897B-22A7-46DA-A78C-A8CCA6B980E4}" presName="LevelTwoTextNode" presStyleLbl="node3" presStyleIdx="1" presStyleCnt="6">
        <dgm:presLayoutVars>
          <dgm:chPref val="3"/>
        </dgm:presLayoutVars>
      </dgm:prSet>
      <dgm:spPr/>
      <dgm:t>
        <a:bodyPr/>
        <a:lstStyle/>
        <a:p>
          <a:endParaRPr lang="es-MX"/>
        </a:p>
      </dgm:t>
    </dgm:pt>
    <dgm:pt modelId="{7E6B8D88-F37A-40B4-962A-8552622B3C3C}" type="pres">
      <dgm:prSet presAssocID="{3025897B-22A7-46DA-A78C-A8CCA6B980E4}" presName="level3hierChild" presStyleCnt="0"/>
      <dgm:spPr/>
    </dgm:pt>
    <dgm:pt modelId="{259CD4AC-C35C-4D85-BD4F-3EFE7B7AD514}" type="pres">
      <dgm:prSet presAssocID="{5A4B9C81-E107-4A4F-81EE-DDF3BD9E3136}" presName="conn2-1" presStyleLbl="parChTrans1D2" presStyleIdx="2" presStyleCnt="6"/>
      <dgm:spPr/>
      <dgm:t>
        <a:bodyPr/>
        <a:lstStyle/>
        <a:p>
          <a:endParaRPr lang="es-MX"/>
        </a:p>
      </dgm:t>
    </dgm:pt>
    <dgm:pt modelId="{72DD1F1B-D998-4331-A44B-BEDAB2E866AC}" type="pres">
      <dgm:prSet presAssocID="{5A4B9C81-E107-4A4F-81EE-DDF3BD9E3136}" presName="connTx" presStyleLbl="parChTrans1D2" presStyleIdx="2" presStyleCnt="6"/>
      <dgm:spPr/>
      <dgm:t>
        <a:bodyPr/>
        <a:lstStyle/>
        <a:p>
          <a:endParaRPr lang="es-MX"/>
        </a:p>
      </dgm:t>
    </dgm:pt>
    <dgm:pt modelId="{55815F0C-C576-47BA-9308-C3B3795D9F12}" type="pres">
      <dgm:prSet presAssocID="{61F7ED53-3390-46BE-A2C3-7759F405DC2B}" presName="root2" presStyleCnt="0"/>
      <dgm:spPr/>
    </dgm:pt>
    <dgm:pt modelId="{D132B6EB-C3E5-414F-AA66-001141E839D0}" type="pres">
      <dgm:prSet presAssocID="{61F7ED53-3390-46BE-A2C3-7759F405DC2B}" presName="LevelTwoTextNode" presStyleLbl="node2" presStyleIdx="2" presStyleCnt="6">
        <dgm:presLayoutVars>
          <dgm:chPref val="3"/>
        </dgm:presLayoutVars>
      </dgm:prSet>
      <dgm:spPr/>
      <dgm:t>
        <a:bodyPr/>
        <a:lstStyle/>
        <a:p>
          <a:endParaRPr lang="es-MX"/>
        </a:p>
      </dgm:t>
    </dgm:pt>
    <dgm:pt modelId="{4C6120A0-D878-43B4-BFE4-102787FAAF94}" type="pres">
      <dgm:prSet presAssocID="{61F7ED53-3390-46BE-A2C3-7759F405DC2B}" presName="level3hierChild" presStyleCnt="0"/>
      <dgm:spPr/>
    </dgm:pt>
    <dgm:pt modelId="{9DDB6C7D-8BCE-4BAB-9EDA-D417D91E0DB4}" type="pres">
      <dgm:prSet presAssocID="{20FB6E3D-41C8-4277-8FCA-2C9963258742}" presName="conn2-1" presStyleLbl="parChTrans1D3" presStyleIdx="2" presStyleCnt="6"/>
      <dgm:spPr/>
      <dgm:t>
        <a:bodyPr/>
        <a:lstStyle/>
        <a:p>
          <a:endParaRPr lang="es-MX"/>
        </a:p>
      </dgm:t>
    </dgm:pt>
    <dgm:pt modelId="{9E06A4A7-FB79-4255-B31E-79F0C46E2C83}" type="pres">
      <dgm:prSet presAssocID="{20FB6E3D-41C8-4277-8FCA-2C9963258742}" presName="connTx" presStyleLbl="parChTrans1D3" presStyleIdx="2" presStyleCnt="6"/>
      <dgm:spPr/>
      <dgm:t>
        <a:bodyPr/>
        <a:lstStyle/>
        <a:p>
          <a:endParaRPr lang="es-MX"/>
        </a:p>
      </dgm:t>
    </dgm:pt>
    <dgm:pt modelId="{66BC5DFB-3C37-4AFD-AF73-B2358DB4E373}" type="pres">
      <dgm:prSet presAssocID="{B43F6A18-47BD-48AB-B9CD-D0BA26CC7ADD}" presName="root2" presStyleCnt="0"/>
      <dgm:spPr/>
    </dgm:pt>
    <dgm:pt modelId="{077B852F-8C95-4106-9115-3E810140C64A}" type="pres">
      <dgm:prSet presAssocID="{B43F6A18-47BD-48AB-B9CD-D0BA26CC7ADD}" presName="LevelTwoTextNode" presStyleLbl="node3" presStyleIdx="2" presStyleCnt="6">
        <dgm:presLayoutVars>
          <dgm:chPref val="3"/>
        </dgm:presLayoutVars>
      </dgm:prSet>
      <dgm:spPr/>
      <dgm:t>
        <a:bodyPr/>
        <a:lstStyle/>
        <a:p>
          <a:endParaRPr lang="es-MX"/>
        </a:p>
      </dgm:t>
    </dgm:pt>
    <dgm:pt modelId="{4972F337-007A-40EA-AE92-8C4EF334AC58}" type="pres">
      <dgm:prSet presAssocID="{B43F6A18-47BD-48AB-B9CD-D0BA26CC7ADD}" presName="level3hierChild" presStyleCnt="0"/>
      <dgm:spPr/>
    </dgm:pt>
    <dgm:pt modelId="{5F2C31EC-EEAE-4A6F-B3F7-CC3486095020}" type="pres">
      <dgm:prSet presAssocID="{86FDA812-6709-4D16-89B9-912398A629FA}" presName="conn2-1" presStyleLbl="parChTrans1D2" presStyleIdx="3" presStyleCnt="6"/>
      <dgm:spPr/>
      <dgm:t>
        <a:bodyPr/>
        <a:lstStyle/>
        <a:p>
          <a:endParaRPr lang="es-MX"/>
        </a:p>
      </dgm:t>
    </dgm:pt>
    <dgm:pt modelId="{677EE29F-B05A-46B6-B8F2-4660574801BB}" type="pres">
      <dgm:prSet presAssocID="{86FDA812-6709-4D16-89B9-912398A629FA}" presName="connTx" presStyleLbl="parChTrans1D2" presStyleIdx="3" presStyleCnt="6"/>
      <dgm:spPr/>
      <dgm:t>
        <a:bodyPr/>
        <a:lstStyle/>
        <a:p>
          <a:endParaRPr lang="es-MX"/>
        </a:p>
      </dgm:t>
    </dgm:pt>
    <dgm:pt modelId="{D325BC90-23A5-49F5-A2E5-58BE1390D007}" type="pres">
      <dgm:prSet presAssocID="{6C73DE44-1060-463F-86F5-0997D65CBAC4}" presName="root2" presStyleCnt="0"/>
      <dgm:spPr/>
    </dgm:pt>
    <dgm:pt modelId="{EF9C2646-B03A-463D-B46D-DF0911B01A5B}" type="pres">
      <dgm:prSet presAssocID="{6C73DE44-1060-463F-86F5-0997D65CBAC4}" presName="LevelTwoTextNode" presStyleLbl="node2" presStyleIdx="3" presStyleCnt="6">
        <dgm:presLayoutVars>
          <dgm:chPref val="3"/>
        </dgm:presLayoutVars>
      </dgm:prSet>
      <dgm:spPr/>
      <dgm:t>
        <a:bodyPr/>
        <a:lstStyle/>
        <a:p>
          <a:endParaRPr lang="es-MX"/>
        </a:p>
      </dgm:t>
    </dgm:pt>
    <dgm:pt modelId="{62FA043A-2B36-49E3-98ED-7C033DFA920E}" type="pres">
      <dgm:prSet presAssocID="{6C73DE44-1060-463F-86F5-0997D65CBAC4}" presName="level3hierChild" presStyleCnt="0"/>
      <dgm:spPr/>
    </dgm:pt>
    <dgm:pt modelId="{DB532644-1AD2-49FA-8A48-B83D190A5C43}" type="pres">
      <dgm:prSet presAssocID="{97959D9B-2336-49EE-AB6E-241A18E8D277}" presName="conn2-1" presStyleLbl="parChTrans1D3" presStyleIdx="3" presStyleCnt="6"/>
      <dgm:spPr/>
      <dgm:t>
        <a:bodyPr/>
        <a:lstStyle/>
        <a:p>
          <a:endParaRPr lang="es-MX"/>
        </a:p>
      </dgm:t>
    </dgm:pt>
    <dgm:pt modelId="{88148BC0-2155-4577-9813-F328A14F50EC}" type="pres">
      <dgm:prSet presAssocID="{97959D9B-2336-49EE-AB6E-241A18E8D277}" presName="connTx" presStyleLbl="parChTrans1D3" presStyleIdx="3" presStyleCnt="6"/>
      <dgm:spPr/>
      <dgm:t>
        <a:bodyPr/>
        <a:lstStyle/>
        <a:p>
          <a:endParaRPr lang="es-MX"/>
        </a:p>
      </dgm:t>
    </dgm:pt>
    <dgm:pt modelId="{A8C6544E-0254-429B-B8EC-F50F706A0B55}" type="pres">
      <dgm:prSet presAssocID="{44A0444C-99A8-4A47-BB91-4F63F3436C20}" presName="root2" presStyleCnt="0"/>
      <dgm:spPr/>
    </dgm:pt>
    <dgm:pt modelId="{9C51B53D-7F73-4BA7-B794-1E43D5AFE349}" type="pres">
      <dgm:prSet presAssocID="{44A0444C-99A8-4A47-BB91-4F63F3436C20}" presName="LevelTwoTextNode" presStyleLbl="node3" presStyleIdx="3" presStyleCnt="6">
        <dgm:presLayoutVars>
          <dgm:chPref val="3"/>
        </dgm:presLayoutVars>
      </dgm:prSet>
      <dgm:spPr/>
      <dgm:t>
        <a:bodyPr/>
        <a:lstStyle/>
        <a:p>
          <a:endParaRPr lang="es-MX"/>
        </a:p>
      </dgm:t>
    </dgm:pt>
    <dgm:pt modelId="{C7AA3C23-A198-4BAF-841A-D65A05AB48AD}" type="pres">
      <dgm:prSet presAssocID="{44A0444C-99A8-4A47-BB91-4F63F3436C20}" presName="level3hierChild" presStyleCnt="0"/>
      <dgm:spPr/>
    </dgm:pt>
    <dgm:pt modelId="{3999176C-E4FA-4D50-BB5D-D0BF0A5AF2B5}" type="pres">
      <dgm:prSet presAssocID="{7C08B86E-EE7E-46A8-A1D8-B9C32A9F2196}" presName="conn2-1" presStyleLbl="parChTrans1D2" presStyleIdx="4" presStyleCnt="6"/>
      <dgm:spPr/>
      <dgm:t>
        <a:bodyPr/>
        <a:lstStyle/>
        <a:p>
          <a:endParaRPr lang="es-MX"/>
        </a:p>
      </dgm:t>
    </dgm:pt>
    <dgm:pt modelId="{E23CAC60-2CDB-441F-8D60-EFEF65F876BE}" type="pres">
      <dgm:prSet presAssocID="{7C08B86E-EE7E-46A8-A1D8-B9C32A9F2196}" presName="connTx" presStyleLbl="parChTrans1D2" presStyleIdx="4" presStyleCnt="6"/>
      <dgm:spPr/>
      <dgm:t>
        <a:bodyPr/>
        <a:lstStyle/>
        <a:p>
          <a:endParaRPr lang="es-MX"/>
        </a:p>
      </dgm:t>
    </dgm:pt>
    <dgm:pt modelId="{B3224B59-9FD3-4740-BF15-55AE4FF79FD0}" type="pres">
      <dgm:prSet presAssocID="{A2D7C888-281E-4C28-B876-BE7C8CFFBAFD}" presName="root2" presStyleCnt="0"/>
      <dgm:spPr/>
    </dgm:pt>
    <dgm:pt modelId="{3F128FB2-CA82-4233-97F6-A05B74F23E70}" type="pres">
      <dgm:prSet presAssocID="{A2D7C888-281E-4C28-B876-BE7C8CFFBAFD}" presName="LevelTwoTextNode" presStyleLbl="node2" presStyleIdx="4" presStyleCnt="6">
        <dgm:presLayoutVars>
          <dgm:chPref val="3"/>
        </dgm:presLayoutVars>
      </dgm:prSet>
      <dgm:spPr/>
      <dgm:t>
        <a:bodyPr/>
        <a:lstStyle/>
        <a:p>
          <a:endParaRPr lang="es-MX"/>
        </a:p>
      </dgm:t>
    </dgm:pt>
    <dgm:pt modelId="{218027F2-22B1-4715-AECF-626AEFFE093C}" type="pres">
      <dgm:prSet presAssocID="{A2D7C888-281E-4C28-B876-BE7C8CFFBAFD}" presName="level3hierChild" presStyleCnt="0"/>
      <dgm:spPr/>
    </dgm:pt>
    <dgm:pt modelId="{DF2A5752-2ECC-4F16-BC1B-A88915B6E69F}" type="pres">
      <dgm:prSet presAssocID="{47DE3197-8B1A-4204-9E41-A446B33A3104}" presName="conn2-1" presStyleLbl="parChTrans1D3" presStyleIdx="4" presStyleCnt="6"/>
      <dgm:spPr/>
      <dgm:t>
        <a:bodyPr/>
        <a:lstStyle/>
        <a:p>
          <a:endParaRPr lang="es-MX"/>
        </a:p>
      </dgm:t>
    </dgm:pt>
    <dgm:pt modelId="{72949DC6-872B-492F-9D52-E343F69B5B5E}" type="pres">
      <dgm:prSet presAssocID="{47DE3197-8B1A-4204-9E41-A446B33A3104}" presName="connTx" presStyleLbl="parChTrans1D3" presStyleIdx="4" presStyleCnt="6"/>
      <dgm:spPr/>
      <dgm:t>
        <a:bodyPr/>
        <a:lstStyle/>
        <a:p>
          <a:endParaRPr lang="es-MX"/>
        </a:p>
      </dgm:t>
    </dgm:pt>
    <dgm:pt modelId="{B3E98EBA-EC55-40CE-AE26-6EA558813184}" type="pres">
      <dgm:prSet presAssocID="{B2F57377-DAF9-42AB-9363-9D1F034B67B0}" presName="root2" presStyleCnt="0"/>
      <dgm:spPr/>
    </dgm:pt>
    <dgm:pt modelId="{FB1C92EF-FFEF-4530-AF95-9129227C8871}" type="pres">
      <dgm:prSet presAssocID="{B2F57377-DAF9-42AB-9363-9D1F034B67B0}" presName="LevelTwoTextNode" presStyleLbl="node3" presStyleIdx="4" presStyleCnt="6">
        <dgm:presLayoutVars>
          <dgm:chPref val="3"/>
        </dgm:presLayoutVars>
      </dgm:prSet>
      <dgm:spPr/>
      <dgm:t>
        <a:bodyPr/>
        <a:lstStyle/>
        <a:p>
          <a:endParaRPr lang="es-MX"/>
        </a:p>
      </dgm:t>
    </dgm:pt>
    <dgm:pt modelId="{FA221E00-E6AD-4C6D-BC15-59795C053E4D}" type="pres">
      <dgm:prSet presAssocID="{B2F57377-DAF9-42AB-9363-9D1F034B67B0}" presName="level3hierChild" presStyleCnt="0"/>
      <dgm:spPr/>
    </dgm:pt>
    <dgm:pt modelId="{46F24D62-C710-475F-95C6-D4B2EED818C5}" type="pres">
      <dgm:prSet presAssocID="{02097CE2-5CF8-45FC-801E-70A6DE50C760}" presName="conn2-1" presStyleLbl="parChTrans1D2" presStyleIdx="5" presStyleCnt="6"/>
      <dgm:spPr/>
      <dgm:t>
        <a:bodyPr/>
        <a:lstStyle/>
        <a:p>
          <a:endParaRPr lang="es-MX"/>
        </a:p>
      </dgm:t>
    </dgm:pt>
    <dgm:pt modelId="{E453099C-4D91-45EF-9418-DB4214F19330}" type="pres">
      <dgm:prSet presAssocID="{02097CE2-5CF8-45FC-801E-70A6DE50C760}" presName="connTx" presStyleLbl="parChTrans1D2" presStyleIdx="5" presStyleCnt="6"/>
      <dgm:spPr/>
      <dgm:t>
        <a:bodyPr/>
        <a:lstStyle/>
        <a:p>
          <a:endParaRPr lang="es-MX"/>
        </a:p>
      </dgm:t>
    </dgm:pt>
    <dgm:pt modelId="{2DFE9B3F-09E1-460F-ABB6-76B15BF9F21C}" type="pres">
      <dgm:prSet presAssocID="{74D1BEBD-B3D8-47E8-9944-44CDA1B46A3B}" presName="root2" presStyleCnt="0"/>
      <dgm:spPr/>
    </dgm:pt>
    <dgm:pt modelId="{B4FD0EF3-B23C-4D91-87FF-94E23ED86239}" type="pres">
      <dgm:prSet presAssocID="{74D1BEBD-B3D8-47E8-9944-44CDA1B46A3B}" presName="LevelTwoTextNode" presStyleLbl="node2" presStyleIdx="5" presStyleCnt="6">
        <dgm:presLayoutVars>
          <dgm:chPref val="3"/>
        </dgm:presLayoutVars>
      </dgm:prSet>
      <dgm:spPr/>
      <dgm:t>
        <a:bodyPr/>
        <a:lstStyle/>
        <a:p>
          <a:endParaRPr lang="es-MX"/>
        </a:p>
      </dgm:t>
    </dgm:pt>
    <dgm:pt modelId="{4BB88224-B143-46A0-A8DA-8B071033D167}" type="pres">
      <dgm:prSet presAssocID="{74D1BEBD-B3D8-47E8-9944-44CDA1B46A3B}" presName="level3hierChild" presStyleCnt="0"/>
      <dgm:spPr/>
    </dgm:pt>
    <dgm:pt modelId="{CE3F4DCA-F4CC-4212-8DF2-9C3DE506567D}" type="pres">
      <dgm:prSet presAssocID="{24ED8EC2-1B71-49D2-96D6-A88B34FDC0A1}" presName="conn2-1" presStyleLbl="parChTrans1D3" presStyleIdx="5" presStyleCnt="6"/>
      <dgm:spPr/>
      <dgm:t>
        <a:bodyPr/>
        <a:lstStyle/>
        <a:p>
          <a:endParaRPr lang="es-MX"/>
        </a:p>
      </dgm:t>
    </dgm:pt>
    <dgm:pt modelId="{204D8C52-8D1C-4EB2-8883-F9C691D3FA59}" type="pres">
      <dgm:prSet presAssocID="{24ED8EC2-1B71-49D2-96D6-A88B34FDC0A1}" presName="connTx" presStyleLbl="parChTrans1D3" presStyleIdx="5" presStyleCnt="6"/>
      <dgm:spPr/>
      <dgm:t>
        <a:bodyPr/>
        <a:lstStyle/>
        <a:p>
          <a:endParaRPr lang="es-MX"/>
        </a:p>
      </dgm:t>
    </dgm:pt>
    <dgm:pt modelId="{20E4FB26-3E7C-45BD-8B75-85D90A1BC9CF}" type="pres">
      <dgm:prSet presAssocID="{1F138AC1-C097-4860-9716-FB0BCBC36AD7}" presName="root2" presStyleCnt="0"/>
      <dgm:spPr/>
    </dgm:pt>
    <dgm:pt modelId="{0F594D26-A68A-4FC4-A486-D03FC8553A02}" type="pres">
      <dgm:prSet presAssocID="{1F138AC1-C097-4860-9716-FB0BCBC36AD7}" presName="LevelTwoTextNode" presStyleLbl="node3" presStyleIdx="5" presStyleCnt="6">
        <dgm:presLayoutVars>
          <dgm:chPref val="3"/>
        </dgm:presLayoutVars>
      </dgm:prSet>
      <dgm:spPr/>
      <dgm:t>
        <a:bodyPr/>
        <a:lstStyle/>
        <a:p>
          <a:endParaRPr lang="es-MX"/>
        </a:p>
      </dgm:t>
    </dgm:pt>
    <dgm:pt modelId="{7E30D88B-AC28-4672-AEFD-43980BF3295B}" type="pres">
      <dgm:prSet presAssocID="{1F138AC1-C097-4860-9716-FB0BCBC36AD7}" presName="level3hierChild" presStyleCnt="0"/>
      <dgm:spPr/>
    </dgm:pt>
  </dgm:ptLst>
  <dgm:cxnLst>
    <dgm:cxn modelId="{1EEC3950-A47F-4FE9-9BBB-58787C94508C}" type="presOf" srcId="{74D1BEBD-B3D8-47E8-9944-44CDA1B46A3B}" destId="{B4FD0EF3-B23C-4D91-87FF-94E23ED86239}" srcOrd="0" destOrd="0" presId="urn:microsoft.com/office/officeart/2005/8/layout/hierarchy2"/>
    <dgm:cxn modelId="{148D4119-3F3D-4BA6-A6ED-0595F4D6997D}" srcId="{D2D08031-9C69-449D-B611-73BA2E636CA0}" destId="{1A790503-E930-4825-B71C-81E9B5A1EBEB}" srcOrd="0" destOrd="0" parTransId="{E5A692B9-2CD9-4F62-9C6D-41919278C479}" sibTransId="{955CD9E7-9406-47EE-8CDA-B2DA732AC262}"/>
    <dgm:cxn modelId="{8A460E47-70D9-4B7F-B9A8-DC74E0C4A366}" srcId="{61F7ED53-3390-46BE-A2C3-7759F405DC2B}" destId="{B43F6A18-47BD-48AB-B9CD-D0BA26CC7ADD}" srcOrd="0" destOrd="0" parTransId="{20FB6E3D-41C8-4277-8FCA-2C9963258742}" sibTransId="{D12A59D9-2D69-45AA-9698-0B646CE48EAE}"/>
    <dgm:cxn modelId="{F9E992B1-B49C-442D-B418-BB8C01011418}" srcId="{D2D08031-9C69-449D-B611-73BA2E636CA0}" destId="{6C73DE44-1060-463F-86F5-0997D65CBAC4}" srcOrd="3" destOrd="0" parTransId="{86FDA812-6709-4D16-89B9-912398A629FA}" sibTransId="{FABC9996-7E7A-451D-9541-A782BE5B6BA0}"/>
    <dgm:cxn modelId="{77F22727-9EAA-40E0-9AFD-D8F451F43440}" type="presOf" srcId="{61F7ED53-3390-46BE-A2C3-7759F405DC2B}" destId="{D132B6EB-C3E5-414F-AA66-001141E839D0}" srcOrd="0" destOrd="0" presId="urn:microsoft.com/office/officeart/2005/8/layout/hierarchy2"/>
    <dgm:cxn modelId="{0C388F21-D724-49A6-8C47-B3BAA434B1B5}" type="presOf" srcId="{1A790503-E930-4825-B71C-81E9B5A1EBEB}" destId="{773B593E-87DC-45FF-9C0C-881AAC840459}" srcOrd="0" destOrd="0" presId="urn:microsoft.com/office/officeart/2005/8/layout/hierarchy2"/>
    <dgm:cxn modelId="{5683D270-7BF2-4045-92F3-0B9E9BB91897}" type="presOf" srcId="{E5A692B9-2CD9-4F62-9C6D-41919278C479}" destId="{B86D31B4-F2B9-4F47-8676-8EF11ADCB4DA}" srcOrd="0" destOrd="0" presId="urn:microsoft.com/office/officeart/2005/8/layout/hierarchy2"/>
    <dgm:cxn modelId="{383B4B2D-F706-4600-8C40-B02C5E06999B}" type="presOf" srcId="{47DE3197-8B1A-4204-9E41-A446B33A3104}" destId="{DF2A5752-2ECC-4F16-BC1B-A88915B6E69F}" srcOrd="0" destOrd="0" presId="urn:microsoft.com/office/officeart/2005/8/layout/hierarchy2"/>
    <dgm:cxn modelId="{227927A9-1782-4F15-A686-37F3A5E0E6A6}" srcId="{6C73DE44-1060-463F-86F5-0997D65CBAC4}" destId="{44A0444C-99A8-4A47-BB91-4F63F3436C20}" srcOrd="0" destOrd="0" parTransId="{97959D9B-2336-49EE-AB6E-241A18E8D277}" sibTransId="{8F83B419-FA10-499C-9092-03B2C8A567A0}"/>
    <dgm:cxn modelId="{76D1DB94-56F3-48E8-943C-C83E319EA012}" srcId="{6E6A407F-1CBC-4968-ABAE-7FE260E00F6B}" destId="{D2D08031-9C69-449D-B611-73BA2E636CA0}" srcOrd="0" destOrd="0" parTransId="{767E3063-4A58-4D44-8A83-BF392BE48322}" sibTransId="{2AF5346A-6E84-4989-A417-AEC6950C2A17}"/>
    <dgm:cxn modelId="{7CA11337-4996-4886-9200-8F43AEC9F0B6}" type="presOf" srcId="{B43F6A18-47BD-48AB-B9CD-D0BA26CC7ADD}" destId="{077B852F-8C95-4106-9115-3E810140C64A}" srcOrd="0" destOrd="0" presId="urn:microsoft.com/office/officeart/2005/8/layout/hierarchy2"/>
    <dgm:cxn modelId="{3D11B9E1-34E2-4EC5-A78D-6A938318EF7D}" type="presOf" srcId="{D2D08031-9C69-449D-B611-73BA2E636CA0}" destId="{94FDC72C-A9D7-41C8-9C10-673F7B0A9608}" srcOrd="0" destOrd="0" presId="urn:microsoft.com/office/officeart/2005/8/layout/hierarchy2"/>
    <dgm:cxn modelId="{3AA5383E-CE74-4FED-AB4D-155869561F52}" type="presOf" srcId="{5A4B9C81-E107-4A4F-81EE-DDF3BD9E3136}" destId="{72DD1F1B-D998-4331-A44B-BEDAB2E866AC}" srcOrd="1" destOrd="0" presId="urn:microsoft.com/office/officeart/2005/8/layout/hierarchy2"/>
    <dgm:cxn modelId="{12715555-54CA-441B-A99E-201557E6FEBC}" type="presOf" srcId="{ED8A66F9-2930-44A5-8330-94BD00838E0A}" destId="{21AEB1A4-52E0-40F2-AD37-11E6EDBDC489}" srcOrd="1" destOrd="0" presId="urn:microsoft.com/office/officeart/2005/8/layout/hierarchy2"/>
    <dgm:cxn modelId="{051E0FDF-7F1A-42A1-BA80-F9AC41FDA306}" type="presOf" srcId="{E5A692B9-2CD9-4F62-9C6D-41919278C479}" destId="{39DE9A1F-7543-42B3-8BC4-CFA48E6C0E11}" srcOrd="1" destOrd="0" presId="urn:microsoft.com/office/officeart/2005/8/layout/hierarchy2"/>
    <dgm:cxn modelId="{24F17BE1-3495-48A0-AF7A-222DDA355DDB}" type="presOf" srcId="{FF88F23C-79B5-4C8D-89A1-D071B2FB4B6D}" destId="{F6EB2A36-AB2A-4245-AD21-E06852AE843E}" srcOrd="0" destOrd="0" presId="urn:microsoft.com/office/officeart/2005/8/layout/hierarchy2"/>
    <dgm:cxn modelId="{26A5EAE8-E344-4702-A1C2-59987714386E}" type="presOf" srcId="{86FDA812-6709-4D16-89B9-912398A629FA}" destId="{5F2C31EC-EEAE-4A6F-B3F7-CC3486095020}" srcOrd="0" destOrd="0" presId="urn:microsoft.com/office/officeart/2005/8/layout/hierarchy2"/>
    <dgm:cxn modelId="{C9C55343-318A-4CB6-8DC0-8E3C69CEC11E}" type="presOf" srcId="{BD8221C9-2E0E-42AC-A5B5-CFD451F5033E}" destId="{81022BD8-8F9A-44BF-ACCF-CE6A32AE993F}" srcOrd="0" destOrd="0" presId="urn:microsoft.com/office/officeart/2005/8/layout/hierarchy2"/>
    <dgm:cxn modelId="{60CFC76C-3200-47EB-BF34-2A42CCC1BC25}" type="presOf" srcId="{7C08B86E-EE7E-46A8-A1D8-B9C32A9F2196}" destId="{E23CAC60-2CDB-441F-8D60-EFEF65F876BE}" srcOrd="1" destOrd="0" presId="urn:microsoft.com/office/officeart/2005/8/layout/hierarchy2"/>
    <dgm:cxn modelId="{D92C8E28-F131-4740-8176-6DB361E2513D}" type="presOf" srcId="{24ED8EC2-1B71-49D2-96D6-A88B34FDC0A1}" destId="{204D8C52-8D1C-4EB2-8883-F9C691D3FA59}" srcOrd="1" destOrd="0" presId="urn:microsoft.com/office/officeart/2005/8/layout/hierarchy2"/>
    <dgm:cxn modelId="{C61C1891-3025-47C3-9557-907227AAA262}" type="presOf" srcId="{5A4B9C81-E107-4A4F-81EE-DDF3BD9E3136}" destId="{259CD4AC-C35C-4D85-BD4F-3EFE7B7AD514}" srcOrd="0" destOrd="0" presId="urn:microsoft.com/office/officeart/2005/8/layout/hierarchy2"/>
    <dgm:cxn modelId="{8D6F415F-0342-4966-A179-54D760B6912A}" srcId="{D2D08031-9C69-449D-B611-73BA2E636CA0}" destId="{74D1BEBD-B3D8-47E8-9944-44CDA1B46A3B}" srcOrd="5" destOrd="0" parTransId="{02097CE2-5CF8-45FC-801E-70A6DE50C760}" sibTransId="{09E6F330-FA87-4B9E-82E5-FCBC596E6766}"/>
    <dgm:cxn modelId="{83F91079-690E-43D6-B88B-D48D4B7B7797}" type="presOf" srcId="{A2D7C888-281E-4C28-B876-BE7C8CFFBAFD}" destId="{3F128FB2-CA82-4233-97F6-A05B74F23E70}" srcOrd="0" destOrd="0" presId="urn:microsoft.com/office/officeart/2005/8/layout/hierarchy2"/>
    <dgm:cxn modelId="{BFFBB84D-AC02-44A5-B81F-2D88FDB0503C}" type="presOf" srcId="{1F138AC1-C097-4860-9716-FB0BCBC36AD7}" destId="{0F594D26-A68A-4FC4-A486-D03FC8553A02}" srcOrd="0" destOrd="0" presId="urn:microsoft.com/office/officeart/2005/8/layout/hierarchy2"/>
    <dgm:cxn modelId="{165AC5FD-6E08-426C-9853-D7AFDAAFE261}" srcId="{D2D08031-9C69-449D-B611-73BA2E636CA0}" destId="{61F7ED53-3390-46BE-A2C3-7759F405DC2B}" srcOrd="2" destOrd="0" parTransId="{5A4B9C81-E107-4A4F-81EE-DDF3BD9E3136}" sibTransId="{1549798C-E8DA-478C-9699-1155179644D9}"/>
    <dgm:cxn modelId="{8F79EEE1-793B-4C5C-BEE2-B13F763E2249}" srcId="{38EAEFEC-4878-4207-891C-FB6FA172C2EC}" destId="{3025897B-22A7-46DA-A78C-A8CCA6B980E4}" srcOrd="0" destOrd="0" parTransId="{BD8221C9-2E0E-42AC-A5B5-CFD451F5033E}" sibTransId="{03CCF9A1-7B51-40EF-89FC-D951BB113DF0}"/>
    <dgm:cxn modelId="{8926BF68-6F30-49D6-9BC6-B80CBC7A89CE}" type="presOf" srcId="{24ED8EC2-1B71-49D2-96D6-A88B34FDC0A1}" destId="{CE3F4DCA-F4CC-4212-8DF2-9C3DE506567D}" srcOrd="0" destOrd="0" presId="urn:microsoft.com/office/officeart/2005/8/layout/hierarchy2"/>
    <dgm:cxn modelId="{DA557C9D-05EA-4302-8AB0-2742EB73BFBE}" srcId="{1A790503-E930-4825-B71C-81E9B5A1EBEB}" destId="{11A60E8F-6F83-4115-A01A-389C47F0363B}" srcOrd="0" destOrd="0" parTransId="{ED8A66F9-2930-44A5-8330-94BD00838E0A}" sibTransId="{8E97F459-1B57-4433-A808-A8A8F357F577}"/>
    <dgm:cxn modelId="{9D15CDD3-39D0-49B9-A28D-C2A676C91892}" type="presOf" srcId="{FF88F23C-79B5-4C8D-89A1-D071B2FB4B6D}" destId="{AF32092B-A2EC-49C7-A4E6-2DA26CA99B0D}" srcOrd="1" destOrd="0" presId="urn:microsoft.com/office/officeart/2005/8/layout/hierarchy2"/>
    <dgm:cxn modelId="{1B1C08A6-BF88-458D-8F7D-A4BABA36CF8E}" type="presOf" srcId="{38EAEFEC-4878-4207-891C-FB6FA172C2EC}" destId="{DE0072D9-5241-4D5F-888A-C8B353075FE9}" srcOrd="0" destOrd="0" presId="urn:microsoft.com/office/officeart/2005/8/layout/hierarchy2"/>
    <dgm:cxn modelId="{FE2C86F0-3B8A-4D42-BA06-A4BFC8506FFF}" type="presOf" srcId="{97959D9B-2336-49EE-AB6E-241A18E8D277}" destId="{88148BC0-2155-4577-9813-F328A14F50EC}" srcOrd="1" destOrd="0" presId="urn:microsoft.com/office/officeart/2005/8/layout/hierarchy2"/>
    <dgm:cxn modelId="{E3A483FA-A6C3-4956-B41A-A55130E95D54}" srcId="{D2D08031-9C69-449D-B611-73BA2E636CA0}" destId="{38EAEFEC-4878-4207-891C-FB6FA172C2EC}" srcOrd="1" destOrd="0" parTransId="{FF88F23C-79B5-4C8D-89A1-D071B2FB4B6D}" sibTransId="{8C76C3D9-8C1C-4A47-BA90-BE8D78D5B1C9}"/>
    <dgm:cxn modelId="{6BB91B5D-5213-4CDB-B194-02D210E6A9CD}" type="presOf" srcId="{6E6A407F-1CBC-4968-ABAE-7FE260E00F6B}" destId="{DCEA5FBA-E1F8-46BD-89FF-34CCF835AD69}" srcOrd="0" destOrd="0" presId="urn:microsoft.com/office/officeart/2005/8/layout/hierarchy2"/>
    <dgm:cxn modelId="{1B8F069E-C2CD-4B99-92D8-2ED0C62E2E27}" type="presOf" srcId="{11A60E8F-6F83-4115-A01A-389C47F0363B}" destId="{3BFF49CE-DB4F-42BD-86A8-B6900DC4602A}" srcOrd="0" destOrd="0" presId="urn:microsoft.com/office/officeart/2005/8/layout/hierarchy2"/>
    <dgm:cxn modelId="{D62FA734-21D3-495B-9BF7-88263F52D912}" srcId="{D2D08031-9C69-449D-B611-73BA2E636CA0}" destId="{A2D7C888-281E-4C28-B876-BE7C8CFFBAFD}" srcOrd="4" destOrd="0" parTransId="{7C08B86E-EE7E-46A8-A1D8-B9C32A9F2196}" sibTransId="{6A9691B0-385B-47AA-B130-AA99861BB656}"/>
    <dgm:cxn modelId="{42CC5355-3BDC-4D23-84FF-DF15ADC4F305}" type="presOf" srcId="{B2F57377-DAF9-42AB-9363-9D1F034B67B0}" destId="{FB1C92EF-FFEF-4530-AF95-9129227C8871}" srcOrd="0" destOrd="0" presId="urn:microsoft.com/office/officeart/2005/8/layout/hierarchy2"/>
    <dgm:cxn modelId="{A63D98D9-09AC-40A6-8FAC-EE0CFB9F4ECF}" type="presOf" srcId="{20FB6E3D-41C8-4277-8FCA-2C9963258742}" destId="{9DDB6C7D-8BCE-4BAB-9EDA-D417D91E0DB4}" srcOrd="0" destOrd="0" presId="urn:microsoft.com/office/officeart/2005/8/layout/hierarchy2"/>
    <dgm:cxn modelId="{2A0FC813-49DB-4634-84D2-477929F7F04A}" type="presOf" srcId="{97959D9B-2336-49EE-AB6E-241A18E8D277}" destId="{DB532644-1AD2-49FA-8A48-B83D190A5C43}" srcOrd="0" destOrd="0" presId="urn:microsoft.com/office/officeart/2005/8/layout/hierarchy2"/>
    <dgm:cxn modelId="{0488FCB7-BD55-4F37-8E77-E28742414D76}" type="presOf" srcId="{ED8A66F9-2930-44A5-8330-94BD00838E0A}" destId="{1E0838BE-8251-48C8-87E2-82DDAD7E75DA}" srcOrd="0" destOrd="0" presId="urn:microsoft.com/office/officeart/2005/8/layout/hierarchy2"/>
    <dgm:cxn modelId="{7E6CDAEC-C839-4EC0-8DF1-525A70808F2B}" type="presOf" srcId="{7C08B86E-EE7E-46A8-A1D8-B9C32A9F2196}" destId="{3999176C-E4FA-4D50-BB5D-D0BF0A5AF2B5}" srcOrd="0" destOrd="0" presId="urn:microsoft.com/office/officeart/2005/8/layout/hierarchy2"/>
    <dgm:cxn modelId="{5EB2CEE1-C738-4307-9484-11F85A0B355E}" type="presOf" srcId="{02097CE2-5CF8-45FC-801E-70A6DE50C760}" destId="{E453099C-4D91-45EF-9418-DB4214F19330}" srcOrd="1" destOrd="0" presId="urn:microsoft.com/office/officeart/2005/8/layout/hierarchy2"/>
    <dgm:cxn modelId="{C10083CB-2947-4DF7-8E97-D1755E128F28}" type="presOf" srcId="{20FB6E3D-41C8-4277-8FCA-2C9963258742}" destId="{9E06A4A7-FB79-4255-B31E-79F0C46E2C83}" srcOrd="1" destOrd="0" presId="urn:microsoft.com/office/officeart/2005/8/layout/hierarchy2"/>
    <dgm:cxn modelId="{96EC0A19-4A6D-491D-8159-97D8B7C08CC3}" type="presOf" srcId="{86FDA812-6709-4D16-89B9-912398A629FA}" destId="{677EE29F-B05A-46B6-B8F2-4660574801BB}" srcOrd="1" destOrd="0" presId="urn:microsoft.com/office/officeart/2005/8/layout/hierarchy2"/>
    <dgm:cxn modelId="{C08197AF-A21D-46C4-9935-2F3575366F2C}" srcId="{A2D7C888-281E-4C28-B876-BE7C8CFFBAFD}" destId="{B2F57377-DAF9-42AB-9363-9D1F034B67B0}" srcOrd="0" destOrd="0" parTransId="{47DE3197-8B1A-4204-9E41-A446B33A3104}" sibTransId="{56EC2B43-AFBD-476F-BD69-448AAD5717B9}"/>
    <dgm:cxn modelId="{AE03BF09-0292-4808-AA18-4FAFBBD54590}" type="presOf" srcId="{44A0444C-99A8-4A47-BB91-4F63F3436C20}" destId="{9C51B53D-7F73-4BA7-B794-1E43D5AFE349}" srcOrd="0" destOrd="0" presId="urn:microsoft.com/office/officeart/2005/8/layout/hierarchy2"/>
    <dgm:cxn modelId="{9374251E-C644-4E34-8D65-B0A5AE2C017C}" type="presOf" srcId="{3025897B-22A7-46DA-A78C-A8CCA6B980E4}" destId="{69B5FDAB-E238-41BC-A7A2-1DDA5D97C18C}" srcOrd="0" destOrd="0" presId="urn:microsoft.com/office/officeart/2005/8/layout/hierarchy2"/>
    <dgm:cxn modelId="{3C537DD9-DF82-4CAD-A62F-A57AB189EBA0}" type="presOf" srcId="{02097CE2-5CF8-45FC-801E-70A6DE50C760}" destId="{46F24D62-C710-475F-95C6-D4B2EED818C5}" srcOrd="0" destOrd="0" presId="urn:microsoft.com/office/officeart/2005/8/layout/hierarchy2"/>
    <dgm:cxn modelId="{C6A1EF21-6325-4BAD-AC96-A9C7E9D8219E}" type="presOf" srcId="{47DE3197-8B1A-4204-9E41-A446B33A3104}" destId="{72949DC6-872B-492F-9D52-E343F69B5B5E}" srcOrd="1" destOrd="0" presId="urn:microsoft.com/office/officeart/2005/8/layout/hierarchy2"/>
    <dgm:cxn modelId="{4AE61F3D-DCAC-4E2E-AF29-1ACA504D8114}" type="presOf" srcId="{6C73DE44-1060-463F-86F5-0997D65CBAC4}" destId="{EF9C2646-B03A-463D-B46D-DF0911B01A5B}" srcOrd="0" destOrd="0" presId="urn:microsoft.com/office/officeart/2005/8/layout/hierarchy2"/>
    <dgm:cxn modelId="{B798F7FB-7FD8-468F-8E77-4D07D1B33F6C}" type="presOf" srcId="{BD8221C9-2E0E-42AC-A5B5-CFD451F5033E}" destId="{2B997F92-C850-4557-9102-CA51FB925227}" srcOrd="1" destOrd="0" presId="urn:microsoft.com/office/officeart/2005/8/layout/hierarchy2"/>
    <dgm:cxn modelId="{C196649F-F2C2-404B-8DD1-718BFEEBD06D}" srcId="{74D1BEBD-B3D8-47E8-9944-44CDA1B46A3B}" destId="{1F138AC1-C097-4860-9716-FB0BCBC36AD7}" srcOrd="0" destOrd="0" parTransId="{24ED8EC2-1B71-49D2-96D6-A88B34FDC0A1}" sibTransId="{556F3C1D-824E-4F19-A21D-0C8030C65AFD}"/>
    <dgm:cxn modelId="{6F19219B-A283-48A7-9DD3-AC4FD23439ED}" type="presParOf" srcId="{DCEA5FBA-E1F8-46BD-89FF-34CCF835AD69}" destId="{383D6196-2359-4224-A902-3E59C5FCC2AE}" srcOrd="0" destOrd="0" presId="urn:microsoft.com/office/officeart/2005/8/layout/hierarchy2"/>
    <dgm:cxn modelId="{3C861592-6C00-44D3-8D1D-6FA8085C7BD9}" type="presParOf" srcId="{383D6196-2359-4224-A902-3E59C5FCC2AE}" destId="{94FDC72C-A9D7-41C8-9C10-673F7B0A9608}" srcOrd="0" destOrd="0" presId="urn:microsoft.com/office/officeart/2005/8/layout/hierarchy2"/>
    <dgm:cxn modelId="{C69BBF8D-79EA-485E-84F7-42C4459C9486}" type="presParOf" srcId="{383D6196-2359-4224-A902-3E59C5FCC2AE}" destId="{16B4AEF4-68E6-494F-A50C-9006AE07A280}" srcOrd="1" destOrd="0" presId="urn:microsoft.com/office/officeart/2005/8/layout/hierarchy2"/>
    <dgm:cxn modelId="{581FF246-DFE0-410C-9684-1F4F9D996B53}" type="presParOf" srcId="{16B4AEF4-68E6-494F-A50C-9006AE07A280}" destId="{B86D31B4-F2B9-4F47-8676-8EF11ADCB4DA}" srcOrd="0" destOrd="0" presId="urn:microsoft.com/office/officeart/2005/8/layout/hierarchy2"/>
    <dgm:cxn modelId="{0DDD61B6-7035-4AD7-B68F-DBB3E1B6221D}" type="presParOf" srcId="{B86D31B4-F2B9-4F47-8676-8EF11ADCB4DA}" destId="{39DE9A1F-7543-42B3-8BC4-CFA48E6C0E11}" srcOrd="0" destOrd="0" presId="urn:microsoft.com/office/officeart/2005/8/layout/hierarchy2"/>
    <dgm:cxn modelId="{CF8B000E-CCD4-4878-A263-3F86C3AC8753}" type="presParOf" srcId="{16B4AEF4-68E6-494F-A50C-9006AE07A280}" destId="{26ABD48C-B243-4335-A063-E2FF7428E799}" srcOrd="1" destOrd="0" presId="urn:microsoft.com/office/officeart/2005/8/layout/hierarchy2"/>
    <dgm:cxn modelId="{130AB040-F0EF-462A-8EFC-18240E11B709}" type="presParOf" srcId="{26ABD48C-B243-4335-A063-E2FF7428E799}" destId="{773B593E-87DC-45FF-9C0C-881AAC840459}" srcOrd="0" destOrd="0" presId="urn:microsoft.com/office/officeart/2005/8/layout/hierarchy2"/>
    <dgm:cxn modelId="{2DC4A38C-BEA6-4B93-B7AC-3B52ECDDAADA}" type="presParOf" srcId="{26ABD48C-B243-4335-A063-E2FF7428E799}" destId="{340D4CD7-CBD9-4804-836E-9FBD1D64737A}" srcOrd="1" destOrd="0" presId="urn:microsoft.com/office/officeart/2005/8/layout/hierarchy2"/>
    <dgm:cxn modelId="{2B9B6650-2C28-407A-A84B-33448FCB3E15}" type="presParOf" srcId="{340D4CD7-CBD9-4804-836E-9FBD1D64737A}" destId="{1E0838BE-8251-48C8-87E2-82DDAD7E75DA}" srcOrd="0" destOrd="0" presId="urn:microsoft.com/office/officeart/2005/8/layout/hierarchy2"/>
    <dgm:cxn modelId="{AFD29635-259B-48C3-92B0-7B809BB22E40}" type="presParOf" srcId="{1E0838BE-8251-48C8-87E2-82DDAD7E75DA}" destId="{21AEB1A4-52E0-40F2-AD37-11E6EDBDC489}" srcOrd="0" destOrd="0" presId="urn:microsoft.com/office/officeart/2005/8/layout/hierarchy2"/>
    <dgm:cxn modelId="{AB7C5753-DD28-45A7-94DA-094B42C422CF}" type="presParOf" srcId="{340D4CD7-CBD9-4804-836E-9FBD1D64737A}" destId="{1136AEF4-079B-4D38-A5F5-D02593657358}" srcOrd="1" destOrd="0" presId="urn:microsoft.com/office/officeart/2005/8/layout/hierarchy2"/>
    <dgm:cxn modelId="{66E7E6DF-3ECD-4192-A425-B55A2BEAD648}" type="presParOf" srcId="{1136AEF4-079B-4D38-A5F5-D02593657358}" destId="{3BFF49CE-DB4F-42BD-86A8-B6900DC4602A}" srcOrd="0" destOrd="0" presId="urn:microsoft.com/office/officeart/2005/8/layout/hierarchy2"/>
    <dgm:cxn modelId="{BE5B2002-70C6-4950-B86B-ACDB395E6BCB}" type="presParOf" srcId="{1136AEF4-079B-4D38-A5F5-D02593657358}" destId="{BCD4680C-0D11-42A0-8572-60401BB10CBD}" srcOrd="1" destOrd="0" presId="urn:microsoft.com/office/officeart/2005/8/layout/hierarchy2"/>
    <dgm:cxn modelId="{F3F0F220-82FB-4F64-866A-DABB12B19C9C}" type="presParOf" srcId="{16B4AEF4-68E6-494F-A50C-9006AE07A280}" destId="{F6EB2A36-AB2A-4245-AD21-E06852AE843E}" srcOrd="2" destOrd="0" presId="urn:microsoft.com/office/officeart/2005/8/layout/hierarchy2"/>
    <dgm:cxn modelId="{1FC8489F-BEAF-4A9F-92D6-32E075BC1662}" type="presParOf" srcId="{F6EB2A36-AB2A-4245-AD21-E06852AE843E}" destId="{AF32092B-A2EC-49C7-A4E6-2DA26CA99B0D}" srcOrd="0" destOrd="0" presId="urn:microsoft.com/office/officeart/2005/8/layout/hierarchy2"/>
    <dgm:cxn modelId="{9B605CFF-E769-48A2-9A93-FF832D18A562}" type="presParOf" srcId="{16B4AEF4-68E6-494F-A50C-9006AE07A280}" destId="{89FE5B07-FDA7-45F0-A476-9DD11B4FC306}" srcOrd="3" destOrd="0" presId="urn:microsoft.com/office/officeart/2005/8/layout/hierarchy2"/>
    <dgm:cxn modelId="{DC2306C4-5EE4-4B46-BAA4-21347885D684}" type="presParOf" srcId="{89FE5B07-FDA7-45F0-A476-9DD11B4FC306}" destId="{DE0072D9-5241-4D5F-888A-C8B353075FE9}" srcOrd="0" destOrd="0" presId="urn:microsoft.com/office/officeart/2005/8/layout/hierarchy2"/>
    <dgm:cxn modelId="{FF09C79C-2BCB-4682-BC81-7D15D6113DD4}" type="presParOf" srcId="{89FE5B07-FDA7-45F0-A476-9DD11B4FC306}" destId="{B778A317-0DE0-4C31-9FA1-A46CB0DC0AD9}" srcOrd="1" destOrd="0" presId="urn:microsoft.com/office/officeart/2005/8/layout/hierarchy2"/>
    <dgm:cxn modelId="{3501D152-8812-4400-91C8-F1A1089B9AE8}" type="presParOf" srcId="{B778A317-0DE0-4C31-9FA1-A46CB0DC0AD9}" destId="{81022BD8-8F9A-44BF-ACCF-CE6A32AE993F}" srcOrd="0" destOrd="0" presId="urn:microsoft.com/office/officeart/2005/8/layout/hierarchy2"/>
    <dgm:cxn modelId="{18555386-133B-411E-B117-DE702C9AB98B}" type="presParOf" srcId="{81022BD8-8F9A-44BF-ACCF-CE6A32AE993F}" destId="{2B997F92-C850-4557-9102-CA51FB925227}" srcOrd="0" destOrd="0" presId="urn:microsoft.com/office/officeart/2005/8/layout/hierarchy2"/>
    <dgm:cxn modelId="{0285B60F-77A8-44AC-BF0C-B0016340CAB8}" type="presParOf" srcId="{B778A317-0DE0-4C31-9FA1-A46CB0DC0AD9}" destId="{C16BD284-47FC-4B57-9746-9E2A9AC13237}" srcOrd="1" destOrd="0" presId="urn:microsoft.com/office/officeart/2005/8/layout/hierarchy2"/>
    <dgm:cxn modelId="{FF309E62-0B91-4CDF-AA5A-FDA7E09481C7}" type="presParOf" srcId="{C16BD284-47FC-4B57-9746-9E2A9AC13237}" destId="{69B5FDAB-E238-41BC-A7A2-1DDA5D97C18C}" srcOrd="0" destOrd="0" presId="urn:microsoft.com/office/officeart/2005/8/layout/hierarchy2"/>
    <dgm:cxn modelId="{E9B9F815-CC11-4D60-A2D6-8BD71B53E973}" type="presParOf" srcId="{C16BD284-47FC-4B57-9746-9E2A9AC13237}" destId="{7E6B8D88-F37A-40B4-962A-8552622B3C3C}" srcOrd="1" destOrd="0" presId="urn:microsoft.com/office/officeart/2005/8/layout/hierarchy2"/>
    <dgm:cxn modelId="{A2C4EE79-E25D-4BBD-A7E6-4EA69D933ECD}" type="presParOf" srcId="{16B4AEF4-68E6-494F-A50C-9006AE07A280}" destId="{259CD4AC-C35C-4D85-BD4F-3EFE7B7AD514}" srcOrd="4" destOrd="0" presId="urn:microsoft.com/office/officeart/2005/8/layout/hierarchy2"/>
    <dgm:cxn modelId="{69742B53-C340-4BE1-8F9F-407166AA81B9}" type="presParOf" srcId="{259CD4AC-C35C-4D85-BD4F-3EFE7B7AD514}" destId="{72DD1F1B-D998-4331-A44B-BEDAB2E866AC}" srcOrd="0" destOrd="0" presId="urn:microsoft.com/office/officeart/2005/8/layout/hierarchy2"/>
    <dgm:cxn modelId="{6E4E00E5-F0F0-44F2-AF50-D712D1EAD92C}" type="presParOf" srcId="{16B4AEF4-68E6-494F-A50C-9006AE07A280}" destId="{55815F0C-C576-47BA-9308-C3B3795D9F12}" srcOrd="5" destOrd="0" presId="urn:microsoft.com/office/officeart/2005/8/layout/hierarchy2"/>
    <dgm:cxn modelId="{75330CDD-5536-44F2-8B05-7CAE3D5C6068}" type="presParOf" srcId="{55815F0C-C576-47BA-9308-C3B3795D9F12}" destId="{D132B6EB-C3E5-414F-AA66-001141E839D0}" srcOrd="0" destOrd="0" presId="urn:microsoft.com/office/officeart/2005/8/layout/hierarchy2"/>
    <dgm:cxn modelId="{471E15E5-AC5E-4733-A802-82B7541E3DCB}" type="presParOf" srcId="{55815F0C-C576-47BA-9308-C3B3795D9F12}" destId="{4C6120A0-D878-43B4-BFE4-102787FAAF94}" srcOrd="1" destOrd="0" presId="urn:microsoft.com/office/officeart/2005/8/layout/hierarchy2"/>
    <dgm:cxn modelId="{85CC7FB0-7997-4873-9A3D-C3F3F38F2D5C}" type="presParOf" srcId="{4C6120A0-D878-43B4-BFE4-102787FAAF94}" destId="{9DDB6C7D-8BCE-4BAB-9EDA-D417D91E0DB4}" srcOrd="0" destOrd="0" presId="urn:microsoft.com/office/officeart/2005/8/layout/hierarchy2"/>
    <dgm:cxn modelId="{5C15F2AE-5C05-40CB-9031-0A0B192E364E}" type="presParOf" srcId="{9DDB6C7D-8BCE-4BAB-9EDA-D417D91E0DB4}" destId="{9E06A4A7-FB79-4255-B31E-79F0C46E2C83}" srcOrd="0" destOrd="0" presId="urn:microsoft.com/office/officeart/2005/8/layout/hierarchy2"/>
    <dgm:cxn modelId="{B527879D-69A9-4FE3-BD88-BDB4E3E911AA}" type="presParOf" srcId="{4C6120A0-D878-43B4-BFE4-102787FAAF94}" destId="{66BC5DFB-3C37-4AFD-AF73-B2358DB4E373}" srcOrd="1" destOrd="0" presId="urn:microsoft.com/office/officeart/2005/8/layout/hierarchy2"/>
    <dgm:cxn modelId="{9B9311AC-D414-4149-830E-B4EF54E6A02F}" type="presParOf" srcId="{66BC5DFB-3C37-4AFD-AF73-B2358DB4E373}" destId="{077B852F-8C95-4106-9115-3E810140C64A}" srcOrd="0" destOrd="0" presId="urn:microsoft.com/office/officeart/2005/8/layout/hierarchy2"/>
    <dgm:cxn modelId="{E48E67BB-119D-407D-8C4A-9C8694FAA686}" type="presParOf" srcId="{66BC5DFB-3C37-4AFD-AF73-B2358DB4E373}" destId="{4972F337-007A-40EA-AE92-8C4EF334AC58}" srcOrd="1" destOrd="0" presId="urn:microsoft.com/office/officeart/2005/8/layout/hierarchy2"/>
    <dgm:cxn modelId="{2A1FC76D-5121-4ED5-9F7E-4D8D0B16E4A6}" type="presParOf" srcId="{16B4AEF4-68E6-494F-A50C-9006AE07A280}" destId="{5F2C31EC-EEAE-4A6F-B3F7-CC3486095020}" srcOrd="6" destOrd="0" presId="urn:microsoft.com/office/officeart/2005/8/layout/hierarchy2"/>
    <dgm:cxn modelId="{FD21C3D4-2C43-4A16-A99D-B2EADE1F2D16}" type="presParOf" srcId="{5F2C31EC-EEAE-4A6F-B3F7-CC3486095020}" destId="{677EE29F-B05A-46B6-B8F2-4660574801BB}" srcOrd="0" destOrd="0" presId="urn:microsoft.com/office/officeart/2005/8/layout/hierarchy2"/>
    <dgm:cxn modelId="{215AFB4A-ED15-46A0-99CE-1204766F6F6C}" type="presParOf" srcId="{16B4AEF4-68E6-494F-A50C-9006AE07A280}" destId="{D325BC90-23A5-49F5-A2E5-58BE1390D007}" srcOrd="7" destOrd="0" presId="urn:microsoft.com/office/officeart/2005/8/layout/hierarchy2"/>
    <dgm:cxn modelId="{6306B01B-0677-4C71-811D-B5C4F3B866D2}" type="presParOf" srcId="{D325BC90-23A5-49F5-A2E5-58BE1390D007}" destId="{EF9C2646-B03A-463D-B46D-DF0911B01A5B}" srcOrd="0" destOrd="0" presId="urn:microsoft.com/office/officeart/2005/8/layout/hierarchy2"/>
    <dgm:cxn modelId="{69F47743-1D80-4E65-B962-FCF23C25EDEA}" type="presParOf" srcId="{D325BC90-23A5-49F5-A2E5-58BE1390D007}" destId="{62FA043A-2B36-49E3-98ED-7C033DFA920E}" srcOrd="1" destOrd="0" presId="urn:microsoft.com/office/officeart/2005/8/layout/hierarchy2"/>
    <dgm:cxn modelId="{C8F2AFE9-1496-4C7A-92A0-2C91A258538D}" type="presParOf" srcId="{62FA043A-2B36-49E3-98ED-7C033DFA920E}" destId="{DB532644-1AD2-49FA-8A48-B83D190A5C43}" srcOrd="0" destOrd="0" presId="urn:microsoft.com/office/officeart/2005/8/layout/hierarchy2"/>
    <dgm:cxn modelId="{AFAED78E-6F6C-4DBD-9E65-F0698D8F5539}" type="presParOf" srcId="{DB532644-1AD2-49FA-8A48-B83D190A5C43}" destId="{88148BC0-2155-4577-9813-F328A14F50EC}" srcOrd="0" destOrd="0" presId="urn:microsoft.com/office/officeart/2005/8/layout/hierarchy2"/>
    <dgm:cxn modelId="{60F43780-0D81-451A-9514-B991B19670E6}" type="presParOf" srcId="{62FA043A-2B36-49E3-98ED-7C033DFA920E}" destId="{A8C6544E-0254-429B-B8EC-F50F706A0B55}" srcOrd="1" destOrd="0" presId="urn:microsoft.com/office/officeart/2005/8/layout/hierarchy2"/>
    <dgm:cxn modelId="{CED10776-A3BF-4D9F-BDF5-5C1F8DF33939}" type="presParOf" srcId="{A8C6544E-0254-429B-B8EC-F50F706A0B55}" destId="{9C51B53D-7F73-4BA7-B794-1E43D5AFE349}" srcOrd="0" destOrd="0" presId="urn:microsoft.com/office/officeart/2005/8/layout/hierarchy2"/>
    <dgm:cxn modelId="{A7C525BB-0DD1-45A4-B842-20D0341BD47E}" type="presParOf" srcId="{A8C6544E-0254-429B-B8EC-F50F706A0B55}" destId="{C7AA3C23-A198-4BAF-841A-D65A05AB48AD}" srcOrd="1" destOrd="0" presId="urn:microsoft.com/office/officeart/2005/8/layout/hierarchy2"/>
    <dgm:cxn modelId="{BB475D69-6BCA-410A-B0E1-D642D01CB646}" type="presParOf" srcId="{16B4AEF4-68E6-494F-A50C-9006AE07A280}" destId="{3999176C-E4FA-4D50-BB5D-D0BF0A5AF2B5}" srcOrd="8" destOrd="0" presId="urn:microsoft.com/office/officeart/2005/8/layout/hierarchy2"/>
    <dgm:cxn modelId="{752A4721-E703-46B7-8A70-D9D04A6DE7C7}" type="presParOf" srcId="{3999176C-E4FA-4D50-BB5D-D0BF0A5AF2B5}" destId="{E23CAC60-2CDB-441F-8D60-EFEF65F876BE}" srcOrd="0" destOrd="0" presId="urn:microsoft.com/office/officeart/2005/8/layout/hierarchy2"/>
    <dgm:cxn modelId="{E9F139F9-BCC8-4FE5-BA2C-B57AF080CBF7}" type="presParOf" srcId="{16B4AEF4-68E6-494F-A50C-9006AE07A280}" destId="{B3224B59-9FD3-4740-BF15-55AE4FF79FD0}" srcOrd="9" destOrd="0" presId="urn:microsoft.com/office/officeart/2005/8/layout/hierarchy2"/>
    <dgm:cxn modelId="{6D1A3DE6-91A8-43D2-ADF0-C9A91D859FF3}" type="presParOf" srcId="{B3224B59-9FD3-4740-BF15-55AE4FF79FD0}" destId="{3F128FB2-CA82-4233-97F6-A05B74F23E70}" srcOrd="0" destOrd="0" presId="urn:microsoft.com/office/officeart/2005/8/layout/hierarchy2"/>
    <dgm:cxn modelId="{FCE1A86F-C045-4895-9C59-4A0BAE8A0343}" type="presParOf" srcId="{B3224B59-9FD3-4740-BF15-55AE4FF79FD0}" destId="{218027F2-22B1-4715-AECF-626AEFFE093C}" srcOrd="1" destOrd="0" presId="urn:microsoft.com/office/officeart/2005/8/layout/hierarchy2"/>
    <dgm:cxn modelId="{4B51896E-2E83-4594-81C8-DE5F39018E0D}" type="presParOf" srcId="{218027F2-22B1-4715-AECF-626AEFFE093C}" destId="{DF2A5752-2ECC-4F16-BC1B-A88915B6E69F}" srcOrd="0" destOrd="0" presId="urn:microsoft.com/office/officeart/2005/8/layout/hierarchy2"/>
    <dgm:cxn modelId="{D2E9A58E-5C9F-4412-8B61-3CB135E07DCA}" type="presParOf" srcId="{DF2A5752-2ECC-4F16-BC1B-A88915B6E69F}" destId="{72949DC6-872B-492F-9D52-E343F69B5B5E}" srcOrd="0" destOrd="0" presId="urn:microsoft.com/office/officeart/2005/8/layout/hierarchy2"/>
    <dgm:cxn modelId="{0F95E192-5B24-439E-9CF0-5C8A35324BDE}" type="presParOf" srcId="{218027F2-22B1-4715-AECF-626AEFFE093C}" destId="{B3E98EBA-EC55-40CE-AE26-6EA558813184}" srcOrd="1" destOrd="0" presId="urn:microsoft.com/office/officeart/2005/8/layout/hierarchy2"/>
    <dgm:cxn modelId="{7552BF09-931F-4833-93B2-D8169BF11C0B}" type="presParOf" srcId="{B3E98EBA-EC55-40CE-AE26-6EA558813184}" destId="{FB1C92EF-FFEF-4530-AF95-9129227C8871}" srcOrd="0" destOrd="0" presId="urn:microsoft.com/office/officeart/2005/8/layout/hierarchy2"/>
    <dgm:cxn modelId="{67187812-E737-4AE3-B10B-A0207AEC17BE}" type="presParOf" srcId="{B3E98EBA-EC55-40CE-AE26-6EA558813184}" destId="{FA221E00-E6AD-4C6D-BC15-59795C053E4D}" srcOrd="1" destOrd="0" presId="urn:microsoft.com/office/officeart/2005/8/layout/hierarchy2"/>
    <dgm:cxn modelId="{E0F8AAFE-8377-4A13-AF2C-745853B6EC8D}" type="presParOf" srcId="{16B4AEF4-68E6-494F-A50C-9006AE07A280}" destId="{46F24D62-C710-475F-95C6-D4B2EED818C5}" srcOrd="10" destOrd="0" presId="urn:microsoft.com/office/officeart/2005/8/layout/hierarchy2"/>
    <dgm:cxn modelId="{EB82746C-C6C9-457D-A51A-058DB66248F3}" type="presParOf" srcId="{46F24D62-C710-475F-95C6-D4B2EED818C5}" destId="{E453099C-4D91-45EF-9418-DB4214F19330}" srcOrd="0" destOrd="0" presId="urn:microsoft.com/office/officeart/2005/8/layout/hierarchy2"/>
    <dgm:cxn modelId="{5DCC47C4-A338-4910-83DB-35D2AD99504C}" type="presParOf" srcId="{16B4AEF4-68E6-494F-A50C-9006AE07A280}" destId="{2DFE9B3F-09E1-460F-ABB6-76B15BF9F21C}" srcOrd="11" destOrd="0" presId="urn:microsoft.com/office/officeart/2005/8/layout/hierarchy2"/>
    <dgm:cxn modelId="{7B107030-4FB9-4AED-93EB-EBFE9534B2D8}" type="presParOf" srcId="{2DFE9B3F-09E1-460F-ABB6-76B15BF9F21C}" destId="{B4FD0EF3-B23C-4D91-87FF-94E23ED86239}" srcOrd="0" destOrd="0" presId="urn:microsoft.com/office/officeart/2005/8/layout/hierarchy2"/>
    <dgm:cxn modelId="{CAF9A39B-0A09-4E9C-89DF-DB80018B6A71}" type="presParOf" srcId="{2DFE9B3F-09E1-460F-ABB6-76B15BF9F21C}" destId="{4BB88224-B143-46A0-A8DA-8B071033D167}" srcOrd="1" destOrd="0" presId="urn:microsoft.com/office/officeart/2005/8/layout/hierarchy2"/>
    <dgm:cxn modelId="{002E71D1-F590-4720-BE16-4E47988FE4C8}" type="presParOf" srcId="{4BB88224-B143-46A0-A8DA-8B071033D167}" destId="{CE3F4DCA-F4CC-4212-8DF2-9C3DE506567D}" srcOrd="0" destOrd="0" presId="urn:microsoft.com/office/officeart/2005/8/layout/hierarchy2"/>
    <dgm:cxn modelId="{7F9B0216-22B2-4AD9-8439-8B7FE4A5ABE7}" type="presParOf" srcId="{CE3F4DCA-F4CC-4212-8DF2-9C3DE506567D}" destId="{204D8C52-8D1C-4EB2-8883-F9C691D3FA59}" srcOrd="0" destOrd="0" presId="urn:microsoft.com/office/officeart/2005/8/layout/hierarchy2"/>
    <dgm:cxn modelId="{45A0685B-3026-4843-9F54-DE6ABF690BC9}" type="presParOf" srcId="{4BB88224-B143-46A0-A8DA-8B071033D167}" destId="{20E4FB26-3E7C-45BD-8B75-85D90A1BC9CF}" srcOrd="1" destOrd="0" presId="urn:microsoft.com/office/officeart/2005/8/layout/hierarchy2"/>
    <dgm:cxn modelId="{08024F48-ABC6-4934-95CC-8EDFBC6A8E10}" type="presParOf" srcId="{20E4FB26-3E7C-45BD-8B75-85D90A1BC9CF}" destId="{0F594D26-A68A-4FC4-A486-D03FC8553A02}" srcOrd="0" destOrd="0" presId="urn:microsoft.com/office/officeart/2005/8/layout/hierarchy2"/>
    <dgm:cxn modelId="{9D0C53E0-0D1A-40F9-BEC3-FFCA097425F0}" type="presParOf" srcId="{20E4FB26-3E7C-45BD-8B75-85D90A1BC9CF}" destId="{7E30D88B-AC28-4672-AEFD-43980BF3295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2DA8F53-D321-4A8C-92C2-5637ACCB928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336820E3-3D99-4DAC-BFA4-A7E14F98432F}">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UDP</a:t>
          </a:r>
          <a:endParaRPr lang="es-MX" sz="1400" b="1" dirty="0">
            <a:latin typeface="Century Gothic" panose="020B0502020202020204" pitchFamily="34" charset="0"/>
          </a:endParaRPr>
        </a:p>
      </dgm:t>
    </dgm:pt>
    <dgm:pt modelId="{8C6479BB-F3DD-4E76-86A0-6A5B1335550F}" type="parTrans" cxnId="{981BB023-8963-4A98-A5C6-9A927F38BF4A}">
      <dgm:prSet/>
      <dgm:spPr/>
      <dgm:t>
        <a:bodyPr/>
        <a:lstStyle/>
        <a:p>
          <a:endParaRPr lang="es-MX" sz="3200" b="1">
            <a:latin typeface="Century Gothic" panose="020B0502020202020204" pitchFamily="34" charset="0"/>
          </a:endParaRPr>
        </a:p>
      </dgm:t>
    </dgm:pt>
    <dgm:pt modelId="{0E762DE5-8F14-4B07-8198-8DC1A406F786}" type="sibTrans" cxnId="{981BB023-8963-4A98-A5C6-9A927F38BF4A}">
      <dgm:prSet/>
      <dgm:spPr/>
      <dgm:t>
        <a:bodyPr/>
        <a:lstStyle/>
        <a:p>
          <a:endParaRPr lang="es-MX" sz="3200" b="1">
            <a:latin typeface="Century Gothic" panose="020B0502020202020204" pitchFamily="34" charset="0"/>
          </a:endParaRPr>
        </a:p>
      </dgm:t>
    </dgm:pt>
    <dgm:pt modelId="{549597D8-EE10-40B6-9617-31D2B1CBE5D6}">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Sustratos: fenoles, alcoholes, ácidos carboxílicos, sulfonamidas.</a:t>
          </a:r>
          <a:endParaRPr lang="es-MX" sz="1400" b="1" dirty="0">
            <a:latin typeface="Century Gothic" panose="020B0502020202020204" pitchFamily="34" charset="0"/>
          </a:endParaRPr>
        </a:p>
      </dgm:t>
    </dgm:pt>
    <dgm:pt modelId="{1E50B5E8-8E60-4FBE-B727-9C9A08A6A844}" type="parTrans" cxnId="{A908912F-EA28-4F4C-A9CB-052BF48D908D}">
      <dgm:prSet/>
      <dgm:spPr/>
      <dgm:t>
        <a:bodyPr/>
        <a:lstStyle/>
        <a:p>
          <a:endParaRPr lang="es-MX" sz="3200" b="1">
            <a:latin typeface="Century Gothic" panose="020B0502020202020204" pitchFamily="34" charset="0"/>
          </a:endParaRPr>
        </a:p>
      </dgm:t>
    </dgm:pt>
    <dgm:pt modelId="{7C1F1DB6-E8D0-4BEB-936F-3AF3FA89C89C}" type="sibTrans" cxnId="{A908912F-EA28-4F4C-A9CB-052BF48D908D}">
      <dgm:prSet/>
      <dgm:spPr/>
      <dgm:t>
        <a:bodyPr/>
        <a:lstStyle/>
        <a:p>
          <a:endParaRPr lang="es-MX" sz="3200" b="1">
            <a:latin typeface="Century Gothic" panose="020B0502020202020204" pitchFamily="34" charset="0"/>
          </a:endParaRPr>
        </a:p>
      </dgm:t>
    </dgm:pt>
    <dgm:pt modelId="{608AC831-3663-434A-9B46-18970E97AE43}">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Ejemplos: paracetamol, diazepam, sulfatiazol, digoxina.</a:t>
          </a:r>
          <a:endParaRPr lang="es-MX" sz="1400" b="1" dirty="0">
            <a:latin typeface="Century Gothic" panose="020B0502020202020204" pitchFamily="34" charset="0"/>
          </a:endParaRPr>
        </a:p>
      </dgm:t>
    </dgm:pt>
    <dgm:pt modelId="{880E5F0E-B95A-4BEC-A094-C2A1F1907695}" type="parTrans" cxnId="{C23E85D1-70B2-4E3F-A12E-21DE0DBD8393}">
      <dgm:prSet/>
      <dgm:spPr/>
      <dgm:t>
        <a:bodyPr/>
        <a:lstStyle/>
        <a:p>
          <a:endParaRPr lang="es-MX" sz="3200" b="1">
            <a:latin typeface="Century Gothic" panose="020B0502020202020204" pitchFamily="34" charset="0"/>
          </a:endParaRPr>
        </a:p>
      </dgm:t>
    </dgm:pt>
    <dgm:pt modelId="{2D65950E-5727-4C54-90FB-96DBA5D99474}" type="sibTrans" cxnId="{C23E85D1-70B2-4E3F-A12E-21DE0DBD8393}">
      <dgm:prSet/>
      <dgm:spPr/>
      <dgm:t>
        <a:bodyPr/>
        <a:lstStyle/>
        <a:p>
          <a:endParaRPr lang="es-MX" sz="3200" b="1">
            <a:latin typeface="Century Gothic" panose="020B0502020202020204" pitchFamily="34" charset="0"/>
          </a:endParaRPr>
        </a:p>
      </dgm:t>
    </dgm:pt>
    <dgm:pt modelId="{180403AB-13EE-4543-8E3E-171BECE370F3}">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Ubicados en los microsomas</a:t>
          </a:r>
          <a:endParaRPr lang="es-MX" sz="1400" b="1" dirty="0">
            <a:latin typeface="Century Gothic" panose="020B0502020202020204" pitchFamily="34" charset="0"/>
          </a:endParaRPr>
        </a:p>
      </dgm:t>
    </dgm:pt>
    <dgm:pt modelId="{C6462A62-F9FD-42DC-BCB4-87872DDD6828}" type="parTrans" cxnId="{AE4A1E11-C3E0-4A52-9644-D752CE6156AB}">
      <dgm:prSet/>
      <dgm:spPr/>
      <dgm:t>
        <a:bodyPr/>
        <a:lstStyle/>
        <a:p>
          <a:endParaRPr lang="es-MX" b="1"/>
        </a:p>
      </dgm:t>
    </dgm:pt>
    <dgm:pt modelId="{178955E8-2E9A-4B26-80FF-DFF48CA5ECA7}" type="sibTrans" cxnId="{AE4A1E11-C3E0-4A52-9644-D752CE6156AB}">
      <dgm:prSet/>
      <dgm:spPr/>
      <dgm:t>
        <a:bodyPr/>
        <a:lstStyle/>
        <a:p>
          <a:endParaRPr lang="es-MX" b="1"/>
        </a:p>
      </dgm:t>
    </dgm:pt>
    <dgm:pt modelId="{470E3DF9-9187-41C7-A96E-001ADA2F79B9}" type="pres">
      <dgm:prSet presAssocID="{92DA8F53-D321-4A8C-92C2-5637ACCB928C}" presName="diagram" presStyleCnt="0">
        <dgm:presLayoutVars>
          <dgm:dir/>
          <dgm:resizeHandles val="exact"/>
        </dgm:presLayoutVars>
      </dgm:prSet>
      <dgm:spPr/>
      <dgm:t>
        <a:bodyPr/>
        <a:lstStyle/>
        <a:p>
          <a:endParaRPr lang="es-MX"/>
        </a:p>
      </dgm:t>
    </dgm:pt>
    <dgm:pt modelId="{2BBC428E-BBA8-476A-A0F5-99EF75ABDA9C}" type="pres">
      <dgm:prSet presAssocID="{336820E3-3D99-4DAC-BFA4-A7E14F98432F}" presName="node" presStyleLbl="node1" presStyleIdx="0" presStyleCnt="4" custLinFactNeighborX="-126" custLinFactNeighborY="958">
        <dgm:presLayoutVars>
          <dgm:bulletEnabled val="1"/>
        </dgm:presLayoutVars>
      </dgm:prSet>
      <dgm:spPr/>
      <dgm:t>
        <a:bodyPr/>
        <a:lstStyle/>
        <a:p>
          <a:endParaRPr lang="es-MX"/>
        </a:p>
      </dgm:t>
    </dgm:pt>
    <dgm:pt modelId="{FDE6498F-2A68-4B56-976B-35C626803C3B}" type="pres">
      <dgm:prSet presAssocID="{0E762DE5-8F14-4B07-8198-8DC1A406F786}" presName="sibTrans" presStyleCnt="0"/>
      <dgm:spPr/>
    </dgm:pt>
    <dgm:pt modelId="{632F95E2-5542-4737-A17E-042F98856900}" type="pres">
      <dgm:prSet presAssocID="{180403AB-13EE-4543-8E3E-171BECE370F3}" presName="node" presStyleLbl="node1" presStyleIdx="1" presStyleCnt="4">
        <dgm:presLayoutVars>
          <dgm:bulletEnabled val="1"/>
        </dgm:presLayoutVars>
      </dgm:prSet>
      <dgm:spPr/>
      <dgm:t>
        <a:bodyPr/>
        <a:lstStyle/>
        <a:p>
          <a:endParaRPr lang="es-MX"/>
        </a:p>
      </dgm:t>
    </dgm:pt>
    <dgm:pt modelId="{350256BC-706F-4016-A668-F268B53AC940}" type="pres">
      <dgm:prSet presAssocID="{178955E8-2E9A-4B26-80FF-DFF48CA5ECA7}" presName="sibTrans" presStyleCnt="0"/>
      <dgm:spPr/>
    </dgm:pt>
    <dgm:pt modelId="{6322B2F4-C17E-4E0C-9255-6D71A78D3A54}" type="pres">
      <dgm:prSet presAssocID="{549597D8-EE10-40B6-9617-31D2B1CBE5D6}" presName="node" presStyleLbl="node1" presStyleIdx="2" presStyleCnt="4">
        <dgm:presLayoutVars>
          <dgm:bulletEnabled val="1"/>
        </dgm:presLayoutVars>
      </dgm:prSet>
      <dgm:spPr/>
      <dgm:t>
        <a:bodyPr/>
        <a:lstStyle/>
        <a:p>
          <a:endParaRPr lang="es-MX"/>
        </a:p>
      </dgm:t>
    </dgm:pt>
    <dgm:pt modelId="{6F0CCE22-6FA1-4A7A-B540-F726E57AA556}" type="pres">
      <dgm:prSet presAssocID="{7C1F1DB6-E8D0-4BEB-936F-3AF3FA89C89C}" presName="sibTrans" presStyleCnt="0"/>
      <dgm:spPr/>
    </dgm:pt>
    <dgm:pt modelId="{2B0066CB-1543-45D7-9BDF-F19F58A13B71}" type="pres">
      <dgm:prSet presAssocID="{608AC831-3663-434A-9B46-18970E97AE43}" presName="node" presStyleLbl="node1" presStyleIdx="3" presStyleCnt="4">
        <dgm:presLayoutVars>
          <dgm:bulletEnabled val="1"/>
        </dgm:presLayoutVars>
      </dgm:prSet>
      <dgm:spPr/>
      <dgm:t>
        <a:bodyPr/>
        <a:lstStyle/>
        <a:p>
          <a:endParaRPr lang="es-MX"/>
        </a:p>
      </dgm:t>
    </dgm:pt>
  </dgm:ptLst>
  <dgm:cxnLst>
    <dgm:cxn modelId="{2EAB9258-3279-48A7-B520-C9D8A0876DC9}" type="presOf" srcId="{549597D8-EE10-40B6-9617-31D2B1CBE5D6}" destId="{6322B2F4-C17E-4E0C-9255-6D71A78D3A54}" srcOrd="0" destOrd="0" presId="urn:microsoft.com/office/officeart/2005/8/layout/default"/>
    <dgm:cxn modelId="{A908912F-EA28-4F4C-A9CB-052BF48D908D}" srcId="{92DA8F53-D321-4A8C-92C2-5637ACCB928C}" destId="{549597D8-EE10-40B6-9617-31D2B1CBE5D6}" srcOrd="2" destOrd="0" parTransId="{1E50B5E8-8E60-4FBE-B727-9C9A08A6A844}" sibTransId="{7C1F1DB6-E8D0-4BEB-936F-3AF3FA89C89C}"/>
    <dgm:cxn modelId="{AE4A1E11-C3E0-4A52-9644-D752CE6156AB}" srcId="{92DA8F53-D321-4A8C-92C2-5637ACCB928C}" destId="{180403AB-13EE-4543-8E3E-171BECE370F3}" srcOrd="1" destOrd="0" parTransId="{C6462A62-F9FD-42DC-BCB4-87872DDD6828}" sibTransId="{178955E8-2E9A-4B26-80FF-DFF48CA5ECA7}"/>
    <dgm:cxn modelId="{F90DA537-066E-43E5-8DC0-89BAEF0DDD7C}" type="presOf" srcId="{336820E3-3D99-4DAC-BFA4-A7E14F98432F}" destId="{2BBC428E-BBA8-476A-A0F5-99EF75ABDA9C}" srcOrd="0" destOrd="0" presId="urn:microsoft.com/office/officeart/2005/8/layout/default"/>
    <dgm:cxn modelId="{C23E85D1-70B2-4E3F-A12E-21DE0DBD8393}" srcId="{92DA8F53-D321-4A8C-92C2-5637ACCB928C}" destId="{608AC831-3663-434A-9B46-18970E97AE43}" srcOrd="3" destOrd="0" parTransId="{880E5F0E-B95A-4BEC-A094-C2A1F1907695}" sibTransId="{2D65950E-5727-4C54-90FB-96DBA5D99474}"/>
    <dgm:cxn modelId="{BEC64CE6-8575-479C-A34F-DF035BCA6AEA}" type="presOf" srcId="{92DA8F53-D321-4A8C-92C2-5637ACCB928C}" destId="{470E3DF9-9187-41C7-A96E-001ADA2F79B9}" srcOrd="0" destOrd="0" presId="urn:microsoft.com/office/officeart/2005/8/layout/default"/>
    <dgm:cxn modelId="{DCC71743-A6B5-4507-82BD-94FA7F5533E0}" type="presOf" srcId="{608AC831-3663-434A-9B46-18970E97AE43}" destId="{2B0066CB-1543-45D7-9BDF-F19F58A13B71}" srcOrd="0" destOrd="0" presId="urn:microsoft.com/office/officeart/2005/8/layout/default"/>
    <dgm:cxn modelId="{698C8D39-3018-461E-BA64-3096A3E8A46B}" type="presOf" srcId="{180403AB-13EE-4543-8E3E-171BECE370F3}" destId="{632F95E2-5542-4737-A17E-042F98856900}" srcOrd="0" destOrd="0" presId="urn:microsoft.com/office/officeart/2005/8/layout/default"/>
    <dgm:cxn modelId="{981BB023-8963-4A98-A5C6-9A927F38BF4A}" srcId="{92DA8F53-D321-4A8C-92C2-5637ACCB928C}" destId="{336820E3-3D99-4DAC-BFA4-A7E14F98432F}" srcOrd="0" destOrd="0" parTransId="{8C6479BB-F3DD-4E76-86A0-6A5B1335550F}" sibTransId="{0E762DE5-8F14-4B07-8198-8DC1A406F786}"/>
    <dgm:cxn modelId="{059A620A-FC76-457F-AA25-0D44CC13D5AF}" type="presParOf" srcId="{470E3DF9-9187-41C7-A96E-001ADA2F79B9}" destId="{2BBC428E-BBA8-476A-A0F5-99EF75ABDA9C}" srcOrd="0" destOrd="0" presId="urn:microsoft.com/office/officeart/2005/8/layout/default"/>
    <dgm:cxn modelId="{FB82FD6E-1DED-4A35-9786-AF91F0EF68EA}" type="presParOf" srcId="{470E3DF9-9187-41C7-A96E-001ADA2F79B9}" destId="{FDE6498F-2A68-4B56-976B-35C626803C3B}" srcOrd="1" destOrd="0" presId="urn:microsoft.com/office/officeart/2005/8/layout/default"/>
    <dgm:cxn modelId="{03507428-9083-4D55-8E00-2B249BD63C3C}" type="presParOf" srcId="{470E3DF9-9187-41C7-A96E-001ADA2F79B9}" destId="{632F95E2-5542-4737-A17E-042F98856900}" srcOrd="2" destOrd="0" presId="urn:microsoft.com/office/officeart/2005/8/layout/default"/>
    <dgm:cxn modelId="{1733933F-3E83-49EE-9474-851BC49C9155}" type="presParOf" srcId="{470E3DF9-9187-41C7-A96E-001ADA2F79B9}" destId="{350256BC-706F-4016-A668-F268B53AC940}" srcOrd="3" destOrd="0" presId="urn:microsoft.com/office/officeart/2005/8/layout/default"/>
    <dgm:cxn modelId="{90EFA88C-498B-447F-A75B-20F0807C3B0E}" type="presParOf" srcId="{470E3DF9-9187-41C7-A96E-001ADA2F79B9}" destId="{6322B2F4-C17E-4E0C-9255-6D71A78D3A54}" srcOrd="4" destOrd="0" presId="urn:microsoft.com/office/officeart/2005/8/layout/default"/>
    <dgm:cxn modelId="{4561B338-8C04-4CEF-9F0A-EE849F227F95}" type="presParOf" srcId="{470E3DF9-9187-41C7-A96E-001ADA2F79B9}" destId="{6F0CCE22-6FA1-4A7A-B540-F726E57AA556}" srcOrd="5" destOrd="0" presId="urn:microsoft.com/office/officeart/2005/8/layout/default"/>
    <dgm:cxn modelId="{7D9EE2A1-76F7-434B-8FCC-F8617232276F}" type="presParOf" srcId="{470E3DF9-9187-41C7-A96E-001ADA2F79B9}" destId="{2B0066CB-1543-45D7-9BDF-F19F58A13B7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A1CB4D2-D6B4-4D99-BB0F-FA92F65C077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9C36409-2FF2-4207-BA91-1616F9057393}">
      <dgm:prSet phldrT="[Texto]">
        <dgm:style>
          <a:lnRef idx="2">
            <a:schemeClr val="accent1"/>
          </a:lnRef>
          <a:fillRef idx="1">
            <a:schemeClr val="lt1"/>
          </a:fillRef>
          <a:effectRef idx="0">
            <a:schemeClr val="accent1"/>
          </a:effectRef>
          <a:fontRef idx="minor">
            <a:schemeClr val="dk1"/>
          </a:fontRef>
        </dgm:style>
      </dgm:prSet>
      <dgm:spPr/>
      <dgm:t>
        <a:bodyPr/>
        <a:lstStyle/>
        <a:p>
          <a:r>
            <a:rPr lang="es-MX" b="1" dirty="0" smtClean="0"/>
            <a:t>Acetil-</a:t>
          </a:r>
          <a:r>
            <a:rPr lang="es-MX" b="1" dirty="0" err="1" smtClean="0"/>
            <a:t>CoA</a:t>
          </a:r>
          <a:r>
            <a:rPr lang="es-MX" b="1" dirty="0" smtClean="0"/>
            <a:t> (ubicada en el citosol)</a:t>
          </a:r>
          <a:endParaRPr lang="es-MX" b="1" dirty="0"/>
        </a:p>
      </dgm:t>
    </dgm:pt>
    <dgm:pt modelId="{70DF4BD7-1BBC-4DF7-8214-B0C5A1AEF2C7}" type="parTrans" cxnId="{77512659-CC3C-406B-AD7D-47CAD49E33AD}">
      <dgm:prSet/>
      <dgm:spPr/>
      <dgm:t>
        <a:bodyPr/>
        <a:lstStyle/>
        <a:p>
          <a:endParaRPr lang="es-MX" b="1"/>
        </a:p>
      </dgm:t>
    </dgm:pt>
    <dgm:pt modelId="{E3ABA5F7-2D24-416D-90E8-17B87F9E09CA}" type="sibTrans" cxnId="{77512659-CC3C-406B-AD7D-47CAD49E33AD}">
      <dgm:prSet/>
      <dgm:spPr/>
      <dgm:t>
        <a:bodyPr/>
        <a:lstStyle/>
        <a:p>
          <a:endParaRPr lang="es-MX" b="1"/>
        </a:p>
      </dgm:t>
    </dgm:pt>
    <dgm:pt modelId="{5A07071C-FCD3-4E91-B183-2CFB98E0727B}">
      <dgm:prSet phldrT="[Texto]">
        <dgm:style>
          <a:lnRef idx="2">
            <a:schemeClr val="accent1"/>
          </a:lnRef>
          <a:fillRef idx="1">
            <a:schemeClr val="lt1"/>
          </a:fillRef>
          <a:effectRef idx="0">
            <a:schemeClr val="accent1"/>
          </a:effectRef>
          <a:fontRef idx="minor">
            <a:schemeClr val="dk1"/>
          </a:fontRef>
        </dgm:style>
      </dgm:prSet>
      <dgm:spPr/>
      <dgm:t>
        <a:bodyPr/>
        <a:lstStyle/>
        <a:p>
          <a:r>
            <a:rPr lang="es-MX" b="1" dirty="0" smtClean="0"/>
            <a:t>Aminas </a:t>
          </a:r>
          <a:endParaRPr lang="es-MX" b="1" dirty="0"/>
        </a:p>
      </dgm:t>
    </dgm:pt>
    <dgm:pt modelId="{60AD1124-E34C-4F89-A0B9-C8EEA62C8996}" type="parTrans" cxnId="{24DDCFEE-7F55-44EC-B0AC-C6923320D592}">
      <dgm:prSet/>
      <dgm:spPr/>
      <dgm:t>
        <a:bodyPr/>
        <a:lstStyle/>
        <a:p>
          <a:endParaRPr lang="es-MX" b="1"/>
        </a:p>
      </dgm:t>
    </dgm:pt>
    <dgm:pt modelId="{4A4604CA-CB44-4628-B772-E263F1CBA475}" type="sibTrans" cxnId="{24DDCFEE-7F55-44EC-B0AC-C6923320D592}">
      <dgm:prSet/>
      <dgm:spPr/>
      <dgm:t>
        <a:bodyPr/>
        <a:lstStyle/>
        <a:p>
          <a:endParaRPr lang="es-MX" b="1"/>
        </a:p>
      </dgm:t>
    </dgm:pt>
    <dgm:pt modelId="{DFD87C50-AFF4-4B79-9588-A00ACB1E3795}">
      <dgm:prSet phldrT="[Texto]">
        <dgm:style>
          <a:lnRef idx="2">
            <a:schemeClr val="accent1"/>
          </a:lnRef>
          <a:fillRef idx="1">
            <a:schemeClr val="lt1"/>
          </a:fillRef>
          <a:effectRef idx="0">
            <a:schemeClr val="accent1"/>
          </a:effectRef>
          <a:fontRef idx="minor">
            <a:schemeClr val="dk1"/>
          </a:fontRef>
        </dgm:style>
      </dgm:prSet>
      <dgm:spPr/>
      <dgm:t>
        <a:bodyPr/>
        <a:lstStyle/>
        <a:p>
          <a:r>
            <a:rPr lang="es-MX" b="1" dirty="0" smtClean="0"/>
            <a:t>Sulfonamidas, </a:t>
          </a:r>
          <a:r>
            <a:rPr lang="es-MX" b="1" dirty="0" err="1" smtClean="0"/>
            <a:t>isoniazida</a:t>
          </a:r>
          <a:r>
            <a:rPr lang="es-MX" b="1" dirty="0" smtClean="0"/>
            <a:t>, clonazepam, </a:t>
          </a:r>
          <a:r>
            <a:rPr lang="es-MX" b="1" dirty="0" err="1" smtClean="0"/>
            <a:t>dapsona</a:t>
          </a:r>
          <a:r>
            <a:rPr lang="es-MX" b="1" dirty="0" smtClean="0"/>
            <a:t>, mezcalina.</a:t>
          </a:r>
          <a:endParaRPr lang="es-MX" b="1" dirty="0"/>
        </a:p>
      </dgm:t>
    </dgm:pt>
    <dgm:pt modelId="{5FF69152-27B4-4939-91B2-7FE4A5CB3841}" type="parTrans" cxnId="{8D398F5C-3429-449E-A49D-71936799C5A2}">
      <dgm:prSet/>
      <dgm:spPr/>
      <dgm:t>
        <a:bodyPr/>
        <a:lstStyle/>
        <a:p>
          <a:endParaRPr lang="es-MX" b="1"/>
        </a:p>
      </dgm:t>
    </dgm:pt>
    <dgm:pt modelId="{3489B916-3ABD-4C2F-AB7A-51C7EB346CA5}" type="sibTrans" cxnId="{8D398F5C-3429-449E-A49D-71936799C5A2}">
      <dgm:prSet/>
      <dgm:spPr/>
      <dgm:t>
        <a:bodyPr/>
        <a:lstStyle/>
        <a:p>
          <a:endParaRPr lang="es-MX" b="1"/>
        </a:p>
      </dgm:t>
    </dgm:pt>
    <dgm:pt modelId="{109FF34C-B066-42AF-86E7-E3782F491132}">
      <dgm:prSet phldrT="[Texto]">
        <dgm:style>
          <a:lnRef idx="2">
            <a:schemeClr val="accent1"/>
          </a:lnRef>
          <a:fillRef idx="1">
            <a:schemeClr val="lt1"/>
          </a:fillRef>
          <a:effectRef idx="0">
            <a:schemeClr val="accent1"/>
          </a:effectRef>
          <a:fontRef idx="minor">
            <a:schemeClr val="dk1"/>
          </a:fontRef>
        </dgm:style>
      </dgm:prSet>
      <dgm:spPr/>
      <dgm:t>
        <a:bodyPr/>
        <a:lstStyle/>
        <a:p>
          <a:r>
            <a:rPr lang="es-MX" b="1" dirty="0" smtClean="0"/>
            <a:t>Encontrada en el citosol</a:t>
          </a:r>
          <a:endParaRPr lang="es-MX" b="1" dirty="0"/>
        </a:p>
      </dgm:t>
    </dgm:pt>
    <dgm:pt modelId="{F4EDEB27-10B5-4E33-8A50-DEB6B150D31F}" type="parTrans" cxnId="{7567B27B-606A-412E-ACE9-06146232322A}">
      <dgm:prSet/>
      <dgm:spPr/>
      <dgm:t>
        <a:bodyPr/>
        <a:lstStyle/>
        <a:p>
          <a:endParaRPr lang="es-MX" b="1"/>
        </a:p>
      </dgm:t>
    </dgm:pt>
    <dgm:pt modelId="{CE81F97F-CFE1-4788-A20B-D601BEFA49D5}" type="sibTrans" cxnId="{7567B27B-606A-412E-ACE9-06146232322A}">
      <dgm:prSet/>
      <dgm:spPr/>
      <dgm:t>
        <a:bodyPr/>
        <a:lstStyle/>
        <a:p>
          <a:endParaRPr lang="es-MX" b="1"/>
        </a:p>
      </dgm:t>
    </dgm:pt>
    <dgm:pt modelId="{3C2FB504-1BB2-4E6A-A6BB-9D3445DF3895}" type="pres">
      <dgm:prSet presAssocID="{1A1CB4D2-D6B4-4D99-BB0F-FA92F65C077B}" presName="diagram" presStyleCnt="0">
        <dgm:presLayoutVars>
          <dgm:dir/>
          <dgm:resizeHandles val="exact"/>
        </dgm:presLayoutVars>
      </dgm:prSet>
      <dgm:spPr/>
      <dgm:t>
        <a:bodyPr/>
        <a:lstStyle/>
        <a:p>
          <a:endParaRPr lang="es-MX"/>
        </a:p>
      </dgm:t>
    </dgm:pt>
    <dgm:pt modelId="{1A937A69-1B80-43F9-BB36-F5A1BC344DEF}" type="pres">
      <dgm:prSet presAssocID="{F9C36409-2FF2-4207-BA91-1616F9057393}" presName="node" presStyleLbl="node1" presStyleIdx="0" presStyleCnt="4" custScaleX="88548" custScaleY="88426">
        <dgm:presLayoutVars>
          <dgm:bulletEnabled val="1"/>
        </dgm:presLayoutVars>
      </dgm:prSet>
      <dgm:spPr/>
      <dgm:t>
        <a:bodyPr/>
        <a:lstStyle/>
        <a:p>
          <a:endParaRPr lang="es-MX"/>
        </a:p>
      </dgm:t>
    </dgm:pt>
    <dgm:pt modelId="{6287EC8D-E8D2-41C9-8498-3F2E150B1633}" type="pres">
      <dgm:prSet presAssocID="{E3ABA5F7-2D24-416D-90E8-17B87F9E09CA}" presName="sibTrans" presStyleCnt="0"/>
      <dgm:spPr/>
    </dgm:pt>
    <dgm:pt modelId="{02B3C5AF-75A5-4197-BDF7-7D921F0A2C89}" type="pres">
      <dgm:prSet presAssocID="{109FF34C-B066-42AF-86E7-E3782F491132}" presName="node" presStyleLbl="node1" presStyleIdx="1" presStyleCnt="4" custScaleX="88548" custScaleY="91163">
        <dgm:presLayoutVars>
          <dgm:bulletEnabled val="1"/>
        </dgm:presLayoutVars>
      </dgm:prSet>
      <dgm:spPr/>
      <dgm:t>
        <a:bodyPr/>
        <a:lstStyle/>
        <a:p>
          <a:endParaRPr lang="es-MX"/>
        </a:p>
      </dgm:t>
    </dgm:pt>
    <dgm:pt modelId="{7FA72B41-B9BB-4E72-99CC-9FB15CE101FA}" type="pres">
      <dgm:prSet presAssocID="{CE81F97F-CFE1-4788-A20B-D601BEFA49D5}" presName="sibTrans" presStyleCnt="0"/>
      <dgm:spPr/>
    </dgm:pt>
    <dgm:pt modelId="{31E5CDD6-9CAE-4D2D-96E6-BE92FAE11350}" type="pres">
      <dgm:prSet presAssocID="{5A07071C-FCD3-4E91-B183-2CFB98E0727B}" presName="node" presStyleLbl="node1" presStyleIdx="2" presStyleCnt="4" custScaleX="88548" custScaleY="88426">
        <dgm:presLayoutVars>
          <dgm:bulletEnabled val="1"/>
        </dgm:presLayoutVars>
      </dgm:prSet>
      <dgm:spPr/>
      <dgm:t>
        <a:bodyPr/>
        <a:lstStyle/>
        <a:p>
          <a:endParaRPr lang="es-MX"/>
        </a:p>
      </dgm:t>
    </dgm:pt>
    <dgm:pt modelId="{1EAE8A4F-7993-40D2-A604-8D395CE1390C}" type="pres">
      <dgm:prSet presAssocID="{4A4604CA-CB44-4628-B772-E263F1CBA475}" presName="sibTrans" presStyleCnt="0"/>
      <dgm:spPr/>
    </dgm:pt>
    <dgm:pt modelId="{9EAAE81B-86C4-4D72-A65A-E6C7CE7D141C}" type="pres">
      <dgm:prSet presAssocID="{DFD87C50-AFF4-4B79-9588-A00ACB1E3795}" presName="node" presStyleLbl="node1" presStyleIdx="3" presStyleCnt="4" custScaleX="88548" custScaleY="88426">
        <dgm:presLayoutVars>
          <dgm:bulletEnabled val="1"/>
        </dgm:presLayoutVars>
      </dgm:prSet>
      <dgm:spPr/>
      <dgm:t>
        <a:bodyPr/>
        <a:lstStyle/>
        <a:p>
          <a:endParaRPr lang="es-MX"/>
        </a:p>
      </dgm:t>
    </dgm:pt>
  </dgm:ptLst>
  <dgm:cxnLst>
    <dgm:cxn modelId="{9397B0C1-E097-4E7D-B9AB-035DAC941C97}" type="presOf" srcId="{F9C36409-2FF2-4207-BA91-1616F9057393}" destId="{1A937A69-1B80-43F9-BB36-F5A1BC344DEF}" srcOrd="0" destOrd="0" presId="urn:microsoft.com/office/officeart/2005/8/layout/default"/>
    <dgm:cxn modelId="{B33AA883-44A1-4BE9-8B5B-9DB37F264C9E}" type="presOf" srcId="{5A07071C-FCD3-4E91-B183-2CFB98E0727B}" destId="{31E5CDD6-9CAE-4D2D-96E6-BE92FAE11350}" srcOrd="0" destOrd="0" presId="urn:microsoft.com/office/officeart/2005/8/layout/default"/>
    <dgm:cxn modelId="{7567B27B-606A-412E-ACE9-06146232322A}" srcId="{1A1CB4D2-D6B4-4D99-BB0F-FA92F65C077B}" destId="{109FF34C-B066-42AF-86E7-E3782F491132}" srcOrd="1" destOrd="0" parTransId="{F4EDEB27-10B5-4E33-8A50-DEB6B150D31F}" sibTransId="{CE81F97F-CFE1-4788-A20B-D601BEFA49D5}"/>
    <dgm:cxn modelId="{0D99FD3E-735B-4430-9F17-52D5DB0792AA}" type="presOf" srcId="{DFD87C50-AFF4-4B79-9588-A00ACB1E3795}" destId="{9EAAE81B-86C4-4D72-A65A-E6C7CE7D141C}" srcOrd="0" destOrd="0" presId="urn:microsoft.com/office/officeart/2005/8/layout/default"/>
    <dgm:cxn modelId="{8D398F5C-3429-449E-A49D-71936799C5A2}" srcId="{1A1CB4D2-D6B4-4D99-BB0F-FA92F65C077B}" destId="{DFD87C50-AFF4-4B79-9588-A00ACB1E3795}" srcOrd="3" destOrd="0" parTransId="{5FF69152-27B4-4939-91B2-7FE4A5CB3841}" sibTransId="{3489B916-3ABD-4C2F-AB7A-51C7EB346CA5}"/>
    <dgm:cxn modelId="{AF258B88-3896-4978-8DDB-D7ADFDC53C30}" type="presOf" srcId="{109FF34C-B066-42AF-86E7-E3782F491132}" destId="{02B3C5AF-75A5-4197-BDF7-7D921F0A2C89}" srcOrd="0" destOrd="0" presId="urn:microsoft.com/office/officeart/2005/8/layout/default"/>
    <dgm:cxn modelId="{77512659-CC3C-406B-AD7D-47CAD49E33AD}" srcId="{1A1CB4D2-D6B4-4D99-BB0F-FA92F65C077B}" destId="{F9C36409-2FF2-4207-BA91-1616F9057393}" srcOrd="0" destOrd="0" parTransId="{70DF4BD7-1BBC-4DF7-8214-B0C5A1AEF2C7}" sibTransId="{E3ABA5F7-2D24-416D-90E8-17B87F9E09CA}"/>
    <dgm:cxn modelId="{24DDCFEE-7F55-44EC-B0AC-C6923320D592}" srcId="{1A1CB4D2-D6B4-4D99-BB0F-FA92F65C077B}" destId="{5A07071C-FCD3-4E91-B183-2CFB98E0727B}" srcOrd="2" destOrd="0" parTransId="{60AD1124-E34C-4F89-A0B9-C8EEA62C8996}" sibTransId="{4A4604CA-CB44-4628-B772-E263F1CBA475}"/>
    <dgm:cxn modelId="{5E673FA0-4631-4D47-9F0A-8109589D8626}" type="presOf" srcId="{1A1CB4D2-D6B4-4D99-BB0F-FA92F65C077B}" destId="{3C2FB504-1BB2-4E6A-A6BB-9D3445DF3895}" srcOrd="0" destOrd="0" presId="urn:microsoft.com/office/officeart/2005/8/layout/default"/>
    <dgm:cxn modelId="{3C3F5606-B3FF-41E0-89B5-9BB45E2AE2C5}" type="presParOf" srcId="{3C2FB504-1BB2-4E6A-A6BB-9D3445DF3895}" destId="{1A937A69-1B80-43F9-BB36-F5A1BC344DEF}" srcOrd="0" destOrd="0" presId="urn:microsoft.com/office/officeart/2005/8/layout/default"/>
    <dgm:cxn modelId="{AF0CD54D-6F28-48D8-907C-13A4D9760690}" type="presParOf" srcId="{3C2FB504-1BB2-4E6A-A6BB-9D3445DF3895}" destId="{6287EC8D-E8D2-41C9-8498-3F2E150B1633}" srcOrd="1" destOrd="0" presId="urn:microsoft.com/office/officeart/2005/8/layout/default"/>
    <dgm:cxn modelId="{5C74215D-38E7-444F-90E9-27D952750D8F}" type="presParOf" srcId="{3C2FB504-1BB2-4E6A-A6BB-9D3445DF3895}" destId="{02B3C5AF-75A5-4197-BDF7-7D921F0A2C89}" srcOrd="2" destOrd="0" presId="urn:microsoft.com/office/officeart/2005/8/layout/default"/>
    <dgm:cxn modelId="{F56941C4-8975-404A-AA80-B1B70D53001D}" type="presParOf" srcId="{3C2FB504-1BB2-4E6A-A6BB-9D3445DF3895}" destId="{7FA72B41-B9BB-4E72-99CC-9FB15CE101FA}" srcOrd="3" destOrd="0" presId="urn:microsoft.com/office/officeart/2005/8/layout/default"/>
    <dgm:cxn modelId="{5CD0F0B0-6323-42B2-B58E-394DB52B9ED1}" type="presParOf" srcId="{3C2FB504-1BB2-4E6A-A6BB-9D3445DF3895}" destId="{31E5CDD6-9CAE-4D2D-96E6-BE92FAE11350}" srcOrd="4" destOrd="0" presId="urn:microsoft.com/office/officeart/2005/8/layout/default"/>
    <dgm:cxn modelId="{7BB37326-460A-450E-9D91-3C12150301C0}" type="presParOf" srcId="{3C2FB504-1BB2-4E6A-A6BB-9D3445DF3895}" destId="{1EAE8A4F-7993-40D2-A604-8D395CE1390C}" srcOrd="5" destOrd="0" presId="urn:microsoft.com/office/officeart/2005/8/layout/default"/>
    <dgm:cxn modelId="{286BE135-CC6D-4F74-AC0C-34C190A4254F}" type="presParOf" srcId="{3C2FB504-1BB2-4E6A-A6BB-9D3445DF3895}" destId="{9EAAE81B-86C4-4D72-A65A-E6C7CE7D141C}" srcOrd="6"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98EDE5C-E573-4298-9CF9-5B4D6FA07C11}" type="doc">
      <dgm:prSet loTypeId="urn:microsoft.com/office/officeart/2005/8/layout/process2" loCatId="process" qsTypeId="urn:microsoft.com/office/officeart/2005/8/quickstyle/simple1" qsCatId="simple" csTypeId="urn:microsoft.com/office/officeart/2005/8/colors/accent3_1" csCatId="accent3" phldr="1"/>
      <dgm:spPr/>
    </dgm:pt>
    <dgm:pt modelId="{8BAE7B77-851E-4179-9751-1B730BBFF024}">
      <dgm:prSet phldrT="[Texto]">
        <dgm:style>
          <a:lnRef idx="2">
            <a:schemeClr val="accent6"/>
          </a:lnRef>
          <a:fillRef idx="1">
            <a:schemeClr val="lt1"/>
          </a:fillRef>
          <a:effectRef idx="0">
            <a:schemeClr val="accent6"/>
          </a:effectRef>
          <a:fontRef idx="minor">
            <a:schemeClr val="dk1"/>
          </a:fontRef>
        </dgm:style>
      </dgm:prSet>
      <dgm:spPr>
        <a:ln w="38100"/>
      </dgm:spPr>
      <dgm:t>
        <a:bodyPr/>
        <a:lstStyle/>
        <a:p>
          <a:r>
            <a:rPr lang="es-MX" dirty="0" smtClean="0"/>
            <a:t>Glutatión (GSH)</a:t>
          </a:r>
          <a:endParaRPr lang="es-MX" dirty="0"/>
        </a:p>
      </dgm:t>
    </dgm:pt>
    <dgm:pt modelId="{19E80BBA-A247-444A-A7D5-9047AE909A0A}" type="parTrans" cxnId="{4914BC95-0097-4F60-8866-96B700582374}">
      <dgm:prSet/>
      <dgm:spPr/>
      <dgm:t>
        <a:bodyPr/>
        <a:lstStyle/>
        <a:p>
          <a:endParaRPr lang="es-MX"/>
        </a:p>
      </dgm:t>
    </dgm:pt>
    <dgm:pt modelId="{457D5CE9-175E-44AB-9808-65A6E2EB93CA}" type="sibTrans" cxnId="{4914BC95-0097-4F60-8866-96B700582374}">
      <dgm:prSet/>
      <dgm:spPr/>
      <dgm:t>
        <a:bodyPr/>
        <a:lstStyle/>
        <a:p>
          <a:endParaRPr lang="es-MX"/>
        </a:p>
      </dgm:t>
    </dgm:pt>
    <dgm:pt modelId="{AB35885B-292A-4009-9442-512AECB79084}">
      <dgm:prSet phldrT="[Texto]">
        <dgm:style>
          <a:lnRef idx="2">
            <a:schemeClr val="accent6"/>
          </a:lnRef>
          <a:fillRef idx="1">
            <a:schemeClr val="lt1"/>
          </a:fillRef>
          <a:effectRef idx="0">
            <a:schemeClr val="accent6"/>
          </a:effectRef>
          <a:fontRef idx="minor">
            <a:schemeClr val="dk1"/>
          </a:fontRef>
        </dgm:style>
      </dgm:prSet>
      <dgm:spPr>
        <a:ln w="38100"/>
      </dgm:spPr>
      <dgm:t>
        <a:bodyPr/>
        <a:lstStyle/>
        <a:p>
          <a:r>
            <a:rPr lang="es-MX" dirty="0" smtClean="0"/>
            <a:t>GSH-S-transferasa, con lugar en citosol y microsomas.</a:t>
          </a:r>
          <a:endParaRPr lang="es-MX" dirty="0"/>
        </a:p>
      </dgm:t>
    </dgm:pt>
    <dgm:pt modelId="{4C49520F-1C7C-4098-BBA6-5E8CC91F12D2}" type="parTrans" cxnId="{FD67864E-9430-4226-95A6-7126BAD07946}">
      <dgm:prSet/>
      <dgm:spPr/>
      <dgm:t>
        <a:bodyPr/>
        <a:lstStyle/>
        <a:p>
          <a:endParaRPr lang="es-MX"/>
        </a:p>
      </dgm:t>
    </dgm:pt>
    <dgm:pt modelId="{9C478DF1-5561-4315-BA59-908CC9272D1F}" type="sibTrans" cxnId="{FD67864E-9430-4226-95A6-7126BAD07946}">
      <dgm:prSet/>
      <dgm:spPr/>
      <dgm:t>
        <a:bodyPr/>
        <a:lstStyle/>
        <a:p>
          <a:endParaRPr lang="es-MX"/>
        </a:p>
      </dgm:t>
    </dgm:pt>
    <dgm:pt modelId="{E4F4B4CA-FCBE-4143-88A3-34A553D1098E}">
      <dgm:prSet phldrT="[Texto]">
        <dgm:style>
          <a:lnRef idx="2">
            <a:schemeClr val="accent6"/>
          </a:lnRef>
          <a:fillRef idx="1">
            <a:schemeClr val="lt1"/>
          </a:fillRef>
          <a:effectRef idx="0">
            <a:schemeClr val="accent6"/>
          </a:effectRef>
          <a:fontRef idx="minor">
            <a:schemeClr val="dk1"/>
          </a:fontRef>
        </dgm:style>
      </dgm:prSet>
      <dgm:spPr>
        <a:ln w="38100"/>
      </dgm:spPr>
      <dgm:t>
        <a:bodyPr/>
        <a:lstStyle/>
        <a:p>
          <a:r>
            <a:rPr lang="es-MX" dirty="0" smtClean="0"/>
            <a:t>Epóxidos, óxidos areno, grupos nitro, </a:t>
          </a:r>
          <a:r>
            <a:rPr lang="es-MX" dirty="0" err="1" smtClean="0"/>
            <a:t>hidroxilaminas</a:t>
          </a:r>
          <a:r>
            <a:rPr lang="es-MX" dirty="0" smtClean="0"/>
            <a:t>.</a:t>
          </a:r>
          <a:endParaRPr lang="es-MX" dirty="0"/>
        </a:p>
      </dgm:t>
    </dgm:pt>
    <dgm:pt modelId="{EB06A072-EADD-420A-BC65-B5CA25A9EC9C}" type="parTrans" cxnId="{42F21D20-0F8F-41BE-BA3E-ADEA58BFC2C2}">
      <dgm:prSet/>
      <dgm:spPr/>
      <dgm:t>
        <a:bodyPr/>
        <a:lstStyle/>
        <a:p>
          <a:endParaRPr lang="es-MX"/>
        </a:p>
      </dgm:t>
    </dgm:pt>
    <dgm:pt modelId="{B4849B52-AFA2-4F3D-85BD-3F59C6D06B2A}" type="sibTrans" cxnId="{42F21D20-0F8F-41BE-BA3E-ADEA58BFC2C2}">
      <dgm:prSet/>
      <dgm:spPr/>
      <dgm:t>
        <a:bodyPr/>
        <a:lstStyle/>
        <a:p>
          <a:endParaRPr lang="es-MX"/>
        </a:p>
      </dgm:t>
    </dgm:pt>
    <dgm:pt modelId="{762CFECC-FDAF-4B37-9EA4-34C2D4F92465}">
      <dgm:prSet phldrT="[Texto]">
        <dgm:style>
          <a:lnRef idx="2">
            <a:schemeClr val="accent6"/>
          </a:lnRef>
          <a:fillRef idx="1">
            <a:schemeClr val="lt1"/>
          </a:fillRef>
          <a:effectRef idx="0">
            <a:schemeClr val="accent6"/>
          </a:effectRef>
          <a:fontRef idx="minor">
            <a:schemeClr val="dk1"/>
          </a:fontRef>
        </dgm:style>
      </dgm:prSet>
      <dgm:spPr>
        <a:ln w="38100"/>
      </dgm:spPr>
      <dgm:t>
        <a:bodyPr/>
        <a:lstStyle/>
        <a:p>
          <a:r>
            <a:rPr lang="es-MX" dirty="0" smtClean="0"/>
            <a:t>Paracetamol, ácido etacrínico, </a:t>
          </a:r>
          <a:r>
            <a:rPr lang="es-MX" dirty="0" err="1" smtClean="0"/>
            <a:t>bromobenceno</a:t>
          </a:r>
          <a:r>
            <a:rPr lang="es-MX" dirty="0" smtClean="0"/>
            <a:t>. </a:t>
          </a:r>
          <a:endParaRPr lang="es-MX" dirty="0"/>
        </a:p>
      </dgm:t>
    </dgm:pt>
    <dgm:pt modelId="{DC96921E-D598-4050-83A4-A0723734B6C1}" type="parTrans" cxnId="{D0F4803D-57AB-43FB-A9C0-480351122EA3}">
      <dgm:prSet/>
      <dgm:spPr/>
      <dgm:t>
        <a:bodyPr/>
        <a:lstStyle/>
        <a:p>
          <a:endParaRPr lang="es-MX"/>
        </a:p>
      </dgm:t>
    </dgm:pt>
    <dgm:pt modelId="{EE9873F0-9029-4E37-B1A4-3E8845A36179}" type="sibTrans" cxnId="{D0F4803D-57AB-43FB-A9C0-480351122EA3}">
      <dgm:prSet/>
      <dgm:spPr/>
      <dgm:t>
        <a:bodyPr/>
        <a:lstStyle/>
        <a:p>
          <a:endParaRPr lang="es-MX"/>
        </a:p>
      </dgm:t>
    </dgm:pt>
    <dgm:pt modelId="{1F818141-0DCB-444A-B5D4-8AD0DBAE03FC}" type="pres">
      <dgm:prSet presAssocID="{898EDE5C-E573-4298-9CF9-5B4D6FA07C11}" presName="linearFlow" presStyleCnt="0">
        <dgm:presLayoutVars>
          <dgm:resizeHandles val="exact"/>
        </dgm:presLayoutVars>
      </dgm:prSet>
      <dgm:spPr/>
    </dgm:pt>
    <dgm:pt modelId="{7CD8183B-A773-4508-B1D2-090DF17864D2}" type="pres">
      <dgm:prSet presAssocID="{8BAE7B77-851E-4179-9751-1B730BBFF024}" presName="node" presStyleLbl="node1" presStyleIdx="0" presStyleCnt="4">
        <dgm:presLayoutVars>
          <dgm:bulletEnabled val="1"/>
        </dgm:presLayoutVars>
      </dgm:prSet>
      <dgm:spPr/>
      <dgm:t>
        <a:bodyPr/>
        <a:lstStyle/>
        <a:p>
          <a:endParaRPr lang="es-MX"/>
        </a:p>
      </dgm:t>
    </dgm:pt>
    <dgm:pt modelId="{6515704C-229B-403C-89F4-BC9F62A50593}" type="pres">
      <dgm:prSet presAssocID="{457D5CE9-175E-44AB-9808-65A6E2EB93CA}" presName="sibTrans" presStyleLbl="sibTrans2D1" presStyleIdx="0" presStyleCnt="3"/>
      <dgm:spPr/>
      <dgm:t>
        <a:bodyPr/>
        <a:lstStyle/>
        <a:p>
          <a:endParaRPr lang="es-MX"/>
        </a:p>
      </dgm:t>
    </dgm:pt>
    <dgm:pt modelId="{60D07639-7B5A-40E4-A749-C872FC5FAC9E}" type="pres">
      <dgm:prSet presAssocID="{457D5CE9-175E-44AB-9808-65A6E2EB93CA}" presName="connectorText" presStyleLbl="sibTrans2D1" presStyleIdx="0" presStyleCnt="3"/>
      <dgm:spPr/>
      <dgm:t>
        <a:bodyPr/>
        <a:lstStyle/>
        <a:p>
          <a:endParaRPr lang="es-MX"/>
        </a:p>
      </dgm:t>
    </dgm:pt>
    <dgm:pt modelId="{7796FCD7-EBA7-4672-A822-2FB21A41BFB0}" type="pres">
      <dgm:prSet presAssocID="{AB35885B-292A-4009-9442-512AECB79084}" presName="node" presStyleLbl="node1" presStyleIdx="1" presStyleCnt="4">
        <dgm:presLayoutVars>
          <dgm:bulletEnabled val="1"/>
        </dgm:presLayoutVars>
      </dgm:prSet>
      <dgm:spPr/>
      <dgm:t>
        <a:bodyPr/>
        <a:lstStyle/>
        <a:p>
          <a:endParaRPr lang="es-MX"/>
        </a:p>
      </dgm:t>
    </dgm:pt>
    <dgm:pt modelId="{05E59050-6945-4D7C-AAFF-739957CCB47F}" type="pres">
      <dgm:prSet presAssocID="{9C478DF1-5561-4315-BA59-908CC9272D1F}" presName="sibTrans" presStyleLbl="sibTrans2D1" presStyleIdx="1" presStyleCnt="3"/>
      <dgm:spPr/>
      <dgm:t>
        <a:bodyPr/>
        <a:lstStyle/>
        <a:p>
          <a:endParaRPr lang="es-MX"/>
        </a:p>
      </dgm:t>
    </dgm:pt>
    <dgm:pt modelId="{6A3215AC-5307-40F0-AA53-EA7BCE58CE92}" type="pres">
      <dgm:prSet presAssocID="{9C478DF1-5561-4315-BA59-908CC9272D1F}" presName="connectorText" presStyleLbl="sibTrans2D1" presStyleIdx="1" presStyleCnt="3"/>
      <dgm:spPr/>
      <dgm:t>
        <a:bodyPr/>
        <a:lstStyle/>
        <a:p>
          <a:endParaRPr lang="es-MX"/>
        </a:p>
      </dgm:t>
    </dgm:pt>
    <dgm:pt modelId="{8A73AFED-D0B9-46D3-A678-3F99D634F267}" type="pres">
      <dgm:prSet presAssocID="{E4F4B4CA-FCBE-4143-88A3-34A553D1098E}" presName="node" presStyleLbl="node1" presStyleIdx="2" presStyleCnt="4">
        <dgm:presLayoutVars>
          <dgm:bulletEnabled val="1"/>
        </dgm:presLayoutVars>
      </dgm:prSet>
      <dgm:spPr/>
      <dgm:t>
        <a:bodyPr/>
        <a:lstStyle/>
        <a:p>
          <a:endParaRPr lang="es-MX"/>
        </a:p>
      </dgm:t>
    </dgm:pt>
    <dgm:pt modelId="{F47F2729-D700-4AF3-9DFC-E2F953CBCBE8}" type="pres">
      <dgm:prSet presAssocID="{B4849B52-AFA2-4F3D-85BD-3F59C6D06B2A}" presName="sibTrans" presStyleLbl="sibTrans2D1" presStyleIdx="2" presStyleCnt="3"/>
      <dgm:spPr/>
      <dgm:t>
        <a:bodyPr/>
        <a:lstStyle/>
        <a:p>
          <a:endParaRPr lang="es-MX"/>
        </a:p>
      </dgm:t>
    </dgm:pt>
    <dgm:pt modelId="{052E1824-0109-44A1-8EBB-4E9A1852D6C8}" type="pres">
      <dgm:prSet presAssocID="{B4849B52-AFA2-4F3D-85BD-3F59C6D06B2A}" presName="connectorText" presStyleLbl="sibTrans2D1" presStyleIdx="2" presStyleCnt="3"/>
      <dgm:spPr/>
      <dgm:t>
        <a:bodyPr/>
        <a:lstStyle/>
        <a:p>
          <a:endParaRPr lang="es-MX"/>
        </a:p>
      </dgm:t>
    </dgm:pt>
    <dgm:pt modelId="{A4802D0B-96BE-461E-9AD0-E399C390EAD8}" type="pres">
      <dgm:prSet presAssocID="{762CFECC-FDAF-4B37-9EA4-34C2D4F92465}" presName="node" presStyleLbl="node1" presStyleIdx="3" presStyleCnt="4">
        <dgm:presLayoutVars>
          <dgm:bulletEnabled val="1"/>
        </dgm:presLayoutVars>
      </dgm:prSet>
      <dgm:spPr/>
      <dgm:t>
        <a:bodyPr/>
        <a:lstStyle/>
        <a:p>
          <a:endParaRPr lang="es-MX"/>
        </a:p>
      </dgm:t>
    </dgm:pt>
  </dgm:ptLst>
  <dgm:cxnLst>
    <dgm:cxn modelId="{4914BC95-0097-4F60-8866-96B700582374}" srcId="{898EDE5C-E573-4298-9CF9-5B4D6FA07C11}" destId="{8BAE7B77-851E-4179-9751-1B730BBFF024}" srcOrd="0" destOrd="0" parTransId="{19E80BBA-A247-444A-A7D5-9047AE909A0A}" sibTransId="{457D5CE9-175E-44AB-9808-65A6E2EB93CA}"/>
    <dgm:cxn modelId="{7E8D77A6-F743-4012-BCFD-4A67FBDEF53D}" type="presOf" srcId="{B4849B52-AFA2-4F3D-85BD-3F59C6D06B2A}" destId="{052E1824-0109-44A1-8EBB-4E9A1852D6C8}" srcOrd="1" destOrd="0" presId="urn:microsoft.com/office/officeart/2005/8/layout/process2"/>
    <dgm:cxn modelId="{ABFB4D83-A741-4CDB-B1B3-89B40E171A7E}" type="presOf" srcId="{898EDE5C-E573-4298-9CF9-5B4D6FA07C11}" destId="{1F818141-0DCB-444A-B5D4-8AD0DBAE03FC}" srcOrd="0" destOrd="0" presId="urn:microsoft.com/office/officeart/2005/8/layout/process2"/>
    <dgm:cxn modelId="{FD67864E-9430-4226-95A6-7126BAD07946}" srcId="{898EDE5C-E573-4298-9CF9-5B4D6FA07C11}" destId="{AB35885B-292A-4009-9442-512AECB79084}" srcOrd="1" destOrd="0" parTransId="{4C49520F-1C7C-4098-BBA6-5E8CC91F12D2}" sibTransId="{9C478DF1-5561-4315-BA59-908CC9272D1F}"/>
    <dgm:cxn modelId="{25C37A9A-77BC-4BDA-B375-11CB33679721}" type="presOf" srcId="{457D5CE9-175E-44AB-9808-65A6E2EB93CA}" destId="{60D07639-7B5A-40E4-A749-C872FC5FAC9E}" srcOrd="1" destOrd="0" presId="urn:microsoft.com/office/officeart/2005/8/layout/process2"/>
    <dgm:cxn modelId="{833F8ADE-8A23-465B-8B6D-A1DA7422151D}" type="presOf" srcId="{AB35885B-292A-4009-9442-512AECB79084}" destId="{7796FCD7-EBA7-4672-A822-2FB21A41BFB0}" srcOrd="0" destOrd="0" presId="urn:microsoft.com/office/officeart/2005/8/layout/process2"/>
    <dgm:cxn modelId="{CBD223E4-F55C-4156-9A25-9C2C05FC2D5D}" type="presOf" srcId="{9C478DF1-5561-4315-BA59-908CC9272D1F}" destId="{05E59050-6945-4D7C-AAFF-739957CCB47F}" srcOrd="0" destOrd="0" presId="urn:microsoft.com/office/officeart/2005/8/layout/process2"/>
    <dgm:cxn modelId="{D0F4803D-57AB-43FB-A9C0-480351122EA3}" srcId="{898EDE5C-E573-4298-9CF9-5B4D6FA07C11}" destId="{762CFECC-FDAF-4B37-9EA4-34C2D4F92465}" srcOrd="3" destOrd="0" parTransId="{DC96921E-D598-4050-83A4-A0723734B6C1}" sibTransId="{EE9873F0-9029-4E37-B1A4-3E8845A36179}"/>
    <dgm:cxn modelId="{C2F077A4-57F8-452F-807D-ED58D5E9701F}" type="presOf" srcId="{B4849B52-AFA2-4F3D-85BD-3F59C6D06B2A}" destId="{F47F2729-D700-4AF3-9DFC-E2F953CBCBE8}" srcOrd="0" destOrd="0" presId="urn:microsoft.com/office/officeart/2005/8/layout/process2"/>
    <dgm:cxn modelId="{42F21D20-0F8F-41BE-BA3E-ADEA58BFC2C2}" srcId="{898EDE5C-E573-4298-9CF9-5B4D6FA07C11}" destId="{E4F4B4CA-FCBE-4143-88A3-34A553D1098E}" srcOrd="2" destOrd="0" parTransId="{EB06A072-EADD-420A-BC65-B5CA25A9EC9C}" sibTransId="{B4849B52-AFA2-4F3D-85BD-3F59C6D06B2A}"/>
    <dgm:cxn modelId="{19CA39B3-22A1-47CF-BE47-E9BC3C0C6C9F}" type="presOf" srcId="{457D5CE9-175E-44AB-9808-65A6E2EB93CA}" destId="{6515704C-229B-403C-89F4-BC9F62A50593}" srcOrd="0" destOrd="0" presId="urn:microsoft.com/office/officeart/2005/8/layout/process2"/>
    <dgm:cxn modelId="{61ECEAC8-9668-4435-844C-954E606BA60A}" type="presOf" srcId="{8BAE7B77-851E-4179-9751-1B730BBFF024}" destId="{7CD8183B-A773-4508-B1D2-090DF17864D2}" srcOrd="0" destOrd="0" presId="urn:microsoft.com/office/officeart/2005/8/layout/process2"/>
    <dgm:cxn modelId="{1D2051A7-8635-451B-9EE4-1B900016B2F6}" type="presOf" srcId="{9C478DF1-5561-4315-BA59-908CC9272D1F}" destId="{6A3215AC-5307-40F0-AA53-EA7BCE58CE92}" srcOrd="1" destOrd="0" presId="urn:microsoft.com/office/officeart/2005/8/layout/process2"/>
    <dgm:cxn modelId="{9E05352F-B2E2-4931-B4B0-E75AFB7B2D1B}" type="presOf" srcId="{E4F4B4CA-FCBE-4143-88A3-34A553D1098E}" destId="{8A73AFED-D0B9-46D3-A678-3F99D634F267}" srcOrd="0" destOrd="0" presId="urn:microsoft.com/office/officeart/2005/8/layout/process2"/>
    <dgm:cxn modelId="{589F2DEE-1439-44C8-B72A-56915391D123}" type="presOf" srcId="{762CFECC-FDAF-4B37-9EA4-34C2D4F92465}" destId="{A4802D0B-96BE-461E-9AD0-E399C390EAD8}" srcOrd="0" destOrd="0" presId="urn:microsoft.com/office/officeart/2005/8/layout/process2"/>
    <dgm:cxn modelId="{F260F735-E625-4CBB-AD24-58F3325393B5}" type="presParOf" srcId="{1F818141-0DCB-444A-B5D4-8AD0DBAE03FC}" destId="{7CD8183B-A773-4508-B1D2-090DF17864D2}" srcOrd="0" destOrd="0" presId="urn:microsoft.com/office/officeart/2005/8/layout/process2"/>
    <dgm:cxn modelId="{7421A9B8-A333-4D50-8E58-36DDE9B210FF}" type="presParOf" srcId="{1F818141-0DCB-444A-B5D4-8AD0DBAE03FC}" destId="{6515704C-229B-403C-89F4-BC9F62A50593}" srcOrd="1" destOrd="0" presId="urn:microsoft.com/office/officeart/2005/8/layout/process2"/>
    <dgm:cxn modelId="{F6A3D011-DB10-4550-ABC2-FB502D5914B1}" type="presParOf" srcId="{6515704C-229B-403C-89F4-BC9F62A50593}" destId="{60D07639-7B5A-40E4-A749-C872FC5FAC9E}" srcOrd="0" destOrd="0" presId="urn:microsoft.com/office/officeart/2005/8/layout/process2"/>
    <dgm:cxn modelId="{D4188094-8928-4ADA-8E16-126BB29DB381}" type="presParOf" srcId="{1F818141-0DCB-444A-B5D4-8AD0DBAE03FC}" destId="{7796FCD7-EBA7-4672-A822-2FB21A41BFB0}" srcOrd="2" destOrd="0" presId="urn:microsoft.com/office/officeart/2005/8/layout/process2"/>
    <dgm:cxn modelId="{7AB3AEDA-8A16-4E94-A369-7847526F2A11}" type="presParOf" srcId="{1F818141-0DCB-444A-B5D4-8AD0DBAE03FC}" destId="{05E59050-6945-4D7C-AAFF-739957CCB47F}" srcOrd="3" destOrd="0" presId="urn:microsoft.com/office/officeart/2005/8/layout/process2"/>
    <dgm:cxn modelId="{CBB3CC98-F62B-468B-9B01-9C2A168BFF5E}" type="presParOf" srcId="{05E59050-6945-4D7C-AAFF-739957CCB47F}" destId="{6A3215AC-5307-40F0-AA53-EA7BCE58CE92}" srcOrd="0" destOrd="0" presId="urn:microsoft.com/office/officeart/2005/8/layout/process2"/>
    <dgm:cxn modelId="{9A6D0C90-CCF1-4D79-9F57-D9ADA9F8D09F}" type="presParOf" srcId="{1F818141-0DCB-444A-B5D4-8AD0DBAE03FC}" destId="{8A73AFED-D0B9-46D3-A678-3F99D634F267}" srcOrd="4" destOrd="0" presId="urn:microsoft.com/office/officeart/2005/8/layout/process2"/>
    <dgm:cxn modelId="{9F545958-05EF-4FFD-81CD-98579132D087}" type="presParOf" srcId="{1F818141-0DCB-444A-B5D4-8AD0DBAE03FC}" destId="{F47F2729-D700-4AF3-9DFC-E2F953CBCBE8}" srcOrd="5" destOrd="0" presId="urn:microsoft.com/office/officeart/2005/8/layout/process2"/>
    <dgm:cxn modelId="{AA77E3ED-5CF1-491D-8417-D13106BFCE25}" type="presParOf" srcId="{F47F2729-D700-4AF3-9DFC-E2F953CBCBE8}" destId="{052E1824-0109-44A1-8EBB-4E9A1852D6C8}" srcOrd="0" destOrd="0" presId="urn:microsoft.com/office/officeart/2005/8/layout/process2"/>
    <dgm:cxn modelId="{73D1BFCB-F539-49A9-A735-456D6933113C}" type="presParOf" srcId="{1F818141-0DCB-444A-B5D4-8AD0DBAE03FC}" destId="{A4802D0B-96BE-461E-9AD0-E399C390EAD8}"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98EDE5C-E573-4298-9CF9-5B4D6FA07C11}" type="doc">
      <dgm:prSet loTypeId="urn:microsoft.com/office/officeart/2005/8/layout/process2" loCatId="process" qsTypeId="urn:microsoft.com/office/officeart/2005/8/quickstyle/simple1" qsCatId="simple" csTypeId="urn:microsoft.com/office/officeart/2005/8/colors/accent1_2" csCatId="accent1" phldr="1"/>
      <dgm:spPr/>
    </dgm:pt>
    <dgm:pt modelId="{8BAE7B77-851E-4179-9751-1B730BBFF024}">
      <dgm:prSet phldrT="[Texto]">
        <dgm:style>
          <a:lnRef idx="2">
            <a:schemeClr val="accent3"/>
          </a:lnRef>
          <a:fillRef idx="1">
            <a:schemeClr val="lt1"/>
          </a:fillRef>
          <a:effectRef idx="0">
            <a:schemeClr val="accent3"/>
          </a:effectRef>
          <a:fontRef idx="minor">
            <a:schemeClr val="dk1"/>
          </a:fontRef>
        </dgm:style>
      </dgm:prSet>
      <dgm:spPr>
        <a:ln w="28575"/>
      </dgm:spPr>
      <dgm:t>
        <a:bodyPr/>
        <a:lstStyle/>
        <a:p>
          <a:r>
            <a:rPr lang="es-MX" dirty="0" smtClean="0"/>
            <a:t>Fosfato de fosfoadenosilo</a:t>
          </a:r>
          <a:endParaRPr lang="es-MX" dirty="0"/>
        </a:p>
      </dgm:t>
    </dgm:pt>
    <dgm:pt modelId="{19E80BBA-A247-444A-A7D5-9047AE909A0A}" type="parTrans" cxnId="{4914BC95-0097-4F60-8866-96B700582374}">
      <dgm:prSet/>
      <dgm:spPr/>
      <dgm:t>
        <a:bodyPr/>
        <a:lstStyle/>
        <a:p>
          <a:endParaRPr lang="es-MX"/>
        </a:p>
      </dgm:t>
    </dgm:pt>
    <dgm:pt modelId="{457D5CE9-175E-44AB-9808-65A6E2EB93CA}" type="sibTrans" cxnId="{4914BC95-0097-4F60-8866-96B700582374}">
      <dgm:prSet/>
      <dgm:spPr/>
      <dgm:t>
        <a:bodyPr/>
        <a:lstStyle/>
        <a:p>
          <a:endParaRPr lang="es-MX"/>
        </a:p>
      </dgm:t>
    </dgm:pt>
    <dgm:pt modelId="{AB35885B-292A-4009-9442-512AECB79084}">
      <dgm:prSet phldrT="[Texto]">
        <dgm:style>
          <a:lnRef idx="2">
            <a:schemeClr val="accent3"/>
          </a:lnRef>
          <a:fillRef idx="1">
            <a:schemeClr val="lt1"/>
          </a:fillRef>
          <a:effectRef idx="0">
            <a:schemeClr val="accent3"/>
          </a:effectRef>
          <a:fontRef idx="minor">
            <a:schemeClr val="dk1"/>
          </a:fontRef>
        </dgm:style>
      </dgm:prSet>
      <dgm:spPr>
        <a:ln w="28575"/>
      </dgm:spPr>
      <dgm:t>
        <a:bodyPr/>
        <a:lstStyle/>
        <a:p>
          <a:r>
            <a:rPr lang="es-MX" dirty="0" smtClean="0"/>
            <a:t>Sulfurotransferasa, encontrada en el citosol.</a:t>
          </a:r>
          <a:endParaRPr lang="es-MX" dirty="0"/>
        </a:p>
      </dgm:t>
    </dgm:pt>
    <dgm:pt modelId="{4C49520F-1C7C-4098-BBA6-5E8CC91F12D2}" type="parTrans" cxnId="{FD67864E-9430-4226-95A6-7126BAD07946}">
      <dgm:prSet/>
      <dgm:spPr/>
      <dgm:t>
        <a:bodyPr/>
        <a:lstStyle/>
        <a:p>
          <a:endParaRPr lang="es-MX"/>
        </a:p>
      </dgm:t>
    </dgm:pt>
    <dgm:pt modelId="{9C478DF1-5561-4315-BA59-908CC9272D1F}" type="sibTrans" cxnId="{FD67864E-9430-4226-95A6-7126BAD07946}">
      <dgm:prSet/>
      <dgm:spPr/>
      <dgm:t>
        <a:bodyPr/>
        <a:lstStyle/>
        <a:p>
          <a:endParaRPr lang="es-MX"/>
        </a:p>
      </dgm:t>
    </dgm:pt>
    <dgm:pt modelId="{E4F4B4CA-FCBE-4143-88A3-34A553D1098E}">
      <dgm:prSet phldrT="[Texto]">
        <dgm:style>
          <a:lnRef idx="2">
            <a:schemeClr val="accent3"/>
          </a:lnRef>
          <a:fillRef idx="1">
            <a:schemeClr val="lt1"/>
          </a:fillRef>
          <a:effectRef idx="0">
            <a:schemeClr val="accent3"/>
          </a:effectRef>
          <a:fontRef idx="minor">
            <a:schemeClr val="dk1"/>
          </a:fontRef>
        </dgm:style>
      </dgm:prSet>
      <dgm:spPr>
        <a:ln w="28575"/>
      </dgm:spPr>
      <dgm:t>
        <a:bodyPr/>
        <a:lstStyle/>
        <a:p>
          <a:r>
            <a:rPr lang="es-MX" dirty="0" smtClean="0"/>
            <a:t>Fenoles, alcoholes, aminas </a:t>
          </a:r>
          <a:r>
            <a:rPr lang="es-MX" dirty="0" err="1" smtClean="0"/>
            <a:t>arómaticas</a:t>
          </a:r>
          <a:r>
            <a:rPr lang="es-MX" dirty="0" smtClean="0"/>
            <a:t>.</a:t>
          </a:r>
          <a:endParaRPr lang="es-MX" dirty="0"/>
        </a:p>
      </dgm:t>
    </dgm:pt>
    <dgm:pt modelId="{EB06A072-EADD-420A-BC65-B5CA25A9EC9C}" type="parTrans" cxnId="{42F21D20-0F8F-41BE-BA3E-ADEA58BFC2C2}">
      <dgm:prSet/>
      <dgm:spPr/>
      <dgm:t>
        <a:bodyPr/>
        <a:lstStyle/>
        <a:p>
          <a:endParaRPr lang="es-MX"/>
        </a:p>
      </dgm:t>
    </dgm:pt>
    <dgm:pt modelId="{B4849B52-AFA2-4F3D-85BD-3F59C6D06B2A}" type="sibTrans" cxnId="{42F21D20-0F8F-41BE-BA3E-ADEA58BFC2C2}">
      <dgm:prSet/>
      <dgm:spPr/>
      <dgm:t>
        <a:bodyPr/>
        <a:lstStyle/>
        <a:p>
          <a:endParaRPr lang="es-MX"/>
        </a:p>
      </dgm:t>
    </dgm:pt>
    <dgm:pt modelId="{18029DE2-3B08-425A-8564-FC6AF4C70F79}">
      <dgm:prSet phldrT="[Texto]">
        <dgm:style>
          <a:lnRef idx="2">
            <a:schemeClr val="accent3"/>
          </a:lnRef>
          <a:fillRef idx="1">
            <a:schemeClr val="lt1"/>
          </a:fillRef>
          <a:effectRef idx="0">
            <a:schemeClr val="accent3"/>
          </a:effectRef>
          <a:fontRef idx="minor">
            <a:schemeClr val="dk1"/>
          </a:fontRef>
        </dgm:style>
      </dgm:prSet>
      <dgm:spPr>
        <a:ln w="28575"/>
      </dgm:spPr>
      <dgm:t>
        <a:bodyPr/>
        <a:lstStyle/>
        <a:p>
          <a:r>
            <a:rPr lang="es-MX" dirty="0" err="1" smtClean="0"/>
            <a:t>Estrona</a:t>
          </a:r>
          <a:r>
            <a:rPr lang="es-MX" dirty="0" smtClean="0"/>
            <a:t>, anilina, fenol, 3-hidroxicumarina, paracetamol, </a:t>
          </a:r>
          <a:r>
            <a:rPr lang="es-MX" dirty="0" err="1" smtClean="0"/>
            <a:t>metildopa</a:t>
          </a:r>
          <a:r>
            <a:rPr lang="es-MX" dirty="0" smtClean="0"/>
            <a:t>. </a:t>
          </a:r>
          <a:endParaRPr lang="es-MX" dirty="0"/>
        </a:p>
      </dgm:t>
    </dgm:pt>
    <dgm:pt modelId="{35596EA2-D290-4A43-A349-023B6EEBDBF5}" type="parTrans" cxnId="{15995E46-55BB-4738-8085-F6802B6B5A99}">
      <dgm:prSet/>
      <dgm:spPr/>
      <dgm:t>
        <a:bodyPr/>
        <a:lstStyle/>
        <a:p>
          <a:endParaRPr lang="es-MX"/>
        </a:p>
      </dgm:t>
    </dgm:pt>
    <dgm:pt modelId="{CF89CA1A-2723-46BC-A31E-6A9A1315D445}" type="sibTrans" cxnId="{15995E46-55BB-4738-8085-F6802B6B5A99}">
      <dgm:prSet/>
      <dgm:spPr/>
      <dgm:t>
        <a:bodyPr/>
        <a:lstStyle/>
        <a:p>
          <a:endParaRPr lang="es-MX"/>
        </a:p>
      </dgm:t>
    </dgm:pt>
    <dgm:pt modelId="{1F818141-0DCB-444A-B5D4-8AD0DBAE03FC}" type="pres">
      <dgm:prSet presAssocID="{898EDE5C-E573-4298-9CF9-5B4D6FA07C11}" presName="linearFlow" presStyleCnt="0">
        <dgm:presLayoutVars>
          <dgm:resizeHandles val="exact"/>
        </dgm:presLayoutVars>
      </dgm:prSet>
      <dgm:spPr/>
    </dgm:pt>
    <dgm:pt modelId="{7CD8183B-A773-4508-B1D2-090DF17864D2}" type="pres">
      <dgm:prSet presAssocID="{8BAE7B77-851E-4179-9751-1B730BBFF024}" presName="node" presStyleLbl="node1" presStyleIdx="0" presStyleCnt="4" custScaleX="122679">
        <dgm:presLayoutVars>
          <dgm:bulletEnabled val="1"/>
        </dgm:presLayoutVars>
      </dgm:prSet>
      <dgm:spPr/>
      <dgm:t>
        <a:bodyPr/>
        <a:lstStyle/>
        <a:p>
          <a:endParaRPr lang="es-MX"/>
        </a:p>
      </dgm:t>
    </dgm:pt>
    <dgm:pt modelId="{6515704C-229B-403C-89F4-BC9F62A50593}" type="pres">
      <dgm:prSet presAssocID="{457D5CE9-175E-44AB-9808-65A6E2EB93CA}" presName="sibTrans" presStyleLbl="sibTrans2D1" presStyleIdx="0" presStyleCnt="3"/>
      <dgm:spPr/>
      <dgm:t>
        <a:bodyPr/>
        <a:lstStyle/>
        <a:p>
          <a:endParaRPr lang="es-MX"/>
        </a:p>
      </dgm:t>
    </dgm:pt>
    <dgm:pt modelId="{60D07639-7B5A-40E4-A749-C872FC5FAC9E}" type="pres">
      <dgm:prSet presAssocID="{457D5CE9-175E-44AB-9808-65A6E2EB93CA}" presName="connectorText" presStyleLbl="sibTrans2D1" presStyleIdx="0" presStyleCnt="3"/>
      <dgm:spPr/>
      <dgm:t>
        <a:bodyPr/>
        <a:lstStyle/>
        <a:p>
          <a:endParaRPr lang="es-MX"/>
        </a:p>
      </dgm:t>
    </dgm:pt>
    <dgm:pt modelId="{7796FCD7-EBA7-4672-A822-2FB21A41BFB0}" type="pres">
      <dgm:prSet presAssocID="{AB35885B-292A-4009-9442-512AECB79084}" presName="node" presStyleLbl="node1" presStyleIdx="1" presStyleCnt="4" custScaleX="122679">
        <dgm:presLayoutVars>
          <dgm:bulletEnabled val="1"/>
        </dgm:presLayoutVars>
      </dgm:prSet>
      <dgm:spPr/>
      <dgm:t>
        <a:bodyPr/>
        <a:lstStyle/>
        <a:p>
          <a:endParaRPr lang="es-MX"/>
        </a:p>
      </dgm:t>
    </dgm:pt>
    <dgm:pt modelId="{05E59050-6945-4D7C-AAFF-739957CCB47F}" type="pres">
      <dgm:prSet presAssocID="{9C478DF1-5561-4315-BA59-908CC9272D1F}" presName="sibTrans" presStyleLbl="sibTrans2D1" presStyleIdx="1" presStyleCnt="3"/>
      <dgm:spPr/>
      <dgm:t>
        <a:bodyPr/>
        <a:lstStyle/>
        <a:p>
          <a:endParaRPr lang="es-MX"/>
        </a:p>
      </dgm:t>
    </dgm:pt>
    <dgm:pt modelId="{6A3215AC-5307-40F0-AA53-EA7BCE58CE92}" type="pres">
      <dgm:prSet presAssocID="{9C478DF1-5561-4315-BA59-908CC9272D1F}" presName="connectorText" presStyleLbl="sibTrans2D1" presStyleIdx="1" presStyleCnt="3"/>
      <dgm:spPr/>
      <dgm:t>
        <a:bodyPr/>
        <a:lstStyle/>
        <a:p>
          <a:endParaRPr lang="es-MX"/>
        </a:p>
      </dgm:t>
    </dgm:pt>
    <dgm:pt modelId="{8A73AFED-D0B9-46D3-A678-3F99D634F267}" type="pres">
      <dgm:prSet presAssocID="{E4F4B4CA-FCBE-4143-88A3-34A553D1098E}" presName="node" presStyleLbl="node1" presStyleIdx="2" presStyleCnt="4" custScaleX="122679">
        <dgm:presLayoutVars>
          <dgm:bulletEnabled val="1"/>
        </dgm:presLayoutVars>
      </dgm:prSet>
      <dgm:spPr/>
      <dgm:t>
        <a:bodyPr/>
        <a:lstStyle/>
        <a:p>
          <a:endParaRPr lang="es-MX"/>
        </a:p>
      </dgm:t>
    </dgm:pt>
    <dgm:pt modelId="{7687B6AA-5278-4045-AE64-C0C6D55BE502}" type="pres">
      <dgm:prSet presAssocID="{B4849B52-AFA2-4F3D-85BD-3F59C6D06B2A}" presName="sibTrans" presStyleLbl="sibTrans2D1" presStyleIdx="2" presStyleCnt="3"/>
      <dgm:spPr/>
      <dgm:t>
        <a:bodyPr/>
        <a:lstStyle/>
        <a:p>
          <a:endParaRPr lang="es-MX"/>
        </a:p>
      </dgm:t>
    </dgm:pt>
    <dgm:pt modelId="{F11871C7-6803-4BB1-AB09-F10C4705C13D}" type="pres">
      <dgm:prSet presAssocID="{B4849B52-AFA2-4F3D-85BD-3F59C6D06B2A}" presName="connectorText" presStyleLbl="sibTrans2D1" presStyleIdx="2" presStyleCnt="3"/>
      <dgm:spPr/>
      <dgm:t>
        <a:bodyPr/>
        <a:lstStyle/>
        <a:p>
          <a:endParaRPr lang="es-MX"/>
        </a:p>
      </dgm:t>
    </dgm:pt>
    <dgm:pt modelId="{E3ECB170-202C-4A84-879D-90D0C3B1442E}" type="pres">
      <dgm:prSet presAssocID="{18029DE2-3B08-425A-8564-FC6AF4C70F79}" presName="node" presStyleLbl="node1" presStyleIdx="3" presStyleCnt="4" custScaleX="122679">
        <dgm:presLayoutVars>
          <dgm:bulletEnabled val="1"/>
        </dgm:presLayoutVars>
      </dgm:prSet>
      <dgm:spPr/>
      <dgm:t>
        <a:bodyPr/>
        <a:lstStyle/>
        <a:p>
          <a:endParaRPr lang="es-MX"/>
        </a:p>
      </dgm:t>
    </dgm:pt>
  </dgm:ptLst>
  <dgm:cxnLst>
    <dgm:cxn modelId="{51774FC3-E25A-458F-B7A5-2CCB7144EC73}" type="presOf" srcId="{8BAE7B77-851E-4179-9751-1B730BBFF024}" destId="{7CD8183B-A773-4508-B1D2-090DF17864D2}" srcOrd="0" destOrd="0" presId="urn:microsoft.com/office/officeart/2005/8/layout/process2"/>
    <dgm:cxn modelId="{F865C368-68D4-4170-BE2E-A18A502F9466}" type="presOf" srcId="{AB35885B-292A-4009-9442-512AECB79084}" destId="{7796FCD7-EBA7-4672-A822-2FB21A41BFB0}" srcOrd="0" destOrd="0" presId="urn:microsoft.com/office/officeart/2005/8/layout/process2"/>
    <dgm:cxn modelId="{AD4BCE36-9CF6-4B29-A107-A3FF96AF7661}" type="presOf" srcId="{B4849B52-AFA2-4F3D-85BD-3F59C6D06B2A}" destId="{F11871C7-6803-4BB1-AB09-F10C4705C13D}" srcOrd="1" destOrd="0" presId="urn:microsoft.com/office/officeart/2005/8/layout/process2"/>
    <dgm:cxn modelId="{FD67864E-9430-4226-95A6-7126BAD07946}" srcId="{898EDE5C-E573-4298-9CF9-5B4D6FA07C11}" destId="{AB35885B-292A-4009-9442-512AECB79084}" srcOrd="1" destOrd="0" parTransId="{4C49520F-1C7C-4098-BBA6-5E8CC91F12D2}" sibTransId="{9C478DF1-5561-4315-BA59-908CC9272D1F}"/>
    <dgm:cxn modelId="{9584B23D-8CF2-4F22-9DCB-8B09DCAEED1D}" type="presOf" srcId="{9C478DF1-5561-4315-BA59-908CC9272D1F}" destId="{6A3215AC-5307-40F0-AA53-EA7BCE58CE92}" srcOrd="1" destOrd="0" presId="urn:microsoft.com/office/officeart/2005/8/layout/process2"/>
    <dgm:cxn modelId="{175653AE-AE29-48EF-AFC6-5214B8F7557E}" type="presOf" srcId="{457D5CE9-175E-44AB-9808-65A6E2EB93CA}" destId="{6515704C-229B-403C-89F4-BC9F62A50593}" srcOrd="0" destOrd="0" presId="urn:microsoft.com/office/officeart/2005/8/layout/process2"/>
    <dgm:cxn modelId="{15995E46-55BB-4738-8085-F6802B6B5A99}" srcId="{898EDE5C-E573-4298-9CF9-5B4D6FA07C11}" destId="{18029DE2-3B08-425A-8564-FC6AF4C70F79}" srcOrd="3" destOrd="0" parTransId="{35596EA2-D290-4A43-A349-023B6EEBDBF5}" sibTransId="{CF89CA1A-2723-46BC-A31E-6A9A1315D445}"/>
    <dgm:cxn modelId="{4914BC95-0097-4F60-8866-96B700582374}" srcId="{898EDE5C-E573-4298-9CF9-5B4D6FA07C11}" destId="{8BAE7B77-851E-4179-9751-1B730BBFF024}" srcOrd="0" destOrd="0" parTransId="{19E80BBA-A247-444A-A7D5-9047AE909A0A}" sibTransId="{457D5CE9-175E-44AB-9808-65A6E2EB93CA}"/>
    <dgm:cxn modelId="{94DCED40-9159-4D85-A07D-B8059620BD71}" type="presOf" srcId="{E4F4B4CA-FCBE-4143-88A3-34A553D1098E}" destId="{8A73AFED-D0B9-46D3-A678-3F99D634F267}" srcOrd="0" destOrd="0" presId="urn:microsoft.com/office/officeart/2005/8/layout/process2"/>
    <dgm:cxn modelId="{12159E30-A680-4E4D-AFD0-BEB4434E9C38}" type="presOf" srcId="{457D5CE9-175E-44AB-9808-65A6E2EB93CA}" destId="{60D07639-7B5A-40E4-A749-C872FC5FAC9E}" srcOrd="1" destOrd="0" presId="urn:microsoft.com/office/officeart/2005/8/layout/process2"/>
    <dgm:cxn modelId="{29C44770-8235-48C1-BD35-978A192D7B20}" type="presOf" srcId="{9C478DF1-5561-4315-BA59-908CC9272D1F}" destId="{05E59050-6945-4D7C-AAFF-739957CCB47F}" srcOrd="0" destOrd="0" presId="urn:microsoft.com/office/officeart/2005/8/layout/process2"/>
    <dgm:cxn modelId="{42F21D20-0F8F-41BE-BA3E-ADEA58BFC2C2}" srcId="{898EDE5C-E573-4298-9CF9-5B4D6FA07C11}" destId="{E4F4B4CA-FCBE-4143-88A3-34A553D1098E}" srcOrd="2" destOrd="0" parTransId="{EB06A072-EADD-420A-BC65-B5CA25A9EC9C}" sibTransId="{B4849B52-AFA2-4F3D-85BD-3F59C6D06B2A}"/>
    <dgm:cxn modelId="{A8B33179-754E-4506-BDDA-7639801359A7}" type="presOf" srcId="{898EDE5C-E573-4298-9CF9-5B4D6FA07C11}" destId="{1F818141-0DCB-444A-B5D4-8AD0DBAE03FC}" srcOrd="0" destOrd="0" presId="urn:microsoft.com/office/officeart/2005/8/layout/process2"/>
    <dgm:cxn modelId="{E9F55BC9-7314-40CC-9248-053A31745970}" type="presOf" srcId="{B4849B52-AFA2-4F3D-85BD-3F59C6D06B2A}" destId="{7687B6AA-5278-4045-AE64-C0C6D55BE502}" srcOrd="0" destOrd="0" presId="urn:microsoft.com/office/officeart/2005/8/layout/process2"/>
    <dgm:cxn modelId="{D718F53E-86AA-4E8A-B434-65FD88AC1AC5}" type="presOf" srcId="{18029DE2-3B08-425A-8564-FC6AF4C70F79}" destId="{E3ECB170-202C-4A84-879D-90D0C3B1442E}" srcOrd="0" destOrd="0" presId="urn:microsoft.com/office/officeart/2005/8/layout/process2"/>
    <dgm:cxn modelId="{410A5DDB-0BC2-42CC-A26F-B84C8F04C369}" type="presParOf" srcId="{1F818141-0DCB-444A-B5D4-8AD0DBAE03FC}" destId="{7CD8183B-A773-4508-B1D2-090DF17864D2}" srcOrd="0" destOrd="0" presId="urn:microsoft.com/office/officeart/2005/8/layout/process2"/>
    <dgm:cxn modelId="{E92BABFD-3559-4ECD-8024-68727EBC635C}" type="presParOf" srcId="{1F818141-0DCB-444A-B5D4-8AD0DBAE03FC}" destId="{6515704C-229B-403C-89F4-BC9F62A50593}" srcOrd="1" destOrd="0" presId="urn:microsoft.com/office/officeart/2005/8/layout/process2"/>
    <dgm:cxn modelId="{76212B87-0137-400E-805A-5870F28CCD5C}" type="presParOf" srcId="{6515704C-229B-403C-89F4-BC9F62A50593}" destId="{60D07639-7B5A-40E4-A749-C872FC5FAC9E}" srcOrd="0" destOrd="0" presId="urn:microsoft.com/office/officeart/2005/8/layout/process2"/>
    <dgm:cxn modelId="{19EF91BB-312F-4851-803C-1BF19FCDEA77}" type="presParOf" srcId="{1F818141-0DCB-444A-B5D4-8AD0DBAE03FC}" destId="{7796FCD7-EBA7-4672-A822-2FB21A41BFB0}" srcOrd="2" destOrd="0" presId="urn:microsoft.com/office/officeart/2005/8/layout/process2"/>
    <dgm:cxn modelId="{1976F915-9DD6-44FF-BB22-61882FAA3D17}" type="presParOf" srcId="{1F818141-0DCB-444A-B5D4-8AD0DBAE03FC}" destId="{05E59050-6945-4D7C-AAFF-739957CCB47F}" srcOrd="3" destOrd="0" presId="urn:microsoft.com/office/officeart/2005/8/layout/process2"/>
    <dgm:cxn modelId="{58CB3119-7FDE-4CE2-AC53-D802DCD206E0}" type="presParOf" srcId="{05E59050-6945-4D7C-AAFF-739957CCB47F}" destId="{6A3215AC-5307-40F0-AA53-EA7BCE58CE92}" srcOrd="0" destOrd="0" presId="urn:microsoft.com/office/officeart/2005/8/layout/process2"/>
    <dgm:cxn modelId="{98CA6982-B652-4CF8-A263-483B5D63330D}" type="presParOf" srcId="{1F818141-0DCB-444A-B5D4-8AD0DBAE03FC}" destId="{8A73AFED-D0B9-46D3-A678-3F99D634F267}" srcOrd="4" destOrd="0" presId="urn:microsoft.com/office/officeart/2005/8/layout/process2"/>
    <dgm:cxn modelId="{2DF0F5BB-3B57-4DDC-83A2-62FB7E35BD90}" type="presParOf" srcId="{1F818141-0DCB-444A-B5D4-8AD0DBAE03FC}" destId="{7687B6AA-5278-4045-AE64-C0C6D55BE502}" srcOrd="5" destOrd="0" presId="urn:microsoft.com/office/officeart/2005/8/layout/process2"/>
    <dgm:cxn modelId="{D474D660-3D5A-476A-AD89-E7AAC7B97C45}" type="presParOf" srcId="{7687B6AA-5278-4045-AE64-C0C6D55BE502}" destId="{F11871C7-6803-4BB1-AB09-F10C4705C13D}" srcOrd="0" destOrd="0" presId="urn:microsoft.com/office/officeart/2005/8/layout/process2"/>
    <dgm:cxn modelId="{35B6C41F-EB61-471E-A52F-FE95E72B3648}" type="presParOf" srcId="{1F818141-0DCB-444A-B5D4-8AD0DBAE03FC}" destId="{E3ECB170-202C-4A84-879D-90D0C3B1442E}" srcOrd="6"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2DA8F53-D321-4A8C-92C2-5637ACCB928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336820E3-3D99-4DAC-BFA4-A7E14F98432F}">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Agua</a:t>
          </a:r>
          <a:endParaRPr lang="es-MX" sz="1400" b="1" dirty="0">
            <a:latin typeface="Century Gothic" panose="020B0502020202020204" pitchFamily="34" charset="0"/>
          </a:endParaRPr>
        </a:p>
      </dgm:t>
    </dgm:pt>
    <dgm:pt modelId="{8C6479BB-F3DD-4E76-86A0-6A5B1335550F}" type="parTrans" cxnId="{981BB023-8963-4A98-A5C6-9A927F38BF4A}">
      <dgm:prSet/>
      <dgm:spPr/>
      <dgm:t>
        <a:bodyPr/>
        <a:lstStyle/>
        <a:p>
          <a:endParaRPr lang="es-MX" sz="3200" b="1">
            <a:latin typeface="Century Gothic" panose="020B0502020202020204" pitchFamily="34" charset="0"/>
          </a:endParaRPr>
        </a:p>
      </dgm:t>
    </dgm:pt>
    <dgm:pt modelId="{0E762DE5-8F14-4B07-8198-8DC1A406F786}" type="sibTrans" cxnId="{981BB023-8963-4A98-A5C6-9A927F38BF4A}">
      <dgm:prSet/>
      <dgm:spPr/>
      <dgm:t>
        <a:bodyPr/>
        <a:lstStyle/>
        <a:p>
          <a:endParaRPr lang="es-MX" sz="3200" b="1">
            <a:latin typeface="Century Gothic" panose="020B0502020202020204" pitchFamily="34" charset="0"/>
          </a:endParaRPr>
        </a:p>
      </dgm:t>
    </dgm:pt>
    <dgm:pt modelId="{5ED35FEB-DD87-4EDC-9DD3-22F46B9689F6}">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Ejemplos: Dopamina, adrenalina, piridina, histamina, </a:t>
          </a:r>
          <a:r>
            <a:rPr lang="es-MX" sz="1400" b="1" dirty="0" err="1" smtClean="0">
              <a:latin typeface="Century Gothic" panose="020B0502020202020204" pitchFamily="34" charset="0"/>
            </a:rPr>
            <a:t>tiouracilo</a:t>
          </a:r>
          <a:endParaRPr lang="es-MX" sz="1400" b="1" dirty="0">
            <a:latin typeface="Century Gothic" panose="020B0502020202020204" pitchFamily="34" charset="0"/>
          </a:endParaRPr>
        </a:p>
      </dgm:t>
    </dgm:pt>
    <dgm:pt modelId="{E171F5EA-6627-45EA-B727-294E7AD52C38}" type="parTrans" cxnId="{3F1EDC22-7D04-4D16-887A-32EEDED3BA0F}">
      <dgm:prSet/>
      <dgm:spPr/>
      <dgm:t>
        <a:bodyPr/>
        <a:lstStyle/>
        <a:p>
          <a:endParaRPr lang="es-MX"/>
        </a:p>
      </dgm:t>
    </dgm:pt>
    <dgm:pt modelId="{7AF951D4-C97A-479E-9745-F7C0A14297F3}" type="sibTrans" cxnId="{3F1EDC22-7D04-4D16-887A-32EEDED3BA0F}">
      <dgm:prSet/>
      <dgm:spPr/>
      <dgm:t>
        <a:bodyPr/>
        <a:lstStyle/>
        <a:p>
          <a:endParaRPr lang="es-MX"/>
        </a:p>
      </dgm:t>
    </dgm:pt>
    <dgm:pt modelId="{45BBC56B-AA93-4D12-8332-B60355A5BF8C}">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Transmetilasa ubicada en el citosol.</a:t>
          </a:r>
          <a:endParaRPr lang="es-MX" sz="1400" b="1" dirty="0">
            <a:latin typeface="Century Gothic" panose="020B0502020202020204" pitchFamily="34" charset="0"/>
          </a:endParaRPr>
        </a:p>
      </dgm:t>
    </dgm:pt>
    <dgm:pt modelId="{0DC3FE79-13C9-4CE1-9F44-ABFA6A311D36}" type="parTrans" cxnId="{1992CB28-9379-4D04-90E2-27DD7434AA2C}">
      <dgm:prSet/>
      <dgm:spPr/>
      <dgm:t>
        <a:bodyPr/>
        <a:lstStyle/>
        <a:p>
          <a:endParaRPr lang="es-MX"/>
        </a:p>
      </dgm:t>
    </dgm:pt>
    <dgm:pt modelId="{AFB690FA-88A9-4453-8DAA-0B3847338CCF}" type="sibTrans" cxnId="{1992CB28-9379-4D04-90E2-27DD7434AA2C}">
      <dgm:prSet/>
      <dgm:spPr/>
      <dgm:t>
        <a:bodyPr/>
        <a:lstStyle/>
        <a:p>
          <a:endParaRPr lang="es-MX"/>
        </a:p>
      </dgm:t>
    </dgm:pt>
    <dgm:pt modelId="{60BBD2C5-D1AE-4FE6-8B75-4C41E6300253}">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Sustratos:</a:t>
          </a:r>
        </a:p>
        <a:p>
          <a:r>
            <a:rPr lang="es-MX" sz="1400" b="1" dirty="0" smtClean="0">
              <a:latin typeface="Century Gothic" panose="020B0502020202020204" pitchFamily="34" charset="0"/>
            </a:rPr>
            <a:t>Catecolaminas, fenoles, aminas</a:t>
          </a:r>
          <a:endParaRPr lang="es-MX" sz="1400" b="1" dirty="0">
            <a:latin typeface="Century Gothic" panose="020B0502020202020204" pitchFamily="34" charset="0"/>
          </a:endParaRPr>
        </a:p>
      </dgm:t>
    </dgm:pt>
    <dgm:pt modelId="{38B56881-4773-4D09-A816-754D8AD4FD38}" type="parTrans" cxnId="{C6755429-2917-41EB-B0D1-A1BB27371F8E}">
      <dgm:prSet/>
      <dgm:spPr/>
      <dgm:t>
        <a:bodyPr/>
        <a:lstStyle/>
        <a:p>
          <a:endParaRPr lang="es-MX"/>
        </a:p>
      </dgm:t>
    </dgm:pt>
    <dgm:pt modelId="{7E3B45D5-AF75-4110-99EA-5076D3B6C0BE}" type="sibTrans" cxnId="{C6755429-2917-41EB-B0D1-A1BB27371F8E}">
      <dgm:prSet/>
      <dgm:spPr/>
      <dgm:t>
        <a:bodyPr/>
        <a:lstStyle/>
        <a:p>
          <a:endParaRPr lang="es-MX"/>
        </a:p>
      </dgm:t>
    </dgm:pt>
    <dgm:pt modelId="{470E3DF9-9187-41C7-A96E-001ADA2F79B9}" type="pres">
      <dgm:prSet presAssocID="{92DA8F53-D321-4A8C-92C2-5637ACCB928C}" presName="diagram" presStyleCnt="0">
        <dgm:presLayoutVars>
          <dgm:dir/>
          <dgm:resizeHandles val="exact"/>
        </dgm:presLayoutVars>
      </dgm:prSet>
      <dgm:spPr/>
      <dgm:t>
        <a:bodyPr/>
        <a:lstStyle/>
        <a:p>
          <a:endParaRPr lang="es-MX"/>
        </a:p>
      </dgm:t>
    </dgm:pt>
    <dgm:pt modelId="{2BBC428E-BBA8-476A-A0F5-99EF75ABDA9C}" type="pres">
      <dgm:prSet presAssocID="{336820E3-3D99-4DAC-BFA4-A7E14F98432F}" presName="node" presStyleLbl="node1" presStyleIdx="0" presStyleCnt="4" custLinFactNeighborX="-126" custLinFactNeighborY="958">
        <dgm:presLayoutVars>
          <dgm:bulletEnabled val="1"/>
        </dgm:presLayoutVars>
      </dgm:prSet>
      <dgm:spPr/>
      <dgm:t>
        <a:bodyPr/>
        <a:lstStyle/>
        <a:p>
          <a:endParaRPr lang="es-MX"/>
        </a:p>
      </dgm:t>
    </dgm:pt>
    <dgm:pt modelId="{FDE6498F-2A68-4B56-976B-35C626803C3B}" type="pres">
      <dgm:prSet presAssocID="{0E762DE5-8F14-4B07-8198-8DC1A406F786}" presName="sibTrans" presStyleCnt="0"/>
      <dgm:spPr/>
    </dgm:pt>
    <dgm:pt modelId="{BDFFE501-5D34-434F-9632-7AA8850CAC43}" type="pres">
      <dgm:prSet presAssocID="{45BBC56B-AA93-4D12-8332-B60355A5BF8C}" presName="node" presStyleLbl="node1" presStyleIdx="1" presStyleCnt="4">
        <dgm:presLayoutVars>
          <dgm:bulletEnabled val="1"/>
        </dgm:presLayoutVars>
      </dgm:prSet>
      <dgm:spPr/>
      <dgm:t>
        <a:bodyPr/>
        <a:lstStyle/>
        <a:p>
          <a:endParaRPr lang="es-MX"/>
        </a:p>
      </dgm:t>
    </dgm:pt>
    <dgm:pt modelId="{86E66825-D2DA-4E08-9D3F-EC647C05C36B}" type="pres">
      <dgm:prSet presAssocID="{AFB690FA-88A9-4453-8DAA-0B3847338CCF}" presName="sibTrans" presStyleCnt="0"/>
      <dgm:spPr/>
    </dgm:pt>
    <dgm:pt modelId="{D8010AF6-0CBE-418F-8062-63494174BDB7}" type="pres">
      <dgm:prSet presAssocID="{60BBD2C5-D1AE-4FE6-8B75-4C41E6300253}" presName="node" presStyleLbl="node1" presStyleIdx="2" presStyleCnt="4">
        <dgm:presLayoutVars>
          <dgm:bulletEnabled val="1"/>
        </dgm:presLayoutVars>
      </dgm:prSet>
      <dgm:spPr/>
      <dgm:t>
        <a:bodyPr/>
        <a:lstStyle/>
        <a:p>
          <a:endParaRPr lang="es-MX"/>
        </a:p>
      </dgm:t>
    </dgm:pt>
    <dgm:pt modelId="{AB38AA7A-7B33-46EB-A8D5-7718749F5A7A}" type="pres">
      <dgm:prSet presAssocID="{7E3B45D5-AF75-4110-99EA-5076D3B6C0BE}" presName="sibTrans" presStyleCnt="0"/>
      <dgm:spPr/>
    </dgm:pt>
    <dgm:pt modelId="{77AC65D9-6A4C-4D83-A2CE-15600FD24E3A}" type="pres">
      <dgm:prSet presAssocID="{5ED35FEB-DD87-4EDC-9DD3-22F46B9689F6}" presName="node" presStyleLbl="node1" presStyleIdx="3" presStyleCnt="4">
        <dgm:presLayoutVars>
          <dgm:bulletEnabled val="1"/>
        </dgm:presLayoutVars>
      </dgm:prSet>
      <dgm:spPr/>
      <dgm:t>
        <a:bodyPr/>
        <a:lstStyle/>
        <a:p>
          <a:endParaRPr lang="es-MX"/>
        </a:p>
      </dgm:t>
    </dgm:pt>
  </dgm:ptLst>
  <dgm:cxnLst>
    <dgm:cxn modelId="{C6755429-2917-41EB-B0D1-A1BB27371F8E}" srcId="{92DA8F53-D321-4A8C-92C2-5637ACCB928C}" destId="{60BBD2C5-D1AE-4FE6-8B75-4C41E6300253}" srcOrd="2" destOrd="0" parTransId="{38B56881-4773-4D09-A816-754D8AD4FD38}" sibTransId="{7E3B45D5-AF75-4110-99EA-5076D3B6C0BE}"/>
    <dgm:cxn modelId="{3519B459-B0E6-4C9F-892B-E93F3FD61383}" type="presOf" srcId="{336820E3-3D99-4DAC-BFA4-A7E14F98432F}" destId="{2BBC428E-BBA8-476A-A0F5-99EF75ABDA9C}" srcOrd="0" destOrd="0" presId="urn:microsoft.com/office/officeart/2005/8/layout/default"/>
    <dgm:cxn modelId="{2E578961-37D1-44E9-B991-21E43D4DADEB}" type="presOf" srcId="{5ED35FEB-DD87-4EDC-9DD3-22F46B9689F6}" destId="{77AC65D9-6A4C-4D83-A2CE-15600FD24E3A}" srcOrd="0" destOrd="0" presId="urn:microsoft.com/office/officeart/2005/8/layout/default"/>
    <dgm:cxn modelId="{1992CB28-9379-4D04-90E2-27DD7434AA2C}" srcId="{92DA8F53-D321-4A8C-92C2-5637ACCB928C}" destId="{45BBC56B-AA93-4D12-8332-B60355A5BF8C}" srcOrd="1" destOrd="0" parTransId="{0DC3FE79-13C9-4CE1-9F44-ABFA6A311D36}" sibTransId="{AFB690FA-88A9-4453-8DAA-0B3847338CCF}"/>
    <dgm:cxn modelId="{429C7957-F3EB-4480-8A39-CA7EBDE8FCCB}" type="presOf" srcId="{92DA8F53-D321-4A8C-92C2-5637ACCB928C}" destId="{470E3DF9-9187-41C7-A96E-001ADA2F79B9}" srcOrd="0" destOrd="0" presId="urn:microsoft.com/office/officeart/2005/8/layout/default"/>
    <dgm:cxn modelId="{3F1EDC22-7D04-4D16-887A-32EEDED3BA0F}" srcId="{92DA8F53-D321-4A8C-92C2-5637ACCB928C}" destId="{5ED35FEB-DD87-4EDC-9DD3-22F46B9689F6}" srcOrd="3" destOrd="0" parTransId="{E171F5EA-6627-45EA-B727-294E7AD52C38}" sibTransId="{7AF951D4-C97A-479E-9745-F7C0A14297F3}"/>
    <dgm:cxn modelId="{E10FCE22-4BBA-4C0E-BB46-17517DCA1C05}" type="presOf" srcId="{60BBD2C5-D1AE-4FE6-8B75-4C41E6300253}" destId="{D8010AF6-0CBE-418F-8062-63494174BDB7}" srcOrd="0" destOrd="0" presId="urn:microsoft.com/office/officeart/2005/8/layout/default"/>
    <dgm:cxn modelId="{B41E3E3B-71E4-4CED-A8E3-AF81829C8EB8}" type="presOf" srcId="{45BBC56B-AA93-4D12-8332-B60355A5BF8C}" destId="{BDFFE501-5D34-434F-9632-7AA8850CAC43}" srcOrd="0" destOrd="0" presId="urn:microsoft.com/office/officeart/2005/8/layout/default"/>
    <dgm:cxn modelId="{981BB023-8963-4A98-A5C6-9A927F38BF4A}" srcId="{92DA8F53-D321-4A8C-92C2-5637ACCB928C}" destId="{336820E3-3D99-4DAC-BFA4-A7E14F98432F}" srcOrd="0" destOrd="0" parTransId="{8C6479BB-F3DD-4E76-86A0-6A5B1335550F}" sibTransId="{0E762DE5-8F14-4B07-8198-8DC1A406F786}"/>
    <dgm:cxn modelId="{2535CE41-B0CD-4376-B031-EFE9ACEA153F}" type="presParOf" srcId="{470E3DF9-9187-41C7-A96E-001ADA2F79B9}" destId="{2BBC428E-BBA8-476A-A0F5-99EF75ABDA9C}" srcOrd="0" destOrd="0" presId="urn:microsoft.com/office/officeart/2005/8/layout/default"/>
    <dgm:cxn modelId="{045DB143-8D7D-48E1-9A29-8A2E219B68CD}" type="presParOf" srcId="{470E3DF9-9187-41C7-A96E-001ADA2F79B9}" destId="{FDE6498F-2A68-4B56-976B-35C626803C3B}" srcOrd="1" destOrd="0" presId="urn:microsoft.com/office/officeart/2005/8/layout/default"/>
    <dgm:cxn modelId="{D512D4A5-D520-49CC-9BC5-D463D47CEBC5}" type="presParOf" srcId="{470E3DF9-9187-41C7-A96E-001ADA2F79B9}" destId="{BDFFE501-5D34-434F-9632-7AA8850CAC43}" srcOrd="2" destOrd="0" presId="urn:microsoft.com/office/officeart/2005/8/layout/default"/>
    <dgm:cxn modelId="{579CB6C7-F431-4756-8245-CB2441EB8772}" type="presParOf" srcId="{470E3DF9-9187-41C7-A96E-001ADA2F79B9}" destId="{86E66825-D2DA-4E08-9D3F-EC647C05C36B}" srcOrd="3" destOrd="0" presId="urn:microsoft.com/office/officeart/2005/8/layout/default"/>
    <dgm:cxn modelId="{4E93BA76-DAF8-4022-958E-65F41146AE9A}" type="presParOf" srcId="{470E3DF9-9187-41C7-A96E-001ADA2F79B9}" destId="{D8010AF6-0CBE-418F-8062-63494174BDB7}" srcOrd="4" destOrd="0" presId="urn:microsoft.com/office/officeart/2005/8/layout/default"/>
    <dgm:cxn modelId="{774C4442-E2AF-4EC2-ADD5-4BBE3B6011A9}" type="presParOf" srcId="{470E3DF9-9187-41C7-A96E-001ADA2F79B9}" destId="{AB38AA7A-7B33-46EB-A8D5-7718749F5A7A}" srcOrd="5" destOrd="0" presId="urn:microsoft.com/office/officeart/2005/8/layout/default"/>
    <dgm:cxn modelId="{B29A4869-A2C8-477F-B42E-E5599CD70FEE}" type="presParOf" srcId="{470E3DF9-9187-41C7-A96E-001ADA2F79B9}" destId="{77AC65D9-6A4C-4D83-A2CE-15600FD24E3A}"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2DA8F53-D321-4A8C-92C2-5637ACCB928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336820E3-3D99-4DAC-BFA4-A7E14F98432F}">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Agua</a:t>
          </a:r>
          <a:endParaRPr lang="es-MX" sz="1400" b="1" dirty="0">
            <a:latin typeface="Century Gothic" panose="020B0502020202020204" pitchFamily="34" charset="0"/>
          </a:endParaRPr>
        </a:p>
      </dgm:t>
    </dgm:pt>
    <dgm:pt modelId="{8C6479BB-F3DD-4E76-86A0-6A5B1335550F}" type="parTrans" cxnId="{981BB023-8963-4A98-A5C6-9A927F38BF4A}">
      <dgm:prSet/>
      <dgm:spPr/>
      <dgm:t>
        <a:bodyPr/>
        <a:lstStyle/>
        <a:p>
          <a:endParaRPr lang="es-MX" sz="3200" b="1">
            <a:latin typeface="Century Gothic" panose="020B0502020202020204" pitchFamily="34" charset="0"/>
          </a:endParaRPr>
        </a:p>
      </dgm:t>
    </dgm:pt>
    <dgm:pt modelId="{0E762DE5-8F14-4B07-8198-8DC1A406F786}" type="sibTrans" cxnId="{981BB023-8963-4A98-A5C6-9A927F38BF4A}">
      <dgm:prSet/>
      <dgm:spPr/>
      <dgm:t>
        <a:bodyPr/>
        <a:lstStyle/>
        <a:p>
          <a:endParaRPr lang="es-MX" sz="3200" b="1">
            <a:latin typeface="Century Gothic" panose="020B0502020202020204" pitchFamily="34" charset="0"/>
          </a:endParaRPr>
        </a:p>
      </dgm:t>
    </dgm:pt>
    <dgm:pt modelId="{549597D8-EE10-40B6-9617-31D2B1CBE5D6}">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Sustratos: óxidos areno, oxiranos </a:t>
          </a:r>
          <a:r>
            <a:rPr lang="es-MX" sz="1400" b="1" dirty="0" err="1" smtClean="0">
              <a:latin typeface="Century Gothic" panose="020B0502020202020204" pitchFamily="34" charset="0"/>
            </a:rPr>
            <a:t>cis</a:t>
          </a:r>
          <a:r>
            <a:rPr lang="es-MX" sz="1400" b="1" dirty="0" smtClean="0">
              <a:latin typeface="Century Gothic" panose="020B0502020202020204" pitchFamily="34" charset="0"/>
            </a:rPr>
            <a:t>- disustituidos y monosustituidos, los óxidos de alqueno, epóxidos de ácido graso </a:t>
          </a:r>
          <a:endParaRPr lang="es-MX" sz="1400" b="1" dirty="0">
            <a:latin typeface="Century Gothic" panose="020B0502020202020204" pitchFamily="34" charset="0"/>
          </a:endParaRPr>
        </a:p>
      </dgm:t>
    </dgm:pt>
    <dgm:pt modelId="{1E50B5E8-8E60-4FBE-B727-9C9A08A6A844}" type="parTrans" cxnId="{A908912F-EA28-4F4C-A9CB-052BF48D908D}">
      <dgm:prSet/>
      <dgm:spPr/>
      <dgm:t>
        <a:bodyPr/>
        <a:lstStyle/>
        <a:p>
          <a:endParaRPr lang="es-MX" sz="3200" b="1">
            <a:latin typeface="Century Gothic" panose="020B0502020202020204" pitchFamily="34" charset="0"/>
          </a:endParaRPr>
        </a:p>
      </dgm:t>
    </dgm:pt>
    <dgm:pt modelId="{7C1F1DB6-E8D0-4BEB-936F-3AF3FA89C89C}" type="sibTrans" cxnId="{A908912F-EA28-4F4C-A9CB-052BF48D908D}">
      <dgm:prSet/>
      <dgm:spPr/>
      <dgm:t>
        <a:bodyPr/>
        <a:lstStyle/>
        <a:p>
          <a:endParaRPr lang="es-MX" sz="3200" b="1">
            <a:latin typeface="Century Gothic" panose="020B0502020202020204" pitchFamily="34" charset="0"/>
          </a:endParaRPr>
        </a:p>
      </dgm:t>
    </dgm:pt>
    <dgm:pt modelId="{180403AB-13EE-4543-8E3E-171BECE370F3}">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Hidrolasa de epóxido en microsomas y citosol</a:t>
          </a:r>
          <a:endParaRPr lang="es-MX" sz="1400" b="1" dirty="0">
            <a:latin typeface="Century Gothic" panose="020B0502020202020204" pitchFamily="34" charset="0"/>
          </a:endParaRPr>
        </a:p>
      </dgm:t>
    </dgm:pt>
    <dgm:pt modelId="{C6462A62-F9FD-42DC-BCB4-87872DDD6828}" type="parTrans" cxnId="{AE4A1E11-C3E0-4A52-9644-D752CE6156AB}">
      <dgm:prSet/>
      <dgm:spPr/>
      <dgm:t>
        <a:bodyPr/>
        <a:lstStyle/>
        <a:p>
          <a:endParaRPr lang="es-MX" b="1"/>
        </a:p>
      </dgm:t>
    </dgm:pt>
    <dgm:pt modelId="{178955E8-2E9A-4B26-80FF-DFF48CA5ECA7}" type="sibTrans" cxnId="{AE4A1E11-C3E0-4A52-9644-D752CE6156AB}">
      <dgm:prSet/>
      <dgm:spPr/>
      <dgm:t>
        <a:bodyPr/>
        <a:lstStyle/>
        <a:p>
          <a:endParaRPr lang="es-MX" b="1"/>
        </a:p>
      </dgm:t>
    </dgm:pt>
    <dgm:pt modelId="{5024FE30-2246-4EF5-A31C-AB2E76C05F3A}">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1400" b="1" dirty="0" smtClean="0">
              <a:latin typeface="Century Gothic" panose="020B0502020202020204" pitchFamily="34" charset="0"/>
            </a:rPr>
            <a:t>Ejemplos: 7,8 epóxido de benzopireno, 1,2- óxido de estireno, epóxido de carbamazepina, </a:t>
          </a:r>
          <a:r>
            <a:rPr lang="es-MX" sz="1400" b="1" dirty="0" smtClean="0">
              <a:solidFill>
                <a:schemeClr val="tx1"/>
              </a:solidFill>
              <a:latin typeface="Century Gothic" panose="020B0502020202020204" pitchFamily="34" charset="0"/>
            </a:rPr>
            <a:t>leucotrieno A</a:t>
          </a:r>
          <a:r>
            <a:rPr lang="es-MX" sz="1400" b="1" baseline="-25000" dirty="0" smtClean="0">
              <a:solidFill>
                <a:schemeClr val="tx1"/>
              </a:solidFill>
              <a:latin typeface="Century Gothic" panose="020B0502020202020204" pitchFamily="34" charset="0"/>
            </a:rPr>
            <a:t>4</a:t>
          </a:r>
          <a:r>
            <a:rPr lang="es-MX" sz="1400" b="1" dirty="0" smtClean="0">
              <a:solidFill>
                <a:schemeClr val="tx1"/>
              </a:solidFill>
              <a:latin typeface="Century Gothic" panose="020B0502020202020204" pitchFamily="34" charset="0"/>
            </a:rPr>
            <a:t>  </a:t>
          </a:r>
          <a:endParaRPr lang="es-MX" sz="1400" b="1" dirty="0">
            <a:solidFill>
              <a:schemeClr val="tx1"/>
            </a:solidFill>
            <a:latin typeface="Century Gothic" panose="020B0502020202020204" pitchFamily="34" charset="0"/>
          </a:endParaRPr>
        </a:p>
      </dgm:t>
    </dgm:pt>
    <dgm:pt modelId="{6BED72E8-6790-43AB-B80B-F9C986B25E36}" type="parTrans" cxnId="{F6CDEA09-980A-4B44-AC43-C53A7EBAF2A7}">
      <dgm:prSet/>
      <dgm:spPr/>
      <dgm:t>
        <a:bodyPr/>
        <a:lstStyle/>
        <a:p>
          <a:endParaRPr lang="es-MX"/>
        </a:p>
      </dgm:t>
    </dgm:pt>
    <dgm:pt modelId="{DB777816-5A0F-4EE7-B58D-29E118D8EC0B}" type="sibTrans" cxnId="{F6CDEA09-980A-4B44-AC43-C53A7EBAF2A7}">
      <dgm:prSet/>
      <dgm:spPr/>
      <dgm:t>
        <a:bodyPr/>
        <a:lstStyle/>
        <a:p>
          <a:endParaRPr lang="es-MX"/>
        </a:p>
      </dgm:t>
    </dgm:pt>
    <dgm:pt modelId="{470E3DF9-9187-41C7-A96E-001ADA2F79B9}" type="pres">
      <dgm:prSet presAssocID="{92DA8F53-D321-4A8C-92C2-5637ACCB928C}" presName="diagram" presStyleCnt="0">
        <dgm:presLayoutVars>
          <dgm:dir/>
          <dgm:resizeHandles val="exact"/>
        </dgm:presLayoutVars>
      </dgm:prSet>
      <dgm:spPr/>
      <dgm:t>
        <a:bodyPr/>
        <a:lstStyle/>
        <a:p>
          <a:endParaRPr lang="es-MX"/>
        </a:p>
      </dgm:t>
    </dgm:pt>
    <dgm:pt modelId="{2BBC428E-BBA8-476A-A0F5-99EF75ABDA9C}" type="pres">
      <dgm:prSet presAssocID="{336820E3-3D99-4DAC-BFA4-A7E14F98432F}" presName="node" presStyleLbl="node1" presStyleIdx="0" presStyleCnt="4" custScaleY="118727" custLinFactNeighborX="-126" custLinFactNeighborY="958">
        <dgm:presLayoutVars>
          <dgm:bulletEnabled val="1"/>
        </dgm:presLayoutVars>
      </dgm:prSet>
      <dgm:spPr/>
      <dgm:t>
        <a:bodyPr/>
        <a:lstStyle/>
        <a:p>
          <a:endParaRPr lang="es-MX"/>
        </a:p>
      </dgm:t>
    </dgm:pt>
    <dgm:pt modelId="{FDE6498F-2A68-4B56-976B-35C626803C3B}" type="pres">
      <dgm:prSet presAssocID="{0E762DE5-8F14-4B07-8198-8DC1A406F786}" presName="sibTrans" presStyleCnt="0"/>
      <dgm:spPr/>
    </dgm:pt>
    <dgm:pt modelId="{632F95E2-5542-4737-A17E-042F98856900}" type="pres">
      <dgm:prSet presAssocID="{180403AB-13EE-4543-8E3E-171BECE370F3}" presName="node" presStyleLbl="node1" presStyleIdx="1" presStyleCnt="4" custScaleY="118727">
        <dgm:presLayoutVars>
          <dgm:bulletEnabled val="1"/>
        </dgm:presLayoutVars>
      </dgm:prSet>
      <dgm:spPr/>
      <dgm:t>
        <a:bodyPr/>
        <a:lstStyle/>
        <a:p>
          <a:endParaRPr lang="es-MX"/>
        </a:p>
      </dgm:t>
    </dgm:pt>
    <dgm:pt modelId="{350256BC-706F-4016-A668-F268B53AC940}" type="pres">
      <dgm:prSet presAssocID="{178955E8-2E9A-4B26-80FF-DFF48CA5ECA7}" presName="sibTrans" presStyleCnt="0"/>
      <dgm:spPr/>
    </dgm:pt>
    <dgm:pt modelId="{6322B2F4-C17E-4E0C-9255-6D71A78D3A54}" type="pres">
      <dgm:prSet presAssocID="{549597D8-EE10-40B6-9617-31D2B1CBE5D6}" presName="node" presStyleLbl="node1" presStyleIdx="2" presStyleCnt="4" custScaleY="118727">
        <dgm:presLayoutVars>
          <dgm:bulletEnabled val="1"/>
        </dgm:presLayoutVars>
      </dgm:prSet>
      <dgm:spPr/>
      <dgm:t>
        <a:bodyPr/>
        <a:lstStyle/>
        <a:p>
          <a:endParaRPr lang="es-MX"/>
        </a:p>
      </dgm:t>
    </dgm:pt>
    <dgm:pt modelId="{6F0CCE22-6FA1-4A7A-B540-F726E57AA556}" type="pres">
      <dgm:prSet presAssocID="{7C1F1DB6-E8D0-4BEB-936F-3AF3FA89C89C}" presName="sibTrans" presStyleCnt="0"/>
      <dgm:spPr/>
    </dgm:pt>
    <dgm:pt modelId="{D0D62B45-973A-4BB2-8CDB-43DACA6C8CF5}" type="pres">
      <dgm:prSet presAssocID="{5024FE30-2246-4EF5-A31C-AB2E76C05F3A}" presName="node" presStyleLbl="node1" presStyleIdx="3" presStyleCnt="4" custScaleY="121579" custLinFactNeighborX="-890" custLinFactNeighborY="-1426">
        <dgm:presLayoutVars>
          <dgm:bulletEnabled val="1"/>
        </dgm:presLayoutVars>
      </dgm:prSet>
      <dgm:spPr/>
      <dgm:t>
        <a:bodyPr/>
        <a:lstStyle/>
        <a:p>
          <a:endParaRPr lang="es-MX"/>
        </a:p>
      </dgm:t>
    </dgm:pt>
  </dgm:ptLst>
  <dgm:cxnLst>
    <dgm:cxn modelId="{A908912F-EA28-4F4C-A9CB-052BF48D908D}" srcId="{92DA8F53-D321-4A8C-92C2-5637ACCB928C}" destId="{549597D8-EE10-40B6-9617-31D2B1CBE5D6}" srcOrd="2" destOrd="0" parTransId="{1E50B5E8-8E60-4FBE-B727-9C9A08A6A844}" sibTransId="{7C1F1DB6-E8D0-4BEB-936F-3AF3FA89C89C}"/>
    <dgm:cxn modelId="{FA22AD96-2282-452C-B0E8-2F6F002A311B}" type="presOf" srcId="{549597D8-EE10-40B6-9617-31D2B1CBE5D6}" destId="{6322B2F4-C17E-4E0C-9255-6D71A78D3A54}" srcOrd="0" destOrd="0" presId="urn:microsoft.com/office/officeart/2005/8/layout/default"/>
    <dgm:cxn modelId="{601FCA94-1E11-4A0C-A22D-C003ADFBEAA4}" type="presOf" srcId="{92DA8F53-D321-4A8C-92C2-5637ACCB928C}" destId="{470E3DF9-9187-41C7-A96E-001ADA2F79B9}" srcOrd="0" destOrd="0" presId="urn:microsoft.com/office/officeart/2005/8/layout/default"/>
    <dgm:cxn modelId="{AE4A1E11-C3E0-4A52-9644-D752CE6156AB}" srcId="{92DA8F53-D321-4A8C-92C2-5637ACCB928C}" destId="{180403AB-13EE-4543-8E3E-171BECE370F3}" srcOrd="1" destOrd="0" parTransId="{C6462A62-F9FD-42DC-BCB4-87872DDD6828}" sibTransId="{178955E8-2E9A-4B26-80FF-DFF48CA5ECA7}"/>
    <dgm:cxn modelId="{F6CDEA09-980A-4B44-AC43-C53A7EBAF2A7}" srcId="{92DA8F53-D321-4A8C-92C2-5637ACCB928C}" destId="{5024FE30-2246-4EF5-A31C-AB2E76C05F3A}" srcOrd="3" destOrd="0" parTransId="{6BED72E8-6790-43AB-B80B-F9C986B25E36}" sibTransId="{DB777816-5A0F-4EE7-B58D-29E118D8EC0B}"/>
    <dgm:cxn modelId="{56D27AF2-41F2-4596-BFCF-33B4DD1657DC}" type="presOf" srcId="{180403AB-13EE-4543-8E3E-171BECE370F3}" destId="{632F95E2-5542-4737-A17E-042F98856900}" srcOrd="0" destOrd="0" presId="urn:microsoft.com/office/officeart/2005/8/layout/default"/>
    <dgm:cxn modelId="{9602E5AF-E684-4037-A21D-1488C536206B}" type="presOf" srcId="{5024FE30-2246-4EF5-A31C-AB2E76C05F3A}" destId="{D0D62B45-973A-4BB2-8CDB-43DACA6C8CF5}" srcOrd="0" destOrd="0" presId="urn:microsoft.com/office/officeart/2005/8/layout/default"/>
    <dgm:cxn modelId="{A9FEC2AA-2B9B-4AD1-9E6C-DAE17AA916CD}" type="presOf" srcId="{336820E3-3D99-4DAC-BFA4-A7E14F98432F}" destId="{2BBC428E-BBA8-476A-A0F5-99EF75ABDA9C}" srcOrd="0" destOrd="0" presId="urn:microsoft.com/office/officeart/2005/8/layout/default"/>
    <dgm:cxn modelId="{981BB023-8963-4A98-A5C6-9A927F38BF4A}" srcId="{92DA8F53-D321-4A8C-92C2-5637ACCB928C}" destId="{336820E3-3D99-4DAC-BFA4-A7E14F98432F}" srcOrd="0" destOrd="0" parTransId="{8C6479BB-F3DD-4E76-86A0-6A5B1335550F}" sibTransId="{0E762DE5-8F14-4B07-8198-8DC1A406F786}"/>
    <dgm:cxn modelId="{FD3F1A98-A74A-4B96-BFC0-2DD42FF53C6E}" type="presParOf" srcId="{470E3DF9-9187-41C7-A96E-001ADA2F79B9}" destId="{2BBC428E-BBA8-476A-A0F5-99EF75ABDA9C}" srcOrd="0" destOrd="0" presId="urn:microsoft.com/office/officeart/2005/8/layout/default"/>
    <dgm:cxn modelId="{69E519D7-D25A-472B-A49E-41E29E2183F9}" type="presParOf" srcId="{470E3DF9-9187-41C7-A96E-001ADA2F79B9}" destId="{FDE6498F-2A68-4B56-976B-35C626803C3B}" srcOrd="1" destOrd="0" presId="urn:microsoft.com/office/officeart/2005/8/layout/default"/>
    <dgm:cxn modelId="{EB6FE39B-1C5A-4B3B-8F80-09166ECCE18F}" type="presParOf" srcId="{470E3DF9-9187-41C7-A96E-001ADA2F79B9}" destId="{632F95E2-5542-4737-A17E-042F98856900}" srcOrd="2" destOrd="0" presId="urn:microsoft.com/office/officeart/2005/8/layout/default"/>
    <dgm:cxn modelId="{D7A1667E-61D0-47CD-8342-A8EB7A07F953}" type="presParOf" srcId="{470E3DF9-9187-41C7-A96E-001ADA2F79B9}" destId="{350256BC-706F-4016-A668-F268B53AC940}" srcOrd="3" destOrd="0" presId="urn:microsoft.com/office/officeart/2005/8/layout/default"/>
    <dgm:cxn modelId="{A89D432A-2048-44B1-8FAD-AAAFF044B0CE}" type="presParOf" srcId="{470E3DF9-9187-41C7-A96E-001ADA2F79B9}" destId="{6322B2F4-C17E-4E0C-9255-6D71A78D3A54}" srcOrd="4" destOrd="0" presId="urn:microsoft.com/office/officeart/2005/8/layout/default"/>
    <dgm:cxn modelId="{FF978AEF-C326-4FAB-98DC-EC6086C19F5D}" type="presParOf" srcId="{470E3DF9-9187-41C7-A96E-001ADA2F79B9}" destId="{6F0CCE22-6FA1-4A7A-B540-F726E57AA556}" srcOrd="5" destOrd="0" presId="urn:microsoft.com/office/officeart/2005/8/layout/default"/>
    <dgm:cxn modelId="{CDEF5509-8D6D-4C34-9A37-E22F170FE8E0}" type="presParOf" srcId="{470E3DF9-9187-41C7-A96E-001ADA2F79B9}" destId="{D0D62B45-973A-4BB2-8CDB-43DACA6C8CF5}" srcOrd="6"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6EDF4-88BE-4CCC-9B12-D6548C7C9FB9}"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5243E285-C8F1-49B8-A69D-31A37FFE96D2}">
      <dgm:prSet phldrT="[Texto]"/>
      <dgm:spPr/>
      <dgm:t>
        <a:bodyPr/>
        <a:lstStyle/>
        <a:p>
          <a:r>
            <a:rPr lang="es-MX" b="0" dirty="0" smtClean="0">
              <a:solidFill>
                <a:schemeClr val="tx1"/>
              </a:solidFill>
              <a:latin typeface="Century Gothic" panose="020B0502020202020204" pitchFamily="34" charset="0"/>
            </a:rPr>
            <a:t>Ocurre, dentro de los compartimientos acuosos mas grandes del cuerpo</a:t>
          </a:r>
          <a:endParaRPr lang="es-MX" b="0" dirty="0">
            <a:solidFill>
              <a:schemeClr val="tx1"/>
            </a:solidFill>
            <a:latin typeface="Century Gothic" panose="020B0502020202020204" pitchFamily="34" charset="0"/>
          </a:endParaRPr>
        </a:p>
      </dgm:t>
    </dgm:pt>
    <dgm:pt modelId="{9400F087-3F17-4D92-8BB9-27000315AE72}" type="parTrans" cxnId="{48ABB359-C5AD-4FB0-9E9C-D08E3FDDE0C5}">
      <dgm:prSet/>
      <dgm:spPr/>
      <dgm:t>
        <a:bodyPr/>
        <a:lstStyle/>
        <a:p>
          <a:endParaRPr lang="es-MX" b="0">
            <a:solidFill>
              <a:schemeClr val="tx1"/>
            </a:solidFill>
            <a:latin typeface="Century Gothic" panose="020B0502020202020204" pitchFamily="34" charset="0"/>
          </a:endParaRPr>
        </a:p>
      </dgm:t>
    </dgm:pt>
    <dgm:pt modelId="{366AB980-C5EB-41F8-AC4E-91710CD32407}" type="sibTrans" cxnId="{48ABB359-C5AD-4FB0-9E9C-D08E3FDDE0C5}">
      <dgm:prSet/>
      <dgm:spPr/>
      <dgm:t>
        <a:bodyPr/>
        <a:lstStyle/>
        <a:p>
          <a:endParaRPr lang="es-MX" b="0">
            <a:solidFill>
              <a:schemeClr val="tx1"/>
            </a:solidFill>
            <a:latin typeface="Century Gothic" panose="020B0502020202020204" pitchFamily="34" charset="0"/>
          </a:endParaRPr>
        </a:p>
      </dgm:t>
    </dgm:pt>
    <dgm:pt modelId="{31F65C5B-96AB-4CD5-A372-F1F5585981C2}">
      <dgm:prSet phldrT="[Texto]"/>
      <dgm:spPr/>
      <dgm:t>
        <a:bodyPr/>
        <a:lstStyle/>
        <a:p>
          <a:r>
            <a:rPr lang="es-MX" b="0" dirty="0" smtClean="0">
              <a:solidFill>
                <a:schemeClr val="tx1"/>
              </a:solidFill>
              <a:latin typeface="Century Gothic" panose="020B0502020202020204" pitchFamily="34" charset="0"/>
            </a:rPr>
            <a:t> Por medio  de  zonas de oclusión de la membrana epitelial y el recubrimiento de los vasos sanguíneos</a:t>
          </a:r>
          <a:endParaRPr lang="es-MX" b="0" dirty="0">
            <a:solidFill>
              <a:schemeClr val="tx1"/>
            </a:solidFill>
            <a:latin typeface="Century Gothic" panose="020B0502020202020204" pitchFamily="34" charset="0"/>
          </a:endParaRPr>
        </a:p>
      </dgm:t>
    </dgm:pt>
    <dgm:pt modelId="{123CAF2E-8DCB-4343-BF93-F7A0DC6084CA}" type="parTrans" cxnId="{9A53A41F-D03F-46EB-B96A-0C26E07A667D}">
      <dgm:prSet/>
      <dgm:spPr/>
      <dgm:t>
        <a:bodyPr/>
        <a:lstStyle/>
        <a:p>
          <a:endParaRPr lang="es-MX" b="0">
            <a:solidFill>
              <a:schemeClr val="tx1"/>
            </a:solidFill>
            <a:latin typeface="Century Gothic" panose="020B0502020202020204" pitchFamily="34" charset="0"/>
          </a:endParaRPr>
        </a:p>
      </dgm:t>
    </dgm:pt>
    <dgm:pt modelId="{BA278EDF-C387-449F-A1FB-CDEA41775F37}" type="sibTrans" cxnId="{9A53A41F-D03F-46EB-B96A-0C26E07A667D}">
      <dgm:prSet/>
      <dgm:spPr/>
      <dgm:t>
        <a:bodyPr/>
        <a:lstStyle/>
        <a:p>
          <a:endParaRPr lang="es-MX" b="0">
            <a:solidFill>
              <a:schemeClr val="tx1"/>
            </a:solidFill>
            <a:latin typeface="Century Gothic" panose="020B0502020202020204" pitchFamily="34" charset="0"/>
          </a:endParaRPr>
        </a:p>
      </dgm:t>
    </dgm:pt>
    <dgm:pt modelId="{FC6908C2-06EF-4460-95D1-2EE4563FAB29}">
      <dgm:prSet phldrT="[Texto]"/>
      <dgm:spPr/>
      <dgm:t>
        <a:bodyPr/>
        <a:lstStyle/>
        <a:p>
          <a:r>
            <a:rPr lang="es-MX" b="0" dirty="0" smtClean="0">
              <a:solidFill>
                <a:schemeClr val="tx1"/>
              </a:solidFill>
              <a:latin typeface="Century Gothic" panose="020B0502020202020204" pitchFamily="34" charset="0"/>
            </a:rPr>
            <a:t>Impulsada por un desplazamiento a favor de un gradiente de concentración (Ley de Fick)</a:t>
          </a:r>
          <a:endParaRPr lang="es-MX" b="0" dirty="0">
            <a:solidFill>
              <a:schemeClr val="tx1"/>
            </a:solidFill>
            <a:latin typeface="Century Gothic" panose="020B0502020202020204" pitchFamily="34" charset="0"/>
          </a:endParaRPr>
        </a:p>
      </dgm:t>
    </dgm:pt>
    <dgm:pt modelId="{FA074134-6774-4511-B62A-5CE43BC46F94}" type="parTrans" cxnId="{4215365F-0724-4C87-A8AE-0B863F92832E}">
      <dgm:prSet/>
      <dgm:spPr/>
      <dgm:t>
        <a:bodyPr/>
        <a:lstStyle/>
        <a:p>
          <a:endParaRPr lang="es-MX" b="0">
            <a:solidFill>
              <a:schemeClr val="tx1"/>
            </a:solidFill>
            <a:latin typeface="Century Gothic" panose="020B0502020202020204" pitchFamily="34" charset="0"/>
          </a:endParaRPr>
        </a:p>
      </dgm:t>
    </dgm:pt>
    <dgm:pt modelId="{AA64AB86-89C1-4F8C-8C1D-65D8AB9472FF}" type="sibTrans" cxnId="{4215365F-0724-4C87-A8AE-0B863F92832E}">
      <dgm:prSet/>
      <dgm:spPr/>
      <dgm:t>
        <a:bodyPr/>
        <a:lstStyle/>
        <a:p>
          <a:endParaRPr lang="es-MX" b="0">
            <a:solidFill>
              <a:schemeClr val="tx1"/>
            </a:solidFill>
            <a:latin typeface="Century Gothic" panose="020B0502020202020204" pitchFamily="34" charset="0"/>
          </a:endParaRPr>
        </a:p>
      </dgm:t>
    </dgm:pt>
    <dgm:pt modelId="{B1C22198-839D-4E15-B01D-73376CEAE98C}">
      <dgm:prSet phldrT="[Texto]"/>
      <dgm:spPr/>
      <dgm:t>
        <a:bodyPr/>
        <a:lstStyle/>
        <a:p>
          <a:r>
            <a:rPr lang="es-MX" b="0" dirty="0" smtClean="0">
              <a:solidFill>
                <a:schemeClr val="tx1"/>
              </a:solidFill>
              <a:latin typeface="Century Gothic" panose="020B0502020202020204" pitchFamily="34" charset="0"/>
            </a:rPr>
            <a:t>Moléculas de fármaco unidas a proteínas no penetran en los pros acuosos</a:t>
          </a:r>
          <a:endParaRPr lang="es-MX" b="0" dirty="0">
            <a:solidFill>
              <a:schemeClr val="tx1"/>
            </a:solidFill>
            <a:latin typeface="Century Gothic" panose="020B0502020202020204" pitchFamily="34" charset="0"/>
          </a:endParaRPr>
        </a:p>
      </dgm:t>
    </dgm:pt>
    <dgm:pt modelId="{80F6CEC9-9141-48E9-B1BE-C81FD49D86A2}" type="parTrans" cxnId="{F3EA8904-A555-43C5-B0BA-254B2D4F2723}">
      <dgm:prSet/>
      <dgm:spPr/>
      <dgm:t>
        <a:bodyPr/>
        <a:lstStyle/>
        <a:p>
          <a:endParaRPr lang="es-MX" b="0">
            <a:solidFill>
              <a:schemeClr val="tx1"/>
            </a:solidFill>
            <a:latin typeface="Century Gothic" panose="020B0502020202020204" pitchFamily="34" charset="0"/>
          </a:endParaRPr>
        </a:p>
      </dgm:t>
    </dgm:pt>
    <dgm:pt modelId="{A399A144-7F13-43A2-95F2-A74050DFAD1F}" type="sibTrans" cxnId="{F3EA8904-A555-43C5-B0BA-254B2D4F2723}">
      <dgm:prSet/>
      <dgm:spPr/>
      <dgm:t>
        <a:bodyPr/>
        <a:lstStyle/>
        <a:p>
          <a:endParaRPr lang="es-MX" b="0">
            <a:solidFill>
              <a:schemeClr val="tx1"/>
            </a:solidFill>
            <a:latin typeface="Century Gothic" panose="020B0502020202020204" pitchFamily="34" charset="0"/>
          </a:endParaRPr>
        </a:p>
      </dgm:t>
    </dgm:pt>
    <dgm:pt modelId="{E59F884B-ECC7-4E68-ABB4-F42A2CEEC320}">
      <dgm:prSet phldrT="[Texto]"/>
      <dgm:spPr/>
      <dgm:t>
        <a:bodyPr/>
        <a:lstStyle/>
        <a:p>
          <a:r>
            <a:rPr lang="es-MX" b="0" dirty="0" smtClean="0">
              <a:solidFill>
                <a:schemeClr val="tx1"/>
              </a:solidFill>
              <a:latin typeface="Century Gothic" panose="020B0502020202020204" pitchFamily="34" charset="0"/>
            </a:rPr>
            <a:t>Si el fármaco tiene carga eléctrica, su flujo también va a depender de los campos eléctricos.</a:t>
          </a:r>
          <a:endParaRPr lang="es-MX" b="0" dirty="0">
            <a:solidFill>
              <a:schemeClr val="tx1"/>
            </a:solidFill>
            <a:latin typeface="Century Gothic" panose="020B0502020202020204" pitchFamily="34" charset="0"/>
          </a:endParaRPr>
        </a:p>
      </dgm:t>
    </dgm:pt>
    <dgm:pt modelId="{F122AEB0-0045-4AF2-99DA-EEE38B31A43D}" type="parTrans" cxnId="{28AD8115-557F-48C0-85DB-A1F2EB5A46C7}">
      <dgm:prSet/>
      <dgm:spPr/>
      <dgm:t>
        <a:bodyPr/>
        <a:lstStyle/>
        <a:p>
          <a:endParaRPr lang="es-MX" b="0">
            <a:solidFill>
              <a:schemeClr val="tx1"/>
            </a:solidFill>
            <a:latin typeface="Century Gothic" panose="020B0502020202020204" pitchFamily="34" charset="0"/>
          </a:endParaRPr>
        </a:p>
      </dgm:t>
    </dgm:pt>
    <dgm:pt modelId="{58E803FF-3488-4E69-9910-342EA2F342F4}" type="sibTrans" cxnId="{28AD8115-557F-48C0-85DB-A1F2EB5A46C7}">
      <dgm:prSet/>
      <dgm:spPr/>
      <dgm:t>
        <a:bodyPr/>
        <a:lstStyle/>
        <a:p>
          <a:endParaRPr lang="es-MX" b="0">
            <a:solidFill>
              <a:schemeClr val="tx1"/>
            </a:solidFill>
            <a:latin typeface="Century Gothic" panose="020B0502020202020204" pitchFamily="34" charset="0"/>
          </a:endParaRPr>
        </a:p>
      </dgm:t>
    </dgm:pt>
    <dgm:pt modelId="{A9814C29-BFF4-46D9-AFE9-C45EE234CE97}" type="pres">
      <dgm:prSet presAssocID="{ADC6EDF4-88BE-4CCC-9B12-D6548C7C9FB9}" presName="diagram" presStyleCnt="0">
        <dgm:presLayoutVars>
          <dgm:dir/>
          <dgm:resizeHandles val="exact"/>
        </dgm:presLayoutVars>
      </dgm:prSet>
      <dgm:spPr/>
      <dgm:t>
        <a:bodyPr/>
        <a:lstStyle/>
        <a:p>
          <a:endParaRPr lang="es-MX"/>
        </a:p>
      </dgm:t>
    </dgm:pt>
    <dgm:pt modelId="{A02E269A-2E1D-4964-8906-CDBC1C00DF04}" type="pres">
      <dgm:prSet presAssocID="{5243E285-C8F1-49B8-A69D-31A37FFE96D2}" presName="node" presStyleLbl="node1" presStyleIdx="0" presStyleCnt="5">
        <dgm:presLayoutVars>
          <dgm:bulletEnabled val="1"/>
        </dgm:presLayoutVars>
      </dgm:prSet>
      <dgm:spPr/>
      <dgm:t>
        <a:bodyPr/>
        <a:lstStyle/>
        <a:p>
          <a:endParaRPr lang="es-MX"/>
        </a:p>
      </dgm:t>
    </dgm:pt>
    <dgm:pt modelId="{D08A32CE-6A14-48D3-B3CD-FDCEA52C5EAF}" type="pres">
      <dgm:prSet presAssocID="{366AB980-C5EB-41F8-AC4E-91710CD32407}" presName="sibTrans" presStyleCnt="0"/>
      <dgm:spPr/>
    </dgm:pt>
    <dgm:pt modelId="{03FE4FB6-0FE0-4E3E-A84C-E600D168E694}" type="pres">
      <dgm:prSet presAssocID="{31F65C5B-96AB-4CD5-A372-F1F5585981C2}" presName="node" presStyleLbl="node1" presStyleIdx="1" presStyleCnt="5">
        <dgm:presLayoutVars>
          <dgm:bulletEnabled val="1"/>
        </dgm:presLayoutVars>
      </dgm:prSet>
      <dgm:spPr/>
      <dgm:t>
        <a:bodyPr/>
        <a:lstStyle/>
        <a:p>
          <a:endParaRPr lang="es-MX"/>
        </a:p>
      </dgm:t>
    </dgm:pt>
    <dgm:pt modelId="{318D9888-A9E9-42DD-AEC0-E972300849C7}" type="pres">
      <dgm:prSet presAssocID="{BA278EDF-C387-449F-A1FB-CDEA41775F37}" presName="sibTrans" presStyleCnt="0"/>
      <dgm:spPr/>
    </dgm:pt>
    <dgm:pt modelId="{C0AF7D4E-AD10-47AC-9713-3AA650E8D0F7}" type="pres">
      <dgm:prSet presAssocID="{FC6908C2-06EF-4460-95D1-2EE4563FAB29}" presName="node" presStyleLbl="node1" presStyleIdx="2" presStyleCnt="5">
        <dgm:presLayoutVars>
          <dgm:bulletEnabled val="1"/>
        </dgm:presLayoutVars>
      </dgm:prSet>
      <dgm:spPr/>
      <dgm:t>
        <a:bodyPr/>
        <a:lstStyle/>
        <a:p>
          <a:endParaRPr lang="es-MX"/>
        </a:p>
      </dgm:t>
    </dgm:pt>
    <dgm:pt modelId="{10977249-8E4F-45F0-A09A-7BF1F66382F9}" type="pres">
      <dgm:prSet presAssocID="{AA64AB86-89C1-4F8C-8C1D-65D8AB9472FF}" presName="sibTrans" presStyleCnt="0"/>
      <dgm:spPr/>
    </dgm:pt>
    <dgm:pt modelId="{06E815E1-1EE6-4C37-A0EA-97CE29899F57}" type="pres">
      <dgm:prSet presAssocID="{B1C22198-839D-4E15-B01D-73376CEAE98C}" presName="node" presStyleLbl="node1" presStyleIdx="3" presStyleCnt="5">
        <dgm:presLayoutVars>
          <dgm:bulletEnabled val="1"/>
        </dgm:presLayoutVars>
      </dgm:prSet>
      <dgm:spPr/>
      <dgm:t>
        <a:bodyPr/>
        <a:lstStyle/>
        <a:p>
          <a:endParaRPr lang="es-MX"/>
        </a:p>
      </dgm:t>
    </dgm:pt>
    <dgm:pt modelId="{87BE6A2B-1CB5-4B3C-AFB6-533A16C9B013}" type="pres">
      <dgm:prSet presAssocID="{A399A144-7F13-43A2-95F2-A74050DFAD1F}" presName="sibTrans" presStyleCnt="0"/>
      <dgm:spPr/>
    </dgm:pt>
    <dgm:pt modelId="{0DFC8ABB-DB11-44D9-8A8C-76F0F1E2FF18}" type="pres">
      <dgm:prSet presAssocID="{E59F884B-ECC7-4E68-ABB4-F42A2CEEC320}" presName="node" presStyleLbl="node1" presStyleIdx="4" presStyleCnt="5">
        <dgm:presLayoutVars>
          <dgm:bulletEnabled val="1"/>
        </dgm:presLayoutVars>
      </dgm:prSet>
      <dgm:spPr/>
      <dgm:t>
        <a:bodyPr/>
        <a:lstStyle/>
        <a:p>
          <a:endParaRPr lang="es-MX"/>
        </a:p>
      </dgm:t>
    </dgm:pt>
  </dgm:ptLst>
  <dgm:cxnLst>
    <dgm:cxn modelId="{18427C05-B202-4A0A-8854-A44F908113A8}" type="presOf" srcId="{B1C22198-839D-4E15-B01D-73376CEAE98C}" destId="{06E815E1-1EE6-4C37-A0EA-97CE29899F57}" srcOrd="0" destOrd="0" presId="urn:microsoft.com/office/officeart/2005/8/layout/default"/>
    <dgm:cxn modelId="{28AD8115-557F-48C0-85DB-A1F2EB5A46C7}" srcId="{ADC6EDF4-88BE-4CCC-9B12-D6548C7C9FB9}" destId="{E59F884B-ECC7-4E68-ABB4-F42A2CEEC320}" srcOrd="4" destOrd="0" parTransId="{F122AEB0-0045-4AF2-99DA-EEE38B31A43D}" sibTransId="{58E803FF-3488-4E69-9910-342EA2F342F4}"/>
    <dgm:cxn modelId="{9A53A41F-D03F-46EB-B96A-0C26E07A667D}" srcId="{ADC6EDF4-88BE-4CCC-9B12-D6548C7C9FB9}" destId="{31F65C5B-96AB-4CD5-A372-F1F5585981C2}" srcOrd="1" destOrd="0" parTransId="{123CAF2E-8DCB-4343-BF93-F7A0DC6084CA}" sibTransId="{BA278EDF-C387-449F-A1FB-CDEA41775F37}"/>
    <dgm:cxn modelId="{657419BA-6C00-428F-A46F-3670A4F3F65A}" type="presOf" srcId="{ADC6EDF4-88BE-4CCC-9B12-D6548C7C9FB9}" destId="{A9814C29-BFF4-46D9-AFE9-C45EE234CE97}" srcOrd="0" destOrd="0" presId="urn:microsoft.com/office/officeart/2005/8/layout/default"/>
    <dgm:cxn modelId="{48ABB359-C5AD-4FB0-9E9C-D08E3FDDE0C5}" srcId="{ADC6EDF4-88BE-4CCC-9B12-D6548C7C9FB9}" destId="{5243E285-C8F1-49B8-A69D-31A37FFE96D2}" srcOrd="0" destOrd="0" parTransId="{9400F087-3F17-4D92-8BB9-27000315AE72}" sibTransId="{366AB980-C5EB-41F8-AC4E-91710CD32407}"/>
    <dgm:cxn modelId="{F3EA8904-A555-43C5-B0BA-254B2D4F2723}" srcId="{ADC6EDF4-88BE-4CCC-9B12-D6548C7C9FB9}" destId="{B1C22198-839D-4E15-B01D-73376CEAE98C}" srcOrd="3" destOrd="0" parTransId="{80F6CEC9-9141-48E9-B1BE-C81FD49D86A2}" sibTransId="{A399A144-7F13-43A2-95F2-A74050DFAD1F}"/>
    <dgm:cxn modelId="{B69EA304-AC11-4097-B13B-2F2867B6B4F0}" type="presOf" srcId="{E59F884B-ECC7-4E68-ABB4-F42A2CEEC320}" destId="{0DFC8ABB-DB11-44D9-8A8C-76F0F1E2FF18}" srcOrd="0" destOrd="0" presId="urn:microsoft.com/office/officeart/2005/8/layout/default"/>
    <dgm:cxn modelId="{4215365F-0724-4C87-A8AE-0B863F92832E}" srcId="{ADC6EDF4-88BE-4CCC-9B12-D6548C7C9FB9}" destId="{FC6908C2-06EF-4460-95D1-2EE4563FAB29}" srcOrd="2" destOrd="0" parTransId="{FA074134-6774-4511-B62A-5CE43BC46F94}" sibTransId="{AA64AB86-89C1-4F8C-8C1D-65D8AB9472FF}"/>
    <dgm:cxn modelId="{F8A318FE-2BFF-4607-B129-2D86DE5804D0}" type="presOf" srcId="{5243E285-C8F1-49B8-A69D-31A37FFE96D2}" destId="{A02E269A-2E1D-4964-8906-CDBC1C00DF04}" srcOrd="0" destOrd="0" presId="urn:microsoft.com/office/officeart/2005/8/layout/default"/>
    <dgm:cxn modelId="{CD7803D4-5891-4A31-8271-70CC0C5A2B4F}" type="presOf" srcId="{31F65C5B-96AB-4CD5-A372-F1F5585981C2}" destId="{03FE4FB6-0FE0-4E3E-A84C-E600D168E694}" srcOrd="0" destOrd="0" presId="urn:microsoft.com/office/officeart/2005/8/layout/default"/>
    <dgm:cxn modelId="{3B91479F-7608-426A-A6D6-A1BCDA61DEF8}" type="presOf" srcId="{FC6908C2-06EF-4460-95D1-2EE4563FAB29}" destId="{C0AF7D4E-AD10-47AC-9713-3AA650E8D0F7}" srcOrd="0" destOrd="0" presId="urn:microsoft.com/office/officeart/2005/8/layout/default"/>
    <dgm:cxn modelId="{3DB3FB5C-64C5-41D1-BE0E-C10761D76B48}" type="presParOf" srcId="{A9814C29-BFF4-46D9-AFE9-C45EE234CE97}" destId="{A02E269A-2E1D-4964-8906-CDBC1C00DF04}" srcOrd="0" destOrd="0" presId="urn:microsoft.com/office/officeart/2005/8/layout/default"/>
    <dgm:cxn modelId="{065E5CCD-94F5-406E-B5C8-7BBFE51F5D95}" type="presParOf" srcId="{A9814C29-BFF4-46D9-AFE9-C45EE234CE97}" destId="{D08A32CE-6A14-48D3-B3CD-FDCEA52C5EAF}" srcOrd="1" destOrd="0" presId="urn:microsoft.com/office/officeart/2005/8/layout/default"/>
    <dgm:cxn modelId="{A83A6A15-0E91-45E3-81D8-771C46512B16}" type="presParOf" srcId="{A9814C29-BFF4-46D9-AFE9-C45EE234CE97}" destId="{03FE4FB6-0FE0-4E3E-A84C-E600D168E694}" srcOrd="2" destOrd="0" presId="urn:microsoft.com/office/officeart/2005/8/layout/default"/>
    <dgm:cxn modelId="{525A1AA0-AC90-409B-85FA-DE67CAA7BD86}" type="presParOf" srcId="{A9814C29-BFF4-46D9-AFE9-C45EE234CE97}" destId="{318D9888-A9E9-42DD-AEC0-E972300849C7}" srcOrd="3" destOrd="0" presId="urn:microsoft.com/office/officeart/2005/8/layout/default"/>
    <dgm:cxn modelId="{0FD5A28C-A37D-49A6-9485-E7885895142E}" type="presParOf" srcId="{A9814C29-BFF4-46D9-AFE9-C45EE234CE97}" destId="{C0AF7D4E-AD10-47AC-9713-3AA650E8D0F7}" srcOrd="4" destOrd="0" presId="urn:microsoft.com/office/officeart/2005/8/layout/default"/>
    <dgm:cxn modelId="{12932E5E-9BB7-4335-A277-869F3BAB5C9E}" type="presParOf" srcId="{A9814C29-BFF4-46D9-AFE9-C45EE234CE97}" destId="{10977249-8E4F-45F0-A09A-7BF1F66382F9}" srcOrd="5" destOrd="0" presId="urn:microsoft.com/office/officeart/2005/8/layout/default"/>
    <dgm:cxn modelId="{CBEB9E4E-BFDE-4309-B890-002CBA890161}" type="presParOf" srcId="{A9814C29-BFF4-46D9-AFE9-C45EE234CE97}" destId="{06E815E1-1EE6-4C37-A0EA-97CE29899F57}" srcOrd="6" destOrd="0" presId="urn:microsoft.com/office/officeart/2005/8/layout/default"/>
    <dgm:cxn modelId="{B58F7481-87A9-4B88-956C-7B8BA7F54AE7}" type="presParOf" srcId="{A9814C29-BFF4-46D9-AFE9-C45EE234CE97}" destId="{87BE6A2B-1CB5-4B3C-AFB6-533A16C9B013}" srcOrd="7" destOrd="0" presId="urn:microsoft.com/office/officeart/2005/8/layout/default"/>
    <dgm:cxn modelId="{39DDC41B-FD25-4249-9E96-20FD75972491}" type="presParOf" srcId="{A9814C29-BFF4-46D9-AFE9-C45EE234CE97}" destId="{0DFC8ABB-DB11-44D9-8A8C-76F0F1E2FF18}"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93BBA8-23A3-46C8-9ECA-1A389A8E4DFA}"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s-MX"/>
        </a:p>
      </dgm:t>
    </dgm:pt>
    <dgm:pt modelId="{11B99D40-AA9E-469D-B1F6-6C266AC4531A}">
      <dgm:prSet phldrT="[Texto]"/>
      <dgm:spPr/>
      <dgm:t>
        <a:bodyPr/>
        <a:lstStyle/>
        <a:p>
          <a:r>
            <a:rPr lang="es-MX" b="1" dirty="0" smtClean="0">
              <a:solidFill>
                <a:schemeClr val="tx1"/>
              </a:solidFill>
              <a:latin typeface="Century Gothic" panose="020B0502020202020204" pitchFamily="34" charset="0"/>
            </a:rPr>
            <a:t>Moléculas transportadoras de sustancias</a:t>
          </a:r>
          <a:endParaRPr lang="es-MX" b="1" dirty="0">
            <a:solidFill>
              <a:schemeClr val="tx1"/>
            </a:solidFill>
            <a:latin typeface="Century Gothic" panose="020B0502020202020204" pitchFamily="34" charset="0"/>
          </a:endParaRPr>
        </a:p>
      </dgm:t>
    </dgm:pt>
    <dgm:pt modelId="{97A37EB3-FC3A-4115-B4F8-E4903CFE3B33}" type="parTrans" cxnId="{4E4F4F0D-A894-4673-802B-0A577E7C0528}">
      <dgm:prSet/>
      <dgm:spPr/>
      <dgm:t>
        <a:bodyPr/>
        <a:lstStyle/>
        <a:p>
          <a:endParaRPr lang="es-MX" b="1">
            <a:solidFill>
              <a:schemeClr val="tx1"/>
            </a:solidFill>
            <a:latin typeface="Century Gothic" panose="020B0502020202020204" pitchFamily="34" charset="0"/>
          </a:endParaRPr>
        </a:p>
      </dgm:t>
    </dgm:pt>
    <dgm:pt modelId="{A73729F0-4E6E-4E11-9F31-14DC48AC502C}" type="sibTrans" cxnId="{4E4F4F0D-A894-4673-802B-0A577E7C0528}">
      <dgm:prSet/>
      <dgm:spPr/>
      <dgm:t>
        <a:bodyPr/>
        <a:lstStyle/>
        <a:p>
          <a:endParaRPr lang="es-MX" b="1">
            <a:solidFill>
              <a:schemeClr val="tx1"/>
            </a:solidFill>
            <a:latin typeface="Century Gothic" panose="020B0502020202020204" pitchFamily="34" charset="0"/>
          </a:endParaRPr>
        </a:p>
      </dgm:t>
    </dgm:pt>
    <dgm:pt modelId="{F16D9E25-A0BB-45A7-AC74-51C12FB94562}">
      <dgm:prSet phldrT="[Texto]"/>
      <dgm:spPr/>
      <dgm:t>
        <a:bodyPr/>
        <a:lstStyle/>
        <a:p>
          <a:r>
            <a:rPr lang="es-MX" b="1" dirty="0" smtClean="0">
              <a:solidFill>
                <a:schemeClr val="tx1"/>
              </a:solidFill>
              <a:latin typeface="Century Gothic" panose="020B0502020202020204" pitchFamily="34" charset="0"/>
            </a:rPr>
            <a:t>Producen desplazamiento por transporte activo</a:t>
          </a:r>
          <a:endParaRPr lang="es-MX" b="1" dirty="0">
            <a:solidFill>
              <a:schemeClr val="tx1"/>
            </a:solidFill>
            <a:latin typeface="Century Gothic" panose="020B0502020202020204" pitchFamily="34" charset="0"/>
          </a:endParaRPr>
        </a:p>
      </dgm:t>
    </dgm:pt>
    <dgm:pt modelId="{584A434B-2FF9-41AE-9EB3-67746C06221E}" type="parTrans" cxnId="{2FCABA56-2D07-4487-B88B-00AA77A6DD98}">
      <dgm:prSet/>
      <dgm:spPr/>
      <dgm:t>
        <a:bodyPr/>
        <a:lstStyle/>
        <a:p>
          <a:endParaRPr lang="es-MX" b="1">
            <a:solidFill>
              <a:schemeClr val="tx1"/>
            </a:solidFill>
            <a:latin typeface="Century Gothic" panose="020B0502020202020204" pitchFamily="34" charset="0"/>
          </a:endParaRPr>
        </a:p>
      </dgm:t>
    </dgm:pt>
    <dgm:pt modelId="{2F85E71A-092B-4B22-8E36-748E104859AF}" type="sibTrans" cxnId="{2FCABA56-2D07-4487-B88B-00AA77A6DD98}">
      <dgm:prSet/>
      <dgm:spPr/>
      <dgm:t>
        <a:bodyPr/>
        <a:lstStyle/>
        <a:p>
          <a:endParaRPr lang="es-MX" b="1">
            <a:solidFill>
              <a:schemeClr val="tx1"/>
            </a:solidFill>
            <a:latin typeface="Century Gothic" panose="020B0502020202020204" pitchFamily="34" charset="0"/>
          </a:endParaRPr>
        </a:p>
      </dgm:t>
    </dgm:pt>
    <dgm:pt modelId="{54DED366-A68A-44D3-AEF7-956FC0C81BE5}">
      <dgm:prSet phldrT="[Texto]"/>
      <dgm:spPr/>
      <dgm:t>
        <a:bodyPr/>
        <a:lstStyle/>
        <a:p>
          <a:r>
            <a:rPr lang="es-MX" b="1" dirty="0" smtClean="0">
              <a:solidFill>
                <a:schemeClr val="tx1"/>
              </a:solidFill>
              <a:latin typeface="Century Gothic" panose="020B0502020202020204" pitchFamily="34" charset="0"/>
            </a:rPr>
            <a:t>Muchos fármacos pueden utilizar estos transportadores</a:t>
          </a:r>
          <a:endParaRPr lang="es-MX" b="1" dirty="0">
            <a:solidFill>
              <a:schemeClr val="tx1"/>
            </a:solidFill>
            <a:latin typeface="Century Gothic" panose="020B0502020202020204" pitchFamily="34" charset="0"/>
          </a:endParaRPr>
        </a:p>
      </dgm:t>
    </dgm:pt>
    <dgm:pt modelId="{1EC3DEE8-785C-433B-A4F7-EA2335C9E9E0}" type="parTrans" cxnId="{8B28886B-6D0A-45BF-8388-136DA18CF6B5}">
      <dgm:prSet/>
      <dgm:spPr/>
      <dgm:t>
        <a:bodyPr/>
        <a:lstStyle/>
        <a:p>
          <a:endParaRPr lang="es-MX" b="1">
            <a:solidFill>
              <a:schemeClr val="tx1"/>
            </a:solidFill>
            <a:latin typeface="Century Gothic" panose="020B0502020202020204" pitchFamily="34" charset="0"/>
          </a:endParaRPr>
        </a:p>
      </dgm:t>
    </dgm:pt>
    <dgm:pt modelId="{7CAD1A0C-BCD1-4389-B427-526C78AD86C9}" type="sibTrans" cxnId="{8B28886B-6D0A-45BF-8388-136DA18CF6B5}">
      <dgm:prSet/>
      <dgm:spPr/>
      <dgm:t>
        <a:bodyPr/>
        <a:lstStyle/>
        <a:p>
          <a:endParaRPr lang="es-MX" b="1">
            <a:solidFill>
              <a:schemeClr val="tx1"/>
            </a:solidFill>
            <a:latin typeface="Century Gothic" panose="020B0502020202020204" pitchFamily="34" charset="0"/>
          </a:endParaRPr>
        </a:p>
      </dgm:t>
    </dgm:pt>
    <dgm:pt modelId="{5D9F4468-DAED-4ADE-B228-9BBE0760775C}">
      <dgm:prSet phldrT="[Texto]"/>
      <dgm:spPr/>
      <dgm:t>
        <a:bodyPr/>
        <a:lstStyle/>
        <a:p>
          <a:r>
            <a:rPr lang="es-MX" b="1" dirty="0" smtClean="0">
              <a:solidFill>
                <a:schemeClr val="tx1"/>
              </a:solidFill>
              <a:latin typeface="Century Gothic" panose="020B0502020202020204" pitchFamily="34" charset="0"/>
            </a:rPr>
            <a:t>Familia de transportadores ABC: Proteína P, MDR1, MRP</a:t>
          </a:r>
          <a:endParaRPr lang="es-MX" b="1" dirty="0">
            <a:solidFill>
              <a:schemeClr val="tx1"/>
            </a:solidFill>
            <a:latin typeface="Century Gothic" panose="020B0502020202020204" pitchFamily="34" charset="0"/>
          </a:endParaRPr>
        </a:p>
      </dgm:t>
    </dgm:pt>
    <dgm:pt modelId="{B11167BB-4522-4E72-8EBA-FEDE8F9ABAC8}" type="parTrans" cxnId="{29381EFA-F20D-49F3-979D-E8A64FDF7889}">
      <dgm:prSet/>
      <dgm:spPr/>
      <dgm:t>
        <a:bodyPr/>
        <a:lstStyle/>
        <a:p>
          <a:endParaRPr lang="es-MX" b="1">
            <a:solidFill>
              <a:schemeClr val="tx1"/>
            </a:solidFill>
            <a:latin typeface="Century Gothic" panose="020B0502020202020204" pitchFamily="34" charset="0"/>
          </a:endParaRPr>
        </a:p>
      </dgm:t>
    </dgm:pt>
    <dgm:pt modelId="{3809F880-4F89-4DF5-AD86-C3A5FFCDE490}" type="sibTrans" cxnId="{29381EFA-F20D-49F3-979D-E8A64FDF7889}">
      <dgm:prSet/>
      <dgm:spPr/>
      <dgm:t>
        <a:bodyPr/>
        <a:lstStyle/>
        <a:p>
          <a:endParaRPr lang="es-MX" b="1">
            <a:solidFill>
              <a:schemeClr val="tx1"/>
            </a:solidFill>
            <a:latin typeface="Century Gothic" panose="020B0502020202020204" pitchFamily="34" charset="0"/>
          </a:endParaRPr>
        </a:p>
      </dgm:t>
    </dgm:pt>
    <dgm:pt modelId="{213F7941-EE2F-4C70-8F1B-5C4398A268D9}" type="pres">
      <dgm:prSet presAssocID="{7B93BBA8-23A3-46C8-9ECA-1A389A8E4DFA}" presName="diagram" presStyleCnt="0">
        <dgm:presLayoutVars>
          <dgm:dir/>
          <dgm:resizeHandles val="exact"/>
        </dgm:presLayoutVars>
      </dgm:prSet>
      <dgm:spPr/>
      <dgm:t>
        <a:bodyPr/>
        <a:lstStyle/>
        <a:p>
          <a:endParaRPr lang="es-MX"/>
        </a:p>
      </dgm:t>
    </dgm:pt>
    <dgm:pt modelId="{5220E970-D315-4086-A35A-EF17BC69B320}" type="pres">
      <dgm:prSet presAssocID="{11B99D40-AA9E-469D-B1F6-6C266AC4531A}" presName="node" presStyleLbl="node1" presStyleIdx="0" presStyleCnt="4">
        <dgm:presLayoutVars>
          <dgm:bulletEnabled val="1"/>
        </dgm:presLayoutVars>
      </dgm:prSet>
      <dgm:spPr/>
      <dgm:t>
        <a:bodyPr/>
        <a:lstStyle/>
        <a:p>
          <a:endParaRPr lang="es-MX"/>
        </a:p>
      </dgm:t>
    </dgm:pt>
    <dgm:pt modelId="{DDDF434A-2356-46BE-A891-8F01765C5208}" type="pres">
      <dgm:prSet presAssocID="{A73729F0-4E6E-4E11-9F31-14DC48AC502C}" presName="sibTrans" presStyleCnt="0"/>
      <dgm:spPr/>
    </dgm:pt>
    <dgm:pt modelId="{CD421211-230B-4DC8-B0F9-1A18D296657B}" type="pres">
      <dgm:prSet presAssocID="{F16D9E25-A0BB-45A7-AC74-51C12FB94562}" presName="node" presStyleLbl="node1" presStyleIdx="1" presStyleCnt="4">
        <dgm:presLayoutVars>
          <dgm:bulletEnabled val="1"/>
        </dgm:presLayoutVars>
      </dgm:prSet>
      <dgm:spPr/>
      <dgm:t>
        <a:bodyPr/>
        <a:lstStyle/>
        <a:p>
          <a:endParaRPr lang="es-MX"/>
        </a:p>
      </dgm:t>
    </dgm:pt>
    <dgm:pt modelId="{B1B51C91-81A7-4CD9-93D9-48F5DB933627}" type="pres">
      <dgm:prSet presAssocID="{2F85E71A-092B-4B22-8E36-748E104859AF}" presName="sibTrans" presStyleCnt="0"/>
      <dgm:spPr/>
    </dgm:pt>
    <dgm:pt modelId="{EC8B2A18-2DC6-4292-B9F5-B90C0A3B8D55}" type="pres">
      <dgm:prSet presAssocID="{54DED366-A68A-44D3-AEF7-956FC0C81BE5}" presName="node" presStyleLbl="node1" presStyleIdx="2" presStyleCnt="4">
        <dgm:presLayoutVars>
          <dgm:bulletEnabled val="1"/>
        </dgm:presLayoutVars>
      </dgm:prSet>
      <dgm:spPr/>
      <dgm:t>
        <a:bodyPr/>
        <a:lstStyle/>
        <a:p>
          <a:endParaRPr lang="es-MX"/>
        </a:p>
      </dgm:t>
    </dgm:pt>
    <dgm:pt modelId="{DD409513-3DF9-46CF-B083-43E2DC57FD57}" type="pres">
      <dgm:prSet presAssocID="{7CAD1A0C-BCD1-4389-B427-526C78AD86C9}" presName="sibTrans" presStyleCnt="0"/>
      <dgm:spPr/>
    </dgm:pt>
    <dgm:pt modelId="{FA648663-56B4-4089-B933-64EE0D59E944}" type="pres">
      <dgm:prSet presAssocID="{5D9F4468-DAED-4ADE-B228-9BBE0760775C}" presName="node" presStyleLbl="node1" presStyleIdx="3" presStyleCnt="4">
        <dgm:presLayoutVars>
          <dgm:bulletEnabled val="1"/>
        </dgm:presLayoutVars>
      </dgm:prSet>
      <dgm:spPr/>
      <dgm:t>
        <a:bodyPr/>
        <a:lstStyle/>
        <a:p>
          <a:endParaRPr lang="es-MX"/>
        </a:p>
      </dgm:t>
    </dgm:pt>
  </dgm:ptLst>
  <dgm:cxnLst>
    <dgm:cxn modelId="{29381EFA-F20D-49F3-979D-E8A64FDF7889}" srcId="{7B93BBA8-23A3-46C8-9ECA-1A389A8E4DFA}" destId="{5D9F4468-DAED-4ADE-B228-9BBE0760775C}" srcOrd="3" destOrd="0" parTransId="{B11167BB-4522-4E72-8EBA-FEDE8F9ABAC8}" sibTransId="{3809F880-4F89-4DF5-AD86-C3A5FFCDE490}"/>
    <dgm:cxn modelId="{8B28886B-6D0A-45BF-8388-136DA18CF6B5}" srcId="{7B93BBA8-23A3-46C8-9ECA-1A389A8E4DFA}" destId="{54DED366-A68A-44D3-AEF7-956FC0C81BE5}" srcOrd="2" destOrd="0" parTransId="{1EC3DEE8-785C-433B-A4F7-EA2335C9E9E0}" sibTransId="{7CAD1A0C-BCD1-4389-B427-526C78AD86C9}"/>
    <dgm:cxn modelId="{0D210EDA-3751-4801-9716-4E78A9651F48}" type="presOf" srcId="{11B99D40-AA9E-469D-B1F6-6C266AC4531A}" destId="{5220E970-D315-4086-A35A-EF17BC69B320}" srcOrd="0" destOrd="0" presId="urn:microsoft.com/office/officeart/2005/8/layout/default"/>
    <dgm:cxn modelId="{2FCABA56-2D07-4487-B88B-00AA77A6DD98}" srcId="{7B93BBA8-23A3-46C8-9ECA-1A389A8E4DFA}" destId="{F16D9E25-A0BB-45A7-AC74-51C12FB94562}" srcOrd="1" destOrd="0" parTransId="{584A434B-2FF9-41AE-9EB3-67746C06221E}" sibTransId="{2F85E71A-092B-4B22-8E36-748E104859AF}"/>
    <dgm:cxn modelId="{3BF28E6C-6E00-4037-8234-F60D18CCCA3A}" type="presOf" srcId="{7B93BBA8-23A3-46C8-9ECA-1A389A8E4DFA}" destId="{213F7941-EE2F-4C70-8F1B-5C4398A268D9}" srcOrd="0" destOrd="0" presId="urn:microsoft.com/office/officeart/2005/8/layout/default"/>
    <dgm:cxn modelId="{4E4F4F0D-A894-4673-802B-0A577E7C0528}" srcId="{7B93BBA8-23A3-46C8-9ECA-1A389A8E4DFA}" destId="{11B99D40-AA9E-469D-B1F6-6C266AC4531A}" srcOrd="0" destOrd="0" parTransId="{97A37EB3-FC3A-4115-B4F8-E4903CFE3B33}" sibTransId="{A73729F0-4E6E-4E11-9F31-14DC48AC502C}"/>
    <dgm:cxn modelId="{76C8012D-49FB-45B5-B543-27A29938DE5A}" type="presOf" srcId="{5D9F4468-DAED-4ADE-B228-9BBE0760775C}" destId="{FA648663-56B4-4089-B933-64EE0D59E944}" srcOrd="0" destOrd="0" presId="urn:microsoft.com/office/officeart/2005/8/layout/default"/>
    <dgm:cxn modelId="{8C4FF5A5-AA00-41E4-80C2-52B6ACA1C565}" type="presOf" srcId="{F16D9E25-A0BB-45A7-AC74-51C12FB94562}" destId="{CD421211-230B-4DC8-B0F9-1A18D296657B}" srcOrd="0" destOrd="0" presId="urn:microsoft.com/office/officeart/2005/8/layout/default"/>
    <dgm:cxn modelId="{95272DA9-840D-418C-9F34-4809DEE67331}" type="presOf" srcId="{54DED366-A68A-44D3-AEF7-956FC0C81BE5}" destId="{EC8B2A18-2DC6-4292-B9F5-B90C0A3B8D55}" srcOrd="0" destOrd="0" presId="urn:microsoft.com/office/officeart/2005/8/layout/default"/>
    <dgm:cxn modelId="{71FEC2AA-EA8B-4DA2-AD77-465154310362}" type="presParOf" srcId="{213F7941-EE2F-4C70-8F1B-5C4398A268D9}" destId="{5220E970-D315-4086-A35A-EF17BC69B320}" srcOrd="0" destOrd="0" presId="urn:microsoft.com/office/officeart/2005/8/layout/default"/>
    <dgm:cxn modelId="{10146A70-44E1-4EBD-9998-EE5CAF096BFA}" type="presParOf" srcId="{213F7941-EE2F-4C70-8F1B-5C4398A268D9}" destId="{DDDF434A-2356-46BE-A891-8F01765C5208}" srcOrd="1" destOrd="0" presId="urn:microsoft.com/office/officeart/2005/8/layout/default"/>
    <dgm:cxn modelId="{50E58A8F-ED1F-42CF-B701-1FAB5AB0B1B5}" type="presParOf" srcId="{213F7941-EE2F-4C70-8F1B-5C4398A268D9}" destId="{CD421211-230B-4DC8-B0F9-1A18D296657B}" srcOrd="2" destOrd="0" presId="urn:microsoft.com/office/officeart/2005/8/layout/default"/>
    <dgm:cxn modelId="{559F3088-6F90-411A-9C22-09898D986736}" type="presParOf" srcId="{213F7941-EE2F-4C70-8F1B-5C4398A268D9}" destId="{B1B51C91-81A7-4CD9-93D9-48F5DB933627}" srcOrd="3" destOrd="0" presId="urn:microsoft.com/office/officeart/2005/8/layout/default"/>
    <dgm:cxn modelId="{317CD995-1740-4091-B1EA-5EE1505622A0}" type="presParOf" srcId="{213F7941-EE2F-4C70-8F1B-5C4398A268D9}" destId="{EC8B2A18-2DC6-4292-B9F5-B90C0A3B8D55}" srcOrd="4" destOrd="0" presId="urn:microsoft.com/office/officeart/2005/8/layout/default"/>
    <dgm:cxn modelId="{4607CA8C-B87E-4114-8D9F-BD0F36451168}" type="presParOf" srcId="{213F7941-EE2F-4C70-8F1B-5C4398A268D9}" destId="{DD409513-3DF9-46CF-B083-43E2DC57FD57}" srcOrd="5" destOrd="0" presId="urn:microsoft.com/office/officeart/2005/8/layout/default"/>
    <dgm:cxn modelId="{0840F19F-13D9-443D-9E31-A5EDEA6ED860}" type="presParOf" srcId="{213F7941-EE2F-4C70-8F1B-5C4398A268D9}" destId="{FA648663-56B4-4089-B933-64EE0D59E944}"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2D632F-288C-4B55-B6D8-5DADFA819635}"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MX"/>
        </a:p>
      </dgm:t>
    </dgm:pt>
    <dgm:pt modelId="{909B356D-6271-43CD-81B7-D0233DB7DA6B}">
      <dgm:prSet phldrT="[Texto]"/>
      <dgm:spPr/>
      <dgm:t>
        <a:bodyPr/>
        <a:lstStyle/>
        <a:p>
          <a:r>
            <a:rPr lang="es-MX" b="0" dirty="0" smtClean="0">
              <a:solidFill>
                <a:schemeClr val="tx1"/>
              </a:solidFill>
              <a:latin typeface="Century Gothic" panose="020B0502020202020204" pitchFamily="34" charset="0"/>
            </a:rPr>
            <a:t>Absorción a través de la membrana intestinal</a:t>
          </a:r>
          <a:endParaRPr lang="es-MX" b="0" dirty="0">
            <a:solidFill>
              <a:schemeClr val="tx1"/>
            </a:solidFill>
            <a:latin typeface="Century Gothic" panose="020B0502020202020204" pitchFamily="34" charset="0"/>
          </a:endParaRPr>
        </a:p>
      </dgm:t>
    </dgm:pt>
    <dgm:pt modelId="{06773B50-1675-4A29-B57E-D93FF340D673}" type="parTrans" cxnId="{6259A636-5317-46CA-A589-D1C153AD9FA1}">
      <dgm:prSet/>
      <dgm:spPr/>
      <dgm:t>
        <a:bodyPr/>
        <a:lstStyle/>
        <a:p>
          <a:endParaRPr lang="es-MX" b="0">
            <a:solidFill>
              <a:schemeClr val="tx1"/>
            </a:solidFill>
            <a:latin typeface="Century Gothic" panose="020B0502020202020204" pitchFamily="34" charset="0"/>
          </a:endParaRPr>
        </a:p>
      </dgm:t>
    </dgm:pt>
    <dgm:pt modelId="{C36EA182-9210-4C5A-B123-C79F05DDFDD1}" type="sibTrans" cxnId="{6259A636-5317-46CA-A589-D1C153AD9FA1}">
      <dgm:prSet/>
      <dgm:spPr/>
      <dgm:t>
        <a:bodyPr/>
        <a:lstStyle/>
        <a:p>
          <a:endParaRPr lang="es-MX" b="0">
            <a:solidFill>
              <a:schemeClr val="tx1"/>
            </a:solidFill>
            <a:latin typeface="Century Gothic" panose="020B0502020202020204" pitchFamily="34" charset="0"/>
          </a:endParaRPr>
        </a:p>
      </dgm:t>
    </dgm:pt>
    <dgm:pt modelId="{05EF66AB-5AB0-4804-83F3-24D4D9F3AD62}">
      <dgm:prSet phldrT="[Texto]"/>
      <dgm:spPr/>
      <dgm:t>
        <a:bodyPr/>
        <a:lstStyle/>
        <a:p>
          <a:r>
            <a:rPr lang="es-MX" b="0" dirty="0" smtClean="0">
              <a:solidFill>
                <a:schemeClr val="tx1"/>
              </a:solidFill>
              <a:latin typeface="Century Gothic" panose="020B0502020202020204" pitchFamily="34" charset="0"/>
            </a:rPr>
            <a:t>La sangre portal  transporta el fármaco hasta el hígado </a:t>
          </a:r>
          <a:endParaRPr lang="es-MX" b="0" dirty="0">
            <a:solidFill>
              <a:schemeClr val="tx1"/>
            </a:solidFill>
            <a:latin typeface="Century Gothic" panose="020B0502020202020204" pitchFamily="34" charset="0"/>
          </a:endParaRPr>
        </a:p>
      </dgm:t>
    </dgm:pt>
    <dgm:pt modelId="{28CD78CF-6CDE-4E0D-AFF7-2EE6A6EDFF46}" type="parTrans" cxnId="{A43C3519-DE93-4D5A-9487-CCD8A0775F97}">
      <dgm:prSet/>
      <dgm:spPr/>
      <dgm:t>
        <a:bodyPr/>
        <a:lstStyle/>
        <a:p>
          <a:endParaRPr lang="es-MX" b="0">
            <a:solidFill>
              <a:schemeClr val="tx1"/>
            </a:solidFill>
            <a:latin typeface="Century Gothic" panose="020B0502020202020204" pitchFamily="34" charset="0"/>
          </a:endParaRPr>
        </a:p>
      </dgm:t>
    </dgm:pt>
    <dgm:pt modelId="{86CBF858-A3B4-4D77-B154-9D498846EC85}" type="sibTrans" cxnId="{A43C3519-DE93-4D5A-9487-CCD8A0775F97}">
      <dgm:prSet/>
      <dgm:spPr/>
      <dgm:t>
        <a:bodyPr/>
        <a:lstStyle/>
        <a:p>
          <a:endParaRPr lang="es-MX" b="0">
            <a:solidFill>
              <a:schemeClr val="tx1"/>
            </a:solidFill>
            <a:latin typeface="Century Gothic" panose="020B0502020202020204" pitchFamily="34" charset="0"/>
          </a:endParaRPr>
        </a:p>
      </dgm:t>
    </dgm:pt>
    <dgm:pt modelId="{CDA43059-E2DB-4C16-874E-3262F391094A}">
      <dgm:prSet phldrT="[Texto]"/>
      <dgm:spPr/>
      <dgm:t>
        <a:bodyPr/>
        <a:lstStyle/>
        <a:p>
          <a:r>
            <a:rPr lang="es-MX" b="0" dirty="0" smtClean="0">
              <a:solidFill>
                <a:schemeClr val="tx1"/>
              </a:solidFill>
              <a:latin typeface="Century Gothic" panose="020B0502020202020204" pitchFamily="34" charset="0"/>
            </a:rPr>
            <a:t>Puede metabolizarse en el intestino (CYP3A4) o en la sangre portal</a:t>
          </a:r>
          <a:endParaRPr lang="es-MX" b="0" dirty="0">
            <a:solidFill>
              <a:schemeClr val="tx1"/>
            </a:solidFill>
            <a:latin typeface="Century Gothic" panose="020B0502020202020204" pitchFamily="34" charset="0"/>
          </a:endParaRPr>
        </a:p>
      </dgm:t>
    </dgm:pt>
    <dgm:pt modelId="{2638172F-6FD6-4C7D-AE68-8B21C42A4295}" type="parTrans" cxnId="{C64B6366-676A-44FE-AF36-79730CF3C820}">
      <dgm:prSet/>
      <dgm:spPr/>
      <dgm:t>
        <a:bodyPr/>
        <a:lstStyle/>
        <a:p>
          <a:endParaRPr lang="es-MX" b="0">
            <a:solidFill>
              <a:schemeClr val="tx1"/>
            </a:solidFill>
            <a:latin typeface="Century Gothic" panose="020B0502020202020204" pitchFamily="34" charset="0"/>
          </a:endParaRPr>
        </a:p>
      </dgm:t>
    </dgm:pt>
    <dgm:pt modelId="{9C5D9F2B-73C9-43BB-A1A9-87DE86574F41}" type="sibTrans" cxnId="{C64B6366-676A-44FE-AF36-79730CF3C820}">
      <dgm:prSet/>
      <dgm:spPr/>
      <dgm:t>
        <a:bodyPr/>
        <a:lstStyle/>
        <a:p>
          <a:endParaRPr lang="es-MX" b="0">
            <a:solidFill>
              <a:schemeClr val="tx1"/>
            </a:solidFill>
            <a:latin typeface="Century Gothic" panose="020B0502020202020204" pitchFamily="34" charset="0"/>
          </a:endParaRPr>
        </a:p>
      </dgm:t>
    </dgm:pt>
    <dgm:pt modelId="{8A48BEB1-570D-44FC-8E82-BA0AD885AA24}">
      <dgm:prSet phldrT="[Texto]"/>
      <dgm:spPr/>
      <dgm:t>
        <a:bodyPr/>
        <a:lstStyle/>
        <a:p>
          <a:r>
            <a:rPr lang="es-MX" b="0" dirty="0" smtClean="0">
              <a:solidFill>
                <a:schemeClr val="tx1"/>
              </a:solidFill>
              <a:latin typeface="Century Gothic" panose="020B0502020202020204" pitchFamily="34" charset="0"/>
            </a:rPr>
            <a:t>Lo mas frecuente es que el hígado este a cargo del metabolismo </a:t>
          </a:r>
          <a:endParaRPr lang="es-MX" b="0" dirty="0">
            <a:solidFill>
              <a:schemeClr val="tx1"/>
            </a:solidFill>
            <a:latin typeface="Century Gothic" panose="020B0502020202020204" pitchFamily="34" charset="0"/>
          </a:endParaRPr>
        </a:p>
      </dgm:t>
    </dgm:pt>
    <dgm:pt modelId="{3A70DABC-E8AB-485C-B81B-E4444A79E46A}" type="parTrans" cxnId="{593B103C-2255-47A3-9208-E182100BC7DC}">
      <dgm:prSet/>
      <dgm:spPr/>
      <dgm:t>
        <a:bodyPr/>
        <a:lstStyle/>
        <a:p>
          <a:endParaRPr lang="es-MX" b="0">
            <a:solidFill>
              <a:schemeClr val="tx1"/>
            </a:solidFill>
            <a:latin typeface="Century Gothic" panose="020B0502020202020204" pitchFamily="34" charset="0"/>
          </a:endParaRPr>
        </a:p>
      </dgm:t>
    </dgm:pt>
    <dgm:pt modelId="{B53EFA47-7171-4783-A446-68095052F965}" type="sibTrans" cxnId="{593B103C-2255-47A3-9208-E182100BC7DC}">
      <dgm:prSet/>
      <dgm:spPr/>
      <dgm:t>
        <a:bodyPr/>
        <a:lstStyle/>
        <a:p>
          <a:endParaRPr lang="es-MX" b="0">
            <a:solidFill>
              <a:schemeClr val="tx1"/>
            </a:solidFill>
            <a:latin typeface="Century Gothic" panose="020B0502020202020204" pitchFamily="34" charset="0"/>
          </a:endParaRPr>
        </a:p>
      </dgm:t>
    </dgm:pt>
    <dgm:pt modelId="{AAEFF14B-FF86-46E6-A555-7649569B8A39}">
      <dgm:prSet phldrT="[Texto]"/>
      <dgm:spPr/>
      <dgm:t>
        <a:bodyPr/>
        <a:lstStyle/>
        <a:p>
          <a:r>
            <a:rPr lang="es-MX" b="0" dirty="0" smtClean="0">
              <a:solidFill>
                <a:schemeClr val="tx1"/>
              </a:solidFill>
              <a:latin typeface="Century Gothic" panose="020B0502020202020204" pitchFamily="34" charset="0"/>
            </a:rPr>
            <a:t>El hígado puede excretar el fármaco  hacia la bilis</a:t>
          </a:r>
          <a:endParaRPr lang="es-MX" b="0" dirty="0">
            <a:solidFill>
              <a:schemeClr val="tx1"/>
            </a:solidFill>
            <a:latin typeface="Century Gothic" panose="020B0502020202020204" pitchFamily="34" charset="0"/>
          </a:endParaRPr>
        </a:p>
      </dgm:t>
    </dgm:pt>
    <dgm:pt modelId="{FD412B2D-BADB-4F8D-A3A8-344070B719D1}" type="parTrans" cxnId="{BA2425CA-8850-4583-9FDE-36866545BAD8}">
      <dgm:prSet/>
      <dgm:spPr/>
      <dgm:t>
        <a:bodyPr/>
        <a:lstStyle/>
        <a:p>
          <a:endParaRPr lang="es-MX" b="0">
            <a:solidFill>
              <a:schemeClr val="tx1"/>
            </a:solidFill>
            <a:latin typeface="Century Gothic" panose="020B0502020202020204" pitchFamily="34" charset="0"/>
          </a:endParaRPr>
        </a:p>
      </dgm:t>
    </dgm:pt>
    <dgm:pt modelId="{7DB99164-FB69-47D4-8CCA-3DAD0A64A0FE}" type="sibTrans" cxnId="{BA2425CA-8850-4583-9FDE-36866545BAD8}">
      <dgm:prSet/>
      <dgm:spPr/>
      <dgm:t>
        <a:bodyPr/>
        <a:lstStyle/>
        <a:p>
          <a:endParaRPr lang="es-MX" b="0">
            <a:solidFill>
              <a:schemeClr val="tx1"/>
            </a:solidFill>
            <a:latin typeface="Century Gothic" panose="020B0502020202020204" pitchFamily="34" charset="0"/>
          </a:endParaRPr>
        </a:p>
      </dgm:t>
    </dgm:pt>
    <dgm:pt modelId="{C458B7BB-A537-4F00-A1DE-28A7EFBB10EA}">
      <dgm:prSet phldrT="[Texto]"/>
      <dgm:spPr/>
      <dgm:t>
        <a:bodyPr/>
        <a:lstStyle/>
        <a:p>
          <a:r>
            <a:rPr lang="es-MX" b="0" dirty="0" smtClean="0">
              <a:solidFill>
                <a:schemeClr val="tx1"/>
              </a:solidFill>
              <a:latin typeface="Century Gothic" panose="020B0502020202020204" pitchFamily="34" charset="0"/>
            </a:rPr>
            <a:t>Y es por medio de estos sitios que puede llegar a reducirse la biodisponibilidad.</a:t>
          </a:r>
          <a:endParaRPr lang="es-MX" b="0" dirty="0">
            <a:solidFill>
              <a:schemeClr val="tx1"/>
            </a:solidFill>
            <a:latin typeface="Century Gothic" panose="020B0502020202020204" pitchFamily="34" charset="0"/>
          </a:endParaRPr>
        </a:p>
      </dgm:t>
    </dgm:pt>
    <dgm:pt modelId="{5888FF2C-BDE6-4650-B4F4-A5FFC464983B}" type="parTrans" cxnId="{3A60EFD7-B037-418C-98D0-748902A7E631}">
      <dgm:prSet/>
      <dgm:spPr/>
      <dgm:t>
        <a:bodyPr/>
        <a:lstStyle/>
        <a:p>
          <a:endParaRPr lang="es-MX" b="0">
            <a:solidFill>
              <a:schemeClr val="tx1"/>
            </a:solidFill>
            <a:latin typeface="Century Gothic" panose="020B0502020202020204" pitchFamily="34" charset="0"/>
          </a:endParaRPr>
        </a:p>
      </dgm:t>
    </dgm:pt>
    <dgm:pt modelId="{967EBB21-0B2F-4C64-B308-0ED4C322142A}" type="sibTrans" cxnId="{3A60EFD7-B037-418C-98D0-748902A7E631}">
      <dgm:prSet/>
      <dgm:spPr/>
      <dgm:t>
        <a:bodyPr/>
        <a:lstStyle/>
        <a:p>
          <a:endParaRPr lang="es-MX" b="0">
            <a:solidFill>
              <a:schemeClr val="tx1"/>
            </a:solidFill>
            <a:latin typeface="Century Gothic" panose="020B0502020202020204" pitchFamily="34" charset="0"/>
          </a:endParaRPr>
        </a:p>
      </dgm:t>
    </dgm:pt>
    <dgm:pt modelId="{2090D1AB-075F-4E01-84B1-2BB498E5D3A7}" type="pres">
      <dgm:prSet presAssocID="{982D632F-288C-4B55-B6D8-5DADFA819635}" presName="diagram" presStyleCnt="0">
        <dgm:presLayoutVars>
          <dgm:dir/>
          <dgm:resizeHandles val="exact"/>
        </dgm:presLayoutVars>
      </dgm:prSet>
      <dgm:spPr/>
      <dgm:t>
        <a:bodyPr/>
        <a:lstStyle/>
        <a:p>
          <a:endParaRPr lang="es-MX"/>
        </a:p>
      </dgm:t>
    </dgm:pt>
    <dgm:pt modelId="{AC7888D1-B25B-4A9C-A41B-39BDDE132D41}" type="pres">
      <dgm:prSet presAssocID="{909B356D-6271-43CD-81B7-D0233DB7DA6B}" presName="node" presStyleLbl="node1" presStyleIdx="0" presStyleCnt="6">
        <dgm:presLayoutVars>
          <dgm:bulletEnabled val="1"/>
        </dgm:presLayoutVars>
      </dgm:prSet>
      <dgm:spPr/>
      <dgm:t>
        <a:bodyPr/>
        <a:lstStyle/>
        <a:p>
          <a:endParaRPr lang="es-MX"/>
        </a:p>
      </dgm:t>
    </dgm:pt>
    <dgm:pt modelId="{0658D94B-74AA-476C-86F6-93488E480881}" type="pres">
      <dgm:prSet presAssocID="{C36EA182-9210-4C5A-B123-C79F05DDFDD1}" presName="sibTrans" presStyleLbl="sibTrans2D1" presStyleIdx="0" presStyleCnt="5"/>
      <dgm:spPr/>
      <dgm:t>
        <a:bodyPr/>
        <a:lstStyle/>
        <a:p>
          <a:endParaRPr lang="es-MX"/>
        </a:p>
      </dgm:t>
    </dgm:pt>
    <dgm:pt modelId="{7FC1C9EE-3C42-4595-90BE-1B88BB04D2F0}" type="pres">
      <dgm:prSet presAssocID="{C36EA182-9210-4C5A-B123-C79F05DDFDD1}" presName="connectorText" presStyleLbl="sibTrans2D1" presStyleIdx="0" presStyleCnt="5"/>
      <dgm:spPr/>
      <dgm:t>
        <a:bodyPr/>
        <a:lstStyle/>
        <a:p>
          <a:endParaRPr lang="es-MX"/>
        </a:p>
      </dgm:t>
    </dgm:pt>
    <dgm:pt modelId="{CB788F8A-6B8F-4B1C-9AD0-A679E88F5C95}" type="pres">
      <dgm:prSet presAssocID="{05EF66AB-5AB0-4804-83F3-24D4D9F3AD62}" presName="node" presStyleLbl="node1" presStyleIdx="1" presStyleCnt="6">
        <dgm:presLayoutVars>
          <dgm:bulletEnabled val="1"/>
        </dgm:presLayoutVars>
      </dgm:prSet>
      <dgm:spPr/>
      <dgm:t>
        <a:bodyPr/>
        <a:lstStyle/>
        <a:p>
          <a:endParaRPr lang="es-MX"/>
        </a:p>
      </dgm:t>
    </dgm:pt>
    <dgm:pt modelId="{809F3C96-C3C4-434C-94AC-DFFF4A8CA9CA}" type="pres">
      <dgm:prSet presAssocID="{86CBF858-A3B4-4D77-B154-9D498846EC85}" presName="sibTrans" presStyleLbl="sibTrans2D1" presStyleIdx="1" presStyleCnt="5"/>
      <dgm:spPr/>
      <dgm:t>
        <a:bodyPr/>
        <a:lstStyle/>
        <a:p>
          <a:endParaRPr lang="es-MX"/>
        </a:p>
      </dgm:t>
    </dgm:pt>
    <dgm:pt modelId="{54DC15A5-1FE8-40CD-8088-4B6F1EB438E9}" type="pres">
      <dgm:prSet presAssocID="{86CBF858-A3B4-4D77-B154-9D498846EC85}" presName="connectorText" presStyleLbl="sibTrans2D1" presStyleIdx="1" presStyleCnt="5"/>
      <dgm:spPr/>
      <dgm:t>
        <a:bodyPr/>
        <a:lstStyle/>
        <a:p>
          <a:endParaRPr lang="es-MX"/>
        </a:p>
      </dgm:t>
    </dgm:pt>
    <dgm:pt modelId="{E2ABDD58-498C-44E1-AA50-1109987F3C10}" type="pres">
      <dgm:prSet presAssocID="{CDA43059-E2DB-4C16-874E-3262F391094A}" presName="node" presStyleLbl="node1" presStyleIdx="2" presStyleCnt="6">
        <dgm:presLayoutVars>
          <dgm:bulletEnabled val="1"/>
        </dgm:presLayoutVars>
      </dgm:prSet>
      <dgm:spPr/>
      <dgm:t>
        <a:bodyPr/>
        <a:lstStyle/>
        <a:p>
          <a:endParaRPr lang="es-MX"/>
        </a:p>
      </dgm:t>
    </dgm:pt>
    <dgm:pt modelId="{A28C4D89-7F97-4BEC-ADB4-9C955759BC21}" type="pres">
      <dgm:prSet presAssocID="{9C5D9F2B-73C9-43BB-A1A9-87DE86574F41}" presName="sibTrans" presStyleLbl="sibTrans2D1" presStyleIdx="2" presStyleCnt="5"/>
      <dgm:spPr/>
      <dgm:t>
        <a:bodyPr/>
        <a:lstStyle/>
        <a:p>
          <a:endParaRPr lang="es-MX"/>
        </a:p>
      </dgm:t>
    </dgm:pt>
    <dgm:pt modelId="{56A98191-6E76-42B7-9B98-F80005084370}" type="pres">
      <dgm:prSet presAssocID="{9C5D9F2B-73C9-43BB-A1A9-87DE86574F41}" presName="connectorText" presStyleLbl="sibTrans2D1" presStyleIdx="2" presStyleCnt="5"/>
      <dgm:spPr/>
      <dgm:t>
        <a:bodyPr/>
        <a:lstStyle/>
        <a:p>
          <a:endParaRPr lang="es-MX"/>
        </a:p>
      </dgm:t>
    </dgm:pt>
    <dgm:pt modelId="{91471293-BA44-44B1-8327-0B557F3AE3E5}" type="pres">
      <dgm:prSet presAssocID="{8A48BEB1-570D-44FC-8E82-BA0AD885AA24}" presName="node" presStyleLbl="node1" presStyleIdx="3" presStyleCnt="6">
        <dgm:presLayoutVars>
          <dgm:bulletEnabled val="1"/>
        </dgm:presLayoutVars>
      </dgm:prSet>
      <dgm:spPr/>
      <dgm:t>
        <a:bodyPr/>
        <a:lstStyle/>
        <a:p>
          <a:endParaRPr lang="es-MX"/>
        </a:p>
      </dgm:t>
    </dgm:pt>
    <dgm:pt modelId="{7A9E4E90-625D-4C5F-8FF2-EA73CC00E42B}" type="pres">
      <dgm:prSet presAssocID="{B53EFA47-7171-4783-A446-68095052F965}" presName="sibTrans" presStyleLbl="sibTrans2D1" presStyleIdx="3" presStyleCnt="5"/>
      <dgm:spPr/>
      <dgm:t>
        <a:bodyPr/>
        <a:lstStyle/>
        <a:p>
          <a:endParaRPr lang="es-MX"/>
        </a:p>
      </dgm:t>
    </dgm:pt>
    <dgm:pt modelId="{8D2A8504-C9B6-4FC4-8E90-719163751EE4}" type="pres">
      <dgm:prSet presAssocID="{B53EFA47-7171-4783-A446-68095052F965}" presName="connectorText" presStyleLbl="sibTrans2D1" presStyleIdx="3" presStyleCnt="5"/>
      <dgm:spPr/>
      <dgm:t>
        <a:bodyPr/>
        <a:lstStyle/>
        <a:p>
          <a:endParaRPr lang="es-MX"/>
        </a:p>
      </dgm:t>
    </dgm:pt>
    <dgm:pt modelId="{B9C555AC-E82E-4DB6-A12D-4A824E094DB9}" type="pres">
      <dgm:prSet presAssocID="{AAEFF14B-FF86-46E6-A555-7649569B8A39}" presName="node" presStyleLbl="node1" presStyleIdx="4" presStyleCnt="6">
        <dgm:presLayoutVars>
          <dgm:bulletEnabled val="1"/>
        </dgm:presLayoutVars>
      </dgm:prSet>
      <dgm:spPr/>
      <dgm:t>
        <a:bodyPr/>
        <a:lstStyle/>
        <a:p>
          <a:endParaRPr lang="es-MX"/>
        </a:p>
      </dgm:t>
    </dgm:pt>
    <dgm:pt modelId="{1F077CF0-1788-4973-9100-0F1ECB66E505}" type="pres">
      <dgm:prSet presAssocID="{7DB99164-FB69-47D4-8CCA-3DAD0A64A0FE}" presName="sibTrans" presStyleLbl="sibTrans2D1" presStyleIdx="4" presStyleCnt="5"/>
      <dgm:spPr/>
      <dgm:t>
        <a:bodyPr/>
        <a:lstStyle/>
        <a:p>
          <a:endParaRPr lang="es-MX"/>
        </a:p>
      </dgm:t>
    </dgm:pt>
    <dgm:pt modelId="{F6928DAA-CD68-47F3-9239-80D6DC790A0F}" type="pres">
      <dgm:prSet presAssocID="{7DB99164-FB69-47D4-8CCA-3DAD0A64A0FE}" presName="connectorText" presStyleLbl="sibTrans2D1" presStyleIdx="4" presStyleCnt="5"/>
      <dgm:spPr/>
      <dgm:t>
        <a:bodyPr/>
        <a:lstStyle/>
        <a:p>
          <a:endParaRPr lang="es-MX"/>
        </a:p>
      </dgm:t>
    </dgm:pt>
    <dgm:pt modelId="{12768623-A43B-46E8-892B-E0CB041957A5}" type="pres">
      <dgm:prSet presAssocID="{C458B7BB-A537-4F00-A1DE-28A7EFBB10EA}" presName="node" presStyleLbl="node1" presStyleIdx="5" presStyleCnt="6">
        <dgm:presLayoutVars>
          <dgm:bulletEnabled val="1"/>
        </dgm:presLayoutVars>
      </dgm:prSet>
      <dgm:spPr/>
      <dgm:t>
        <a:bodyPr/>
        <a:lstStyle/>
        <a:p>
          <a:endParaRPr lang="es-MX"/>
        </a:p>
      </dgm:t>
    </dgm:pt>
  </dgm:ptLst>
  <dgm:cxnLst>
    <dgm:cxn modelId="{ACA5087A-CC13-45ED-AEFF-F95D059AE466}" type="presOf" srcId="{CDA43059-E2DB-4C16-874E-3262F391094A}" destId="{E2ABDD58-498C-44E1-AA50-1109987F3C10}" srcOrd="0" destOrd="0" presId="urn:microsoft.com/office/officeart/2005/8/layout/process5"/>
    <dgm:cxn modelId="{A510D881-42DE-449C-AB47-D57F27D96914}" type="presOf" srcId="{B53EFA47-7171-4783-A446-68095052F965}" destId="{8D2A8504-C9B6-4FC4-8E90-719163751EE4}" srcOrd="1" destOrd="0" presId="urn:microsoft.com/office/officeart/2005/8/layout/process5"/>
    <dgm:cxn modelId="{6259A636-5317-46CA-A589-D1C153AD9FA1}" srcId="{982D632F-288C-4B55-B6D8-5DADFA819635}" destId="{909B356D-6271-43CD-81B7-D0233DB7DA6B}" srcOrd="0" destOrd="0" parTransId="{06773B50-1675-4A29-B57E-D93FF340D673}" sibTransId="{C36EA182-9210-4C5A-B123-C79F05DDFDD1}"/>
    <dgm:cxn modelId="{3A60EFD7-B037-418C-98D0-748902A7E631}" srcId="{982D632F-288C-4B55-B6D8-5DADFA819635}" destId="{C458B7BB-A537-4F00-A1DE-28A7EFBB10EA}" srcOrd="5" destOrd="0" parTransId="{5888FF2C-BDE6-4650-B4F4-A5FFC464983B}" sibTransId="{967EBB21-0B2F-4C64-B308-0ED4C322142A}"/>
    <dgm:cxn modelId="{0DF0A37B-1E62-4A01-93BC-2D14DC72AC27}" type="presOf" srcId="{909B356D-6271-43CD-81B7-D0233DB7DA6B}" destId="{AC7888D1-B25B-4A9C-A41B-39BDDE132D41}" srcOrd="0" destOrd="0" presId="urn:microsoft.com/office/officeart/2005/8/layout/process5"/>
    <dgm:cxn modelId="{6700C38D-BEF4-41B4-BC60-2050C8B46427}" type="presOf" srcId="{C458B7BB-A537-4F00-A1DE-28A7EFBB10EA}" destId="{12768623-A43B-46E8-892B-E0CB041957A5}" srcOrd="0" destOrd="0" presId="urn:microsoft.com/office/officeart/2005/8/layout/process5"/>
    <dgm:cxn modelId="{7EB74086-B6CC-46A1-8794-8A796279AEA2}" type="presOf" srcId="{C36EA182-9210-4C5A-B123-C79F05DDFDD1}" destId="{0658D94B-74AA-476C-86F6-93488E480881}" srcOrd="0" destOrd="0" presId="urn:microsoft.com/office/officeart/2005/8/layout/process5"/>
    <dgm:cxn modelId="{C64B6366-676A-44FE-AF36-79730CF3C820}" srcId="{982D632F-288C-4B55-B6D8-5DADFA819635}" destId="{CDA43059-E2DB-4C16-874E-3262F391094A}" srcOrd="2" destOrd="0" parTransId="{2638172F-6FD6-4C7D-AE68-8B21C42A4295}" sibTransId="{9C5D9F2B-73C9-43BB-A1A9-87DE86574F41}"/>
    <dgm:cxn modelId="{1AE4A0BE-FE6F-4E1B-ACB8-564E32D3B502}" type="presOf" srcId="{9C5D9F2B-73C9-43BB-A1A9-87DE86574F41}" destId="{56A98191-6E76-42B7-9B98-F80005084370}" srcOrd="1" destOrd="0" presId="urn:microsoft.com/office/officeart/2005/8/layout/process5"/>
    <dgm:cxn modelId="{24017BB2-7E6A-49FE-A8AF-9F0B3E4066A7}" type="presOf" srcId="{C36EA182-9210-4C5A-B123-C79F05DDFDD1}" destId="{7FC1C9EE-3C42-4595-90BE-1B88BB04D2F0}" srcOrd="1" destOrd="0" presId="urn:microsoft.com/office/officeart/2005/8/layout/process5"/>
    <dgm:cxn modelId="{3A72D43F-3E9B-4705-95E6-D571A862460A}" type="presOf" srcId="{9C5D9F2B-73C9-43BB-A1A9-87DE86574F41}" destId="{A28C4D89-7F97-4BEC-ADB4-9C955759BC21}" srcOrd="0" destOrd="0" presId="urn:microsoft.com/office/officeart/2005/8/layout/process5"/>
    <dgm:cxn modelId="{259E281A-8ADF-4DC3-B61C-F7E95FA99F2F}" type="presOf" srcId="{05EF66AB-5AB0-4804-83F3-24D4D9F3AD62}" destId="{CB788F8A-6B8F-4B1C-9AD0-A679E88F5C95}" srcOrd="0" destOrd="0" presId="urn:microsoft.com/office/officeart/2005/8/layout/process5"/>
    <dgm:cxn modelId="{BA2425CA-8850-4583-9FDE-36866545BAD8}" srcId="{982D632F-288C-4B55-B6D8-5DADFA819635}" destId="{AAEFF14B-FF86-46E6-A555-7649569B8A39}" srcOrd="4" destOrd="0" parTransId="{FD412B2D-BADB-4F8D-A3A8-344070B719D1}" sibTransId="{7DB99164-FB69-47D4-8CCA-3DAD0A64A0FE}"/>
    <dgm:cxn modelId="{593B103C-2255-47A3-9208-E182100BC7DC}" srcId="{982D632F-288C-4B55-B6D8-5DADFA819635}" destId="{8A48BEB1-570D-44FC-8E82-BA0AD885AA24}" srcOrd="3" destOrd="0" parTransId="{3A70DABC-E8AB-485C-B81B-E4444A79E46A}" sibTransId="{B53EFA47-7171-4783-A446-68095052F965}"/>
    <dgm:cxn modelId="{0281B2CD-5C6C-49BD-B94B-7552CB5AA50B}" type="presOf" srcId="{982D632F-288C-4B55-B6D8-5DADFA819635}" destId="{2090D1AB-075F-4E01-84B1-2BB498E5D3A7}" srcOrd="0" destOrd="0" presId="urn:microsoft.com/office/officeart/2005/8/layout/process5"/>
    <dgm:cxn modelId="{6EF650DC-359C-4CF5-B888-E93FDDADC1FF}" type="presOf" srcId="{B53EFA47-7171-4783-A446-68095052F965}" destId="{7A9E4E90-625D-4C5F-8FF2-EA73CC00E42B}" srcOrd="0" destOrd="0" presId="urn:microsoft.com/office/officeart/2005/8/layout/process5"/>
    <dgm:cxn modelId="{3C109396-46C1-479C-A015-5250F698CDBD}" type="presOf" srcId="{7DB99164-FB69-47D4-8CCA-3DAD0A64A0FE}" destId="{F6928DAA-CD68-47F3-9239-80D6DC790A0F}" srcOrd="1" destOrd="0" presId="urn:microsoft.com/office/officeart/2005/8/layout/process5"/>
    <dgm:cxn modelId="{D400A6E0-BF43-4587-8A22-3E2CBA457078}" type="presOf" srcId="{AAEFF14B-FF86-46E6-A555-7649569B8A39}" destId="{B9C555AC-E82E-4DB6-A12D-4A824E094DB9}" srcOrd="0" destOrd="0" presId="urn:microsoft.com/office/officeart/2005/8/layout/process5"/>
    <dgm:cxn modelId="{32C7ACF5-C396-4936-8B0E-1D9C199B2AC6}" type="presOf" srcId="{86CBF858-A3B4-4D77-B154-9D498846EC85}" destId="{809F3C96-C3C4-434C-94AC-DFFF4A8CA9CA}" srcOrd="0" destOrd="0" presId="urn:microsoft.com/office/officeart/2005/8/layout/process5"/>
    <dgm:cxn modelId="{A923393A-3C73-4096-8380-1B5CC6A069D6}" type="presOf" srcId="{86CBF858-A3B4-4D77-B154-9D498846EC85}" destId="{54DC15A5-1FE8-40CD-8088-4B6F1EB438E9}" srcOrd="1" destOrd="0" presId="urn:microsoft.com/office/officeart/2005/8/layout/process5"/>
    <dgm:cxn modelId="{BD48D495-7F76-453C-9D13-7AC73B4E0FDA}" type="presOf" srcId="{7DB99164-FB69-47D4-8CCA-3DAD0A64A0FE}" destId="{1F077CF0-1788-4973-9100-0F1ECB66E505}" srcOrd="0" destOrd="0" presId="urn:microsoft.com/office/officeart/2005/8/layout/process5"/>
    <dgm:cxn modelId="{BED39AB4-230C-42D0-8740-FE19F2C13E83}" type="presOf" srcId="{8A48BEB1-570D-44FC-8E82-BA0AD885AA24}" destId="{91471293-BA44-44B1-8327-0B557F3AE3E5}" srcOrd="0" destOrd="0" presId="urn:microsoft.com/office/officeart/2005/8/layout/process5"/>
    <dgm:cxn modelId="{A43C3519-DE93-4D5A-9487-CCD8A0775F97}" srcId="{982D632F-288C-4B55-B6D8-5DADFA819635}" destId="{05EF66AB-5AB0-4804-83F3-24D4D9F3AD62}" srcOrd="1" destOrd="0" parTransId="{28CD78CF-6CDE-4E0D-AFF7-2EE6A6EDFF46}" sibTransId="{86CBF858-A3B4-4D77-B154-9D498846EC85}"/>
    <dgm:cxn modelId="{DB991414-0450-474B-8448-E02E823382F4}" type="presParOf" srcId="{2090D1AB-075F-4E01-84B1-2BB498E5D3A7}" destId="{AC7888D1-B25B-4A9C-A41B-39BDDE132D41}" srcOrd="0" destOrd="0" presId="urn:microsoft.com/office/officeart/2005/8/layout/process5"/>
    <dgm:cxn modelId="{07246021-B011-42FA-8746-BDBEB2152919}" type="presParOf" srcId="{2090D1AB-075F-4E01-84B1-2BB498E5D3A7}" destId="{0658D94B-74AA-476C-86F6-93488E480881}" srcOrd="1" destOrd="0" presId="urn:microsoft.com/office/officeart/2005/8/layout/process5"/>
    <dgm:cxn modelId="{9E839E7D-F7BA-44CE-84B7-23006894071D}" type="presParOf" srcId="{0658D94B-74AA-476C-86F6-93488E480881}" destId="{7FC1C9EE-3C42-4595-90BE-1B88BB04D2F0}" srcOrd="0" destOrd="0" presId="urn:microsoft.com/office/officeart/2005/8/layout/process5"/>
    <dgm:cxn modelId="{FF209C9F-7FB8-41F5-AEA0-A220E7D3C8EF}" type="presParOf" srcId="{2090D1AB-075F-4E01-84B1-2BB498E5D3A7}" destId="{CB788F8A-6B8F-4B1C-9AD0-A679E88F5C95}" srcOrd="2" destOrd="0" presId="urn:microsoft.com/office/officeart/2005/8/layout/process5"/>
    <dgm:cxn modelId="{AA2E0085-28F7-4174-8F09-6C5C56B18895}" type="presParOf" srcId="{2090D1AB-075F-4E01-84B1-2BB498E5D3A7}" destId="{809F3C96-C3C4-434C-94AC-DFFF4A8CA9CA}" srcOrd="3" destOrd="0" presId="urn:microsoft.com/office/officeart/2005/8/layout/process5"/>
    <dgm:cxn modelId="{7D201B64-9B5A-4E55-A3D7-1608E390B9AB}" type="presParOf" srcId="{809F3C96-C3C4-434C-94AC-DFFF4A8CA9CA}" destId="{54DC15A5-1FE8-40CD-8088-4B6F1EB438E9}" srcOrd="0" destOrd="0" presId="urn:microsoft.com/office/officeart/2005/8/layout/process5"/>
    <dgm:cxn modelId="{6AE339A3-AD2F-48D0-9253-59A7C2EC45A6}" type="presParOf" srcId="{2090D1AB-075F-4E01-84B1-2BB498E5D3A7}" destId="{E2ABDD58-498C-44E1-AA50-1109987F3C10}" srcOrd="4" destOrd="0" presId="urn:microsoft.com/office/officeart/2005/8/layout/process5"/>
    <dgm:cxn modelId="{1EC1B05A-5C0F-48B6-8FD2-B68E5D3D96B4}" type="presParOf" srcId="{2090D1AB-075F-4E01-84B1-2BB498E5D3A7}" destId="{A28C4D89-7F97-4BEC-ADB4-9C955759BC21}" srcOrd="5" destOrd="0" presId="urn:microsoft.com/office/officeart/2005/8/layout/process5"/>
    <dgm:cxn modelId="{EA432BE3-CF83-4A43-8921-31CBC1E21C68}" type="presParOf" srcId="{A28C4D89-7F97-4BEC-ADB4-9C955759BC21}" destId="{56A98191-6E76-42B7-9B98-F80005084370}" srcOrd="0" destOrd="0" presId="urn:microsoft.com/office/officeart/2005/8/layout/process5"/>
    <dgm:cxn modelId="{AB9AA18F-8649-414A-ABE2-6D7B68D87306}" type="presParOf" srcId="{2090D1AB-075F-4E01-84B1-2BB498E5D3A7}" destId="{91471293-BA44-44B1-8327-0B557F3AE3E5}" srcOrd="6" destOrd="0" presId="urn:microsoft.com/office/officeart/2005/8/layout/process5"/>
    <dgm:cxn modelId="{1F82D1D7-1AA5-45A4-A4DD-C28547C1FC9C}" type="presParOf" srcId="{2090D1AB-075F-4E01-84B1-2BB498E5D3A7}" destId="{7A9E4E90-625D-4C5F-8FF2-EA73CC00E42B}" srcOrd="7" destOrd="0" presId="urn:microsoft.com/office/officeart/2005/8/layout/process5"/>
    <dgm:cxn modelId="{94761A48-DE01-47BA-AA01-B5EDA3F42465}" type="presParOf" srcId="{7A9E4E90-625D-4C5F-8FF2-EA73CC00E42B}" destId="{8D2A8504-C9B6-4FC4-8E90-719163751EE4}" srcOrd="0" destOrd="0" presId="urn:microsoft.com/office/officeart/2005/8/layout/process5"/>
    <dgm:cxn modelId="{5E9E9AD1-B100-49D7-B930-C080DB908E2A}" type="presParOf" srcId="{2090D1AB-075F-4E01-84B1-2BB498E5D3A7}" destId="{B9C555AC-E82E-4DB6-A12D-4A824E094DB9}" srcOrd="8" destOrd="0" presId="urn:microsoft.com/office/officeart/2005/8/layout/process5"/>
    <dgm:cxn modelId="{58C82184-9652-41F9-AACF-EE16BA1BE7EC}" type="presParOf" srcId="{2090D1AB-075F-4E01-84B1-2BB498E5D3A7}" destId="{1F077CF0-1788-4973-9100-0F1ECB66E505}" srcOrd="9" destOrd="0" presId="urn:microsoft.com/office/officeart/2005/8/layout/process5"/>
    <dgm:cxn modelId="{5CB47B72-EA73-47B9-A4A3-61A1EFE41990}" type="presParOf" srcId="{1F077CF0-1788-4973-9100-0F1ECB66E505}" destId="{F6928DAA-CD68-47F3-9239-80D6DC790A0F}" srcOrd="0" destOrd="0" presId="urn:microsoft.com/office/officeart/2005/8/layout/process5"/>
    <dgm:cxn modelId="{F78FB84F-79DA-4F62-8E60-29927645083A}" type="presParOf" srcId="{2090D1AB-075F-4E01-84B1-2BB498E5D3A7}" destId="{12768623-A43B-46E8-892B-E0CB041957A5}"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31BC3B-6337-4A24-B6D5-A9126AC93A45}"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s-MX"/>
        </a:p>
      </dgm:t>
    </dgm:pt>
    <dgm:pt modelId="{B63F0D24-E3E7-4AF3-B76F-9381FF22AB01}">
      <dgm:prSet phldrT="[Texto]"/>
      <dgm:spPr/>
      <dgm:t>
        <a:bodyPr/>
        <a:lstStyle/>
        <a:p>
          <a:r>
            <a:rPr lang="es-MX" dirty="0" smtClean="0">
              <a:solidFill>
                <a:schemeClr val="tx1"/>
              </a:solidFill>
              <a:latin typeface="Century Gothic" panose="020B0502020202020204" pitchFamily="34" charset="0"/>
            </a:rPr>
            <a:t>En la primera fase la mayor parte del fármaco es recibida por el hígado, riñones, encéfalo.</a:t>
          </a:r>
          <a:endParaRPr lang="es-MX" dirty="0">
            <a:solidFill>
              <a:schemeClr val="tx1"/>
            </a:solidFill>
            <a:latin typeface="Century Gothic" panose="020B0502020202020204" pitchFamily="34" charset="0"/>
          </a:endParaRPr>
        </a:p>
      </dgm:t>
    </dgm:pt>
    <dgm:pt modelId="{C42A3ABB-086A-4B56-9F30-43F8BF1A60DA}" type="parTrans" cxnId="{FBCAB5FA-9D13-4E04-8650-367FAFCB11AF}">
      <dgm:prSet/>
      <dgm:spPr/>
      <dgm:t>
        <a:bodyPr/>
        <a:lstStyle/>
        <a:p>
          <a:endParaRPr lang="es-MX">
            <a:solidFill>
              <a:schemeClr val="tx1"/>
            </a:solidFill>
            <a:latin typeface="Century Gothic" panose="020B0502020202020204" pitchFamily="34" charset="0"/>
          </a:endParaRPr>
        </a:p>
      </dgm:t>
    </dgm:pt>
    <dgm:pt modelId="{AB66D2C3-2A10-4CDA-81B3-0B2F21A4296A}" type="sibTrans" cxnId="{FBCAB5FA-9D13-4E04-8650-367FAFCB11AF}">
      <dgm:prSet/>
      <dgm:spPr/>
      <dgm:t>
        <a:bodyPr/>
        <a:lstStyle/>
        <a:p>
          <a:endParaRPr lang="es-MX">
            <a:solidFill>
              <a:schemeClr val="tx1"/>
            </a:solidFill>
            <a:latin typeface="Century Gothic" panose="020B0502020202020204" pitchFamily="34" charset="0"/>
          </a:endParaRPr>
        </a:p>
      </dgm:t>
    </dgm:pt>
    <dgm:pt modelId="{1580ED46-D75D-4334-863C-4FBB01FD5C3D}">
      <dgm:prSet phldrT="[Texto]"/>
      <dgm:spPr/>
      <dgm:t>
        <a:bodyPr/>
        <a:lstStyle/>
        <a:p>
          <a:r>
            <a:rPr lang="es-MX" dirty="0" smtClean="0">
              <a:solidFill>
                <a:schemeClr val="tx1"/>
              </a:solidFill>
              <a:latin typeface="Century Gothic" panose="020B0502020202020204" pitchFamily="34" charset="0"/>
            </a:rPr>
            <a:t>En piel, vísceras y grasa el aporte es mucho mas lento.</a:t>
          </a:r>
          <a:endParaRPr lang="es-MX" dirty="0">
            <a:solidFill>
              <a:schemeClr val="tx1"/>
            </a:solidFill>
            <a:latin typeface="Century Gothic" panose="020B0502020202020204" pitchFamily="34" charset="0"/>
          </a:endParaRPr>
        </a:p>
      </dgm:t>
    </dgm:pt>
    <dgm:pt modelId="{7A7E8DE6-4A68-4D00-9870-10C4CA592062}" type="parTrans" cxnId="{5F9EBC87-2B6F-4126-9066-72CD2422B7AE}">
      <dgm:prSet/>
      <dgm:spPr/>
      <dgm:t>
        <a:bodyPr/>
        <a:lstStyle/>
        <a:p>
          <a:endParaRPr lang="es-MX">
            <a:solidFill>
              <a:schemeClr val="tx1"/>
            </a:solidFill>
            <a:latin typeface="Century Gothic" panose="020B0502020202020204" pitchFamily="34" charset="0"/>
          </a:endParaRPr>
        </a:p>
      </dgm:t>
    </dgm:pt>
    <dgm:pt modelId="{89E282A2-4371-434A-87A1-888EDCD365AA}" type="sibTrans" cxnId="{5F9EBC87-2B6F-4126-9066-72CD2422B7AE}">
      <dgm:prSet/>
      <dgm:spPr/>
      <dgm:t>
        <a:bodyPr/>
        <a:lstStyle/>
        <a:p>
          <a:endParaRPr lang="es-MX">
            <a:solidFill>
              <a:schemeClr val="tx1"/>
            </a:solidFill>
            <a:latin typeface="Century Gothic" panose="020B0502020202020204" pitchFamily="34" charset="0"/>
          </a:endParaRPr>
        </a:p>
      </dgm:t>
    </dgm:pt>
    <dgm:pt modelId="{3D8E6AE0-8E99-44FE-BAF1-01A0EF83700B}">
      <dgm:prSet phldrT="[Texto]"/>
      <dgm:spPr/>
      <dgm:t>
        <a:bodyPr/>
        <a:lstStyle/>
        <a:p>
          <a:r>
            <a:rPr lang="es-MX" dirty="0" smtClean="0">
              <a:solidFill>
                <a:schemeClr val="tx1"/>
              </a:solidFill>
              <a:latin typeface="Century Gothic" panose="020B0502020202020204" pitchFamily="34" charset="0"/>
            </a:rPr>
            <a:t>Segunda fase, mayor parte de distribución extracelular del fármaco  </a:t>
          </a:r>
          <a:endParaRPr lang="es-MX" dirty="0">
            <a:solidFill>
              <a:schemeClr val="tx1"/>
            </a:solidFill>
            <a:latin typeface="Century Gothic" panose="020B0502020202020204" pitchFamily="34" charset="0"/>
          </a:endParaRPr>
        </a:p>
      </dgm:t>
    </dgm:pt>
    <dgm:pt modelId="{3E0DD304-CF87-44A6-8F84-70AE9B2C16B7}" type="parTrans" cxnId="{D7D305E1-12FF-4A10-9285-28187CC63073}">
      <dgm:prSet/>
      <dgm:spPr/>
      <dgm:t>
        <a:bodyPr/>
        <a:lstStyle/>
        <a:p>
          <a:endParaRPr lang="es-MX">
            <a:solidFill>
              <a:schemeClr val="tx1"/>
            </a:solidFill>
            <a:latin typeface="Century Gothic" panose="020B0502020202020204" pitchFamily="34" charset="0"/>
          </a:endParaRPr>
        </a:p>
      </dgm:t>
    </dgm:pt>
    <dgm:pt modelId="{F8F8B846-F9EE-4FC8-B010-C98E3884EDAF}" type="sibTrans" cxnId="{D7D305E1-12FF-4A10-9285-28187CC63073}">
      <dgm:prSet/>
      <dgm:spPr/>
      <dgm:t>
        <a:bodyPr/>
        <a:lstStyle/>
        <a:p>
          <a:endParaRPr lang="es-MX">
            <a:solidFill>
              <a:schemeClr val="tx1"/>
            </a:solidFill>
            <a:latin typeface="Century Gothic" panose="020B0502020202020204" pitchFamily="34" charset="0"/>
          </a:endParaRPr>
        </a:p>
      </dgm:t>
    </dgm:pt>
    <dgm:pt modelId="{98BB1EF6-1170-40E5-BF74-BDEDB939C290}">
      <dgm:prSet phldrT="[Texto]"/>
      <dgm:spPr/>
      <dgm:t>
        <a:bodyPr/>
        <a:lstStyle/>
        <a:p>
          <a:r>
            <a:rPr lang="es-MX" dirty="0" smtClean="0">
              <a:solidFill>
                <a:schemeClr val="tx1"/>
              </a:solidFill>
              <a:latin typeface="Century Gothic" panose="020B0502020202020204" pitchFamily="34" charset="0"/>
            </a:rPr>
            <a:t>La difusión de un fármaco al liquido intersticial ocurre en poco tiempo </a:t>
          </a:r>
          <a:endParaRPr lang="es-MX" dirty="0">
            <a:solidFill>
              <a:schemeClr val="tx1"/>
            </a:solidFill>
            <a:latin typeface="Century Gothic" panose="020B0502020202020204" pitchFamily="34" charset="0"/>
          </a:endParaRPr>
        </a:p>
      </dgm:t>
    </dgm:pt>
    <dgm:pt modelId="{B90FB08C-3594-4FC0-B952-3BB7BD1FA751}" type="parTrans" cxnId="{90CE0107-E071-4FED-9D27-704B7BD24720}">
      <dgm:prSet/>
      <dgm:spPr/>
      <dgm:t>
        <a:bodyPr/>
        <a:lstStyle/>
        <a:p>
          <a:endParaRPr lang="es-MX">
            <a:solidFill>
              <a:schemeClr val="tx1"/>
            </a:solidFill>
            <a:latin typeface="Century Gothic" panose="020B0502020202020204" pitchFamily="34" charset="0"/>
          </a:endParaRPr>
        </a:p>
      </dgm:t>
    </dgm:pt>
    <dgm:pt modelId="{A1485807-8414-40BC-89E6-B0ECCE02D2E8}" type="sibTrans" cxnId="{90CE0107-E071-4FED-9D27-704B7BD24720}">
      <dgm:prSet/>
      <dgm:spPr/>
      <dgm:t>
        <a:bodyPr/>
        <a:lstStyle/>
        <a:p>
          <a:endParaRPr lang="es-MX">
            <a:solidFill>
              <a:schemeClr val="tx1"/>
            </a:solidFill>
            <a:latin typeface="Century Gothic" panose="020B0502020202020204" pitchFamily="34" charset="0"/>
          </a:endParaRPr>
        </a:p>
      </dgm:t>
    </dgm:pt>
    <dgm:pt modelId="{EE7670FE-AD90-4AAF-85B1-052C1775752D}">
      <dgm:prSet phldrT="[Texto]"/>
      <dgm:spPr/>
      <dgm:t>
        <a:bodyPr/>
        <a:lstStyle/>
        <a:p>
          <a:r>
            <a:rPr lang="es-MX" dirty="0" smtClean="0">
              <a:solidFill>
                <a:schemeClr val="tx1"/>
              </a:solidFill>
              <a:latin typeface="Century Gothic" panose="020B0502020202020204" pitchFamily="34" charset="0"/>
            </a:rPr>
            <a:t>La distribución en los tejidos depende del reparto del fármaco entre la sangre y el tejido particular.</a:t>
          </a:r>
          <a:endParaRPr lang="es-MX" dirty="0">
            <a:solidFill>
              <a:schemeClr val="tx1"/>
            </a:solidFill>
            <a:latin typeface="Century Gothic" panose="020B0502020202020204" pitchFamily="34" charset="0"/>
          </a:endParaRPr>
        </a:p>
      </dgm:t>
    </dgm:pt>
    <dgm:pt modelId="{07AAD048-1566-4726-9635-68CEF8B15087}" type="parTrans" cxnId="{6AF5D226-7E9F-4250-835E-2CFCC50C1E13}">
      <dgm:prSet/>
      <dgm:spPr/>
      <dgm:t>
        <a:bodyPr/>
        <a:lstStyle/>
        <a:p>
          <a:endParaRPr lang="es-MX">
            <a:solidFill>
              <a:schemeClr val="tx1"/>
            </a:solidFill>
            <a:latin typeface="Century Gothic" panose="020B0502020202020204" pitchFamily="34" charset="0"/>
          </a:endParaRPr>
        </a:p>
      </dgm:t>
    </dgm:pt>
    <dgm:pt modelId="{DFB7AAF2-3B0E-4364-BFFD-DAB95B81935F}" type="sibTrans" cxnId="{6AF5D226-7E9F-4250-835E-2CFCC50C1E13}">
      <dgm:prSet/>
      <dgm:spPr/>
      <dgm:t>
        <a:bodyPr/>
        <a:lstStyle/>
        <a:p>
          <a:endParaRPr lang="es-MX">
            <a:solidFill>
              <a:schemeClr val="tx1"/>
            </a:solidFill>
            <a:latin typeface="Century Gothic" panose="020B0502020202020204" pitchFamily="34" charset="0"/>
          </a:endParaRPr>
        </a:p>
      </dgm:t>
    </dgm:pt>
    <dgm:pt modelId="{3AD5D345-F784-4529-A551-7440543D60A4}" type="pres">
      <dgm:prSet presAssocID="{D431BC3B-6337-4A24-B6D5-A9126AC93A45}" presName="diagram" presStyleCnt="0">
        <dgm:presLayoutVars>
          <dgm:dir/>
          <dgm:resizeHandles val="exact"/>
        </dgm:presLayoutVars>
      </dgm:prSet>
      <dgm:spPr/>
      <dgm:t>
        <a:bodyPr/>
        <a:lstStyle/>
        <a:p>
          <a:endParaRPr lang="es-MX"/>
        </a:p>
      </dgm:t>
    </dgm:pt>
    <dgm:pt modelId="{EC918DF4-BD6C-4697-8215-103BAC661096}" type="pres">
      <dgm:prSet presAssocID="{B63F0D24-E3E7-4AF3-B76F-9381FF22AB01}" presName="node" presStyleLbl="node1" presStyleIdx="0" presStyleCnt="5">
        <dgm:presLayoutVars>
          <dgm:bulletEnabled val="1"/>
        </dgm:presLayoutVars>
      </dgm:prSet>
      <dgm:spPr/>
      <dgm:t>
        <a:bodyPr/>
        <a:lstStyle/>
        <a:p>
          <a:endParaRPr lang="es-MX"/>
        </a:p>
      </dgm:t>
    </dgm:pt>
    <dgm:pt modelId="{0475BADD-E8E3-432A-AFE3-F3F12675F6B1}" type="pres">
      <dgm:prSet presAssocID="{AB66D2C3-2A10-4CDA-81B3-0B2F21A4296A}" presName="sibTrans" presStyleCnt="0"/>
      <dgm:spPr/>
    </dgm:pt>
    <dgm:pt modelId="{D5834973-A671-4C54-B389-4A6AD6CDE9D7}" type="pres">
      <dgm:prSet presAssocID="{1580ED46-D75D-4334-863C-4FBB01FD5C3D}" presName="node" presStyleLbl="node1" presStyleIdx="1" presStyleCnt="5">
        <dgm:presLayoutVars>
          <dgm:bulletEnabled val="1"/>
        </dgm:presLayoutVars>
      </dgm:prSet>
      <dgm:spPr/>
      <dgm:t>
        <a:bodyPr/>
        <a:lstStyle/>
        <a:p>
          <a:endParaRPr lang="es-MX"/>
        </a:p>
      </dgm:t>
    </dgm:pt>
    <dgm:pt modelId="{033ABE3F-F6DD-4F4C-9F2F-C4F5970AF1EC}" type="pres">
      <dgm:prSet presAssocID="{89E282A2-4371-434A-87A1-888EDCD365AA}" presName="sibTrans" presStyleCnt="0"/>
      <dgm:spPr/>
    </dgm:pt>
    <dgm:pt modelId="{AD1D74A3-EBDF-4C44-8B04-6EF3F443C3D8}" type="pres">
      <dgm:prSet presAssocID="{3D8E6AE0-8E99-44FE-BAF1-01A0EF83700B}" presName="node" presStyleLbl="node1" presStyleIdx="2" presStyleCnt="5">
        <dgm:presLayoutVars>
          <dgm:bulletEnabled val="1"/>
        </dgm:presLayoutVars>
      </dgm:prSet>
      <dgm:spPr/>
      <dgm:t>
        <a:bodyPr/>
        <a:lstStyle/>
        <a:p>
          <a:endParaRPr lang="es-MX"/>
        </a:p>
      </dgm:t>
    </dgm:pt>
    <dgm:pt modelId="{2C9E669B-8488-49C6-BB3A-46929D8FC07E}" type="pres">
      <dgm:prSet presAssocID="{F8F8B846-F9EE-4FC8-B010-C98E3884EDAF}" presName="sibTrans" presStyleCnt="0"/>
      <dgm:spPr/>
    </dgm:pt>
    <dgm:pt modelId="{7DF40244-E03E-4688-9F80-4F94EB32B97C}" type="pres">
      <dgm:prSet presAssocID="{98BB1EF6-1170-40E5-BF74-BDEDB939C290}" presName="node" presStyleLbl="node1" presStyleIdx="3" presStyleCnt="5">
        <dgm:presLayoutVars>
          <dgm:bulletEnabled val="1"/>
        </dgm:presLayoutVars>
      </dgm:prSet>
      <dgm:spPr/>
      <dgm:t>
        <a:bodyPr/>
        <a:lstStyle/>
        <a:p>
          <a:endParaRPr lang="es-MX"/>
        </a:p>
      </dgm:t>
    </dgm:pt>
    <dgm:pt modelId="{B852E8FC-2BE7-4C67-8DDA-28CAE100292F}" type="pres">
      <dgm:prSet presAssocID="{A1485807-8414-40BC-89E6-B0ECCE02D2E8}" presName="sibTrans" presStyleCnt="0"/>
      <dgm:spPr/>
    </dgm:pt>
    <dgm:pt modelId="{48612549-6729-41BA-891D-E51874CF7321}" type="pres">
      <dgm:prSet presAssocID="{EE7670FE-AD90-4AAF-85B1-052C1775752D}" presName="node" presStyleLbl="node1" presStyleIdx="4" presStyleCnt="5">
        <dgm:presLayoutVars>
          <dgm:bulletEnabled val="1"/>
        </dgm:presLayoutVars>
      </dgm:prSet>
      <dgm:spPr/>
      <dgm:t>
        <a:bodyPr/>
        <a:lstStyle/>
        <a:p>
          <a:endParaRPr lang="es-MX"/>
        </a:p>
      </dgm:t>
    </dgm:pt>
  </dgm:ptLst>
  <dgm:cxnLst>
    <dgm:cxn modelId="{19BA71C8-2E00-4F47-8507-749E7553649F}" type="presOf" srcId="{1580ED46-D75D-4334-863C-4FBB01FD5C3D}" destId="{D5834973-A671-4C54-B389-4A6AD6CDE9D7}" srcOrd="0" destOrd="0" presId="urn:microsoft.com/office/officeart/2005/8/layout/default"/>
    <dgm:cxn modelId="{3ADFF748-8B8C-478C-A54A-0707AA2AECD0}" type="presOf" srcId="{EE7670FE-AD90-4AAF-85B1-052C1775752D}" destId="{48612549-6729-41BA-891D-E51874CF7321}" srcOrd="0" destOrd="0" presId="urn:microsoft.com/office/officeart/2005/8/layout/default"/>
    <dgm:cxn modelId="{6AF5D226-7E9F-4250-835E-2CFCC50C1E13}" srcId="{D431BC3B-6337-4A24-B6D5-A9126AC93A45}" destId="{EE7670FE-AD90-4AAF-85B1-052C1775752D}" srcOrd="4" destOrd="0" parTransId="{07AAD048-1566-4726-9635-68CEF8B15087}" sibTransId="{DFB7AAF2-3B0E-4364-BFFD-DAB95B81935F}"/>
    <dgm:cxn modelId="{B6E8C87E-F8F4-4D85-BCB8-C85898595FBB}" type="presOf" srcId="{3D8E6AE0-8E99-44FE-BAF1-01A0EF83700B}" destId="{AD1D74A3-EBDF-4C44-8B04-6EF3F443C3D8}" srcOrd="0" destOrd="0" presId="urn:microsoft.com/office/officeart/2005/8/layout/default"/>
    <dgm:cxn modelId="{5F9EBC87-2B6F-4126-9066-72CD2422B7AE}" srcId="{D431BC3B-6337-4A24-B6D5-A9126AC93A45}" destId="{1580ED46-D75D-4334-863C-4FBB01FD5C3D}" srcOrd="1" destOrd="0" parTransId="{7A7E8DE6-4A68-4D00-9870-10C4CA592062}" sibTransId="{89E282A2-4371-434A-87A1-888EDCD365AA}"/>
    <dgm:cxn modelId="{79A0B08C-4E77-4157-9C96-D114CF87A053}" type="presOf" srcId="{98BB1EF6-1170-40E5-BF74-BDEDB939C290}" destId="{7DF40244-E03E-4688-9F80-4F94EB32B97C}" srcOrd="0" destOrd="0" presId="urn:microsoft.com/office/officeart/2005/8/layout/default"/>
    <dgm:cxn modelId="{FBCAB5FA-9D13-4E04-8650-367FAFCB11AF}" srcId="{D431BC3B-6337-4A24-B6D5-A9126AC93A45}" destId="{B63F0D24-E3E7-4AF3-B76F-9381FF22AB01}" srcOrd="0" destOrd="0" parTransId="{C42A3ABB-086A-4B56-9F30-43F8BF1A60DA}" sibTransId="{AB66D2C3-2A10-4CDA-81B3-0B2F21A4296A}"/>
    <dgm:cxn modelId="{90CE0107-E071-4FED-9D27-704B7BD24720}" srcId="{D431BC3B-6337-4A24-B6D5-A9126AC93A45}" destId="{98BB1EF6-1170-40E5-BF74-BDEDB939C290}" srcOrd="3" destOrd="0" parTransId="{B90FB08C-3594-4FC0-B952-3BB7BD1FA751}" sibTransId="{A1485807-8414-40BC-89E6-B0ECCE02D2E8}"/>
    <dgm:cxn modelId="{D7D305E1-12FF-4A10-9285-28187CC63073}" srcId="{D431BC3B-6337-4A24-B6D5-A9126AC93A45}" destId="{3D8E6AE0-8E99-44FE-BAF1-01A0EF83700B}" srcOrd="2" destOrd="0" parTransId="{3E0DD304-CF87-44A6-8F84-70AE9B2C16B7}" sibTransId="{F8F8B846-F9EE-4FC8-B010-C98E3884EDAF}"/>
    <dgm:cxn modelId="{15930E46-370C-4079-818B-A16016D84A31}" type="presOf" srcId="{D431BC3B-6337-4A24-B6D5-A9126AC93A45}" destId="{3AD5D345-F784-4529-A551-7440543D60A4}" srcOrd="0" destOrd="0" presId="urn:microsoft.com/office/officeart/2005/8/layout/default"/>
    <dgm:cxn modelId="{1BA5AE44-DCAD-4D5B-A8D9-9C1D3DD60B2F}" type="presOf" srcId="{B63F0D24-E3E7-4AF3-B76F-9381FF22AB01}" destId="{EC918DF4-BD6C-4697-8215-103BAC661096}" srcOrd="0" destOrd="0" presId="urn:microsoft.com/office/officeart/2005/8/layout/default"/>
    <dgm:cxn modelId="{3BD84A7B-E39E-496D-A742-E2AAE3D2E902}" type="presParOf" srcId="{3AD5D345-F784-4529-A551-7440543D60A4}" destId="{EC918DF4-BD6C-4697-8215-103BAC661096}" srcOrd="0" destOrd="0" presId="urn:microsoft.com/office/officeart/2005/8/layout/default"/>
    <dgm:cxn modelId="{C2CEB1DA-1B2A-4365-B8E8-7022347CA8F5}" type="presParOf" srcId="{3AD5D345-F784-4529-A551-7440543D60A4}" destId="{0475BADD-E8E3-432A-AFE3-F3F12675F6B1}" srcOrd="1" destOrd="0" presId="urn:microsoft.com/office/officeart/2005/8/layout/default"/>
    <dgm:cxn modelId="{6B1B3687-D095-4CDC-ADF7-F923464B8AD4}" type="presParOf" srcId="{3AD5D345-F784-4529-A551-7440543D60A4}" destId="{D5834973-A671-4C54-B389-4A6AD6CDE9D7}" srcOrd="2" destOrd="0" presId="urn:microsoft.com/office/officeart/2005/8/layout/default"/>
    <dgm:cxn modelId="{AA9A1C35-5F22-4D67-8E1C-14DF46BCA14C}" type="presParOf" srcId="{3AD5D345-F784-4529-A551-7440543D60A4}" destId="{033ABE3F-F6DD-4F4C-9F2F-C4F5970AF1EC}" srcOrd="3" destOrd="0" presId="urn:microsoft.com/office/officeart/2005/8/layout/default"/>
    <dgm:cxn modelId="{1FEA7961-3157-44BD-BCE9-257CA760D675}" type="presParOf" srcId="{3AD5D345-F784-4529-A551-7440543D60A4}" destId="{AD1D74A3-EBDF-4C44-8B04-6EF3F443C3D8}" srcOrd="4" destOrd="0" presId="urn:microsoft.com/office/officeart/2005/8/layout/default"/>
    <dgm:cxn modelId="{34BCCA30-BCE7-4D7D-A865-688C865C165A}" type="presParOf" srcId="{3AD5D345-F784-4529-A551-7440543D60A4}" destId="{2C9E669B-8488-49C6-BB3A-46929D8FC07E}" srcOrd="5" destOrd="0" presId="urn:microsoft.com/office/officeart/2005/8/layout/default"/>
    <dgm:cxn modelId="{A82840C5-880D-4E62-9B85-17F0D3B7D1F2}" type="presParOf" srcId="{3AD5D345-F784-4529-A551-7440543D60A4}" destId="{7DF40244-E03E-4688-9F80-4F94EB32B97C}" srcOrd="6" destOrd="0" presId="urn:microsoft.com/office/officeart/2005/8/layout/default"/>
    <dgm:cxn modelId="{2EF0BBC0-3ED8-4256-A294-555DB5918962}" type="presParOf" srcId="{3AD5D345-F784-4529-A551-7440543D60A4}" destId="{B852E8FC-2BE7-4C67-8DDA-28CAE100292F}" srcOrd="7" destOrd="0" presId="urn:microsoft.com/office/officeart/2005/8/layout/default"/>
    <dgm:cxn modelId="{FF83DEC2-7612-465B-9CBC-F56A243E76E2}" type="presParOf" srcId="{3AD5D345-F784-4529-A551-7440543D60A4}" destId="{48612549-6729-41BA-891D-E51874CF732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882DD70-A5EC-4811-AD72-DC2A58366970}"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s-MX"/>
        </a:p>
      </dgm:t>
    </dgm:pt>
    <dgm:pt modelId="{3EC37076-5920-4E48-9FB5-D72A18D22EED}">
      <dgm:prSet phldrT="[Texto]"/>
      <dgm:spPr/>
      <dgm:t>
        <a:bodyPr/>
        <a:lstStyle/>
        <a:p>
          <a:r>
            <a:rPr lang="es-MX" b="0" smtClean="0">
              <a:solidFill>
                <a:schemeClr val="tx1"/>
              </a:solidFill>
              <a:latin typeface="Century Gothic" panose="020B0502020202020204" pitchFamily="34" charset="0"/>
            </a:rPr>
            <a:t>Las reacciones de fase I, convierten el fármaco original en un metabolito polar</a:t>
          </a:r>
          <a:endParaRPr lang="es-MX" b="0" dirty="0">
            <a:solidFill>
              <a:schemeClr val="tx1"/>
            </a:solidFill>
            <a:latin typeface="Century Gothic" panose="020B0502020202020204" pitchFamily="34" charset="0"/>
          </a:endParaRPr>
        </a:p>
      </dgm:t>
    </dgm:pt>
    <dgm:pt modelId="{6CE161FE-EE4F-4A9E-A98C-896B588807B3}" type="parTrans" cxnId="{B9EA0A0B-C311-41E4-AD09-E4F905D1D1CA}">
      <dgm:prSet/>
      <dgm:spPr/>
      <dgm:t>
        <a:bodyPr/>
        <a:lstStyle/>
        <a:p>
          <a:endParaRPr lang="es-MX" b="0">
            <a:solidFill>
              <a:schemeClr val="tx1"/>
            </a:solidFill>
            <a:latin typeface="Century Gothic" panose="020B0502020202020204" pitchFamily="34" charset="0"/>
          </a:endParaRPr>
        </a:p>
      </dgm:t>
    </dgm:pt>
    <dgm:pt modelId="{6FC29E37-460E-4389-B480-2F3DA8FAD98E}" type="sibTrans" cxnId="{B9EA0A0B-C311-41E4-AD09-E4F905D1D1CA}">
      <dgm:prSet/>
      <dgm:spPr/>
      <dgm:t>
        <a:bodyPr/>
        <a:lstStyle/>
        <a:p>
          <a:endParaRPr lang="es-MX" b="0">
            <a:solidFill>
              <a:schemeClr val="tx1"/>
            </a:solidFill>
            <a:latin typeface="Century Gothic" panose="020B0502020202020204" pitchFamily="34" charset="0"/>
          </a:endParaRPr>
        </a:p>
      </dgm:t>
    </dgm:pt>
    <mc:AlternateContent xmlns:mc="http://schemas.openxmlformats.org/markup-compatibility/2006" xmlns:a14="http://schemas.microsoft.com/office/drawing/2010/main">
      <mc:Choice Requires="a14">
        <dgm:pt modelId="{0AFCBF36-5F6D-46D1-A0E5-8710746D285D}">
          <dgm:prSet phldrT="[Texto]"/>
          <dgm:spPr/>
          <dgm:t>
            <a:bodyPr/>
            <a:lstStyle/>
            <a:p>
              <a:r>
                <a:rPr lang="es-MX" b="0" dirty="0" smtClean="0">
                  <a:solidFill>
                    <a:schemeClr val="tx1"/>
                  </a:solidFill>
                  <a:latin typeface="Century Gothic" panose="020B0502020202020204" pitchFamily="34" charset="0"/>
                </a:rPr>
                <a:t>por la introducción de un grupo funcional</a:t>
              </a:r>
            </a:p>
            <a:p>
              <a14:m>
                <m:oMath xmlns:m="http://schemas.openxmlformats.org/officeDocument/2006/math">
                  <m:r>
                    <a:rPr lang="es-MX" b="0" i="1" smtClean="0">
                      <a:solidFill>
                        <a:schemeClr val="tx1"/>
                      </a:solidFill>
                      <a:latin typeface="Cambria Math"/>
                    </a:rPr>
                    <m:t>(−</m:t>
                  </m:r>
                  <m:r>
                    <a:rPr lang="es-MX" b="0" i="1" smtClean="0">
                      <a:solidFill>
                        <a:schemeClr val="tx1"/>
                      </a:solidFill>
                      <a:latin typeface="Cambria Math"/>
                    </a:rPr>
                    <m:t>𝑂𝐻</m:t>
                  </m:r>
                  <m:r>
                    <a:rPr lang="es-MX" b="0" i="1" smtClean="0">
                      <a:solidFill>
                        <a:schemeClr val="tx1"/>
                      </a:solidFill>
                      <a:latin typeface="Cambria Math"/>
                    </a:rPr>
                    <m:t>, −</m:t>
                  </m:r>
                  <m:sSub>
                    <m:sSubPr>
                      <m:ctrlPr>
                        <a:rPr lang="es-MX" b="0" i="1" smtClean="0">
                          <a:solidFill>
                            <a:schemeClr val="tx1"/>
                          </a:solidFill>
                          <a:latin typeface="Cambria Math"/>
                        </a:rPr>
                      </m:ctrlPr>
                    </m:sSubPr>
                    <m:e>
                      <m:r>
                        <a:rPr lang="es-MX" b="0" i="1" smtClean="0">
                          <a:solidFill>
                            <a:schemeClr val="tx1"/>
                          </a:solidFill>
                          <a:latin typeface="Cambria Math"/>
                        </a:rPr>
                        <m:t>𝑁𝐻</m:t>
                      </m:r>
                    </m:e>
                    <m:sub>
                      <m:r>
                        <a:rPr lang="es-MX" b="0" i="1" smtClean="0">
                          <a:solidFill>
                            <a:schemeClr val="tx1"/>
                          </a:solidFill>
                          <a:latin typeface="Cambria Math"/>
                        </a:rPr>
                        <m:t>2</m:t>
                      </m:r>
                    </m:sub>
                  </m:sSub>
                  <m:r>
                    <a:rPr lang="es-MX" b="0" i="1" smtClean="0">
                      <a:solidFill>
                        <a:schemeClr val="tx1"/>
                      </a:solidFill>
                      <a:latin typeface="Cambria Math"/>
                    </a:rPr>
                    <m:t>,</m:t>
                  </m:r>
                  <m:r>
                    <a:rPr lang="es-MX" b="0" i="1" smtClean="0">
                      <a:solidFill>
                        <a:schemeClr val="tx1"/>
                      </a:solidFill>
                      <a:latin typeface="Cambria Math"/>
                    </a:rPr>
                    <m:t>𝑆𝐻</m:t>
                  </m:r>
                  <m:r>
                    <a:rPr lang="es-MX" b="0" i="1" smtClean="0">
                      <a:solidFill>
                        <a:schemeClr val="tx1"/>
                      </a:solidFill>
                      <a:latin typeface="Cambria Math"/>
                    </a:rPr>
                    <m:t>)</m:t>
                  </m:r>
                </m:oMath>
              </a14:m>
              <a:r>
                <a:rPr lang="es-MX" b="0" dirty="0" smtClean="0">
                  <a:solidFill>
                    <a:schemeClr val="tx1"/>
                  </a:solidFill>
                  <a:latin typeface="Century Gothic" panose="020B0502020202020204" pitchFamily="34" charset="0"/>
                </a:rPr>
                <a:t> </a:t>
              </a:r>
              <a:endParaRPr lang="es-MX" b="0" dirty="0">
                <a:solidFill>
                  <a:schemeClr val="tx1"/>
                </a:solidFill>
                <a:latin typeface="Century Gothic" panose="020B0502020202020204" pitchFamily="34" charset="0"/>
              </a:endParaRPr>
            </a:p>
          </dgm:t>
        </dgm:pt>
      </mc:Choice>
      <mc:Fallback xmlns="">
        <dgm:pt modelId="{0AFCBF36-5F6D-46D1-A0E5-8710746D285D}">
          <dgm:prSet phldrT="[Texto]"/>
          <dgm:spPr/>
          <dgm:t>
            <a:bodyPr/>
            <a:lstStyle/>
            <a:p>
              <a:r>
                <a:rPr lang="es-MX" b="0" dirty="0" smtClean="0">
                  <a:solidFill>
                    <a:schemeClr val="tx1"/>
                  </a:solidFill>
                  <a:latin typeface="Century Gothic" panose="020B0502020202020204" pitchFamily="34" charset="0"/>
                </a:rPr>
                <a:t>por la introducción de un grupo funcional</a:t>
              </a:r>
            </a:p>
            <a:p>
              <a:r>
                <a:rPr lang="es-MX" b="0" i="0" smtClean="0">
                  <a:solidFill>
                    <a:schemeClr val="tx1"/>
                  </a:solidFill>
                  <a:latin typeface="Cambria Math"/>
                </a:rPr>
                <a:t>(−𝑂𝐻, −〖𝑁𝐻〗_2,𝑆𝐻)</a:t>
              </a:r>
              <a:r>
                <a:rPr lang="es-MX" b="0" dirty="0" smtClean="0">
                  <a:solidFill>
                    <a:schemeClr val="tx1"/>
                  </a:solidFill>
                  <a:latin typeface="Century Gothic" panose="020B0502020202020204" pitchFamily="34" charset="0"/>
                </a:rPr>
                <a:t> </a:t>
              </a:r>
              <a:endParaRPr lang="es-MX" b="0" dirty="0">
                <a:solidFill>
                  <a:schemeClr val="tx1"/>
                </a:solidFill>
                <a:latin typeface="Century Gothic" panose="020B0502020202020204" pitchFamily="34" charset="0"/>
              </a:endParaRPr>
            </a:p>
          </dgm:t>
        </dgm:pt>
      </mc:Fallback>
    </mc:AlternateContent>
    <dgm:pt modelId="{DE99EB3D-D2D0-4BEC-9E08-AF688EB9ACA7}" type="parTrans" cxnId="{0E5CB77B-B8C1-4153-A170-22A1133C1E42}">
      <dgm:prSet/>
      <dgm:spPr/>
      <dgm:t>
        <a:bodyPr/>
        <a:lstStyle/>
        <a:p>
          <a:endParaRPr lang="es-MX" b="0">
            <a:solidFill>
              <a:schemeClr val="tx1"/>
            </a:solidFill>
            <a:latin typeface="Century Gothic" panose="020B0502020202020204" pitchFamily="34" charset="0"/>
          </a:endParaRPr>
        </a:p>
      </dgm:t>
    </dgm:pt>
    <dgm:pt modelId="{72ED26DB-81E5-4BFA-B75C-E70ACAC81260}" type="sibTrans" cxnId="{0E5CB77B-B8C1-4153-A170-22A1133C1E42}">
      <dgm:prSet/>
      <dgm:spPr/>
      <dgm:t>
        <a:bodyPr/>
        <a:lstStyle/>
        <a:p>
          <a:endParaRPr lang="es-MX" b="0">
            <a:solidFill>
              <a:schemeClr val="tx1"/>
            </a:solidFill>
            <a:latin typeface="Century Gothic" panose="020B0502020202020204" pitchFamily="34" charset="0"/>
          </a:endParaRPr>
        </a:p>
      </dgm:t>
    </dgm:pt>
    <dgm:pt modelId="{E38B12C2-597D-4FAD-AB2C-9B66267A88C5}">
      <dgm:prSet phldrT="[Texto]"/>
      <dgm:spPr/>
      <dgm:t>
        <a:bodyPr/>
        <a:lstStyle/>
        <a:p>
          <a:r>
            <a:rPr lang="es-MX" b="0" smtClean="0">
              <a:solidFill>
                <a:schemeClr val="tx1"/>
              </a:solidFill>
              <a:latin typeface="Century Gothic" panose="020B0502020202020204" pitchFamily="34" charset="0"/>
            </a:rPr>
            <a:t>Estos metabolitos pueden ser: inactivos, con actividad modificada o incrementada.</a:t>
          </a:r>
          <a:endParaRPr lang="es-MX" b="0" dirty="0">
            <a:solidFill>
              <a:schemeClr val="tx1"/>
            </a:solidFill>
            <a:latin typeface="Century Gothic" panose="020B0502020202020204" pitchFamily="34" charset="0"/>
          </a:endParaRPr>
        </a:p>
      </dgm:t>
    </dgm:pt>
    <dgm:pt modelId="{9FEE71A7-7CDF-4932-8E99-BA0B79969B69}" type="parTrans" cxnId="{C6D0A5C4-B560-43CC-810C-D5E4B85E9604}">
      <dgm:prSet/>
      <dgm:spPr/>
      <dgm:t>
        <a:bodyPr/>
        <a:lstStyle/>
        <a:p>
          <a:endParaRPr lang="es-MX" b="0">
            <a:solidFill>
              <a:schemeClr val="tx1"/>
            </a:solidFill>
            <a:latin typeface="Century Gothic" panose="020B0502020202020204" pitchFamily="34" charset="0"/>
          </a:endParaRPr>
        </a:p>
      </dgm:t>
    </dgm:pt>
    <dgm:pt modelId="{D9FE588B-BF6E-49E8-834B-E4EE0D65E81A}" type="sibTrans" cxnId="{C6D0A5C4-B560-43CC-810C-D5E4B85E9604}">
      <dgm:prSet/>
      <dgm:spPr/>
      <dgm:t>
        <a:bodyPr/>
        <a:lstStyle/>
        <a:p>
          <a:endParaRPr lang="es-MX" b="0">
            <a:solidFill>
              <a:schemeClr val="tx1"/>
            </a:solidFill>
            <a:latin typeface="Century Gothic" panose="020B0502020202020204" pitchFamily="34" charset="0"/>
          </a:endParaRPr>
        </a:p>
      </dgm:t>
    </dgm:pt>
    <dgm:pt modelId="{C58B185E-CCDB-4AF6-B284-1D9C7BBDE232}">
      <dgm:prSet phldrT="[Texto]"/>
      <dgm:spPr/>
      <dgm:t>
        <a:bodyPr/>
        <a:lstStyle/>
        <a:p>
          <a:r>
            <a:rPr lang="es-MX" b="0" smtClean="0">
              <a:solidFill>
                <a:schemeClr val="tx1"/>
              </a:solidFill>
              <a:latin typeface="Century Gothic" panose="020B0502020202020204" pitchFamily="34" charset="0"/>
            </a:rPr>
            <a:t>Si los metabolitos de esta fase son lo bastante polares se excretan con facilidad.</a:t>
          </a:r>
          <a:endParaRPr lang="es-MX" b="0" dirty="0">
            <a:solidFill>
              <a:schemeClr val="tx1"/>
            </a:solidFill>
            <a:latin typeface="Century Gothic" panose="020B0502020202020204" pitchFamily="34" charset="0"/>
          </a:endParaRPr>
        </a:p>
      </dgm:t>
    </dgm:pt>
    <dgm:pt modelId="{DB7769B9-F3FD-4FD4-B27F-EF1082AF887F}" type="parTrans" cxnId="{E58C4548-B2E8-40D8-BCF7-AC9E0089F42A}">
      <dgm:prSet/>
      <dgm:spPr/>
      <dgm:t>
        <a:bodyPr/>
        <a:lstStyle/>
        <a:p>
          <a:endParaRPr lang="es-MX" b="0">
            <a:solidFill>
              <a:schemeClr val="tx1"/>
            </a:solidFill>
            <a:latin typeface="Century Gothic" panose="020B0502020202020204" pitchFamily="34" charset="0"/>
          </a:endParaRPr>
        </a:p>
      </dgm:t>
    </dgm:pt>
    <dgm:pt modelId="{1E120023-9584-4841-9DC2-94302391E90E}" type="sibTrans" cxnId="{E58C4548-B2E8-40D8-BCF7-AC9E0089F42A}">
      <dgm:prSet/>
      <dgm:spPr/>
      <dgm:t>
        <a:bodyPr/>
        <a:lstStyle/>
        <a:p>
          <a:endParaRPr lang="es-MX" b="0">
            <a:solidFill>
              <a:schemeClr val="tx1"/>
            </a:solidFill>
            <a:latin typeface="Century Gothic" panose="020B0502020202020204" pitchFamily="34" charset="0"/>
          </a:endParaRPr>
        </a:p>
      </dgm:t>
    </dgm:pt>
    <dgm:pt modelId="{93017160-F250-4714-8BA5-8550759FBBE9}">
      <dgm:prSet phldrT="[Texto]"/>
      <dgm:spPr/>
      <dgm:t>
        <a:bodyPr/>
        <a:lstStyle/>
        <a:p>
          <a:r>
            <a:rPr lang="es-MX" b="0" smtClean="0">
              <a:solidFill>
                <a:schemeClr val="tx1"/>
              </a:solidFill>
              <a:latin typeface="Century Gothic" panose="020B0502020202020204" pitchFamily="34" charset="0"/>
            </a:rPr>
            <a:t>Muchos productos de la fase I no se eliminan con rapidez</a:t>
          </a:r>
          <a:endParaRPr lang="es-MX" b="0" dirty="0">
            <a:solidFill>
              <a:schemeClr val="tx1"/>
            </a:solidFill>
            <a:latin typeface="Century Gothic" panose="020B0502020202020204" pitchFamily="34" charset="0"/>
          </a:endParaRPr>
        </a:p>
      </dgm:t>
    </dgm:pt>
    <dgm:pt modelId="{813F788C-C5CB-4A73-A0A1-03E6C103D6CC}" type="parTrans" cxnId="{3851A962-5E1E-48B4-B3A5-21D87416347C}">
      <dgm:prSet/>
      <dgm:spPr/>
      <dgm:t>
        <a:bodyPr/>
        <a:lstStyle/>
        <a:p>
          <a:endParaRPr lang="es-MX" b="0">
            <a:solidFill>
              <a:schemeClr val="tx1"/>
            </a:solidFill>
            <a:latin typeface="Century Gothic" panose="020B0502020202020204" pitchFamily="34" charset="0"/>
          </a:endParaRPr>
        </a:p>
      </dgm:t>
    </dgm:pt>
    <dgm:pt modelId="{377FC34D-9DE5-490F-BF88-10060CC71C57}" type="sibTrans" cxnId="{3851A962-5E1E-48B4-B3A5-21D87416347C}">
      <dgm:prSet/>
      <dgm:spPr/>
      <dgm:t>
        <a:bodyPr/>
        <a:lstStyle/>
        <a:p>
          <a:endParaRPr lang="es-MX" b="0">
            <a:solidFill>
              <a:schemeClr val="tx1"/>
            </a:solidFill>
            <a:latin typeface="Century Gothic" panose="020B0502020202020204" pitchFamily="34" charset="0"/>
          </a:endParaRPr>
        </a:p>
      </dgm:t>
    </dgm:pt>
    <dgm:pt modelId="{5E8E9088-EE29-45EF-AFE7-F578CE29A954}">
      <dgm:prSet phldrT="[Texto]"/>
      <dgm:spPr/>
      <dgm:t>
        <a:bodyPr/>
        <a:lstStyle/>
        <a:p>
          <a:r>
            <a:rPr lang="es-MX" b="0" dirty="0" smtClean="0">
              <a:solidFill>
                <a:schemeClr val="tx1"/>
              </a:solidFill>
              <a:latin typeface="Century Gothic" panose="020B0502020202020204" pitchFamily="34" charset="0"/>
            </a:rPr>
            <a:t>Se someten a una reacción ulterior en la que un sustrato endógeno se combina con el para formar un conjugado polar</a:t>
          </a:r>
          <a:endParaRPr lang="es-MX" b="0" dirty="0">
            <a:solidFill>
              <a:schemeClr val="tx1"/>
            </a:solidFill>
            <a:latin typeface="Century Gothic" panose="020B0502020202020204" pitchFamily="34" charset="0"/>
          </a:endParaRPr>
        </a:p>
      </dgm:t>
    </dgm:pt>
    <dgm:pt modelId="{D6ADCB4E-9953-4642-89FF-748EEBF76468}" type="parTrans" cxnId="{30513D29-24B9-4D4D-A533-2AB17849BEB9}">
      <dgm:prSet/>
      <dgm:spPr/>
      <dgm:t>
        <a:bodyPr/>
        <a:lstStyle/>
        <a:p>
          <a:endParaRPr lang="es-MX" b="0">
            <a:solidFill>
              <a:schemeClr val="tx1"/>
            </a:solidFill>
            <a:latin typeface="Century Gothic" panose="020B0502020202020204" pitchFamily="34" charset="0"/>
          </a:endParaRPr>
        </a:p>
      </dgm:t>
    </dgm:pt>
    <dgm:pt modelId="{C3B304A2-8620-469A-9A05-AF82AC873CAB}" type="sibTrans" cxnId="{30513D29-24B9-4D4D-A533-2AB17849BEB9}">
      <dgm:prSet/>
      <dgm:spPr/>
      <dgm:t>
        <a:bodyPr/>
        <a:lstStyle/>
        <a:p>
          <a:endParaRPr lang="es-MX" b="0">
            <a:solidFill>
              <a:schemeClr val="tx1"/>
            </a:solidFill>
            <a:latin typeface="Century Gothic" panose="020B0502020202020204" pitchFamily="34" charset="0"/>
          </a:endParaRPr>
        </a:p>
      </dgm:t>
    </dgm:pt>
    <dgm:pt modelId="{83D09E71-8600-452D-9970-3A552590BDBF}" type="pres">
      <dgm:prSet presAssocID="{0882DD70-A5EC-4811-AD72-DC2A58366970}" presName="Name0" presStyleCnt="0">
        <dgm:presLayoutVars>
          <dgm:dir/>
          <dgm:resizeHandles val="exact"/>
        </dgm:presLayoutVars>
      </dgm:prSet>
      <dgm:spPr/>
      <dgm:t>
        <a:bodyPr/>
        <a:lstStyle/>
        <a:p>
          <a:endParaRPr lang="es-MX"/>
        </a:p>
      </dgm:t>
    </dgm:pt>
    <dgm:pt modelId="{F62655A8-E156-48A0-8354-21B6D5B30D92}" type="pres">
      <dgm:prSet presAssocID="{3EC37076-5920-4E48-9FB5-D72A18D22EED}" presName="node" presStyleLbl="node1" presStyleIdx="0" presStyleCnt="6">
        <dgm:presLayoutVars>
          <dgm:bulletEnabled val="1"/>
        </dgm:presLayoutVars>
      </dgm:prSet>
      <dgm:spPr/>
      <dgm:t>
        <a:bodyPr/>
        <a:lstStyle/>
        <a:p>
          <a:endParaRPr lang="es-MX"/>
        </a:p>
      </dgm:t>
    </dgm:pt>
    <dgm:pt modelId="{5FEFC1DE-257A-4200-9C65-83C193619C6E}" type="pres">
      <dgm:prSet presAssocID="{6FC29E37-460E-4389-B480-2F3DA8FAD98E}" presName="sibTrans" presStyleLbl="sibTrans1D1" presStyleIdx="0" presStyleCnt="5"/>
      <dgm:spPr/>
      <dgm:t>
        <a:bodyPr/>
        <a:lstStyle/>
        <a:p>
          <a:endParaRPr lang="es-MX"/>
        </a:p>
      </dgm:t>
    </dgm:pt>
    <dgm:pt modelId="{99ECE034-00C3-4749-9787-AF7BC7199A2B}" type="pres">
      <dgm:prSet presAssocID="{6FC29E37-460E-4389-B480-2F3DA8FAD98E}" presName="connectorText" presStyleLbl="sibTrans1D1" presStyleIdx="0" presStyleCnt="5"/>
      <dgm:spPr/>
      <dgm:t>
        <a:bodyPr/>
        <a:lstStyle/>
        <a:p>
          <a:endParaRPr lang="es-MX"/>
        </a:p>
      </dgm:t>
    </dgm:pt>
    <dgm:pt modelId="{70147B65-12A4-4F2C-B186-35A55489194B}" type="pres">
      <dgm:prSet presAssocID="{0AFCBF36-5F6D-46D1-A0E5-8710746D285D}" presName="node" presStyleLbl="node1" presStyleIdx="1" presStyleCnt="6">
        <dgm:presLayoutVars>
          <dgm:bulletEnabled val="1"/>
        </dgm:presLayoutVars>
      </dgm:prSet>
      <dgm:spPr/>
      <dgm:t>
        <a:bodyPr/>
        <a:lstStyle/>
        <a:p>
          <a:endParaRPr lang="es-MX"/>
        </a:p>
      </dgm:t>
    </dgm:pt>
    <dgm:pt modelId="{D8725939-E0C4-4DAB-B85F-ABCA05D19194}" type="pres">
      <dgm:prSet presAssocID="{72ED26DB-81E5-4BFA-B75C-E70ACAC81260}" presName="sibTrans" presStyleLbl="sibTrans1D1" presStyleIdx="1" presStyleCnt="5"/>
      <dgm:spPr/>
      <dgm:t>
        <a:bodyPr/>
        <a:lstStyle/>
        <a:p>
          <a:endParaRPr lang="es-MX"/>
        </a:p>
      </dgm:t>
    </dgm:pt>
    <dgm:pt modelId="{1626E283-6C47-4268-B742-7EA474916D41}" type="pres">
      <dgm:prSet presAssocID="{72ED26DB-81E5-4BFA-B75C-E70ACAC81260}" presName="connectorText" presStyleLbl="sibTrans1D1" presStyleIdx="1" presStyleCnt="5"/>
      <dgm:spPr/>
      <dgm:t>
        <a:bodyPr/>
        <a:lstStyle/>
        <a:p>
          <a:endParaRPr lang="es-MX"/>
        </a:p>
      </dgm:t>
    </dgm:pt>
    <dgm:pt modelId="{B6847B98-0086-4604-BE14-BBC78FC9D56A}" type="pres">
      <dgm:prSet presAssocID="{E38B12C2-597D-4FAD-AB2C-9B66267A88C5}" presName="node" presStyleLbl="node1" presStyleIdx="2" presStyleCnt="6">
        <dgm:presLayoutVars>
          <dgm:bulletEnabled val="1"/>
        </dgm:presLayoutVars>
      </dgm:prSet>
      <dgm:spPr/>
      <dgm:t>
        <a:bodyPr/>
        <a:lstStyle/>
        <a:p>
          <a:endParaRPr lang="es-MX"/>
        </a:p>
      </dgm:t>
    </dgm:pt>
    <dgm:pt modelId="{27B1D02E-5AC8-4DA6-88AC-0E4DE78EC8F5}" type="pres">
      <dgm:prSet presAssocID="{D9FE588B-BF6E-49E8-834B-E4EE0D65E81A}" presName="sibTrans" presStyleLbl="sibTrans1D1" presStyleIdx="2" presStyleCnt="5"/>
      <dgm:spPr/>
      <dgm:t>
        <a:bodyPr/>
        <a:lstStyle/>
        <a:p>
          <a:endParaRPr lang="es-MX"/>
        </a:p>
      </dgm:t>
    </dgm:pt>
    <dgm:pt modelId="{F0BA40B5-0BFD-43C8-902D-8552259A0625}" type="pres">
      <dgm:prSet presAssocID="{D9FE588B-BF6E-49E8-834B-E4EE0D65E81A}" presName="connectorText" presStyleLbl="sibTrans1D1" presStyleIdx="2" presStyleCnt="5"/>
      <dgm:spPr/>
      <dgm:t>
        <a:bodyPr/>
        <a:lstStyle/>
        <a:p>
          <a:endParaRPr lang="es-MX"/>
        </a:p>
      </dgm:t>
    </dgm:pt>
    <dgm:pt modelId="{4A02854C-C6F9-4A17-8889-0AC3ABDD2957}" type="pres">
      <dgm:prSet presAssocID="{C58B185E-CCDB-4AF6-B284-1D9C7BBDE232}" presName="node" presStyleLbl="node1" presStyleIdx="3" presStyleCnt="6">
        <dgm:presLayoutVars>
          <dgm:bulletEnabled val="1"/>
        </dgm:presLayoutVars>
      </dgm:prSet>
      <dgm:spPr/>
      <dgm:t>
        <a:bodyPr/>
        <a:lstStyle/>
        <a:p>
          <a:endParaRPr lang="es-MX"/>
        </a:p>
      </dgm:t>
    </dgm:pt>
    <dgm:pt modelId="{15A0F215-668F-467E-A20F-CAAD096167CA}" type="pres">
      <dgm:prSet presAssocID="{1E120023-9584-4841-9DC2-94302391E90E}" presName="sibTrans" presStyleLbl="sibTrans1D1" presStyleIdx="3" presStyleCnt="5"/>
      <dgm:spPr/>
      <dgm:t>
        <a:bodyPr/>
        <a:lstStyle/>
        <a:p>
          <a:endParaRPr lang="es-MX"/>
        </a:p>
      </dgm:t>
    </dgm:pt>
    <dgm:pt modelId="{E821B978-BD1D-4797-B15B-C3C2BCA93ED4}" type="pres">
      <dgm:prSet presAssocID="{1E120023-9584-4841-9DC2-94302391E90E}" presName="connectorText" presStyleLbl="sibTrans1D1" presStyleIdx="3" presStyleCnt="5"/>
      <dgm:spPr/>
      <dgm:t>
        <a:bodyPr/>
        <a:lstStyle/>
        <a:p>
          <a:endParaRPr lang="es-MX"/>
        </a:p>
      </dgm:t>
    </dgm:pt>
    <dgm:pt modelId="{33C2E820-61F9-468F-8E30-A15F5A4DFF8C}" type="pres">
      <dgm:prSet presAssocID="{93017160-F250-4714-8BA5-8550759FBBE9}" presName="node" presStyleLbl="node1" presStyleIdx="4" presStyleCnt="6">
        <dgm:presLayoutVars>
          <dgm:bulletEnabled val="1"/>
        </dgm:presLayoutVars>
      </dgm:prSet>
      <dgm:spPr/>
      <dgm:t>
        <a:bodyPr/>
        <a:lstStyle/>
        <a:p>
          <a:endParaRPr lang="es-MX"/>
        </a:p>
      </dgm:t>
    </dgm:pt>
    <dgm:pt modelId="{E4F7477A-B3CA-4C7C-8FC2-4AC89E81257B}" type="pres">
      <dgm:prSet presAssocID="{377FC34D-9DE5-490F-BF88-10060CC71C57}" presName="sibTrans" presStyleLbl="sibTrans1D1" presStyleIdx="4" presStyleCnt="5"/>
      <dgm:spPr/>
      <dgm:t>
        <a:bodyPr/>
        <a:lstStyle/>
        <a:p>
          <a:endParaRPr lang="es-MX"/>
        </a:p>
      </dgm:t>
    </dgm:pt>
    <dgm:pt modelId="{4C9F8B5C-CCC9-4C9E-B316-C1445D3DF93D}" type="pres">
      <dgm:prSet presAssocID="{377FC34D-9DE5-490F-BF88-10060CC71C57}" presName="connectorText" presStyleLbl="sibTrans1D1" presStyleIdx="4" presStyleCnt="5"/>
      <dgm:spPr/>
      <dgm:t>
        <a:bodyPr/>
        <a:lstStyle/>
        <a:p>
          <a:endParaRPr lang="es-MX"/>
        </a:p>
      </dgm:t>
    </dgm:pt>
    <dgm:pt modelId="{6FF40E8E-0207-4C34-877E-DB6F6FBB861E}" type="pres">
      <dgm:prSet presAssocID="{5E8E9088-EE29-45EF-AFE7-F578CE29A954}" presName="node" presStyleLbl="node1" presStyleIdx="5" presStyleCnt="6">
        <dgm:presLayoutVars>
          <dgm:bulletEnabled val="1"/>
        </dgm:presLayoutVars>
      </dgm:prSet>
      <dgm:spPr/>
      <dgm:t>
        <a:bodyPr/>
        <a:lstStyle/>
        <a:p>
          <a:endParaRPr lang="es-MX"/>
        </a:p>
      </dgm:t>
    </dgm:pt>
  </dgm:ptLst>
  <dgm:cxnLst>
    <dgm:cxn modelId="{BBB2314A-F119-44F0-A281-BC3231C3B02D}" type="presOf" srcId="{D9FE588B-BF6E-49E8-834B-E4EE0D65E81A}" destId="{27B1D02E-5AC8-4DA6-88AC-0E4DE78EC8F5}" srcOrd="0" destOrd="0" presId="urn:microsoft.com/office/officeart/2005/8/layout/bProcess3"/>
    <dgm:cxn modelId="{60C4DF63-1B62-4F7B-A187-9E9702A80E05}" type="presOf" srcId="{0AFCBF36-5F6D-46D1-A0E5-8710746D285D}" destId="{70147B65-12A4-4F2C-B186-35A55489194B}" srcOrd="0" destOrd="0" presId="urn:microsoft.com/office/officeart/2005/8/layout/bProcess3"/>
    <dgm:cxn modelId="{30513D29-24B9-4D4D-A533-2AB17849BEB9}" srcId="{0882DD70-A5EC-4811-AD72-DC2A58366970}" destId="{5E8E9088-EE29-45EF-AFE7-F578CE29A954}" srcOrd="5" destOrd="0" parTransId="{D6ADCB4E-9953-4642-89FF-748EEBF76468}" sibTransId="{C3B304A2-8620-469A-9A05-AF82AC873CAB}"/>
    <dgm:cxn modelId="{8EFA866A-2D7F-4971-BA74-595679F01C47}" type="presOf" srcId="{1E120023-9584-4841-9DC2-94302391E90E}" destId="{E821B978-BD1D-4797-B15B-C3C2BCA93ED4}" srcOrd="1" destOrd="0" presId="urn:microsoft.com/office/officeart/2005/8/layout/bProcess3"/>
    <dgm:cxn modelId="{B9EA0A0B-C311-41E4-AD09-E4F905D1D1CA}" srcId="{0882DD70-A5EC-4811-AD72-DC2A58366970}" destId="{3EC37076-5920-4E48-9FB5-D72A18D22EED}" srcOrd="0" destOrd="0" parTransId="{6CE161FE-EE4F-4A9E-A98C-896B588807B3}" sibTransId="{6FC29E37-460E-4389-B480-2F3DA8FAD98E}"/>
    <dgm:cxn modelId="{C6D0A5C4-B560-43CC-810C-D5E4B85E9604}" srcId="{0882DD70-A5EC-4811-AD72-DC2A58366970}" destId="{E38B12C2-597D-4FAD-AB2C-9B66267A88C5}" srcOrd="2" destOrd="0" parTransId="{9FEE71A7-7CDF-4932-8E99-BA0B79969B69}" sibTransId="{D9FE588B-BF6E-49E8-834B-E4EE0D65E81A}"/>
    <dgm:cxn modelId="{F2F026AA-D970-44EA-886E-08F8026CB549}" type="presOf" srcId="{3EC37076-5920-4E48-9FB5-D72A18D22EED}" destId="{F62655A8-E156-48A0-8354-21B6D5B30D92}" srcOrd="0" destOrd="0" presId="urn:microsoft.com/office/officeart/2005/8/layout/bProcess3"/>
    <dgm:cxn modelId="{71AAC214-DC72-4915-BB11-C53C70BC2BDB}" type="presOf" srcId="{0882DD70-A5EC-4811-AD72-DC2A58366970}" destId="{83D09E71-8600-452D-9970-3A552590BDBF}" srcOrd="0" destOrd="0" presId="urn:microsoft.com/office/officeart/2005/8/layout/bProcess3"/>
    <dgm:cxn modelId="{5975DCF0-437B-4F10-853C-8B1B76738E39}" type="presOf" srcId="{377FC34D-9DE5-490F-BF88-10060CC71C57}" destId="{E4F7477A-B3CA-4C7C-8FC2-4AC89E81257B}" srcOrd="0" destOrd="0" presId="urn:microsoft.com/office/officeart/2005/8/layout/bProcess3"/>
    <dgm:cxn modelId="{D4BFB2E5-6866-404A-9357-AE6E0937809F}" type="presOf" srcId="{5E8E9088-EE29-45EF-AFE7-F578CE29A954}" destId="{6FF40E8E-0207-4C34-877E-DB6F6FBB861E}" srcOrd="0" destOrd="0" presId="urn:microsoft.com/office/officeart/2005/8/layout/bProcess3"/>
    <dgm:cxn modelId="{17B3303E-023A-4832-8379-58410EAD0720}" type="presOf" srcId="{D9FE588B-BF6E-49E8-834B-E4EE0D65E81A}" destId="{F0BA40B5-0BFD-43C8-902D-8552259A0625}" srcOrd="1" destOrd="0" presId="urn:microsoft.com/office/officeart/2005/8/layout/bProcess3"/>
    <dgm:cxn modelId="{73B93102-49E8-4F9E-86BA-7D7ACE1EF220}" type="presOf" srcId="{72ED26DB-81E5-4BFA-B75C-E70ACAC81260}" destId="{1626E283-6C47-4268-B742-7EA474916D41}" srcOrd="1" destOrd="0" presId="urn:microsoft.com/office/officeart/2005/8/layout/bProcess3"/>
    <dgm:cxn modelId="{CDDAD8D5-1033-4EED-BFAC-A32535F1E2CD}" type="presOf" srcId="{72ED26DB-81E5-4BFA-B75C-E70ACAC81260}" destId="{D8725939-E0C4-4DAB-B85F-ABCA05D19194}" srcOrd="0" destOrd="0" presId="urn:microsoft.com/office/officeart/2005/8/layout/bProcess3"/>
    <dgm:cxn modelId="{BBB8D96E-F1FF-4550-9DD2-6C955BBEB094}" type="presOf" srcId="{6FC29E37-460E-4389-B480-2F3DA8FAD98E}" destId="{99ECE034-00C3-4749-9787-AF7BC7199A2B}" srcOrd="1" destOrd="0" presId="urn:microsoft.com/office/officeart/2005/8/layout/bProcess3"/>
    <dgm:cxn modelId="{BC4B81BF-7C9D-4DA2-90FC-7A3764B117B5}" type="presOf" srcId="{E38B12C2-597D-4FAD-AB2C-9B66267A88C5}" destId="{B6847B98-0086-4604-BE14-BBC78FC9D56A}" srcOrd="0" destOrd="0" presId="urn:microsoft.com/office/officeart/2005/8/layout/bProcess3"/>
    <dgm:cxn modelId="{3032650E-E39B-48B8-9B68-67BA49FA68C1}" type="presOf" srcId="{377FC34D-9DE5-490F-BF88-10060CC71C57}" destId="{4C9F8B5C-CCC9-4C9E-B316-C1445D3DF93D}" srcOrd="1" destOrd="0" presId="urn:microsoft.com/office/officeart/2005/8/layout/bProcess3"/>
    <dgm:cxn modelId="{83B69B98-455E-4D36-B07E-A29C4E8CA505}" type="presOf" srcId="{C58B185E-CCDB-4AF6-B284-1D9C7BBDE232}" destId="{4A02854C-C6F9-4A17-8889-0AC3ABDD2957}" srcOrd="0" destOrd="0" presId="urn:microsoft.com/office/officeart/2005/8/layout/bProcess3"/>
    <dgm:cxn modelId="{E58C4548-B2E8-40D8-BCF7-AC9E0089F42A}" srcId="{0882DD70-A5EC-4811-AD72-DC2A58366970}" destId="{C58B185E-CCDB-4AF6-B284-1D9C7BBDE232}" srcOrd="3" destOrd="0" parTransId="{DB7769B9-F3FD-4FD4-B27F-EF1082AF887F}" sibTransId="{1E120023-9584-4841-9DC2-94302391E90E}"/>
    <dgm:cxn modelId="{8C221FE7-91DB-4737-A34A-786CFDF6943C}" type="presOf" srcId="{93017160-F250-4714-8BA5-8550759FBBE9}" destId="{33C2E820-61F9-468F-8E30-A15F5A4DFF8C}" srcOrd="0" destOrd="0" presId="urn:microsoft.com/office/officeart/2005/8/layout/bProcess3"/>
    <dgm:cxn modelId="{74386CA3-6899-4536-8D5D-120A46440AB6}" type="presOf" srcId="{6FC29E37-460E-4389-B480-2F3DA8FAD98E}" destId="{5FEFC1DE-257A-4200-9C65-83C193619C6E}" srcOrd="0" destOrd="0" presId="urn:microsoft.com/office/officeart/2005/8/layout/bProcess3"/>
    <dgm:cxn modelId="{0E5CB77B-B8C1-4153-A170-22A1133C1E42}" srcId="{0882DD70-A5EC-4811-AD72-DC2A58366970}" destId="{0AFCBF36-5F6D-46D1-A0E5-8710746D285D}" srcOrd="1" destOrd="0" parTransId="{DE99EB3D-D2D0-4BEC-9E08-AF688EB9ACA7}" sibTransId="{72ED26DB-81E5-4BFA-B75C-E70ACAC81260}"/>
    <dgm:cxn modelId="{3851A962-5E1E-48B4-B3A5-21D87416347C}" srcId="{0882DD70-A5EC-4811-AD72-DC2A58366970}" destId="{93017160-F250-4714-8BA5-8550759FBBE9}" srcOrd="4" destOrd="0" parTransId="{813F788C-C5CB-4A73-A0A1-03E6C103D6CC}" sibTransId="{377FC34D-9DE5-490F-BF88-10060CC71C57}"/>
    <dgm:cxn modelId="{55E75A9D-2A47-4C4F-B532-6EA42647F9AF}" type="presOf" srcId="{1E120023-9584-4841-9DC2-94302391E90E}" destId="{15A0F215-668F-467E-A20F-CAAD096167CA}" srcOrd="0" destOrd="0" presId="urn:microsoft.com/office/officeart/2005/8/layout/bProcess3"/>
    <dgm:cxn modelId="{D7405664-A958-440E-91F0-18634EAA963D}" type="presParOf" srcId="{83D09E71-8600-452D-9970-3A552590BDBF}" destId="{F62655A8-E156-48A0-8354-21B6D5B30D92}" srcOrd="0" destOrd="0" presId="urn:microsoft.com/office/officeart/2005/8/layout/bProcess3"/>
    <dgm:cxn modelId="{2518D45C-B935-4369-9B1D-7C9646FAE8DF}" type="presParOf" srcId="{83D09E71-8600-452D-9970-3A552590BDBF}" destId="{5FEFC1DE-257A-4200-9C65-83C193619C6E}" srcOrd="1" destOrd="0" presId="urn:microsoft.com/office/officeart/2005/8/layout/bProcess3"/>
    <dgm:cxn modelId="{2BAA27A7-D705-4D55-8B92-ED2D7EECF64A}" type="presParOf" srcId="{5FEFC1DE-257A-4200-9C65-83C193619C6E}" destId="{99ECE034-00C3-4749-9787-AF7BC7199A2B}" srcOrd="0" destOrd="0" presId="urn:microsoft.com/office/officeart/2005/8/layout/bProcess3"/>
    <dgm:cxn modelId="{97160186-8B48-41A7-939C-94C2BCF6FE85}" type="presParOf" srcId="{83D09E71-8600-452D-9970-3A552590BDBF}" destId="{70147B65-12A4-4F2C-B186-35A55489194B}" srcOrd="2" destOrd="0" presId="urn:microsoft.com/office/officeart/2005/8/layout/bProcess3"/>
    <dgm:cxn modelId="{8EC7E785-7E38-4F62-AFC4-BA61BE7DEAC6}" type="presParOf" srcId="{83D09E71-8600-452D-9970-3A552590BDBF}" destId="{D8725939-E0C4-4DAB-B85F-ABCA05D19194}" srcOrd="3" destOrd="0" presId="urn:microsoft.com/office/officeart/2005/8/layout/bProcess3"/>
    <dgm:cxn modelId="{55895E30-EB12-498A-B3C3-6C3B4ED69AD2}" type="presParOf" srcId="{D8725939-E0C4-4DAB-B85F-ABCA05D19194}" destId="{1626E283-6C47-4268-B742-7EA474916D41}" srcOrd="0" destOrd="0" presId="urn:microsoft.com/office/officeart/2005/8/layout/bProcess3"/>
    <dgm:cxn modelId="{BCA65F10-9F94-41F9-8201-BE082BD32F03}" type="presParOf" srcId="{83D09E71-8600-452D-9970-3A552590BDBF}" destId="{B6847B98-0086-4604-BE14-BBC78FC9D56A}" srcOrd="4" destOrd="0" presId="urn:microsoft.com/office/officeart/2005/8/layout/bProcess3"/>
    <dgm:cxn modelId="{9C4232C5-C8AA-439B-A0A0-56AC98B24641}" type="presParOf" srcId="{83D09E71-8600-452D-9970-3A552590BDBF}" destId="{27B1D02E-5AC8-4DA6-88AC-0E4DE78EC8F5}" srcOrd="5" destOrd="0" presId="urn:microsoft.com/office/officeart/2005/8/layout/bProcess3"/>
    <dgm:cxn modelId="{88DFDCC9-9731-44F3-86AF-30E1F7D838E3}" type="presParOf" srcId="{27B1D02E-5AC8-4DA6-88AC-0E4DE78EC8F5}" destId="{F0BA40B5-0BFD-43C8-902D-8552259A0625}" srcOrd="0" destOrd="0" presId="urn:microsoft.com/office/officeart/2005/8/layout/bProcess3"/>
    <dgm:cxn modelId="{0C349B0D-A8D0-4ACA-8D83-0B171E2DA998}" type="presParOf" srcId="{83D09E71-8600-452D-9970-3A552590BDBF}" destId="{4A02854C-C6F9-4A17-8889-0AC3ABDD2957}" srcOrd="6" destOrd="0" presId="urn:microsoft.com/office/officeart/2005/8/layout/bProcess3"/>
    <dgm:cxn modelId="{7BC90C3B-D812-4C1A-BBD4-97E8D22151E3}" type="presParOf" srcId="{83D09E71-8600-452D-9970-3A552590BDBF}" destId="{15A0F215-668F-467E-A20F-CAAD096167CA}" srcOrd="7" destOrd="0" presId="urn:microsoft.com/office/officeart/2005/8/layout/bProcess3"/>
    <dgm:cxn modelId="{18412FE4-84FF-4560-9D7A-3F9A99316EA4}" type="presParOf" srcId="{15A0F215-668F-467E-A20F-CAAD096167CA}" destId="{E821B978-BD1D-4797-B15B-C3C2BCA93ED4}" srcOrd="0" destOrd="0" presId="urn:microsoft.com/office/officeart/2005/8/layout/bProcess3"/>
    <dgm:cxn modelId="{AC7A560A-A61A-4067-A1AC-1CB79EB0771A}" type="presParOf" srcId="{83D09E71-8600-452D-9970-3A552590BDBF}" destId="{33C2E820-61F9-468F-8E30-A15F5A4DFF8C}" srcOrd="8" destOrd="0" presId="urn:microsoft.com/office/officeart/2005/8/layout/bProcess3"/>
    <dgm:cxn modelId="{5795B2C1-49BA-4814-B826-6C2D821B20AE}" type="presParOf" srcId="{83D09E71-8600-452D-9970-3A552590BDBF}" destId="{E4F7477A-B3CA-4C7C-8FC2-4AC89E81257B}" srcOrd="9" destOrd="0" presId="urn:microsoft.com/office/officeart/2005/8/layout/bProcess3"/>
    <dgm:cxn modelId="{B4DB1950-E6E1-4D33-B9EC-0562640E48EB}" type="presParOf" srcId="{E4F7477A-B3CA-4C7C-8FC2-4AC89E81257B}" destId="{4C9F8B5C-CCC9-4C9E-B316-C1445D3DF93D}" srcOrd="0" destOrd="0" presId="urn:microsoft.com/office/officeart/2005/8/layout/bProcess3"/>
    <dgm:cxn modelId="{F01B6042-DA5A-41FD-A58B-41C25614798A}" type="presParOf" srcId="{83D09E71-8600-452D-9970-3A552590BDBF}" destId="{6FF40E8E-0207-4C34-877E-DB6F6FBB861E}"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82DD70-A5EC-4811-AD72-DC2A58366970}" type="doc">
      <dgm:prSet loTypeId="urn:microsoft.com/office/officeart/2005/8/layout/bProcess3" loCatId="process" qsTypeId="urn:microsoft.com/office/officeart/2005/8/quickstyle/simple1" qsCatId="simple" csTypeId="urn:microsoft.com/office/officeart/2005/8/colors/colorful1" csCatId="colorful" phldr="1"/>
      <dgm:spPr/>
      <dgm:t>
        <a:bodyPr/>
        <a:lstStyle/>
        <a:p>
          <a:endParaRPr lang="es-MX"/>
        </a:p>
      </dgm:t>
    </dgm:pt>
    <dgm:pt modelId="{3EC37076-5920-4E48-9FB5-D72A18D22EED}">
      <dgm:prSet phldrT="[Texto]"/>
      <dgm:spPr/>
      <dgm:t>
        <a:bodyPr/>
        <a:lstStyle/>
        <a:p>
          <a:r>
            <a:rPr lang="es-MX" b="0" smtClean="0">
              <a:solidFill>
                <a:schemeClr val="tx1"/>
              </a:solidFill>
              <a:latin typeface="Century Gothic" panose="020B0502020202020204" pitchFamily="34" charset="0"/>
            </a:rPr>
            <a:t>Las reacciones de fase I, convierten el fármaco original en un metabolito polar</a:t>
          </a:r>
          <a:endParaRPr lang="es-MX" b="0" dirty="0">
            <a:solidFill>
              <a:schemeClr val="tx1"/>
            </a:solidFill>
            <a:latin typeface="Century Gothic" panose="020B0502020202020204" pitchFamily="34" charset="0"/>
          </a:endParaRPr>
        </a:p>
      </dgm:t>
    </dgm:pt>
    <dgm:pt modelId="{6CE161FE-EE4F-4A9E-A98C-896B588807B3}" type="parTrans" cxnId="{B9EA0A0B-C311-41E4-AD09-E4F905D1D1CA}">
      <dgm:prSet/>
      <dgm:spPr/>
      <dgm:t>
        <a:bodyPr/>
        <a:lstStyle/>
        <a:p>
          <a:endParaRPr lang="es-MX" b="0">
            <a:solidFill>
              <a:schemeClr val="tx1"/>
            </a:solidFill>
            <a:latin typeface="Century Gothic" panose="020B0502020202020204" pitchFamily="34" charset="0"/>
          </a:endParaRPr>
        </a:p>
      </dgm:t>
    </dgm:pt>
    <dgm:pt modelId="{6FC29E37-460E-4389-B480-2F3DA8FAD98E}" type="sibTrans" cxnId="{B9EA0A0B-C311-41E4-AD09-E4F905D1D1CA}">
      <dgm:prSet/>
      <dgm:spPr/>
      <dgm:t>
        <a:bodyPr/>
        <a:lstStyle/>
        <a:p>
          <a:endParaRPr lang="es-MX" b="0">
            <a:solidFill>
              <a:schemeClr val="tx1"/>
            </a:solidFill>
            <a:latin typeface="Century Gothic" panose="020B0502020202020204" pitchFamily="34" charset="0"/>
          </a:endParaRPr>
        </a:p>
      </dgm:t>
    </dgm:pt>
    <dgm:pt modelId="{0AFCBF36-5F6D-46D1-A0E5-8710746D285D}">
      <dgm:prSet phldrT="[Texto]"/>
      <dgm:spPr>
        <a:blipFill rotWithShape="1">
          <a:blip xmlns:r="http://schemas.openxmlformats.org/officeDocument/2006/relationships" r:embed="rId1"/>
          <a:stretch>
            <a:fillRect/>
          </a:stretch>
        </a:blipFill>
      </dgm:spPr>
      <dgm:t>
        <a:bodyPr/>
        <a:lstStyle/>
        <a:p>
          <a:r>
            <a:rPr lang="es-MX">
              <a:noFill/>
            </a:rPr>
            <a:t> </a:t>
          </a:r>
        </a:p>
      </dgm:t>
    </dgm:pt>
    <dgm:pt modelId="{DE99EB3D-D2D0-4BEC-9E08-AF688EB9ACA7}" type="parTrans" cxnId="{0E5CB77B-B8C1-4153-A170-22A1133C1E42}">
      <dgm:prSet/>
      <dgm:spPr/>
      <dgm:t>
        <a:bodyPr/>
        <a:lstStyle/>
        <a:p>
          <a:endParaRPr lang="es-MX" b="0">
            <a:solidFill>
              <a:schemeClr val="tx1"/>
            </a:solidFill>
            <a:latin typeface="Century Gothic" panose="020B0502020202020204" pitchFamily="34" charset="0"/>
          </a:endParaRPr>
        </a:p>
      </dgm:t>
    </dgm:pt>
    <dgm:pt modelId="{72ED26DB-81E5-4BFA-B75C-E70ACAC81260}" type="sibTrans" cxnId="{0E5CB77B-B8C1-4153-A170-22A1133C1E42}">
      <dgm:prSet/>
      <dgm:spPr/>
      <dgm:t>
        <a:bodyPr/>
        <a:lstStyle/>
        <a:p>
          <a:endParaRPr lang="es-MX" b="0">
            <a:solidFill>
              <a:schemeClr val="tx1"/>
            </a:solidFill>
            <a:latin typeface="Century Gothic" panose="020B0502020202020204" pitchFamily="34" charset="0"/>
          </a:endParaRPr>
        </a:p>
      </dgm:t>
    </dgm:pt>
    <dgm:pt modelId="{E38B12C2-597D-4FAD-AB2C-9B66267A88C5}">
      <dgm:prSet phldrT="[Texto]"/>
      <dgm:spPr/>
      <dgm:t>
        <a:bodyPr/>
        <a:lstStyle/>
        <a:p>
          <a:r>
            <a:rPr lang="es-MX" b="0" smtClean="0">
              <a:solidFill>
                <a:schemeClr val="tx1"/>
              </a:solidFill>
              <a:latin typeface="Century Gothic" panose="020B0502020202020204" pitchFamily="34" charset="0"/>
            </a:rPr>
            <a:t>Estos metabolitos pueden ser: inactivos, con actividad modificada o incrementada.</a:t>
          </a:r>
          <a:endParaRPr lang="es-MX" b="0" dirty="0">
            <a:solidFill>
              <a:schemeClr val="tx1"/>
            </a:solidFill>
            <a:latin typeface="Century Gothic" panose="020B0502020202020204" pitchFamily="34" charset="0"/>
          </a:endParaRPr>
        </a:p>
      </dgm:t>
    </dgm:pt>
    <dgm:pt modelId="{9FEE71A7-7CDF-4932-8E99-BA0B79969B69}" type="parTrans" cxnId="{C6D0A5C4-B560-43CC-810C-D5E4B85E9604}">
      <dgm:prSet/>
      <dgm:spPr/>
      <dgm:t>
        <a:bodyPr/>
        <a:lstStyle/>
        <a:p>
          <a:endParaRPr lang="es-MX" b="0">
            <a:solidFill>
              <a:schemeClr val="tx1"/>
            </a:solidFill>
            <a:latin typeface="Century Gothic" panose="020B0502020202020204" pitchFamily="34" charset="0"/>
          </a:endParaRPr>
        </a:p>
      </dgm:t>
    </dgm:pt>
    <dgm:pt modelId="{D9FE588B-BF6E-49E8-834B-E4EE0D65E81A}" type="sibTrans" cxnId="{C6D0A5C4-B560-43CC-810C-D5E4B85E9604}">
      <dgm:prSet/>
      <dgm:spPr/>
      <dgm:t>
        <a:bodyPr/>
        <a:lstStyle/>
        <a:p>
          <a:endParaRPr lang="es-MX" b="0">
            <a:solidFill>
              <a:schemeClr val="tx1"/>
            </a:solidFill>
            <a:latin typeface="Century Gothic" panose="020B0502020202020204" pitchFamily="34" charset="0"/>
          </a:endParaRPr>
        </a:p>
      </dgm:t>
    </dgm:pt>
    <dgm:pt modelId="{C58B185E-CCDB-4AF6-B284-1D9C7BBDE232}">
      <dgm:prSet phldrT="[Texto]"/>
      <dgm:spPr/>
      <dgm:t>
        <a:bodyPr/>
        <a:lstStyle/>
        <a:p>
          <a:r>
            <a:rPr lang="es-MX" b="0" smtClean="0">
              <a:solidFill>
                <a:schemeClr val="tx1"/>
              </a:solidFill>
              <a:latin typeface="Century Gothic" panose="020B0502020202020204" pitchFamily="34" charset="0"/>
            </a:rPr>
            <a:t>Si los metabolitos de esta fase son lo bastante polares se excretan con facilidad.</a:t>
          </a:r>
          <a:endParaRPr lang="es-MX" b="0" dirty="0">
            <a:solidFill>
              <a:schemeClr val="tx1"/>
            </a:solidFill>
            <a:latin typeface="Century Gothic" panose="020B0502020202020204" pitchFamily="34" charset="0"/>
          </a:endParaRPr>
        </a:p>
      </dgm:t>
    </dgm:pt>
    <dgm:pt modelId="{DB7769B9-F3FD-4FD4-B27F-EF1082AF887F}" type="parTrans" cxnId="{E58C4548-B2E8-40D8-BCF7-AC9E0089F42A}">
      <dgm:prSet/>
      <dgm:spPr/>
      <dgm:t>
        <a:bodyPr/>
        <a:lstStyle/>
        <a:p>
          <a:endParaRPr lang="es-MX" b="0">
            <a:solidFill>
              <a:schemeClr val="tx1"/>
            </a:solidFill>
            <a:latin typeface="Century Gothic" panose="020B0502020202020204" pitchFamily="34" charset="0"/>
          </a:endParaRPr>
        </a:p>
      </dgm:t>
    </dgm:pt>
    <dgm:pt modelId="{1E120023-9584-4841-9DC2-94302391E90E}" type="sibTrans" cxnId="{E58C4548-B2E8-40D8-BCF7-AC9E0089F42A}">
      <dgm:prSet/>
      <dgm:spPr/>
      <dgm:t>
        <a:bodyPr/>
        <a:lstStyle/>
        <a:p>
          <a:endParaRPr lang="es-MX" b="0">
            <a:solidFill>
              <a:schemeClr val="tx1"/>
            </a:solidFill>
            <a:latin typeface="Century Gothic" panose="020B0502020202020204" pitchFamily="34" charset="0"/>
          </a:endParaRPr>
        </a:p>
      </dgm:t>
    </dgm:pt>
    <dgm:pt modelId="{93017160-F250-4714-8BA5-8550759FBBE9}">
      <dgm:prSet phldrT="[Texto]"/>
      <dgm:spPr/>
      <dgm:t>
        <a:bodyPr/>
        <a:lstStyle/>
        <a:p>
          <a:r>
            <a:rPr lang="es-MX" b="0" smtClean="0">
              <a:solidFill>
                <a:schemeClr val="tx1"/>
              </a:solidFill>
              <a:latin typeface="Century Gothic" panose="020B0502020202020204" pitchFamily="34" charset="0"/>
            </a:rPr>
            <a:t>Muchos productos de la fase I no se eliminan con rapidez</a:t>
          </a:r>
          <a:endParaRPr lang="es-MX" b="0" dirty="0">
            <a:solidFill>
              <a:schemeClr val="tx1"/>
            </a:solidFill>
            <a:latin typeface="Century Gothic" panose="020B0502020202020204" pitchFamily="34" charset="0"/>
          </a:endParaRPr>
        </a:p>
      </dgm:t>
    </dgm:pt>
    <dgm:pt modelId="{813F788C-C5CB-4A73-A0A1-03E6C103D6CC}" type="parTrans" cxnId="{3851A962-5E1E-48B4-B3A5-21D87416347C}">
      <dgm:prSet/>
      <dgm:spPr/>
      <dgm:t>
        <a:bodyPr/>
        <a:lstStyle/>
        <a:p>
          <a:endParaRPr lang="es-MX" b="0">
            <a:solidFill>
              <a:schemeClr val="tx1"/>
            </a:solidFill>
            <a:latin typeface="Century Gothic" panose="020B0502020202020204" pitchFamily="34" charset="0"/>
          </a:endParaRPr>
        </a:p>
      </dgm:t>
    </dgm:pt>
    <dgm:pt modelId="{377FC34D-9DE5-490F-BF88-10060CC71C57}" type="sibTrans" cxnId="{3851A962-5E1E-48B4-B3A5-21D87416347C}">
      <dgm:prSet/>
      <dgm:spPr/>
      <dgm:t>
        <a:bodyPr/>
        <a:lstStyle/>
        <a:p>
          <a:endParaRPr lang="es-MX" b="0">
            <a:solidFill>
              <a:schemeClr val="tx1"/>
            </a:solidFill>
            <a:latin typeface="Century Gothic" panose="020B0502020202020204" pitchFamily="34" charset="0"/>
          </a:endParaRPr>
        </a:p>
      </dgm:t>
    </dgm:pt>
    <dgm:pt modelId="{5E8E9088-EE29-45EF-AFE7-F578CE29A954}">
      <dgm:prSet phldrT="[Texto]"/>
      <dgm:spPr/>
      <dgm:t>
        <a:bodyPr/>
        <a:lstStyle/>
        <a:p>
          <a:r>
            <a:rPr lang="es-MX" b="0" dirty="0" smtClean="0">
              <a:solidFill>
                <a:schemeClr val="tx1"/>
              </a:solidFill>
              <a:latin typeface="Century Gothic" panose="020B0502020202020204" pitchFamily="34" charset="0"/>
            </a:rPr>
            <a:t>Se someten a una reacción ulterior en la que un sustrato endógeno se combina con el para formar un conjugado polar</a:t>
          </a:r>
          <a:endParaRPr lang="es-MX" b="0" dirty="0">
            <a:solidFill>
              <a:schemeClr val="tx1"/>
            </a:solidFill>
            <a:latin typeface="Century Gothic" panose="020B0502020202020204" pitchFamily="34" charset="0"/>
          </a:endParaRPr>
        </a:p>
      </dgm:t>
    </dgm:pt>
    <dgm:pt modelId="{D6ADCB4E-9953-4642-89FF-748EEBF76468}" type="parTrans" cxnId="{30513D29-24B9-4D4D-A533-2AB17849BEB9}">
      <dgm:prSet/>
      <dgm:spPr/>
      <dgm:t>
        <a:bodyPr/>
        <a:lstStyle/>
        <a:p>
          <a:endParaRPr lang="es-MX" b="0">
            <a:solidFill>
              <a:schemeClr val="tx1"/>
            </a:solidFill>
            <a:latin typeface="Century Gothic" panose="020B0502020202020204" pitchFamily="34" charset="0"/>
          </a:endParaRPr>
        </a:p>
      </dgm:t>
    </dgm:pt>
    <dgm:pt modelId="{C3B304A2-8620-469A-9A05-AF82AC873CAB}" type="sibTrans" cxnId="{30513D29-24B9-4D4D-A533-2AB17849BEB9}">
      <dgm:prSet/>
      <dgm:spPr/>
      <dgm:t>
        <a:bodyPr/>
        <a:lstStyle/>
        <a:p>
          <a:endParaRPr lang="es-MX" b="0">
            <a:solidFill>
              <a:schemeClr val="tx1"/>
            </a:solidFill>
            <a:latin typeface="Century Gothic" panose="020B0502020202020204" pitchFamily="34" charset="0"/>
          </a:endParaRPr>
        </a:p>
      </dgm:t>
    </dgm:pt>
    <dgm:pt modelId="{83D09E71-8600-452D-9970-3A552590BDBF}" type="pres">
      <dgm:prSet presAssocID="{0882DD70-A5EC-4811-AD72-DC2A58366970}" presName="Name0" presStyleCnt="0">
        <dgm:presLayoutVars>
          <dgm:dir/>
          <dgm:resizeHandles val="exact"/>
        </dgm:presLayoutVars>
      </dgm:prSet>
      <dgm:spPr/>
    </dgm:pt>
    <dgm:pt modelId="{F62655A8-E156-48A0-8354-21B6D5B30D92}" type="pres">
      <dgm:prSet presAssocID="{3EC37076-5920-4E48-9FB5-D72A18D22EED}" presName="node" presStyleLbl="node1" presStyleIdx="0" presStyleCnt="6">
        <dgm:presLayoutVars>
          <dgm:bulletEnabled val="1"/>
        </dgm:presLayoutVars>
      </dgm:prSet>
      <dgm:spPr/>
    </dgm:pt>
    <dgm:pt modelId="{5FEFC1DE-257A-4200-9C65-83C193619C6E}" type="pres">
      <dgm:prSet presAssocID="{6FC29E37-460E-4389-B480-2F3DA8FAD98E}" presName="sibTrans" presStyleLbl="sibTrans1D1" presStyleIdx="0" presStyleCnt="5"/>
      <dgm:spPr/>
    </dgm:pt>
    <dgm:pt modelId="{99ECE034-00C3-4749-9787-AF7BC7199A2B}" type="pres">
      <dgm:prSet presAssocID="{6FC29E37-460E-4389-B480-2F3DA8FAD98E}" presName="connectorText" presStyleLbl="sibTrans1D1" presStyleIdx="0" presStyleCnt="5"/>
      <dgm:spPr/>
    </dgm:pt>
    <dgm:pt modelId="{70147B65-12A4-4F2C-B186-35A55489194B}" type="pres">
      <dgm:prSet presAssocID="{0AFCBF36-5F6D-46D1-A0E5-8710746D285D}" presName="node" presStyleLbl="node1" presStyleIdx="1" presStyleCnt="6">
        <dgm:presLayoutVars>
          <dgm:bulletEnabled val="1"/>
        </dgm:presLayoutVars>
      </dgm:prSet>
      <dgm:spPr/>
    </dgm:pt>
    <dgm:pt modelId="{D8725939-E0C4-4DAB-B85F-ABCA05D19194}" type="pres">
      <dgm:prSet presAssocID="{72ED26DB-81E5-4BFA-B75C-E70ACAC81260}" presName="sibTrans" presStyleLbl="sibTrans1D1" presStyleIdx="1" presStyleCnt="5"/>
      <dgm:spPr/>
    </dgm:pt>
    <dgm:pt modelId="{1626E283-6C47-4268-B742-7EA474916D41}" type="pres">
      <dgm:prSet presAssocID="{72ED26DB-81E5-4BFA-B75C-E70ACAC81260}" presName="connectorText" presStyleLbl="sibTrans1D1" presStyleIdx="1" presStyleCnt="5"/>
      <dgm:spPr/>
    </dgm:pt>
    <dgm:pt modelId="{B6847B98-0086-4604-BE14-BBC78FC9D56A}" type="pres">
      <dgm:prSet presAssocID="{E38B12C2-597D-4FAD-AB2C-9B66267A88C5}" presName="node" presStyleLbl="node1" presStyleIdx="2" presStyleCnt="6">
        <dgm:presLayoutVars>
          <dgm:bulletEnabled val="1"/>
        </dgm:presLayoutVars>
      </dgm:prSet>
      <dgm:spPr/>
    </dgm:pt>
    <dgm:pt modelId="{27B1D02E-5AC8-4DA6-88AC-0E4DE78EC8F5}" type="pres">
      <dgm:prSet presAssocID="{D9FE588B-BF6E-49E8-834B-E4EE0D65E81A}" presName="sibTrans" presStyleLbl="sibTrans1D1" presStyleIdx="2" presStyleCnt="5"/>
      <dgm:spPr/>
    </dgm:pt>
    <dgm:pt modelId="{F0BA40B5-0BFD-43C8-902D-8552259A0625}" type="pres">
      <dgm:prSet presAssocID="{D9FE588B-BF6E-49E8-834B-E4EE0D65E81A}" presName="connectorText" presStyleLbl="sibTrans1D1" presStyleIdx="2" presStyleCnt="5"/>
      <dgm:spPr/>
    </dgm:pt>
    <dgm:pt modelId="{4A02854C-C6F9-4A17-8889-0AC3ABDD2957}" type="pres">
      <dgm:prSet presAssocID="{C58B185E-CCDB-4AF6-B284-1D9C7BBDE232}" presName="node" presStyleLbl="node1" presStyleIdx="3" presStyleCnt="6">
        <dgm:presLayoutVars>
          <dgm:bulletEnabled val="1"/>
        </dgm:presLayoutVars>
      </dgm:prSet>
      <dgm:spPr/>
    </dgm:pt>
    <dgm:pt modelId="{15A0F215-668F-467E-A20F-CAAD096167CA}" type="pres">
      <dgm:prSet presAssocID="{1E120023-9584-4841-9DC2-94302391E90E}" presName="sibTrans" presStyleLbl="sibTrans1D1" presStyleIdx="3" presStyleCnt="5"/>
      <dgm:spPr/>
    </dgm:pt>
    <dgm:pt modelId="{E821B978-BD1D-4797-B15B-C3C2BCA93ED4}" type="pres">
      <dgm:prSet presAssocID="{1E120023-9584-4841-9DC2-94302391E90E}" presName="connectorText" presStyleLbl="sibTrans1D1" presStyleIdx="3" presStyleCnt="5"/>
      <dgm:spPr/>
    </dgm:pt>
    <dgm:pt modelId="{33C2E820-61F9-468F-8E30-A15F5A4DFF8C}" type="pres">
      <dgm:prSet presAssocID="{93017160-F250-4714-8BA5-8550759FBBE9}" presName="node" presStyleLbl="node1" presStyleIdx="4" presStyleCnt="6">
        <dgm:presLayoutVars>
          <dgm:bulletEnabled val="1"/>
        </dgm:presLayoutVars>
      </dgm:prSet>
      <dgm:spPr/>
    </dgm:pt>
    <dgm:pt modelId="{E4F7477A-B3CA-4C7C-8FC2-4AC89E81257B}" type="pres">
      <dgm:prSet presAssocID="{377FC34D-9DE5-490F-BF88-10060CC71C57}" presName="sibTrans" presStyleLbl="sibTrans1D1" presStyleIdx="4" presStyleCnt="5"/>
      <dgm:spPr/>
    </dgm:pt>
    <dgm:pt modelId="{4C9F8B5C-CCC9-4C9E-B316-C1445D3DF93D}" type="pres">
      <dgm:prSet presAssocID="{377FC34D-9DE5-490F-BF88-10060CC71C57}" presName="connectorText" presStyleLbl="sibTrans1D1" presStyleIdx="4" presStyleCnt="5"/>
      <dgm:spPr/>
    </dgm:pt>
    <dgm:pt modelId="{6FF40E8E-0207-4C34-877E-DB6F6FBB861E}" type="pres">
      <dgm:prSet presAssocID="{5E8E9088-EE29-45EF-AFE7-F578CE29A954}" presName="node" presStyleLbl="node1" presStyleIdx="5" presStyleCnt="6">
        <dgm:presLayoutVars>
          <dgm:bulletEnabled val="1"/>
        </dgm:presLayoutVars>
      </dgm:prSet>
      <dgm:spPr/>
    </dgm:pt>
  </dgm:ptLst>
  <dgm:cxnLst>
    <dgm:cxn modelId="{D4BFB2E5-6866-404A-9357-AE6E0937809F}" type="presOf" srcId="{5E8E9088-EE29-45EF-AFE7-F578CE29A954}" destId="{6FF40E8E-0207-4C34-877E-DB6F6FBB861E}" srcOrd="0" destOrd="0" presId="urn:microsoft.com/office/officeart/2005/8/layout/bProcess3"/>
    <dgm:cxn modelId="{60C4DF63-1B62-4F7B-A187-9E9702A80E05}" type="presOf" srcId="{0AFCBF36-5F6D-46D1-A0E5-8710746D285D}" destId="{70147B65-12A4-4F2C-B186-35A55489194B}" srcOrd="0" destOrd="0" presId="urn:microsoft.com/office/officeart/2005/8/layout/bProcess3"/>
    <dgm:cxn modelId="{C6D0A5C4-B560-43CC-810C-D5E4B85E9604}" srcId="{0882DD70-A5EC-4811-AD72-DC2A58366970}" destId="{E38B12C2-597D-4FAD-AB2C-9B66267A88C5}" srcOrd="2" destOrd="0" parTransId="{9FEE71A7-7CDF-4932-8E99-BA0B79969B69}" sibTransId="{D9FE588B-BF6E-49E8-834B-E4EE0D65E81A}"/>
    <dgm:cxn modelId="{8EFA866A-2D7F-4971-BA74-595679F01C47}" type="presOf" srcId="{1E120023-9584-4841-9DC2-94302391E90E}" destId="{E821B978-BD1D-4797-B15B-C3C2BCA93ED4}" srcOrd="1" destOrd="0" presId="urn:microsoft.com/office/officeart/2005/8/layout/bProcess3"/>
    <dgm:cxn modelId="{17B3303E-023A-4832-8379-58410EAD0720}" type="presOf" srcId="{D9FE588B-BF6E-49E8-834B-E4EE0D65E81A}" destId="{F0BA40B5-0BFD-43C8-902D-8552259A0625}" srcOrd="1" destOrd="0" presId="urn:microsoft.com/office/officeart/2005/8/layout/bProcess3"/>
    <dgm:cxn modelId="{0E5CB77B-B8C1-4153-A170-22A1133C1E42}" srcId="{0882DD70-A5EC-4811-AD72-DC2A58366970}" destId="{0AFCBF36-5F6D-46D1-A0E5-8710746D285D}" srcOrd="1" destOrd="0" parTransId="{DE99EB3D-D2D0-4BEC-9E08-AF688EB9ACA7}" sibTransId="{72ED26DB-81E5-4BFA-B75C-E70ACAC81260}"/>
    <dgm:cxn modelId="{BBB8D96E-F1FF-4550-9DD2-6C955BBEB094}" type="presOf" srcId="{6FC29E37-460E-4389-B480-2F3DA8FAD98E}" destId="{99ECE034-00C3-4749-9787-AF7BC7199A2B}" srcOrd="1" destOrd="0" presId="urn:microsoft.com/office/officeart/2005/8/layout/bProcess3"/>
    <dgm:cxn modelId="{3032650E-E39B-48B8-9B68-67BA49FA68C1}" type="presOf" srcId="{377FC34D-9DE5-490F-BF88-10060CC71C57}" destId="{4C9F8B5C-CCC9-4C9E-B316-C1445D3DF93D}" srcOrd="1" destOrd="0" presId="urn:microsoft.com/office/officeart/2005/8/layout/bProcess3"/>
    <dgm:cxn modelId="{8C221FE7-91DB-4737-A34A-786CFDF6943C}" type="presOf" srcId="{93017160-F250-4714-8BA5-8550759FBBE9}" destId="{33C2E820-61F9-468F-8E30-A15F5A4DFF8C}" srcOrd="0" destOrd="0" presId="urn:microsoft.com/office/officeart/2005/8/layout/bProcess3"/>
    <dgm:cxn modelId="{BC4B81BF-7C9D-4DA2-90FC-7A3764B117B5}" type="presOf" srcId="{E38B12C2-597D-4FAD-AB2C-9B66267A88C5}" destId="{B6847B98-0086-4604-BE14-BBC78FC9D56A}" srcOrd="0" destOrd="0" presId="urn:microsoft.com/office/officeart/2005/8/layout/bProcess3"/>
    <dgm:cxn modelId="{B9EA0A0B-C311-41E4-AD09-E4F905D1D1CA}" srcId="{0882DD70-A5EC-4811-AD72-DC2A58366970}" destId="{3EC37076-5920-4E48-9FB5-D72A18D22EED}" srcOrd="0" destOrd="0" parTransId="{6CE161FE-EE4F-4A9E-A98C-896B588807B3}" sibTransId="{6FC29E37-460E-4389-B480-2F3DA8FAD98E}"/>
    <dgm:cxn modelId="{55E75A9D-2A47-4C4F-B532-6EA42647F9AF}" type="presOf" srcId="{1E120023-9584-4841-9DC2-94302391E90E}" destId="{15A0F215-668F-467E-A20F-CAAD096167CA}" srcOrd="0" destOrd="0" presId="urn:microsoft.com/office/officeart/2005/8/layout/bProcess3"/>
    <dgm:cxn modelId="{73B93102-49E8-4F9E-86BA-7D7ACE1EF220}" type="presOf" srcId="{72ED26DB-81E5-4BFA-B75C-E70ACAC81260}" destId="{1626E283-6C47-4268-B742-7EA474916D41}" srcOrd="1" destOrd="0" presId="urn:microsoft.com/office/officeart/2005/8/layout/bProcess3"/>
    <dgm:cxn modelId="{3851A962-5E1E-48B4-B3A5-21D87416347C}" srcId="{0882DD70-A5EC-4811-AD72-DC2A58366970}" destId="{93017160-F250-4714-8BA5-8550759FBBE9}" srcOrd="4" destOrd="0" parTransId="{813F788C-C5CB-4A73-A0A1-03E6C103D6CC}" sibTransId="{377FC34D-9DE5-490F-BF88-10060CC71C57}"/>
    <dgm:cxn modelId="{E58C4548-B2E8-40D8-BCF7-AC9E0089F42A}" srcId="{0882DD70-A5EC-4811-AD72-DC2A58366970}" destId="{C58B185E-CCDB-4AF6-B284-1D9C7BBDE232}" srcOrd="3" destOrd="0" parTransId="{DB7769B9-F3FD-4FD4-B27F-EF1082AF887F}" sibTransId="{1E120023-9584-4841-9DC2-94302391E90E}"/>
    <dgm:cxn modelId="{74386CA3-6899-4536-8D5D-120A46440AB6}" type="presOf" srcId="{6FC29E37-460E-4389-B480-2F3DA8FAD98E}" destId="{5FEFC1DE-257A-4200-9C65-83C193619C6E}" srcOrd="0" destOrd="0" presId="urn:microsoft.com/office/officeart/2005/8/layout/bProcess3"/>
    <dgm:cxn modelId="{CDDAD8D5-1033-4EED-BFAC-A32535F1E2CD}" type="presOf" srcId="{72ED26DB-81E5-4BFA-B75C-E70ACAC81260}" destId="{D8725939-E0C4-4DAB-B85F-ABCA05D19194}" srcOrd="0" destOrd="0" presId="urn:microsoft.com/office/officeart/2005/8/layout/bProcess3"/>
    <dgm:cxn modelId="{5975DCF0-437B-4F10-853C-8B1B76738E39}" type="presOf" srcId="{377FC34D-9DE5-490F-BF88-10060CC71C57}" destId="{E4F7477A-B3CA-4C7C-8FC2-4AC89E81257B}" srcOrd="0" destOrd="0" presId="urn:microsoft.com/office/officeart/2005/8/layout/bProcess3"/>
    <dgm:cxn modelId="{83B69B98-455E-4D36-B07E-A29C4E8CA505}" type="presOf" srcId="{C58B185E-CCDB-4AF6-B284-1D9C7BBDE232}" destId="{4A02854C-C6F9-4A17-8889-0AC3ABDD2957}" srcOrd="0" destOrd="0" presId="urn:microsoft.com/office/officeart/2005/8/layout/bProcess3"/>
    <dgm:cxn modelId="{F2F026AA-D970-44EA-886E-08F8026CB549}" type="presOf" srcId="{3EC37076-5920-4E48-9FB5-D72A18D22EED}" destId="{F62655A8-E156-48A0-8354-21B6D5B30D92}" srcOrd="0" destOrd="0" presId="urn:microsoft.com/office/officeart/2005/8/layout/bProcess3"/>
    <dgm:cxn modelId="{71AAC214-DC72-4915-BB11-C53C70BC2BDB}" type="presOf" srcId="{0882DD70-A5EC-4811-AD72-DC2A58366970}" destId="{83D09E71-8600-452D-9970-3A552590BDBF}" srcOrd="0" destOrd="0" presId="urn:microsoft.com/office/officeart/2005/8/layout/bProcess3"/>
    <dgm:cxn modelId="{BBB2314A-F119-44F0-A281-BC3231C3B02D}" type="presOf" srcId="{D9FE588B-BF6E-49E8-834B-E4EE0D65E81A}" destId="{27B1D02E-5AC8-4DA6-88AC-0E4DE78EC8F5}" srcOrd="0" destOrd="0" presId="urn:microsoft.com/office/officeart/2005/8/layout/bProcess3"/>
    <dgm:cxn modelId="{30513D29-24B9-4D4D-A533-2AB17849BEB9}" srcId="{0882DD70-A5EC-4811-AD72-DC2A58366970}" destId="{5E8E9088-EE29-45EF-AFE7-F578CE29A954}" srcOrd="5" destOrd="0" parTransId="{D6ADCB4E-9953-4642-89FF-748EEBF76468}" sibTransId="{C3B304A2-8620-469A-9A05-AF82AC873CAB}"/>
    <dgm:cxn modelId="{D7405664-A958-440E-91F0-18634EAA963D}" type="presParOf" srcId="{83D09E71-8600-452D-9970-3A552590BDBF}" destId="{F62655A8-E156-48A0-8354-21B6D5B30D92}" srcOrd="0" destOrd="0" presId="urn:microsoft.com/office/officeart/2005/8/layout/bProcess3"/>
    <dgm:cxn modelId="{2518D45C-B935-4369-9B1D-7C9646FAE8DF}" type="presParOf" srcId="{83D09E71-8600-452D-9970-3A552590BDBF}" destId="{5FEFC1DE-257A-4200-9C65-83C193619C6E}" srcOrd="1" destOrd="0" presId="urn:microsoft.com/office/officeart/2005/8/layout/bProcess3"/>
    <dgm:cxn modelId="{2BAA27A7-D705-4D55-8B92-ED2D7EECF64A}" type="presParOf" srcId="{5FEFC1DE-257A-4200-9C65-83C193619C6E}" destId="{99ECE034-00C3-4749-9787-AF7BC7199A2B}" srcOrd="0" destOrd="0" presId="urn:microsoft.com/office/officeart/2005/8/layout/bProcess3"/>
    <dgm:cxn modelId="{97160186-8B48-41A7-939C-94C2BCF6FE85}" type="presParOf" srcId="{83D09E71-8600-452D-9970-3A552590BDBF}" destId="{70147B65-12A4-4F2C-B186-35A55489194B}" srcOrd="2" destOrd="0" presId="urn:microsoft.com/office/officeart/2005/8/layout/bProcess3"/>
    <dgm:cxn modelId="{8EC7E785-7E38-4F62-AFC4-BA61BE7DEAC6}" type="presParOf" srcId="{83D09E71-8600-452D-9970-3A552590BDBF}" destId="{D8725939-E0C4-4DAB-B85F-ABCA05D19194}" srcOrd="3" destOrd="0" presId="urn:microsoft.com/office/officeart/2005/8/layout/bProcess3"/>
    <dgm:cxn modelId="{55895E30-EB12-498A-B3C3-6C3B4ED69AD2}" type="presParOf" srcId="{D8725939-E0C4-4DAB-B85F-ABCA05D19194}" destId="{1626E283-6C47-4268-B742-7EA474916D41}" srcOrd="0" destOrd="0" presId="urn:microsoft.com/office/officeart/2005/8/layout/bProcess3"/>
    <dgm:cxn modelId="{BCA65F10-9F94-41F9-8201-BE082BD32F03}" type="presParOf" srcId="{83D09E71-8600-452D-9970-3A552590BDBF}" destId="{B6847B98-0086-4604-BE14-BBC78FC9D56A}" srcOrd="4" destOrd="0" presId="urn:microsoft.com/office/officeart/2005/8/layout/bProcess3"/>
    <dgm:cxn modelId="{9C4232C5-C8AA-439B-A0A0-56AC98B24641}" type="presParOf" srcId="{83D09E71-8600-452D-9970-3A552590BDBF}" destId="{27B1D02E-5AC8-4DA6-88AC-0E4DE78EC8F5}" srcOrd="5" destOrd="0" presId="urn:microsoft.com/office/officeart/2005/8/layout/bProcess3"/>
    <dgm:cxn modelId="{88DFDCC9-9731-44F3-86AF-30E1F7D838E3}" type="presParOf" srcId="{27B1D02E-5AC8-4DA6-88AC-0E4DE78EC8F5}" destId="{F0BA40B5-0BFD-43C8-902D-8552259A0625}" srcOrd="0" destOrd="0" presId="urn:microsoft.com/office/officeart/2005/8/layout/bProcess3"/>
    <dgm:cxn modelId="{0C349B0D-A8D0-4ACA-8D83-0B171E2DA998}" type="presParOf" srcId="{83D09E71-8600-452D-9970-3A552590BDBF}" destId="{4A02854C-C6F9-4A17-8889-0AC3ABDD2957}" srcOrd="6" destOrd="0" presId="urn:microsoft.com/office/officeart/2005/8/layout/bProcess3"/>
    <dgm:cxn modelId="{7BC90C3B-D812-4C1A-BBD4-97E8D22151E3}" type="presParOf" srcId="{83D09E71-8600-452D-9970-3A552590BDBF}" destId="{15A0F215-668F-467E-A20F-CAAD096167CA}" srcOrd="7" destOrd="0" presId="urn:microsoft.com/office/officeart/2005/8/layout/bProcess3"/>
    <dgm:cxn modelId="{18412FE4-84FF-4560-9D7A-3F9A99316EA4}" type="presParOf" srcId="{15A0F215-668F-467E-A20F-CAAD096167CA}" destId="{E821B978-BD1D-4797-B15B-C3C2BCA93ED4}" srcOrd="0" destOrd="0" presId="urn:microsoft.com/office/officeart/2005/8/layout/bProcess3"/>
    <dgm:cxn modelId="{AC7A560A-A61A-4067-A1AC-1CB79EB0771A}" type="presParOf" srcId="{83D09E71-8600-452D-9970-3A552590BDBF}" destId="{33C2E820-61F9-468F-8E30-A15F5A4DFF8C}" srcOrd="8" destOrd="0" presId="urn:microsoft.com/office/officeart/2005/8/layout/bProcess3"/>
    <dgm:cxn modelId="{5795B2C1-49BA-4814-B826-6C2D821B20AE}" type="presParOf" srcId="{83D09E71-8600-452D-9970-3A552590BDBF}" destId="{E4F7477A-B3CA-4C7C-8FC2-4AC89E81257B}" srcOrd="9" destOrd="0" presId="urn:microsoft.com/office/officeart/2005/8/layout/bProcess3"/>
    <dgm:cxn modelId="{B4DB1950-E6E1-4D33-B9EC-0562640E48EB}" type="presParOf" srcId="{E4F7477A-B3CA-4C7C-8FC2-4AC89E81257B}" destId="{4C9F8B5C-CCC9-4C9E-B316-C1445D3DF93D}" srcOrd="0" destOrd="0" presId="urn:microsoft.com/office/officeart/2005/8/layout/bProcess3"/>
    <dgm:cxn modelId="{F01B6042-DA5A-41FD-A58B-41C25614798A}" type="presParOf" srcId="{83D09E71-8600-452D-9970-3A552590BDBF}" destId="{6FF40E8E-0207-4C34-877E-DB6F6FBB861E}"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634604B-EA91-4F22-B17A-B498811A716A}"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s-MX"/>
        </a:p>
      </dgm:t>
    </dgm:pt>
    <dgm:pt modelId="{2A968C02-82DE-4815-9E07-126FB2198FE7}">
      <dgm:prSet phldrT="[Texto]"/>
      <dgm:spPr/>
      <dgm:t>
        <a:bodyPr/>
        <a:lstStyle/>
        <a:p>
          <a:r>
            <a:rPr lang="es-MX" b="0" dirty="0" smtClean="0">
              <a:solidFill>
                <a:schemeClr val="tx1"/>
              </a:solidFill>
              <a:latin typeface="Century Gothic" panose="020B0502020202020204" pitchFamily="34" charset="0"/>
            </a:rPr>
            <a:t>Hígado</a:t>
          </a:r>
          <a:endParaRPr lang="es-MX" b="0" dirty="0">
            <a:solidFill>
              <a:schemeClr val="tx1"/>
            </a:solidFill>
            <a:latin typeface="Century Gothic" panose="020B0502020202020204" pitchFamily="34" charset="0"/>
          </a:endParaRPr>
        </a:p>
      </dgm:t>
    </dgm:pt>
    <dgm:pt modelId="{380FB935-AC8B-42C8-8213-C96B27D813CB}" type="parTrans" cxnId="{BC2B1914-F77C-4A99-B75E-547AF32B5D92}">
      <dgm:prSet/>
      <dgm:spPr/>
      <dgm:t>
        <a:bodyPr/>
        <a:lstStyle/>
        <a:p>
          <a:endParaRPr lang="es-MX" b="0">
            <a:solidFill>
              <a:schemeClr val="tx1"/>
            </a:solidFill>
            <a:latin typeface="Century Gothic" panose="020B0502020202020204" pitchFamily="34" charset="0"/>
          </a:endParaRPr>
        </a:p>
      </dgm:t>
    </dgm:pt>
    <dgm:pt modelId="{FD3699A4-ED90-4612-91D1-54C5B2E40B0F}" type="sibTrans" cxnId="{BC2B1914-F77C-4A99-B75E-547AF32B5D92}">
      <dgm:prSet/>
      <dgm:spPr/>
      <dgm:t>
        <a:bodyPr/>
        <a:lstStyle/>
        <a:p>
          <a:endParaRPr lang="es-MX" b="0">
            <a:solidFill>
              <a:schemeClr val="tx1"/>
            </a:solidFill>
            <a:latin typeface="Century Gothic" panose="020B0502020202020204" pitchFamily="34" charset="0"/>
          </a:endParaRPr>
        </a:p>
      </dgm:t>
    </dgm:pt>
    <dgm:pt modelId="{96128CF5-8014-4A31-A68E-61F15DF6A2C5}">
      <dgm:prSet phldrT="[Texto]"/>
      <dgm:spPr/>
      <dgm:t>
        <a:bodyPr/>
        <a:lstStyle/>
        <a:p>
          <a:pPr algn="l"/>
          <a:r>
            <a:rPr lang="es-MX" b="0" dirty="0" smtClean="0">
              <a:solidFill>
                <a:schemeClr val="tx1"/>
              </a:solidFill>
              <a:latin typeface="Century Gothic" panose="020B0502020202020204" pitchFamily="34" charset="0"/>
            </a:rPr>
            <a:t>*Tubo digestivo *pulmones</a:t>
          </a:r>
        </a:p>
        <a:p>
          <a:pPr algn="l"/>
          <a:r>
            <a:rPr lang="es-MX" b="0" dirty="0" smtClean="0">
              <a:solidFill>
                <a:schemeClr val="tx1"/>
              </a:solidFill>
              <a:latin typeface="Century Gothic" panose="020B0502020202020204" pitchFamily="34" charset="0"/>
            </a:rPr>
            <a:t>*piel, </a:t>
          </a:r>
        </a:p>
        <a:p>
          <a:pPr algn="l"/>
          <a:r>
            <a:rPr lang="es-MX" b="0" dirty="0" smtClean="0">
              <a:solidFill>
                <a:schemeClr val="tx1"/>
              </a:solidFill>
              <a:latin typeface="Century Gothic" panose="020B0502020202020204" pitchFamily="34" charset="0"/>
            </a:rPr>
            <a:t>*riñones</a:t>
          </a:r>
        </a:p>
        <a:p>
          <a:pPr algn="l"/>
          <a:r>
            <a:rPr lang="es-MX" b="0" dirty="0" smtClean="0">
              <a:solidFill>
                <a:schemeClr val="tx1"/>
              </a:solidFill>
              <a:latin typeface="Century Gothic" panose="020B0502020202020204" pitchFamily="34" charset="0"/>
            </a:rPr>
            <a:t>*cerebro. </a:t>
          </a:r>
          <a:endParaRPr lang="es-MX" b="0" dirty="0">
            <a:solidFill>
              <a:schemeClr val="tx1"/>
            </a:solidFill>
            <a:latin typeface="Century Gothic" panose="020B0502020202020204" pitchFamily="34" charset="0"/>
          </a:endParaRPr>
        </a:p>
      </dgm:t>
    </dgm:pt>
    <dgm:pt modelId="{7EA1440C-A598-4ACD-994C-58438340BF82}" type="parTrans" cxnId="{39C53AF6-D872-4B08-97F7-7E8A02EE5B48}">
      <dgm:prSet/>
      <dgm:spPr/>
      <dgm:t>
        <a:bodyPr/>
        <a:lstStyle/>
        <a:p>
          <a:endParaRPr lang="es-MX" b="0">
            <a:solidFill>
              <a:schemeClr val="tx1"/>
            </a:solidFill>
            <a:latin typeface="Century Gothic" panose="020B0502020202020204" pitchFamily="34" charset="0"/>
          </a:endParaRPr>
        </a:p>
      </dgm:t>
    </dgm:pt>
    <dgm:pt modelId="{82892FD0-6939-4372-ABE1-C4DD7BC47213}" type="sibTrans" cxnId="{39C53AF6-D872-4B08-97F7-7E8A02EE5B48}">
      <dgm:prSet/>
      <dgm:spPr/>
      <dgm:t>
        <a:bodyPr/>
        <a:lstStyle/>
        <a:p>
          <a:endParaRPr lang="es-MX" b="0">
            <a:solidFill>
              <a:schemeClr val="tx1"/>
            </a:solidFill>
            <a:latin typeface="Century Gothic" panose="020B0502020202020204" pitchFamily="34" charset="0"/>
          </a:endParaRPr>
        </a:p>
      </dgm:t>
    </dgm:pt>
    <dgm:pt modelId="{72A6E54F-08AE-4A11-B986-A84092B6F776}" type="pres">
      <dgm:prSet presAssocID="{C634604B-EA91-4F22-B17A-B498811A716A}" presName="diagram" presStyleCnt="0">
        <dgm:presLayoutVars>
          <dgm:dir/>
          <dgm:resizeHandles val="exact"/>
        </dgm:presLayoutVars>
      </dgm:prSet>
      <dgm:spPr/>
      <dgm:t>
        <a:bodyPr/>
        <a:lstStyle/>
        <a:p>
          <a:endParaRPr lang="es-MX"/>
        </a:p>
      </dgm:t>
    </dgm:pt>
    <dgm:pt modelId="{0BD2885E-B71A-4946-859F-95B17BDF8ADD}" type="pres">
      <dgm:prSet presAssocID="{2A968C02-82DE-4815-9E07-126FB2198FE7}" presName="node" presStyleLbl="node1" presStyleIdx="0" presStyleCnt="2">
        <dgm:presLayoutVars>
          <dgm:bulletEnabled val="1"/>
        </dgm:presLayoutVars>
      </dgm:prSet>
      <dgm:spPr/>
      <dgm:t>
        <a:bodyPr/>
        <a:lstStyle/>
        <a:p>
          <a:endParaRPr lang="es-MX"/>
        </a:p>
      </dgm:t>
    </dgm:pt>
    <dgm:pt modelId="{1D0FB2F1-E519-4C41-A843-2F26839F372B}" type="pres">
      <dgm:prSet presAssocID="{FD3699A4-ED90-4612-91D1-54C5B2E40B0F}" presName="sibTrans" presStyleCnt="0"/>
      <dgm:spPr/>
    </dgm:pt>
    <dgm:pt modelId="{B3EDDDB3-55F2-44CC-8F46-1CB5C3492797}" type="pres">
      <dgm:prSet presAssocID="{96128CF5-8014-4A31-A68E-61F15DF6A2C5}" presName="node" presStyleLbl="node1" presStyleIdx="1" presStyleCnt="2">
        <dgm:presLayoutVars>
          <dgm:bulletEnabled val="1"/>
        </dgm:presLayoutVars>
      </dgm:prSet>
      <dgm:spPr/>
      <dgm:t>
        <a:bodyPr/>
        <a:lstStyle/>
        <a:p>
          <a:endParaRPr lang="es-MX"/>
        </a:p>
      </dgm:t>
    </dgm:pt>
  </dgm:ptLst>
  <dgm:cxnLst>
    <dgm:cxn modelId="{C8F123D0-67BA-49CF-B119-7DC96F8A9526}" type="presOf" srcId="{C634604B-EA91-4F22-B17A-B498811A716A}" destId="{72A6E54F-08AE-4A11-B986-A84092B6F776}" srcOrd="0" destOrd="0" presId="urn:microsoft.com/office/officeart/2005/8/layout/default"/>
    <dgm:cxn modelId="{43A49D6A-C38B-4D8F-BA3D-70017B4E4997}" type="presOf" srcId="{96128CF5-8014-4A31-A68E-61F15DF6A2C5}" destId="{B3EDDDB3-55F2-44CC-8F46-1CB5C3492797}" srcOrd="0" destOrd="0" presId="urn:microsoft.com/office/officeart/2005/8/layout/default"/>
    <dgm:cxn modelId="{BC2B1914-F77C-4A99-B75E-547AF32B5D92}" srcId="{C634604B-EA91-4F22-B17A-B498811A716A}" destId="{2A968C02-82DE-4815-9E07-126FB2198FE7}" srcOrd="0" destOrd="0" parTransId="{380FB935-AC8B-42C8-8213-C96B27D813CB}" sibTransId="{FD3699A4-ED90-4612-91D1-54C5B2E40B0F}"/>
    <dgm:cxn modelId="{39C53AF6-D872-4B08-97F7-7E8A02EE5B48}" srcId="{C634604B-EA91-4F22-B17A-B498811A716A}" destId="{96128CF5-8014-4A31-A68E-61F15DF6A2C5}" srcOrd="1" destOrd="0" parTransId="{7EA1440C-A598-4ACD-994C-58438340BF82}" sibTransId="{82892FD0-6939-4372-ABE1-C4DD7BC47213}"/>
    <dgm:cxn modelId="{29DE35A3-1AEE-4652-BC0B-9E56F32B2FC9}" type="presOf" srcId="{2A968C02-82DE-4815-9E07-126FB2198FE7}" destId="{0BD2885E-B71A-4946-859F-95B17BDF8ADD}" srcOrd="0" destOrd="0" presId="urn:microsoft.com/office/officeart/2005/8/layout/default"/>
    <dgm:cxn modelId="{E045DDF1-6074-4429-9B8D-742B6B658E62}" type="presParOf" srcId="{72A6E54F-08AE-4A11-B986-A84092B6F776}" destId="{0BD2885E-B71A-4946-859F-95B17BDF8ADD}" srcOrd="0" destOrd="0" presId="urn:microsoft.com/office/officeart/2005/8/layout/default"/>
    <dgm:cxn modelId="{488A3A6B-9612-48E0-98C9-2DB16B5C649F}" type="presParOf" srcId="{72A6E54F-08AE-4A11-B986-A84092B6F776}" destId="{1D0FB2F1-E519-4C41-A843-2F26839F372B}" srcOrd="1" destOrd="0" presId="urn:microsoft.com/office/officeart/2005/8/layout/default"/>
    <dgm:cxn modelId="{80B47D6F-A9E5-4CC0-AF9B-D8D75875882D}" type="presParOf" srcId="{72A6E54F-08AE-4A11-B986-A84092B6F776}" destId="{B3EDDDB3-55F2-44CC-8F46-1CB5C3492797}"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E3D0279-95A4-4F3B-8E03-385DB75158C2}"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92B4FC24-6BE8-44D5-8493-6F2C855C4C35}">
      <dgm:prSet phldrT="[Texto]"/>
      <dgm:spPr/>
      <dgm:t>
        <a:bodyPr/>
        <a:lstStyle/>
        <a:p>
          <a:r>
            <a:rPr lang="es-MX" b="0" dirty="0" smtClean="0">
              <a:solidFill>
                <a:schemeClr val="tx1"/>
              </a:solidFill>
              <a:latin typeface="Century Gothic" panose="020B0502020202020204" pitchFamily="34" charset="0"/>
            </a:rPr>
            <a:t>Microsomas rugosos, se encargan de la  síntesis de proteínas</a:t>
          </a:r>
          <a:endParaRPr lang="es-MX" b="0" dirty="0">
            <a:solidFill>
              <a:schemeClr val="tx1"/>
            </a:solidFill>
            <a:latin typeface="Century Gothic" panose="020B0502020202020204" pitchFamily="34" charset="0"/>
          </a:endParaRPr>
        </a:p>
      </dgm:t>
    </dgm:pt>
    <dgm:pt modelId="{E2E6F60A-0973-4026-9B3A-58FBB6BC109F}" type="parTrans" cxnId="{8AA8A250-8676-4C97-9A0F-A4D2EDB8A67F}">
      <dgm:prSet/>
      <dgm:spPr/>
      <dgm:t>
        <a:bodyPr/>
        <a:lstStyle/>
        <a:p>
          <a:endParaRPr lang="es-MX" b="0">
            <a:solidFill>
              <a:schemeClr val="tx1"/>
            </a:solidFill>
            <a:latin typeface="Century Gothic" panose="020B0502020202020204" pitchFamily="34" charset="0"/>
          </a:endParaRPr>
        </a:p>
      </dgm:t>
    </dgm:pt>
    <dgm:pt modelId="{340E4C35-FD2C-489A-AFDD-AF16B8B78D1A}" type="sibTrans" cxnId="{8AA8A250-8676-4C97-9A0F-A4D2EDB8A67F}">
      <dgm:prSet/>
      <dgm:spPr/>
      <dgm:t>
        <a:bodyPr/>
        <a:lstStyle/>
        <a:p>
          <a:endParaRPr lang="es-MX" b="0">
            <a:solidFill>
              <a:schemeClr val="tx1"/>
            </a:solidFill>
            <a:latin typeface="Century Gothic" panose="020B0502020202020204" pitchFamily="34" charset="0"/>
          </a:endParaRPr>
        </a:p>
      </dgm:t>
    </dgm:pt>
    <dgm:pt modelId="{AB416DA1-71F9-4134-98B7-4A090B313E45}">
      <dgm:prSet phldrT="[Texto]"/>
      <dgm:spPr/>
      <dgm:t>
        <a:bodyPr/>
        <a:lstStyle/>
        <a:p>
          <a:r>
            <a:rPr lang="es-MX" b="0" dirty="0" smtClean="0">
              <a:solidFill>
                <a:schemeClr val="tx1"/>
              </a:solidFill>
              <a:latin typeface="Century Gothic" panose="020B0502020202020204" pitchFamily="34" charset="0"/>
            </a:rPr>
            <a:t>Microsomas lisos, ricos en enzimas encargadas del metabolismo de los fármacos. Las MFO (oxidasas de función mixta)</a:t>
          </a:r>
          <a:endParaRPr lang="es-MX" b="0" dirty="0">
            <a:solidFill>
              <a:schemeClr val="tx1"/>
            </a:solidFill>
            <a:latin typeface="Century Gothic" panose="020B0502020202020204" pitchFamily="34" charset="0"/>
          </a:endParaRPr>
        </a:p>
      </dgm:t>
    </dgm:pt>
    <dgm:pt modelId="{A8BA8D0E-C764-455A-8BB0-9D5DCD22553B}" type="parTrans" cxnId="{96B15D15-013F-4303-929C-6425F2407509}">
      <dgm:prSet/>
      <dgm:spPr/>
      <dgm:t>
        <a:bodyPr/>
        <a:lstStyle/>
        <a:p>
          <a:endParaRPr lang="es-MX" b="0">
            <a:solidFill>
              <a:schemeClr val="tx1"/>
            </a:solidFill>
            <a:latin typeface="Century Gothic" panose="020B0502020202020204" pitchFamily="34" charset="0"/>
          </a:endParaRPr>
        </a:p>
      </dgm:t>
    </dgm:pt>
    <dgm:pt modelId="{AD299E33-0E74-4847-A81A-B4AA5DC05F0E}" type="sibTrans" cxnId="{96B15D15-013F-4303-929C-6425F2407509}">
      <dgm:prSet/>
      <dgm:spPr/>
      <dgm:t>
        <a:bodyPr/>
        <a:lstStyle/>
        <a:p>
          <a:endParaRPr lang="es-MX" b="0">
            <a:solidFill>
              <a:schemeClr val="tx1"/>
            </a:solidFill>
            <a:latin typeface="Century Gothic" panose="020B0502020202020204" pitchFamily="34" charset="0"/>
          </a:endParaRPr>
        </a:p>
      </dgm:t>
    </dgm:pt>
    <dgm:pt modelId="{931E1C8E-01D0-40DD-BC23-71548EF8806B}">
      <dgm:prSet phldrT="[Texto]"/>
      <dgm:spPr/>
      <dgm:t>
        <a:bodyPr/>
        <a:lstStyle/>
        <a:p>
          <a:r>
            <a:rPr lang="es-MX" b="0" dirty="0" smtClean="0">
              <a:solidFill>
                <a:schemeClr val="tx1"/>
              </a:solidFill>
              <a:latin typeface="Century Gothic" panose="020B0502020202020204" pitchFamily="34" charset="0"/>
            </a:rPr>
            <a:t>Para la actividad de MFO es necesario un agente reductos NADPH y oxigeno molecular.</a:t>
          </a:r>
          <a:endParaRPr lang="es-MX" b="0" dirty="0">
            <a:solidFill>
              <a:schemeClr val="tx1"/>
            </a:solidFill>
            <a:latin typeface="Century Gothic" panose="020B0502020202020204" pitchFamily="34" charset="0"/>
          </a:endParaRPr>
        </a:p>
      </dgm:t>
    </dgm:pt>
    <dgm:pt modelId="{50A05D2E-58FD-4970-835E-56AE43CDC478}" type="parTrans" cxnId="{A1DEE76F-DFF7-42A2-B4D1-68ED76CFD3BD}">
      <dgm:prSet/>
      <dgm:spPr/>
      <dgm:t>
        <a:bodyPr/>
        <a:lstStyle/>
        <a:p>
          <a:endParaRPr lang="es-MX" b="0">
            <a:solidFill>
              <a:schemeClr val="tx1"/>
            </a:solidFill>
            <a:latin typeface="Century Gothic" panose="020B0502020202020204" pitchFamily="34" charset="0"/>
          </a:endParaRPr>
        </a:p>
      </dgm:t>
    </dgm:pt>
    <dgm:pt modelId="{C0DE1AD7-FD62-44AF-8EB1-49C8F0F69306}" type="sibTrans" cxnId="{A1DEE76F-DFF7-42A2-B4D1-68ED76CFD3BD}">
      <dgm:prSet/>
      <dgm:spPr/>
      <dgm:t>
        <a:bodyPr/>
        <a:lstStyle/>
        <a:p>
          <a:endParaRPr lang="es-MX" b="0">
            <a:solidFill>
              <a:schemeClr val="tx1"/>
            </a:solidFill>
            <a:latin typeface="Century Gothic" panose="020B0502020202020204" pitchFamily="34" charset="0"/>
          </a:endParaRPr>
        </a:p>
      </dgm:t>
    </dgm:pt>
    <dgm:pt modelId="{A8BC50AE-82A1-44BC-A87C-D0E20B75E0D8}">
      <dgm:prSet phldrT="[Texto]"/>
      <dgm:spPr/>
      <dgm:t>
        <a:bodyPr/>
        <a:lstStyle/>
        <a:p>
          <a:r>
            <a:rPr lang="es-MX" b="0" dirty="0" smtClean="0">
              <a:solidFill>
                <a:schemeClr val="tx1"/>
              </a:solidFill>
              <a:latin typeface="Century Gothic" panose="020B0502020202020204" pitchFamily="34" charset="0"/>
            </a:rPr>
            <a:t>En una reacción típica se consume una molécula de oxigeno por cada molécula de sustrato.</a:t>
          </a:r>
          <a:endParaRPr lang="es-MX" b="0" dirty="0">
            <a:solidFill>
              <a:schemeClr val="tx1"/>
            </a:solidFill>
            <a:latin typeface="Century Gothic" panose="020B0502020202020204" pitchFamily="34" charset="0"/>
          </a:endParaRPr>
        </a:p>
      </dgm:t>
    </dgm:pt>
    <dgm:pt modelId="{1F47D2A4-7628-4172-B5A8-F820A7B001E2}" type="parTrans" cxnId="{544650B3-F28B-4288-B202-DF630F500228}">
      <dgm:prSet/>
      <dgm:spPr/>
      <dgm:t>
        <a:bodyPr/>
        <a:lstStyle/>
        <a:p>
          <a:endParaRPr lang="es-MX" b="0">
            <a:solidFill>
              <a:schemeClr val="tx1"/>
            </a:solidFill>
            <a:latin typeface="Century Gothic" panose="020B0502020202020204" pitchFamily="34" charset="0"/>
          </a:endParaRPr>
        </a:p>
      </dgm:t>
    </dgm:pt>
    <dgm:pt modelId="{42D6473D-2883-4C3E-BE72-01257084A688}" type="sibTrans" cxnId="{544650B3-F28B-4288-B202-DF630F500228}">
      <dgm:prSet/>
      <dgm:spPr/>
      <dgm:t>
        <a:bodyPr/>
        <a:lstStyle/>
        <a:p>
          <a:endParaRPr lang="es-MX" b="0">
            <a:solidFill>
              <a:schemeClr val="tx1"/>
            </a:solidFill>
            <a:latin typeface="Century Gothic" panose="020B0502020202020204" pitchFamily="34" charset="0"/>
          </a:endParaRPr>
        </a:p>
      </dgm:t>
    </dgm:pt>
    <dgm:pt modelId="{6F8A6C03-DB28-44E0-839D-8CDEC08B6992}">
      <dgm:prSet phldrT="[Texto]"/>
      <dgm:spPr/>
      <dgm:t>
        <a:bodyPr/>
        <a:lstStyle/>
        <a:p>
          <a:r>
            <a:rPr lang="es-MX" b="0" dirty="0" smtClean="0">
              <a:solidFill>
                <a:schemeClr val="tx1"/>
              </a:solidFill>
              <a:latin typeface="Century Gothic" panose="020B0502020202020204" pitchFamily="34" charset="0"/>
            </a:rPr>
            <a:t>En el proceso de oxidación – reducción hay dos enzimas que tienen una función clave: </a:t>
          </a:r>
          <a:endParaRPr lang="es-MX" b="0" dirty="0">
            <a:solidFill>
              <a:schemeClr val="tx1"/>
            </a:solidFill>
            <a:latin typeface="Century Gothic" panose="020B0502020202020204" pitchFamily="34" charset="0"/>
          </a:endParaRPr>
        </a:p>
      </dgm:t>
    </dgm:pt>
    <dgm:pt modelId="{27007E1E-7671-4080-BCB9-317D00C4B595}" type="parTrans" cxnId="{4239FAB0-6A4E-4361-B25B-B15F4109C059}">
      <dgm:prSet/>
      <dgm:spPr/>
      <dgm:t>
        <a:bodyPr/>
        <a:lstStyle/>
        <a:p>
          <a:endParaRPr lang="es-MX" b="0">
            <a:solidFill>
              <a:schemeClr val="tx1"/>
            </a:solidFill>
            <a:latin typeface="Century Gothic" panose="020B0502020202020204" pitchFamily="34" charset="0"/>
          </a:endParaRPr>
        </a:p>
      </dgm:t>
    </dgm:pt>
    <dgm:pt modelId="{7256DABC-A372-43D2-9769-25E8D62A6BF8}" type="sibTrans" cxnId="{4239FAB0-6A4E-4361-B25B-B15F4109C059}">
      <dgm:prSet/>
      <dgm:spPr/>
      <dgm:t>
        <a:bodyPr/>
        <a:lstStyle/>
        <a:p>
          <a:endParaRPr lang="es-MX" b="0">
            <a:solidFill>
              <a:schemeClr val="tx1"/>
            </a:solidFill>
            <a:latin typeface="Century Gothic" panose="020B0502020202020204" pitchFamily="34" charset="0"/>
          </a:endParaRPr>
        </a:p>
      </dgm:t>
    </dgm:pt>
    <dgm:pt modelId="{9A51B5B1-1D3E-43DF-95CC-44F7BF7088FE}">
      <dgm:prSet phldrT="[Texto]"/>
      <dgm:spPr/>
      <dgm:t>
        <a:bodyPr/>
        <a:lstStyle/>
        <a:p>
          <a:pPr algn="l"/>
          <a:r>
            <a:rPr lang="es-MX" b="0" dirty="0" smtClean="0">
              <a:solidFill>
                <a:schemeClr val="tx1"/>
              </a:solidFill>
              <a:latin typeface="Century Gothic" panose="020B0502020202020204" pitchFamily="34" charset="0"/>
            </a:rPr>
            <a:t>1) Reductasa del citocromo P450-NADPH  y 2) una hemoproteína llamada citocromo P450.</a:t>
          </a:r>
          <a:endParaRPr lang="es-MX" b="0" dirty="0">
            <a:solidFill>
              <a:schemeClr val="tx1"/>
            </a:solidFill>
            <a:latin typeface="Century Gothic" panose="020B0502020202020204" pitchFamily="34" charset="0"/>
          </a:endParaRPr>
        </a:p>
      </dgm:t>
    </dgm:pt>
    <dgm:pt modelId="{9674231A-72A6-4D9D-806F-0C7AEC20029E}" type="parTrans" cxnId="{A4EF2963-56AE-40CE-A84A-F80D040FD4FC}">
      <dgm:prSet/>
      <dgm:spPr/>
      <dgm:t>
        <a:bodyPr/>
        <a:lstStyle/>
        <a:p>
          <a:endParaRPr lang="es-MX" b="0">
            <a:solidFill>
              <a:schemeClr val="tx1"/>
            </a:solidFill>
            <a:latin typeface="Century Gothic" panose="020B0502020202020204" pitchFamily="34" charset="0"/>
          </a:endParaRPr>
        </a:p>
      </dgm:t>
    </dgm:pt>
    <dgm:pt modelId="{6A8E0D43-82CF-451C-9E4B-1EC1D538F177}" type="sibTrans" cxnId="{A4EF2963-56AE-40CE-A84A-F80D040FD4FC}">
      <dgm:prSet/>
      <dgm:spPr/>
      <dgm:t>
        <a:bodyPr/>
        <a:lstStyle/>
        <a:p>
          <a:endParaRPr lang="es-MX" b="0">
            <a:solidFill>
              <a:schemeClr val="tx1"/>
            </a:solidFill>
            <a:latin typeface="Century Gothic" panose="020B0502020202020204" pitchFamily="34" charset="0"/>
          </a:endParaRPr>
        </a:p>
      </dgm:t>
    </dgm:pt>
    <dgm:pt modelId="{96D2D455-BB9B-4F6B-A983-313C91217ED5}" type="pres">
      <dgm:prSet presAssocID="{4E3D0279-95A4-4F3B-8E03-385DB75158C2}" presName="diagram" presStyleCnt="0">
        <dgm:presLayoutVars>
          <dgm:dir/>
          <dgm:resizeHandles val="exact"/>
        </dgm:presLayoutVars>
      </dgm:prSet>
      <dgm:spPr/>
      <dgm:t>
        <a:bodyPr/>
        <a:lstStyle/>
        <a:p>
          <a:endParaRPr lang="es-MX"/>
        </a:p>
      </dgm:t>
    </dgm:pt>
    <dgm:pt modelId="{CFE6D0D9-EB32-4C1B-9E7D-2847C1293664}" type="pres">
      <dgm:prSet presAssocID="{92B4FC24-6BE8-44D5-8493-6F2C855C4C35}" presName="node" presStyleLbl="node1" presStyleIdx="0" presStyleCnt="6">
        <dgm:presLayoutVars>
          <dgm:bulletEnabled val="1"/>
        </dgm:presLayoutVars>
      </dgm:prSet>
      <dgm:spPr/>
      <dgm:t>
        <a:bodyPr/>
        <a:lstStyle/>
        <a:p>
          <a:endParaRPr lang="es-MX"/>
        </a:p>
      </dgm:t>
    </dgm:pt>
    <dgm:pt modelId="{304E9E86-4BED-448D-98F4-9A75667F8E5F}" type="pres">
      <dgm:prSet presAssocID="{340E4C35-FD2C-489A-AFDD-AF16B8B78D1A}" presName="sibTrans" presStyleCnt="0"/>
      <dgm:spPr/>
    </dgm:pt>
    <dgm:pt modelId="{E9C6A29D-B88A-4DF8-9D75-6C415AA9EC83}" type="pres">
      <dgm:prSet presAssocID="{AB416DA1-71F9-4134-98B7-4A090B313E45}" presName="node" presStyleLbl="node1" presStyleIdx="1" presStyleCnt="6">
        <dgm:presLayoutVars>
          <dgm:bulletEnabled val="1"/>
        </dgm:presLayoutVars>
      </dgm:prSet>
      <dgm:spPr/>
      <dgm:t>
        <a:bodyPr/>
        <a:lstStyle/>
        <a:p>
          <a:endParaRPr lang="es-MX"/>
        </a:p>
      </dgm:t>
    </dgm:pt>
    <dgm:pt modelId="{F58D0ABE-E5B4-4DF0-A342-DFDDDB213B36}" type="pres">
      <dgm:prSet presAssocID="{AD299E33-0E74-4847-A81A-B4AA5DC05F0E}" presName="sibTrans" presStyleCnt="0"/>
      <dgm:spPr/>
    </dgm:pt>
    <dgm:pt modelId="{B9F2B2F3-48A3-44DF-9AC1-7D5A5E6E11B3}" type="pres">
      <dgm:prSet presAssocID="{931E1C8E-01D0-40DD-BC23-71548EF8806B}" presName="node" presStyleLbl="node1" presStyleIdx="2" presStyleCnt="6">
        <dgm:presLayoutVars>
          <dgm:bulletEnabled val="1"/>
        </dgm:presLayoutVars>
      </dgm:prSet>
      <dgm:spPr/>
      <dgm:t>
        <a:bodyPr/>
        <a:lstStyle/>
        <a:p>
          <a:endParaRPr lang="es-MX"/>
        </a:p>
      </dgm:t>
    </dgm:pt>
    <dgm:pt modelId="{3CFE9383-447A-43B2-B69C-7C22B843DC35}" type="pres">
      <dgm:prSet presAssocID="{C0DE1AD7-FD62-44AF-8EB1-49C8F0F69306}" presName="sibTrans" presStyleCnt="0"/>
      <dgm:spPr/>
    </dgm:pt>
    <dgm:pt modelId="{6F831DD7-559E-4F10-AAC6-0B2D9D4998A1}" type="pres">
      <dgm:prSet presAssocID="{A8BC50AE-82A1-44BC-A87C-D0E20B75E0D8}" presName="node" presStyleLbl="node1" presStyleIdx="3" presStyleCnt="6">
        <dgm:presLayoutVars>
          <dgm:bulletEnabled val="1"/>
        </dgm:presLayoutVars>
      </dgm:prSet>
      <dgm:spPr/>
      <dgm:t>
        <a:bodyPr/>
        <a:lstStyle/>
        <a:p>
          <a:endParaRPr lang="es-MX"/>
        </a:p>
      </dgm:t>
    </dgm:pt>
    <dgm:pt modelId="{9D4693C8-1188-4A55-A391-CF77531CE2B8}" type="pres">
      <dgm:prSet presAssocID="{42D6473D-2883-4C3E-BE72-01257084A688}" presName="sibTrans" presStyleCnt="0"/>
      <dgm:spPr/>
    </dgm:pt>
    <dgm:pt modelId="{993CA964-61E0-4E8D-B4AF-4665A4DCBA13}" type="pres">
      <dgm:prSet presAssocID="{6F8A6C03-DB28-44E0-839D-8CDEC08B6992}" presName="node" presStyleLbl="node1" presStyleIdx="4" presStyleCnt="6">
        <dgm:presLayoutVars>
          <dgm:bulletEnabled val="1"/>
        </dgm:presLayoutVars>
      </dgm:prSet>
      <dgm:spPr/>
      <dgm:t>
        <a:bodyPr/>
        <a:lstStyle/>
        <a:p>
          <a:endParaRPr lang="es-MX"/>
        </a:p>
      </dgm:t>
    </dgm:pt>
    <dgm:pt modelId="{A32A2DBF-A4DD-4BE6-AFFD-27C01317AAEB}" type="pres">
      <dgm:prSet presAssocID="{7256DABC-A372-43D2-9769-25E8D62A6BF8}" presName="sibTrans" presStyleCnt="0"/>
      <dgm:spPr/>
    </dgm:pt>
    <dgm:pt modelId="{02B81C66-E7D3-41C1-834A-A8941EF3503F}" type="pres">
      <dgm:prSet presAssocID="{9A51B5B1-1D3E-43DF-95CC-44F7BF7088FE}" presName="node" presStyleLbl="node1" presStyleIdx="5" presStyleCnt="6">
        <dgm:presLayoutVars>
          <dgm:bulletEnabled val="1"/>
        </dgm:presLayoutVars>
      </dgm:prSet>
      <dgm:spPr/>
      <dgm:t>
        <a:bodyPr/>
        <a:lstStyle/>
        <a:p>
          <a:endParaRPr lang="es-MX"/>
        </a:p>
      </dgm:t>
    </dgm:pt>
  </dgm:ptLst>
  <dgm:cxnLst>
    <dgm:cxn modelId="{0E90F94E-6282-45F4-BDC6-596B832A5BCF}" type="presOf" srcId="{931E1C8E-01D0-40DD-BC23-71548EF8806B}" destId="{B9F2B2F3-48A3-44DF-9AC1-7D5A5E6E11B3}" srcOrd="0" destOrd="0" presId="urn:microsoft.com/office/officeart/2005/8/layout/default"/>
    <dgm:cxn modelId="{45C58B01-325C-45C1-92AD-DDFC43C28EBD}" type="presOf" srcId="{9A51B5B1-1D3E-43DF-95CC-44F7BF7088FE}" destId="{02B81C66-E7D3-41C1-834A-A8941EF3503F}" srcOrd="0" destOrd="0" presId="urn:microsoft.com/office/officeart/2005/8/layout/default"/>
    <dgm:cxn modelId="{A4EF2963-56AE-40CE-A84A-F80D040FD4FC}" srcId="{4E3D0279-95A4-4F3B-8E03-385DB75158C2}" destId="{9A51B5B1-1D3E-43DF-95CC-44F7BF7088FE}" srcOrd="5" destOrd="0" parTransId="{9674231A-72A6-4D9D-806F-0C7AEC20029E}" sibTransId="{6A8E0D43-82CF-451C-9E4B-1EC1D538F177}"/>
    <dgm:cxn modelId="{B6350BEF-BD7D-48EC-AAD4-95EF1CEF091A}" type="presOf" srcId="{6F8A6C03-DB28-44E0-839D-8CDEC08B6992}" destId="{993CA964-61E0-4E8D-B4AF-4665A4DCBA13}" srcOrd="0" destOrd="0" presId="urn:microsoft.com/office/officeart/2005/8/layout/default"/>
    <dgm:cxn modelId="{96D0D198-7526-4D98-8D72-4BB63C391272}" type="presOf" srcId="{A8BC50AE-82A1-44BC-A87C-D0E20B75E0D8}" destId="{6F831DD7-559E-4F10-AAC6-0B2D9D4998A1}" srcOrd="0" destOrd="0" presId="urn:microsoft.com/office/officeart/2005/8/layout/default"/>
    <dgm:cxn modelId="{8AA8A250-8676-4C97-9A0F-A4D2EDB8A67F}" srcId="{4E3D0279-95A4-4F3B-8E03-385DB75158C2}" destId="{92B4FC24-6BE8-44D5-8493-6F2C855C4C35}" srcOrd="0" destOrd="0" parTransId="{E2E6F60A-0973-4026-9B3A-58FBB6BC109F}" sibTransId="{340E4C35-FD2C-489A-AFDD-AF16B8B78D1A}"/>
    <dgm:cxn modelId="{544650B3-F28B-4288-B202-DF630F500228}" srcId="{4E3D0279-95A4-4F3B-8E03-385DB75158C2}" destId="{A8BC50AE-82A1-44BC-A87C-D0E20B75E0D8}" srcOrd="3" destOrd="0" parTransId="{1F47D2A4-7628-4172-B5A8-F820A7B001E2}" sibTransId="{42D6473D-2883-4C3E-BE72-01257084A688}"/>
    <dgm:cxn modelId="{9BA1D58A-1B17-4DE6-A1C0-270166DFC89C}" type="presOf" srcId="{AB416DA1-71F9-4134-98B7-4A090B313E45}" destId="{E9C6A29D-B88A-4DF8-9D75-6C415AA9EC83}" srcOrd="0" destOrd="0" presId="urn:microsoft.com/office/officeart/2005/8/layout/default"/>
    <dgm:cxn modelId="{FB184D97-330A-4183-BD75-B1FC186FC93E}" type="presOf" srcId="{4E3D0279-95A4-4F3B-8E03-385DB75158C2}" destId="{96D2D455-BB9B-4F6B-A983-313C91217ED5}" srcOrd="0" destOrd="0" presId="urn:microsoft.com/office/officeart/2005/8/layout/default"/>
    <dgm:cxn modelId="{4239FAB0-6A4E-4361-B25B-B15F4109C059}" srcId="{4E3D0279-95A4-4F3B-8E03-385DB75158C2}" destId="{6F8A6C03-DB28-44E0-839D-8CDEC08B6992}" srcOrd="4" destOrd="0" parTransId="{27007E1E-7671-4080-BCB9-317D00C4B595}" sibTransId="{7256DABC-A372-43D2-9769-25E8D62A6BF8}"/>
    <dgm:cxn modelId="{A1DEE76F-DFF7-42A2-B4D1-68ED76CFD3BD}" srcId="{4E3D0279-95A4-4F3B-8E03-385DB75158C2}" destId="{931E1C8E-01D0-40DD-BC23-71548EF8806B}" srcOrd="2" destOrd="0" parTransId="{50A05D2E-58FD-4970-835E-56AE43CDC478}" sibTransId="{C0DE1AD7-FD62-44AF-8EB1-49C8F0F69306}"/>
    <dgm:cxn modelId="{96B15D15-013F-4303-929C-6425F2407509}" srcId="{4E3D0279-95A4-4F3B-8E03-385DB75158C2}" destId="{AB416DA1-71F9-4134-98B7-4A090B313E45}" srcOrd="1" destOrd="0" parTransId="{A8BA8D0E-C764-455A-8BB0-9D5DCD22553B}" sibTransId="{AD299E33-0E74-4847-A81A-B4AA5DC05F0E}"/>
    <dgm:cxn modelId="{484E23CC-BBCA-457F-A431-137DE483F4D7}" type="presOf" srcId="{92B4FC24-6BE8-44D5-8493-6F2C855C4C35}" destId="{CFE6D0D9-EB32-4C1B-9E7D-2847C1293664}" srcOrd="0" destOrd="0" presId="urn:microsoft.com/office/officeart/2005/8/layout/default"/>
    <dgm:cxn modelId="{187CAEB8-D70C-461C-9B1D-3D9EB9355F02}" type="presParOf" srcId="{96D2D455-BB9B-4F6B-A983-313C91217ED5}" destId="{CFE6D0D9-EB32-4C1B-9E7D-2847C1293664}" srcOrd="0" destOrd="0" presId="urn:microsoft.com/office/officeart/2005/8/layout/default"/>
    <dgm:cxn modelId="{A4B84172-6361-4B30-B762-42326B67CB08}" type="presParOf" srcId="{96D2D455-BB9B-4F6B-A983-313C91217ED5}" destId="{304E9E86-4BED-448D-98F4-9A75667F8E5F}" srcOrd="1" destOrd="0" presId="urn:microsoft.com/office/officeart/2005/8/layout/default"/>
    <dgm:cxn modelId="{4369A279-4AC2-4BC6-BCF1-E1CD1972227B}" type="presParOf" srcId="{96D2D455-BB9B-4F6B-A983-313C91217ED5}" destId="{E9C6A29D-B88A-4DF8-9D75-6C415AA9EC83}" srcOrd="2" destOrd="0" presId="urn:microsoft.com/office/officeart/2005/8/layout/default"/>
    <dgm:cxn modelId="{1B640728-EBB6-4C77-9BC7-D728EFEECEBB}" type="presParOf" srcId="{96D2D455-BB9B-4F6B-A983-313C91217ED5}" destId="{F58D0ABE-E5B4-4DF0-A342-DFDDDB213B36}" srcOrd="3" destOrd="0" presId="urn:microsoft.com/office/officeart/2005/8/layout/default"/>
    <dgm:cxn modelId="{207A18CE-5B45-4BFB-BDA5-3F059489C855}" type="presParOf" srcId="{96D2D455-BB9B-4F6B-A983-313C91217ED5}" destId="{B9F2B2F3-48A3-44DF-9AC1-7D5A5E6E11B3}" srcOrd="4" destOrd="0" presId="urn:microsoft.com/office/officeart/2005/8/layout/default"/>
    <dgm:cxn modelId="{EDB5BC53-0EE4-4B07-9491-71FA6F49E8CB}" type="presParOf" srcId="{96D2D455-BB9B-4F6B-A983-313C91217ED5}" destId="{3CFE9383-447A-43B2-B69C-7C22B843DC35}" srcOrd="5" destOrd="0" presId="urn:microsoft.com/office/officeart/2005/8/layout/default"/>
    <dgm:cxn modelId="{B327B38B-5809-483A-9D4F-09015485FAE9}" type="presParOf" srcId="{96D2D455-BB9B-4F6B-A983-313C91217ED5}" destId="{6F831DD7-559E-4F10-AAC6-0B2D9D4998A1}" srcOrd="6" destOrd="0" presId="urn:microsoft.com/office/officeart/2005/8/layout/default"/>
    <dgm:cxn modelId="{3E18E1B5-5F0A-4AA6-B614-3F858536FDEE}" type="presParOf" srcId="{96D2D455-BB9B-4F6B-A983-313C91217ED5}" destId="{9D4693C8-1188-4A55-A391-CF77531CE2B8}" srcOrd="7" destOrd="0" presId="urn:microsoft.com/office/officeart/2005/8/layout/default"/>
    <dgm:cxn modelId="{DB408CCE-581D-4380-97D7-7052733D8EE9}" type="presParOf" srcId="{96D2D455-BB9B-4F6B-A983-313C91217ED5}" destId="{993CA964-61E0-4E8D-B4AF-4665A4DCBA13}" srcOrd="8" destOrd="0" presId="urn:microsoft.com/office/officeart/2005/8/layout/default"/>
    <dgm:cxn modelId="{69BD750E-5D25-4AB5-9997-9CC22BE760C3}" type="presParOf" srcId="{96D2D455-BB9B-4F6B-A983-313C91217ED5}" destId="{A32A2DBF-A4DD-4BE6-AFFD-27C01317AAEB}" srcOrd="9" destOrd="0" presId="urn:microsoft.com/office/officeart/2005/8/layout/default"/>
    <dgm:cxn modelId="{8F39166A-5D95-4B94-84AE-A95A6D3552EF}" type="presParOf" srcId="{96D2D455-BB9B-4F6B-A983-313C91217ED5}" destId="{02B81C66-E7D3-41C1-834A-A8941EF3503F}"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DD7E35-6E7E-4329-B374-3AAABE711A4D}">
      <dsp:nvSpPr>
        <dsp:cNvPr id="0" name=""/>
        <dsp:cNvSpPr/>
      </dsp:nvSpPr>
      <dsp:spPr>
        <a:xfrm>
          <a:off x="2468889" y="674281"/>
          <a:ext cx="518167" cy="91440"/>
        </a:xfrm>
        <a:custGeom>
          <a:avLst/>
          <a:gdLst/>
          <a:ahLst/>
          <a:cxnLst/>
          <a:rect l="0" t="0" r="0" b="0"/>
          <a:pathLst>
            <a:path>
              <a:moveTo>
                <a:pt x="0" y="45720"/>
              </a:moveTo>
              <a:lnTo>
                <a:pt x="518167" y="45720"/>
              </a:lnTo>
            </a:path>
          </a:pathLst>
        </a:custGeom>
        <a:noFill/>
        <a:ln w="1143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2714254" y="717257"/>
        <a:ext cx="27438" cy="5487"/>
      </dsp:txXfrm>
    </dsp:sp>
    <dsp:sp modelId="{6FCC46E8-66D0-48D2-900E-4AD51C419845}">
      <dsp:nvSpPr>
        <dsp:cNvPr id="0" name=""/>
        <dsp:cNvSpPr/>
      </dsp:nvSpPr>
      <dsp:spPr>
        <a:xfrm>
          <a:off x="84742" y="4216"/>
          <a:ext cx="2385947" cy="1431568"/>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Administración del fármaco en un compartimiento corporal</a:t>
          </a:r>
          <a:endParaRPr lang="es-MX" sz="1500" b="1" kern="1200" dirty="0">
            <a:solidFill>
              <a:schemeClr val="tx1"/>
            </a:solidFill>
            <a:latin typeface="Century Gothic" panose="020B0502020202020204" pitchFamily="34" charset="0"/>
          </a:endParaRPr>
        </a:p>
      </dsp:txBody>
      <dsp:txXfrm>
        <a:off x="84742" y="4216"/>
        <a:ext cx="2385947" cy="1431568"/>
      </dsp:txXfrm>
    </dsp:sp>
    <dsp:sp modelId="{81439121-45C7-4BDE-8432-90C368EED30A}">
      <dsp:nvSpPr>
        <dsp:cNvPr id="0" name=""/>
        <dsp:cNvSpPr/>
      </dsp:nvSpPr>
      <dsp:spPr>
        <a:xfrm>
          <a:off x="5403605" y="674281"/>
          <a:ext cx="518167" cy="91440"/>
        </a:xfrm>
        <a:custGeom>
          <a:avLst/>
          <a:gdLst/>
          <a:ahLst/>
          <a:cxnLst/>
          <a:rect l="0" t="0" r="0" b="0"/>
          <a:pathLst>
            <a:path>
              <a:moveTo>
                <a:pt x="0" y="45720"/>
              </a:moveTo>
              <a:lnTo>
                <a:pt x="518167" y="45720"/>
              </a:lnTo>
            </a:path>
          </a:pathLst>
        </a:custGeom>
        <a:noFill/>
        <a:ln w="1143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5648970" y="717257"/>
        <a:ext cx="27438" cy="5487"/>
      </dsp:txXfrm>
    </dsp:sp>
    <dsp:sp modelId="{4C694722-900C-4C26-A063-8D21E024DB90}">
      <dsp:nvSpPr>
        <dsp:cNvPr id="0" name=""/>
        <dsp:cNvSpPr/>
      </dsp:nvSpPr>
      <dsp:spPr>
        <a:xfrm>
          <a:off x="3019457" y="4216"/>
          <a:ext cx="2385947" cy="1431568"/>
        </a:xfrm>
        <a:prstGeom prst="rect">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Desplazamiento del fármaco a otro compartimiento (donde se lleva a cabo el sitio de acción)</a:t>
          </a:r>
          <a:endParaRPr lang="es-MX" sz="1500" b="1" kern="1200" dirty="0">
            <a:solidFill>
              <a:schemeClr val="tx1"/>
            </a:solidFill>
            <a:latin typeface="Century Gothic" panose="020B0502020202020204" pitchFamily="34" charset="0"/>
          </a:endParaRPr>
        </a:p>
      </dsp:txBody>
      <dsp:txXfrm>
        <a:off x="3019457" y="4216"/>
        <a:ext cx="2385947" cy="1431568"/>
      </dsp:txXfrm>
    </dsp:sp>
    <dsp:sp modelId="{61E151B7-62D3-473B-B470-20F32ADB9530}">
      <dsp:nvSpPr>
        <dsp:cNvPr id="0" name=""/>
        <dsp:cNvSpPr/>
      </dsp:nvSpPr>
      <dsp:spPr>
        <a:xfrm>
          <a:off x="1277716" y="1433985"/>
          <a:ext cx="5869430" cy="518167"/>
        </a:xfrm>
        <a:custGeom>
          <a:avLst/>
          <a:gdLst/>
          <a:ahLst/>
          <a:cxnLst/>
          <a:rect l="0" t="0" r="0" b="0"/>
          <a:pathLst>
            <a:path>
              <a:moveTo>
                <a:pt x="5869430" y="0"/>
              </a:moveTo>
              <a:lnTo>
                <a:pt x="5869430" y="276183"/>
              </a:lnTo>
              <a:lnTo>
                <a:pt x="0" y="276183"/>
              </a:lnTo>
              <a:lnTo>
                <a:pt x="0" y="518167"/>
              </a:lnTo>
            </a:path>
          </a:pathLst>
        </a:custGeom>
        <a:noFill/>
        <a:ln w="1143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4065055" y="1690325"/>
        <a:ext cx="294751" cy="5487"/>
      </dsp:txXfrm>
    </dsp:sp>
    <dsp:sp modelId="{11936DAF-8DC8-42AB-9405-680E05A9B955}">
      <dsp:nvSpPr>
        <dsp:cNvPr id="0" name=""/>
        <dsp:cNvSpPr/>
      </dsp:nvSpPr>
      <dsp:spPr>
        <a:xfrm>
          <a:off x="5954173" y="4216"/>
          <a:ext cx="2385947" cy="1431568"/>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u="sng" kern="1200" dirty="0" smtClean="0">
              <a:solidFill>
                <a:schemeClr val="tx1"/>
              </a:solidFill>
              <a:latin typeface="Century Gothic" panose="020B0502020202020204" pitchFamily="34" charset="0"/>
            </a:rPr>
            <a:t>Absorción</a:t>
          </a:r>
          <a:r>
            <a:rPr lang="es-MX" sz="1500" b="1" kern="1200" dirty="0" smtClean="0">
              <a:solidFill>
                <a:schemeClr val="tx1"/>
              </a:solidFill>
              <a:latin typeface="Century Gothic" panose="020B0502020202020204" pitchFamily="34" charset="0"/>
            </a:rPr>
            <a:t>, desde su sitio de administración a la corriente sanguínea.</a:t>
          </a:r>
        </a:p>
      </dsp:txBody>
      <dsp:txXfrm>
        <a:off x="5954173" y="4216"/>
        <a:ext cx="2385947" cy="1431568"/>
      </dsp:txXfrm>
    </dsp:sp>
    <dsp:sp modelId="{692C1DEB-9CB6-459A-B966-0BCAD3CA1E1E}">
      <dsp:nvSpPr>
        <dsp:cNvPr id="0" name=""/>
        <dsp:cNvSpPr/>
      </dsp:nvSpPr>
      <dsp:spPr>
        <a:xfrm>
          <a:off x="2468889" y="2654617"/>
          <a:ext cx="518167" cy="91440"/>
        </a:xfrm>
        <a:custGeom>
          <a:avLst/>
          <a:gdLst/>
          <a:ahLst/>
          <a:cxnLst/>
          <a:rect l="0" t="0" r="0" b="0"/>
          <a:pathLst>
            <a:path>
              <a:moveTo>
                <a:pt x="0" y="45720"/>
              </a:moveTo>
              <a:lnTo>
                <a:pt x="518167" y="45720"/>
              </a:lnTo>
            </a:path>
          </a:pathLst>
        </a:custGeom>
        <a:noFill/>
        <a:ln w="1143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2714254" y="2697593"/>
        <a:ext cx="27438" cy="5487"/>
      </dsp:txXfrm>
    </dsp:sp>
    <dsp:sp modelId="{B13845A1-A2F4-4111-8F9D-6BB27F641AB9}">
      <dsp:nvSpPr>
        <dsp:cNvPr id="0" name=""/>
        <dsp:cNvSpPr/>
      </dsp:nvSpPr>
      <dsp:spPr>
        <a:xfrm>
          <a:off x="84742" y="1984553"/>
          <a:ext cx="2385947" cy="1431568"/>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Cruce o penetración de barreras </a:t>
          </a:r>
          <a:endParaRPr lang="es-MX" sz="1500" b="1" kern="1200" dirty="0">
            <a:solidFill>
              <a:schemeClr val="tx1"/>
            </a:solidFill>
            <a:latin typeface="Century Gothic" panose="020B0502020202020204" pitchFamily="34" charset="0"/>
          </a:endParaRPr>
        </a:p>
      </dsp:txBody>
      <dsp:txXfrm>
        <a:off x="84742" y="1984553"/>
        <a:ext cx="2385947" cy="1431568"/>
      </dsp:txXfrm>
    </dsp:sp>
    <dsp:sp modelId="{B6718AAF-F6A7-4CEE-9166-7EA39E5834F9}">
      <dsp:nvSpPr>
        <dsp:cNvPr id="0" name=""/>
        <dsp:cNvSpPr/>
      </dsp:nvSpPr>
      <dsp:spPr>
        <a:xfrm>
          <a:off x="5403605" y="2654617"/>
          <a:ext cx="518167" cy="91440"/>
        </a:xfrm>
        <a:custGeom>
          <a:avLst/>
          <a:gdLst/>
          <a:ahLst/>
          <a:cxnLst/>
          <a:rect l="0" t="0" r="0" b="0"/>
          <a:pathLst>
            <a:path>
              <a:moveTo>
                <a:pt x="0" y="45720"/>
              </a:moveTo>
              <a:lnTo>
                <a:pt x="518167" y="45720"/>
              </a:lnTo>
            </a:path>
          </a:pathLst>
        </a:custGeom>
        <a:noFill/>
        <a:ln w="1143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5648970" y="2697593"/>
        <a:ext cx="27438" cy="5487"/>
      </dsp:txXfrm>
    </dsp:sp>
    <dsp:sp modelId="{7DA59E38-177B-4961-989F-DC6DDB472166}">
      <dsp:nvSpPr>
        <dsp:cNvPr id="0" name=""/>
        <dsp:cNvSpPr/>
      </dsp:nvSpPr>
      <dsp:spPr>
        <a:xfrm>
          <a:off x="3019457" y="1984553"/>
          <a:ext cx="2385947" cy="1431568"/>
        </a:xfrm>
        <a:prstGeom prst="rect">
          <a:avLst/>
        </a:prstGeom>
        <a:solidFill>
          <a:schemeClr val="accent6">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Distribución a su sitio de acción</a:t>
          </a:r>
          <a:endParaRPr lang="es-MX" sz="1500" b="1" kern="1200" dirty="0">
            <a:solidFill>
              <a:schemeClr val="tx1"/>
            </a:solidFill>
            <a:latin typeface="Century Gothic" panose="020B0502020202020204" pitchFamily="34" charset="0"/>
          </a:endParaRPr>
        </a:p>
      </dsp:txBody>
      <dsp:txXfrm>
        <a:off x="3019457" y="1984553"/>
        <a:ext cx="2385947" cy="1431568"/>
      </dsp:txXfrm>
    </dsp:sp>
    <dsp:sp modelId="{AC516230-67C0-4516-8AC0-EEA136CCA7DA}">
      <dsp:nvSpPr>
        <dsp:cNvPr id="0" name=""/>
        <dsp:cNvSpPr/>
      </dsp:nvSpPr>
      <dsp:spPr>
        <a:xfrm>
          <a:off x="1277716" y="3414321"/>
          <a:ext cx="5869430" cy="518167"/>
        </a:xfrm>
        <a:custGeom>
          <a:avLst/>
          <a:gdLst/>
          <a:ahLst/>
          <a:cxnLst/>
          <a:rect l="0" t="0" r="0" b="0"/>
          <a:pathLst>
            <a:path>
              <a:moveTo>
                <a:pt x="5869430" y="0"/>
              </a:moveTo>
              <a:lnTo>
                <a:pt x="5869430" y="276183"/>
              </a:lnTo>
              <a:lnTo>
                <a:pt x="0" y="276183"/>
              </a:lnTo>
              <a:lnTo>
                <a:pt x="0" y="518167"/>
              </a:lnTo>
            </a:path>
          </a:pathLst>
        </a:custGeom>
        <a:noFill/>
        <a:ln w="1143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solidFill>
              <a:schemeClr val="tx1"/>
            </a:solidFill>
            <a:latin typeface="Century Gothic" panose="020B0502020202020204" pitchFamily="34" charset="0"/>
          </a:endParaRPr>
        </a:p>
      </dsp:txBody>
      <dsp:txXfrm>
        <a:off x="4065055" y="3670661"/>
        <a:ext cx="294751" cy="5487"/>
      </dsp:txXfrm>
    </dsp:sp>
    <dsp:sp modelId="{86A136D2-7AC3-4530-BAB5-15B53E949A70}">
      <dsp:nvSpPr>
        <dsp:cNvPr id="0" name=""/>
        <dsp:cNvSpPr/>
      </dsp:nvSpPr>
      <dsp:spPr>
        <a:xfrm>
          <a:off x="5954173" y="1984553"/>
          <a:ext cx="2385947" cy="1431568"/>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Mecanismo de acción</a:t>
          </a:r>
          <a:endParaRPr lang="es-MX" sz="1500" b="1" kern="1200" dirty="0">
            <a:solidFill>
              <a:schemeClr val="tx1"/>
            </a:solidFill>
            <a:latin typeface="Century Gothic" panose="020B0502020202020204" pitchFamily="34" charset="0"/>
          </a:endParaRPr>
        </a:p>
      </dsp:txBody>
      <dsp:txXfrm>
        <a:off x="5954173" y="1984553"/>
        <a:ext cx="2385947" cy="1431568"/>
      </dsp:txXfrm>
    </dsp:sp>
    <dsp:sp modelId="{4FC2741C-1E79-4370-964F-8F07E8FF3611}">
      <dsp:nvSpPr>
        <dsp:cNvPr id="0" name=""/>
        <dsp:cNvSpPr/>
      </dsp:nvSpPr>
      <dsp:spPr>
        <a:xfrm>
          <a:off x="84742" y="3964889"/>
          <a:ext cx="2385947" cy="1431568"/>
        </a:xfrm>
        <a:prstGeom prst="rect">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latin typeface="Century Gothic" panose="020B0502020202020204" pitchFamily="34" charset="0"/>
            </a:rPr>
            <a:t>Eliminación: por desactivación metabólica, excreción del cuerpo.</a:t>
          </a:r>
          <a:endParaRPr lang="es-MX" sz="1500" b="1" kern="1200" dirty="0">
            <a:solidFill>
              <a:schemeClr val="tx1"/>
            </a:solidFill>
            <a:latin typeface="Century Gothic" panose="020B0502020202020204" pitchFamily="34" charset="0"/>
          </a:endParaRPr>
        </a:p>
      </dsp:txBody>
      <dsp:txXfrm>
        <a:off x="84742" y="3964889"/>
        <a:ext cx="2385947" cy="143156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DC72C-A9D7-41C8-9C10-673F7B0A9608}">
      <dsp:nvSpPr>
        <dsp:cNvPr id="0" name=""/>
        <dsp:cNvSpPr/>
      </dsp:nvSpPr>
      <dsp:spPr>
        <a:xfrm>
          <a:off x="365869" y="1932665"/>
          <a:ext cx="1342344" cy="671172"/>
        </a:xfrm>
        <a:prstGeom prst="roundRect">
          <a:avLst>
            <a:gd name="adj" fmla="val 10000"/>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err="1" smtClean="0">
              <a:latin typeface="Century Gothic" panose="020B0502020202020204" pitchFamily="34" charset="0"/>
            </a:rPr>
            <a:t>Transferasas</a:t>
          </a:r>
          <a:endParaRPr lang="es-MX" sz="1100" b="1" kern="1200" dirty="0">
            <a:latin typeface="Century Gothic" panose="020B0502020202020204" pitchFamily="34" charset="0"/>
          </a:endParaRPr>
        </a:p>
      </dsp:txBody>
      <dsp:txXfrm>
        <a:off x="385527" y="1952323"/>
        <a:ext cx="1303028" cy="631856"/>
      </dsp:txXfrm>
    </dsp:sp>
    <dsp:sp modelId="{B86D31B4-F2B9-4F47-8676-8EF11ADCB4DA}">
      <dsp:nvSpPr>
        <dsp:cNvPr id="0" name=""/>
        <dsp:cNvSpPr/>
      </dsp:nvSpPr>
      <dsp:spPr>
        <a:xfrm rot="17132988">
          <a:off x="975216" y="1290126"/>
          <a:ext cx="2002931" cy="26630"/>
        </a:xfrm>
        <a:custGeom>
          <a:avLst/>
          <a:gdLst/>
          <a:ahLst/>
          <a:cxnLst/>
          <a:rect l="0" t="0" r="0" b="0"/>
          <a:pathLst>
            <a:path>
              <a:moveTo>
                <a:pt x="0" y="13315"/>
              </a:moveTo>
              <a:lnTo>
                <a:pt x="2002931"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b="1" kern="1200">
            <a:latin typeface="Century Gothic" panose="020B0502020202020204" pitchFamily="34" charset="0"/>
          </a:endParaRPr>
        </a:p>
      </dsp:txBody>
      <dsp:txXfrm>
        <a:off x="1926609" y="1253368"/>
        <a:ext cx="100146" cy="100146"/>
      </dsp:txXfrm>
    </dsp:sp>
    <dsp:sp modelId="{773B593E-87DC-45FF-9C0C-881AAC840459}">
      <dsp:nvSpPr>
        <dsp:cNvPr id="0" name=""/>
        <dsp:cNvSpPr/>
      </dsp:nvSpPr>
      <dsp:spPr>
        <a:xfrm>
          <a:off x="2245151" y="3045"/>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UDP (glucuronosilo de uridín5´-difosfato)</a:t>
          </a:r>
        </a:p>
      </dsp:txBody>
      <dsp:txXfrm>
        <a:off x="2264809" y="22703"/>
        <a:ext cx="1303028" cy="631856"/>
      </dsp:txXfrm>
    </dsp:sp>
    <dsp:sp modelId="{1E0838BE-8251-48C8-87E2-82DDAD7E75DA}">
      <dsp:nvSpPr>
        <dsp:cNvPr id="0" name=""/>
        <dsp:cNvSpPr/>
      </dsp:nvSpPr>
      <dsp:spPr>
        <a:xfrm>
          <a:off x="3587496" y="325316"/>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325208"/>
        <a:ext cx="26846" cy="26846"/>
      </dsp:txXfrm>
    </dsp:sp>
    <dsp:sp modelId="{3BFF49CE-DB4F-42BD-86A8-B6900DC4602A}">
      <dsp:nvSpPr>
        <dsp:cNvPr id="0" name=""/>
        <dsp:cNvSpPr/>
      </dsp:nvSpPr>
      <dsp:spPr>
        <a:xfrm>
          <a:off x="4124434" y="3045"/>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err="1" smtClean="0">
              <a:latin typeface="Century Gothic" panose="020B0502020202020204" pitchFamily="34" charset="0"/>
            </a:rPr>
            <a:t>GlucuronIdación</a:t>
          </a:r>
          <a:endParaRPr lang="es-MX" sz="1100" b="1" kern="1200" dirty="0">
            <a:latin typeface="Century Gothic" panose="020B0502020202020204" pitchFamily="34" charset="0"/>
          </a:endParaRPr>
        </a:p>
      </dsp:txBody>
      <dsp:txXfrm>
        <a:off x="4144092" y="22703"/>
        <a:ext cx="1303028" cy="631856"/>
      </dsp:txXfrm>
    </dsp:sp>
    <dsp:sp modelId="{F6EB2A36-AB2A-4245-AD21-E06852AE843E}">
      <dsp:nvSpPr>
        <dsp:cNvPr id="0" name=""/>
        <dsp:cNvSpPr/>
      </dsp:nvSpPr>
      <dsp:spPr>
        <a:xfrm rot="17692822">
          <a:off x="1338572" y="1676050"/>
          <a:ext cx="1276220" cy="26630"/>
        </a:xfrm>
        <a:custGeom>
          <a:avLst/>
          <a:gdLst/>
          <a:ahLst/>
          <a:cxnLst/>
          <a:rect l="0" t="0" r="0" b="0"/>
          <a:pathLst>
            <a:path>
              <a:moveTo>
                <a:pt x="0" y="13315"/>
              </a:moveTo>
              <a:lnTo>
                <a:pt x="1276220"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1944777" y="1657460"/>
        <a:ext cx="63811" cy="63811"/>
      </dsp:txXfrm>
    </dsp:sp>
    <dsp:sp modelId="{DE0072D9-5241-4D5F-888A-C8B353075FE9}">
      <dsp:nvSpPr>
        <dsp:cNvPr id="0" name=""/>
        <dsp:cNvSpPr/>
      </dsp:nvSpPr>
      <dsp:spPr>
        <a:xfrm>
          <a:off x="2245151" y="774893"/>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Acetil-</a:t>
          </a:r>
          <a:r>
            <a:rPr lang="es-MX" sz="1100" b="1" kern="1200" dirty="0" err="1" smtClean="0">
              <a:latin typeface="Century Gothic" panose="020B0502020202020204" pitchFamily="34" charset="0"/>
            </a:rPr>
            <a:t>CoA</a:t>
          </a:r>
          <a:endParaRPr lang="es-MX" sz="1100" b="1" kern="1200" dirty="0">
            <a:latin typeface="Century Gothic" panose="020B0502020202020204" pitchFamily="34" charset="0"/>
          </a:endParaRPr>
        </a:p>
      </dsp:txBody>
      <dsp:txXfrm>
        <a:off x="2264809" y="794551"/>
        <a:ext cx="1303028" cy="631856"/>
      </dsp:txXfrm>
    </dsp:sp>
    <dsp:sp modelId="{81022BD8-8F9A-44BF-ACCF-CE6A32AE993F}">
      <dsp:nvSpPr>
        <dsp:cNvPr id="0" name=""/>
        <dsp:cNvSpPr/>
      </dsp:nvSpPr>
      <dsp:spPr>
        <a:xfrm>
          <a:off x="3587496" y="1097164"/>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1097056"/>
        <a:ext cx="26846" cy="26846"/>
      </dsp:txXfrm>
    </dsp:sp>
    <dsp:sp modelId="{69B5FDAB-E238-41BC-A7A2-1DDA5D97C18C}">
      <dsp:nvSpPr>
        <dsp:cNvPr id="0" name=""/>
        <dsp:cNvSpPr/>
      </dsp:nvSpPr>
      <dsp:spPr>
        <a:xfrm>
          <a:off x="4124434" y="774893"/>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Acetilación</a:t>
          </a:r>
          <a:endParaRPr lang="es-MX" sz="1100" b="1" kern="1200" dirty="0">
            <a:latin typeface="Century Gothic" panose="020B0502020202020204" pitchFamily="34" charset="0"/>
          </a:endParaRPr>
        </a:p>
      </dsp:txBody>
      <dsp:txXfrm>
        <a:off x="4144092" y="794551"/>
        <a:ext cx="1303028" cy="631856"/>
      </dsp:txXfrm>
    </dsp:sp>
    <dsp:sp modelId="{259CD4AC-C35C-4D85-BD4F-3EFE7B7AD514}">
      <dsp:nvSpPr>
        <dsp:cNvPr id="0" name=""/>
        <dsp:cNvSpPr/>
      </dsp:nvSpPr>
      <dsp:spPr>
        <a:xfrm rot="19457599">
          <a:off x="1646062" y="2061974"/>
          <a:ext cx="661240" cy="26630"/>
        </a:xfrm>
        <a:custGeom>
          <a:avLst/>
          <a:gdLst/>
          <a:ahLst/>
          <a:cxnLst/>
          <a:rect l="0" t="0" r="0" b="0"/>
          <a:pathLst>
            <a:path>
              <a:moveTo>
                <a:pt x="0" y="13315"/>
              </a:moveTo>
              <a:lnTo>
                <a:pt x="661240"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1960151" y="2058758"/>
        <a:ext cx="33062" cy="33062"/>
      </dsp:txXfrm>
    </dsp:sp>
    <dsp:sp modelId="{D132B6EB-C3E5-414F-AA66-001141E839D0}">
      <dsp:nvSpPr>
        <dsp:cNvPr id="0" name=""/>
        <dsp:cNvSpPr/>
      </dsp:nvSpPr>
      <dsp:spPr>
        <a:xfrm>
          <a:off x="2245151" y="1546741"/>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SULT(human </a:t>
          </a:r>
          <a:r>
            <a:rPr lang="es-MX" sz="1100" b="1" kern="1200" dirty="0" err="1" smtClean="0">
              <a:latin typeface="Century Gothic" panose="020B0502020202020204" pitchFamily="34" charset="0"/>
            </a:rPr>
            <a:t>sulfotransferases</a:t>
          </a:r>
          <a:r>
            <a:rPr lang="es-MX" sz="1100" b="1" kern="1200" dirty="0" smtClean="0">
              <a:latin typeface="Century Gothic" panose="020B0502020202020204" pitchFamily="34" charset="0"/>
            </a:rPr>
            <a:t>)</a:t>
          </a:r>
          <a:endParaRPr lang="es-MX" sz="1100" b="1" kern="1200" dirty="0">
            <a:latin typeface="Century Gothic" panose="020B0502020202020204" pitchFamily="34" charset="0"/>
          </a:endParaRPr>
        </a:p>
      </dsp:txBody>
      <dsp:txXfrm>
        <a:off x="2264809" y="1566399"/>
        <a:ext cx="1303028" cy="631856"/>
      </dsp:txXfrm>
    </dsp:sp>
    <dsp:sp modelId="{9DDB6C7D-8BCE-4BAB-9EDA-D417D91E0DB4}">
      <dsp:nvSpPr>
        <dsp:cNvPr id="0" name=""/>
        <dsp:cNvSpPr/>
      </dsp:nvSpPr>
      <dsp:spPr>
        <a:xfrm>
          <a:off x="3587496" y="1869012"/>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1868904"/>
        <a:ext cx="26846" cy="26846"/>
      </dsp:txXfrm>
    </dsp:sp>
    <dsp:sp modelId="{077B852F-8C95-4106-9115-3E810140C64A}">
      <dsp:nvSpPr>
        <dsp:cNvPr id="0" name=""/>
        <dsp:cNvSpPr/>
      </dsp:nvSpPr>
      <dsp:spPr>
        <a:xfrm>
          <a:off x="4124434" y="1546741"/>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Sulfatación</a:t>
          </a:r>
          <a:endParaRPr lang="es-MX" sz="1100" b="1" kern="1200" dirty="0">
            <a:latin typeface="Century Gothic" panose="020B0502020202020204" pitchFamily="34" charset="0"/>
          </a:endParaRPr>
        </a:p>
      </dsp:txBody>
      <dsp:txXfrm>
        <a:off x="4144092" y="1566399"/>
        <a:ext cx="1303028" cy="631856"/>
      </dsp:txXfrm>
    </dsp:sp>
    <dsp:sp modelId="{5F2C31EC-EEAE-4A6F-B3F7-CC3486095020}">
      <dsp:nvSpPr>
        <dsp:cNvPr id="0" name=""/>
        <dsp:cNvSpPr/>
      </dsp:nvSpPr>
      <dsp:spPr>
        <a:xfrm rot="2142401">
          <a:off x="1646062" y="2447898"/>
          <a:ext cx="661240" cy="26630"/>
        </a:xfrm>
        <a:custGeom>
          <a:avLst/>
          <a:gdLst/>
          <a:ahLst/>
          <a:cxnLst/>
          <a:rect l="0" t="0" r="0" b="0"/>
          <a:pathLst>
            <a:path>
              <a:moveTo>
                <a:pt x="0" y="13315"/>
              </a:moveTo>
              <a:lnTo>
                <a:pt x="661240"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1960151" y="2444682"/>
        <a:ext cx="33062" cy="33062"/>
      </dsp:txXfrm>
    </dsp:sp>
    <dsp:sp modelId="{EF9C2646-B03A-463D-B46D-DF0911B01A5B}">
      <dsp:nvSpPr>
        <dsp:cNvPr id="0" name=""/>
        <dsp:cNvSpPr/>
      </dsp:nvSpPr>
      <dsp:spPr>
        <a:xfrm>
          <a:off x="2245151" y="2318589"/>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GSH y GST</a:t>
          </a:r>
          <a:endParaRPr lang="es-MX" sz="1100" b="1" kern="1200" dirty="0">
            <a:latin typeface="Century Gothic" panose="020B0502020202020204" pitchFamily="34" charset="0"/>
          </a:endParaRPr>
        </a:p>
      </dsp:txBody>
      <dsp:txXfrm>
        <a:off x="2264809" y="2338247"/>
        <a:ext cx="1303028" cy="631856"/>
      </dsp:txXfrm>
    </dsp:sp>
    <dsp:sp modelId="{DB532644-1AD2-49FA-8A48-B83D190A5C43}">
      <dsp:nvSpPr>
        <dsp:cNvPr id="0" name=""/>
        <dsp:cNvSpPr/>
      </dsp:nvSpPr>
      <dsp:spPr>
        <a:xfrm>
          <a:off x="3587496" y="2640860"/>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2640752"/>
        <a:ext cx="26846" cy="26846"/>
      </dsp:txXfrm>
    </dsp:sp>
    <dsp:sp modelId="{9C51B53D-7F73-4BA7-B794-1E43D5AFE349}">
      <dsp:nvSpPr>
        <dsp:cNvPr id="0" name=""/>
        <dsp:cNvSpPr/>
      </dsp:nvSpPr>
      <dsp:spPr>
        <a:xfrm>
          <a:off x="4124434" y="2318589"/>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Conjugación con </a:t>
          </a:r>
          <a:r>
            <a:rPr lang="es-MX" sz="1100" b="1" kern="1200" dirty="0" err="1" smtClean="0">
              <a:latin typeface="Century Gothic" panose="020B0502020202020204" pitchFamily="34" charset="0"/>
            </a:rPr>
            <a:t>Glutation</a:t>
          </a:r>
          <a:endParaRPr lang="es-MX" sz="1100" b="1" kern="1200" dirty="0">
            <a:latin typeface="Century Gothic" panose="020B0502020202020204" pitchFamily="34" charset="0"/>
          </a:endParaRPr>
        </a:p>
      </dsp:txBody>
      <dsp:txXfrm>
        <a:off x="4144092" y="2338247"/>
        <a:ext cx="1303028" cy="631856"/>
      </dsp:txXfrm>
    </dsp:sp>
    <dsp:sp modelId="{3999176C-E4FA-4D50-BB5D-D0BF0A5AF2B5}">
      <dsp:nvSpPr>
        <dsp:cNvPr id="0" name=""/>
        <dsp:cNvSpPr/>
      </dsp:nvSpPr>
      <dsp:spPr>
        <a:xfrm rot="3907178">
          <a:off x="1338572" y="2833822"/>
          <a:ext cx="1276220" cy="26630"/>
        </a:xfrm>
        <a:custGeom>
          <a:avLst/>
          <a:gdLst/>
          <a:ahLst/>
          <a:cxnLst/>
          <a:rect l="0" t="0" r="0" b="0"/>
          <a:pathLst>
            <a:path>
              <a:moveTo>
                <a:pt x="0" y="13315"/>
              </a:moveTo>
              <a:lnTo>
                <a:pt x="1276220"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1944777" y="2815232"/>
        <a:ext cx="63811" cy="63811"/>
      </dsp:txXfrm>
    </dsp:sp>
    <dsp:sp modelId="{3F128FB2-CA82-4233-97F6-A05B74F23E70}">
      <dsp:nvSpPr>
        <dsp:cNvPr id="0" name=""/>
        <dsp:cNvSpPr/>
      </dsp:nvSpPr>
      <dsp:spPr>
        <a:xfrm>
          <a:off x="2245151" y="3090437"/>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MT (</a:t>
          </a:r>
          <a:r>
            <a:rPr lang="es-MX" sz="1100" b="1" kern="1200" dirty="0" err="1" smtClean="0">
              <a:latin typeface="Century Gothic" panose="020B0502020202020204" pitchFamily="34" charset="0"/>
            </a:rPr>
            <a:t>metiltransfersas</a:t>
          </a:r>
          <a:r>
            <a:rPr lang="es-MX" sz="1100" b="1" kern="1200" dirty="0" smtClean="0">
              <a:latin typeface="Century Gothic" panose="020B0502020202020204" pitchFamily="34" charset="0"/>
            </a:rPr>
            <a:t>)</a:t>
          </a:r>
          <a:endParaRPr lang="es-MX" sz="1100" b="1" kern="1200" dirty="0">
            <a:latin typeface="Century Gothic" panose="020B0502020202020204" pitchFamily="34" charset="0"/>
          </a:endParaRPr>
        </a:p>
      </dsp:txBody>
      <dsp:txXfrm>
        <a:off x="2264809" y="3110095"/>
        <a:ext cx="1303028" cy="631856"/>
      </dsp:txXfrm>
    </dsp:sp>
    <dsp:sp modelId="{DF2A5752-2ECC-4F16-BC1B-A88915B6E69F}">
      <dsp:nvSpPr>
        <dsp:cNvPr id="0" name=""/>
        <dsp:cNvSpPr/>
      </dsp:nvSpPr>
      <dsp:spPr>
        <a:xfrm>
          <a:off x="3587496" y="3412708"/>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3412600"/>
        <a:ext cx="26846" cy="26846"/>
      </dsp:txXfrm>
    </dsp:sp>
    <dsp:sp modelId="{FB1C92EF-FFEF-4530-AF95-9129227C8871}">
      <dsp:nvSpPr>
        <dsp:cNvPr id="0" name=""/>
        <dsp:cNvSpPr/>
      </dsp:nvSpPr>
      <dsp:spPr>
        <a:xfrm>
          <a:off x="4124434" y="3090437"/>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Metilación</a:t>
          </a:r>
          <a:endParaRPr lang="es-MX" sz="1100" b="1" kern="1200" dirty="0">
            <a:latin typeface="Century Gothic" panose="020B0502020202020204" pitchFamily="34" charset="0"/>
          </a:endParaRPr>
        </a:p>
      </dsp:txBody>
      <dsp:txXfrm>
        <a:off x="4144092" y="3110095"/>
        <a:ext cx="1303028" cy="631856"/>
      </dsp:txXfrm>
    </dsp:sp>
    <dsp:sp modelId="{46F24D62-C710-475F-95C6-D4B2EED818C5}">
      <dsp:nvSpPr>
        <dsp:cNvPr id="0" name=""/>
        <dsp:cNvSpPr/>
      </dsp:nvSpPr>
      <dsp:spPr>
        <a:xfrm rot="4467012">
          <a:off x="975216" y="3219746"/>
          <a:ext cx="2002931" cy="26630"/>
        </a:xfrm>
        <a:custGeom>
          <a:avLst/>
          <a:gdLst/>
          <a:ahLst/>
          <a:cxnLst/>
          <a:rect l="0" t="0" r="0" b="0"/>
          <a:pathLst>
            <a:path>
              <a:moveTo>
                <a:pt x="0" y="13315"/>
              </a:moveTo>
              <a:lnTo>
                <a:pt x="2002931" y="13315"/>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b="1" kern="1200">
            <a:latin typeface="Century Gothic" panose="020B0502020202020204" pitchFamily="34" charset="0"/>
          </a:endParaRPr>
        </a:p>
      </dsp:txBody>
      <dsp:txXfrm>
        <a:off x="1926609" y="3182988"/>
        <a:ext cx="100146" cy="100146"/>
      </dsp:txXfrm>
    </dsp:sp>
    <dsp:sp modelId="{B4FD0EF3-B23C-4D91-87FF-94E23ED86239}">
      <dsp:nvSpPr>
        <dsp:cNvPr id="0" name=""/>
        <dsp:cNvSpPr/>
      </dsp:nvSpPr>
      <dsp:spPr>
        <a:xfrm>
          <a:off x="2245151" y="3862286"/>
          <a:ext cx="1342344" cy="671172"/>
        </a:xfrm>
        <a:prstGeom prst="roundRect">
          <a:avLst>
            <a:gd name="adj" fmla="val 10000"/>
          </a:avLst>
        </a:prstGeom>
        <a:solidFill>
          <a:schemeClr val="lt1"/>
        </a:solidFill>
        <a:ln w="400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EH (hidrolasas de epóxido.</a:t>
          </a:r>
          <a:endParaRPr lang="es-MX" sz="1100" b="1" kern="1200" dirty="0">
            <a:latin typeface="Century Gothic" panose="020B0502020202020204" pitchFamily="34" charset="0"/>
          </a:endParaRPr>
        </a:p>
      </dsp:txBody>
      <dsp:txXfrm>
        <a:off x="2264809" y="3881944"/>
        <a:ext cx="1303028" cy="631856"/>
      </dsp:txXfrm>
    </dsp:sp>
    <dsp:sp modelId="{CE3F4DCA-F4CC-4212-8DF2-9C3DE506567D}">
      <dsp:nvSpPr>
        <dsp:cNvPr id="0" name=""/>
        <dsp:cNvSpPr/>
      </dsp:nvSpPr>
      <dsp:spPr>
        <a:xfrm>
          <a:off x="3587496" y="4184556"/>
          <a:ext cx="536937" cy="26630"/>
        </a:xfrm>
        <a:custGeom>
          <a:avLst/>
          <a:gdLst/>
          <a:ahLst/>
          <a:cxnLst/>
          <a:rect l="0" t="0" r="0" b="0"/>
          <a:pathLst>
            <a:path>
              <a:moveTo>
                <a:pt x="0" y="13315"/>
              </a:moveTo>
              <a:lnTo>
                <a:pt x="536937" y="13315"/>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1" kern="1200">
            <a:latin typeface="Century Gothic" panose="020B0502020202020204" pitchFamily="34" charset="0"/>
          </a:endParaRPr>
        </a:p>
      </dsp:txBody>
      <dsp:txXfrm>
        <a:off x="3842541" y="4184448"/>
        <a:ext cx="26846" cy="26846"/>
      </dsp:txXfrm>
    </dsp:sp>
    <dsp:sp modelId="{0F594D26-A68A-4FC4-A486-D03FC8553A02}">
      <dsp:nvSpPr>
        <dsp:cNvPr id="0" name=""/>
        <dsp:cNvSpPr/>
      </dsp:nvSpPr>
      <dsp:spPr>
        <a:xfrm>
          <a:off x="4124434" y="3862286"/>
          <a:ext cx="1342344" cy="671172"/>
        </a:xfrm>
        <a:prstGeom prst="roundRect">
          <a:avLst>
            <a:gd name="adj" fmla="val 10000"/>
          </a:avLst>
        </a:prstGeom>
        <a:solidFill>
          <a:schemeClr val="lt1"/>
        </a:solidFill>
        <a:ln w="400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Century Gothic" panose="020B0502020202020204" pitchFamily="34" charset="0"/>
            </a:rPr>
            <a:t>Conjugación con agua.</a:t>
          </a:r>
          <a:endParaRPr lang="es-MX" sz="1100" b="1" kern="1200" dirty="0">
            <a:latin typeface="Century Gothic" panose="020B0502020202020204" pitchFamily="34" charset="0"/>
          </a:endParaRPr>
        </a:p>
      </dsp:txBody>
      <dsp:txXfrm>
        <a:off x="4144092" y="3881944"/>
        <a:ext cx="1303028" cy="63185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C428E-BBA8-476A-A0F5-99EF75ABDA9C}">
      <dsp:nvSpPr>
        <dsp:cNvPr id="0" name=""/>
        <dsp:cNvSpPr/>
      </dsp:nvSpPr>
      <dsp:spPr>
        <a:xfrm>
          <a:off x="0" y="107790"/>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UDP</a:t>
          </a:r>
          <a:endParaRPr lang="es-MX" sz="1400" b="1" kern="1200" dirty="0">
            <a:latin typeface="Century Gothic" panose="020B0502020202020204" pitchFamily="34" charset="0"/>
          </a:endParaRPr>
        </a:p>
      </dsp:txBody>
      <dsp:txXfrm>
        <a:off x="0" y="107790"/>
        <a:ext cx="1740568" cy="1044341"/>
      </dsp:txXfrm>
    </dsp:sp>
    <dsp:sp modelId="{632F95E2-5542-4737-A17E-042F98856900}">
      <dsp:nvSpPr>
        <dsp:cNvPr id="0" name=""/>
        <dsp:cNvSpPr/>
      </dsp:nvSpPr>
      <dsp:spPr>
        <a:xfrm>
          <a:off x="1916819"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Ubicados en los microsomas</a:t>
          </a:r>
          <a:endParaRPr lang="es-MX" sz="1400" b="1" kern="1200" dirty="0">
            <a:latin typeface="Century Gothic" panose="020B0502020202020204" pitchFamily="34" charset="0"/>
          </a:endParaRPr>
        </a:p>
      </dsp:txBody>
      <dsp:txXfrm>
        <a:off x="1916819" y="97785"/>
        <a:ext cx="1740568" cy="1044341"/>
      </dsp:txXfrm>
    </dsp:sp>
    <dsp:sp modelId="{6322B2F4-C17E-4E0C-9255-6D71A78D3A54}">
      <dsp:nvSpPr>
        <dsp:cNvPr id="0" name=""/>
        <dsp:cNvSpPr/>
      </dsp:nvSpPr>
      <dsp:spPr>
        <a:xfrm>
          <a:off x="3831444"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Sustratos: fenoles, alcoholes, ácidos carboxílicos, sulfonamidas.</a:t>
          </a:r>
          <a:endParaRPr lang="es-MX" sz="1400" b="1" kern="1200" dirty="0">
            <a:latin typeface="Century Gothic" panose="020B0502020202020204" pitchFamily="34" charset="0"/>
          </a:endParaRPr>
        </a:p>
      </dsp:txBody>
      <dsp:txXfrm>
        <a:off x="3831444" y="97785"/>
        <a:ext cx="1740568" cy="1044341"/>
      </dsp:txXfrm>
    </dsp:sp>
    <dsp:sp modelId="{2B0066CB-1543-45D7-9BDF-F19F58A13B71}">
      <dsp:nvSpPr>
        <dsp:cNvPr id="0" name=""/>
        <dsp:cNvSpPr/>
      </dsp:nvSpPr>
      <dsp:spPr>
        <a:xfrm>
          <a:off x="5746069"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Ejemplos: paracetamol, diazepam, sulfatiazol, digoxina.</a:t>
          </a:r>
          <a:endParaRPr lang="es-MX" sz="1400" b="1" kern="1200" dirty="0">
            <a:latin typeface="Century Gothic" panose="020B0502020202020204" pitchFamily="34" charset="0"/>
          </a:endParaRPr>
        </a:p>
      </dsp:txBody>
      <dsp:txXfrm>
        <a:off x="5746069" y="97785"/>
        <a:ext cx="1740568" cy="10443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937A69-1B80-43F9-BB36-F5A1BC344DEF}">
      <dsp:nvSpPr>
        <dsp:cNvPr id="0" name=""/>
        <dsp:cNvSpPr/>
      </dsp:nvSpPr>
      <dsp:spPr>
        <a:xfrm>
          <a:off x="473" y="162078"/>
          <a:ext cx="1742392" cy="1043995"/>
        </a:xfrm>
        <a:prstGeom prst="rect">
          <a:avLst/>
        </a:prstGeom>
        <a:solidFill>
          <a:schemeClr val="lt1"/>
        </a:solidFill>
        <a:ln w="400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Acetil-</a:t>
          </a:r>
          <a:r>
            <a:rPr lang="es-MX" sz="1400" b="1" kern="1200" dirty="0" err="1" smtClean="0"/>
            <a:t>CoA</a:t>
          </a:r>
          <a:r>
            <a:rPr lang="es-MX" sz="1400" b="1" kern="1200" dirty="0" smtClean="0"/>
            <a:t> (ubicada en el citosol)</a:t>
          </a:r>
          <a:endParaRPr lang="es-MX" sz="1400" b="1" kern="1200" dirty="0"/>
        </a:p>
      </dsp:txBody>
      <dsp:txXfrm>
        <a:off x="473" y="162078"/>
        <a:ext cx="1742392" cy="1043995"/>
      </dsp:txXfrm>
    </dsp:sp>
    <dsp:sp modelId="{02B3C5AF-75A5-4197-BDF7-7D921F0A2C89}">
      <dsp:nvSpPr>
        <dsp:cNvPr id="0" name=""/>
        <dsp:cNvSpPr/>
      </dsp:nvSpPr>
      <dsp:spPr>
        <a:xfrm>
          <a:off x="1939640" y="145921"/>
          <a:ext cx="1742392" cy="1076309"/>
        </a:xfrm>
        <a:prstGeom prst="rect">
          <a:avLst/>
        </a:prstGeom>
        <a:solidFill>
          <a:schemeClr val="lt1"/>
        </a:solidFill>
        <a:ln w="400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Encontrada en el citosol</a:t>
          </a:r>
          <a:endParaRPr lang="es-MX" sz="1400" b="1" kern="1200" dirty="0"/>
        </a:p>
      </dsp:txBody>
      <dsp:txXfrm>
        <a:off x="1939640" y="145921"/>
        <a:ext cx="1742392" cy="1076309"/>
      </dsp:txXfrm>
    </dsp:sp>
    <dsp:sp modelId="{31E5CDD6-9CAE-4D2D-96E6-BE92FAE11350}">
      <dsp:nvSpPr>
        <dsp:cNvPr id="0" name=""/>
        <dsp:cNvSpPr/>
      </dsp:nvSpPr>
      <dsp:spPr>
        <a:xfrm>
          <a:off x="3878806" y="162078"/>
          <a:ext cx="1742392" cy="1043995"/>
        </a:xfrm>
        <a:prstGeom prst="rect">
          <a:avLst/>
        </a:prstGeom>
        <a:solidFill>
          <a:schemeClr val="lt1"/>
        </a:solidFill>
        <a:ln w="400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Aminas </a:t>
          </a:r>
          <a:endParaRPr lang="es-MX" sz="1400" b="1" kern="1200" dirty="0"/>
        </a:p>
      </dsp:txBody>
      <dsp:txXfrm>
        <a:off x="3878806" y="162078"/>
        <a:ext cx="1742392" cy="1043995"/>
      </dsp:txXfrm>
    </dsp:sp>
    <dsp:sp modelId="{9EAAE81B-86C4-4D72-A65A-E6C7CE7D141C}">
      <dsp:nvSpPr>
        <dsp:cNvPr id="0" name=""/>
        <dsp:cNvSpPr/>
      </dsp:nvSpPr>
      <dsp:spPr>
        <a:xfrm>
          <a:off x="5817973" y="162078"/>
          <a:ext cx="1742392" cy="1043995"/>
        </a:xfrm>
        <a:prstGeom prst="rect">
          <a:avLst/>
        </a:prstGeom>
        <a:solidFill>
          <a:schemeClr val="lt1"/>
        </a:solidFill>
        <a:ln w="400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Sulfonamidas, </a:t>
          </a:r>
          <a:r>
            <a:rPr lang="es-MX" sz="1400" b="1" kern="1200" dirty="0" err="1" smtClean="0"/>
            <a:t>isoniazida</a:t>
          </a:r>
          <a:r>
            <a:rPr lang="es-MX" sz="1400" b="1" kern="1200" dirty="0" smtClean="0"/>
            <a:t>, clonazepam, </a:t>
          </a:r>
          <a:r>
            <a:rPr lang="es-MX" sz="1400" b="1" kern="1200" dirty="0" err="1" smtClean="0"/>
            <a:t>dapsona</a:t>
          </a:r>
          <a:r>
            <a:rPr lang="es-MX" sz="1400" b="1" kern="1200" dirty="0" smtClean="0"/>
            <a:t>, mezcalina.</a:t>
          </a:r>
          <a:endParaRPr lang="es-MX" sz="1400" b="1" kern="1200" dirty="0"/>
        </a:p>
      </dsp:txBody>
      <dsp:txXfrm>
        <a:off x="5817973" y="162078"/>
        <a:ext cx="1742392" cy="10439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D8183B-A773-4508-B1D2-090DF17864D2}">
      <dsp:nvSpPr>
        <dsp:cNvPr id="0" name=""/>
        <dsp:cNvSpPr/>
      </dsp:nvSpPr>
      <dsp:spPr>
        <a:xfrm>
          <a:off x="55860" y="1984"/>
          <a:ext cx="2648247" cy="738187"/>
        </a:xfrm>
        <a:prstGeom prst="roundRect">
          <a:avLst>
            <a:gd name="adj" fmla="val 10000"/>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Glutatión (GSH)</a:t>
          </a:r>
          <a:endParaRPr lang="es-MX" sz="1500" kern="1200" dirty="0"/>
        </a:p>
      </dsp:txBody>
      <dsp:txXfrm>
        <a:off x="77481" y="23605"/>
        <a:ext cx="2605005" cy="694945"/>
      </dsp:txXfrm>
    </dsp:sp>
    <dsp:sp modelId="{6515704C-229B-403C-89F4-BC9F62A50593}">
      <dsp:nvSpPr>
        <dsp:cNvPr id="0" name=""/>
        <dsp:cNvSpPr/>
      </dsp:nvSpPr>
      <dsp:spPr>
        <a:xfrm rot="5400000">
          <a:off x="1241573" y="758626"/>
          <a:ext cx="276820" cy="33218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1280328" y="786308"/>
        <a:ext cx="199310" cy="193774"/>
      </dsp:txXfrm>
    </dsp:sp>
    <dsp:sp modelId="{7796FCD7-EBA7-4672-A822-2FB21A41BFB0}">
      <dsp:nvSpPr>
        <dsp:cNvPr id="0" name=""/>
        <dsp:cNvSpPr/>
      </dsp:nvSpPr>
      <dsp:spPr>
        <a:xfrm>
          <a:off x="55860" y="1109265"/>
          <a:ext cx="2648247" cy="738187"/>
        </a:xfrm>
        <a:prstGeom prst="roundRect">
          <a:avLst>
            <a:gd name="adj" fmla="val 10000"/>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GSH-S-transferasa, con lugar en citosol y microsomas.</a:t>
          </a:r>
          <a:endParaRPr lang="es-MX" sz="1500" kern="1200" dirty="0"/>
        </a:p>
      </dsp:txBody>
      <dsp:txXfrm>
        <a:off x="77481" y="1130886"/>
        <a:ext cx="2605005" cy="694945"/>
      </dsp:txXfrm>
    </dsp:sp>
    <dsp:sp modelId="{05E59050-6945-4D7C-AAFF-739957CCB47F}">
      <dsp:nvSpPr>
        <dsp:cNvPr id="0" name=""/>
        <dsp:cNvSpPr/>
      </dsp:nvSpPr>
      <dsp:spPr>
        <a:xfrm rot="5400000">
          <a:off x="1241573" y="1865907"/>
          <a:ext cx="276820" cy="33218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1280328" y="1893589"/>
        <a:ext cx="199310" cy="193774"/>
      </dsp:txXfrm>
    </dsp:sp>
    <dsp:sp modelId="{8A73AFED-D0B9-46D3-A678-3F99D634F267}">
      <dsp:nvSpPr>
        <dsp:cNvPr id="0" name=""/>
        <dsp:cNvSpPr/>
      </dsp:nvSpPr>
      <dsp:spPr>
        <a:xfrm>
          <a:off x="55860" y="2216546"/>
          <a:ext cx="2648247" cy="738187"/>
        </a:xfrm>
        <a:prstGeom prst="roundRect">
          <a:avLst>
            <a:gd name="adj" fmla="val 10000"/>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Epóxidos, óxidos areno, grupos nitro, </a:t>
          </a:r>
          <a:r>
            <a:rPr lang="es-MX" sz="1500" kern="1200" dirty="0" err="1" smtClean="0"/>
            <a:t>hidroxilaminas</a:t>
          </a:r>
          <a:r>
            <a:rPr lang="es-MX" sz="1500" kern="1200" dirty="0" smtClean="0"/>
            <a:t>.</a:t>
          </a:r>
          <a:endParaRPr lang="es-MX" sz="1500" kern="1200" dirty="0"/>
        </a:p>
      </dsp:txBody>
      <dsp:txXfrm>
        <a:off x="77481" y="2238167"/>
        <a:ext cx="2605005" cy="694945"/>
      </dsp:txXfrm>
    </dsp:sp>
    <dsp:sp modelId="{F47F2729-D700-4AF3-9DFC-E2F953CBCBE8}">
      <dsp:nvSpPr>
        <dsp:cNvPr id="0" name=""/>
        <dsp:cNvSpPr/>
      </dsp:nvSpPr>
      <dsp:spPr>
        <a:xfrm rot="5400000">
          <a:off x="1241573" y="2973189"/>
          <a:ext cx="276820" cy="33218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1280328" y="3000871"/>
        <a:ext cx="199310" cy="193774"/>
      </dsp:txXfrm>
    </dsp:sp>
    <dsp:sp modelId="{A4802D0B-96BE-461E-9AD0-E399C390EAD8}">
      <dsp:nvSpPr>
        <dsp:cNvPr id="0" name=""/>
        <dsp:cNvSpPr/>
      </dsp:nvSpPr>
      <dsp:spPr>
        <a:xfrm>
          <a:off x="55860" y="3323828"/>
          <a:ext cx="2648247" cy="738187"/>
        </a:xfrm>
        <a:prstGeom prst="roundRect">
          <a:avLst>
            <a:gd name="adj" fmla="val 10000"/>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Paracetamol, ácido etacrínico, </a:t>
          </a:r>
          <a:r>
            <a:rPr lang="es-MX" sz="1500" kern="1200" dirty="0" err="1" smtClean="0"/>
            <a:t>bromobenceno</a:t>
          </a:r>
          <a:r>
            <a:rPr lang="es-MX" sz="1500" kern="1200" dirty="0" smtClean="0"/>
            <a:t>. </a:t>
          </a:r>
          <a:endParaRPr lang="es-MX" sz="1500" kern="1200" dirty="0"/>
        </a:p>
      </dsp:txBody>
      <dsp:txXfrm>
        <a:off x="77481" y="3345449"/>
        <a:ext cx="2605005" cy="69494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D8183B-A773-4508-B1D2-090DF17864D2}">
      <dsp:nvSpPr>
        <dsp:cNvPr id="0" name=""/>
        <dsp:cNvSpPr/>
      </dsp:nvSpPr>
      <dsp:spPr>
        <a:xfrm>
          <a:off x="55188" y="1984"/>
          <a:ext cx="2649590" cy="738187"/>
        </a:xfrm>
        <a:prstGeom prst="roundRect">
          <a:avLst>
            <a:gd name="adj" fmla="val 10000"/>
          </a:avLst>
        </a:prstGeom>
        <a:solidFill>
          <a:schemeClr val="lt1"/>
        </a:solidFill>
        <a:ln w="28575"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Fosfato de fosfoadenosilo</a:t>
          </a:r>
          <a:endParaRPr lang="es-MX" sz="1400" kern="1200" dirty="0"/>
        </a:p>
      </dsp:txBody>
      <dsp:txXfrm>
        <a:off x="76809" y="23605"/>
        <a:ext cx="2606348" cy="694945"/>
      </dsp:txXfrm>
    </dsp:sp>
    <dsp:sp modelId="{6515704C-229B-403C-89F4-BC9F62A50593}">
      <dsp:nvSpPr>
        <dsp:cNvPr id="0" name=""/>
        <dsp:cNvSpPr/>
      </dsp:nvSpPr>
      <dsp:spPr>
        <a:xfrm rot="5400000">
          <a:off x="1241573" y="758626"/>
          <a:ext cx="276820" cy="3321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280328" y="786308"/>
        <a:ext cx="199310" cy="193774"/>
      </dsp:txXfrm>
    </dsp:sp>
    <dsp:sp modelId="{7796FCD7-EBA7-4672-A822-2FB21A41BFB0}">
      <dsp:nvSpPr>
        <dsp:cNvPr id="0" name=""/>
        <dsp:cNvSpPr/>
      </dsp:nvSpPr>
      <dsp:spPr>
        <a:xfrm>
          <a:off x="55188" y="1109265"/>
          <a:ext cx="2649590" cy="738187"/>
        </a:xfrm>
        <a:prstGeom prst="roundRect">
          <a:avLst>
            <a:gd name="adj" fmla="val 10000"/>
          </a:avLst>
        </a:prstGeom>
        <a:solidFill>
          <a:schemeClr val="lt1"/>
        </a:solidFill>
        <a:ln w="28575"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Sulfurotransferasa, encontrada en el citosol.</a:t>
          </a:r>
          <a:endParaRPr lang="es-MX" sz="1400" kern="1200" dirty="0"/>
        </a:p>
      </dsp:txBody>
      <dsp:txXfrm>
        <a:off x="76809" y="1130886"/>
        <a:ext cx="2606348" cy="694945"/>
      </dsp:txXfrm>
    </dsp:sp>
    <dsp:sp modelId="{05E59050-6945-4D7C-AAFF-739957CCB47F}">
      <dsp:nvSpPr>
        <dsp:cNvPr id="0" name=""/>
        <dsp:cNvSpPr/>
      </dsp:nvSpPr>
      <dsp:spPr>
        <a:xfrm rot="5400000">
          <a:off x="1241573" y="1865907"/>
          <a:ext cx="276820" cy="3321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280328" y="1893589"/>
        <a:ext cx="199310" cy="193774"/>
      </dsp:txXfrm>
    </dsp:sp>
    <dsp:sp modelId="{8A73AFED-D0B9-46D3-A678-3F99D634F267}">
      <dsp:nvSpPr>
        <dsp:cNvPr id="0" name=""/>
        <dsp:cNvSpPr/>
      </dsp:nvSpPr>
      <dsp:spPr>
        <a:xfrm>
          <a:off x="55188" y="2216546"/>
          <a:ext cx="2649590" cy="738187"/>
        </a:xfrm>
        <a:prstGeom prst="roundRect">
          <a:avLst>
            <a:gd name="adj" fmla="val 10000"/>
          </a:avLst>
        </a:prstGeom>
        <a:solidFill>
          <a:schemeClr val="lt1"/>
        </a:solidFill>
        <a:ln w="28575"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Fenoles, alcoholes, aminas </a:t>
          </a:r>
          <a:r>
            <a:rPr lang="es-MX" sz="1400" kern="1200" dirty="0" err="1" smtClean="0"/>
            <a:t>arómaticas</a:t>
          </a:r>
          <a:r>
            <a:rPr lang="es-MX" sz="1400" kern="1200" dirty="0" smtClean="0"/>
            <a:t>.</a:t>
          </a:r>
          <a:endParaRPr lang="es-MX" sz="1400" kern="1200" dirty="0"/>
        </a:p>
      </dsp:txBody>
      <dsp:txXfrm>
        <a:off x="76809" y="2238167"/>
        <a:ext cx="2606348" cy="694945"/>
      </dsp:txXfrm>
    </dsp:sp>
    <dsp:sp modelId="{7687B6AA-5278-4045-AE64-C0C6D55BE502}">
      <dsp:nvSpPr>
        <dsp:cNvPr id="0" name=""/>
        <dsp:cNvSpPr/>
      </dsp:nvSpPr>
      <dsp:spPr>
        <a:xfrm rot="5400000">
          <a:off x="1241573" y="2973189"/>
          <a:ext cx="276820" cy="3321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280328" y="3000871"/>
        <a:ext cx="199310" cy="193774"/>
      </dsp:txXfrm>
    </dsp:sp>
    <dsp:sp modelId="{E3ECB170-202C-4A84-879D-90D0C3B1442E}">
      <dsp:nvSpPr>
        <dsp:cNvPr id="0" name=""/>
        <dsp:cNvSpPr/>
      </dsp:nvSpPr>
      <dsp:spPr>
        <a:xfrm>
          <a:off x="55188" y="3323828"/>
          <a:ext cx="2649590" cy="738187"/>
        </a:xfrm>
        <a:prstGeom prst="roundRect">
          <a:avLst>
            <a:gd name="adj" fmla="val 10000"/>
          </a:avLst>
        </a:prstGeom>
        <a:solidFill>
          <a:schemeClr val="lt1"/>
        </a:solidFill>
        <a:ln w="28575"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err="1" smtClean="0"/>
            <a:t>Estrona</a:t>
          </a:r>
          <a:r>
            <a:rPr lang="es-MX" sz="1400" kern="1200" dirty="0" smtClean="0"/>
            <a:t>, anilina, fenol, 3-hidroxicumarina, paracetamol, </a:t>
          </a:r>
          <a:r>
            <a:rPr lang="es-MX" sz="1400" kern="1200" dirty="0" err="1" smtClean="0"/>
            <a:t>metildopa</a:t>
          </a:r>
          <a:r>
            <a:rPr lang="es-MX" sz="1400" kern="1200" dirty="0" smtClean="0"/>
            <a:t>. </a:t>
          </a:r>
          <a:endParaRPr lang="es-MX" sz="1400" kern="1200" dirty="0"/>
        </a:p>
      </dsp:txBody>
      <dsp:txXfrm>
        <a:off x="76809" y="3345449"/>
        <a:ext cx="2606348" cy="69494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C428E-BBA8-476A-A0F5-99EF75ABDA9C}">
      <dsp:nvSpPr>
        <dsp:cNvPr id="0" name=""/>
        <dsp:cNvSpPr/>
      </dsp:nvSpPr>
      <dsp:spPr>
        <a:xfrm>
          <a:off x="0" y="107790"/>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Agua</a:t>
          </a:r>
          <a:endParaRPr lang="es-MX" sz="1400" b="1" kern="1200" dirty="0">
            <a:latin typeface="Century Gothic" panose="020B0502020202020204" pitchFamily="34" charset="0"/>
          </a:endParaRPr>
        </a:p>
      </dsp:txBody>
      <dsp:txXfrm>
        <a:off x="0" y="107790"/>
        <a:ext cx="1740568" cy="1044341"/>
      </dsp:txXfrm>
    </dsp:sp>
    <dsp:sp modelId="{BDFFE501-5D34-434F-9632-7AA8850CAC43}">
      <dsp:nvSpPr>
        <dsp:cNvPr id="0" name=""/>
        <dsp:cNvSpPr/>
      </dsp:nvSpPr>
      <dsp:spPr>
        <a:xfrm>
          <a:off x="1916819"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Transmetilasa ubicada en el citosol.</a:t>
          </a:r>
          <a:endParaRPr lang="es-MX" sz="1400" b="1" kern="1200" dirty="0">
            <a:latin typeface="Century Gothic" panose="020B0502020202020204" pitchFamily="34" charset="0"/>
          </a:endParaRPr>
        </a:p>
      </dsp:txBody>
      <dsp:txXfrm>
        <a:off x="1916819" y="97785"/>
        <a:ext cx="1740568" cy="1044341"/>
      </dsp:txXfrm>
    </dsp:sp>
    <dsp:sp modelId="{D8010AF6-0CBE-418F-8062-63494174BDB7}">
      <dsp:nvSpPr>
        <dsp:cNvPr id="0" name=""/>
        <dsp:cNvSpPr/>
      </dsp:nvSpPr>
      <dsp:spPr>
        <a:xfrm>
          <a:off x="3831444"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Sustratos:</a:t>
          </a:r>
        </a:p>
        <a:p>
          <a:pPr lvl="0" algn="ctr" defTabSz="622300">
            <a:lnSpc>
              <a:spcPct val="90000"/>
            </a:lnSpc>
            <a:spcBef>
              <a:spcPct val="0"/>
            </a:spcBef>
            <a:spcAft>
              <a:spcPct val="35000"/>
            </a:spcAft>
          </a:pPr>
          <a:r>
            <a:rPr lang="es-MX" sz="1400" b="1" kern="1200" dirty="0" smtClean="0">
              <a:latin typeface="Century Gothic" panose="020B0502020202020204" pitchFamily="34" charset="0"/>
            </a:rPr>
            <a:t>Catecolaminas, fenoles, aminas</a:t>
          </a:r>
          <a:endParaRPr lang="es-MX" sz="1400" b="1" kern="1200" dirty="0">
            <a:latin typeface="Century Gothic" panose="020B0502020202020204" pitchFamily="34" charset="0"/>
          </a:endParaRPr>
        </a:p>
      </dsp:txBody>
      <dsp:txXfrm>
        <a:off x="3831444" y="97785"/>
        <a:ext cx="1740568" cy="1044341"/>
      </dsp:txXfrm>
    </dsp:sp>
    <dsp:sp modelId="{77AC65D9-6A4C-4D83-A2CE-15600FD24E3A}">
      <dsp:nvSpPr>
        <dsp:cNvPr id="0" name=""/>
        <dsp:cNvSpPr/>
      </dsp:nvSpPr>
      <dsp:spPr>
        <a:xfrm>
          <a:off x="5746069" y="97785"/>
          <a:ext cx="1740568" cy="1044341"/>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Ejemplos: Dopamina, adrenalina, piridina, histamina, </a:t>
          </a:r>
          <a:r>
            <a:rPr lang="es-MX" sz="1400" b="1" kern="1200" dirty="0" err="1" smtClean="0">
              <a:latin typeface="Century Gothic" panose="020B0502020202020204" pitchFamily="34" charset="0"/>
            </a:rPr>
            <a:t>tiouracilo</a:t>
          </a:r>
          <a:endParaRPr lang="es-MX" sz="1400" b="1" kern="1200" dirty="0">
            <a:latin typeface="Century Gothic" panose="020B0502020202020204" pitchFamily="34" charset="0"/>
          </a:endParaRPr>
        </a:p>
      </dsp:txBody>
      <dsp:txXfrm>
        <a:off x="5746069" y="97785"/>
        <a:ext cx="1740568" cy="104434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C428E-BBA8-476A-A0F5-99EF75ABDA9C}">
      <dsp:nvSpPr>
        <dsp:cNvPr id="0" name=""/>
        <dsp:cNvSpPr/>
      </dsp:nvSpPr>
      <dsp:spPr>
        <a:xfrm>
          <a:off x="0" y="27533"/>
          <a:ext cx="1924666" cy="1371059"/>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Agua</a:t>
          </a:r>
          <a:endParaRPr lang="es-MX" sz="1400" b="1" kern="1200" dirty="0">
            <a:latin typeface="Century Gothic" panose="020B0502020202020204" pitchFamily="34" charset="0"/>
          </a:endParaRPr>
        </a:p>
      </dsp:txBody>
      <dsp:txXfrm>
        <a:off x="0" y="27533"/>
        <a:ext cx="1924666" cy="1371059"/>
      </dsp:txXfrm>
    </dsp:sp>
    <dsp:sp modelId="{632F95E2-5542-4737-A17E-042F98856900}">
      <dsp:nvSpPr>
        <dsp:cNvPr id="0" name=""/>
        <dsp:cNvSpPr/>
      </dsp:nvSpPr>
      <dsp:spPr>
        <a:xfrm>
          <a:off x="2119559" y="16470"/>
          <a:ext cx="1924666" cy="1371059"/>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Hidrolasa de epóxido en microsomas y citosol</a:t>
          </a:r>
          <a:endParaRPr lang="es-MX" sz="1400" b="1" kern="1200" dirty="0">
            <a:latin typeface="Century Gothic" panose="020B0502020202020204" pitchFamily="34" charset="0"/>
          </a:endParaRPr>
        </a:p>
      </dsp:txBody>
      <dsp:txXfrm>
        <a:off x="2119559" y="16470"/>
        <a:ext cx="1924666" cy="1371059"/>
      </dsp:txXfrm>
    </dsp:sp>
    <dsp:sp modelId="{6322B2F4-C17E-4E0C-9255-6D71A78D3A54}">
      <dsp:nvSpPr>
        <dsp:cNvPr id="0" name=""/>
        <dsp:cNvSpPr/>
      </dsp:nvSpPr>
      <dsp:spPr>
        <a:xfrm>
          <a:off x="4236693" y="16470"/>
          <a:ext cx="1924666" cy="1371059"/>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Sustratos: óxidos areno, oxiranos </a:t>
          </a:r>
          <a:r>
            <a:rPr lang="es-MX" sz="1400" b="1" kern="1200" dirty="0" err="1" smtClean="0">
              <a:latin typeface="Century Gothic" panose="020B0502020202020204" pitchFamily="34" charset="0"/>
            </a:rPr>
            <a:t>cis</a:t>
          </a:r>
          <a:r>
            <a:rPr lang="es-MX" sz="1400" b="1" kern="1200" dirty="0" smtClean="0">
              <a:latin typeface="Century Gothic" panose="020B0502020202020204" pitchFamily="34" charset="0"/>
            </a:rPr>
            <a:t>- disustituidos y monosustituidos, los óxidos de alqueno, epóxidos de ácido graso </a:t>
          </a:r>
          <a:endParaRPr lang="es-MX" sz="1400" b="1" kern="1200" dirty="0">
            <a:latin typeface="Century Gothic" panose="020B0502020202020204" pitchFamily="34" charset="0"/>
          </a:endParaRPr>
        </a:p>
      </dsp:txBody>
      <dsp:txXfrm>
        <a:off x="4236693" y="16470"/>
        <a:ext cx="1924666" cy="1371059"/>
      </dsp:txXfrm>
    </dsp:sp>
    <dsp:sp modelId="{D0D62B45-973A-4BB2-8CDB-43DACA6C8CF5}">
      <dsp:nvSpPr>
        <dsp:cNvPr id="0" name=""/>
        <dsp:cNvSpPr/>
      </dsp:nvSpPr>
      <dsp:spPr>
        <a:xfrm>
          <a:off x="6336697" y="0"/>
          <a:ext cx="1924666" cy="1403994"/>
        </a:xfrm>
        <a:prstGeom prst="rect">
          <a:avLst/>
        </a:prstGeom>
        <a:solidFill>
          <a:schemeClr val="lt1"/>
        </a:solidFill>
        <a:ln w="400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entury Gothic" panose="020B0502020202020204" pitchFamily="34" charset="0"/>
            </a:rPr>
            <a:t>Ejemplos: 7,8 epóxido de benzopireno, 1,2- óxido de estireno, epóxido de carbamazepina, </a:t>
          </a:r>
          <a:r>
            <a:rPr lang="es-MX" sz="1400" b="1" kern="1200" dirty="0" smtClean="0">
              <a:solidFill>
                <a:schemeClr val="tx1"/>
              </a:solidFill>
              <a:latin typeface="Century Gothic" panose="020B0502020202020204" pitchFamily="34" charset="0"/>
            </a:rPr>
            <a:t>leucotrieno A</a:t>
          </a:r>
          <a:r>
            <a:rPr lang="es-MX" sz="1400" b="1" kern="1200" baseline="-25000" dirty="0" smtClean="0">
              <a:solidFill>
                <a:schemeClr val="tx1"/>
              </a:solidFill>
              <a:latin typeface="Century Gothic" panose="020B0502020202020204" pitchFamily="34" charset="0"/>
            </a:rPr>
            <a:t>4</a:t>
          </a:r>
          <a:r>
            <a:rPr lang="es-MX" sz="1400" b="1" kern="1200" dirty="0" smtClean="0">
              <a:solidFill>
                <a:schemeClr val="tx1"/>
              </a:solidFill>
              <a:latin typeface="Century Gothic" panose="020B0502020202020204" pitchFamily="34" charset="0"/>
            </a:rPr>
            <a:t>  </a:t>
          </a:r>
          <a:endParaRPr lang="es-MX" sz="1400" b="1" kern="1200" dirty="0">
            <a:solidFill>
              <a:schemeClr val="tx1"/>
            </a:solidFill>
            <a:latin typeface="Century Gothic" panose="020B0502020202020204" pitchFamily="34" charset="0"/>
          </a:endParaRPr>
        </a:p>
      </dsp:txBody>
      <dsp:txXfrm>
        <a:off x="6336697" y="0"/>
        <a:ext cx="1924666" cy="14039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2E269A-2E1D-4964-8906-CDBC1C00DF04}">
      <dsp:nvSpPr>
        <dsp:cNvPr id="0" name=""/>
        <dsp:cNvSpPr/>
      </dsp:nvSpPr>
      <dsp:spPr>
        <a:xfrm>
          <a:off x="0" y="859595"/>
          <a:ext cx="2610289" cy="1566173"/>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solidFill>
                <a:schemeClr val="tx1"/>
              </a:solidFill>
              <a:latin typeface="Century Gothic" panose="020B0502020202020204" pitchFamily="34" charset="0"/>
            </a:rPr>
            <a:t>Ocurre, dentro de los compartimientos acuosos mas grandes del cuerpo</a:t>
          </a:r>
          <a:endParaRPr lang="es-MX" sz="1800" b="0" kern="1200" dirty="0">
            <a:solidFill>
              <a:schemeClr val="tx1"/>
            </a:solidFill>
            <a:latin typeface="Century Gothic" panose="020B0502020202020204" pitchFamily="34" charset="0"/>
          </a:endParaRPr>
        </a:p>
      </dsp:txBody>
      <dsp:txXfrm>
        <a:off x="0" y="859595"/>
        <a:ext cx="2610289" cy="1566173"/>
      </dsp:txXfrm>
    </dsp:sp>
    <dsp:sp modelId="{03FE4FB6-0FE0-4E3E-A84C-E600D168E694}">
      <dsp:nvSpPr>
        <dsp:cNvPr id="0" name=""/>
        <dsp:cNvSpPr/>
      </dsp:nvSpPr>
      <dsp:spPr>
        <a:xfrm>
          <a:off x="2871319" y="859595"/>
          <a:ext cx="2610289" cy="1566173"/>
        </a:xfrm>
        <a:prstGeom prst="rect">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solidFill>
                <a:schemeClr val="tx1"/>
              </a:solidFill>
              <a:latin typeface="Century Gothic" panose="020B0502020202020204" pitchFamily="34" charset="0"/>
            </a:rPr>
            <a:t> Por medio  de  zonas de oclusión de la membrana epitelial y el recubrimiento de los vasos sanguíneos</a:t>
          </a:r>
          <a:endParaRPr lang="es-MX" sz="1800" b="0" kern="1200" dirty="0">
            <a:solidFill>
              <a:schemeClr val="tx1"/>
            </a:solidFill>
            <a:latin typeface="Century Gothic" panose="020B0502020202020204" pitchFamily="34" charset="0"/>
          </a:endParaRPr>
        </a:p>
      </dsp:txBody>
      <dsp:txXfrm>
        <a:off x="2871319" y="859595"/>
        <a:ext cx="2610289" cy="1566173"/>
      </dsp:txXfrm>
    </dsp:sp>
    <dsp:sp modelId="{C0AF7D4E-AD10-47AC-9713-3AA650E8D0F7}">
      <dsp:nvSpPr>
        <dsp:cNvPr id="0" name=""/>
        <dsp:cNvSpPr/>
      </dsp:nvSpPr>
      <dsp:spPr>
        <a:xfrm>
          <a:off x="5742638" y="859595"/>
          <a:ext cx="2610289" cy="1566173"/>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solidFill>
                <a:schemeClr val="tx1"/>
              </a:solidFill>
              <a:latin typeface="Century Gothic" panose="020B0502020202020204" pitchFamily="34" charset="0"/>
            </a:rPr>
            <a:t>Impulsada por un desplazamiento a favor de un gradiente de concentración (Ley de Fick)</a:t>
          </a:r>
          <a:endParaRPr lang="es-MX" sz="1800" b="0" kern="1200" dirty="0">
            <a:solidFill>
              <a:schemeClr val="tx1"/>
            </a:solidFill>
            <a:latin typeface="Century Gothic" panose="020B0502020202020204" pitchFamily="34" charset="0"/>
          </a:endParaRPr>
        </a:p>
      </dsp:txBody>
      <dsp:txXfrm>
        <a:off x="5742638" y="859595"/>
        <a:ext cx="2610289" cy="1566173"/>
      </dsp:txXfrm>
    </dsp:sp>
    <dsp:sp modelId="{06E815E1-1EE6-4C37-A0EA-97CE29899F57}">
      <dsp:nvSpPr>
        <dsp:cNvPr id="0" name=""/>
        <dsp:cNvSpPr/>
      </dsp:nvSpPr>
      <dsp:spPr>
        <a:xfrm>
          <a:off x="1435659" y="2686798"/>
          <a:ext cx="2610289" cy="1566173"/>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solidFill>
                <a:schemeClr val="tx1"/>
              </a:solidFill>
              <a:latin typeface="Century Gothic" panose="020B0502020202020204" pitchFamily="34" charset="0"/>
            </a:rPr>
            <a:t>Moléculas de fármaco unidas a proteínas no penetran en los pros acuosos</a:t>
          </a:r>
          <a:endParaRPr lang="es-MX" sz="1800" b="0" kern="1200" dirty="0">
            <a:solidFill>
              <a:schemeClr val="tx1"/>
            </a:solidFill>
            <a:latin typeface="Century Gothic" panose="020B0502020202020204" pitchFamily="34" charset="0"/>
          </a:endParaRPr>
        </a:p>
      </dsp:txBody>
      <dsp:txXfrm>
        <a:off x="1435659" y="2686798"/>
        <a:ext cx="2610289" cy="1566173"/>
      </dsp:txXfrm>
    </dsp:sp>
    <dsp:sp modelId="{0DFC8ABB-DB11-44D9-8A8C-76F0F1E2FF18}">
      <dsp:nvSpPr>
        <dsp:cNvPr id="0" name=""/>
        <dsp:cNvSpPr/>
      </dsp:nvSpPr>
      <dsp:spPr>
        <a:xfrm>
          <a:off x="4306978" y="2686798"/>
          <a:ext cx="2610289" cy="1566173"/>
        </a:xfrm>
        <a:prstGeom prst="rect">
          <a:avLst/>
        </a:prstGeom>
        <a:solidFill>
          <a:schemeClr val="accent6">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0" kern="1200" dirty="0" smtClean="0">
              <a:solidFill>
                <a:schemeClr val="tx1"/>
              </a:solidFill>
              <a:latin typeface="Century Gothic" panose="020B0502020202020204" pitchFamily="34" charset="0"/>
            </a:rPr>
            <a:t>Si el fármaco tiene carga eléctrica, su flujo también va a depender de los campos eléctricos.</a:t>
          </a:r>
          <a:endParaRPr lang="es-MX" sz="1800" b="0" kern="1200" dirty="0">
            <a:solidFill>
              <a:schemeClr val="tx1"/>
            </a:solidFill>
            <a:latin typeface="Century Gothic" panose="020B0502020202020204" pitchFamily="34" charset="0"/>
          </a:endParaRPr>
        </a:p>
      </dsp:txBody>
      <dsp:txXfrm>
        <a:off x="4306978" y="2686798"/>
        <a:ext cx="2610289" cy="15661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0E970-D315-4086-A35A-EF17BC69B320}">
      <dsp:nvSpPr>
        <dsp:cNvPr id="0" name=""/>
        <dsp:cNvSpPr/>
      </dsp:nvSpPr>
      <dsp:spPr>
        <a:xfrm>
          <a:off x="2552" y="554140"/>
          <a:ext cx="2025084" cy="1215050"/>
        </a:xfrm>
        <a:prstGeom prst="rect">
          <a:avLst/>
        </a:prstGeom>
        <a:solidFill>
          <a:schemeClr val="accent1">
            <a:shade val="8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solidFill>
                <a:schemeClr val="tx1"/>
              </a:solidFill>
              <a:latin typeface="Century Gothic" panose="020B0502020202020204" pitchFamily="34" charset="0"/>
            </a:rPr>
            <a:t>Moléculas transportadoras de sustancias</a:t>
          </a:r>
          <a:endParaRPr lang="es-MX" sz="1700" b="1" kern="1200" dirty="0">
            <a:solidFill>
              <a:schemeClr val="tx1"/>
            </a:solidFill>
            <a:latin typeface="Century Gothic" panose="020B0502020202020204" pitchFamily="34" charset="0"/>
          </a:endParaRPr>
        </a:p>
      </dsp:txBody>
      <dsp:txXfrm>
        <a:off x="2552" y="554140"/>
        <a:ext cx="2025084" cy="1215050"/>
      </dsp:txXfrm>
    </dsp:sp>
    <dsp:sp modelId="{CD421211-230B-4DC8-B0F9-1A18D296657B}">
      <dsp:nvSpPr>
        <dsp:cNvPr id="0" name=""/>
        <dsp:cNvSpPr/>
      </dsp:nvSpPr>
      <dsp:spPr>
        <a:xfrm>
          <a:off x="2230145" y="554140"/>
          <a:ext cx="2025084" cy="1215050"/>
        </a:xfrm>
        <a:prstGeom prst="rect">
          <a:avLst/>
        </a:prstGeom>
        <a:solidFill>
          <a:schemeClr val="accent1">
            <a:shade val="80000"/>
            <a:hueOff val="236519"/>
            <a:satOff val="-13281"/>
            <a:lumOff val="1145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solidFill>
                <a:schemeClr val="tx1"/>
              </a:solidFill>
              <a:latin typeface="Century Gothic" panose="020B0502020202020204" pitchFamily="34" charset="0"/>
            </a:rPr>
            <a:t>Producen desplazamiento por transporte activo</a:t>
          </a:r>
          <a:endParaRPr lang="es-MX" sz="1700" b="1" kern="1200" dirty="0">
            <a:solidFill>
              <a:schemeClr val="tx1"/>
            </a:solidFill>
            <a:latin typeface="Century Gothic" panose="020B0502020202020204" pitchFamily="34" charset="0"/>
          </a:endParaRPr>
        </a:p>
      </dsp:txBody>
      <dsp:txXfrm>
        <a:off x="2230145" y="554140"/>
        <a:ext cx="2025084" cy="1215050"/>
      </dsp:txXfrm>
    </dsp:sp>
    <dsp:sp modelId="{EC8B2A18-2DC6-4292-B9F5-B90C0A3B8D55}">
      <dsp:nvSpPr>
        <dsp:cNvPr id="0" name=""/>
        <dsp:cNvSpPr/>
      </dsp:nvSpPr>
      <dsp:spPr>
        <a:xfrm>
          <a:off x="4457738" y="554140"/>
          <a:ext cx="2025084" cy="1215050"/>
        </a:xfrm>
        <a:prstGeom prst="rect">
          <a:avLst/>
        </a:prstGeom>
        <a:solidFill>
          <a:schemeClr val="accent1">
            <a:shade val="80000"/>
            <a:hueOff val="473037"/>
            <a:satOff val="-26563"/>
            <a:lumOff val="22907"/>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solidFill>
                <a:schemeClr val="tx1"/>
              </a:solidFill>
              <a:latin typeface="Century Gothic" panose="020B0502020202020204" pitchFamily="34" charset="0"/>
            </a:rPr>
            <a:t>Muchos fármacos pueden utilizar estos transportadores</a:t>
          </a:r>
          <a:endParaRPr lang="es-MX" sz="1700" b="1" kern="1200" dirty="0">
            <a:solidFill>
              <a:schemeClr val="tx1"/>
            </a:solidFill>
            <a:latin typeface="Century Gothic" panose="020B0502020202020204" pitchFamily="34" charset="0"/>
          </a:endParaRPr>
        </a:p>
      </dsp:txBody>
      <dsp:txXfrm>
        <a:off x="4457738" y="554140"/>
        <a:ext cx="2025084" cy="1215050"/>
      </dsp:txXfrm>
    </dsp:sp>
    <dsp:sp modelId="{FA648663-56B4-4089-B933-64EE0D59E944}">
      <dsp:nvSpPr>
        <dsp:cNvPr id="0" name=""/>
        <dsp:cNvSpPr/>
      </dsp:nvSpPr>
      <dsp:spPr>
        <a:xfrm>
          <a:off x="6685331" y="554140"/>
          <a:ext cx="2025084" cy="1215050"/>
        </a:xfrm>
        <a:prstGeom prst="rect">
          <a:avLst/>
        </a:prstGeom>
        <a:solidFill>
          <a:schemeClr val="accent1">
            <a:shade val="80000"/>
            <a:hueOff val="709556"/>
            <a:satOff val="-39844"/>
            <a:lumOff val="34361"/>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solidFill>
                <a:schemeClr val="tx1"/>
              </a:solidFill>
              <a:latin typeface="Century Gothic" panose="020B0502020202020204" pitchFamily="34" charset="0"/>
            </a:rPr>
            <a:t>Familia de transportadores ABC: Proteína P, MDR1, MRP</a:t>
          </a:r>
          <a:endParaRPr lang="es-MX" sz="1700" b="1" kern="1200" dirty="0">
            <a:solidFill>
              <a:schemeClr val="tx1"/>
            </a:solidFill>
            <a:latin typeface="Century Gothic" panose="020B0502020202020204" pitchFamily="34" charset="0"/>
          </a:endParaRPr>
        </a:p>
      </dsp:txBody>
      <dsp:txXfrm>
        <a:off x="6685331" y="554140"/>
        <a:ext cx="2025084" cy="12150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7888D1-B25B-4A9C-A41B-39BDDE132D41}">
      <dsp:nvSpPr>
        <dsp:cNvPr id="0" name=""/>
        <dsp:cNvSpPr/>
      </dsp:nvSpPr>
      <dsp:spPr>
        <a:xfrm>
          <a:off x="7435" y="958291"/>
          <a:ext cx="2222515" cy="1333509"/>
        </a:xfrm>
        <a:prstGeom prst="roundRect">
          <a:avLst>
            <a:gd name="adj" fmla="val 10000"/>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Absorción a través de la membrana intestinal</a:t>
          </a:r>
          <a:endParaRPr lang="es-MX" sz="1600" b="0" kern="1200" dirty="0">
            <a:solidFill>
              <a:schemeClr val="tx1"/>
            </a:solidFill>
            <a:latin typeface="Century Gothic" panose="020B0502020202020204" pitchFamily="34" charset="0"/>
          </a:endParaRPr>
        </a:p>
      </dsp:txBody>
      <dsp:txXfrm>
        <a:off x="46492" y="997348"/>
        <a:ext cx="2144401" cy="1255395"/>
      </dsp:txXfrm>
    </dsp:sp>
    <dsp:sp modelId="{0658D94B-74AA-476C-86F6-93488E480881}">
      <dsp:nvSpPr>
        <dsp:cNvPr id="0" name=""/>
        <dsp:cNvSpPr/>
      </dsp:nvSpPr>
      <dsp:spPr>
        <a:xfrm>
          <a:off x="2425533" y="1349454"/>
          <a:ext cx="471173" cy="551183"/>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b="0" kern="1200">
            <a:solidFill>
              <a:schemeClr val="tx1"/>
            </a:solidFill>
            <a:latin typeface="Century Gothic" panose="020B0502020202020204" pitchFamily="34" charset="0"/>
          </a:endParaRPr>
        </a:p>
      </dsp:txBody>
      <dsp:txXfrm>
        <a:off x="2425533" y="1459691"/>
        <a:ext cx="329821" cy="330709"/>
      </dsp:txXfrm>
    </dsp:sp>
    <dsp:sp modelId="{CB788F8A-6B8F-4B1C-9AD0-A679E88F5C95}">
      <dsp:nvSpPr>
        <dsp:cNvPr id="0" name=""/>
        <dsp:cNvSpPr/>
      </dsp:nvSpPr>
      <dsp:spPr>
        <a:xfrm>
          <a:off x="3118958" y="958291"/>
          <a:ext cx="2222515" cy="1333509"/>
        </a:xfrm>
        <a:prstGeom prst="roundRect">
          <a:avLst>
            <a:gd name="adj" fmla="val 10000"/>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La sangre portal  transporta el fármaco hasta el hígado </a:t>
          </a:r>
          <a:endParaRPr lang="es-MX" sz="1600" b="0" kern="1200" dirty="0">
            <a:solidFill>
              <a:schemeClr val="tx1"/>
            </a:solidFill>
            <a:latin typeface="Century Gothic" panose="020B0502020202020204" pitchFamily="34" charset="0"/>
          </a:endParaRPr>
        </a:p>
      </dsp:txBody>
      <dsp:txXfrm>
        <a:off x="3158015" y="997348"/>
        <a:ext cx="2144401" cy="1255395"/>
      </dsp:txXfrm>
    </dsp:sp>
    <dsp:sp modelId="{809F3C96-C3C4-434C-94AC-DFFF4A8CA9CA}">
      <dsp:nvSpPr>
        <dsp:cNvPr id="0" name=""/>
        <dsp:cNvSpPr/>
      </dsp:nvSpPr>
      <dsp:spPr>
        <a:xfrm>
          <a:off x="5537055" y="1349454"/>
          <a:ext cx="471173" cy="55118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b="0" kern="1200">
            <a:solidFill>
              <a:schemeClr val="tx1"/>
            </a:solidFill>
            <a:latin typeface="Century Gothic" panose="020B0502020202020204" pitchFamily="34" charset="0"/>
          </a:endParaRPr>
        </a:p>
      </dsp:txBody>
      <dsp:txXfrm>
        <a:off x="5537055" y="1459691"/>
        <a:ext cx="329821" cy="330709"/>
      </dsp:txXfrm>
    </dsp:sp>
    <dsp:sp modelId="{E2ABDD58-498C-44E1-AA50-1109987F3C10}">
      <dsp:nvSpPr>
        <dsp:cNvPr id="0" name=""/>
        <dsp:cNvSpPr/>
      </dsp:nvSpPr>
      <dsp:spPr>
        <a:xfrm>
          <a:off x="6230480" y="958291"/>
          <a:ext cx="2222515" cy="1333509"/>
        </a:xfrm>
        <a:prstGeom prst="roundRect">
          <a:avLst>
            <a:gd name="adj" fmla="val 10000"/>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Puede metabolizarse en el intestino (CYP3A4) o en la sangre portal</a:t>
          </a:r>
          <a:endParaRPr lang="es-MX" sz="1600" b="0" kern="1200" dirty="0">
            <a:solidFill>
              <a:schemeClr val="tx1"/>
            </a:solidFill>
            <a:latin typeface="Century Gothic" panose="020B0502020202020204" pitchFamily="34" charset="0"/>
          </a:endParaRPr>
        </a:p>
      </dsp:txBody>
      <dsp:txXfrm>
        <a:off x="6269537" y="997348"/>
        <a:ext cx="2144401" cy="1255395"/>
      </dsp:txXfrm>
    </dsp:sp>
    <dsp:sp modelId="{A28C4D89-7F97-4BEC-ADB4-9C955759BC21}">
      <dsp:nvSpPr>
        <dsp:cNvPr id="0" name=""/>
        <dsp:cNvSpPr/>
      </dsp:nvSpPr>
      <dsp:spPr>
        <a:xfrm rot="5400000">
          <a:off x="7106151" y="2447376"/>
          <a:ext cx="471173" cy="551183"/>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b="0" kern="1200">
            <a:solidFill>
              <a:schemeClr val="tx1"/>
            </a:solidFill>
            <a:latin typeface="Century Gothic" panose="020B0502020202020204" pitchFamily="34" charset="0"/>
          </a:endParaRPr>
        </a:p>
      </dsp:txBody>
      <dsp:txXfrm rot="-5400000">
        <a:off x="7176383" y="2487381"/>
        <a:ext cx="330709" cy="329821"/>
      </dsp:txXfrm>
    </dsp:sp>
    <dsp:sp modelId="{91471293-BA44-44B1-8327-0B557F3AE3E5}">
      <dsp:nvSpPr>
        <dsp:cNvPr id="0" name=""/>
        <dsp:cNvSpPr/>
      </dsp:nvSpPr>
      <dsp:spPr>
        <a:xfrm>
          <a:off x="6230480" y="3180807"/>
          <a:ext cx="2222515" cy="1333509"/>
        </a:xfrm>
        <a:prstGeom prst="roundRect">
          <a:avLst>
            <a:gd name="adj" fmla="val 10000"/>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Lo mas frecuente es que el hígado este a cargo del metabolismo </a:t>
          </a:r>
          <a:endParaRPr lang="es-MX" sz="1600" b="0" kern="1200" dirty="0">
            <a:solidFill>
              <a:schemeClr val="tx1"/>
            </a:solidFill>
            <a:latin typeface="Century Gothic" panose="020B0502020202020204" pitchFamily="34" charset="0"/>
          </a:endParaRPr>
        </a:p>
      </dsp:txBody>
      <dsp:txXfrm>
        <a:off x="6269537" y="3219864"/>
        <a:ext cx="2144401" cy="1255395"/>
      </dsp:txXfrm>
    </dsp:sp>
    <dsp:sp modelId="{7A9E4E90-625D-4C5F-8FF2-EA73CC00E42B}">
      <dsp:nvSpPr>
        <dsp:cNvPr id="0" name=""/>
        <dsp:cNvSpPr/>
      </dsp:nvSpPr>
      <dsp:spPr>
        <a:xfrm rot="10800000">
          <a:off x="5563725" y="3571969"/>
          <a:ext cx="471173" cy="55118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b="0" kern="1200">
            <a:solidFill>
              <a:schemeClr val="tx1"/>
            </a:solidFill>
            <a:latin typeface="Century Gothic" panose="020B0502020202020204" pitchFamily="34" charset="0"/>
          </a:endParaRPr>
        </a:p>
      </dsp:txBody>
      <dsp:txXfrm rot="10800000">
        <a:off x="5705077" y="3682206"/>
        <a:ext cx="329821" cy="330709"/>
      </dsp:txXfrm>
    </dsp:sp>
    <dsp:sp modelId="{B9C555AC-E82E-4DB6-A12D-4A824E094DB9}">
      <dsp:nvSpPr>
        <dsp:cNvPr id="0" name=""/>
        <dsp:cNvSpPr/>
      </dsp:nvSpPr>
      <dsp:spPr>
        <a:xfrm>
          <a:off x="3118958" y="3180807"/>
          <a:ext cx="2222515" cy="1333509"/>
        </a:xfrm>
        <a:prstGeom prst="roundRect">
          <a:avLst>
            <a:gd name="adj" fmla="val 10000"/>
          </a:avLst>
        </a:prstGeom>
        <a:solidFill>
          <a:schemeClr val="accent6">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El hígado puede excretar el fármaco  hacia la bilis</a:t>
          </a:r>
          <a:endParaRPr lang="es-MX" sz="1600" b="0" kern="1200" dirty="0">
            <a:solidFill>
              <a:schemeClr val="tx1"/>
            </a:solidFill>
            <a:latin typeface="Century Gothic" panose="020B0502020202020204" pitchFamily="34" charset="0"/>
          </a:endParaRPr>
        </a:p>
      </dsp:txBody>
      <dsp:txXfrm>
        <a:off x="3158015" y="3219864"/>
        <a:ext cx="2144401" cy="1255395"/>
      </dsp:txXfrm>
    </dsp:sp>
    <dsp:sp modelId="{1F077CF0-1788-4973-9100-0F1ECB66E505}">
      <dsp:nvSpPr>
        <dsp:cNvPr id="0" name=""/>
        <dsp:cNvSpPr/>
      </dsp:nvSpPr>
      <dsp:spPr>
        <a:xfrm rot="10800000">
          <a:off x="2452203" y="3571969"/>
          <a:ext cx="471173" cy="551183"/>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b="0" kern="1200">
            <a:solidFill>
              <a:schemeClr val="tx1"/>
            </a:solidFill>
            <a:latin typeface="Century Gothic" panose="020B0502020202020204" pitchFamily="34" charset="0"/>
          </a:endParaRPr>
        </a:p>
      </dsp:txBody>
      <dsp:txXfrm rot="10800000">
        <a:off x="2593555" y="3682206"/>
        <a:ext cx="329821" cy="330709"/>
      </dsp:txXfrm>
    </dsp:sp>
    <dsp:sp modelId="{12768623-A43B-46E8-892B-E0CB041957A5}">
      <dsp:nvSpPr>
        <dsp:cNvPr id="0" name=""/>
        <dsp:cNvSpPr/>
      </dsp:nvSpPr>
      <dsp:spPr>
        <a:xfrm>
          <a:off x="7435" y="3180807"/>
          <a:ext cx="2222515" cy="1333509"/>
        </a:xfrm>
        <a:prstGeom prst="roundRect">
          <a:avLst>
            <a:gd name="adj" fmla="val 10000"/>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Y es por medio de estos sitios que puede llegar a reducirse la biodisponibilidad.</a:t>
          </a:r>
          <a:endParaRPr lang="es-MX" sz="1600" b="0" kern="1200" dirty="0">
            <a:solidFill>
              <a:schemeClr val="tx1"/>
            </a:solidFill>
            <a:latin typeface="Century Gothic" panose="020B0502020202020204" pitchFamily="34" charset="0"/>
          </a:endParaRPr>
        </a:p>
      </dsp:txBody>
      <dsp:txXfrm>
        <a:off x="46492" y="3219864"/>
        <a:ext cx="2144401" cy="12553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18DF4-BD6C-4697-8215-103BAC661096}">
      <dsp:nvSpPr>
        <dsp:cNvPr id="0" name=""/>
        <dsp:cNvSpPr/>
      </dsp:nvSpPr>
      <dsp:spPr>
        <a:xfrm>
          <a:off x="0" y="371981"/>
          <a:ext cx="2553874" cy="1532325"/>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latin typeface="Century Gothic" panose="020B0502020202020204" pitchFamily="34" charset="0"/>
            </a:rPr>
            <a:t>En la primera fase la mayor parte del fármaco es recibida por el hígado, riñones, encéfalo.</a:t>
          </a:r>
          <a:endParaRPr lang="es-MX" sz="1800" kern="1200" dirty="0">
            <a:solidFill>
              <a:schemeClr val="tx1"/>
            </a:solidFill>
            <a:latin typeface="Century Gothic" panose="020B0502020202020204" pitchFamily="34" charset="0"/>
          </a:endParaRPr>
        </a:p>
      </dsp:txBody>
      <dsp:txXfrm>
        <a:off x="0" y="371981"/>
        <a:ext cx="2553874" cy="1532325"/>
      </dsp:txXfrm>
    </dsp:sp>
    <dsp:sp modelId="{D5834973-A671-4C54-B389-4A6AD6CDE9D7}">
      <dsp:nvSpPr>
        <dsp:cNvPr id="0" name=""/>
        <dsp:cNvSpPr/>
      </dsp:nvSpPr>
      <dsp:spPr>
        <a:xfrm>
          <a:off x="2809262" y="371981"/>
          <a:ext cx="2553874" cy="1532325"/>
        </a:xfrm>
        <a:prstGeom prst="rect">
          <a:avLst/>
        </a:prstGeom>
        <a:solidFill>
          <a:schemeClr val="accent4">
            <a:hueOff val="-879986"/>
            <a:satOff val="-9032"/>
            <a:lumOff val="377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latin typeface="Century Gothic" panose="020B0502020202020204" pitchFamily="34" charset="0"/>
            </a:rPr>
            <a:t>En piel, vísceras y grasa el aporte es mucho mas lento.</a:t>
          </a:r>
          <a:endParaRPr lang="es-MX" sz="1800" kern="1200" dirty="0">
            <a:solidFill>
              <a:schemeClr val="tx1"/>
            </a:solidFill>
            <a:latin typeface="Century Gothic" panose="020B0502020202020204" pitchFamily="34" charset="0"/>
          </a:endParaRPr>
        </a:p>
      </dsp:txBody>
      <dsp:txXfrm>
        <a:off x="2809262" y="371981"/>
        <a:ext cx="2553874" cy="1532325"/>
      </dsp:txXfrm>
    </dsp:sp>
    <dsp:sp modelId="{AD1D74A3-EBDF-4C44-8B04-6EF3F443C3D8}">
      <dsp:nvSpPr>
        <dsp:cNvPr id="0" name=""/>
        <dsp:cNvSpPr/>
      </dsp:nvSpPr>
      <dsp:spPr>
        <a:xfrm>
          <a:off x="5618525" y="371981"/>
          <a:ext cx="2553874" cy="1532325"/>
        </a:xfrm>
        <a:prstGeom prst="rect">
          <a:avLst/>
        </a:prstGeom>
        <a:solidFill>
          <a:schemeClr val="accent4">
            <a:hueOff val="-1759972"/>
            <a:satOff val="-18065"/>
            <a:lumOff val="755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latin typeface="Century Gothic" panose="020B0502020202020204" pitchFamily="34" charset="0"/>
            </a:rPr>
            <a:t>Segunda fase, mayor parte de distribución extracelular del fármaco  </a:t>
          </a:r>
          <a:endParaRPr lang="es-MX" sz="1800" kern="1200" dirty="0">
            <a:solidFill>
              <a:schemeClr val="tx1"/>
            </a:solidFill>
            <a:latin typeface="Century Gothic" panose="020B0502020202020204" pitchFamily="34" charset="0"/>
          </a:endParaRPr>
        </a:p>
      </dsp:txBody>
      <dsp:txXfrm>
        <a:off x="5618525" y="371981"/>
        <a:ext cx="2553874" cy="1532325"/>
      </dsp:txXfrm>
    </dsp:sp>
    <dsp:sp modelId="{7DF40244-E03E-4688-9F80-4F94EB32B97C}">
      <dsp:nvSpPr>
        <dsp:cNvPr id="0" name=""/>
        <dsp:cNvSpPr/>
      </dsp:nvSpPr>
      <dsp:spPr>
        <a:xfrm>
          <a:off x="1404631" y="2159693"/>
          <a:ext cx="2553874" cy="1532325"/>
        </a:xfrm>
        <a:prstGeom prst="rect">
          <a:avLst/>
        </a:prstGeom>
        <a:solidFill>
          <a:schemeClr val="accent4">
            <a:hueOff val="-2639958"/>
            <a:satOff val="-27097"/>
            <a:lumOff val="1132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latin typeface="Century Gothic" panose="020B0502020202020204" pitchFamily="34" charset="0"/>
            </a:rPr>
            <a:t>La difusión de un fármaco al liquido intersticial ocurre en poco tiempo </a:t>
          </a:r>
          <a:endParaRPr lang="es-MX" sz="1800" kern="1200" dirty="0">
            <a:solidFill>
              <a:schemeClr val="tx1"/>
            </a:solidFill>
            <a:latin typeface="Century Gothic" panose="020B0502020202020204" pitchFamily="34" charset="0"/>
          </a:endParaRPr>
        </a:p>
      </dsp:txBody>
      <dsp:txXfrm>
        <a:off x="1404631" y="2159693"/>
        <a:ext cx="2553874" cy="1532325"/>
      </dsp:txXfrm>
    </dsp:sp>
    <dsp:sp modelId="{48612549-6729-41BA-891D-E51874CF7321}">
      <dsp:nvSpPr>
        <dsp:cNvPr id="0" name=""/>
        <dsp:cNvSpPr/>
      </dsp:nvSpPr>
      <dsp:spPr>
        <a:xfrm>
          <a:off x="4213893" y="2159693"/>
          <a:ext cx="2553874" cy="1532325"/>
        </a:xfrm>
        <a:prstGeom prst="rect">
          <a:avLst/>
        </a:prstGeom>
        <a:solidFill>
          <a:schemeClr val="accent4">
            <a:hueOff val="-3519944"/>
            <a:satOff val="-36129"/>
            <a:lumOff val="15099"/>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latin typeface="Century Gothic" panose="020B0502020202020204" pitchFamily="34" charset="0"/>
            </a:rPr>
            <a:t>La distribución en los tejidos depende del reparto del fármaco entre la sangre y el tejido particular.</a:t>
          </a:r>
          <a:endParaRPr lang="es-MX" sz="1800" kern="1200" dirty="0">
            <a:solidFill>
              <a:schemeClr val="tx1"/>
            </a:solidFill>
            <a:latin typeface="Century Gothic" panose="020B0502020202020204" pitchFamily="34" charset="0"/>
          </a:endParaRPr>
        </a:p>
      </dsp:txBody>
      <dsp:txXfrm>
        <a:off x="4213893" y="2159693"/>
        <a:ext cx="2553874" cy="15323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FC1DE-257A-4200-9C65-83C193619C6E}">
      <dsp:nvSpPr>
        <dsp:cNvPr id="0" name=""/>
        <dsp:cNvSpPr/>
      </dsp:nvSpPr>
      <dsp:spPr>
        <a:xfrm>
          <a:off x="2543082" y="595617"/>
          <a:ext cx="460772" cy="91440"/>
        </a:xfrm>
        <a:custGeom>
          <a:avLst/>
          <a:gdLst/>
          <a:ahLst/>
          <a:cxnLst/>
          <a:rect l="0" t="0" r="0" b="0"/>
          <a:pathLst>
            <a:path>
              <a:moveTo>
                <a:pt x="0" y="45720"/>
              </a:moveTo>
              <a:lnTo>
                <a:pt x="460772" y="45720"/>
              </a:lnTo>
            </a:path>
          </a:pathLst>
        </a:custGeom>
        <a:noFill/>
        <a:ln w="1143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0" kern="1200">
            <a:solidFill>
              <a:schemeClr val="tx1"/>
            </a:solidFill>
            <a:latin typeface="Century Gothic" panose="020B0502020202020204" pitchFamily="34" charset="0"/>
          </a:endParaRPr>
        </a:p>
      </dsp:txBody>
      <dsp:txXfrm>
        <a:off x="2761184" y="638880"/>
        <a:ext cx="24568" cy="4913"/>
      </dsp:txXfrm>
    </dsp:sp>
    <dsp:sp modelId="{F62655A8-E156-48A0-8354-21B6D5B30D92}">
      <dsp:nvSpPr>
        <dsp:cNvPr id="0" name=""/>
        <dsp:cNvSpPr/>
      </dsp:nvSpPr>
      <dsp:spPr>
        <a:xfrm>
          <a:off x="408481" y="416"/>
          <a:ext cx="2136401" cy="1281840"/>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smtClean="0">
              <a:solidFill>
                <a:schemeClr val="tx1"/>
              </a:solidFill>
              <a:latin typeface="Century Gothic" panose="020B0502020202020204" pitchFamily="34" charset="0"/>
            </a:rPr>
            <a:t>Las reacciones de fase I, convierten el fármaco original en un metabolito polar</a:t>
          </a:r>
          <a:endParaRPr lang="es-MX" sz="1300" b="0" kern="1200" dirty="0">
            <a:solidFill>
              <a:schemeClr val="tx1"/>
            </a:solidFill>
            <a:latin typeface="Century Gothic" panose="020B0502020202020204" pitchFamily="34" charset="0"/>
          </a:endParaRPr>
        </a:p>
      </dsp:txBody>
      <dsp:txXfrm>
        <a:off x="408481" y="416"/>
        <a:ext cx="2136401" cy="1281840"/>
      </dsp:txXfrm>
    </dsp:sp>
    <dsp:sp modelId="{D8725939-E0C4-4DAB-B85F-ABCA05D19194}">
      <dsp:nvSpPr>
        <dsp:cNvPr id="0" name=""/>
        <dsp:cNvSpPr/>
      </dsp:nvSpPr>
      <dsp:spPr>
        <a:xfrm>
          <a:off x="5170856" y="595617"/>
          <a:ext cx="460772" cy="91440"/>
        </a:xfrm>
        <a:custGeom>
          <a:avLst/>
          <a:gdLst/>
          <a:ahLst/>
          <a:cxnLst/>
          <a:rect l="0" t="0" r="0" b="0"/>
          <a:pathLst>
            <a:path>
              <a:moveTo>
                <a:pt x="0" y="45720"/>
              </a:moveTo>
              <a:lnTo>
                <a:pt x="460772" y="45720"/>
              </a:lnTo>
            </a:path>
          </a:pathLst>
        </a:custGeom>
        <a:noFill/>
        <a:ln w="1143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0" kern="1200">
            <a:solidFill>
              <a:schemeClr val="tx1"/>
            </a:solidFill>
            <a:latin typeface="Century Gothic" panose="020B0502020202020204" pitchFamily="34" charset="0"/>
          </a:endParaRPr>
        </a:p>
      </dsp:txBody>
      <dsp:txXfrm>
        <a:off x="5388958" y="638880"/>
        <a:ext cx="24568" cy="4913"/>
      </dsp:txXfrm>
    </dsp:sp>
    <dsp:sp modelId="{70147B65-12A4-4F2C-B186-35A55489194B}">
      <dsp:nvSpPr>
        <dsp:cNvPr id="0" name=""/>
        <dsp:cNvSpPr/>
      </dsp:nvSpPr>
      <dsp:spPr>
        <a:xfrm>
          <a:off x="3036255" y="416"/>
          <a:ext cx="2136401" cy="1281840"/>
        </a:xfrm>
        <a:prstGeom prst="rect">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solidFill>
                <a:schemeClr val="tx1"/>
              </a:solidFill>
              <a:latin typeface="Century Gothic" panose="020B0502020202020204" pitchFamily="34" charset="0"/>
            </a:rPr>
            <a:t>por la introducción de un grupo funcional</a:t>
          </a:r>
        </a:p>
        <a:p>
          <a:pPr lvl="0" algn="ctr" defTabSz="577850">
            <a:lnSpc>
              <a:spcPct val="90000"/>
            </a:lnSpc>
            <a:spcBef>
              <a:spcPct val="0"/>
            </a:spcBef>
            <a:spcAft>
              <a:spcPct val="35000"/>
            </a:spcAft>
          </a:pPr>
          <a14:m xmlns:a14="http://schemas.microsoft.com/office/drawing/2010/main">
            <m:oMath xmlns:m="http://schemas.openxmlformats.org/officeDocument/2006/math">
              <m:r>
                <a:rPr lang="es-MX" sz="1300" b="0" i="1" kern="1200" smtClean="0">
                  <a:solidFill>
                    <a:schemeClr val="tx1"/>
                  </a:solidFill>
                  <a:latin typeface="Cambria Math"/>
                </a:rPr>
                <m:t>(−</m:t>
              </m:r>
              <m:r>
                <a:rPr lang="es-MX" sz="1300" b="0" i="1" kern="1200" smtClean="0">
                  <a:solidFill>
                    <a:schemeClr val="tx1"/>
                  </a:solidFill>
                  <a:latin typeface="Cambria Math"/>
                </a:rPr>
                <m:t>𝑂𝐻</m:t>
              </m:r>
              <m:r>
                <a:rPr lang="es-MX" sz="1300" b="0" i="1" kern="1200" smtClean="0">
                  <a:solidFill>
                    <a:schemeClr val="tx1"/>
                  </a:solidFill>
                  <a:latin typeface="Cambria Math"/>
                </a:rPr>
                <m:t>, −</m:t>
              </m:r>
              <m:sSub>
                <m:sSubPr>
                  <m:ctrlPr>
                    <a:rPr lang="es-MX" sz="1300" b="0" i="1" kern="1200" smtClean="0">
                      <a:solidFill>
                        <a:schemeClr val="tx1"/>
                      </a:solidFill>
                      <a:latin typeface="Cambria Math"/>
                    </a:rPr>
                  </m:ctrlPr>
                </m:sSubPr>
                <m:e>
                  <m:r>
                    <a:rPr lang="es-MX" sz="1300" b="0" i="1" kern="1200" smtClean="0">
                      <a:solidFill>
                        <a:schemeClr val="tx1"/>
                      </a:solidFill>
                      <a:latin typeface="Cambria Math"/>
                    </a:rPr>
                    <m:t>𝑁𝐻</m:t>
                  </m:r>
                </m:e>
                <m:sub>
                  <m:r>
                    <a:rPr lang="es-MX" sz="1300" b="0" i="1" kern="1200" smtClean="0">
                      <a:solidFill>
                        <a:schemeClr val="tx1"/>
                      </a:solidFill>
                      <a:latin typeface="Cambria Math"/>
                    </a:rPr>
                    <m:t>2</m:t>
                  </m:r>
                </m:sub>
              </m:sSub>
              <m:r>
                <a:rPr lang="es-MX" sz="1300" b="0" i="1" kern="1200" smtClean="0">
                  <a:solidFill>
                    <a:schemeClr val="tx1"/>
                  </a:solidFill>
                  <a:latin typeface="Cambria Math"/>
                </a:rPr>
                <m:t>,</m:t>
              </m:r>
              <m:r>
                <a:rPr lang="es-MX" sz="1300" b="0" i="1" kern="1200" smtClean="0">
                  <a:solidFill>
                    <a:schemeClr val="tx1"/>
                  </a:solidFill>
                  <a:latin typeface="Cambria Math"/>
                </a:rPr>
                <m:t>𝑆𝐻</m:t>
              </m:r>
              <m:r>
                <a:rPr lang="es-MX" sz="1300" b="0" i="1" kern="1200" smtClean="0">
                  <a:solidFill>
                    <a:schemeClr val="tx1"/>
                  </a:solidFill>
                  <a:latin typeface="Cambria Math"/>
                </a:rPr>
                <m:t>)</m:t>
              </m:r>
            </m:oMath>
          </a14:m>
          <a:r>
            <a:rPr lang="es-MX" sz="1300" b="0" kern="1200" dirty="0" smtClean="0">
              <a:solidFill>
                <a:schemeClr val="tx1"/>
              </a:solidFill>
              <a:latin typeface="Century Gothic" panose="020B0502020202020204" pitchFamily="34" charset="0"/>
            </a:rPr>
            <a:t> </a:t>
          </a:r>
          <a:endParaRPr lang="es-MX" sz="1300" b="0" kern="1200" dirty="0">
            <a:solidFill>
              <a:schemeClr val="tx1"/>
            </a:solidFill>
            <a:latin typeface="Century Gothic" panose="020B0502020202020204" pitchFamily="34" charset="0"/>
          </a:endParaRPr>
        </a:p>
      </dsp:txBody>
      <dsp:txXfrm>
        <a:off x="3036255" y="416"/>
        <a:ext cx="2136401" cy="1281840"/>
      </dsp:txXfrm>
    </dsp:sp>
    <dsp:sp modelId="{27B1D02E-5AC8-4DA6-88AC-0E4DE78EC8F5}">
      <dsp:nvSpPr>
        <dsp:cNvPr id="0" name=""/>
        <dsp:cNvSpPr/>
      </dsp:nvSpPr>
      <dsp:spPr>
        <a:xfrm>
          <a:off x="1476682" y="1280457"/>
          <a:ext cx="5255547" cy="460772"/>
        </a:xfrm>
        <a:custGeom>
          <a:avLst/>
          <a:gdLst/>
          <a:ahLst/>
          <a:cxnLst/>
          <a:rect l="0" t="0" r="0" b="0"/>
          <a:pathLst>
            <a:path>
              <a:moveTo>
                <a:pt x="5255547" y="0"/>
              </a:moveTo>
              <a:lnTo>
                <a:pt x="5255547" y="247486"/>
              </a:lnTo>
              <a:lnTo>
                <a:pt x="0" y="247486"/>
              </a:lnTo>
              <a:lnTo>
                <a:pt x="0" y="460772"/>
              </a:lnTo>
            </a:path>
          </a:pathLst>
        </a:custGeom>
        <a:noFill/>
        <a:ln w="1143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0" kern="1200">
            <a:solidFill>
              <a:schemeClr val="tx1"/>
            </a:solidFill>
            <a:latin typeface="Century Gothic" panose="020B0502020202020204" pitchFamily="34" charset="0"/>
          </a:endParaRPr>
        </a:p>
      </dsp:txBody>
      <dsp:txXfrm>
        <a:off x="3972494" y="1508387"/>
        <a:ext cx="263923" cy="4913"/>
      </dsp:txXfrm>
    </dsp:sp>
    <dsp:sp modelId="{B6847B98-0086-4604-BE14-BBC78FC9D56A}">
      <dsp:nvSpPr>
        <dsp:cNvPr id="0" name=""/>
        <dsp:cNvSpPr/>
      </dsp:nvSpPr>
      <dsp:spPr>
        <a:xfrm>
          <a:off x="5664029" y="416"/>
          <a:ext cx="2136401" cy="1281840"/>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smtClean="0">
              <a:solidFill>
                <a:schemeClr val="tx1"/>
              </a:solidFill>
              <a:latin typeface="Century Gothic" panose="020B0502020202020204" pitchFamily="34" charset="0"/>
            </a:rPr>
            <a:t>Estos metabolitos pueden ser: inactivos, con actividad modificada o incrementada.</a:t>
          </a:r>
          <a:endParaRPr lang="es-MX" sz="1300" b="0" kern="1200" dirty="0">
            <a:solidFill>
              <a:schemeClr val="tx1"/>
            </a:solidFill>
            <a:latin typeface="Century Gothic" panose="020B0502020202020204" pitchFamily="34" charset="0"/>
          </a:endParaRPr>
        </a:p>
      </dsp:txBody>
      <dsp:txXfrm>
        <a:off x="5664029" y="416"/>
        <a:ext cx="2136401" cy="1281840"/>
      </dsp:txXfrm>
    </dsp:sp>
    <dsp:sp modelId="{15A0F215-668F-467E-A20F-CAAD096167CA}">
      <dsp:nvSpPr>
        <dsp:cNvPr id="0" name=""/>
        <dsp:cNvSpPr/>
      </dsp:nvSpPr>
      <dsp:spPr>
        <a:xfrm>
          <a:off x="2543082" y="2368830"/>
          <a:ext cx="460772" cy="91440"/>
        </a:xfrm>
        <a:custGeom>
          <a:avLst/>
          <a:gdLst/>
          <a:ahLst/>
          <a:cxnLst/>
          <a:rect l="0" t="0" r="0" b="0"/>
          <a:pathLst>
            <a:path>
              <a:moveTo>
                <a:pt x="0" y="45720"/>
              </a:moveTo>
              <a:lnTo>
                <a:pt x="460772" y="45720"/>
              </a:lnTo>
            </a:path>
          </a:pathLst>
        </a:custGeom>
        <a:noFill/>
        <a:ln w="1143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0" kern="1200">
            <a:solidFill>
              <a:schemeClr val="tx1"/>
            </a:solidFill>
            <a:latin typeface="Century Gothic" panose="020B0502020202020204" pitchFamily="34" charset="0"/>
          </a:endParaRPr>
        </a:p>
      </dsp:txBody>
      <dsp:txXfrm>
        <a:off x="2761184" y="2412093"/>
        <a:ext cx="24568" cy="4913"/>
      </dsp:txXfrm>
    </dsp:sp>
    <dsp:sp modelId="{4A02854C-C6F9-4A17-8889-0AC3ABDD2957}">
      <dsp:nvSpPr>
        <dsp:cNvPr id="0" name=""/>
        <dsp:cNvSpPr/>
      </dsp:nvSpPr>
      <dsp:spPr>
        <a:xfrm>
          <a:off x="408481" y="1773630"/>
          <a:ext cx="2136401" cy="1281840"/>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smtClean="0">
              <a:solidFill>
                <a:schemeClr val="tx1"/>
              </a:solidFill>
              <a:latin typeface="Century Gothic" panose="020B0502020202020204" pitchFamily="34" charset="0"/>
            </a:rPr>
            <a:t>Si los metabolitos de esta fase son lo bastante polares se excretan con facilidad.</a:t>
          </a:r>
          <a:endParaRPr lang="es-MX" sz="1300" b="0" kern="1200" dirty="0">
            <a:solidFill>
              <a:schemeClr val="tx1"/>
            </a:solidFill>
            <a:latin typeface="Century Gothic" panose="020B0502020202020204" pitchFamily="34" charset="0"/>
          </a:endParaRPr>
        </a:p>
      </dsp:txBody>
      <dsp:txXfrm>
        <a:off x="408481" y="1773630"/>
        <a:ext cx="2136401" cy="1281840"/>
      </dsp:txXfrm>
    </dsp:sp>
    <dsp:sp modelId="{E4F7477A-B3CA-4C7C-8FC2-4AC89E81257B}">
      <dsp:nvSpPr>
        <dsp:cNvPr id="0" name=""/>
        <dsp:cNvSpPr/>
      </dsp:nvSpPr>
      <dsp:spPr>
        <a:xfrm>
          <a:off x="5170856" y="2368830"/>
          <a:ext cx="460772" cy="91440"/>
        </a:xfrm>
        <a:custGeom>
          <a:avLst/>
          <a:gdLst/>
          <a:ahLst/>
          <a:cxnLst/>
          <a:rect l="0" t="0" r="0" b="0"/>
          <a:pathLst>
            <a:path>
              <a:moveTo>
                <a:pt x="0" y="45720"/>
              </a:moveTo>
              <a:lnTo>
                <a:pt x="460772" y="45720"/>
              </a:lnTo>
            </a:path>
          </a:pathLst>
        </a:custGeom>
        <a:noFill/>
        <a:ln w="1143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b="0" kern="1200">
            <a:solidFill>
              <a:schemeClr val="tx1"/>
            </a:solidFill>
            <a:latin typeface="Century Gothic" panose="020B0502020202020204" pitchFamily="34" charset="0"/>
          </a:endParaRPr>
        </a:p>
      </dsp:txBody>
      <dsp:txXfrm>
        <a:off x="5388958" y="2412093"/>
        <a:ext cx="24568" cy="4913"/>
      </dsp:txXfrm>
    </dsp:sp>
    <dsp:sp modelId="{33C2E820-61F9-468F-8E30-A15F5A4DFF8C}">
      <dsp:nvSpPr>
        <dsp:cNvPr id="0" name=""/>
        <dsp:cNvSpPr/>
      </dsp:nvSpPr>
      <dsp:spPr>
        <a:xfrm>
          <a:off x="3036255" y="1773630"/>
          <a:ext cx="2136401" cy="1281840"/>
        </a:xfrm>
        <a:prstGeom prst="rect">
          <a:avLst/>
        </a:prstGeom>
        <a:solidFill>
          <a:schemeClr val="accent6">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smtClean="0">
              <a:solidFill>
                <a:schemeClr val="tx1"/>
              </a:solidFill>
              <a:latin typeface="Century Gothic" panose="020B0502020202020204" pitchFamily="34" charset="0"/>
            </a:rPr>
            <a:t>Muchos productos de la fase I no se eliminan con rapidez</a:t>
          </a:r>
          <a:endParaRPr lang="es-MX" sz="1300" b="0" kern="1200" dirty="0">
            <a:solidFill>
              <a:schemeClr val="tx1"/>
            </a:solidFill>
            <a:latin typeface="Century Gothic" panose="020B0502020202020204" pitchFamily="34" charset="0"/>
          </a:endParaRPr>
        </a:p>
      </dsp:txBody>
      <dsp:txXfrm>
        <a:off x="3036255" y="1773630"/>
        <a:ext cx="2136401" cy="1281840"/>
      </dsp:txXfrm>
    </dsp:sp>
    <dsp:sp modelId="{6FF40E8E-0207-4C34-877E-DB6F6FBB861E}">
      <dsp:nvSpPr>
        <dsp:cNvPr id="0" name=""/>
        <dsp:cNvSpPr/>
      </dsp:nvSpPr>
      <dsp:spPr>
        <a:xfrm>
          <a:off x="5664029" y="1773630"/>
          <a:ext cx="2136401" cy="1281840"/>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kern="1200" dirty="0" smtClean="0">
              <a:solidFill>
                <a:schemeClr val="tx1"/>
              </a:solidFill>
              <a:latin typeface="Century Gothic" panose="020B0502020202020204" pitchFamily="34" charset="0"/>
            </a:rPr>
            <a:t>Se someten a una reacción ulterior en la que un sustrato endógeno se combina con el para formar un conjugado polar</a:t>
          </a:r>
          <a:endParaRPr lang="es-MX" sz="1300" b="0" kern="1200" dirty="0">
            <a:solidFill>
              <a:schemeClr val="tx1"/>
            </a:solidFill>
            <a:latin typeface="Century Gothic" panose="020B0502020202020204" pitchFamily="34" charset="0"/>
          </a:endParaRPr>
        </a:p>
      </dsp:txBody>
      <dsp:txXfrm>
        <a:off x="5664029" y="1773630"/>
        <a:ext cx="2136401" cy="12818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2885E-B71A-4946-859F-95B17BDF8ADD}">
      <dsp:nvSpPr>
        <dsp:cNvPr id="0" name=""/>
        <dsp:cNvSpPr/>
      </dsp:nvSpPr>
      <dsp:spPr>
        <a:xfrm>
          <a:off x="615" y="540235"/>
          <a:ext cx="2399680" cy="1439808"/>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0" kern="1200" dirty="0" smtClean="0">
              <a:solidFill>
                <a:schemeClr val="tx1"/>
              </a:solidFill>
              <a:latin typeface="Century Gothic" panose="020B0502020202020204" pitchFamily="34" charset="0"/>
            </a:rPr>
            <a:t>Hígado</a:t>
          </a:r>
          <a:endParaRPr lang="es-MX" sz="1500" b="0" kern="1200" dirty="0">
            <a:solidFill>
              <a:schemeClr val="tx1"/>
            </a:solidFill>
            <a:latin typeface="Century Gothic" panose="020B0502020202020204" pitchFamily="34" charset="0"/>
          </a:endParaRPr>
        </a:p>
      </dsp:txBody>
      <dsp:txXfrm>
        <a:off x="615" y="540235"/>
        <a:ext cx="2399680" cy="1439808"/>
      </dsp:txXfrm>
    </dsp:sp>
    <dsp:sp modelId="{B3EDDDB3-55F2-44CC-8F46-1CB5C3492797}">
      <dsp:nvSpPr>
        <dsp:cNvPr id="0" name=""/>
        <dsp:cNvSpPr/>
      </dsp:nvSpPr>
      <dsp:spPr>
        <a:xfrm>
          <a:off x="2640264" y="540235"/>
          <a:ext cx="2399680" cy="1439808"/>
        </a:xfrm>
        <a:prstGeom prst="rect">
          <a:avLst/>
        </a:prstGeom>
        <a:solidFill>
          <a:schemeClr val="accent4">
            <a:hueOff val="-3519944"/>
            <a:satOff val="-36129"/>
            <a:lumOff val="15099"/>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b="0" kern="1200" dirty="0" smtClean="0">
              <a:solidFill>
                <a:schemeClr val="tx1"/>
              </a:solidFill>
              <a:latin typeface="Century Gothic" panose="020B0502020202020204" pitchFamily="34" charset="0"/>
            </a:rPr>
            <a:t>*Tubo digestivo *pulmones</a:t>
          </a:r>
        </a:p>
        <a:p>
          <a:pPr lvl="0" algn="l" defTabSz="666750">
            <a:lnSpc>
              <a:spcPct val="90000"/>
            </a:lnSpc>
            <a:spcBef>
              <a:spcPct val="0"/>
            </a:spcBef>
            <a:spcAft>
              <a:spcPct val="35000"/>
            </a:spcAft>
          </a:pPr>
          <a:r>
            <a:rPr lang="es-MX" sz="1500" b="0" kern="1200" dirty="0" smtClean="0">
              <a:solidFill>
                <a:schemeClr val="tx1"/>
              </a:solidFill>
              <a:latin typeface="Century Gothic" panose="020B0502020202020204" pitchFamily="34" charset="0"/>
            </a:rPr>
            <a:t>*piel, </a:t>
          </a:r>
        </a:p>
        <a:p>
          <a:pPr lvl="0" algn="l" defTabSz="666750">
            <a:lnSpc>
              <a:spcPct val="90000"/>
            </a:lnSpc>
            <a:spcBef>
              <a:spcPct val="0"/>
            </a:spcBef>
            <a:spcAft>
              <a:spcPct val="35000"/>
            </a:spcAft>
          </a:pPr>
          <a:r>
            <a:rPr lang="es-MX" sz="1500" b="0" kern="1200" dirty="0" smtClean="0">
              <a:solidFill>
                <a:schemeClr val="tx1"/>
              </a:solidFill>
              <a:latin typeface="Century Gothic" panose="020B0502020202020204" pitchFamily="34" charset="0"/>
            </a:rPr>
            <a:t>*riñones</a:t>
          </a:r>
        </a:p>
        <a:p>
          <a:pPr lvl="0" algn="l" defTabSz="666750">
            <a:lnSpc>
              <a:spcPct val="90000"/>
            </a:lnSpc>
            <a:spcBef>
              <a:spcPct val="0"/>
            </a:spcBef>
            <a:spcAft>
              <a:spcPct val="35000"/>
            </a:spcAft>
          </a:pPr>
          <a:r>
            <a:rPr lang="es-MX" sz="1500" b="0" kern="1200" dirty="0" smtClean="0">
              <a:solidFill>
                <a:schemeClr val="tx1"/>
              </a:solidFill>
              <a:latin typeface="Century Gothic" panose="020B0502020202020204" pitchFamily="34" charset="0"/>
            </a:rPr>
            <a:t>*cerebro. </a:t>
          </a:r>
          <a:endParaRPr lang="es-MX" sz="1500" b="0" kern="1200" dirty="0">
            <a:solidFill>
              <a:schemeClr val="tx1"/>
            </a:solidFill>
            <a:latin typeface="Century Gothic" panose="020B0502020202020204" pitchFamily="34" charset="0"/>
          </a:endParaRPr>
        </a:p>
      </dsp:txBody>
      <dsp:txXfrm>
        <a:off x="2640264" y="540235"/>
        <a:ext cx="2399680" cy="14398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6D0D9-EB32-4C1B-9E7D-2847C1293664}">
      <dsp:nvSpPr>
        <dsp:cNvPr id="0" name=""/>
        <dsp:cNvSpPr/>
      </dsp:nvSpPr>
      <dsp:spPr>
        <a:xfrm>
          <a:off x="0" y="535559"/>
          <a:ext cx="2610289" cy="1566173"/>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Microsomas rugosos, se encargan de la  síntesis de proteínas</a:t>
          </a:r>
          <a:endParaRPr lang="es-MX" sz="1600" b="0" kern="1200" dirty="0">
            <a:solidFill>
              <a:schemeClr val="tx1"/>
            </a:solidFill>
            <a:latin typeface="Century Gothic" panose="020B0502020202020204" pitchFamily="34" charset="0"/>
          </a:endParaRPr>
        </a:p>
      </dsp:txBody>
      <dsp:txXfrm>
        <a:off x="0" y="535559"/>
        <a:ext cx="2610289" cy="1566173"/>
      </dsp:txXfrm>
    </dsp:sp>
    <dsp:sp modelId="{E9C6A29D-B88A-4DF8-9D75-6C415AA9EC83}">
      <dsp:nvSpPr>
        <dsp:cNvPr id="0" name=""/>
        <dsp:cNvSpPr/>
      </dsp:nvSpPr>
      <dsp:spPr>
        <a:xfrm>
          <a:off x="2871319" y="535559"/>
          <a:ext cx="2610289" cy="1566173"/>
        </a:xfrm>
        <a:prstGeom prst="rect">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Microsomas lisos, ricos en enzimas encargadas del metabolismo de los fármacos. Las MFO (oxidasas de función mixta)</a:t>
          </a:r>
          <a:endParaRPr lang="es-MX" sz="1600" b="0" kern="1200" dirty="0">
            <a:solidFill>
              <a:schemeClr val="tx1"/>
            </a:solidFill>
            <a:latin typeface="Century Gothic" panose="020B0502020202020204" pitchFamily="34" charset="0"/>
          </a:endParaRPr>
        </a:p>
      </dsp:txBody>
      <dsp:txXfrm>
        <a:off x="2871319" y="535559"/>
        <a:ext cx="2610289" cy="1566173"/>
      </dsp:txXfrm>
    </dsp:sp>
    <dsp:sp modelId="{B9F2B2F3-48A3-44DF-9AC1-7D5A5E6E11B3}">
      <dsp:nvSpPr>
        <dsp:cNvPr id="0" name=""/>
        <dsp:cNvSpPr/>
      </dsp:nvSpPr>
      <dsp:spPr>
        <a:xfrm>
          <a:off x="5742638" y="535559"/>
          <a:ext cx="2610289" cy="1566173"/>
        </a:xfrm>
        <a:prstGeom prst="rect">
          <a:avLst/>
        </a:prstGeom>
        <a:solidFill>
          <a:schemeClr val="accent4">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Para la actividad de MFO es necesario un agente reductos NADPH y oxigeno molecular.</a:t>
          </a:r>
          <a:endParaRPr lang="es-MX" sz="1600" b="0" kern="1200" dirty="0">
            <a:solidFill>
              <a:schemeClr val="tx1"/>
            </a:solidFill>
            <a:latin typeface="Century Gothic" panose="020B0502020202020204" pitchFamily="34" charset="0"/>
          </a:endParaRPr>
        </a:p>
      </dsp:txBody>
      <dsp:txXfrm>
        <a:off x="5742638" y="535559"/>
        <a:ext cx="2610289" cy="1566173"/>
      </dsp:txXfrm>
    </dsp:sp>
    <dsp:sp modelId="{6F831DD7-559E-4F10-AAC6-0B2D9D4998A1}">
      <dsp:nvSpPr>
        <dsp:cNvPr id="0" name=""/>
        <dsp:cNvSpPr/>
      </dsp:nvSpPr>
      <dsp:spPr>
        <a:xfrm>
          <a:off x="0" y="2362762"/>
          <a:ext cx="2610289" cy="1566173"/>
        </a:xfrm>
        <a:prstGeom prst="rect">
          <a:avLst/>
        </a:prstGeom>
        <a:solidFill>
          <a:schemeClr val="accent5">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En una reacción típica se consume una molécula de oxigeno por cada molécula de sustrato.</a:t>
          </a:r>
          <a:endParaRPr lang="es-MX" sz="1600" b="0" kern="1200" dirty="0">
            <a:solidFill>
              <a:schemeClr val="tx1"/>
            </a:solidFill>
            <a:latin typeface="Century Gothic" panose="020B0502020202020204" pitchFamily="34" charset="0"/>
          </a:endParaRPr>
        </a:p>
      </dsp:txBody>
      <dsp:txXfrm>
        <a:off x="0" y="2362762"/>
        <a:ext cx="2610289" cy="1566173"/>
      </dsp:txXfrm>
    </dsp:sp>
    <dsp:sp modelId="{993CA964-61E0-4E8D-B4AF-4665A4DCBA13}">
      <dsp:nvSpPr>
        <dsp:cNvPr id="0" name=""/>
        <dsp:cNvSpPr/>
      </dsp:nvSpPr>
      <dsp:spPr>
        <a:xfrm>
          <a:off x="2871319" y="2362762"/>
          <a:ext cx="2610289" cy="1566173"/>
        </a:xfrm>
        <a:prstGeom prst="rect">
          <a:avLst/>
        </a:prstGeom>
        <a:solidFill>
          <a:schemeClr val="accent6">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En el proceso de oxidación – reducción hay dos enzimas que tienen una función clave: </a:t>
          </a:r>
          <a:endParaRPr lang="es-MX" sz="1600" b="0" kern="1200" dirty="0">
            <a:solidFill>
              <a:schemeClr val="tx1"/>
            </a:solidFill>
            <a:latin typeface="Century Gothic" panose="020B0502020202020204" pitchFamily="34" charset="0"/>
          </a:endParaRPr>
        </a:p>
      </dsp:txBody>
      <dsp:txXfrm>
        <a:off x="2871319" y="2362762"/>
        <a:ext cx="2610289" cy="1566173"/>
      </dsp:txXfrm>
    </dsp:sp>
    <dsp:sp modelId="{02B81C66-E7D3-41C1-834A-A8941EF3503F}">
      <dsp:nvSpPr>
        <dsp:cNvPr id="0" name=""/>
        <dsp:cNvSpPr/>
      </dsp:nvSpPr>
      <dsp:spPr>
        <a:xfrm>
          <a:off x="5742638" y="2362762"/>
          <a:ext cx="2610289" cy="1566173"/>
        </a:xfrm>
        <a:prstGeom prst="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b="0" kern="1200" dirty="0" smtClean="0">
              <a:solidFill>
                <a:schemeClr val="tx1"/>
              </a:solidFill>
              <a:latin typeface="Century Gothic" panose="020B0502020202020204" pitchFamily="34" charset="0"/>
            </a:rPr>
            <a:t>1) Reductasa del citocromo P450-NADPH  y 2) una hemoproteína llamada citocromo P450.</a:t>
          </a:r>
          <a:endParaRPr lang="es-MX" sz="1600" b="0" kern="1200" dirty="0">
            <a:solidFill>
              <a:schemeClr val="tx1"/>
            </a:solidFill>
            <a:latin typeface="Century Gothic" panose="020B0502020202020204" pitchFamily="34" charset="0"/>
          </a:endParaRPr>
        </a:p>
      </dsp:txBody>
      <dsp:txXfrm>
        <a:off x="5742638" y="2362762"/>
        <a:ext cx="2610289" cy="156617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8DA27B-69A0-4BEE-9D88-0196622DABDD}">
      <dsp:nvSpPr>
        <dsp:cNvPr id="0" name=""/>
        <dsp:cNvSpPr/>
      </dsp:nvSpPr>
      <dsp:spPr>
        <a:xfrm>
          <a:off x="7341" y="318930"/>
          <a:ext cx="1097137" cy="658282"/>
        </a:xfrm>
        <a:prstGeom prst="rect">
          <a:avLst/>
        </a:prstGeom>
        <a:solidFill>
          <a:schemeClr val="lt1"/>
        </a:solidFill>
        <a:ln w="40000" cap="flat" cmpd="sng" algn="ctr">
          <a:solidFill>
            <a:srgbClr val="FF000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CYP1A2</a:t>
          </a:r>
        </a:p>
        <a:p>
          <a:pPr lvl="0" algn="ctr" defTabSz="711200">
            <a:lnSpc>
              <a:spcPct val="90000"/>
            </a:lnSpc>
            <a:spcBef>
              <a:spcPct val="0"/>
            </a:spcBef>
            <a:spcAft>
              <a:spcPct val="35000"/>
            </a:spcAft>
          </a:pPr>
          <a:r>
            <a:rPr lang="es-MX" sz="1600" kern="1200" dirty="0" smtClean="0"/>
            <a:t>15%</a:t>
          </a:r>
          <a:endParaRPr lang="es-MX" sz="1600" kern="1200" dirty="0"/>
        </a:p>
      </dsp:txBody>
      <dsp:txXfrm>
        <a:off x="7341" y="318930"/>
        <a:ext cx="1097137" cy="658282"/>
      </dsp:txXfrm>
    </dsp:sp>
    <dsp:sp modelId="{38CCA192-442E-44F1-ADE8-2880298CD019}">
      <dsp:nvSpPr>
        <dsp:cNvPr id="0" name=""/>
        <dsp:cNvSpPr/>
      </dsp:nvSpPr>
      <dsp:spPr>
        <a:xfrm>
          <a:off x="1214192" y="318930"/>
          <a:ext cx="1097137" cy="658282"/>
        </a:xfrm>
        <a:prstGeom prst="rect">
          <a:avLst/>
        </a:prstGeom>
        <a:solidFill>
          <a:schemeClr val="lt1"/>
        </a:solidFill>
        <a:ln w="40000" cap="flat" cmpd="sng" algn="ctr">
          <a:solidFill>
            <a:schemeClr val="bg2">
              <a:lumMod val="50000"/>
            </a:schemeClr>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CYP2A6</a:t>
          </a:r>
        </a:p>
        <a:p>
          <a:pPr lvl="0" algn="ctr" defTabSz="711200">
            <a:lnSpc>
              <a:spcPct val="90000"/>
            </a:lnSpc>
            <a:spcBef>
              <a:spcPct val="0"/>
            </a:spcBef>
            <a:spcAft>
              <a:spcPct val="35000"/>
            </a:spcAft>
          </a:pPr>
          <a:r>
            <a:rPr lang="es-MX" sz="1600" kern="1200" dirty="0" smtClean="0">
              <a:solidFill>
                <a:schemeClr val="tx1"/>
              </a:solidFill>
            </a:rPr>
            <a:t>4%</a:t>
          </a:r>
          <a:endParaRPr lang="es-MX" sz="1600" kern="1200" dirty="0">
            <a:solidFill>
              <a:schemeClr val="tx1"/>
            </a:solidFill>
          </a:endParaRPr>
        </a:p>
      </dsp:txBody>
      <dsp:txXfrm>
        <a:off x="1214192" y="318930"/>
        <a:ext cx="1097137" cy="658282"/>
      </dsp:txXfrm>
    </dsp:sp>
    <dsp:sp modelId="{EDC20738-A60F-4BFD-AA20-34819502CC6E}">
      <dsp:nvSpPr>
        <dsp:cNvPr id="0" name=""/>
        <dsp:cNvSpPr/>
      </dsp:nvSpPr>
      <dsp:spPr>
        <a:xfrm>
          <a:off x="2421043" y="318930"/>
          <a:ext cx="1097137" cy="658282"/>
        </a:xfrm>
        <a:prstGeom prst="rect">
          <a:avLst/>
        </a:prstGeom>
        <a:solidFill>
          <a:schemeClr val="lt1"/>
        </a:solidFill>
        <a:ln w="40000" cap="flat" cmpd="sng" algn="ctr">
          <a:solidFill>
            <a:schemeClr val="bg2">
              <a:lumMod val="50000"/>
            </a:schemeClr>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CYP2B6</a:t>
          </a:r>
        </a:p>
        <a:p>
          <a:pPr lvl="0" algn="ctr" defTabSz="711200">
            <a:lnSpc>
              <a:spcPct val="90000"/>
            </a:lnSpc>
            <a:spcBef>
              <a:spcPct val="0"/>
            </a:spcBef>
            <a:spcAft>
              <a:spcPct val="35000"/>
            </a:spcAft>
          </a:pPr>
          <a:r>
            <a:rPr lang="es-MX" sz="1600" kern="1200" dirty="0" smtClean="0">
              <a:solidFill>
                <a:schemeClr val="tx1"/>
              </a:solidFill>
            </a:rPr>
            <a:t>1%</a:t>
          </a:r>
          <a:endParaRPr lang="es-MX" sz="1600" kern="1200" dirty="0">
            <a:solidFill>
              <a:schemeClr val="tx1"/>
            </a:solidFill>
          </a:endParaRPr>
        </a:p>
      </dsp:txBody>
      <dsp:txXfrm>
        <a:off x="2421043" y="318930"/>
        <a:ext cx="1097137" cy="658282"/>
      </dsp:txXfrm>
    </dsp:sp>
    <dsp:sp modelId="{B0D8979B-CA58-4F14-8D49-3EB7167F018D}">
      <dsp:nvSpPr>
        <dsp:cNvPr id="0" name=""/>
        <dsp:cNvSpPr/>
      </dsp:nvSpPr>
      <dsp:spPr>
        <a:xfrm>
          <a:off x="3627895" y="318930"/>
          <a:ext cx="1097137" cy="658282"/>
        </a:xfrm>
        <a:prstGeom prst="rect">
          <a:avLst/>
        </a:prstGeom>
        <a:solidFill>
          <a:schemeClr val="lt1"/>
        </a:solidFill>
        <a:ln w="40000" cap="flat" cmpd="sng" algn="ctr">
          <a:solidFill>
            <a:srgbClr val="FF000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CYP2C9</a:t>
          </a:r>
        </a:p>
        <a:p>
          <a:pPr lvl="0" algn="ctr" defTabSz="711200">
            <a:lnSpc>
              <a:spcPct val="90000"/>
            </a:lnSpc>
            <a:spcBef>
              <a:spcPct val="0"/>
            </a:spcBef>
            <a:spcAft>
              <a:spcPct val="35000"/>
            </a:spcAft>
          </a:pPr>
          <a:r>
            <a:rPr lang="es-MX" sz="1600" kern="1200" dirty="0" smtClean="0"/>
            <a:t>20%</a:t>
          </a:r>
          <a:endParaRPr lang="es-MX" sz="1600" kern="1200" dirty="0"/>
        </a:p>
      </dsp:txBody>
      <dsp:txXfrm>
        <a:off x="3627895" y="318930"/>
        <a:ext cx="1097137" cy="658282"/>
      </dsp:txXfrm>
    </dsp:sp>
    <dsp:sp modelId="{ED70D20A-25EE-4C14-9DE6-BB6227207958}">
      <dsp:nvSpPr>
        <dsp:cNvPr id="0" name=""/>
        <dsp:cNvSpPr/>
      </dsp:nvSpPr>
      <dsp:spPr>
        <a:xfrm>
          <a:off x="4834746" y="318930"/>
          <a:ext cx="1097137" cy="658282"/>
        </a:xfrm>
        <a:prstGeom prst="rect">
          <a:avLst/>
        </a:prstGeom>
        <a:solidFill>
          <a:schemeClr val="lt1"/>
        </a:solidFill>
        <a:ln w="40000" cap="flat" cmpd="sng" algn="ctr">
          <a:solidFill>
            <a:schemeClr val="bg2">
              <a:lumMod val="50000"/>
            </a:schemeClr>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CYP2D6</a:t>
          </a:r>
        </a:p>
        <a:p>
          <a:pPr lvl="0" algn="ctr" defTabSz="711200">
            <a:lnSpc>
              <a:spcPct val="90000"/>
            </a:lnSpc>
            <a:spcBef>
              <a:spcPct val="0"/>
            </a:spcBef>
            <a:spcAft>
              <a:spcPct val="35000"/>
            </a:spcAft>
          </a:pPr>
          <a:r>
            <a:rPr lang="es-MX" sz="1600" kern="1200" dirty="0" smtClean="0">
              <a:solidFill>
                <a:schemeClr val="tx1"/>
              </a:solidFill>
            </a:rPr>
            <a:t>5%</a:t>
          </a:r>
          <a:endParaRPr lang="es-MX" sz="1600" kern="1200" dirty="0">
            <a:solidFill>
              <a:schemeClr val="tx1"/>
            </a:solidFill>
          </a:endParaRPr>
        </a:p>
      </dsp:txBody>
      <dsp:txXfrm>
        <a:off x="4834746" y="318930"/>
        <a:ext cx="1097137" cy="658282"/>
      </dsp:txXfrm>
    </dsp:sp>
    <dsp:sp modelId="{FD96BD31-3A60-4457-9EAC-1EC64F14C44C}">
      <dsp:nvSpPr>
        <dsp:cNvPr id="0" name=""/>
        <dsp:cNvSpPr/>
      </dsp:nvSpPr>
      <dsp:spPr>
        <a:xfrm>
          <a:off x="6041597" y="318930"/>
          <a:ext cx="1097137" cy="658282"/>
        </a:xfrm>
        <a:prstGeom prst="rect">
          <a:avLst/>
        </a:prstGeom>
        <a:solidFill>
          <a:schemeClr val="lt1"/>
        </a:solidFill>
        <a:ln w="40000" cap="flat" cmpd="sng" algn="ctr">
          <a:solidFill>
            <a:schemeClr val="bg2">
              <a:lumMod val="50000"/>
            </a:schemeClr>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CYP2E1</a:t>
          </a:r>
        </a:p>
        <a:p>
          <a:pPr lvl="0" algn="ctr" defTabSz="711200">
            <a:lnSpc>
              <a:spcPct val="90000"/>
            </a:lnSpc>
            <a:spcBef>
              <a:spcPct val="0"/>
            </a:spcBef>
            <a:spcAft>
              <a:spcPct val="35000"/>
            </a:spcAft>
          </a:pPr>
          <a:r>
            <a:rPr lang="es-MX" sz="1600" kern="1200" dirty="0" smtClean="0">
              <a:solidFill>
                <a:schemeClr val="tx1"/>
              </a:solidFill>
            </a:rPr>
            <a:t>10%</a:t>
          </a:r>
          <a:endParaRPr lang="es-MX" sz="1600" kern="1200" dirty="0">
            <a:solidFill>
              <a:schemeClr val="tx1"/>
            </a:solidFill>
          </a:endParaRPr>
        </a:p>
      </dsp:txBody>
      <dsp:txXfrm>
        <a:off x="6041597" y="318930"/>
        <a:ext cx="1097137" cy="658282"/>
      </dsp:txXfrm>
    </dsp:sp>
    <dsp:sp modelId="{2395918C-B435-48F5-987D-CB1355024EC5}">
      <dsp:nvSpPr>
        <dsp:cNvPr id="0" name=""/>
        <dsp:cNvSpPr/>
      </dsp:nvSpPr>
      <dsp:spPr>
        <a:xfrm>
          <a:off x="7248449" y="318930"/>
          <a:ext cx="1097137" cy="658282"/>
        </a:xfrm>
        <a:prstGeom prst="rect">
          <a:avLst/>
        </a:prstGeom>
        <a:solidFill>
          <a:schemeClr val="lt1"/>
        </a:solidFill>
        <a:ln w="40000" cap="flat" cmpd="sng" algn="ctr">
          <a:solidFill>
            <a:srgbClr val="FF000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CYP3A4</a:t>
          </a:r>
        </a:p>
        <a:p>
          <a:pPr lvl="0" algn="ctr" defTabSz="711200">
            <a:lnSpc>
              <a:spcPct val="90000"/>
            </a:lnSpc>
            <a:spcBef>
              <a:spcPct val="0"/>
            </a:spcBef>
            <a:spcAft>
              <a:spcPct val="35000"/>
            </a:spcAft>
          </a:pPr>
          <a:r>
            <a:rPr lang="es-MX" sz="1600" kern="1200" dirty="0" smtClean="0"/>
            <a:t>30%</a:t>
          </a:r>
          <a:endParaRPr lang="es-MX" sz="1600" kern="1200" dirty="0"/>
        </a:p>
      </dsp:txBody>
      <dsp:txXfrm>
        <a:off x="7248449" y="318930"/>
        <a:ext cx="1097137" cy="658282"/>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1938AD-D79B-42FC-ABDE-BD5E46D9CABA}" type="datetimeFigureOut">
              <a:rPr lang="es-MX" smtClean="0"/>
              <a:t>26/09/2015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420B91-EDC6-40E6-91F5-583D2E60B2F7}" type="slidenum">
              <a:rPr lang="es-MX" smtClean="0"/>
              <a:t>‹Nº›</a:t>
            </a:fld>
            <a:endParaRPr lang="es-MX"/>
          </a:p>
        </p:txBody>
      </p:sp>
    </p:spTree>
    <p:extLst>
      <p:ext uri="{BB962C8B-B14F-4D97-AF65-F5344CB8AC3E}">
        <p14:creationId xmlns:p14="http://schemas.microsoft.com/office/powerpoint/2010/main" val="328740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3420B91-EDC6-40E6-91F5-583D2E60B2F7}" type="slidenum">
              <a:rPr lang="es-MX" smtClean="0"/>
              <a:t>5</a:t>
            </a:fld>
            <a:endParaRPr lang="es-MX"/>
          </a:p>
        </p:txBody>
      </p:sp>
    </p:spTree>
    <p:extLst>
      <p:ext uri="{BB962C8B-B14F-4D97-AF65-F5344CB8AC3E}">
        <p14:creationId xmlns:p14="http://schemas.microsoft.com/office/powerpoint/2010/main" val="20943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3420B91-EDC6-40E6-91F5-583D2E60B2F7}" type="slidenum">
              <a:rPr lang="es-MX" smtClean="0"/>
              <a:t>20</a:t>
            </a:fld>
            <a:endParaRPr lang="es-MX"/>
          </a:p>
        </p:txBody>
      </p:sp>
    </p:spTree>
    <p:extLst>
      <p:ext uri="{BB962C8B-B14F-4D97-AF65-F5344CB8AC3E}">
        <p14:creationId xmlns:p14="http://schemas.microsoft.com/office/powerpoint/2010/main" val="1591221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3420B91-EDC6-40E6-91F5-583D2E60B2F7}" type="slidenum">
              <a:rPr lang="es-MX" smtClean="0"/>
              <a:t>26</a:t>
            </a:fld>
            <a:endParaRPr lang="es-MX"/>
          </a:p>
        </p:txBody>
      </p:sp>
    </p:spTree>
    <p:extLst>
      <p:ext uri="{BB962C8B-B14F-4D97-AF65-F5344CB8AC3E}">
        <p14:creationId xmlns:p14="http://schemas.microsoft.com/office/powerpoint/2010/main" val="33133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3420B91-EDC6-40E6-91F5-583D2E60B2F7}" type="slidenum">
              <a:rPr lang="es-MX" smtClean="0"/>
              <a:t>33</a:t>
            </a:fld>
            <a:endParaRPr lang="es-MX"/>
          </a:p>
        </p:txBody>
      </p:sp>
    </p:spTree>
    <p:extLst>
      <p:ext uri="{BB962C8B-B14F-4D97-AF65-F5344CB8AC3E}">
        <p14:creationId xmlns:p14="http://schemas.microsoft.com/office/powerpoint/2010/main" val="27493413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solidFill>
                <a:prstClr val="black">
                  <a:lumMod val="65000"/>
                  <a:lumOff val="35000"/>
                </a:prstClr>
              </a:solidFill>
            </a:endParaRPr>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4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6" name="5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solidFill>
                <a:prstClr val="black">
                  <a:lumMod val="65000"/>
                  <a:lumOff val="35000"/>
                </a:prstClr>
              </a:solidFill>
            </a:endParaRPr>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4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6" name="5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solidFill>
                <a:prstClr val="black">
                  <a:lumMod val="65000"/>
                  <a:lumOff val="35000"/>
                </a:prstClr>
              </a:solidFill>
            </a:endParaRPr>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5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7" name="6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8" name="7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9" name="8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4" name="3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5" name="4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solidFill>
                <a:prstClr val="black">
                  <a:lumMod val="65000"/>
                  <a:lumOff val="35000"/>
                </a:prstClr>
              </a:solidFill>
            </a:endParaRPr>
          </a:p>
        </p:txBody>
      </p:sp>
      <p:sp>
        <p:nvSpPr>
          <p:cNvPr id="4" name="3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5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7" name="6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5 Marcador de pie de página"/>
          <p:cNvSpPr>
            <a:spLocks noGrp="1"/>
          </p:cNvSpPr>
          <p:nvPr>
            <p:ph type="ftr" sz="quarter" idx="11"/>
          </p:nvPr>
        </p:nvSpPr>
        <p:spPr/>
        <p:txBody>
          <a:bodyPr/>
          <a:lstStyle>
            <a:extLst/>
          </a:lstStyle>
          <a:p>
            <a:endParaRPr lang="es-MX">
              <a:solidFill>
                <a:prstClr val="black">
                  <a:lumMod val="65000"/>
                  <a:lumOff val="35000"/>
                </a:prstClr>
              </a:solidFill>
            </a:endParaRPr>
          </a:p>
        </p:txBody>
      </p:sp>
      <p:sp>
        <p:nvSpPr>
          <p:cNvPr id="7" name="6 Marcador de número de diapositiva"/>
          <p:cNvSpPr>
            <a:spLocks noGrp="1"/>
          </p:cNvSpPr>
          <p:nvPr>
            <p:ph type="sldNum" sz="quarter" idx="12"/>
          </p:nvPr>
        </p:nvSpPr>
        <p:spPr/>
        <p:txBody>
          <a:bodyPr/>
          <a:lstStyle>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solidFill>
                <a:prstClr val="black">
                  <a:lumMod val="65000"/>
                  <a:lumOff val="35000"/>
                </a:prstClr>
              </a:solidFill>
            </a:endParaRPr>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8.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44.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10" Type="http://schemas.openxmlformats.org/officeDocument/2006/relationships/image" Target="../media/image16.jpg"/><Relationship Id="rId4" Type="http://schemas.openxmlformats.org/officeDocument/2006/relationships/image" Target="../media/image10.jpg"/><Relationship Id="rId9"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699792" y="188640"/>
            <a:ext cx="6336704" cy="1470025"/>
          </a:xfrm>
        </p:spPr>
        <p:txBody>
          <a:bodyPr>
            <a:normAutofit fontScale="90000"/>
          </a:bodyPr>
          <a:lstStyle/>
          <a:p>
            <a:pPr marL="182880" indent="0" algn="ctr">
              <a:buNone/>
            </a:pPr>
            <a:r>
              <a:rPr lang="es-MX" sz="4200" dirty="0" smtClean="0">
                <a:latin typeface="Century Gothic" panose="020B0502020202020204" pitchFamily="34" charset="0"/>
              </a:rPr>
              <a:t>Universidad Autónoma del Estado de México</a:t>
            </a:r>
            <a:endParaRPr lang="es-MX" sz="4200" dirty="0">
              <a:latin typeface="Century Gothic" panose="020B0502020202020204" pitchFamily="34" charset="0"/>
            </a:endParaRPr>
          </a:p>
        </p:txBody>
      </p:sp>
      <p:sp>
        <p:nvSpPr>
          <p:cNvPr id="3" name="2 Subtítulo"/>
          <p:cNvSpPr>
            <a:spLocks noGrp="1"/>
          </p:cNvSpPr>
          <p:nvPr>
            <p:ph type="subTitle" idx="1"/>
          </p:nvPr>
        </p:nvSpPr>
        <p:spPr>
          <a:xfrm>
            <a:off x="2195736" y="2276872"/>
            <a:ext cx="6912767" cy="4392488"/>
          </a:xfrm>
        </p:spPr>
        <p:txBody>
          <a:bodyPr>
            <a:noAutofit/>
          </a:bodyPr>
          <a:lstStyle/>
          <a:p>
            <a:endParaRPr lang="es-MX" sz="1800" dirty="0" smtClean="0"/>
          </a:p>
          <a:p>
            <a:pPr algn="ctr"/>
            <a:r>
              <a:rPr lang="es-MX" sz="1800" b="1" dirty="0" smtClean="0">
                <a:solidFill>
                  <a:schemeClr val="tx1"/>
                </a:solidFill>
              </a:rPr>
              <a:t>Facultad de Medicina.</a:t>
            </a:r>
          </a:p>
          <a:p>
            <a:pPr algn="ctr"/>
            <a:r>
              <a:rPr lang="es-MX" sz="1800" b="1" dirty="0" smtClean="0">
                <a:solidFill>
                  <a:schemeClr val="tx1"/>
                </a:solidFill>
              </a:rPr>
              <a:t>Título</a:t>
            </a:r>
            <a:r>
              <a:rPr lang="es-MX" sz="1800" dirty="0" smtClean="0">
                <a:solidFill>
                  <a:schemeClr val="tx1"/>
                </a:solidFill>
              </a:rPr>
              <a:t>: Farmacocinética</a:t>
            </a:r>
          </a:p>
          <a:p>
            <a:pPr algn="ctr"/>
            <a:r>
              <a:rPr lang="es-MX" sz="1800" b="1" dirty="0" smtClean="0">
                <a:solidFill>
                  <a:schemeClr val="tx1"/>
                </a:solidFill>
              </a:rPr>
              <a:t>Unidad de Aprendizaje: </a:t>
            </a:r>
            <a:r>
              <a:rPr lang="es-MX" sz="1800" dirty="0" smtClean="0">
                <a:solidFill>
                  <a:schemeClr val="tx1"/>
                </a:solidFill>
              </a:rPr>
              <a:t>Farmacología</a:t>
            </a:r>
          </a:p>
          <a:p>
            <a:pPr algn="ctr"/>
            <a:r>
              <a:rPr lang="es-MX" sz="1800" b="1" dirty="0" smtClean="0">
                <a:solidFill>
                  <a:schemeClr val="tx1"/>
                </a:solidFill>
              </a:rPr>
              <a:t>Programa Educativo: </a:t>
            </a:r>
            <a:r>
              <a:rPr lang="es-MX" sz="1800" dirty="0" smtClean="0">
                <a:solidFill>
                  <a:schemeClr val="tx1"/>
                </a:solidFill>
              </a:rPr>
              <a:t>Médico Cirujano </a:t>
            </a:r>
          </a:p>
          <a:p>
            <a:pPr algn="ctr"/>
            <a:r>
              <a:rPr lang="es-MX" sz="1800" b="1" dirty="0" smtClean="0">
                <a:solidFill>
                  <a:schemeClr val="tx1"/>
                </a:solidFill>
              </a:rPr>
              <a:t>   Espacio Académico: </a:t>
            </a:r>
            <a:r>
              <a:rPr lang="es-MX" sz="1800" dirty="0" smtClean="0">
                <a:solidFill>
                  <a:schemeClr val="tx1"/>
                </a:solidFill>
              </a:rPr>
              <a:t>Facultad de Medicina</a:t>
            </a:r>
          </a:p>
          <a:p>
            <a:pPr algn="ctr"/>
            <a:r>
              <a:rPr lang="es-MX" sz="1800" b="1" dirty="0" smtClean="0">
                <a:solidFill>
                  <a:schemeClr val="tx1"/>
                </a:solidFill>
              </a:rPr>
              <a:t>Responsable </a:t>
            </a:r>
            <a:r>
              <a:rPr lang="es-MX" sz="1800" b="1" dirty="0" smtClean="0">
                <a:solidFill>
                  <a:schemeClr val="tx1"/>
                </a:solidFill>
              </a:rPr>
              <a:t>de la Elaboración: </a:t>
            </a:r>
            <a:r>
              <a:rPr lang="es-MX" sz="1800" dirty="0" smtClean="0">
                <a:solidFill>
                  <a:schemeClr val="tx1"/>
                </a:solidFill>
              </a:rPr>
              <a:t>Dr. Javier Jaimes </a:t>
            </a:r>
            <a:r>
              <a:rPr lang="es-MX" sz="1800" dirty="0" smtClean="0">
                <a:solidFill>
                  <a:schemeClr val="tx1"/>
                </a:solidFill>
              </a:rPr>
              <a:t>García</a:t>
            </a:r>
          </a:p>
          <a:p>
            <a:pPr algn="ctr"/>
            <a:endParaRPr lang="es-MX" sz="1800" dirty="0">
              <a:solidFill>
                <a:schemeClr val="tx1"/>
              </a:solidFill>
            </a:endParaRPr>
          </a:p>
          <a:p>
            <a:pPr algn="ctr"/>
            <a:endParaRPr lang="es-MX" sz="1800" dirty="0" smtClean="0">
              <a:solidFill>
                <a:schemeClr val="tx1"/>
              </a:solidFill>
            </a:endParaRPr>
          </a:p>
          <a:p>
            <a:pPr algn="ctr"/>
            <a:endParaRPr lang="es-MX" sz="1800" dirty="0" smtClean="0">
              <a:solidFill>
                <a:schemeClr val="tx1"/>
              </a:solidFill>
            </a:endParaRPr>
          </a:p>
          <a:p>
            <a:endParaRPr lang="es-MX" sz="1800" dirty="0" smtClean="0">
              <a:solidFill>
                <a:schemeClr val="tx1"/>
              </a:solidFill>
            </a:endParaRPr>
          </a:p>
          <a:p>
            <a:pPr algn="ctr"/>
            <a:r>
              <a:rPr lang="es-MX" sz="1800" b="1" dirty="0" smtClean="0">
                <a:solidFill>
                  <a:schemeClr val="tx1"/>
                </a:solidFill>
              </a:rPr>
              <a:t>Fecha de Elaboración: </a:t>
            </a:r>
            <a:r>
              <a:rPr lang="es-MX" sz="1800" dirty="0" smtClean="0">
                <a:solidFill>
                  <a:schemeClr val="tx1"/>
                </a:solidFill>
              </a:rPr>
              <a:t>Septiembre de 2015</a:t>
            </a:r>
            <a:endParaRPr lang="es-MX" sz="18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826"/>
            <a:ext cx="1830083" cy="1593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6137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268760"/>
            <a:ext cx="7272808" cy="5112568"/>
          </a:xfrm>
        </p:spPr>
        <p:txBody>
          <a:bodyPr/>
          <a:lstStyle/>
          <a:p>
            <a:pPr marL="514350" indent="-514350">
              <a:buSzPct val="90000"/>
              <a:buFont typeface="+mj-lt"/>
              <a:buAutoNum type="alphaLcPeriod"/>
            </a:pPr>
            <a:r>
              <a:rPr lang="es-MX" b="1" dirty="0" smtClean="0">
                <a:latin typeface="Century Gothic" panose="020B0502020202020204" pitchFamily="34" charset="0"/>
              </a:rPr>
              <a:t>Penetración de los fármacos:</a:t>
            </a:r>
          </a:p>
          <a:p>
            <a:pPr marL="761238" lvl="1" indent="-514350">
              <a:buSzPct val="90000"/>
              <a:buFont typeface="+mj-lt"/>
              <a:buAutoNum type="arabicPeriod"/>
            </a:pPr>
            <a:r>
              <a:rPr lang="es-MX" b="1" dirty="0" smtClean="0">
                <a:latin typeface="Century Gothic" panose="020B0502020202020204" pitchFamily="34" charset="0"/>
              </a:rPr>
              <a:t>Difusión acuosa</a:t>
            </a:r>
          </a:p>
          <a:p>
            <a:pPr marL="761238" lvl="1" indent="-514350">
              <a:buSzPct val="90000"/>
              <a:buFont typeface="+mj-lt"/>
              <a:buAutoNum type="arabicPeriod"/>
            </a:pPr>
            <a:r>
              <a:rPr lang="es-MX" b="1" dirty="0" smtClean="0">
                <a:latin typeface="Century Gothic" panose="020B0502020202020204" pitchFamily="34" charset="0"/>
              </a:rPr>
              <a:t>Difusión lipídica.</a:t>
            </a:r>
          </a:p>
          <a:p>
            <a:pPr marL="761238" lvl="1" indent="-514350">
              <a:buSzPct val="90000"/>
              <a:buFont typeface="+mj-lt"/>
              <a:buAutoNum type="arabicPeriod"/>
            </a:pPr>
            <a:r>
              <a:rPr lang="es-MX" b="1" dirty="0" smtClean="0">
                <a:latin typeface="Century Gothic" panose="020B0502020202020204" pitchFamily="34" charset="0"/>
              </a:rPr>
              <a:t>Transportadores especiales</a:t>
            </a:r>
          </a:p>
          <a:p>
            <a:pPr marL="761238" lvl="1" indent="-514350">
              <a:buSzPct val="90000"/>
              <a:buFont typeface="+mj-lt"/>
              <a:buAutoNum type="arabicPeriod"/>
            </a:pPr>
            <a:r>
              <a:rPr lang="es-MX" b="1" dirty="0" smtClean="0">
                <a:latin typeface="Century Gothic" panose="020B0502020202020204" pitchFamily="34" charset="0"/>
              </a:rPr>
              <a:t>Endocitosis y exocitosis.</a:t>
            </a:r>
          </a:p>
          <a:p>
            <a:pPr marL="246888" lvl="1" indent="0">
              <a:buSzPct val="90000"/>
              <a:buNone/>
            </a:pPr>
            <a:endParaRPr lang="es-MX" b="1" dirty="0" smtClean="0">
              <a:latin typeface="Century Gothic" panose="020B0502020202020204" pitchFamily="34" charset="0"/>
            </a:endParaRPr>
          </a:p>
          <a:p>
            <a:pPr marL="514350" indent="-514350">
              <a:buSzPct val="90000"/>
              <a:buFont typeface="+mj-lt"/>
              <a:buAutoNum type="alphaLcPeriod"/>
            </a:pPr>
            <a:r>
              <a:rPr lang="es-MX" b="1" dirty="0" smtClean="0">
                <a:latin typeface="Century Gothic" panose="020B0502020202020204" pitchFamily="34" charset="0"/>
              </a:rPr>
              <a:t>Ley de difusión de Fick</a:t>
            </a:r>
          </a:p>
          <a:p>
            <a:pPr marL="246888" lvl="1" indent="0">
              <a:buSzPct val="90000"/>
              <a:buNone/>
            </a:pPr>
            <a:endParaRPr lang="es-MX" b="1" dirty="0" smtClean="0">
              <a:latin typeface="Century Gothic" panose="020B0502020202020204" pitchFamily="34" charset="0"/>
            </a:endParaRPr>
          </a:p>
          <a:p>
            <a:pPr marL="514350" indent="-514350">
              <a:buSzPct val="90000"/>
              <a:buFont typeface="+mj-lt"/>
              <a:buAutoNum type="alphaLcPeriod"/>
            </a:pPr>
            <a:r>
              <a:rPr lang="es-MX" b="1" dirty="0" smtClean="0">
                <a:latin typeface="Century Gothic" panose="020B0502020202020204" pitchFamily="34" charset="0"/>
              </a:rPr>
              <a:t>Ionización de ácidos débiles y bases débiles: Ecuación de Henderson y Hasselbalch</a:t>
            </a:r>
          </a:p>
          <a:p>
            <a:pPr marL="0" indent="0">
              <a:buSzPct val="90000"/>
              <a:buNone/>
            </a:pPr>
            <a:endParaRPr lang="es-MX" b="1" dirty="0" smtClean="0">
              <a:latin typeface="Century Gothic" panose="020B0502020202020204" pitchFamily="34" charset="0"/>
            </a:endParaRPr>
          </a:p>
          <a:p>
            <a:pPr marL="761238" lvl="1" indent="-514350">
              <a:buSzPct val="90000"/>
              <a:buFont typeface="+mj-lt"/>
              <a:buAutoNum type="arabicPeriod"/>
            </a:pPr>
            <a:endParaRPr lang="es-MX" b="1" dirty="0" smtClean="0">
              <a:latin typeface="Century Gothic" panose="020B0502020202020204" pitchFamily="34" charset="0"/>
            </a:endParaRPr>
          </a:p>
          <a:p>
            <a:pPr marL="0" indent="0">
              <a:buNone/>
            </a:pPr>
            <a:endParaRPr lang="es-MX" b="1" dirty="0">
              <a:latin typeface="Century Gothic" panose="020B0502020202020204" pitchFamily="34" charset="0"/>
            </a:endParaRPr>
          </a:p>
        </p:txBody>
      </p:sp>
      <p:sp>
        <p:nvSpPr>
          <p:cNvPr id="4" name="1 Título"/>
          <p:cNvSpPr>
            <a:spLocks noGrp="1"/>
          </p:cNvSpPr>
          <p:nvPr>
            <p:ph type="title"/>
          </p:nvPr>
        </p:nvSpPr>
        <p:spPr>
          <a:xfrm>
            <a:off x="457200" y="188640"/>
            <a:ext cx="7239000" cy="876712"/>
          </a:xfrm>
        </p:spPr>
        <p:txBody>
          <a:bodyPr>
            <a:normAutofit fontScale="90000"/>
          </a:bodyPr>
          <a:lstStyle/>
          <a:p>
            <a:pPr algn="ctr"/>
            <a:r>
              <a:rPr lang="es-MX" sz="4400" cap="none" dirty="0" smtClean="0">
                <a:ln w="10541" cmpd="sng">
                  <a:solidFill>
                    <a:srgbClr val="C00000"/>
                  </a:solidFill>
                  <a:prstDash val="solid"/>
                </a:ln>
                <a:solidFill>
                  <a:srgbClr val="FF0000"/>
                </a:solidFill>
              </a:rPr>
              <a:t>1.3 Mecanismos de transporte</a:t>
            </a:r>
            <a:endParaRPr lang="es-MX" sz="4400" cap="none" dirty="0">
              <a:ln w="10541" cmpd="sng">
                <a:solidFill>
                  <a:srgbClr val="C00000"/>
                </a:solidFill>
                <a:prstDash val="solid"/>
              </a:ln>
              <a:solidFill>
                <a:srgbClr val="FF0000"/>
              </a:solidFill>
            </a:endParaRPr>
          </a:p>
        </p:txBody>
      </p:sp>
    </p:spTree>
    <p:extLst>
      <p:ext uri="{BB962C8B-B14F-4D97-AF65-F5344CB8AC3E}">
        <p14:creationId xmlns:p14="http://schemas.microsoft.com/office/powerpoint/2010/main" val="3451180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804704"/>
          </a:xfrm>
        </p:spPr>
        <p:txBody>
          <a:bodyPr/>
          <a:lstStyle/>
          <a:p>
            <a:pPr algn="ctr"/>
            <a:r>
              <a:rPr lang="es-MX" cap="none" dirty="0" smtClean="0">
                <a:ln w="10541" cmpd="sng">
                  <a:solidFill>
                    <a:schemeClr val="accent1">
                      <a:shade val="88000"/>
                      <a:satMod val="110000"/>
                    </a:schemeClr>
                  </a:solidFill>
                  <a:prstDash val="solid"/>
                </a:ln>
                <a:solidFill>
                  <a:srgbClr val="00B0F0"/>
                </a:solidFill>
              </a:rPr>
              <a:t>Difusión Acuosa</a:t>
            </a:r>
            <a:endParaRPr lang="es-MX" cap="none" dirty="0">
              <a:ln w="10541" cmpd="sng">
                <a:solidFill>
                  <a:schemeClr val="accent1">
                    <a:shade val="88000"/>
                    <a:satMod val="110000"/>
                  </a:schemeClr>
                </a:solidFill>
                <a:prstDash val="solid"/>
              </a:ln>
              <a:solidFill>
                <a:srgbClr val="00B0F0"/>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120067688"/>
              </p:ext>
            </p:extLst>
          </p:nvPr>
        </p:nvGraphicFramePr>
        <p:xfrm>
          <a:off x="323528" y="1340768"/>
          <a:ext cx="835292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5186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591" y="810527"/>
            <a:ext cx="7362818" cy="5354777"/>
          </a:xfrm>
          <a:prstGeom prst="rect">
            <a:avLst/>
          </a:prstGeom>
        </p:spPr>
      </p:pic>
    </p:spTree>
    <p:extLst>
      <p:ext uri="{BB962C8B-B14F-4D97-AF65-F5344CB8AC3E}">
        <p14:creationId xmlns:p14="http://schemas.microsoft.com/office/powerpoint/2010/main" val="1964225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732696"/>
          </a:xfrm>
        </p:spPr>
        <p:txBody>
          <a:bodyPr/>
          <a:lstStyle/>
          <a:p>
            <a:pPr algn="ctr"/>
            <a:r>
              <a:rPr lang="es-MX" cap="none" dirty="0" smtClean="0">
                <a:ln w="10541" cmpd="sng">
                  <a:solidFill>
                    <a:schemeClr val="accent1">
                      <a:shade val="88000"/>
                      <a:satMod val="110000"/>
                    </a:schemeClr>
                  </a:solidFill>
                  <a:prstDash val="solid"/>
                </a:ln>
                <a:solidFill>
                  <a:srgbClr val="002060"/>
                </a:solidFill>
              </a:rPr>
              <a:t>Difusión Lipídica.</a:t>
            </a:r>
            <a:endParaRPr lang="es-MX" cap="none" dirty="0">
              <a:ln w="10541" cmpd="sng">
                <a:solidFill>
                  <a:schemeClr val="accent1">
                    <a:shade val="88000"/>
                    <a:satMod val="110000"/>
                  </a:schemeClr>
                </a:solidFill>
                <a:prstDash val="solid"/>
              </a:ln>
              <a:solidFill>
                <a:srgbClr val="002060"/>
              </a:solidFill>
            </a:endParaRPr>
          </a:p>
        </p:txBody>
      </p:sp>
      <p:sp>
        <p:nvSpPr>
          <p:cNvPr id="3" name="2 Marcador de contenido"/>
          <p:cNvSpPr>
            <a:spLocks noGrp="1"/>
          </p:cNvSpPr>
          <p:nvPr>
            <p:ph idx="1"/>
          </p:nvPr>
        </p:nvSpPr>
        <p:spPr/>
        <p:txBody>
          <a:bodyPr>
            <a:normAutofit/>
          </a:bodyPr>
          <a:lstStyle/>
          <a:p>
            <a:pPr marL="0" indent="0" algn="just">
              <a:buNone/>
            </a:pPr>
            <a:r>
              <a:rPr lang="es-MX" sz="2000" b="1" dirty="0" smtClean="0">
                <a:latin typeface="Century Gothic" panose="020B0502020202020204" pitchFamily="34" charset="0"/>
              </a:rPr>
              <a:t>Factor limitante mas importante de la penetración farmacológica.</a:t>
            </a:r>
          </a:p>
          <a:p>
            <a:pPr marL="0" indent="0" algn="just">
              <a:buNone/>
            </a:pPr>
            <a:endParaRPr lang="es-MX" sz="2000" b="1" dirty="0">
              <a:latin typeface="Century Gothic" panose="020B0502020202020204" pitchFamily="34" charset="0"/>
            </a:endParaRPr>
          </a:p>
          <a:p>
            <a:pPr marL="0" indent="0" algn="just">
              <a:buNone/>
            </a:pPr>
            <a:r>
              <a:rPr lang="es-MX" sz="2000" b="1" dirty="0" smtClean="0">
                <a:latin typeface="Century Gothic" panose="020B0502020202020204" pitchFamily="34" charset="0"/>
              </a:rPr>
              <a:t>El coeficiente de partición lípido</a:t>
            </a:r>
            <a:r>
              <a:rPr lang="es-MX" sz="2000" b="1" dirty="0" smtClean="0">
                <a:latin typeface="Century Gothic" panose="020B0502020202020204" pitchFamily="34" charset="0"/>
              </a:rPr>
              <a:t>: agua</a:t>
            </a:r>
            <a:r>
              <a:rPr lang="es-MX" sz="2000" b="1" dirty="0" smtClean="0">
                <a:latin typeface="Century Gothic" panose="020B0502020202020204" pitchFamily="34" charset="0"/>
              </a:rPr>
              <a:t>, determina la facilidad de con la que la molécula se desplaza entre los medios acuosos y lipídicos.</a:t>
            </a:r>
            <a:endParaRPr lang="es-MX" sz="2000" b="1" dirty="0">
              <a:latin typeface="Century Gothic" panose="020B0502020202020204" pitchFamily="34" charset="0"/>
            </a:endParaRPr>
          </a:p>
          <a:p>
            <a:pPr marL="0" indent="0" algn="just">
              <a:buNone/>
            </a:pPr>
            <a:endParaRPr lang="es-MX" sz="2000" b="1" dirty="0" smtClean="0">
              <a:latin typeface="Century Gothic" panose="020B0502020202020204" pitchFamily="34" charset="0"/>
            </a:endParaRPr>
          </a:p>
          <a:p>
            <a:pPr marL="0" indent="0" algn="just">
              <a:buNone/>
            </a:pPr>
            <a:r>
              <a:rPr lang="es-MX" sz="2000" b="1" dirty="0" smtClean="0">
                <a:latin typeface="Century Gothic" panose="020B0502020202020204" pitchFamily="34" charset="0"/>
              </a:rPr>
              <a:t>En  ácidos y bases débiles la capacidad de desplazarse en un medio acuso a uno lipídico y viceversa varia con el PH del medio.</a:t>
            </a:r>
          </a:p>
          <a:p>
            <a:pPr marL="0" indent="0" algn="just">
              <a:buNone/>
            </a:pPr>
            <a:endParaRPr lang="es-MX" sz="2000" b="1" dirty="0">
              <a:latin typeface="Century Gothic" panose="020B0502020202020204" pitchFamily="34" charset="0"/>
            </a:endParaRPr>
          </a:p>
          <a:p>
            <a:pPr marL="0" indent="0" algn="just">
              <a:buNone/>
            </a:pPr>
            <a:endParaRPr lang="es-MX" sz="2000" b="1" dirty="0" smtClean="0">
              <a:latin typeface="Century Gothic" panose="020B0502020202020204" pitchFamily="34" charset="0"/>
            </a:endParaRPr>
          </a:p>
          <a:p>
            <a:pPr marL="0" indent="0" algn="just">
              <a:buNone/>
            </a:pPr>
            <a:r>
              <a:rPr lang="es-MX" sz="2000" b="1" dirty="0" smtClean="0">
                <a:latin typeface="Century Gothic" panose="020B0502020202020204" pitchFamily="34" charset="0"/>
              </a:rPr>
              <a:t>Ecuación de </a:t>
            </a:r>
            <a:r>
              <a:rPr lang="es-MX" sz="2000" b="1" dirty="0">
                <a:latin typeface="Century Gothic" panose="020B0502020202020204" pitchFamily="34" charset="0"/>
              </a:rPr>
              <a:t>H</a:t>
            </a:r>
            <a:r>
              <a:rPr lang="es-MX" sz="2000" b="1" dirty="0" smtClean="0">
                <a:latin typeface="Century Gothic" panose="020B0502020202020204" pitchFamily="34" charset="0"/>
              </a:rPr>
              <a:t>enderson y Hasselbalch</a:t>
            </a:r>
            <a:endParaRPr lang="es-MX" sz="2000" b="1" dirty="0">
              <a:latin typeface="Century Gothic" panose="020B0502020202020204" pitchFamily="34" charset="0"/>
            </a:endParaRPr>
          </a:p>
        </p:txBody>
      </p:sp>
    </p:spTree>
    <p:extLst>
      <p:ext uri="{BB962C8B-B14F-4D97-AF65-F5344CB8AC3E}">
        <p14:creationId xmlns:p14="http://schemas.microsoft.com/office/powerpoint/2010/main" val="3601959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76712"/>
          </a:xfrm>
        </p:spPr>
        <p:txBody>
          <a:bodyPr/>
          <a:lstStyle/>
          <a:p>
            <a:r>
              <a:rPr lang="es-MX"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Transportadores Especiales</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1195992377"/>
              </p:ext>
            </p:extLst>
          </p:nvPr>
        </p:nvGraphicFramePr>
        <p:xfrm>
          <a:off x="179512" y="1609725"/>
          <a:ext cx="8712968" cy="2323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5776" y="3972834"/>
            <a:ext cx="3888432" cy="2640893"/>
          </a:xfrm>
          <a:prstGeom prst="rect">
            <a:avLst/>
          </a:prstGeom>
        </p:spPr>
      </p:pic>
    </p:spTree>
    <p:extLst>
      <p:ext uri="{BB962C8B-B14F-4D97-AF65-F5344CB8AC3E}">
        <p14:creationId xmlns:p14="http://schemas.microsoft.com/office/powerpoint/2010/main" val="273648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7239000" cy="1020728"/>
          </a:xfrm>
        </p:spPr>
        <p:txBody>
          <a:bodyPr>
            <a:normAutofit/>
          </a:bodyPr>
          <a:lstStyle/>
          <a:p>
            <a:pPr algn="ctr"/>
            <a:r>
              <a:rPr lang="es-MX" sz="4400" cap="none" dirty="0" smtClean="0">
                <a:ln w="10541" cmpd="sng">
                  <a:solidFill>
                    <a:schemeClr val="accent1">
                      <a:shade val="88000"/>
                      <a:satMod val="110000"/>
                    </a:schemeClr>
                  </a:solidFill>
                  <a:prstDash val="solid"/>
                </a:ln>
                <a:solidFill>
                  <a:srgbClr val="7030A0"/>
                </a:solidFill>
              </a:rPr>
              <a:t>Endocitosis</a:t>
            </a:r>
            <a:endParaRPr lang="es-MX" sz="4400" dirty="0">
              <a:solidFill>
                <a:srgbClr val="7030A0"/>
              </a:solidFill>
            </a:endParaRPr>
          </a:p>
        </p:txBody>
      </p:sp>
      <p:sp>
        <p:nvSpPr>
          <p:cNvPr id="3" name="2 Marcador de contenido"/>
          <p:cNvSpPr>
            <a:spLocks noGrp="1"/>
          </p:cNvSpPr>
          <p:nvPr>
            <p:ph idx="1"/>
          </p:nvPr>
        </p:nvSpPr>
        <p:spPr/>
        <p:txBody>
          <a:bodyPr/>
          <a:lstStyle/>
          <a:p>
            <a:r>
              <a:rPr lang="es-MX" dirty="0" smtClean="0">
                <a:latin typeface="Century Gothic" panose="020B0502020202020204" pitchFamily="34" charset="0"/>
              </a:rPr>
              <a:t>Algunas sustancias solo pueden llegar al medio intracelular por endocitosis.</a:t>
            </a:r>
            <a:endParaRPr lang="es-MX" dirty="0">
              <a:latin typeface="Century Gothic" panose="020B0502020202020204"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5" y="2852936"/>
            <a:ext cx="4760997" cy="3627880"/>
          </a:xfrm>
          <a:prstGeom prst="rect">
            <a:avLst/>
          </a:prstGeom>
        </p:spPr>
      </p:pic>
    </p:spTree>
    <p:extLst>
      <p:ext uri="{BB962C8B-B14F-4D97-AF65-F5344CB8AC3E}">
        <p14:creationId xmlns:p14="http://schemas.microsoft.com/office/powerpoint/2010/main" val="32941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04704"/>
          </a:xfrm>
        </p:spPr>
        <p:txBody>
          <a:bodyPr>
            <a:normAutofit/>
          </a:bodyPr>
          <a:lstStyle/>
          <a:p>
            <a:pPr algn="ctr"/>
            <a:r>
              <a:rPr lang="es-MX" sz="4400" cap="none" dirty="0" smtClean="0">
                <a:ln w="10541" cmpd="sng">
                  <a:solidFill>
                    <a:schemeClr val="accent1">
                      <a:shade val="88000"/>
                      <a:satMod val="110000"/>
                    </a:schemeClr>
                  </a:solidFill>
                  <a:prstDash val="solid"/>
                </a:ln>
                <a:solidFill>
                  <a:srgbClr val="FF0000"/>
                </a:solidFill>
              </a:rPr>
              <a:t>Exocitosis.</a:t>
            </a:r>
            <a:endParaRPr lang="es-MX" sz="4400" cap="none" dirty="0">
              <a:ln w="10541" cmpd="sng">
                <a:solidFill>
                  <a:schemeClr val="accent1">
                    <a:shade val="88000"/>
                    <a:satMod val="110000"/>
                  </a:schemeClr>
                </a:solidFill>
                <a:prstDash val="solid"/>
              </a:ln>
              <a:solidFill>
                <a:srgbClr val="FF0000"/>
              </a:solidFill>
            </a:endParaRPr>
          </a:p>
        </p:txBody>
      </p:sp>
      <p:sp>
        <p:nvSpPr>
          <p:cNvPr id="3" name="2 Marcador de contenido"/>
          <p:cNvSpPr>
            <a:spLocks noGrp="1"/>
          </p:cNvSpPr>
          <p:nvPr>
            <p:ph idx="1"/>
          </p:nvPr>
        </p:nvSpPr>
        <p:spPr/>
        <p:txBody>
          <a:bodyPr/>
          <a:lstStyle/>
          <a:p>
            <a:r>
              <a:rPr lang="es-MX" dirty="0" smtClean="0"/>
              <a:t>Proceso inverso de la endocitosis permite la secreción de muchas sustancias fuera de la célula. </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987608"/>
            <a:ext cx="3960440" cy="3522506"/>
          </a:xfrm>
          <a:prstGeom prst="rect">
            <a:avLst/>
          </a:prstGeom>
        </p:spPr>
      </p:pic>
    </p:spTree>
    <p:extLst>
      <p:ext uri="{BB962C8B-B14F-4D97-AF65-F5344CB8AC3E}">
        <p14:creationId xmlns:p14="http://schemas.microsoft.com/office/powerpoint/2010/main" val="666283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pPr algn="ctr"/>
            <a:r>
              <a:rPr lang="es-MX" sz="4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Ley de Difusión de Fick</a:t>
            </a:r>
            <a:endParaRPr lang="es-MX" sz="4400"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2 Marcador de contenido"/>
          <p:cNvSpPr>
            <a:spLocks noGrp="1"/>
          </p:cNvSpPr>
          <p:nvPr>
            <p:ph idx="1"/>
          </p:nvPr>
        </p:nvSpPr>
        <p:spPr>
          <a:xfrm>
            <a:off x="467544" y="1484784"/>
            <a:ext cx="7228656" cy="4970952"/>
          </a:xfrm>
        </p:spPr>
        <p:txBody>
          <a:bodyPr/>
          <a:lstStyle/>
          <a:p>
            <a:r>
              <a:rPr lang="es-MX" sz="2400" dirty="0" smtClean="0"/>
              <a:t>En esta Ley se establece el flujo pasivo de moléculas en favor de un gradiente de concentración. </a:t>
            </a:r>
          </a:p>
          <a:p>
            <a:pPr marL="0" indent="0">
              <a:buNone/>
            </a:pPr>
            <a:endParaRPr lang="es-MX" sz="2400" dirty="0" smtClean="0"/>
          </a:p>
          <a:p>
            <a:endParaRPr lang="es-MX" dirty="0"/>
          </a:p>
          <a:p>
            <a:endParaRPr lang="es-MX" dirty="0"/>
          </a:p>
        </p:txBody>
      </p:sp>
      <mc:AlternateContent xmlns:mc="http://schemas.openxmlformats.org/markup-compatibility/2006">
        <mc:Choice xmlns:a14="http://schemas.microsoft.com/office/drawing/2010/main" Requires="a14">
          <p:sp>
            <p:nvSpPr>
              <p:cNvPr id="4" name="3 Rectángulo"/>
              <p:cNvSpPr/>
              <p:nvPr/>
            </p:nvSpPr>
            <p:spPr>
              <a:xfrm>
                <a:off x="1835696" y="2924944"/>
                <a:ext cx="5184576" cy="129614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b="1" i="1" smtClean="0">
                              <a:solidFill>
                                <a:schemeClr val="tx1"/>
                              </a:solidFill>
                              <a:latin typeface="Cambria Math"/>
                            </a:rPr>
                          </m:ctrlPr>
                        </m:sSubPr>
                        <m:e>
                          <m:r>
                            <a:rPr lang="es-MX" b="1" i="1" smtClean="0">
                              <a:solidFill>
                                <a:schemeClr val="tx1"/>
                              </a:solidFill>
                              <a:latin typeface="Cambria Math"/>
                            </a:rPr>
                            <m:t>(</m:t>
                          </m:r>
                          <m:r>
                            <a:rPr lang="es-MX" b="1" i="1" smtClean="0">
                              <a:solidFill>
                                <a:schemeClr val="tx1"/>
                              </a:solidFill>
                              <a:latin typeface="Cambria Math"/>
                            </a:rPr>
                            <m:t>𝑪</m:t>
                          </m:r>
                        </m:e>
                        <m:sub>
                          <m:r>
                            <a:rPr lang="es-MX" b="1" i="1" smtClean="0">
                              <a:solidFill>
                                <a:schemeClr val="tx1"/>
                              </a:solidFill>
                              <a:latin typeface="Cambria Math"/>
                            </a:rPr>
                            <m:t>𝟏</m:t>
                          </m:r>
                        </m:sub>
                      </m:sSub>
                      <m:r>
                        <a:rPr lang="es-MX" b="1" i="0" smtClean="0">
                          <a:solidFill>
                            <a:schemeClr val="tx1"/>
                          </a:solidFill>
                          <a:latin typeface="Cambria Math"/>
                        </a:rPr>
                        <m:t>−</m:t>
                      </m:r>
                      <m:sSub>
                        <m:sSubPr>
                          <m:ctrlPr>
                            <a:rPr lang="es-MX" b="1" i="1" smtClean="0">
                              <a:solidFill>
                                <a:schemeClr val="tx1"/>
                              </a:solidFill>
                              <a:latin typeface="Cambria Math"/>
                            </a:rPr>
                          </m:ctrlPr>
                        </m:sSubPr>
                        <m:e>
                          <m:r>
                            <a:rPr lang="es-MX" b="1" i="1" smtClean="0">
                              <a:solidFill>
                                <a:schemeClr val="tx1"/>
                              </a:solidFill>
                              <a:latin typeface="Cambria Math"/>
                            </a:rPr>
                            <m:t>𝑪</m:t>
                          </m:r>
                        </m:e>
                        <m:sub>
                          <m:r>
                            <a:rPr lang="es-MX" b="1" i="1" smtClean="0">
                              <a:solidFill>
                                <a:schemeClr val="tx1"/>
                              </a:solidFill>
                              <a:latin typeface="Cambria Math"/>
                            </a:rPr>
                            <m:t>𝟐</m:t>
                          </m:r>
                        </m:sub>
                      </m:sSub>
                      <m:r>
                        <a:rPr lang="es-MX" b="1" i="1" smtClean="0">
                          <a:solidFill>
                            <a:schemeClr val="tx1"/>
                          </a:solidFill>
                          <a:latin typeface="Cambria Math"/>
                        </a:rPr>
                        <m:t>) </m:t>
                      </m:r>
                      <m:r>
                        <a:rPr lang="es-MX" b="1" i="1" smtClean="0">
                          <a:solidFill>
                            <a:schemeClr val="tx1"/>
                          </a:solidFill>
                          <a:latin typeface="Cambria Math"/>
                        </a:rPr>
                        <m:t>𝒙</m:t>
                      </m:r>
                      <m:f>
                        <m:fPr>
                          <m:ctrlPr>
                            <a:rPr lang="es-MX" b="1" i="1" smtClean="0">
                              <a:solidFill>
                                <a:schemeClr val="tx1"/>
                              </a:solidFill>
                              <a:latin typeface="Cambria Math"/>
                            </a:rPr>
                          </m:ctrlPr>
                        </m:fPr>
                        <m:num>
                          <m:r>
                            <a:rPr lang="es-MX" b="1" i="1" smtClean="0">
                              <a:solidFill>
                                <a:schemeClr val="tx1"/>
                              </a:solidFill>
                              <a:latin typeface="Cambria Math"/>
                            </a:rPr>
                            <m:t>á</m:t>
                          </m:r>
                          <m:r>
                            <a:rPr lang="es-MX" b="1" i="1" smtClean="0">
                              <a:solidFill>
                                <a:schemeClr val="tx1"/>
                              </a:solidFill>
                              <a:latin typeface="Cambria Math"/>
                            </a:rPr>
                            <m:t>𝒓𝒆𝒂</m:t>
                          </m:r>
                          <m:r>
                            <a:rPr lang="es-MX" b="1" i="1" smtClean="0">
                              <a:solidFill>
                                <a:schemeClr val="tx1"/>
                              </a:solidFill>
                              <a:latin typeface="Cambria Math"/>
                            </a:rPr>
                            <m:t> </m:t>
                          </m:r>
                          <m:r>
                            <a:rPr lang="es-MX" b="1" i="1" smtClean="0">
                              <a:solidFill>
                                <a:schemeClr val="tx1"/>
                              </a:solidFill>
                              <a:latin typeface="Cambria Math"/>
                            </a:rPr>
                            <m:t>𝒙</m:t>
                          </m:r>
                          <m:r>
                            <a:rPr lang="es-MX" b="1" i="1" smtClean="0">
                              <a:solidFill>
                                <a:schemeClr val="tx1"/>
                              </a:solidFill>
                              <a:latin typeface="Cambria Math"/>
                            </a:rPr>
                            <m:t> </m:t>
                          </m:r>
                          <m:r>
                            <a:rPr lang="es-MX" b="1" i="1" smtClean="0">
                              <a:solidFill>
                                <a:schemeClr val="tx1"/>
                              </a:solidFill>
                              <a:latin typeface="Cambria Math"/>
                            </a:rPr>
                            <m:t>𝒄𝒐𝒆𝒇𝒊𝒄𝒊𝒆𝒏𝒕𝒆</m:t>
                          </m:r>
                          <m:r>
                            <a:rPr lang="es-MX" b="1" i="1" smtClean="0">
                              <a:solidFill>
                                <a:schemeClr val="tx1"/>
                              </a:solidFill>
                              <a:latin typeface="Cambria Math"/>
                            </a:rPr>
                            <m:t> </m:t>
                          </m:r>
                          <m:r>
                            <a:rPr lang="es-MX" b="1" i="1" smtClean="0">
                              <a:solidFill>
                                <a:schemeClr val="tx1"/>
                              </a:solidFill>
                              <a:latin typeface="Cambria Math"/>
                            </a:rPr>
                            <m:t>𝒅𝒆</m:t>
                          </m:r>
                          <m:r>
                            <a:rPr lang="es-MX" b="1" i="1" smtClean="0">
                              <a:solidFill>
                                <a:schemeClr val="tx1"/>
                              </a:solidFill>
                              <a:latin typeface="Cambria Math"/>
                            </a:rPr>
                            <m:t> </m:t>
                          </m:r>
                          <m:r>
                            <a:rPr lang="es-MX" b="1" i="1" smtClean="0">
                              <a:solidFill>
                                <a:schemeClr val="tx1"/>
                              </a:solidFill>
                              <a:latin typeface="Cambria Math"/>
                            </a:rPr>
                            <m:t>𝒑𝒆𝒓𝒎𝒆𝒂𝒃𝒊𝒍𝒊𝒂𝒅</m:t>
                          </m:r>
                        </m:num>
                        <m:den>
                          <m:r>
                            <a:rPr lang="es-MX" b="1" i="1" smtClean="0">
                              <a:solidFill>
                                <a:schemeClr val="tx1"/>
                              </a:solidFill>
                              <a:latin typeface="Cambria Math"/>
                            </a:rPr>
                            <m:t>𝑬𝒔𝒑𝒆𝒔𝒐𝒓</m:t>
                          </m:r>
                        </m:den>
                      </m:f>
                    </m:oMath>
                  </m:oMathPara>
                </a14:m>
                <a:endParaRPr lang="es-MX" b="1" dirty="0">
                  <a:solidFill>
                    <a:schemeClr val="tx1"/>
                  </a:solidFill>
                </a:endParaRPr>
              </a:p>
            </p:txBody>
          </p:sp>
        </mc:Choice>
        <mc:Fallback>
          <p:sp>
            <p:nvSpPr>
              <p:cNvPr id="4" name="3 Rectángulo"/>
              <p:cNvSpPr>
                <a:spLocks noRot="1" noChangeAspect="1" noMove="1" noResize="1" noEditPoints="1" noAdjustHandles="1" noChangeArrowheads="1" noChangeShapeType="1" noTextEdit="1"/>
              </p:cNvSpPr>
              <p:nvPr/>
            </p:nvSpPr>
            <p:spPr>
              <a:xfrm>
                <a:off x="1835696" y="2924944"/>
                <a:ext cx="5184576" cy="1296144"/>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873772" y="4797152"/>
                <a:ext cx="7704856" cy="187220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endParaRPr lang="es-MX" b="1" i="1" dirty="0" smtClean="0">
                  <a:latin typeface="Cambria Math"/>
                </a:endParaRPr>
              </a:p>
              <a:p>
                <a:pPr/>
                <a14:m>
                  <m:oMathPara xmlns:m="http://schemas.openxmlformats.org/officeDocument/2006/math">
                    <m:oMathParaPr>
                      <m:jc m:val="left"/>
                    </m:oMathParaPr>
                    <m:oMath xmlns:m="http://schemas.openxmlformats.org/officeDocument/2006/math">
                      <m:sSub>
                        <m:sSubPr>
                          <m:ctrlPr>
                            <a:rPr lang="es-MX" b="1" i="1" smtClean="0">
                              <a:latin typeface="Cambria Math"/>
                            </a:rPr>
                          </m:ctrlPr>
                        </m:sSubPr>
                        <m:e>
                          <m:r>
                            <a:rPr lang="es-MX" b="1" i="1" smtClean="0">
                              <a:latin typeface="Cambria Math"/>
                            </a:rPr>
                            <m:t>𝑪</m:t>
                          </m:r>
                        </m:e>
                        <m:sub>
                          <m:r>
                            <a:rPr lang="es-MX" b="1" i="1" smtClean="0">
                              <a:latin typeface="Cambria Math"/>
                            </a:rPr>
                            <m:t>𝟏</m:t>
                          </m:r>
                        </m:sub>
                      </m:sSub>
                      <m:r>
                        <a:rPr lang="es-MX" b="0" i="1" smtClean="0">
                          <a:latin typeface="Cambria Math"/>
                        </a:rPr>
                        <m:t>=</m:t>
                      </m:r>
                      <m:r>
                        <m:rPr>
                          <m:sty m:val="p"/>
                        </m:rPr>
                        <a:rPr lang="es-MX" b="0" i="0" smtClean="0">
                          <a:latin typeface="Cambria Math"/>
                        </a:rPr>
                        <m:t>concentraci</m:t>
                      </m:r>
                      <m:r>
                        <a:rPr lang="es-MX" b="0" i="0" smtClean="0">
                          <a:latin typeface="Cambria Math"/>
                        </a:rPr>
                        <m:t>ó</m:t>
                      </m:r>
                      <m:r>
                        <m:rPr>
                          <m:sty m:val="p"/>
                        </m:rPr>
                        <a:rPr lang="es-MX" b="0" i="0" smtClean="0">
                          <a:latin typeface="Cambria Math"/>
                        </a:rPr>
                        <m:t>n</m:t>
                      </m:r>
                      <m:r>
                        <a:rPr lang="es-MX" b="0" i="0" smtClean="0">
                          <a:latin typeface="Cambria Math"/>
                        </a:rPr>
                        <m:t> </m:t>
                      </m:r>
                      <m:r>
                        <m:rPr>
                          <m:sty m:val="p"/>
                        </m:rPr>
                        <a:rPr lang="es-MX" b="0" i="0" smtClean="0">
                          <a:latin typeface="Cambria Math"/>
                        </a:rPr>
                        <m:t>mas</m:t>
                      </m:r>
                      <m:r>
                        <a:rPr lang="es-MX" b="0" i="0" smtClean="0">
                          <a:latin typeface="Cambria Math"/>
                        </a:rPr>
                        <m:t> </m:t>
                      </m:r>
                      <m:r>
                        <m:rPr>
                          <m:sty m:val="p"/>
                        </m:rPr>
                        <a:rPr lang="es-MX" b="0" i="0" smtClean="0">
                          <a:latin typeface="Cambria Math"/>
                        </a:rPr>
                        <m:t>alta</m:t>
                      </m:r>
                    </m:oMath>
                  </m:oMathPara>
                </a14:m>
                <a:endParaRPr lang="es-MX" dirty="0" smtClean="0"/>
              </a:p>
              <a:p>
                <a14:m>
                  <m:oMath xmlns:m="http://schemas.openxmlformats.org/officeDocument/2006/math">
                    <m:sSub>
                      <m:sSubPr>
                        <m:ctrlPr>
                          <a:rPr lang="es-MX" b="1" i="1" smtClean="0">
                            <a:latin typeface="Cambria Math"/>
                          </a:rPr>
                        </m:ctrlPr>
                      </m:sSubPr>
                      <m:e>
                        <m:r>
                          <a:rPr lang="es-MX" b="1" i="1" smtClean="0">
                            <a:latin typeface="Cambria Math"/>
                          </a:rPr>
                          <m:t>𝑪</m:t>
                        </m:r>
                      </m:e>
                      <m:sub>
                        <m:r>
                          <a:rPr lang="es-MX" b="1" i="1" smtClean="0">
                            <a:latin typeface="Cambria Math"/>
                          </a:rPr>
                          <m:t>𝟐</m:t>
                        </m:r>
                      </m:sub>
                    </m:sSub>
                    <m:r>
                      <a:rPr lang="es-MX" b="0" i="1" smtClean="0">
                        <a:latin typeface="Cambria Math"/>
                      </a:rPr>
                      <m:t>=</m:t>
                    </m:r>
                  </m:oMath>
                </a14:m>
                <a:r>
                  <a:rPr lang="es-MX" dirty="0" smtClean="0"/>
                  <a:t>concentración mas baja</a:t>
                </a:r>
              </a:p>
              <a:p>
                <a:r>
                  <a:rPr lang="es-MX" b="1" dirty="0" smtClean="0"/>
                  <a:t>Área</a:t>
                </a:r>
                <a:r>
                  <a:rPr lang="es-MX" dirty="0" smtClean="0"/>
                  <a:t>= superficie a través de la cual ocurre la difusión</a:t>
                </a:r>
              </a:p>
              <a:p>
                <a:r>
                  <a:rPr lang="es-MX" b="1" dirty="0" smtClean="0"/>
                  <a:t>Coeficiente de permeabilidad</a:t>
                </a:r>
                <a:r>
                  <a:rPr lang="es-MX" dirty="0" smtClean="0"/>
                  <a:t>= medida de desplazamiento de las moléculas de fármaco en l medio donde se difunden.</a:t>
                </a:r>
              </a:p>
              <a:p>
                <a:r>
                  <a:rPr lang="es-MX" b="1" dirty="0" smtClean="0"/>
                  <a:t>Espesor</a:t>
                </a:r>
                <a:r>
                  <a:rPr lang="es-MX" dirty="0" smtClean="0"/>
                  <a:t>= longitud de trayecto de difusión.</a:t>
                </a:r>
                <a:endParaRPr lang="es-MX" b="1" dirty="0" smtClean="0"/>
              </a:p>
              <a:p>
                <a:endParaRPr lang="es-MX" dirty="0" smtClean="0"/>
              </a:p>
              <a:p>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873772" y="4797152"/>
                <a:ext cx="7704856" cy="1872208"/>
              </a:xfrm>
              <a:prstGeom prst="rect">
                <a:avLst/>
              </a:prstGeom>
              <a:blipFill rotWithShape="1">
                <a:blip r:embed="rId3"/>
                <a:stretch>
                  <a:fillRect l="-393" t="-318"/>
                </a:stretch>
              </a:blipFill>
            </p:spPr>
            <p:txBody>
              <a:bodyPr/>
              <a:lstStyle/>
              <a:p>
                <a:r>
                  <a:rPr lang="es-MX">
                    <a:noFill/>
                  </a:rPr>
                  <a:t> </a:t>
                </a:r>
              </a:p>
            </p:txBody>
          </p:sp>
        </mc:Fallback>
      </mc:AlternateContent>
    </p:spTree>
    <p:extLst>
      <p:ext uri="{BB962C8B-B14F-4D97-AF65-F5344CB8AC3E}">
        <p14:creationId xmlns:p14="http://schemas.microsoft.com/office/powerpoint/2010/main" val="957107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04704"/>
          </a:xfrm>
        </p:spPr>
        <p:txBody>
          <a:bodyPr/>
          <a:lstStyle/>
          <a:p>
            <a:pPr algn="ctr"/>
            <a:r>
              <a:rPr lang="es-MX" sz="4000" cap="none" dirty="0">
                <a:ln w="10541" cmpd="sng">
                  <a:solidFill>
                    <a:schemeClr val="accent1">
                      <a:shade val="88000"/>
                      <a:satMod val="110000"/>
                    </a:schemeClr>
                  </a:solidFill>
                  <a:prstDash val="solid"/>
                </a:ln>
                <a:solidFill>
                  <a:srgbClr val="FF0000"/>
                </a:solidFill>
              </a:rPr>
              <a:t>Ácidos y Bases Disociadas</a:t>
            </a:r>
            <a:endParaRPr lang="es-MX" dirty="0"/>
          </a:p>
        </p:txBody>
      </p:sp>
      <p:sp>
        <p:nvSpPr>
          <p:cNvPr id="3" name="2 Marcador de contenido"/>
          <p:cNvSpPr>
            <a:spLocks noGrp="1"/>
          </p:cNvSpPr>
          <p:nvPr>
            <p:ph idx="1"/>
          </p:nvPr>
        </p:nvSpPr>
        <p:spPr>
          <a:xfrm>
            <a:off x="457200" y="1609416"/>
            <a:ext cx="7239000" cy="3043720"/>
          </a:xfrm>
        </p:spPr>
        <p:txBody>
          <a:bodyPr>
            <a:normAutofit fontScale="92500" lnSpcReduction="10000"/>
          </a:bodyPr>
          <a:lstStyle/>
          <a:p>
            <a:pPr marL="0" indent="0">
              <a:buNone/>
            </a:pPr>
            <a:r>
              <a:rPr lang="es-MX" dirty="0" smtClean="0"/>
              <a:t>Disociación de un ácido</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r>
              <a:rPr lang="es-MX" dirty="0" smtClean="0"/>
              <a:t>Disociación de una base</a:t>
            </a:r>
          </a:p>
          <a:p>
            <a:pPr marL="0" indent="0">
              <a:buNone/>
            </a:pPr>
            <a:endParaRPr lang="es-MX" dirty="0" smtClean="0"/>
          </a:p>
          <a:p>
            <a:pPr marL="0" indent="0">
              <a:buNone/>
            </a:pPr>
            <a:endParaRPr lang="es-MX" dirty="0"/>
          </a:p>
        </p:txBody>
      </p:sp>
      <mc:AlternateContent xmlns:mc="http://schemas.openxmlformats.org/markup-compatibility/2006" xmlns:a14="http://schemas.microsoft.com/office/drawing/2010/main">
        <mc:Choice Requires="a14">
          <p:sp>
            <p:nvSpPr>
              <p:cNvPr id="4" name="3 Rectángulo"/>
              <p:cNvSpPr/>
              <p:nvPr/>
            </p:nvSpPr>
            <p:spPr>
              <a:xfrm>
                <a:off x="611560" y="2348880"/>
                <a:ext cx="6984776" cy="129614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14:m>
                  <m:oMath xmlns:m="http://schemas.openxmlformats.org/officeDocument/2006/math">
                    <m:sSub>
                      <m:sSubPr>
                        <m:ctrlPr>
                          <a:rPr lang="es-MX" sz="2800" i="1" smtClean="0">
                            <a:latin typeface="Cambria Math"/>
                          </a:rPr>
                        </m:ctrlPr>
                      </m:sSubPr>
                      <m:e>
                        <m:r>
                          <a:rPr lang="es-MX" sz="2800" b="0" i="1" smtClean="0">
                            <a:latin typeface="Cambria Math"/>
                          </a:rPr>
                          <m:t>𝐶</m:t>
                        </m:r>
                      </m:e>
                      <m:sub>
                        <m:r>
                          <a:rPr lang="es-MX" sz="2800" b="0" i="1" smtClean="0">
                            <a:latin typeface="Cambria Math"/>
                          </a:rPr>
                          <m:t>8</m:t>
                        </m:r>
                      </m:sub>
                    </m:sSub>
                    <m:sSub>
                      <m:sSubPr>
                        <m:ctrlPr>
                          <a:rPr lang="es-MX" sz="2800" i="1" smtClean="0">
                            <a:latin typeface="Cambria Math"/>
                          </a:rPr>
                        </m:ctrlPr>
                      </m:sSubPr>
                      <m:e>
                        <m:r>
                          <a:rPr lang="es-MX" sz="2800" b="0" i="1" smtClean="0">
                            <a:latin typeface="Cambria Math"/>
                          </a:rPr>
                          <m:t>𝐻</m:t>
                        </m:r>
                      </m:e>
                      <m:sub>
                        <m:r>
                          <a:rPr lang="es-MX" sz="2800" b="0" i="1" smtClean="0">
                            <a:latin typeface="Cambria Math"/>
                          </a:rPr>
                          <m:t>7</m:t>
                        </m:r>
                      </m:sub>
                    </m:sSub>
                    <m:sSub>
                      <m:sSubPr>
                        <m:ctrlPr>
                          <a:rPr lang="es-MX" sz="2800" i="1" smtClean="0">
                            <a:latin typeface="Cambria Math"/>
                          </a:rPr>
                        </m:ctrlPr>
                      </m:sSubPr>
                      <m:e>
                        <m:r>
                          <a:rPr lang="es-MX" sz="2800" b="0" i="1" smtClean="0">
                            <a:latin typeface="Cambria Math"/>
                          </a:rPr>
                          <m:t>𝑂</m:t>
                        </m:r>
                      </m:e>
                      <m:sub>
                        <m:r>
                          <a:rPr lang="es-MX" sz="2800" b="0" i="1" smtClean="0">
                            <a:latin typeface="Cambria Math"/>
                          </a:rPr>
                          <m:t>2</m:t>
                        </m:r>
                      </m:sub>
                    </m:sSub>
                    <m:r>
                      <m:rPr>
                        <m:sty m:val="p"/>
                      </m:rPr>
                      <a:rPr lang="es-MX" sz="2800" b="0" i="0" smtClean="0">
                        <a:latin typeface="Cambria Math"/>
                      </a:rPr>
                      <m:t>COOH</m:t>
                    </m:r>
                    <m:r>
                      <a:rPr lang="es-MX" sz="2800" b="0" i="0" smtClean="0">
                        <a:latin typeface="Cambria Math"/>
                      </a:rPr>
                      <m:t> </m:t>
                    </m:r>
                  </m:oMath>
                </a14:m>
                <a:r>
                  <a:rPr lang="es-MX" sz="2800" dirty="0" smtClean="0"/>
                  <a:t>            </a:t>
                </a:r>
                <a14:m>
                  <m:oMath xmlns:m="http://schemas.openxmlformats.org/officeDocument/2006/math">
                    <m:sSub>
                      <m:sSubPr>
                        <m:ctrlPr>
                          <a:rPr lang="es-MX" sz="2800" i="1" dirty="0" smtClean="0">
                            <a:latin typeface="Cambria Math"/>
                          </a:rPr>
                        </m:ctrlPr>
                      </m:sSubPr>
                      <m:e>
                        <m:r>
                          <a:rPr lang="es-MX" sz="2800" b="0" i="1" dirty="0" smtClean="0">
                            <a:latin typeface="Cambria Math"/>
                          </a:rPr>
                          <m:t>𝐶</m:t>
                        </m:r>
                      </m:e>
                      <m:sub>
                        <m:r>
                          <a:rPr lang="es-MX" sz="2800" b="0" i="1" dirty="0" smtClean="0">
                            <a:latin typeface="Cambria Math"/>
                          </a:rPr>
                          <m:t>8</m:t>
                        </m:r>
                      </m:sub>
                    </m:sSub>
                    <m:sSub>
                      <m:sSubPr>
                        <m:ctrlPr>
                          <a:rPr lang="es-MX" sz="2800" i="1" dirty="0" smtClean="0">
                            <a:latin typeface="Cambria Math"/>
                          </a:rPr>
                        </m:ctrlPr>
                      </m:sSubPr>
                      <m:e>
                        <m:r>
                          <a:rPr lang="es-MX" sz="2800" b="0" i="1" dirty="0" smtClean="0">
                            <a:latin typeface="Cambria Math"/>
                          </a:rPr>
                          <m:t>𝐻</m:t>
                        </m:r>
                      </m:e>
                      <m:sub>
                        <m:r>
                          <a:rPr lang="es-MX" sz="2800" b="0" i="1" dirty="0" smtClean="0">
                            <a:latin typeface="Cambria Math"/>
                          </a:rPr>
                          <m:t>7</m:t>
                        </m:r>
                      </m:sub>
                    </m:sSub>
                    <m:sSub>
                      <m:sSubPr>
                        <m:ctrlPr>
                          <a:rPr lang="es-MX" sz="2800" i="1" dirty="0" smtClean="0">
                            <a:latin typeface="Cambria Math"/>
                          </a:rPr>
                        </m:ctrlPr>
                      </m:sSubPr>
                      <m:e>
                        <m:r>
                          <a:rPr lang="es-MX" sz="2800" b="0" i="1" dirty="0" smtClean="0">
                            <a:latin typeface="Cambria Math"/>
                          </a:rPr>
                          <m:t>𝑂</m:t>
                        </m:r>
                      </m:e>
                      <m:sub>
                        <m:r>
                          <a:rPr lang="es-MX" sz="2800" b="0" i="1" dirty="0" smtClean="0">
                            <a:latin typeface="Cambria Math"/>
                          </a:rPr>
                          <m:t>2</m:t>
                        </m:r>
                      </m:sub>
                    </m:sSub>
                    <m:r>
                      <a:rPr lang="es-MX" sz="2800" b="0" i="1" dirty="0" smtClean="0">
                        <a:latin typeface="Cambria Math"/>
                      </a:rPr>
                      <m:t>𝐶𝑂</m:t>
                    </m:r>
                    <m:sSup>
                      <m:sSupPr>
                        <m:ctrlPr>
                          <a:rPr lang="es-MX" sz="2800" b="0" i="1" dirty="0" smtClean="0">
                            <a:latin typeface="Cambria Math"/>
                          </a:rPr>
                        </m:ctrlPr>
                      </m:sSupPr>
                      <m:e>
                        <m:r>
                          <a:rPr lang="es-MX" sz="2800" b="0" i="1" dirty="0" smtClean="0">
                            <a:latin typeface="Cambria Math"/>
                          </a:rPr>
                          <m:t>𝑂</m:t>
                        </m:r>
                      </m:e>
                      <m:sup>
                        <m:r>
                          <a:rPr lang="es-MX" sz="2800" b="0" i="1" dirty="0" smtClean="0">
                            <a:latin typeface="Cambria Math"/>
                            <a:ea typeface="Cambria Math"/>
                          </a:rPr>
                          <m:t>−</m:t>
                        </m:r>
                      </m:sup>
                    </m:sSup>
                    <m:r>
                      <a:rPr lang="es-MX" sz="2800" b="0" i="1" dirty="0" smtClean="0">
                        <a:latin typeface="Cambria Math"/>
                        <a:ea typeface="Cambria Math"/>
                      </a:rPr>
                      <m:t>+</m:t>
                    </m:r>
                  </m:oMath>
                </a14:m>
                <a:r>
                  <a:rPr lang="es-MX" sz="2800" dirty="0" smtClean="0"/>
                  <a:t> </a:t>
                </a:r>
                <a14:m>
                  <m:oMath xmlns:m="http://schemas.openxmlformats.org/officeDocument/2006/math">
                    <m:sSup>
                      <m:sSupPr>
                        <m:ctrlPr>
                          <a:rPr lang="es-MX" sz="2800" i="1" dirty="0" smtClean="0">
                            <a:latin typeface="Cambria Math"/>
                          </a:rPr>
                        </m:ctrlPr>
                      </m:sSupPr>
                      <m:e>
                        <m:r>
                          <a:rPr lang="es-MX" sz="2800" b="0" i="1" dirty="0" smtClean="0">
                            <a:latin typeface="Cambria Math"/>
                          </a:rPr>
                          <m:t>𝐻</m:t>
                        </m:r>
                      </m:e>
                      <m:sup>
                        <m:r>
                          <a:rPr lang="es-MX" sz="2800" i="1" dirty="0" smtClean="0">
                            <a:latin typeface="Cambria Math"/>
                            <a:ea typeface="Cambria Math"/>
                          </a:rPr>
                          <m:t>+</m:t>
                        </m:r>
                      </m:sup>
                    </m:sSup>
                  </m:oMath>
                </a14:m>
                <a:endParaRPr lang="es-MX" sz="2800" dirty="0" smtClean="0"/>
              </a:p>
              <a:p>
                <a:r>
                  <a:rPr lang="es-MX" sz="1600" dirty="0" smtClean="0">
                    <a:latin typeface="Century Gothic" panose="020B0502020202020204" pitchFamily="34" charset="0"/>
                  </a:rPr>
                  <a:t>Ácido acetilsalicílico                                     AAS aniónico             Protón</a:t>
                </a:r>
              </a:p>
              <a:p>
                <a:r>
                  <a:rPr lang="es-MX" sz="1600" dirty="0" smtClean="0">
                    <a:latin typeface="Century Gothic" panose="020B0502020202020204" pitchFamily="34" charset="0"/>
                  </a:rPr>
                  <a:t>(AAS) neutral</a:t>
                </a:r>
              </a:p>
            </p:txBody>
          </p:sp>
        </mc:Choice>
        <mc:Fallback xmlns="">
          <p:sp>
            <p:nvSpPr>
              <p:cNvPr id="4" name="3 Rectángulo"/>
              <p:cNvSpPr>
                <a:spLocks noRot="1" noChangeAspect="1" noMove="1" noResize="1" noEditPoints="1" noAdjustHandles="1" noChangeArrowheads="1" noChangeShapeType="1" noTextEdit="1"/>
              </p:cNvSpPr>
              <p:nvPr/>
            </p:nvSpPr>
            <p:spPr>
              <a:xfrm>
                <a:off x="611560" y="2348880"/>
                <a:ext cx="6984776" cy="1296144"/>
              </a:xfrm>
              <a:prstGeom prst="rect">
                <a:avLst/>
              </a:prstGeom>
              <a:blipFill rotWithShape="1">
                <a:blip r:embed="rId2"/>
                <a:stretch>
                  <a:fillRect l="-173"/>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6 Marcador de contenido"/>
              <p:cNvSpPr txBox="1">
                <a:spLocks/>
              </p:cNvSpPr>
              <p:nvPr/>
            </p:nvSpPr>
            <p:spPr>
              <a:xfrm>
                <a:off x="594720" y="4797280"/>
                <a:ext cx="7433663" cy="1152000"/>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dk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dk1"/>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dk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dk1"/>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dk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dk1"/>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dk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dk1"/>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dk1"/>
                    </a:solidFill>
                    <a:latin typeface="+mn-lt"/>
                    <a:ea typeface="+mn-ea"/>
                    <a:cs typeface="+mn-cs"/>
                  </a:defRPr>
                </a:lvl9pPr>
                <a:extLst/>
              </a:lstStyle>
              <a:p>
                <a:pPr marL="0" indent="0">
                  <a:buFont typeface="Wingdings 2"/>
                  <a:buNone/>
                </a:pPr>
                <a14:m>
                  <m:oMath xmlns:m="http://schemas.openxmlformats.org/officeDocument/2006/math">
                    <m:sSub>
                      <m:sSubPr>
                        <m:ctrlPr>
                          <a:rPr lang="es-MX" sz="2400" i="1" smtClean="0">
                            <a:latin typeface="Cambria Math"/>
                          </a:rPr>
                        </m:ctrlPr>
                      </m:sSubPr>
                      <m:e>
                        <m:r>
                          <a:rPr lang="es-MX" sz="2400" i="1" smtClean="0">
                            <a:latin typeface="Cambria Math"/>
                          </a:rPr>
                          <m:t>𝐶</m:t>
                        </m:r>
                      </m:e>
                      <m:sub>
                        <m:r>
                          <a:rPr lang="es-MX" sz="2400" i="1" smtClean="0">
                            <a:latin typeface="Cambria Math"/>
                          </a:rPr>
                          <m:t>12</m:t>
                        </m:r>
                      </m:sub>
                    </m:sSub>
                    <m:sSub>
                      <m:sSubPr>
                        <m:ctrlPr>
                          <a:rPr lang="es-MX" sz="2400" i="1" smtClean="0">
                            <a:latin typeface="Cambria Math"/>
                          </a:rPr>
                        </m:ctrlPr>
                      </m:sSubPr>
                      <m:e>
                        <m:r>
                          <a:rPr lang="es-MX" sz="2400" i="1" smtClean="0">
                            <a:latin typeface="Cambria Math"/>
                          </a:rPr>
                          <m:t>𝐻</m:t>
                        </m:r>
                      </m:e>
                      <m:sub>
                        <m:r>
                          <a:rPr lang="es-MX" sz="2400" i="1" smtClean="0">
                            <a:latin typeface="Cambria Math"/>
                          </a:rPr>
                          <m:t>11</m:t>
                        </m:r>
                      </m:sub>
                    </m:sSub>
                    <m:sSub>
                      <m:sSubPr>
                        <m:ctrlPr>
                          <a:rPr lang="es-MX" sz="2400" i="1" smtClean="0">
                            <a:latin typeface="Cambria Math"/>
                          </a:rPr>
                        </m:ctrlPr>
                      </m:sSubPr>
                      <m:e>
                        <m:r>
                          <a:rPr lang="es-MX" sz="2400" i="1" smtClean="0">
                            <a:latin typeface="Cambria Math"/>
                          </a:rPr>
                          <m:t>𝐶𝐼𝑁</m:t>
                        </m:r>
                      </m:e>
                      <m:sub>
                        <m:r>
                          <a:rPr lang="es-MX" sz="2400" i="1" smtClean="0">
                            <a:latin typeface="Cambria Math"/>
                          </a:rPr>
                          <m:t>3</m:t>
                        </m:r>
                      </m:sub>
                    </m:sSub>
                    <m:sSup>
                      <m:sSupPr>
                        <m:ctrlPr>
                          <a:rPr lang="es-MX" sz="2400" i="1" smtClean="0">
                            <a:latin typeface="Cambria Math"/>
                          </a:rPr>
                        </m:ctrlPr>
                      </m:sSupPr>
                      <m:e>
                        <m:r>
                          <a:rPr lang="es-MX" sz="2400" i="1" smtClean="0">
                            <a:latin typeface="Cambria Math"/>
                          </a:rPr>
                          <m:t>𝑁𝐻</m:t>
                        </m:r>
                        <m:r>
                          <a:rPr lang="es-MX" sz="2400" i="1" smtClean="0">
                            <a:latin typeface="Cambria Math"/>
                          </a:rPr>
                          <m:t>3</m:t>
                        </m:r>
                      </m:e>
                      <m:sup>
                        <m:r>
                          <a:rPr lang="es-MX" sz="2400" b="1" i="1" smtClean="0">
                            <a:latin typeface="Cambria Math"/>
                          </a:rPr>
                          <m:t>+</m:t>
                        </m:r>
                      </m:sup>
                    </m:sSup>
                  </m:oMath>
                </a14:m>
                <a:r>
                  <a:rPr lang="es-MX" dirty="0" smtClean="0"/>
                  <a:t>            </a:t>
                </a:r>
                <a14:m>
                  <m:oMath xmlns:m="http://schemas.openxmlformats.org/officeDocument/2006/math">
                    <m:sSub>
                      <m:sSubPr>
                        <m:ctrlPr>
                          <a:rPr lang="es-MX" i="1" dirty="0" smtClean="0">
                            <a:latin typeface="Cambria Math"/>
                          </a:rPr>
                        </m:ctrlPr>
                      </m:sSubPr>
                      <m:e>
                        <m:r>
                          <a:rPr lang="es-MX" i="1" dirty="0" smtClean="0">
                            <a:latin typeface="Cambria Math"/>
                          </a:rPr>
                          <m:t> </m:t>
                        </m:r>
                        <m:r>
                          <a:rPr lang="es-MX" i="1" dirty="0" smtClean="0">
                            <a:latin typeface="Cambria Math"/>
                          </a:rPr>
                          <m:t>𝐶</m:t>
                        </m:r>
                      </m:e>
                      <m:sub>
                        <m:r>
                          <a:rPr lang="es-MX" i="1" dirty="0" smtClean="0">
                            <a:latin typeface="Cambria Math"/>
                          </a:rPr>
                          <m:t>12</m:t>
                        </m:r>
                      </m:sub>
                    </m:sSub>
                    <m:sSub>
                      <m:sSubPr>
                        <m:ctrlPr>
                          <a:rPr lang="es-MX" i="1" dirty="0" smtClean="0">
                            <a:latin typeface="Cambria Math"/>
                          </a:rPr>
                        </m:ctrlPr>
                      </m:sSubPr>
                      <m:e>
                        <m:r>
                          <a:rPr lang="es-MX" i="1" dirty="0" smtClean="0">
                            <a:latin typeface="Cambria Math"/>
                          </a:rPr>
                          <m:t>𝐻</m:t>
                        </m:r>
                      </m:e>
                      <m:sub>
                        <m:r>
                          <a:rPr lang="es-MX" i="1" dirty="0" smtClean="0">
                            <a:latin typeface="Cambria Math"/>
                          </a:rPr>
                          <m:t>11</m:t>
                        </m:r>
                      </m:sub>
                    </m:sSub>
                    <m:sSub>
                      <m:sSubPr>
                        <m:ctrlPr>
                          <a:rPr lang="es-MX" i="1" dirty="0" smtClean="0">
                            <a:latin typeface="Cambria Math"/>
                          </a:rPr>
                        </m:ctrlPr>
                      </m:sSubPr>
                      <m:e>
                        <m:r>
                          <a:rPr lang="es-MX" i="1" dirty="0" smtClean="0">
                            <a:latin typeface="Cambria Math"/>
                          </a:rPr>
                          <m:t>𝐶𝐼𝑁</m:t>
                        </m:r>
                      </m:e>
                      <m:sub>
                        <m:r>
                          <a:rPr lang="es-MX" i="1" dirty="0" smtClean="0">
                            <a:latin typeface="Cambria Math"/>
                          </a:rPr>
                          <m:t>3</m:t>
                        </m:r>
                      </m:sub>
                    </m:sSub>
                    <m:sSub>
                      <m:sSubPr>
                        <m:ctrlPr>
                          <a:rPr lang="es-MX" i="1" dirty="0" smtClean="0">
                            <a:latin typeface="Cambria Math"/>
                          </a:rPr>
                        </m:ctrlPr>
                      </m:sSubPr>
                      <m:e>
                        <m:r>
                          <a:rPr lang="es-MX" i="1" dirty="0" smtClean="0">
                            <a:latin typeface="Cambria Math"/>
                          </a:rPr>
                          <m:t>𝑁𝐻</m:t>
                        </m:r>
                      </m:e>
                      <m:sub>
                        <m:r>
                          <a:rPr lang="es-MX" i="1" dirty="0" smtClean="0">
                            <a:latin typeface="Cambria Math"/>
                          </a:rPr>
                          <m:t>2</m:t>
                        </m:r>
                      </m:sub>
                    </m:sSub>
                    <m:r>
                      <a:rPr lang="es-MX" i="1" dirty="0">
                        <a:latin typeface="Cambria Math"/>
                        <a:ea typeface="Cambria Math"/>
                      </a:rPr>
                      <m:t>+</m:t>
                    </m:r>
                    <m:r>
                      <a:rPr lang="es-MX" i="1" dirty="0" smtClean="0">
                        <a:latin typeface="Cambria Math"/>
                        <a:ea typeface="Cambria Math"/>
                      </a:rPr>
                      <m:t> </m:t>
                    </m:r>
                    <m:sSup>
                      <m:sSupPr>
                        <m:ctrlPr>
                          <a:rPr lang="es-MX" i="1" dirty="0" smtClean="0">
                            <a:latin typeface="Cambria Math"/>
                            <a:ea typeface="Cambria Math"/>
                          </a:rPr>
                        </m:ctrlPr>
                      </m:sSupPr>
                      <m:e>
                        <m:r>
                          <a:rPr lang="es-MX" i="1" dirty="0" smtClean="0">
                            <a:latin typeface="Cambria Math"/>
                            <a:ea typeface="Cambria Math"/>
                          </a:rPr>
                          <m:t>𝐻</m:t>
                        </m:r>
                      </m:e>
                      <m:sup>
                        <m:r>
                          <a:rPr lang="es-MX" i="1" dirty="0" smtClean="0">
                            <a:latin typeface="Cambria Math"/>
                            <a:ea typeface="Cambria Math"/>
                          </a:rPr>
                          <m:t>+</m:t>
                        </m:r>
                      </m:sup>
                    </m:sSup>
                  </m:oMath>
                </a14:m>
                <a:endParaRPr lang="es-MX" dirty="0" smtClean="0"/>
              </a:p>
              <a:p>
                <a:pPr marL="0" indent="0">
                  <a:buFont typeface="Wingdings 2"/>
                  <a:buNone/>
                </a:pPr>
                <a:r>
                  <a:rPr lang="es-MX" sz="1600" dirty="0" smtClean="0">
                    <a:latin typeface="Century Gothic" panose="020B0502020202020204" pitchFamily="34" charset="0"/>
                  </a:rPr>
                  <a:t>Pirimetamina                                              </a:t>
                </a:r>
                <a:r>
                  <a:rPr lang="es-MX" sz="1600" dirty="0" err="1">
                    <a:latin typeface="Century Gothic" panose="020B0502020202020204" pitchFamily="34" charset="0"/>
                  </a:rPr>
                  <a:t>P</a:t>
                </a:r>
                <a:r>
                  <a:rPr lang="es-MX" sz="1600" dirty="0" err="1" smtClean="0">
                    <a:latin typeface="Century Gothic" panose="020B0502020202020204" pitchFamily="34" charset="0"/>
                  </a:rPr>
                  <a:t>irimetamina</a:t>
                </a:r>
                <a:r>
                  <a:rPr lang="es-MX" sz="1600" dirty="0" smtClean="0">
                    <a:latin typeface="Century Gothic" panose="020B0502020202020204" pitchFamily="34" charset="0"/>
                  </a:rPr>
                  <a:t> neutral       Protón              </a:t>
                </a:r>
              </a:p>
              <a:p>
                <a:pPr marL="0" indent="0">
                  <a:buFont typeface="Wingdings 2"/>
                  <a:buNone/>
                </a:pPr>
                <a:r>
                  <a:rPr lang="es-MX" sz="1600" dirty="0" smtClean="0">
                    <a:latin typeface="Century Gothic" panose="020B0502020202020204" pitchFamily="34" charset="0"/>
                  </a:rPr>
                  <a:t>Catiónica</a:t>
                </a:r>
                <a:endParaRPr lang="es-MX" sz="1600" dirty="0">
                  <a:latin typeface="Century Gothic" panose="020B0502020202020204" pitchFamily="34" charset="0"/>
                </a:endParaRPr>
              </a:p>
            </p:txBody>
          </p:sp>
        </mc:Choice>
        <mc:Fallback xmlns="">
          <p:sp>
            <p:nvSpPr>
              <p:cNvPr id="6" name="6 Marcador de contenido"/>
              <p:cNvSpPr txBox="1">
                <a:spLocks noRot="1" noChangeAspect="1" noMove="1" noResize="1" noEditPoints="1" noAdjustHandles="1" noChangeArrowheads="1" noChangeShapeType="1" noTextEdit="1"/>
              </p:cNvSpPr>
              <p:nvPr/>
            </p:nvSpPr>
            <p:spPr>
              <a:xfrm>
                <a:off x="594720" y="4797280"/>
                <a:ext cx="7433663" cy="1152000"/>
              </a:xfrm>
              <a:prstGeom prst="rect">
                <a:avLst/>
              </a:prstGeom>
              <a:blipFill rotWithShape="1">
                <a:blip r:embed="rId3"/>
                <a:stretch>
                  <a:fillRect l="-245" r="-5873" b="-3571"/>
                </a:stretch>
              </a:blipFill>
            </p:spPr>
            <p:txBody>
              <a:bodyPr/>
              <a:lstStyle/>
              <a:p>
                <a:r>
                  <a:rPr lang="es-MX">
                    <a:noFill/>
                  </a:rPr>
                  <a:t> </a:t>
                </a:r>
              </a:p>
            </p:txBody>
          </p:sp>
        </mc:Fallback>
      </mc:AlternateContent>
      <p:cxnSp>
        <p:nvCxnSpPr>
          <p:cNvPr id="7" name="6 Conector recto de flecha"/>
          <p:cNvCxnSpPr/>
          <p:nvPr/>
        </p:nvCxnSpPr>
        <p:spPr>
          <a:xfrm>
            <a:off x="3131840" y="2852936"/>
            <a:ext cx="108012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8" name="7 Conector recto de flecha"/>
          <p:cNvCxnSpPr/>
          <p:nvPr/>
        </p:nvCxnSpPr>
        <p:spPr>
          <a:xfrm>
            <a:off x="3131840" y="5013176"/>
            <a:ext cx="108012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531800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7239000" cy="1863080"/>
          </a:xfrm>
        </p:spPr>
        <p:txBody>
          <a:bodyPr>
            <a:noAutofit/>
          </a:bodyPr>
          <a:lstStyle/>
          <a:p>
            <a:pPr algn="ctr"/>
            <a:r>
              <a:rPr lang="es-MX" sz="40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1.4 Ionización de ácidos y bases débiles: Ecuación de Henderson y Hasselbalch</a:t>
            </a:r>
            <a:endParaRPr lang="es-MX" sz="4000"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645368" y="5226800"/>
                <a:ext cx="7239000" cy="1226536"/>
              </a:xfrm>
            </p:spPr>
            <p:txBody>
              <a:bodyPr>
                <a:normAutofit fontScale="77500" lnSpcReduction="20000"/>
              </a:bodyPr>
              <a:lstStyle/>
              <a:p>
                <a:pPr marL="0" indent="0" algn="just">
                  <a:buNone/>
                </a:pPr>
                <a:r>
                  <a:rPr lang="es-MX" b="1" dirty="0" smtClean="0">
                    <a:latin typeface="Century Gothic" panose="020B0502020202020204" pitchFamily="34" charset="0"/>
                  </a:rPr>
                  <a:t>Mientras mas bajo el </a:t>
                </a:r>
                <a14:m>
                  <m:oMath xmlns:m="http://schemas.openxmlformats.org/officeDocument/2006/math">
                    <m:r>
                      <a:rPr lang="es-MX" b="1" i="1" smtClean="0">
                        <a:latin typeface="Cambria Math"/>
                      </a:rPr>
                      <m:t>𝒑𝑯</m:t>
                    </m:r>
                    <m:r>
                      <a:rPr lang="es-MX" b="1" i="1" smtClean="0">
                        <a:latin typeface="Cambria Math"/>
                      </a:rPr>
                      <m:t> </m:t>
                    </m:r>
                  </m:oMath>
                </a14:m>
                <a:r>
                  <a:rPr lang="es-MX" b="1" dirty="0" smtClean="0">
                    <a:latin typeface="Century Gothic" panose="020B0502020202020204" pitchFamily="34" charset="0"/>
                  </a:rPr>
                  <a:t>con respecto al  </a:t>
                </a:r>
                <a14:m>
                  <m:oMath xmlns:m="http://schemas.openxmlformats.org/officeDocument/2006/math">
                    <m:sSub>
                      <m:sSubPr>
                        <m:ctrlPr>
                          <a:rPr lang="es-MX" b="1" i="1" smtClean="0">
                            <a:latin typeface="Cambria Math"/>
                          </a:rPr>
                        </m:ctrlPr>
                      </m:sSubPr>
                      <m:e>
                        <m:r>
                          <a:rPr lang="es-MX" b="1" i="1" smtClean="0">
                            <a:latin typeface="Cambria Math"/>
                          </a:rPr>
                          <m:t>𝒑𝑲</m:t>
                        </m:r>
                      </m:e>
                      <m:sub>
                        <m:r>
                          <a:rPr lang="es-MX" b="1" i="1" smtClean="0">
                            <a:latin typeface="Cambria Math"/>
                          </a:rPr>
                          <m:t>𝒂</m:t>
                        </m:r>
                      </m:sub>
                    </m:sSub>
                    <m:r>
                      <a:rPr lang="es-MX" b="1" i="0" smtClean="0">
                        <a:latin typeface="Cambria Math"/>
                      </a:rPr>
                      <m:t>, </m:t>
                    </m:r>
                  </m:oMath>
                </a14:m>
                <a:r>
                  <a:rPr lang="es-MX" b="1" dirty="0" smtClean="0">
                    <a:latin typeface="Century Gothic" panose="020B0502020202020204" pitchFamily="34" charset="0"/>
                  </a:rPr>
                  <a:t>mayor será la fracción del fármaco en su forma disociada.</a:t>
                </a:r>
              </a:p>
              <a:p>
                <a:pPr marL="0" indent="0" algn="just">
                  <a:buNone/>
                </a:pPr>
                <a:r>
                  <a:rPr lang="es-MX" b="1" dirty="0" smtClean="0">
                    <a:latin typeface="Century Gothic" panose="020B0502020202020204" pitchFamily="34" charset="0"/>
                  </a:rPr>
                  <a:t> </a:t>
                </a:r>
                <a14:m>
                  <m:oMath xmlns:m="http://schemas.openxmlformats.org/officeDocument/2006/math">
                    <m:sSub>
                      <m:sSubPr>
                        <m:ctrlPr>
                          <a:rPr lang="es-MX" b="1" i="1">
                            <a:latin typeface="Cambria Math"/>
                          </a:rPr>
                        </m:ctrlPr>
                      </m:sSubPr>
                      <m:e>
                        <m:r>
                          <a:rPr lang="es-MX" b="1" i="1">
                            <a:latin typeface="Cambria Math"/>
                          </a:rPr>
                          <m:t>𝒑𝑲</m:t>
                        </m:r>
                      </m:e>
                      <m:sub>
                        <m:r>
                          <a:rPr lang="es-MX" b="1" i="1">
                            <a:latin typeface="Cambria Math"/>
                          </a:rPr>
                          <m:t>𝒂</m:t>
                        </m:r>
                        <m:r>
                          <a:rPr lang="es-MX" b="1" i="1">
                            <a:latin typeface="Cambria Math"/>
                          </a:rPr>
                          <m:t> </m:t>
                        </m:r>
                      </m:sub>
                    </m:sSub>
                  </m:oMath>
                </a14:m>
                <a:r>
                  <a:rPr lang="es-MX" b="1" dirty="0" smtClean="0">
                    <a:latin typeface="Century Gothic" panose="020B0502020202020204" pitchFamily="34" charset="0"/>
                  </a:rPr>
                  <a:t>= Es el </a:t>
                </a:r>
                <a14:m>
                  <m:oMath xmlns:m="http://schemas.openxmlformats.org/officeDocument/2006/math">
                    <m:r>
                      <a:rPr lang="es-MX" b="1" i="1" smtClean="0">
                        <a:latin typeface="Cambria Math"/>
                      </a:rPr>
                      <m:t>𝒑𝑯</m:t>
                    </m:r>
                  </m:oMath>
                </a14:m>
                <a:r>
                  <a:rPr lang="es-MX" b="1" dirty="0" smtClean="0">
                    <a:latin typeface="Century Gothic" panose="020B0502020202020204" pitchFamily="34" charset="0"/>
                  </a:rPr>
                  <a:t> en el cual la mitad del fármaco se halla en su forma disociada.</a:t>
                </a:r>
                <a:endParaRPr lang="es-MX" b="1" dirty="0">
                  <a:latin typeface="Century Gothic" panose="020B0502020202020204" pitchFamily="34" charset="0"/>
                </a:endParaRPr>
              </a:p>
              <a:p>
                <a:pPr marL="0" indent="0" algn="just">
                  <a:buNone/>
                </a:pPr>
                <a:endParaRPr lang="es-MX" dirty="0">
                  <a:latin typeface="Century Gothic" panose="020B0502020202020204" pitchFamily="34" charset="0"/>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645368" y="5226800"/>
                <a:ext cx="7239000" cy="1226536"/>
              </a:xfrm>
              <a:blipFill rotWithShape="1">
                <a:blip r:embed="rId2"/>
                <a:stretch>
                  <a:fillRect l="-927" t="-7426" r="-842" b="-1485"/>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3 Rectángulo"/>
              <p:cNvSpPr/>
              <p:nvPr/>
            </p:nvSpPr>
            <p:spPr>
              <a:xfrm>
                <a:off x="2123728" y="2780928"/>
                <a:ext cx="3888432" cy="129614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s-MX" b="1" i="1" smtClean="0">
                          <a:solidFill>
                            <a:schemeClr val="tx1"/>
                          </a:solidFill>
                          <a:latin typeface="Cambria Math"/>
                        </a:rPr>
                        <m:t>𝑳𝒐𝒈</m:t>
                      </m:r>
                      <m:r>
                        <a:rPr lang="es-MX" b="1" i="1" smtClean="0">
                          <a:solidFill>
                            <a:schemeClr val="tx1"/>
                          </a:solidFill>
                          <a:latin typeface="Cambria Math"/>
                        </a:rPr>
                        <m:t> </m:t>
                      </m:r>
                      <m:f>
                        <m:fPr>
                          <m:ctrlPr>
                            <a:rPr lang="es-MX" b="1" i="1" smtClean="0">
                              <a:solidFill>
                                <a:schemeClr val="tx1"/>
                              </a:solidFill>
                              <a:latin typeface="Cambria Math"/>
                            </a:rPr>
                          </m:ctrlPr>
                        </m:fPr>
                        <m:num>
                          <m:r>
                            <a:rPr lang="es-MX" b="1" i="1" smtClean="0">
                              <a:solidFill>
                                <a:schemeClr val="tx1"/>
                              </a:solidFill>
                              <a:latin typeface="Cambria Math"/>
                            </a:rPr>
                            <m:t>𝑫𝒊𝒔𝒐𝒄𝒊𝒂𝒅𝒂</m:t>
                          </m:r>
                        </m:num>
                        <m:den>
                          <m:r>
                            <a:rPr lang="es-MX" b="1" i="1" smtClean="0">
                              <a:solidFill>
                                <a:schemeClr val="tx1"/>
                              </a:solidFill>
                              <a:latin typeface="Cambria Math"/>
                            </a:rPr>
                            <m:t>𝑵𝒐</m:t>
                          </m:r>
                          <m:r>
                            <a:rPr lang="es-MX" b="1" i="1" smtClean="0">
                              <a:solidFill>
                                <a:schemeClr val="tx1"/>
                              </a:solidFill>
                              <a:latin typeface="Cambria Math"/>
                            </a:rPr>
                            <m:t> </m:t>
                          </m:r>
                          <m:r>
                            <a:rPr lang="es-MX" b="1" i="1" smtClean="0">
                              <a:solidFill>
                                <a:schemeClr val="tx1"/>
                              </a:solidFill>
                              <a:latin typeface="Cambria Math"/>
                            </a:rPr>
                            <m:t>𝒅𝒊𝒔𝒐𝒄𝒊𝒂𝒅𝒂</m:t>
                          </m:r>
                        </m:den>
                      </m:f>
                      <m:r>
                        <a:rPr lang="es-MX" b="1" i="1" smtClean="0">
                          <a:solidFill>
                            <a:schemeClr val="tx1"/>
                          </a:solidFill>
                          <a:latin typeface="Cambria Math"/>
                        </a:rPr>
                        <m:t>=</m:t>
                      </m:r>
                      <m:sSub>
                        <m:sSubPr>
                          <m:ctrlPr>
                            <a:rPr lang="es-MX" b="1" i="1" smtClean="0">
                              <a:solidFill>
                                <a:schemeClr val="tx1"/>
                              </a:solidFill>
                              <a:latin typeface="Cambria Math"/>
                            </a:rPr>
                          </m:ctrlPr>
                        </m:sSubPr>
                        <m:e>
                          <m:r>
                            <a:rPr lang="es-MX" b="1" i="1" smtClean="0">
                              <a:solidFill>
                                <a:schemeClr val="tx1"/>
                              </a:solidFill>
                              <a:latin typeface="Cambria Math"/>
                            </a:rPr>
                            <m:t>𝒑𝑲</m:t>
                          </m:r>
                        </m:e>
                        <m:sub>
                          <m:r>
                            <a:rPr lang="es-MX" b="1" i="1" smtClean="0">
                              <a:solidFill>
                                <a:schemeClr val="tx1"/>
                              </a:solidFill>
                              <a:latin typeface="Cambria Math"/>
                            </a:rPr>
                            <m:t>𝒂</m:t>
                          </m:r>
                        </m:sub>
                      </m:sSub>
                      <m:r>
                        <a:rPr lang="es-MX" b="1" i="1" smtClean="0">
                          <a:solidFill>
                            <a:schemeClr val="tx1"/>
                          </a:solidFill>
                          <a:latin typeface="Cambria Math"/>
                        </a:rPr>
                        <m:t>−</m:t>
                      </m:r>
                      <m:r>
                        <a:rPr lang="es-MX" b="1" i="1" smtClean="0">
                          <a:solidFill>
                            <a:schemeClr val="tx1"/>
                          </a:solidFill>
                          <a:latin typeface="Cambria Math"/>
                        </a:rPr>
                        <m:t>𝒑𝑯</m:t>
                      </m:r>
                    </m:oMath>
                  </m:oMathPara>
                </a14:m>
                <a:endParaRPr lang="es-MX" b="1" dirty="0">
                  <a:solidFill>
                    <a:schemeClr val="tx1"/>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2123728" y="2780928"/>
                <a:ext cx="3888432" cy="1296144"/>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3748745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320040"/>
            <a:ext cx="7239000" cy="948720"/>
          </a:xfrm>
        </p:spPr>
        <p:txBody>
          <a:bodyPr>
            <a:normAutofit/>
          </a:bodyPr>
          <a:lstStyle/>
          <a:p>
            <a:pPr algn="ctr"/>
            <a:r>
              <a:rPr lang="es-MX" sz="4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entury Gothic" panose="020B0502020202020204" pitchFamily="34" charset="0"/>
              </a:rPr>
              <a:t>Farmacocinética</a:t>
            </a:r>
            <a:endParaRPr lang="es-MX" sz="4400" dirty="0">
              <a:latin typeface="Century Gothic" panose="020B0502020202020204" pitchFamily="34" charset="0"/>
            </a:endParaRPr>
          </a:p>
        </p:txBody>
      </p:sp>
      <p:sp>
        <p:nvSpPr>
          <p:cNvPr id="5" name="4 Marcador de contenido"/>
          <p:cNvSpPr>
            <a:spLocks noGrp="1"/>
          </p:cNvSpPr>
          <p:nvPr>
            <p:ph idx="1"/>
          </p:nvPr>
        </p:nvSpPr>
        <p:spPr/>
        <p:txBody>
          <a:bodyPr>
            <a:normAutofit/>
          </a:bodyPr>
          <a:lstStyle/>
          <a:p>
            <a:pPr marL="0" indent="0">
              <a:buNone/>
            </a:pPr>
            <a:r>
              <a:rPr lang="es-MX" sz="2000" b="1" dirty="0" smtClean="0">
                <a:latin typeface="Century Gothic" panose="020B0502020202020204" pitchFamily="34" charset="0"/>
              </a:rPr>
              <a:t>Definición.</a:t>
            </a:r>
          </a:p>
          <a:p>
            <a:pPr>
              <a:buFont typeface="Wingdings" panose="05000000000000000000" pitchFamily="2" charset="2"/>
              <a:buChar char="ü"/>
            </a:pPr>
            <a:r>
              <a:rPr lang="es-MX" sz="2000" dirty="0" smtClean="0">
                <a:latin typeface="Century Gothic" panose="020B0502020202020204" pitchFamily="34" charset="0"/>
              </a:rPr>
              <a:t>Rama </a:t>
            </a:r>
            <a:r>
              <a:rPr lang="es-MX" sz="2000" dirty="0">
                <a:latin typeface="Century Gothic" panose="020B0502020202020204" pitchFamily="34" charset="0"/>
              </a:rPr>
              <a:t>de la </a:t>
            </a:r>
            <a:r>
              <a:rPr lang="es-MX" sz="2000" dirty="0" smtClean="0">
                <a:latin typeface="Century Gothic" panose="020B0502020202020204" pitchFamily="34" charset="0"/>
              </a:rPr>
              <a:t>farmacología encargada del estudio de  los procesos </a:t>
            </a:r>
            <a:r>
              <a:rPr lang="es-MX" sz="2000" dirty="0">
                <a:latin typeface="Century Gothic" panose="020B0502020202020204" pitchFamily="34" charset="0"/>
              </a:rPr>
              <a:t>a los cuales un fármaco será sometido en su paso por el </a:t>
            </a:r>
            <a:r>
              <a:rPr lang="es-MX" sz="2000" dirty="0" smtClean="0">
                <a:latin typeface="Century Gothic" panose="020B0502020202020204" pitchFamily="34" charset="0"/>
              </a:rPr>
              <a:t>organismo. </a:t>
            </a:r>
          </a:p>
          <a:p>
            <a:pPr>
              <a:buFont typeface="Wingdings" panose="05000000000000000000" pitchFamily="2" charset="2"/>
              <a:buChar char="ü"/>
            </a:pPr>
            <a:endParaRPr lang="es-MX" sz="2000" dirty="0">
              <a:latin typeface="Century Gothic" panose="020B0502020202020204" pitchFamily="34" charset="0"/>
            </a:endParaRPr>
          </a:p>
          <a:p>
            <a:pPr>
              <a:buFont typeface="Wingdings" panose="05000000000000000000" pitchFamily="2" charset="2"/>
              <a:buChar char="ü"/>
            </a:pPr>
            <a:r>
              <a:rPr lang="es-MX" sz="2000" dirty="0" smtClean="0">
                <a:latin typeface="Century Gothic" panose="020B0502020202020204" pitchFamily="34" charset="0"/>
              </a:rPr>
              <a:t>Estos pasos van desde la absorción hasta la eliminación. </a:t>
            </a:r>
          </a:p>
          <a:p>
            <a:pPr>
              <a:buFont typeface="Wingdings" panose="05000000000000000000" pitchFamily="2" charset="2"/>
              <a:buChar char="ü"/>
            </a:pPr>
            <a:endParaRPr lang="es-MX" sz="2000" dirty="0">
              <a:latin typeface="Century Gothic" panose="020B0502020202020204" pitchFamily="34" charset="0"/>
            </a:endParaRPr>
          </a:p>
          <a:p>
            <a:pPr>
              <a:buFont typeface="Wingdings" panose="05000000000000000000" pitchFamily="2" charset="2"/>
              <a:buChar char="ü"/>
            </a:pPr>
            <a:r>
              <a:rPr lang="es-MX" sz="2000" dirty="0" smtClean="0">
                <a:latin typeface="Century Gothic" panose="020B0502020202020204" pitchFamily="34" charset="0"/>
              </a:rPr>
              <a:t>Es importante para lograr el éxito terapéutico y reducir la incidencia de efectos farmacológicos.</a:t>
            </a:r>
            <a:endParaRPr lang="es-MX" sz="2000" dirty="0">
              <a:latin typeface="Century Gothic" panose="020B0502020202020204" pitchFamily="34" charset="0"/>
            </a:endParaRPr>
          </a:p>
        </p:txBody>
      </p:sp>
    </p:spTree>
    <p:extLst>
      <p:ext uri="{BB962C8B-B14F-4D97-AF65-F5344CB8AC3E}">
        <p14:creationId xmlns:p14="http://schemas.microsoft.com/office/powerpoint/2010/main" val="1001115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pPr algn="ctr"/>
            <a:r>
              <a:rPr lang="es-MX" sz="4400" cap="none" dirty="0" smtClean="0">
                <a:ln w="10541" cmpd="sng">
                  <a:solidFill>
                    <a:schemeClr val="accent1">
                      <a:shade val="88000"/>
                      <a:satMod val="110000"/>
                    </a:schemeClr>
                  </a:solidFill>
                  <a:prstDash val="solid"/>
                </a:ln>
                <a:solidFill>
                  <a:srgbClr val="C00000"/>
                </a:solidFill>
                <a:latin typeface="Century Gothic" panose="020B0502020202020204" pitchFamily="34" charset="0"/>
              </a:rPr>
              <a:t>Ácidos Débiles</a:t>
            </a:r>
            <a:endParaRPr lang="es-MX" sz="4400" cap="none" dirty="0">
              <a:ln w="10541" cmpd="sng">
                <a:solidFill>
                  <a:schemeClr val="accent1">
                    <a:shade val="88000"/>
                    <a:satMod val="110000"/>
                  </a:schemeClr>
                </a:solidFill>
                <a:prstDash val="solid"/>
              </a:ln>
              <a:solidFill>
                <a:srgbClr val="C00000"/>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412776"/>
                <a:ext cx="7239000" cy="4846320"/>
              </a:xfrm>
            </p:spPr>
            <p:txBody>
              <a:bodyPr>
                <a:normAutofit/>
              </a:bodyPr>
              <a:lstStyle/>
              <a:p>
                <a:pPr algn="just">
                  <a:buFont typeface="Wingdings" panose="05000000000000000000" pitchFamily="2" charset="2"/>
                  <a:buChar char="§"/>
                </a:pPr>
                <a:r>
                  <a:rPr lang="es-MX" sz="2000" b="1" dirty="0" smtClean="0">
                    <a:latin typeface="Century Gothic" panose="020B0502020202020204" pitchFamily="34" charset="0"/>
                  </a:rPr>
                  <a:t>Ún ácido es una molécula que libera un protón (</a:t>
                </a:r>
                <a14:m>
                  <m:oMath xmlns:m="http://schemas.openxmlformats.org/officeDocument/2006/math">
                    <m:sSup>
                      <m:sSupPr>
                        <m:ctrlPr>
                          <a:rPr lang="es-MX" sz="2000" b="1" i="1" smtClean="0">
                            <a:latin typeface="Cambria Math"/>
                          </a:rPr>
                        </m:ctrlPr>
                      </m:sSupPr>
                      <m:e>
                        <m:r>
                          <a:rPr lang="es-MX" sz="2000" b="1" i="1" smtClean="0">
                            <a:latin typeface="Cambria Math"/>
                          </a:rPr>
                          <m:t>𝑯</m:t>
                        </m:r>
                      </m:e>
                      <m:sup>
                        <m:r>
                          <a:rPr lang="es-MX" sz="2000" b="1" i="1" smtClean="0">
                            <a:latin typeface="Cambria Math"/>
                          </a:rPr>
                          <m:t>+</m:t>
                        </m:r>
                      </m:sup>
                    </m:sSup>
                  </m:oMath>
                </a14:m>
                <a:r>
                  <a:rPr lang="es-MX" sz="2000" b="1" dirty="0" smtClean="0">
                    <a:latin typeface="Century Gothic" panose="020B0502020202020204" pitchFamily="34" charset="0"/>
                  </a:rPr>
                  <a:t>).</a:t>
                </a:r>
              </a:p>
              <a:p>
                <a:pPr algn="just">
                  <a:buFont typeface="Wingdings" panose="05000000000000000000" pitchFamily="2" charset="2"/>
                  <a:buChar char="§"/>
                </a:pPr>
                <a:r>
                  <a:rPr lang="es-MX" sz="2000" b="1" dirty="0">
                    <a:latin typeface="Century Gothic" panose="020B0502020202020204" pitchFamily="34" charset="0"/>
                  </a:rPr>
                  <a:t>Un ácido con un </a:t>
                </a:r>
                <a14:m>
                  <m:oMath xmlns:m="http://schemas.openxmlformats.org/officeDocument/2006/math">
                    <m:sSub>
                      <m:sSubPr>
                        <m:ctrlPr>
                          <a:rPr lang="es-MX" sz="2000" b="1" i="1" smtClean="0">
                            <a:latin typeface="Cambria Math"/>
                          </a:rPr>
                        </m:ctrlPr>
                      </m:sSubPr>
                      <m:e>
                        <m:r>
                          <a:rPr lang="es-MX" sz="2000" b="1" i="1" smtClean="0">
                            <a:latin typeface="Cambria Math"/>
                          </a:rPr>
                          <m:t>𝒑𝑲</m:t>
                        </m:r>
                      </m:e>
                      <m:sub>
                        <m:r>
                          <a:rPr lang="es-MX" sz="2000" b="1" i="1" smtClean="0">
                            <a:latin typeface="Cambria Math"/>
                          </a:rPr>
                          <m:t>𝒂</m:t>
                        </m:r>
                        <m:r>
                          <a:rPr lang="es-MX" sz="2000" b="1" i="1" smtClean="0">
                            <a:latin typeface="Cambria Math"/>
                          </a:rPr>
                          <m:t> </m:t>
                        </m:r>
                      </m:sub>
                    </m:sSub>
                  </m:oMath>
                </a14:m>
                <a:r>
                  <a:rPr lang="es-MX" sz="2000" b="1" dirty="0" smtClean="0">
                    <a:latin typeface="Century Gothic" panose="020B0502020202020204" pitchFamily="34" charset="0"/>
                  </a:rPr>
                  <a:t>bajo </a:t>
                </a:r>
                <a:r>
                  <a:rPr lang="es-MX" sz="2000" b="1" dirty="0">
                    <a:latin typeface="Century Gothic" panose="020B0502020202020204" pitchFamily="34" charset="0"/>
                  </a:rPr>
                  <a:t>es un ácido muy disociable; por tanto fuerte</a:t>
                </a:r>
              </a:p>
              <a:p>
                <a:pPr algn="just">
                  <a:buFont typeface="Wingdings" panose="05000000000000000000" pitchFamily="2" charset="2"/>
                  <a:buChar char="§"/>
                </a:pPr>
                <a:r>
                  <a:rPr lang="es-MX" sz="2000" b="1" dirty="0">
                    <a:latin typeface="Century Gothic" panose="020B0502020202020204" pitchFamily="34" charset="0"/>
                  </a:rPr>
                  <a:t>Un ácido con </a:t>
                </a:r>
                <a:r>
                  <a:rPr lang="es-MX" sz="2000" b="1" dirty="0" smtClean="0">
                    <a:latin typeface="Century Gothic" panose="020B0502020202020204" pitchFamily="34" charset="0"/>
                  </a:rPr>
                  <a:t>un  </a:t>
                </a:r>
                <a14:m>
                  <m:oMath xmlns:m="http://schemas.openxmlformats.org/officeDocument/2006/math">
                    <m:sSub>
                      <m:sSubPr>
                        <m:ctrlPr>
                          <a:rPr lang="es-MX" sz="2000" b="1" i="1">
                            <a:latin typeface="Cambria Math"/>
                          </a:rPr>
                        </m:ctrlPr>
                      </m:sSubPr>
                      <m:e>
                        <m:r>
                          <a:rPr lang="es-MX" sz="2000" b="1" i="1">
                            <a:latin typeface="Cambria Math"/>
                          </a:rPr>
                          <m:t>𝒑𝑲</m:t>
                        </m:r>
                      </m:e>
                      <m:sub>
                        <m:r>
                          <a:rPr lang="es-MX" sz="2000" b="1" i="1">
                            <a:latin typeface="Cambria Math"/>
                          </a:rPr>
                          <m:t>𝒂</m:t>
                        </m:r>
                        <m:r>
                          <a:rPr lang="es-MX" sz="2000" b="1" i="1">
                            <a:latin typeface="Cambria Math"/>
                          </a:rPr>
                          <m:t> </m:t>
                        </m:r>
                      </m:sub>
                    </m:sSub>
                  </m:oMath>
                </a14:m>
                <a:r>
                  <a:rPr lang="es-MX" sz="2000" b="1" dirty="0" smtClean="0">
                    <a:latin typeface="Century Gothic" panose="020B0502020202020204" pitchFamily="34" charset="0"/>
                  </a:rPr>
                  <a:t> alto es </a:t>
                </a:r>
                <a:r>
                  <a:rPr lang="es-MX" sz="2000" b="1" dirty="0">
                    <a:latin typeface="Century Gothic" panose="020B0502020202020204" pitchFamily="34" charset="0"/>
                  </a:rPr>
                  <a:t>un ácido débil que se ioniza con </a:t>
                </a:r>
                <a:r>
                  <a:rPr lang="es-MX" sz="2000" b="1" dirty="0" smtClean="0">
                    <a:latin typeface="Century Gothic" panose="020B0502020202020204" pitchFamily="34" charset="0"/>
                  </a:rPr>
                  <a:t>dificultad.</a:t>
                </a:r>
                <a:endParaRPr lang="es-MX" sz="2000" b="1" dirty="0">
                  <a:latin typeface="Century Gothic" panose="020B0502020202020204" pitchFamily="34" charset="0"/>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412776"/>
                <a:ext cx="7239000" cy="4846320"/>
              </a:xfrm>
              <a:blipFill rotWithShape="1">
                <a:blip r:embed="rId3"/>
                <a:stretch>
                  <a:fillRect l="-84" t="-629" r="-758"/>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graphicFrame>
            <p:nvGraphicFramePr>
              <p:cNvPr id="4" name="3 Tabla"/>
              <p:cNvGraphicFramePr>
                <a:graphicFrameLocks noGrp="1"/>
              </p:cNvGraphicFramePr>
              <p:nvPr>
                <p:extLst>
                  <p:ext uri="{D42A27DB-BD31-4B8C-83A1-F6EECF244321}">
                    <p14:modId xmlns:p14="http://schemas.microsoft.com/office/powerpoint/2010/main" val="1392241571"/>
                  </p:ext>
                </p:extLst>
              </p:nvPr>
            </p:nvGraphicFramePr>
            <p:xfrm>
              <a:off x="2051720" y="3630632"/>
              <a:ext cx="4680520" cy="2966720"/>
            </p:xfrm>
            <a:graphic>
              <a:graphicData uri="http://schemas.openxmlformats.org/drawingml/2006/table">
                <a:tbl>
                  <a:tblPr firstRow="1" bandRow="1">
                    <a:tableStyleId>{0E3FDE45-AF77-4B5C-9715-49D594BDF05E}</a:tableStyleId>
                  </a:tblPr>
                  <a:tblGrid>
                    <a:gridCol w="3096344"/>
                    <a:gridCol w="1584176"/>
                  </a:tblGrid>
                  <a:tr h="370840">
                    <a:tc>
                      <a:txBody>
                        <a:bodyPr/>
                        <a:lstStyle/>
                        <a:p>
                          <a:r>
                            <a:rPr lang="es-MX" sz="1600" dirty="0" smtClean="0"/>
                            <a:t>Ácidos</a:t>
                          </a:r>
                          <a:r>
                            <a:rPr lang="es-MX" sz="1600" baseline="0" dirty="0" smtClean="0"/>
                            <a:t> Débiles</a:t>
                          </a:r>
                          <a:endParaRPr lang="es-MX" sz="1600" dirty="0">
                            <a:latin typeface="Century Gothic" panose="020B0502020202020204" pitchFamily="34" charset="0"/>
                          </a:endParaRPr>
                        </a:p>
                      </a:txBody>
                      <a:tcPr/>
                    </a:tc>
                    <a:tc>
                      <a:txBody>
                        <a:bodyPr/>
                        <a:lstStyle/>
                        <a:p>
                          <a:pPr/>
                          <a14:m>
                            <m:oMathPara xmlns:m="http://schemas.openxmlformats.org/officeDocument/2006/math">
                              <m:oMathParaPr>
                                <m:jc m:val="center"/>
                              </m:oMathParaPr>
                              <m:oMath xmlns:m="http://schemas.openxmlformats.org/officeDocument/2006/math">
                                <m:sSub>
                                  <m:sSubPr>
                                    <m:ctrlPr>
                                      <a:rPr lang="es-MX" sz="1600" i="1" smtClean="0">
                                        <a:latin typeface="Cambria Math"/>
                                      </a:rPr>
                                    </m:ctrlPr>
                                  </m:sSubPr>
                                  <m:e>
                                    <m:r>
                                      <a:rPr lang="es-MX" sz="1600" smtClean="0">
                                        <a:latin typeface="Cambria Math"/>
                                      </a:rPr>
                                      <m:t>𝒑𝑲</m:t>
                                    </m:r>
                                  </m:e>
                                  <m:sub>
                                    <m:r>
                                      <a:rPr lang="es-MX" sz="1600" smtClean="0">
                                        <a:latin typeface="Cambria Math"/>
                                      </a:rPr>
                                      <m:t>𝒂</m:t>
                                    </m:r>
                                    <m:r>
                                      <a:rPr lang="es-MX" sz="1600" smtClean="0">
                                        <a:latin typeface="Cambria Math"/>
                                      </a:rPr>
                                      <m:t> </m:t>
                                    </m:r>
                                  </m:sub>
                                </m:sSub>
                              </m:oMath>
                            </m:oMathPara>
                          </a14:m>
                          <a:endParaRPr lang="es-MX" sz="1600" b="1" dirty="0">
                            <a:latin typeface="Century Gothic" panose="020B0502020202020204" pitchFamily="34" charset="0"/>
                          </a:endParaRPr>
                        </a:p>
                      </a:txBody>
                      <a:tcPr/>
                    </a:tc>
                  </a:tr>
                  <a:tr h="370840">
                    <a:tc>
                      <a:txBody>
                        <a:bodyPr/>
                        <a:lstStyle/>
                        <a:p>
                          <a:r>
                            <a:rPr lang="es-MX" sz="1600" dirty="0" smtClean="0"/>
                            <a:t>Paracetamol</a:t>
                          </a:r>
                          <a:endParaRPr lang="es-MX" sz="1600" dirty="0">
                            <a:latin typeface="Century Gothic" panose="020B0502020202020204" pitchFamily="34" charset="0"/>
                          </a:endParaRPr>
                        </a:p>
                      </a:txBody>
                      <a:tcPr/>
                    </a:tc>
                    <a:tc>
                      <a:txBody>
                        <a:bodyPr/>
                        <a:lstStyle/>
                        <a:p>
                          <a:pPr algn="ctr"/>
                          <a:r>
                            <a:rPr lang="es-MX" sz="1600" dirty="0" smtClean="0"/>
                            <a:t>9.5</a:t>
                          </a:r>
                          <a:endParaRPr lang="es-MX" sz="1600" dirty="0">
                            <a:latin typeface="Century Gothic" panose="020B0502020202020204" pitchFamily="34" charset="0"/>
                          </a:endParaRPr>
                        </a:p>
                      </a:txBody>
                      <a:tcPr/>
                    </a:tc>
                  </a:tr>
                  <a:tr h="370840">
                    <a:tc>
                      <a:txBody>
                        <a:bodyPr/>
                        <a:lstStyle/>
                        <a:p>
                          <a:r>
                            <a:rPr lang="es-MX" sz="1600" dirty="0" smtClean="0"/>
                            <a:t>Ampicilina</a:t>
                          </a:r>
                          <a:endParaRPr lang="es-MX" sz="1600" dirty="0">
                            <a:latin typeface="Century Gothic" panose="020B0502020202020204" pitchFamily="34" charset="0"/>
                          </a:endParaRPr>
                        </a:p>
                      </a:txBody>
                      <a:tcPr/>
                    </a:tc>
                    <a:tc>
                      <a:txBody>
                        <a:bodyPr/>
                        <a:lstStyle/>
                        <a:p>
                          <a:pPr algn="ctr"/>
                          <a:r>
                            <a:rPr lang="es-MX" sz="1600" dirty="0" smtClean="0"/>
                            <a:t>2.5</a:t>
                          </a:r>
                          <a:endParaRPr lang="es-MX" sz="1600" dirty="0">
                            <a:latin typeface="Century Gothic" panose="020B0502020202020204" pitchFamily="34" charset="0"/>
                          </a:endParaRPr>
                        </a:p>
                      </a:txBody>
                      <a:tcPr/>
                    </a:tc>
                  </a:tr>
                  <a:tr h="370840">
                    <a:tc>
                      <a:txBody>
                        <a:bodyPr/>
                        <a:lstStyle/>
                        <a:p>
                          <a:r>
                            <a:rPr lang="es-MX" sz="1600" dirty="0" smtClean="0"/>
                            <a:t>Ácido</a:t>
                          </a:r>
                          <a:r>
                            <a:rPr lang="es-MX" sz="1600" baseline="0" dirty="0" smtClean="0"/>
                            <a:t> </a:t>
                          </a:r>
                          <a:r>
                            <a:rPr lang="es-MX" sz="1600" baseline="0" dirty="0" err="1" smtClean="0"/>
                            <a:t>acetilsalicilico</a:t>
                          </a:r>
                          <a:endParaRPr lang="es-MX" sz="1600" dirty="0">
                            <a:latin typeface="Century Gothic" panose="020B0502020202020204" pitchFamily="34" charset="0"/>
                          </a:endParaRPr>
                        </a:p>
                      </a:txBody>
                      <a:tcPr/>
                    </a:tc>
                    <a:tc>
                      <a:txBody>
                        <a:bodyPr/>
                        <a:lstStyle/>
                        <a:p>
                          <a:pPr algn="ctr"/>
                          <a:r>
                            <a:rPr lang="es-MX" sz="1600" dirty="0" smtClean="0"/>
                            <a:t>3.5</a:t>
                          </a:r>
                          <a:endParaRPr lang="es-MX" sz="1600" dirty="0">
                            <a:latin typeface="Century Gothic" panose="020B0502020202020204" pitchFamily="34" charset="0"/>
                          </a:endParaRPr>
                        </a:p>
                      </a:txBody>
                      <a:tcPr/>
                    </a:tc>
                  </a:tr>
                  <a:tr h="370840">
                    <a:tc>
                      <a:txBody>
                        <a:bodyPr/>
                        <a:lstStyle/>
                        <a:p>
                          <a:r>
                            <a:rPr lang="es-MX" sz="1600" dirty="0" err="1" smtClean="0"/>
                            <a:t>Levodopa</a:t>
                          </a:r>
                          <a:endParaRPr lang="es-MX" sz="1600" dirty="0">
                            <a:latin typeface="Century Gothic" panose="020B0502020202020204" pitchFamily="34" charset="0"/>
                          </a:endParaRPr>
                        </a:p>
                      </a:txBody>
                      <a:tcPr/>
                    </a:tc>
                    <a:tc>
                      <a:txBody>
                        <a:bodyPr/>
                        <a:lstStyle/>
                        <a:p>
                          <a:pPr algn="ctr"/>
                          <a:r>
                            <a:rPr lang="es-MX" sz="1600" dirty="0" smtClean="0"/>
                            <a:t>2.3</a:t>
                          </a:r>
                          <a:endParaRPr lang="es-MX" sz="1600" dirty="0">
                            <a:latin typeface="Century Gothic" panose="020B0502020202020204" pitchFamily="34" charset="0"/>
                          </a:endParaRPr>
                        </a:p>
                      </a:txBody>
                      <a:tcPr/>
                    </a:tc>
                  </a:tr>
                  <a:tr h="370840">
                    <a:tc>
                      <a:txBody>
                        <a:bodyPr/>
                        <a:lstStyle/>
                        <a:p>
                          <a:r>
                            <a:rPr lang="es-MX" sz="1600" dirty="0" smtClean="0"/>
                            <a:t>Furosemida</a:t>
                          </a:r>
                          <a:endParaRPr lang="es-MX" sz="1600" dirty="0">
                            <a:latin typeface="Century Gothic" panose="020B0502020202020204" pitchFamily="34" charset="0"/>
                          </a:endParaRPr>
                        </a:p>
                      </a:txBody>
                      <a:tcPr/>
                    </a:tc>
                    <a:tc>
                      <a:txBody>
                        <a:bodyPr/>
                        <a:lstStyle/>
                        <a:p>
                          <a:pPr algn="ctr"/>
                          <a:r>
                            <a:rPr lang="es-MX" sz="1600" dirty="0" smtClean="0"/>
                            <a:t>3.9</a:t>
                          </a:r>
                          <a:endParaRPr lang="es-MX" sz="1600" dirty="0">
                            <a:latin typeface="Century Gothic" panose="020B0502020202020204" pitchFamily="34" charset="0"/>
                          </a:endParaRPr>
                        </a:p>
                      </a:txBody>
                      <a:tcPr/>
                    </a:tc>
                  </a:tr>
                  <a:tr h="370840">
                    <a:tc>
                      <a:txBody>
                        <a:bodyPr/>
                        <a:lstStyle/>
                        <a:p>
                          <a:r>
                            <a:rPr lang="es-MX" sz="1600" dirty="0" err="1" smtClean="0"/>
                            <a:t>Penicilamina</a:t>
                          </a:r>
                          <a:r>
                            <a:rPr lang="es-MX" sz="1600" dirty="0" smtClean="0"/>
                            <a:t> </a:t>
                          </a:r>
                          <a:endParaRPr lang="es-MX" sz="1600" dirty="0">
                            <a:latin typeface="Century Gothic" panose="020B0502020202020204" pitchFamily="34" charset="0"/>
                          </a:endParaRPr>
                        </a:p>
                      </a:txBody>
                      <a:tcPr/>
                    </a:tc>
                    <a:tc>
                      <a:txBody>
                        <a:bodyPr/>
                        <a:lstStyle/>
                        <a:p>
                          <a:pPr algn="ctr"/>
                          <a:r>
                            <a:rPr lang="es-MX" sz="1600" dirty="0" smtClean="0"/>
                            <a:t>1.8</a:t>
                          </a:r>
                          <a:endParaRPr lang="es-MX" sz="1600" dirty="0">
                            <a:latin typeface="Century Gothic" panose="020B0502020202020204" pitchFamily="34" charset="0"/>
                          </a:endParaRPr>
                        </a:p>
                      </a:txBody>
                      <a:tcPr/>
                    </a:tc>
                  </a:tr>
                  <a:tr h="370840">
                    <a:tc>
                      <a:txBody>
                        <a:bodyPr/>
                        <a:lstStyle/>
                        <a:p>
                          <a:r>
                            <a:rPr lang="es-MX" sz="1600" dirty="0" smtClean="0"/>
                            <a:t>Metotrexato</a:t>
                          </a:r>
                          <a:r>
                            <a:rPr lang="es-MX" sz="1600" baseline="0" dirty="0" smtClean="0"/>
                            <a:t> </a:t>
                          </a:r>
                          <a:endParaRPr lang="es-MX" sz="1600" dirty="0">
                            <a:latin typeface="Century Gothic" panose="020B0502020202020204" pitchFamily="34" charset="0"/>
                          </a:endParaRPr>
                        </a:p>
                      </a:txBody>
                      <a:tcPr/>
                    </a:tc>
                    <a:tc>
                      <a:txBody>
                        <a:bodyPr/>
                        <a:lstStyle/>
                        <a:p>
                          <a:pPr algn="ctr"/>
                          <a:r>
                            <a:rPr lang="es-MX" sz="1600" dirty="0" smtClean="0"/>
                            <a:t>4.8</a:t>
                          </a:r>
                          <a:endParaRPr lang="es-MX" sz="1600" dirty="0">
                            <a:latin typeface="Century Gothic" panose="020B0502020202020204" pitchFamily="34" charset="0"/>
                          </a:endParaRPr>
                        </a:p>
                      </a:txBody>
                      <a:tcPr/>
                    </a:tc>
                  </a:tr>
                </a:tbl>
              </a:graphicData>
            </a:graphic>
          </p:graphicFrame>
        </mc:Choice>
        <mc:Fallback xmlns="">
          <p:graphicFrame>
            <p:nvGraphicFramePr>
              <p:cNvPr id="4" name="3 Tabla"/>
              <p:cNvGraphicFramePr>
                <a:graphicFrameLocks noGrp="1"/>
              </p:cNvGraphicFramePr>
              <p:nvPr>
                <p:extLst>
                  <p:ext uri="{D42A27DB-BD31-4B8C-83A1-F6EECF244321}">
                    <p14:modId xmlns:p14="http://schemas.microsoft.com/office/powerpoint/2010/main" val="1392241571"/>
                  </p:ext>
                </p:extLst>
              </p:nvPr>
            </p:nvGraphicFramePr>
            <p:xfrm>
              <a:off x="2051720" y="3630632"/>
              <a:ext cx="4680520" cy="2966720"/>
            </p:xfrm>
            <a:graphic>
              <a:graphicData uri="http://schemas.openxmlformats.org/drawingml/2006/table">
                <a:tbl>
                  <a:tblPr firstRow="1" bandRow="1">
                    <a:tableStyleId>{0E3FDE45-AF77-4B5C-9715-49D594BDF05E}</a:tableStyleId>
                  </a:tblPr>
                  <a:tblGrid>
                    <a:gridCol w="3096344"/>
                    <a:gridCol w="1584176"/>
                  </a:tblGrid>
                  <a:tr h="370840">
                    <a:tc>
                      <a:txBody>
                        <a:bodyPr/>
                        <a:lstStyle/>
                        <a:p>
                          <a:r>
                            <a:rPr lang="es-MX" sz="1600" dirty="0" smtClean="0"/>
                            <a:t>Ácidos</a:t>
                          </a:r>
                          <a:r>
                            <a:rPr lang="es-MX" sz="1600" baseline="0" dirty="0" smtClean="0"/>
                            <a:t> Débiles</a:t>
                          </a:r>
                          <a:endParaRPr lang="es-MX" sz="1600" dirty="0">
                            <a:latin typeface="Century Gothic" panose="020B0502020202020204" pitchFamily="34" charset="0"/>
                          </a:endParaRPr>
                        </a:p>
                      </a:txBody>
                      <a:tcPr/>
                    </a:tc>
                    <a:tc>
                      <a:txBody>
                        <a:bodyPr/>
                        <a:lstStyle/>
                        <a:p>
                          <a:endParaRPr lang="es-MX"/>
                        </a:p>
                      </a:txBody>
                      <a:tcPr>
                        <a:blipFill rotWithShape="1">
                          <a:blip r:embed="rId4"/>
                          <a:stretch>
                            <a:fillRect l="-195385" t="-6557" r="-385" b="-706557"/>
                          </a:stretch>
                        </a:blipFill>
                      </a:tcPr>
                    </a:tc>
                  </a:tr>
                  <a:tr h="370840">
                    <a:tc>
                      <a:txBody>
                        <a:bodyPr/>
                        <a:lstStyle/>
                        <a:p>
                          <a:r>
                            <a:rPr lang="es-MX" sz="1600" dirty="0" smtClean="0"/>
                            <a:t>Paracetamol</a:t>
                          </a:r>
                          <a:endParaRPr lang="es-MX" sz="1600" dirty="0">
                            <a:latin typeface="Century Gothic" panose="020B0502020202020204" pitchFamily="34" charset="0"/>
                          </a:endParaRPr>
                        </a:p>
                      </a:txBody>
                      <a:tcPr/>
                    </a:tc>
                    <a:tc>
                      <a:txBody>
                        <a:bodyPr/>
                        <a:lstStyle/>
                        <a:p>
                          <a:pPr algn="ctr"/>
                          <a:r>
                            <a:rPr lang="es-MX" sz="1600" dirty="0" smtClean="0"/>
                            <a:t>9.5</a:t>
                          </a:r>
                          <a:endParaRPr lang="es-MX" sz="1600" dirty="0">
                            <a:latin typeface="Century Gothic" panose="020B0502020202020204" pitchFamily="34" charset="0"/>
                          </a:endParaRPr>
                        </a:p>
                      </a:txBody>
                      <a:tcPr/>
                    </a:tc>
                  </a:tr>
                  <a:tr h="370840">
                    <a:tc>
                      <a:txBody>
                        <a:bodyPr/>
                        <a:lstStyle/>
                        <a:p>
                          <a:r>
                            <a:rPr lang="es-MX" sz="1600" dirty="0" smtClean="0"/>
                            <a:t>Ampicilina</a:t>
                          </a:r>
                          <a:endParaRPr lang="es-MX" sz="1600" dirty="0">
                            <a:latin typeface="Century Gothic" panose="020B0502020202020204" pitchFamily="34" charset="0"/>
                          </a:endParaRPr>
                        </a:p>
                      </a:txBody>
                      <a:tcPr/>
                    </a:tc>
                    <a:tc>
                      <a:txBody>
                        <a:bodyPr/>
                        <a:lstStyle/>
                        <a:p>
                          <a:pPr algn="ctr"/>
                          <a:r>
                            <a:rPr lang="es-MX" sz="1600" dirty="0" smtClean="0"/>
                            <a:t>2.5</a:t>
                          </a:r>
                          <a:endParaRPr lang="es-MX" sz="1600" dirty="0">
                            <a:latin typeface="Century Gothic" panose="020B0502020202020204" pitchFamily="34" charset="0"/>
                          </a:endParaRPr>
                        </a:p>
                      </a:txBody>
                      <a:tcPr/>
                    </a:tc>
                  </a:tr>
                  <a:tr h="370840">
                    <a:tc>
                      <a:txBody>
                        <a:bodyPr/>
                        <a:lstStyle/>
                        <a:p>
                          <a:r>
                            <a:rPr lang="es-MX" sz="1600" dirty="0" smtClean="0"/>
                            <a:t>Ácido</a:t>
                          </a:r>
                          <a:r>
                            <a:rPr lang="es-MX" sz="1600" baseline="0" dirty="0" smtClean="0"/>
                            <a:t> </a:t>
                          </a:r>
                          <a:r>
                            <a:rPr lang="es-MX" sz="1600" baseline="0" dirty="0" err="1" smtClean="0"/>
                            <a:t>acetilsalicilico</a:t>
                          </a:r>
                          <a:endParaRPr lang="es-MX" sz="1600" dirty="0">
                            <a:latin typeface="Century Gothic" panose="020B0502020202020204" pitchFamily="34" charset="0"/>
                          </a:endParaRPr>
                        </a:p>
                      </a:txBody>
                      <a:tcPr/>
                    </a:tc>
                    <a:tc>
                      <a:txBody>
                        <a:bodyPr/>
                        <a:lstStyle/>
                        <a:p>
                          <a:pPr algn="ctr"/>
                          <a:r>
                            <a:rPr lang="es-MX" sz="1600" dirty="0" smtClean="0"/>
                            <a:t>3.5</a:t>
                          </a:r>
                          <a:endParaRPr lang="es-MX" sz="1600" dirty="0">
                            <a:latin typeface="Century Gothic" panose="020B0502020202020204" pitchFamily="34" charset="0"/>
                          </a:endParaRPr>
                        </a:p>
                      </a:txBody>
                      <a:tcPr/>
                    </a:tc>
                  </a:tr>
                  <a:tr h="370840">
                    <a:tc>
                      <a:txBody>
                        <a:bodyPr/>
                        <a:lstStyle/>
                        <a:p>
                          <a:r>
                            <a:rPr lang="es-MX" sz="1600" dirty="0" err="1" smtClean="0"/>
                            <a:t>Levodopa</a:t>
                          </a:r>
                          <a:endParaRPr lang="es-MX" sz="1600" dirty="0">
                            <a:latin typeface="Century Gothic" panose="020B0502020202020204" pitchFamily="34" charset="0"/>
                          </a:endParaRPr>
                        </a:p>
                      </a:txBody>
                      <a:tcPr/>
                    </a:tc>
                    <a:tc>
                      <a:txBody>
                        <a:bodyPr/>
                        <a:lstStyle/>
                        <a:p>
                          <a:pPr algn="ctr"/>
                          <a:r>
                            <a:rPr lang="es-MX" sz="1600" dirty="0" smtClean="0"/>
                            <a:t>2.3</a:t>
                          </a:r>
                          <a:endParaRPr lang="es-MX" sz="1600" dirty="0">
                            <a:latin typeface="Century Gothic" panose="020B0502020202020204" pitchFamily="34" charset="0"/>
                          </a:endParaRPr>
                        </a:p>
                      </a:txBody>
                      <a:tcPr/>
                    </a:tc>
                  </a:tr>
                  <a:tr h="370840">
                    <a:tc>
                      <a:txBody>
                        <a:bodyPr/>
                        <a:lstStyle/>
                        <a:p>
                          <a:r>
                            <a:rPr lang="es-MX" sz="1600" dirty="0" smtClean="0"/>
                            <a:t>Furosemida</a:t>
                          </a:r>
                          <a:endParaRPr lang="es-MX" sz="1600" dirty="0">
                            <a:latin typeface="Century Gothic" panose="020B0502020202020204" pitchFamily="34" charset="0"/>
                          </a:endParaRPr>
                        </a:p>
                      </a:txBody>
                      <a:tcPr/>
                    </a:tc>
                    <a:tc>
                      <a:txBody>
                        <a:bodyPr/>
                        <a:lstStyle/>
                        <a:p>
                          <a:pPr algn="ctr"/>
                          <a:r>
                            <a:rPr lang="es-MX" sz="1600" dirty="0" smtClean="0"/>
                            <a:t>3.9</a:t>
                          </a:r>
                          <a:endParaRPr lang="es-MX" sz="1600" dirty="0">
                            <a:latin typeface="Century Gothic" panose="020B0502020202020204" pitchFamily="34" charset="0"/>
                          </a:endParaRPr>
                        </a:p>
                      </a:txBody>
                      <a:tcPr/>
                    </a:tc>
                  </a:tr>
                  <a:tr h="370840">
                    <a:tc>
                      <a:txBody>
                        <a:bodyPr/>
                        <a:lstStyle/>
                        <a:p>
                          <a:r>
                            <a:rPr lang="es-MX" sz="1600" dirty="0" err="1" smtClean="0"/>
                            <a:t>Penicilamina</a:t>
                          </a:r>
                          <a:r>
                            <a:rPr lang="es-MX" sz="1600" dirty="0" smtClean="0"/>
                            <a:t> </a:t>
                          </a:r>
                          <a:endParaRPr lang="es-MX" sz="1600" dirty="0">
                            <a:latin typeface="Century Gothic" panose="020B0502020202020204" pitchFamily="34" charset="0"/>
                          </a:endParaRPr>
                        </a:p>
                      </a:txBody>
                      <a:tcPr/>
                    </a:tc>
                    <a:tc>
                      <a:txBody>
                        <a:bodyPr/>
                        <a:lstStyle/>
                        <a:p>
                          <a:pPr algn="ctr"/>
                          <a:r>
                            <a:rPr lang="es-MX" sz="1600" dirty="0" smtClean="0"/>
                            <a:t>1.8</a:t>
                          </a:r>
                          <a:endParaRPr lang="es-MX" sz="1600" dirty="0">
                            <a:latin typeface="Century Gothic" panose="020B0502020202020204" pitchFamily="34" charset="0"/>
                          </a:endParaRPr>
                        </a:p>
                      </a:txBody>
                      <a:tcPr/>
                    </a:tc>
                  </a:tr>
                  <a:tr h="370840">
                    <a:tc>
                      <a:txBody>
                        <a:bodyPr/>
                        <a:lstStyle/>
                        <a:p>
                          <a:r>
                            <a:rPr lang="es-MX" sz="1600" dirty="0" smtClean="0"/>
                            <a:t>Metotrexato</a:t>
                          </a:r>
                          <a:r>
                            <a:rPr lang="es-MX" sz="1600" baseline="0" dirty="0" smtClean="0"/>
                            <a:t> </a:t>
                          </a:r>
                          <a:endParaRPr lang="es-MX" sz="1600" dirty="0">
                            <a:latin typeface="Century Gothic" panose="020B0502020202020204" pitchFamily="34" charset="0"/>
                          </a:endParaRPr>
                        </a:p>
                      </a:txBody>
                      <a:tcPr/>
                    </a:tc>
                    <a:tc>
                      <a:txBody>
                        <a:bodyPr/>
                        <a:lstStyle/>
                        <a:p>
                          <a:pPr algn="ctr"/>
                          <a:r>
                            <a:rPr lang="es-MX" sz="1600" dirty="0" smtClean="0"/>
                            <a:t>4.8</a:t>
                          </a:r>
                          <a:endParaRPr lang="es-MX" sz="1600" dirty="0">
                            <a:latin typeface="Century Gothic" panose="020B0502020202020204" pitchFamily="34" charset="0"/>
                          </a:endParaRPr>
                        </a:p>
                      </a:txBody>
                      <a:tcPr/>
                    </a:tc>
                  </a:tr>
                </a:tbl>
              </a:graphicData>
            </a:graphic>
          </p:graphicFrame>
        </mc:Fallback>
      </mc:AlternateContent>
    </p:spTree>
    <p:extLst>
      <p:ext uri="{BB962C8B-B14F-4D97-AF65-F5344CB8AC3E}">
        <p14:creationId xmlns:p14="http://schemas.microsoft.com/office/powerpoint/2010/main" val="2035679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pPr algn="ctr"/>
            <a:r>
              <a:rPr lang="es-MX" sz="4400" cap="none" dirty="0" smtClean="0">
                <a:ln w="10541" cmpd="sng">
                  <a:solidFill>
                    <a:schemeClr val="accent1">
                      <a:shade val="88000"/>
                      <a:satMod val="110000"/>
                    </a:schemeClr>
                  </a:solidFill>
                  <a:prstDash val="solid"/>
                </a:ln>
                <a:solidFill>
                  <a:srgbClr val="7030A0"/>
                </a:solidFill>
                <a:latin typeface="Century Gothic" panose="020B0502020202020204" pitchFamily="34" charset="0"/>
              </a:rPr>
              <a:t>Bases Débiles</a:t>
            </a:r>
            <a:endParaRPr lang="es-MX" sz="4400" cap="none" dirty="0">
              <a:ln w="10541" cmpd="sng">
                <a:solidFill>
                  <a:schemeClr val="accent1">
                    <a:shade val="88000"/>
                    <a:satMod val="110000"/>
                  </a:schemeClr>
                </a:solidFill>
                <a:prstDash val="solid"/>
              </a:ln>
              <a:solidFill>
                <a:srgbClr val="7030A0"/>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1268760"/>
                <a:ext cx="7239000" cy="5042960"/>
              </a:xfrm>
            </p:spPr>
            <p:txBody>
              <a:bodyPr/>
              <a:lstStyle/>
              <a:p>
                <a:pPr>
                  <a:buFont typeface="Wingdings" panose="05000000000000000000" pitchFamily="2" charset="2"/>
                  <a:buChar char="§"/>
                </a:pPr>
                <a:r>
                  <a:rPr lang="es-MX" sz="2000" b="1" dirty="0" smtClean="0">
                    <a:latin typeface="Century Gothic" panose="020B0502020202020204" pitchFamily="34" charset="0"/>
                  </a:rPr>
                  <a:t>Una base es una molécula que recibe un protón (</a:t>
                </a:r>
                <a14:m>
                  <m:oMath xmlns:m="http://schemas.openxmlformats.org/officeDocument/2006/math">
                    <m:sSup>
                      <m:sSupPr>
                        <m:ctrlPr>
                          <a:rPr lang="es-MX" sz="2000" b="1" i="1" smtClean="0">
                            <a:latin typeface="Cambria Math"/>
                          </a:rPr>
                        </m:ctrlPr>
                      </m:sSupPr>
                      <m:e>
                        <m:r>
                          <a:rPr lang="es-MX" sz="2000" b="1" i="1" smtClean="0">
                            <a:latin typeface="Cambria Math"/>
                          </a:rPr>
                          <m:t>𝑯</m:t>
                        </m:r>
                      </m:e>
                      <m:sup>
                        <m:r>
                          <a:rPr lang="es-MX" sz="2000" b="1" i="1" smtClean="0">
                            <a:latin typeface="Cambria Math"/>
                          </a:rPr>
                          <m:t>+</m:t>
                        </m:r>
                      </m:sup>
                    </m:sSup>
                  </m:oMath>
                </a14:m>
                <a:r>
                  <a:rPr lang="es-MX" sz="2000" b="1" dirty="0" smtClean="0">
                    <a:latin typeface="Century Gothic" panose="020B0502020202020204" pitchFamily="34" charset="0"/>
                  </a:rPr>
                  <a:t>).</a:t>
                </a:r>
              </a:p>
              <a:p>
                <a:pPr>
                  <a:lnSpc>
                    <a:spcPct val="90000"/>
                  </a:lnSpc>
                  <a:buFont typeface="Wingdings" panose="05000000000000000000" pitchFamily="2" charset="2"/>
                  <a:buChar char="§"/>
                </a:pPr>
                <a:r>
                  <a:rPr lang="es-ES" altLang="es-MX" sz="2000" b="1" dirty="0" smtClean="0">
                    <a:latin typeface="Century Gothic" panose="020B0502020202020204" pitchFamily="34" charset="0"/>
                  </a:rPr>
                  <a:t>Una base </a:t>
                </a:r>
                <a:r>
                  <a:rPr lang="es-ES" altLang="es-MX" sz="2000" b="1" dirty="0">
                    <a:latin typeface="Century Gothic" panose="020B0502020202020204" pitchFamily="34" charset="0"/>
                  </a:rPr>
                  <a:t>con un </a:t>
                </a:r>
                <a14:m>
                  <m:oMath xmlns:m="http://schemas.openxmlformats.org/officeDocument/2006/math">
                    <m:sSub>
                      <m:sSubPr>
                        <m:ctrlPr>
                          <a:rPr lang="es-ES" altLang="es-MX" sz="2000" b="1" i="1" smtClean="0">
                            <a:latin typeface="Cambria Math"/>
                          </a:rPr>
                        </m:ctrlPr>
                      </m:sSubPr>
                      <m:e>
                        <m:r>
                          <a:rPr lang="es-MX" altLang="es-MX" sz="2000" b="1" i="1" smtClean="0">
                            <a:latin typeface="Cambria Math"/>
                          </a:rPr>
                          <m:t>𝒑𝑲</m:t>
                        </m:r>
                      </m:e>
                      <m:sub>
                        <m:r>
                          <a:rPr lang="es-MX" altLang="es-MX" sz="2000" b="1" i="1" smtClean="0">
                            <a:latin typeface="Cambria Math"/>
                          </a:rPr>
                          <m:t>𝒂</m:t>
                        </m:r>
                      </m:sub>
                    </m:sSub>
                  </m:oMath>
                </a14:m>
                <a:r>
                  <a:rPr lang="es-ES" altLang="es-MX" sz="2000" b="1" dirty="0" smtClean="0">
                    <a:latin typeface="Century Gothic" panose="020B0502020202020204" pitchFamily="34" charset="0"/>
                  </a:rPr>
                  <a:t> </a:t>
                </a:r>
                <a:r>
                  <a:rPr lang="es-ES" altLang="es-MX" sz="2000" b="1" dirty="0">
                    <a:latin typeface="Century Gothic" panose="020B0502020202020204" pitchFamily="34" charset="0"/>
                  </a:rPr>
                  <a:t>bajo es </a:t>
                </a:r>
                <a:r>
                  <a:rPr lang="es-ES" altLang="es-MX" sz="2000" b="1" dirty="0" smtClean="0">
                    <a:latin typeface="Century Gothic" panose="020B0502020202020204" pitchFamily="34" charset="0"/>
                  </a:rPr>
                  <a:t>una base fuerte y por lo tanto </a:t>
                </a:r>
                <a:r>
                  <a:rPr lang="es-ES" altLang="es-MX" sz="2000" b="1" dirty="0">
                    <a:latin typeface="Century Gothic" panose="020B0502020202020204" pitchFamily="34" charset="0"/>
                  </a:rPr>
                  <a:t>muy </a:t>
                </a:r>
                <a:r>
                  <a:rPr lang="es-ES" altLang="es-MX" sz="2000" b="1" dirty="0" smtClean="0">
                    <a:latin typeface="Century Gothic" panose="020B0502020202020204" pitchFamily="34" charset="0"/>
                  </a:rPr>
                  <a:t>disociable</a:t>
                </a:r>
                <a:endParaRPr lang="es-ES" altLang="es-MX" sz="2000" b="1" dirty="0">
                  <a:latin typeface="Century Gothic" panose="020B0502020202020204" pitchFamily="34" charset="0"/>
                </a:endParaRPr>
              </a:p>
              <a:p>
                <a:pPr>
                  <a:lnSpc>
                    <a:spcPct val="90000"/>
                  </a:lnSpc>
                  <a:buFont typeface="Wingdings" panose="05000000000000000000" pitchFamily="2" charset="2"/>
                  <a:buChar char="§"/>
                </a:pPr>
                <a:r>
                  <a:rPr lang="es-ES" altLang="es-MX" sz="2000" b="1" dirty="0" smtClean="0">
                    <a:latin typeface="Century Gothic" panose="020B0502020202020204" pitchFamily="34" charset="0"/>
                  </a:rPr>
                  <a:t>Una base </a:t>
                </a:r>
                <a:r>
                  <a:rPr lang="es-ES" altLang="es-MX" sz="2000" b="1" dirty="0">
                    <a:latin typeface="Century Gothic" panose="020B0502020202020204" pitchFamily="34" charset="0"/>
                  </a:rPr>
                  <a:t>con un </a:t>
                </a:r>
                <a14:m>
                  <m:oMath xmlns:m="http://schemas.openxmlformats.org/officeDocument/2006/math">
                    <m:sSub>
                      <m:sSubPr>
                        <m:ctrlPr>
                          <a:rPr lang="es-ES" altLang="es-MX" sz="2000" b="1" i="1" smtClean="0">
                            <a:latin typeface="Cambria Math"/>
                          </a:rPr>
                        </m:ctrlPr>
                      </m:sSubPr>
                      <m:e>
                        <m:r>
                          <a:rPr lang="es-MX" altLang="es-MX" sz="2000" b="1" i="1" smtClean="0">
                            <a:latin typeface="Cambria Math"/>
                          </a:rPr>
                          <m:t>𝒑𝑲</m:t>
                        </m:r>
                      </m:e>
                      <m:sub>
                        <m:r>
                          <a:rPr lang="es-MX" altLang="es-MX" sz="2000" b="1" i="1" smtClean="0">
                            <a:latin typeface="Cambria Math"/>
                          </a:rPr>
                          <m:t>𝒂</m:t>
                        </m:r>
                      </m:sub>
                    </m:sSub>
                  </m:oMath>
                </a14:m>
                <a:r>
                  <a:rPr lang="es-ES" altLang="es-MX" sz="2000" b="1" dirty="0" smtClean="0">
                    <a:latin typeface="Century Gothic" panose="020B0502020202020204" pitchFamily="34" charset="0"/>
                  </a:rPr>
                  <a:t> alto es un base </a:t>
                </a:r>
                <a:r>
                  <a:rPr lang="es-ES" altLang="es-MX" sz="2000" b="1" dirty="0">
                    <a:latin typeface="Century Gothic" panose="020B0502020202020204" pitchFamily="34" charset="0"/>
                  </a:rPr>
                  <a:t>débil que se ioniza con </a:t>
                </a:r>
                <a:r>
                  <a:rPr lang="es-ES" altLang="es-MX" sz="2000" b="1" dirty="0" smtClean="0">
                    <a:latin typeface="Century Gothic" panose="020B0502020202020204" pitchFamily="34" charset="0"/>
                  </a:rPr>
                  <a:t>dificultad.</a:t>
                </a:r>
                <a:endParaRPr lang="es-ES" altLang="es-MX" sz="2000" b="1" dirty="0">
                  <a:latin typeface="Century Gothic" panose="020B0502020202020204" pitchFamily="34" charset="0"/>
                </a:endParaRPr>
              </a:p>
              <a:p>
                <a:pPr marL="0" indent="0">
                  <a:buNone/>
                </a:pPr>
                <a:endParaRPr lang="es-MX" b="1"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1268760"/>
                <a:ext cx="7239000" cy="5042960"/>
              </a:xfrm>
              <a:blipFill rotWithShape="1">
                <a:blip r:embed="rId2"/>
                <a:stretch>
                  <a:fillRect l="-168" t="-605"/>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graphicFrame>
            <p:nvGraphicFramePr>
              <p:cNvPr id="5" name="4 Tabla"/>
              <p:cNvGraphicFramePr>
                <a:graphicFrameLocks noGrp="1"/>
              </p:cNvGraphicFramePr>
              <p:nvPr>
                <p:extLst>
                  <p:ext uri="{D42A27DB-BD31-4B8C-83A1-F6EECF244321}">
                    <p14:modId xmlns:p14="http://schemas.microsoft.com/office/powerpoint/2010/main" val="94407742"/>
                  </p:ext>
                </p:extLst>
              </p:nvPr>
            </p:nvGraphicFramePr>
            <p:xfrm>
              <a:off x="1932384" y="3032968"/>
              <a:ext cx="4871864" cy="3708400"/>
            </p:xfrm>
            <a:graphic>
              <a:graphicData uri="http://schemas.openxmlformats.org/drawingml/2006/table">
                <a:tbl>
                  <a:tblPr firstRow="1" bandRow="1">
                    <a:tableStyleId>{D27102A9-8310-4765-A935-A1911B00CA55}</a:tableStyleId>
                  </a:tblPr>
                  <a:tblGrid>
                    <a:gridCol w="3048000"/>
                    <a:gridCol w="1823864"/>
                  </a:tblGrid>
                  <a:tr h="370840">
                    <a:tc>
                      <a:txBody>
                        <a:bodyPr/>
                        <a:lstStyle/>
                        <a:p>
                          <a:r>
                            <a:rPr lang="es-MX" sz="1600" dirty="0" smtClean="0">
                              <a:latin typeface="Century Gothic" panose="020B0502020202020204" pitchFamily="34" charset="0"/>
                            </a:rPr>
                            <a:t>Bases Débiles</a:t>
                          </a:r>
                          <a:endParaRPr lang="es-MX" sz="1600" dirty="0">
                            <a:latin typeface="Century Gothic" panose="020B0502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sz="1600" i="1" smtClean="0">
                                        <a:latin typeface="Cambria Math"/>
                                      </a:rPr>
                                    </m:ctrlPr>
                                  </m:sSubPr>
                                  <m:e>
                                    <m:r>
                                      <a:rPr lang="es-MX" sz="1600" smtClean="0">
                                        <a:latin typeface="Cambria Math"/>
                                      </a:rPr>
                                      <m:t>𝒑𝑲</m:t>
                                    </m:r>
                                  </m:e>
                                  <m:sub>
                                    <m:r>
                                      <a:rPr lang="es-MX" sz="1600" smtClean="0">
                                        <a:latin typeface="Cambria Math"/>
                                      </a:rPr>
                                      <m:t>𝒂</m:t>
                                    </m:r>
                                    <m:r>
                                      <a:rPr lang="es-MX" sz="1600" smtClean="0">
                                        <a:latin typeface="Cambria Math"/>
                                      </a:rPr>
                                      <m:t> </m:t>
                                    </m:r>
                                  </m:sub>
                                </m:sSub>
                              </m:oMath>
                            </m:oMathPara>
                          </a14:m>
                          <a:endParaRPr lang="es-MX" sz="1600" b="1"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Salbutamol</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9.3</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Anfetamina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9.8</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Atropina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9.7</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Bupivacaína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8.1</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Cocaína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8.5</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Diazepam</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3.0</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Difenhidramina</a:t>
                          </a:r>
                          <a:r>
                            <a:rPr lang="es-MX" sz="1600" dirty="0" smtClean="0">
                              <a:latin typeface="Century Gothic" panose="020B0502020202020204" pitchFamily="34" charset="0"/>
                            </a:rPr>
                            <a:t> </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8.8</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Lidocaína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7.9</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Propranolol</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9.4</a:t>
                          </a:r>
                          <a:endParaRPr lang="es-MX" sz="1600" dirty="0">
                            <a:latin typeface="Century Gothic" panose="020B0502020202020204" pitchFamily="34" charset="0"/>
                          </a:endParaRPr>
                        </a:p>
                      </a:txBody>
                      <a:tcPr/>
                    </a:tc>
                  </a:tr>
                </a:tbl>
              </a:graphicData>
            </a:graphic>
          </p:graphicFrame>
        </mc:Choice>
        <mc:Fallback xmlns="">
          <p:graphicFrame>
            <p:nvGraphicFramePr>
              <p:cNvPr id="5" name="4 Tabla"/>
              <p:cNvGraphicFramePr>
                <a:graphicFrameLocks noGrp="1"/>
              </p:cNvGraphicFramePr>
              <p:nvPr>
                <p:extLst>
                  <p:ext uri="{D42A27DB-BD31-4B8C-83A1-F6EECF244321}">
                    <p14:modId xmlns:p14="http://schemas.microsoft.com/office/powerpoint/2010/main" val="94407742"/>
                  </p:ext>
                </p:extLst>
              </p:nvPr>
            </p:nvGraphicFramePr>
            <p:xfrm>
              <a:off x="1932384" y="3032968"/>
              <a:ext cx="4871864" cy="3708400"/>
            </p:xfrm>
            <a:graphic>
              <a:graphicData uri="http://schemas.openxmlformats.org/drawingml/2006/table">
                <a:tbl>
                  <a:tblPr firstRow="1" bandRow="1">
                    <a:tableStyleId>{D27102A9-8310-4765-A935-A1911B00CA55}</a:tableStyleId>
                  </a:tblPr>
                  <a:tblGrid>
                    <a:gridCol w="3048000"/>
                    <a:gridCol w="1823864"/>
                  </a:tblGrid>
                  <a:tr h="370840">
                    <a:tc>
                      <a:txBody>
                        <a:bodyPr/>
                        <a:lstStyle/>
                        <a:p>
                          <a:r>
                            <a:rPr lang="es-MX" sz="1600" dirty="0" smtClean="0">
                              <a:latin typeface="Century Gothic" panose="020B0502020202020204" pitchFamily="34" charset="0"/>
                            </a:rPr>
                            <a:t>Bases Débiles</a:t>
                          </a:r>
                          <a:endParaRPr lang="es-MX" sz="1600" dirty="0">
                            <a:latin typeface="Century Gothic" panose="020B0502020202020204" pitchFamily="34" charset="0"/>
                          </a:endParaRPr>
                        </a:p>
                      </a:txBody>
                      <a:tcPr/>
                    </a:tc>
                    <a:tc>
                      <a:txBody>
                        <a:bodyPr/>
                        <a:lstStyle/>
                        <a:p>
                          <a:endParaRPr lang="es-MX"/>
                        </a:p>
                      </a:txBody>
                      <a:tcPr>
                        <a:blipFill rotWithShape="1">
                          <a:blip r:embed="rId3"/>
                          <a:stretch>
                            <a:fillRect l="-167559" t="-4918" r="-334" b="-908197"/>
                          </a:stretch>
                        </a:blipFill>
                      </a:tcPr>
                    </a:tc>
                  </a:tr>
                  <a:tr h="370840">
                    <a:tc>
                      <a:txBody>
                        <a:bodyPr/>
                        <a:lstStyle/>
                        <a:p>
                          <a:r>
                            <a:rPr lang="es-MX" sz="1600" dirty="0" smtClean="0">
                              <a:latin typeface="Century Gothic" panose="020B0502020202020204" pitchFamily="34" charset="0"/>
                            </a:rPr>
                            <a:t>Salbutamol</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9.3</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Anfetamina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9.8</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Atropina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9.7</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Bupivacaína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8.1</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Cocaína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8.5</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Diazepam</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3.0</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Difenhidramina</a:t>
                          </a:r>
                          <a:r>
                            <a:rPr lang="es-MX" sz="1600" dirty="0" smtClean="0">
                              <a:latin typeface="Century Gothic" panose="020B0502020202020204" pitchFamily="34" charset="0"/>
                            </a:rPr>
                            <a:t> </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8.8</a:t>
                          </a:r>
                          <a:endParaRPr lang="es-MX" sz="1600" dirty="0">
                            <a:latin typeface="Century Gothic" panose="020B0502020202020204" pitchFamily="34" charset="0"/>
                          </a:endParaRPr>
                        </a:p>
                      </a:txBody>
                      <a:tcPr/>
                    </a:tc>
                  </a:tr>
                  <a:tr h="370840">
                    <a:tc>
                      <a:txBody>
                        <a:bodyPr/>
                        <a:lstStyle/>
                        <a:p>
                          <a:r>
                            <a:rPr lang="es-MX" sz="1600" dirty="0" smtClean="0">
                              <a:latin typeface="Century Gothic" panose="020B0502020202020204" pitchFamily="34" charset="0"/>
                            </a:rPr>
                            <a:t>Lidocaína</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7.9</a:t>
                          </a:r>
                          <a:endParaRPr lang="es-MX" sz="1600" dirty="0">
                            <a:latin typeface="Century Gothic" panose="020B0502020202020204" pitchFamily="34" charset="0"/>
                          </a:endParaRPr>
                        </a:p>
                      </a:txBody>
                      <a:tcPr/>
                    </a:tc>
                  </a:tr>
                  <a:tr h="370840">
                    <a:tc>
                      <a:txBody>
                        <a:bodyPr/>
                        <a:lstStyle/>
                        <a:p>
                          <a:r>
                            <a:rPr lang="es-MX" sz="1600" dirty="0" err="1" smtClean="0">
                              <a:latin typeface="Century Gothic" panose="020B0502020202020204" pitchFamily="34" charset="0"/>
                            </a:rPr>
                            <a:t>Propranolol</a:t>
                          </a:r>
                          <a:endParaRPr lang="es-MX" sz="1600" dirty="0">
                            <a:latin typeface="Century Gothic" panose="020B0502020202020204" pitchFamily="34" charset="0"/>
                          </a:endParaRPr>
                        </a:p>
                      </a:txBody>
                      <a:tcPr/>
                    </a:tc>
                    <a:tc>
                      <a:txBody>
                        <a:bodyPr/>
                        <a:lstStyle/>
                        <a:p>
                          <a:pPr algn="ctr"/>
                          <a:r>
                            <a:rPr lang="es-MX" sz="1600" dirty="0" smtClean="0">
                              <a:latin typeface="Century Gothic" panose="020B0502020202020204" pitchFamily="34" charset="0"/>
                            </a:rPr>
                            <a:t>9.4</a:t>
                          </a:r>
                          <a:endParaRPr lang="es-MX" sz="1600" dirty="0">
                            <a:latin typeface="Century Gothic" panose="020B0502020202020204" pitchFamily="34" charset="0"/>
                          </a:endParaRPr>
                        </a:p>
                      </a:txBody>
                      <a:tcPr/>
                    </a:tc>
                  </a:tr>
                </a:tbl>
              </a:graphicData>
            </a:graphic>
          </p:graphicFrame>
        </mc:Fallback>
      </mc:AlternateContent>
    </p:spTree>
    <p:extLst>
      <p:ext uri="{BB962C8B-B14F-4D97-AF65-F5344CB8AC3E}">
        <p14:creationId xmlns:p14="http://schemas.microsoft.com/office/powerpoint/2010/main" val="1890724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060848"/>
            <a:ext cx="7812360" cy="4320480"/>
          </a:xfrm>
        </p:spPr>
        <p:txBody>
          <a:bodyPr>
            <a:normAutofit/>
          </a:bodyPr>
          <a:lstStyle/>
          <a:p>
            <a:pPr marL="0" indent="0" algn="just">
              <a:buNone/>
            </a:pPr>
            <a:r>
              <a:rPr lang="es-MX" sz="2000" dirty="0" smtClean="0">
                <a:latin typeface="Century Gothic" panose="020B0502020202020204" pitchFamily="34" charset="0"/>
              </a:rPr>
              <a:t>Masculino de 26 años de edad, llevado al servicio de urgencias por comportamiento extraño desde hace varios días. Es consumidor conocido de metanfetaminas, no ha comido ni dormido en 48 horas, amenaza con disparar a uno de sus amigos porque cree que confabula contra el. Al ingreso presenta agitación extrema, falta de peso e incapacidad de responder coherentemente a  preguntas. T/A 160/100, F.C 100 </a:t>
            </a:r>
            <a:r>
              <a:rPr lang="es-MX" sz="2000" dirty="0" err="1" smtClean="0">
                <a:latin typeface="Century Gothic" panose="020B0502020202020204" pitchFamily="34" charset="0"/>
              </a:rPr>
              <a:t>lat</a:t>
            </a:r>
            <a:r>
              <a:rPr lang="es-MX" sz="2000" dirty="0" smtClean="0">
                <a:latin typeface="Century Gothic" panose="020B0502020202020204" pitchFamily="34" charset="0"/>
              </a:rPr>
              <a:t>/min, temperatur</a:t>
            </a:r>
            <a:r>
              <a:rPr lang="es-MX" sz="2000" dirty="0">
                <a:latin typeface="Century Gothic" panose="020B0502020202020204" pitchFamily="34" charset="0"/>
              </a:rPr>
              <a:t>a</a:t>
            </a:r>
            <a:r>
              <a:rPr lang="es-MX" sz="2000" dirty="0" smtClean="0">
                <a:latin typeface="Century Gothic" panose="020B0502020202020204" pitchFamily="34" charset="0"/>
              </a:rPr>
              <a:t> 39°C y F.R 30/min. Sus brazos muestran evidencia de numerosas inyecciones intravenosas. Luego de su valoración se administra un sedante, soluciones intravenosas , un diurético y cloruro de amonio vía parenteral, </a:t>
            </a:r>
            <a:r>
              <a:rPr lang="es-MX" sz="2000" b="1" dirty="0" smtClean="0">
                <a:latin typeface="Century Gothic" panose="020B0502020202020204" pitchFamily="34" charset="0"/>
              </a:rPr>
              <a:t>¿Cuál es la finalidad del cloruro de amonio?</a:t>
            </a:r>
            <a:endParaRPr lang="es-MX" sz="2000" dirty="0">
              <a:latin typeface="Century Gothic" panose="020B0502020202020204"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476672"/>
            <a:ext cx="3096344" cy="1356360"/>
          </a:xfrm>
          <a:prstGeom prst="rect">
            <a:avLst/>
          </a:prstGeom>
        </p:spPr>
      </p:pic>
    </p:spTree>
    <p:extLst>
      <p:ext uri="{BB962C8B-B14F-4D97-AF65-F5344CB8AC3E}">
        <p14:creationId xmlns:p14="http://schemas.microsoft.com/office/powerpoint/2010/main" val="234762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876712"/>
          </a:xfrm>
        </p:spPr>
        <p:txBody>
          <a:bodyPr>
            <a:normAutofit/>
          </a:bodyPr>
          <a:lstStyle/>
          <a:p>
            <a:pPr algn="ctr"/>
            <a:r>
              <a:rPr lang="es-MX" sz="4400" cap="none" dirty="0" smtClean="0">
                <a:ln w="10541" cmpd="sng">
                  <a:solidFill>
                    <a:srgbClr val="7D7D7D">
                      <a:tint val="100000"/>
                      <a:shade val="100000"/>
                      <a:satMod val="110000"/>
                    </a:srgbClr>
                  </a:solidFill>
                  <a:prstDash val="solid"/>
                </a:ln>
                <a:solidFill>
                  <a:srgbClr val="0070C0"/>
                </a:solidFill>
              </a:rPr>
              <a:t>1.5 Biodisponibilidad.</a:t>
            </a:r>
            <a:endParaRPr lang="es-MX" sz="4400" cap="none" dirty="0">
              <a:ln w="10541" cmpd="sng">
                <a:solidFill>
                  <a:srgbClr val="7D7D7D">
                    <a:tint val="100000"/>
                    <a:shade val="100000"/>
                    <a:satMod val="110000"/>
                  </a:srgbClr>
                </a:solidFill>
                <a:prstDash val="solid"/>
              </a:ln>
              <a:solidFill>
                <a:srgbClr val="0070C0"/>
              </a:solidFill>
            </a:endParaRPr>
          </a:p>
        </p:txBody>
      </p:sp>
      <p:sp>
        <p:nvSpPr>
          <p:cNvPr id="3" name="2 Marcador de contenido"/>
          <p:cNvSpPr>
            <a:spLocks noGrp="1"/>
          </p:cNvSpPr>
          <p:nvPr>
            <p:ph idx="1"/>
          </p:nvPr>
        </p:nvSpPr>
        <p:spPr>
          <a:xfrm>
            <a:off x="457200" y="1340768"/>
            <a:ext cx="7239000" cy="5114968"/>
          </a:xfrm>
        </p:spPr>
        <p:txBody>
          <a:bodyPr>
            <a:normAutofit/>
          </a:bodyPr>
          <a:lstStyle/>
          <a:p>
            <a:pPr marL="0" indent="0">
              <a:buNone/>
            </a:pPr>
            <a:r>
              <a:rPr lang="es-MX" sz="2000" b="1" dirty="0"/>
              <a:t>Es la fracción del fármaco sin cambios que llega a la circulación sistémica después de la administración por cualquier vía</a:t>
            </a:r>
            <a:r>
              <a:rPr lang="es-MX" sz="2000" b="1" dirty="0" smtClean="0"/>
              <a:t>.</a:t>
            </a:r>
          </a:p>
          <a:p>
            <a:pPr marL="0" indent="0">
              <a:buNone/>
            </a:pPr>
            <a:endParaRPr lang="es-MX" sz="2000" b="1" dirty="0"/>
          </a:p>
          <a:p>
            <a:pPr marL="0" indent="0">
              <a:buNone/>
            </a:pPr>
            <a:endParaRPr lang="es-MX" sz="2000" b="1" dirty="0"/>
          </a:p>
        </p:txBody>
      </p:sp>
      <p:graphicFrame>
        <p:nvGraphicFramePr>
          <p:cNvPr id="4" name="3 Tabla"/>
          <p:cNvGraphicFramePr>
            <a:graphicFrameLocks noGrp="1"/>
          </p:cNvGraphicFramePr>
          <p:nvPr>
            <p:extLst>
              <p:ext uri="{D42A27DB-BD31-4B8C-83A1-F6EECF244321}">
                <p14:modId xmlns:p14="http://schemas.microsoft.com/office/powerpoint/2010/main" val="24132148"/>
              </p:ext>
            </p:extLst>
          </p:nvPr>
        </p:nvGraphicFramePr>
        <p:xfrm>
          <a:off x="1619672" y="2924944"/>
          <a:ext cx="5040559" cy="3600400"/>
        </p:xfrm>
        <a:graphic>
          <a:graphicData uri="http://schemas.openxmlformats.org/drawingml/2006/table">
            <a:tbl>
              <a:tblPr firstRow="1" bandRow="1">
                <a:tableStyleId>{D27102A9-8310-4765-A935-A1911B00CA55}</a:tableStyleId>
              </a:tblPr>
              <a:tblGrid>
                <a:gridCol w="2281244"/>
                <a:gridCol w="2759315"/>
              </a:tblGrid>
              <a:tr h="450050">
                <a:tc>
                  <a:txBody>
                    <a:bodyPr/>
                    <a:lstStyle/>
                    <a:p>
                      <a:r>
                        <a:rPr lang="es-MX" dirty="0" smtClean="0"/>
                        <a:t>Vía</a:t>
                      </a:r>
                      <a:endParaRPr lang="es-MX" dirty="0"/>
                    </a:p>
                  </a:txBody>
                  <a:tcPr/>
                </a:tc>
                <a:tc>
                  <a:txBody>
                    <a:bodyPr/>
                    <a:lstStyle/>
                    <a:p>
                      <a:r>
                        <a:rPr lang="es-MX" dirty="0" smtClean="0"/>
                        <a:t>Biodisponibilidad (%)</a:t>
                      </a:r>
                      <a:endParaRPr lang="es-MX" dirty="0"/>
                    </a:p>
                  </a:txBody>
                  <a:tcPr/>
                </a:tc>
              </a:tr>
              <a:tr h="450050">
                <a:tc>
                  <a:txBody>
                    <a:bodyPr/>
                    <a:lstStyle/>
                    <a:p>
                      <a:r>
                        <a:rPr lang="es-MX" dirty="0" smtClean="0"/>
                        <a:t>Intravenosa (IV)</a:t>
                      </a:r>
                      <a:endParaRPr lang="es-MX" dirty="0"/>
                    </a:p>
                  </a:txBody>
                  <a:tcPr/>
                </a:tc>
                <a:tc>
                  <a:txBody>
                    <a:bodyPr/>
                    <a:lstStyle/>
                    <a:p>
                      <a:pPr algn="ctr"/>
                      <a:r>
                        <a:rPr lang="es-MX" dirty="0" smtClean="0"/>
                        <a:t>100</a:t>
                      </a:r>
                      <a:endParaRPr lang="es-MX" dirty="0"/>
                    </a:p>
                  </a:txBody>
                  <a:tcPr/>
                </a:tc>
              </a:tr>
              <a:tr h="450050">
                <a:tc>
                  <a:txBody>
                    <a:bodyPr/>
                    <a:lstStyle/>
                    <a:p>
                      <a:r>
                        <a:rPr lang="es-MX" dirty="0" smtClean="0"/>
                        <a:t>Intramuscular</a:t>
                      </a:r>
                      <a:r>
                        <a:rPr lang="es-MX" baseline="0" dirty="0" smtClean="0"/>
                        <a:t> </a:t>
                      </a:r>
                      <a:endParaRPr lang="es-MX" dirty="0"/>
                    </a:p>
                  </a:txBody>
                  <a:tcPr/>
                </a:tc>
                <a:tc>
                  <a:txBody>
                    <a:bodyPr/>
                    <a:lstStyle/>
                    <a:p>
                      <a:pPr algn="ctr"/>
                      <a:r>
                        <a:rPr lang="es-MX" dirty="0" smtClean="0"/>
                        <a:t>75</a:t>
                      </a:r>
                      <a:r>
                        <a:rPr lang="es-MX" baseline="0" dirty="0" smtClean="0"/>
                        <a:t>-</a:t>
                      </a:r>
                      <a:r>
                        <a:rPr lang="es-MX" dirty="0" smtClean="0"/>
                        <a:t>100</a:t>
                      </a:r>
                      <a:endParaRPr lang="es-MX" dirty="0"/>
                    </a:p>
                  </a:txBody>
                  <a:tcPr/>
                </a:tc>
              </a:tr>
              <a:tr h="450050">
                <a:tc>
                  <a:txBody>
                    <a:bodyPr/>
                    <a:lstStyle/>
                    <a:p>
                      <a:r>
                        <a:rPr lang="es-MX" dirty="0" smtClean="0"/>
                        <a:t>Subcutánea (SC)</a:t>
                      </a:r>
                      <a:r>
                        <a:rPr lang="es-MX" baseline="0" dirty="0" smtClean="0"/>
                        <a:t> </a:t>
                      </a:r>
                      <a:endParaRPr lang="es-MX" dirty="0"/>
                    </a:p>
                  </a:txBody>
                  <a:tcPr/>
                </a:tc>
                <a:tc>
                  <a:txBody>
                    <a:bodyPr/>
                    <a:lstStyle/>
                    <a:p>
                      <a:pPr algn="ctr"/>
                      <a:r>
                        <a:rPr lang="es-MX" dirty="0" smtClean="0"/>
                        <a:t>75-100</a:t>
                      </a:r>
                      <a:endParaRPr lang="es-MX" dirty="0"/>
                    </a:p>
                  </a:txBody>
                  <a:tcPr/>
                </a:tc>
              </a:tr>
              <a:tr h="450050">
                <a:tc>
                  <a:txBody>
                    <a:bodyPr/>
                    <a:lstStyle/>
                    <a:p>
                      <a:r>
                        <a:rPr lang="es-MX" dirty="0" smtClean="0"/>
                        <a:t>Oral (PO)</a:t>
                      </a:r>
                      <a:endParaRPr lang="es-MX" dirty="0"/>
                    </a:p>
                  </a:txBody>
                  <a:tcPr/>
                </a:tc>
                <a:tc>
                  <a:txBody>
                    <a:bodyPr/>
                    <a:lstStyle/>
                    <a:p>
                      <a:pPr algn="ctr"/>
                      <a:r>
                        <a:rPr lang="es-MX" dirty="0" smtClean="0"/>
                        <a:t>5</a:t>
                      </a:r>
                      <a:r>
                        <a:rPr lang="es-MX" baseline="0" dirty="0" smtClean="0"/>
                        <a:t>-</a:t>
                      </a:r>
                      <a:r>
                        <a:rPr lang="es-MX" dirty="0" smtClean="0"/>
                        <a:t>100</a:t>
                      </a:r>
                      <a:endParaRPr lang="es-MX" dirty="0"/>
                    </a:p>
                  </a:txBody>
                  <a:tcPr/>
                </a:tc>
              </a:tr>
              <a:tr h="450050">
                <a:tc>
                  <a:txBody>
                    <a:bodyPr/>
                    <a:lstStyle/>
                    <a:p>
                      <a:r>
                        <a:rPr lang="es-MX" dirty="0" smtClean="0"/>
                        <a:t>Rectal (PR)</a:t>
                      </a:r>
                      <a:endParaRPr lang="es-MX" dirty="0"/>
                    </a:p>
                  </a:txBody>
                  <a:tcPr/>
                </a:tc>
                <a:tc>
                  <a:txBody>
                    <a:bodyPr/>
                    <a:lstStyle/>
                    <a:p>
                      <a:pPr algn="ctr"/>
                      <a:r>
                        <a:rPr lang="es-MX" dirty="0" smtClean="0"/>
                        <a:t>30-100</a:t>
                      </a:r>
                      <a:endParaRPr lang="es-MX" dirty="0"/>
                    </a:p>
                  </a:txBody>
                  <a:tcPr/>
                </a:tc>
              </a:tr>
              <a:tr h="450050">
                <a:tc>
                  <a:txBody>
                    <a:bodyPr/>
                    <a:lstStyle/>
                    <a:p>
                      <a:r>
                        <a:rPr lang="es-MX" dirty="0" smtClean="0"/>
                        <a:t>Inhalación</a:t>
                      </a:r>
                      <a:r>
                        <a:rPr lang="es-MX" baseline="0" dirty="0" smtClean="0"/>
                        <a:t> </a:t>
                      </a:r>
                      <a:endParaRPr lang="es-MX" dirty="0"/>
                    </a:p>
                  </a:txBody>
                  <a:tcPr/>
                </a:tc>
                <a:tc>
                  <a:txBody>
                    <a:bodyPr/>
                    <a:lstStyle/>
                    <a:p>
                      <a:pPr algn="ctr"/>
                      <a:r>
                        <a:rPr lang="es-MX" dirty="0" smtClean="0"/>
                        <a:t>80-100</a:t>
                      </a:r>
                      <a:endParaRPr lang="es-MX" dirty="0"/>
                    </a:p>
                  </a:txBody>
                  <a:tcPr/>
                </a:tc>
              </a:tr>
              <a:tr h="450050">
                <a:tc>
                  <a:txBody>
                    <a:bodyPr/>
                    <a:lstStyle/>
                    <a:p>
                      <a:r>
                        <a:rPr lang="es-MX" dirty="0" smtClean="0"/>
                        <a:t>Transdérmica</a:t>
                      </a:r>
                      <a:endParaRPr lang="es-MX" dirty="0"/>
                    </a:p>
                  </a:txBody>
                  <a:tcPr/>
                </a:tc>
                <a:tc>
                  <a:txBody>
                    <a:bodyPr/>
                    <a:lstStyle/>
                    <a:p>
                      <a:pPr algn="ctr"/>
                      <a:r>
                        <a:rPr lang="es-MX" dirty="0" smtClean="0"/>
                        <a:t>80-100</a:t>
                      </a:r>
                      <a:endParaRPr lang="es-MX" dirty="0"/>
                    </a:p>
                  </a:txBody>
                  <a:tcPr/>
                </a:tc>
              </a:tr>
            </a:tbl>
          </a:graphicData>
        </a:graphic>
      </p:graphicFrame>
    </p:spTree>
    <p:extLst>
      <p:ext uri="{BB962C8B-B14F-4D97-AF65-F5344CB8AC3E}">
        <p14:creationId xmlns:p14="http://schemas.microsoft.com/office/powerpoint/2010/main" val="33995190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948720"/>
          </a:xfrm>
        </p:spPr>
        <p:txBody>
          <a:bodyPr/>
          <a:lstStyle/>
          <a:p>
            <a:pPr algn="ctr"/>
            <a:r>
              <a:rPr lang="es-MX" dirty="0" smtClean="0">
                <a:latin typeface="Century Gothic" panose="020B0502020202020204" pitchFamily="34" charset="0"/>
              </a:rPr>
              <a:t>1.5. </a:t>
            </a:r>
            <a:r>
              <a:rPr lang="es-MX" dirty="0">
                <a:latin typeface="Century Gothic" panose="020B0502020202020204" pitchFamily="34" charset="0"/>
              </a:rPr>
              <a:t>B</a:t>
            </a:r>
            <a:r>
              <a:rPr lang="es-MX" dirty="0" smtClean="0">
                <a:latin typeface="Century Gothic" panose="020B0502020202020204" pitchFamily="34" charset="0"/>
              </a:rPr>
              <a:t>iodisponibilidad</a:t>
            </a:r>
            <a:endParaRPr lang="es-MX" dirty="0">
              <a:latin typeface="Century Gothic" panose="020B0502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2000" b="1" dirty="0" smtClean="0">
                <a:latin typeface="Century Gothic" panose="020B0502020202020204" pitchFamily="34" charset="0"/>
              </a:rPr>
              <a:t>Algunos factores de los cuales depende la biodisponibilidad de un fármaco son: </a:t>
            </a:r>
          </a:p>
          <a:p>
            <a:pPr marL="0" indent="0" algn="just">
              <a:buNone/>
            </a:pPr>
            <a:r>
              <a:rPr lang="es-MX" sz="2000" b="1" dirty="0" smtClean="0">
                <a:latin typeface="Century Gothic" panose="020B0502020202020204" pitchFamily="34" charset="0"/>
              </a:rPr>
              <a:t>a. El grado de absorción, b. la eliminación del primer paso y c. la velocidad de absorción.</a:t>
            </a:r>
          </a:p>
        </p:txBody>
      </p:sp>
      <p:sp>
        <p:nvSpPr>
          <p:cNvPr id="4" name="3 Rectángulo"/>
          <p:cNvSpPr/>
          <p:nvPr/>
        </p:nvSpPr>
        <p:spPr>
          <a:xfrm>
            <a:off x="1187624" y="3789040"/>
            <a:ext cx="5976664" cy="244827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marL="342900" indent="-342900" algn="ctr">
              <a:buAutoNum type="alphaLcPeriod"/>
            </a:pPr>
            <a:endParaRPr lang="es-MX" b="1" dirty="0" smtClean="0">
              <a:latin typeface="Century Gothic" panose="020B0502020202020204" pitchFamily="34" charset="0"/>
            </a:endParaRPr>
          </a:p>
          <a:p>
            <a:pPr marL="342900" indent="-342900" algn="ctr">
              <a:buAutoNum type="alphaLcPeriod"/>
            </a:pPr>
            <a:r>
              <a:rPr lang="es-MX" b="1" dirty="0" smtClean="0">
                <a:latin typeface="Century Gothic" panose="020B0502020202020204" pitchFamily="34" charset="0"/>
              </a:rPr>
              <a:t>Grado de absorción.</a:t>
            </a:r>
          </a:p>
          <a:p>
            <a:pPr algn="ctr"/>
            <a:endParaRPr lang="es-MX" b="1" dirty="0" smtClean="0">
              <a:latin typeface="Century Gothic" panose="020B0502020202020204" pitchFamily="34" charset="0"/>
            </a:endParaRPr>
          </a:p>
          <a:p>
            <a:r>
              <a:rPr lang="es-MX" dirty="0" smtClean="0">
                <a:latin typeface="Century Gothic" panose="020B0502020202020204" pitchFamily="34" charset="0"/>
              </a:rPr>
              <a:t>Luego de la administración oral es posible que un fármaco no se absorba por completo:</a:t>
            </a:r>
          </a:p>
          <a:p>
            <a:r>
              <a:rPr lang="es-MX" dirty="0" smtClean="0">
                <a:latin typeface="Century Gothic" panose="020B0502020202020204" pitchFamily="34" charset="0"/>
              </a:rPr>
              <a:t>La falta de absorción en el intestino.</a:t>
            </a:r>
          </a:p>
          <a:p>
            <a:r>
              <a:rPr lang="es-MX" dirty="0" smtClean="0">
                <a:latin typeface="Century Gothic" panose="020B0502020202020204" pitchFamily="34" charset="0"/>
              </a:rPr>
              <a:t>Demasiado lipofílicos o hidrofílicos.</a:t>
            </a:r>
          </a:p>
          <a:p>
            <a:r>
              <a:rPr lang="es-MX" dirty="0" smtClean="0">
                <a:latin typeface="Century Gothic" panose="020B0502020202020204" pitchFamily="34" charset="0"/>
              </a:rPr>
              <a:t>Transportador inverso relacionado la glucoproteína P.</a:t>
            </a:r>
          </a:p>
          <a:p>
            <a:pPr algn="ctr"/>
            <a:endParaRPr lang="es-MX" dirty="0">
              <a:latin typeface="Century Gothic" panose="020B0502020202020204" pitchFamily="34" charset="0"/>
            </a:endParaRPr>
          </a:p>
        </p:txBody>
      </p:sp>
    </p:spTree>
    <p:extLst>
      <p:ext uri="{BB962C8B-B14F-4D97-AF65-F5344CB8AC3E}">
        <p14:creationId xmlns:p14="http://schemas.microsoft.com/office/powerpoint/2010/main" val="2313443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5616" y="476672"/>
            <a:ext cx="5688632" cy="43204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MX" sz="2000" b="1" dirty="0" smtClean="0">
              <a:latin typeface="Century Gothic" panose="020B0502020202020204" pitchFamily="34" charset="0"/>
            </a:endParaRPr>
          </a:p>
          <a:p>
            <a:pPr algn="ctr"/>
            <a:r>
              <a:rPr lang="es-MX" sz="2000" b="1" dirty="0" smtClean="0">
                <a:latin typeface="Century Gothic" panose="020B0502020202020204" pitchFamily="34" charset="0"/>
              </a:rPr>
              <a:t>b. Eliminación de primer paso.</a:t>
            </a:r>
          </a:p>
          <a:p>
            <a:pPr algn="ctr"/>
            <a:endParaRPr lang="es-MX" sz="2000" dirty="0">
              <a:latin typeface="Century Gothic" panose="020B0502020202020204" pitchFamily="34" charset="0"/>
            </a:endParaRPr>
          </a:p>
        </p:txBody>
      </p:sp>
      <p:graphicFrame>
        <p:nvGraphicFramePr>
          <p:cNvPr id="5" name="4 Diagrama"/>
          <p:cNvGraphicFramePr/>
          <p:nvPr>
            <p:extLst>
              <p:ext uri="{D42A27DB-BD31-4B8C-83A1-F6EECF244321}">
                <p14:modId xmlns:p14="http://schemas.microsoft.com/office/powerpoint/2010/main" val="2302318853"/>
              </p:ext>
            </p:extLst>
          </p:nvPr>
        </p:nvGraphicFramePr>
        <p:xfrm>
          <a:off x="251520" y="1196752"/>
          <a:ext cx="846043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527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buNone/>
            </a:pPr>
            <a:r>
              <a:rPr lang="es-MX" sz="2000" dirty="0" smtClean="0"/>
              <a:t>El índice de eliminación hepática de primer paso, se expresa de la siguiente manera:</a:t>
            </a:r>
          </a:p>
          <a:p>
            <a:pPr marL="0" indent="0">
              <a:buNone/>
            </a:pPr>
            <a:endParaRPr lang="es-MX" sz="2000" dirty="0" smtClean="0"/>
          </a:p>
          <a:p>
            <a:pPr marL="0" indent="0">
              <a:buNone/>
            </a:pPr>
            <a:endParaRPr lang="es-MX" sz="2000" dirty="0"/>
          </a:p>
          <a:p>
            <a:pPr marL="0" indent="0">
              <a:buNone/>
            </a:pPr>
            <a:endParaRPr lang="es-MX" sz="2000" dirty="0" smtClean="0"/>
          </a:p>
          <a:p>
            <a:pPr marL="0" indent="0">
              <a:buNone/>
            </a:pPr>
            <a:endParaRPr lang="es-MX" sz="2000" dirty="0" smtClean="0"/>
          </a:p>
          <a:p>
            <a:pPr marL="0" indent="0">
              <a:buNone/>
            </a:pPr>
            <a:endParaRPr lang="es-MX" sz="2000" dirty="0"/>
          </a:p>
          <a:p>
            <a:pPr marL="0" indent="0">
              <a:buNone/>
            </a:pPr>
            <a:r>
              <a:rPr lang="es-MX" sz="2000" dirty="0" smtClean="0"/>
              <a:t>Luego entonces la biodisponibilidad sistémica (F) puede predecirse en el grado de absorción (f) y el ER, mediante la siguiente relación matemática.</a:t>
            </a:r>
          </a:p>
        </p:txBody>
      </p:sp>
      <p:sp>
        <p:nvSpPr>
          <p:cNvPr id="4" name="3 Rectángulo"/>
          <p:cNvSpPr/>
          <p:nvPr/>
        </p:nvSpPr>
        <p:spPr>
          <a:xfrm>
            <a:off x="1115616" y="476672"/>
            <a:ext cx="5688632" cy="43204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MX" sz="2000" b="1" dirty="0" smtClean="0">
              <a:latin typeface="Century Gothic" panose="020B0502020202020204" pitchFamily="34" charset="0"/>
            </a:endParaRPr>
          </a:p>
          <a:p>
            <a:pPr algn="ctr"/>
            <a:r>
              <a:rPr lang="es-MX" sz="2000" b="1" dirty="0" smtClean="0">
                <a:latin typeface="Century Gothic" panose="020B0502020202020204" pitchFamily="34" charset="0"/>
              </a:rPr>
              <a:t>b. Eliminación de primer paso.</a:t>
            </a:r>
          </a:p>
          <a:p>
            <a:pPr algn="ctr"/>
            <a:endParaRPr lang="es-MX" sz="20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5" name="4 Rectángulo"/>
              <p:cNvSpPr/>
              <p:nvPr/>
            </p:nvSpPr>
            <p:spPr>
              <a:xfrm>
                <a:off x="539552" y="2564904"/>
                <a:ext cx="2592288" cy="1296144"/>
              </a:xfrm>
              <a:prstGeom prst="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s-MX" sz="2400" b="1" i="1" smtClean="0">
                          <a:latin typeface="Cambria Math"/>
                        </a:rPr>
                        <m:t>𝑬𝑹</m:t>
                      </m:r>
                      <m:r>
                        <a:rPr lang="es-MX" sz="2400" b="1" i="1" smtClean="0">
                          <a:latin typeface="Cambria Math"/>
                        </a:rPr>
                        <m:t>=</m:t>
                      </m:r>
                      <m:f>
                        <m:fPr>
                          <m:ctrlPr>
                            <a:rPr lang="es-MX" sz="2400" b="1" i="1" smtClean="0">
                              <a:latin typeface="Cambria Math"/>
                            </a:rPr>
                          </m:ctrlPr>
                        </m:fPr>
                        <m:num>
                          <m:sSub>
                            <m:sSubPr>
                              <m:ctrlPr>
                                <a:rPr lang="es-MX" sz="2400" b="1" i="1" smtClean="0">
                                  <a:latin typeface="Cambria Math"/>
                                </a:rPr>
                              </m:ctrlPr>
                            </m:sSubPr>
                            <m:e>
                              <m:r>
                                <a:rPr lang="es-MX" sz="2400" b="1" i="1" smtClean="0">
                                  <a:latin typeface="Cambria Math"/>
                                </a:rPr>
                                <m:t>𝑪𝑳</m:t>
                              </m:r>
                            </m:e>
                            <m:sub>
                              <m:r>
                                <a:rPr lang="es-MX" sz="2400" b="1" i="1" smtClean="0">
                                  <a:latin typeface="Cambria Math"/>
                                </a:rPr>
                                <m:t>𝑯𝒆𝒑</m:t>
                              </m:r>
                              <m:r>
                                <a:rPr lang="es-MX" sz="2400" b="1" i="1" smtClean="0">
                                  <a:latin typeface="Cambria Math"/>
                                </a:rPr>
                                <m:t>á</m:t>
                              </m:r>
                              <m:r>
                                <a:rPr lang="es-MX" sz="2400" b="1" i="1" smtClean="0">
                                  <a:latin typeface="Cambria Math"/>
                                </a:rPr>
                                <m:t>𝒕𝒊𝒄𝒂</m:t>
                              </m:r>
                            </m:sub>
                          </m:sSub>
                        </m:num>
                        <m:den>
                          <m:r>
                            <a:rPr lang="es-MX" sz="2400" b="1" i="1" smtClean="0">
                              <a:latin typeface="Cambria Math"/>
                            </a:rPr>
                            <m:t>𝑸</m:t>
                          </m:r>
                        </m:den>
                      </m:f>
                    </m:oMath>
                  </m:oMathPara>
                </a14:m>
                <a:endParaRPr lang="es-MX" b="1" dirty="0">
                  <a:latin typeface="Century Gothic" panose="020B0502020202020204" pitchFamily="34" charset="0"/>
                </a:endParaRPr>
              </a:p>
            </p:txBody>
          </p:sp>
        </mc:Choice>
        <mc:Fallback xmlns="">
          <p:sp>
            <p:nvSpPr>
              <p:cNvPr id="5" name="4 Rectángulo"/>
              <p:cNvSpPr>
                <a:spLocks noRot="1" noChangeAspect="1" noMove="1" noResize="1" noEditPoints="1" noAdjustHandles="1" noChangeArrowheads="1" noChangeShapeType="1" noTextEdit="1"/>
              </p:cNvSpPr>
              <p:nvPr/>
            </p:nvSpPr>
            <p:spPr>
              <a:xfrm>
                <a:off x="539552" y="2564904"/>
                <a:ext cx="2592288" cy="1296144"/>
              </a:xfrm>
              <a:prstGeom prst="rect">
                <a:avLst/>
              </a:prstGeom>
              <a:blipFill rotWithShape="1">
                <a:blip r:embed="rId3"/>
                <a:stretch>
                  <a:fillRect/>
                </a:stretch>
              </a:blipFill>
              <a:ln w="57150"/>
            </p:spPr>
            <p:txBody>
              <a:bodyPr/>
              <a:lstStyle/>
              <a:p>
                <a:r>
                  <a:rPr lang="es-MX">
                    <a:noFill/>
                  </a:rPr>
                  <a:t> </a:t>
                </a:r>
              </a:p>
            </p:txBody>
          </p:sp>
        </mc:Fallback>
      </mc:AlternateContent>
      <p:sp>
        <p:nvSpPr>
          <p:cNvPr id="6" name="5 Rectángulo"/>
          <p:cNvSpPr/>
          <p:nvPr/>
        </p:nvSpPr>
        <p:spPr>
          <a:xfrm>
            <a:off x="4644008" y="2564904"/>
            <a:ext cx="3024336" cy="129614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s-MX" b="1" dirty="0" smtClean="0">
                <a:solidFill>
                  <a:schemeClr val="tx2"/>
                </a:solidFill>
                <a:latin typeface="Century Gothic" panose="020B0502020202020204" pitchFamily="34" charset="0"/>
              </a:rPr>
              <a:t>ER= Índice de extracción</a:t>
            </a:r>
          </a:p>
          <a:p>
            <a:r>
              <a:rPr lang="es-MX" b="1" dirty="0" smtClean="0">
                <a:solidFill>
                  <a:schemeClr val="tx2"/>
                </a:solidFill>
                <a:latin typeface="Century Gothic" panose="020B0502020202020204" pitchFamily="34" charset="0"/>
              </a:rPr>
              <a:t>Q= flujo sanguíneo hepático (90 L/h, en individuo de 70 kg)</a:t>
            </a:r>
            <a:endParaRPr lang="es-MX" b="1" dirty="0">
              <a:solidFill>
                <a:schemeClr val="tx2"/>
              </a:solidFill>
              <a:latin typeface="Century Gothic" panose="020B0502020202020204" pitchFamily="34" charset="0"/>
            </a:endParaRPr>
          </a:p>
        </p:txBody>
      </p:sp>
      <p:cxnSp>
        <p:nvCxnSpPr>
          <p:cNvPr id="8" name="7 Conector recto de flecha"/>
          <p:cNvCxnSpPr/>
          <p:nvPr/>
        </p:nvCxnSpPr>
        <p:spPr>
          <a:xfrm>
            <a:off x="3347864" y="3212976"/>
            <a:ext cx="108012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9" name="8 Rectángulo"/>
              <p:cNvSpPr/>
              <p:nvPr/>
            </p:nvSpPr>
            <p:spPr>
              <a:xfrm>
                <a:off x="2195736" y="5589240"/>
                <a:ext cx="3960440" cy="504056"/>
              </a:xfrm>
              <a:prstGeom prst="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s-MX" sz="2400" b="1" i="1" smtClean="0">
                          <a:latin typeface="Cambria Math"/>
                        </a:rPr>
                        <m:t>𝑭</m:t>
                      </m:r>
                      <m:r>
                        <a:rPr lang="es-MX" sz="2400" b="1" i="1" smtClean="0">
                          <a:latin typeface="Cambria Math"/>
                        </a:rPr>
                        <m:t>=</m:t>
                      </m:r>
                      <m:r>
                        <a:rPr lang="es-MX" sz="2400" b="1" i="1" smtClean="0">
                          <a:latin typeface="Cambria Math"/>
                        </a:rPr>
                        <m:t>𝒇</m:t>
                      </m:r>
                      <m:r>
                        <a:rPr lang="es-MX" sz="2400" b="1" i="1" smtClean="0">
                          <a:latin typeface="Cambria Math"/>
                        </a:rPr>
                        <m:t> ×(</m:t>
                      </m:r>
                      <m:r>
                        <a:rPr lang="es-MX" sz="2400" b="1" i="1" smtClean="0">
                          <a:latin typeface="Cambria Math"/>
                          <a:ea typeface="Cambria Math"/>
                        </a:rPr>
                        <m:t>𝟏</m:t>
                      </m:r>
                      <m:r>
                        <a:rPr lang="es-MX" sz="2400" b="1" i="1" smtClean="0">
                          <a:latin typeface="Cambria Math"/>
                          <a:ea typeface="Cambria Math"/>
                        </a:rPr>
                        <m:t>−</m:t>
                      </m:r>
                      <m:r>
                        <a:rPr lang="es-MX" sz="2400" b="1" i="1" smtClean="0">
                          <a:latin typeface="Cambria Math"/>
                          <a:ea typeface="Cambria Math"/>
                        </a:rPr>
                        <m:t>𝑬𝑹</m:t>
                      </m:r>
                      <m:r>
                        <a:rPr lang="es-MX" sz="2400" b="1" i="1" smtClean="0">
                          <a:latin typeface="Cambria Math"/>
                          <a:ea typeface="Cambria Math"/>
                        </a:rPr>
                        <m:t>)</m:t>
                      </m:r>
                    </m:oMath>
                  </m:oMathPara>
                </a14:m>
                <a:endParaRPr lang="es-MX" b="1" dirty="0"/>
              </a:p>
            </p:txBody>
          </p:sp>
        </mc:Choice>
        <mc:Fallback xmlns="">
          <p:sp>
            <p:nvSpPr>
              <p:cNvPr id="9" name="8 Rectángulo"/>
              <p:cNvSpPr>
                <a:spLocks noRot="1" noChangeAspect="1" noMove="1" noResize="1" noEditPoints="1" noAdjustHandles="1" noChangeArrowheads="1" noChangeShapeType="1" noTextEdit="1"/>
              </p:cNvSpPr>
              <p:nvPr/>
            </p:nvSpPr>
            <p:spPr>
              <a:xfrm>
                <a:off x="2195736" y="5589240"/>
                <a:ext cx="3960440" cy="504056"/>
              </a:xfrm>
              <a:prstGeom prst="rect">
                <a:avLst/>
              </a:prstGeom>
              <a:blipFill rotWithShape="1">
                <a:blip r:embed="rId4"/>
                <a:stretch>
                  <a:fillRect b="-7609"/>
                </a:stretch>
              </a:blipFill>
              <a:ln w="57150"/>
            </p:spPr>
            <p:txBody>
              <a:bodyPr/>
              <a:lstStyle/>
              <a:p>
                <a:r>
                  <a:rPr lang="es-MX">
                    <a:noFill/>
                  </a:rPr>
                  <a:t> </a:t>
                </a:r>
              </a:p>
            </p:txBody>
          </p:sp>
        </mc:Fallback>
      </mc:AlternateContent>
    </p:spTree>
    <p:extLst>
      <p:ext uri="{BB962C8B-B14F-4D97-AF65-F5344CB8AC3E}">
        <p14:creationId xmlns:p14="http://schemas.microsoft.com/office/powerpoint/2010/main" val="2256365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1700808"/>
            <a:ext cx="4413594" cy="3240360"/>
          </a:xfrm>
          <a:ln w="38100">
            <a:solidFill>
              <a:schemeClr val="accent4"/>
            </a:solidFill>
          </a:ln>
        </p:spPr>
      </p:pic>
      <p:sp>
        <p:nvSpPr>
          <p:cNvPr id="5" name="4 Rectángulo"/>
          <p:cNvSpPr/>
          <p:nvPr/>
        </p:nvSpPr>
        <p:spPr>
          <a:xfrm>
            <a:off x="1475656" y="332656"/>
            <a:ext cx="4968552" cy="576064"/>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sz="2000" b="1" dirty="0" smtClean="0">
                <a:latin typeface="Century Gothic" panose="020B0502020202020204" pitchFamily="34" charset="0"/>
              </a:rPr>
              <a:t>c. Velocidad de Absorción</a:t>
            </a:r>
            <a:endParaRPr lang="es-MX" sz="2000" b="1" dirty="0">
              <a:latin typeface="Century Gothic" panose="020B0502020202020204" pitchFamily="34" charset="0"/>
            </a:endParaRPr>
          </a:p>
        </p:txBody>
      </p:sp>
      <p:sp>
        <p:nvSpPr>
          <p:cNvPr id="7" name="6 Rectángulo"/>
          <p:cNvSpPr/>
          <p:nvPr/>
        </p:nvSpPr>
        <p:spPr>
          <a:xfrm>
            <a:off x="755576" y="5517232"/>
            <a:ext cx="7128792" cy="1080120"/>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just"/>
            <a:r>
              <a:rPr lang="es-MX" dirty="0" smtClean="0">
                <a:latin typeface="Century Gothic" panose="020B0502020202020204" pitchFamily="34" charset="0"/>
              </a:rPr>
              <a:t>El mecanismo es de orden cero cuando la velocidad de absorción es independiente de cantidad de fármaco que permanezca en el intestino , si la dosis completa se disuelve en los líquidos gastrointestinales, esta será de primer orden.</a:t>
            </a:r>
            <a:endParaRPr lang="es-MX" dirty="0">
              <a:latin typeface="Century Gothic" panose="020B0502020202020204" pitchFamily="34" charset="0"/>
            </a:endParaRPr>
          </a:p>
        </p:txBody>
      </p:sp>
      <p:sp>
        <p:nvSpPr>
          <p:cNvPr id="8" name="7 Rectángulo"/>
          <p:cNvSpPr/>
          <p:nvPr/>
        </p:nvSpPr>
        <p:spPr>
          <a:xfrm>
            <a:off x="5508104" y="2888940"/>
            <a:ext cx="2592288" cy="1692188"/>
          </a:xfrm>
          <a:prstGeom prst="rect">
            <a:avLst/>
          </a:prstGeom>
          <a:ln w="28575"/>
        </p:spPr>
        <p:style>
          <a:lnRef idx="2">
            <a:schemeClr val="accent5"/>
          </a:lnRef>
          <a:fillRef idx="1">
            <a:schemeClr val="lt1"/>
          </a:fillRef>
          <a:effectRef idx="0">
            <a:schemeClr val="accent5"/>
          </a:effectRef>
          <a:fontRef idx="minor">
            <a:schemeClr val="dk1"/>
          </a:fontRef>
        </p:style>
        <p:txBody>
          <a:bodyPr rtlCol="0" anchor="ctr"/>
          <a:lstStyle/>
          <a:p>
            <a:pPr algn="just"/>
            <a:r>
              <a:rPr lang="es-MX" dirty="0" smtClean="0">
                <a:latin typeface="Century Gothic" panose="020B0502020202020204" pitchFamily="34" charset="0"/>
              </a:rPr>
              <a:t>La velocidad de absorción depende del sitio de administración y de la formulación del fármaco.</a:t>
            </a:r>
            <a:endParaRPr lang="es-MX" dirty="0">
              <a:latin typeface="Century Gothic" panose="020B0502020202020204" pitchFamily="34" charset="0"/>
            </a:endParaRPr>
          </a:p>
        </p:txBody>
      </p:sp>
    </p:spTree>
    <p:extLst>
      <p:ext uri="{BB962C8B-B14F-4D97-AF65-F5344CB8AC3E}">
        <p14:creationId xmlns:p14="http://schemas.microsoft.com/office/powerpoint/2010/main" val="39706062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7239000" cy="876712"/>
          </a:xfrm>
        </p:spPr>
        <p:txBody>
          <a:bodyPr/>
          <a:lstStyle/>
          <a:p>
            <a:pPr algn="ctr"/>
            <a:r>
              <a:rPr lang="es-MX" dirty="0" smtClean="0">
                <a:latin typeface="Century Gothic" panose="020B0502020202020204" pitchFamily="34" charset="0"/>
              </a:rPr>
              <a:t>2. Distribución</a:t>
            </a:r>
            <a:endParaRPr lang="es-MX" dirty="0">
              <a:latin typeface="Century Gothic" panose="020B0502020202020204" pitchFamily="34" charset="0"/>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916832"/>
            <a:ext cx="5832648" cy="4056786"/>
          </a:xfrm>
        </p:spPr>
      </p:pic>
    </p:spTree>
    <p:extLst>
      <p:ext uri="{BB962C8B-B14F-4D97-AF65-F5344CB8AC3E}">
        <p14:creationId xmlns:p14="http://schemas.microsoft.com/office/powerpoint/2010/main" val="2824857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04704"/>
          </a:xfrm>
        </p:spPr>
        <p:txBody>
          <a:bodyPr>
            <a:normAutofit/>
          </a:bodyPr>
          <a:lstStyle/>
          <a:p>
            <a:pPr algn="ctr"/>
            <a:r>
              <a:rPr lang="es-MX" sz="4000" cap="none" dirty="0" smtClean="0">
                <a:ln w="1905"/>
                <a:solidFill>
                  <a:srgbClr val="7030A0"/>
                </a:solidFill>
                <a:effectLst>
                  <a:innerShdw blurRad="69850" dist="43180" dir="5400000">
                    <a:srgbClr val="000000">
                      <a:alpha val="65000"/>
                    </a:srgbClr>
                  </a:innerShdw>
                </a:effectLst>
                <a:latin typeface="Century Gothic" panose="020B0502020202020204" pitchFamily="34" charset="0"/>
              </a:rPr>
              <a:t>2. Distribución</a:t>
            </a:r>
            <a:endParaRPr lang="es-MX" sz="4000" cap="none" dirty="0">
              <a:ln w="1905"/>
              <a:solidFill>
                <a:srgbClr val="7030A0"/>
              </a:solidFill>
              <a:effectLst>
                <a:innerShdw blurRad="69850" dist="43180" dir="5400000">
                  <a:srgbClr val="000000">
                    <a:alpha val="65000"/>
                  </a:srgbClr>
                </a:innerShdw>
              </a:effectLst>
              <a:latin typeface="Century Gothic" panose="020B0502020202020204" pitchFamily="34" charset="0"/>
            </a:endParaRPr>
          </a:p>
        </p:txBody>
      </p:sp>
      <p:sp>
        <p:nvSpPr>
          <p:cNvPr id="3" name="2 Marcador de contenido"/>
          <p:cNvSpPr>
            <a:spLocks noGrp="1"/>
          </p:cNvSpPr>
          <p:nvPr>
            <p:ph idx="1"/>
          </p:nvPr>
        </p:nvSpPr>
        <p:spPr>
          <a:xfrm>
            <a:off x="457200" y="1340768"/>
            <a:ext cx="7239000" cy="4846320"/>
          </a:xfrm>
        </p:spPr>
        <p:txBody>
          <a:bodyPr>
            <a:normAutofit/>
          </a:bodyPr>
          <a:lstStyle/>
          <a:p>
            <a:pPr marL="0" indent="0" algn="just">
              <a:buNone/>
            </a:pPr>
            <a:r>
              <a:rPr lang="es-MX" sz="2000" dirty="0" smtClean="0">
                <a:latin typeface="Century Gothic" panose="020B0502020202020204" pitchFamily="34" charset="0"/>
              </a:rPr>
              <a:t>Un fármaco se distribuye en los líquidos intersticial e intracelular. Los factores que determinan son: el gasto cardiaco, flujo sanguíneo regional, permeabilidad capilar y volumen del tejido.</a:t>
            </a:r>
            <a:endParaRPr lang="es-MX" sz="2000" dirty="0">
              <a:latin typeface="Century Gothic" panose="020B0502020202020204" pitchFamily="34" charset="0"/>
            </a:endParaRPr>
          </a:p>
        </p:txBody>
      </p:sp>
      <p:graphicFrame>
        <p:nvGraphicFramePr>
          <p:cNvPr id="5" name="4 Diagrama"/>
          <p:cNvGraphicFramePr/>
          <p:nvPr>
            <p:extLst>
              <p:ext uri="{D42A27DB-BD31-4B8C-83A1-F6EECF244321}">
                <p14:modId xmlns:p14="http://schemas.microsoft.com/office/powerpoint/2010/main" val="752240523"/>
              </p:ext>
            </p:extLst>
          </p:nvPr>
        </p:nvGraphicFramePr>
        <p:xfrm>
          <a:off x="467544" y="2708920"/>
          <a:ext cx="8172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1429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9344" y="332656"/>
            <a:ext cx="7239000" cy="876712"/>
          </a:xfrm>
        </p:spPr>
        <p:txBody>
          <a:bodyPr>
            <a:normAutofit/>
          </a:bodyPr>
          <a:lstStyle/>
          <a:p>
            <a:pPr algn="ctr"/>
            <a:r>
              <a:rPr lang="es-MX" sz="4800" cap="none" dirty="0" smtClean="0">
                <a:ln w="10541" cmpd="sng">
                  <a:solidFill>
                    <a:schemeClr val="accent1">
                      <a:shade val="88000"/>
                      <a:satMod val="110000"/>
                    </a:schemeClr>
                  </a:solidFill>
                  <a:prstDash val="solid"/>
                </a:ln>
                <a:solidFill>
                  <a:srgbClr val="002060"/>
                </a:solidFill>
              </a:rPr>
              <a:t>Farmacinética</a:t>
            </a:r>
            <a:endParaRPr lang="es-MX" sz="4800" b="0" dirty="0">
              <a:solidFill>
                <a:srgbClr val="002060"/>
              </a:solidFill>
            </a:endParaRPr>
          </a:p>
        </p:txBody>
      </p:sp>
      <p:sp>
        <p:nvSpPr>
          <p:cNvPr id="3" name="2 Marcador de contenido"/>
          <p:cNvSpPr>
            <a:spLocks noGrp="1"/>
          </p:cNvSpPr>
          <p:nvPr>
            <p:ph idx="1"/>
          </p:nvPr>
        </p:nvSpPr>
        <p:spPr>
          <a:xfrm>
            <a:off x="457200" y="1609416"/>
            <a:ext cx="4834880" cy="4846320"/>
          </a:xfrm>
        </p:spPr>
        <p:txBody>
          <a:bodyPr/>
          <a:lstStyle/>
          <a:p>
            <a:pPr marL="0" indent="0">
              <a:buNone/>
            </a:pPr>
            <a:r>
              <a:rPr lang="es-MX" b="1" dirty="0" smtClean="0">
                <a:latin typeface="Century Gothic" panose="020B0502020202020204" pitchFamily="34" charset="0"/>
              </a:rPr>
              <a:t>Comprende varias fases (ADME): </a:t>
            </a:r>
          </a:p>
          <a:p>
            <a:pPr marL="457200" indent="-457200">
              <a:buFont typeface="+mj-lt"/>
              <a:buAutoNum type="arabicPeriod"/>
            </a:pPr>
            <a:r>
              <a:rPr lang="es-MX" sz="2400" b="1" dirty="0" smtClean="0">
                <a:latin typeface="Century Gothic" panose="020B0502020202020204" pitchFamily="34" charset="0"/>
              </a:rPr>
              <a:t>A</a:t>
            </a:r>
            <a:r>
              <a:rPr lang="es-MX" sz="2400" dirty="0" smtClean="0">
                <a:latin typeface="Century Gothic" panose="020B0502020202020204" pitchFamily="34" charset="0"/>
              </a:rPr>
              <a:t>bsorción</a:t>
            </a:r>
          </a:p>
          <a:p>
            <a:pPr marL="457200" indent="-457200">
              <a:buFont typeface="+mj-lt"/>
              <a:buAutoNum type="arabicPeriod"/>
            </a:pPr>
            <a:r>
              <a:rPr lang="es-MX" sz="2400" b="1" dirty="0" smtClean="0">
                <a:latin typeface="Century Gothic" panose="020B0502020202020204" pitchFamily="34" charset="0"/>
              </a:rPr>
              <a:t>D</a:t>
            </a:r>
            <a:r>
              <a:rPr lang="es-MX" sz="2400" dirty="0" smtClean="0">
                <a:latin typeface="Century Gothic" panose="020B0502020202020204" pitchFamily="34" charset="0"/>
              </a:rPr>
              <a:t>istribución</a:t>
            </a:r>
          </a:p>
          <a:p>
            <a:pPr marL="457200" indent="-457200">
              <a:buFont typeface="+mj-lt"/>
              <a:buAutoNum type="arabicPeriod"/>
            </a:pPr>
            <a:r>
              <a:rPr lang="es-MX" sz="2400" dirty="0" smtClean="0">
                <a:latin typeface="Century Gothic" panose="020B0502020202020204" pitchFamily="34" charset="0"/>
              </a:rPr>
              <a:t>Biotransformación (</a:t>
            </a:r>
            <a:r>
              <a:rPr lang="es-MX" sz="2400" b="1" dirty="0" smtClean="0">
                <a:latin typeface="Century Gothic" panose="020B0502020202020204" pitchFamily="34" charset="0"/>
              </a:rPr>
              <a:t>M</a:t>
            </a:r>
            <a:r>
              <a:rPr lang="es-MX" sz="2400" dirty="0" smtClean="0">
                <a:latin typeface="Century Gothic" panose="020B0502020202020204" pitchFamily="34" charset="0"/>
              </a:rPr>
              <a:t>etabolismo)</a:t>
            </a:r>
            <a:endParaRPr lang="es-MX" sz="2400" dirty="0">
              <a:latin typeface="Century Gothic" panose="020B0502020202020204" pitchFamily="34" charset="0"/>
            </a:endParaRPr>
          </a:p>
          <a:p>
            <a:pPr marL="457200" indent="-457200">
              <a:buFont typeface="+mj-lt"/>
              <a:buAutoNum type="arabicPeriod"/>
            </a:pPr>
            <a:r>
              <a:rPr lang="es-MX" sz="2400" dirty="0" smtClean="0">
                <a:latin typeface="Century Gothic" panose="020B0502020202020204" pitchFamily="34" charset="0"/>
              </a:rPr>
              <a:t>Mecanismo de acción (Farmacodinamia)</a:t>
            </a:r>
          </a:p>
          <a:p>
            <a:pPr marL="457200" indent="-457200">
              <a:buFont typeface="+mj-lt"/>
              <a:buAutoNum type="arabicPeriod"/>
            </a:pPr>
            <a:r>
              <a:rPr lang="es-MX" sz="2400" b="1" dirty="0">
                <a:latin typeface="Century Gothic" panose="020B0502020202020204" pitchFamily="34" charset="0"/>
              </a:rPr>
              <a:t>E</a:t>
            </a:r>
            <a:r>
              <a:rPr lang="es-MX" sz="2400" dirty="0" smtClean="0">
                <a:latin typeface="Century Gothic" panose="020B0502020202020204" pitchFamily="34" charset="0"/>
              </a:rPr>
              <a:t>liminación.</a:t>
            </a:r>
            <a:endParaRPr lang="es-MX" dirty="0" smtClean="0">
              <a:latin typeface="Century Gothic" panose="020B0502020202020204" pitchFamily="34" charset="0"/>
            </a:endParaRPr>
          </a:p>
          <a:p>
            <a:pPr>
              <a:buFont typeface="Wingdings" panose="05000000000000000000" pitchFamily="2" charset="2"/>
              <a:buChar char="Ø"/>
            </a:pPr>
            <a:endParaRPr lang="es-MX" dirty="0" smtClean="0">
              <a:latin typeface="Century Gothic" panose="020B0502020202020204"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1556792"/>
            <a:ext cx="2952328" cy="4947144"/>
          </a:xfrm>
          <a:prstGeom prst="rect">
            <a:avLst/>
          </a:prstGeom>
        </p:spPr>
      </p:pic>
    </p:spTree>
    <p:extLst>
      <p:ext uri="{BB962C8B-B14F-4D97-AF65-F5344CB8AC3E}">
        <p14:creationId xmlns:p14="http://schemas.microsoft.com/office/powerpoint/2010/main" val="16233366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948720"/>
          </a:xfrm>
        </p:spPr>
        <p:txBody>
          <a:bodyPr/>
          <a:lstStyle/>
          <a:p>
            <a:r>
              <a:rPr lang="es-MX" dirty="0" smtClean="0"/>
              <a:t>Distribución en tejidos</a:t>
            </a:r>
            <a:endParaRPr lang="es-MX" dirty="0"/>
          </a:p>
        </p:txBody>
      </p:sp>
      <mc:AlternateContent xmlns:mc="http://schemas.openxmlformats.org/markup-compatibility/2006" xmlns:a14="http://schemas.microsoft.com/office/drawing/2010/main">
        <mc:Choice Requires="a14">
          <p:sp>
            <p:nvSpPr>
              <p:cNvPr id="5" name="4 Marcador de contenido"/>
              <p:cNvSpPr>
                <a:spLocks noGrp="1"/>
              </p:cNvSpPr>
              <p:nvPr>
                <p:ph idx="1"/>
              </p:nvPr>
            </p:nvSpPr>
            <p:spPr/>
            <p:txBody>
              <a:bodyPr>
                <a:normAutofit/>
              </a:bodyPr>
              <a:lstStyle/>
              <a:p>
                <a:pPr marL="0" indent="0" algn="just">
                  <a:buNone/>
                </a:pPr>
                <a:r>
                  <a:rPr lang="es-MX" sz="2000" b="1" dirty="0" smtClean="0">
                    <a:latin typeface="Century Gothic" panose="020B0502020202020204" pitchFamily="34" charset="0"/>
                  </a:rPr>
                  <a:t>Proteínas Plasmáticas.</a:t>
                </a:r>
              </a:p>
              <a:p>
                <a:pPr marL="0" indent="0" algn="just">
                  <a:buNone/>
                </a:pPr>
                <a:r>
                  <a:rPr lang="es-MX" sz="2000" dirty="0" smtClean="0">
                    <a:latin typeface="Century Gothic" panose="020B0502020202020204" pitchFamily="34" charset="0"/>
                  </a:rPr>
                  <a:t>La albúmina en un transportador para fármacos ácidos, y la glucoproteína ácida </a:t>
                </a:r>
                <a14:m>
                  <m:oMath xmlns:m="http://schemas.openxmlformats.org/officeDocument/2006/math">
                    <m:sSub>
                      <m:sSubPr>
                        <m:ctrlPr>
                          <a:rPr lang="es-MX" sz="2000" i="1" smtClean="0">
                            <a:latin typeface="Cambria Math"/>
                          </a:rPr>
                        </m:ctrlPr>
                      </m:sSubPr>
                      <m:e>
                        <m:r>
                          <a:rPr lang="es-MX" sz="2000" i="1" smtClean="0">
                            <a:latin typeface="Cambria Math"/>
                            <a:ea typeface="Cambria Math"/>
                          </a:rPr>
                          <m:t>𝛼</m:t>
                        </m:r>
                      </m:e>
                      <m:sub>
                        <m:r>
                          <a:rPr lang="es-MX" sz="2000" b="0" i="1" smtClean="0">
                            <a:latin typeface="Cambria Math"/>
                          </a:rPr>
                          <m:t>1</m:t>
                        </m:r>
                      </m:sub>
                    </m:sSub>
                  </m:oMath>
                </a14:m>
                <a:r>
                  <a:rPr lang="es-MX" sz="2000" dirty="0" smtClean="0">
                    <a:latin typeface="Century Gothic" panose="020B0502020202020204" pitchFamily="34" charset="0"/>
                  </a:rPr>
                  <a:t> une fármacos básicos. Algunos fármacos pueden unirse a  proteínas  transportadoras de hormonas especificas, ejemplo Unión de estrógenos o testosterona a globulina transportadora de hormonas sexuales. </a:t>
                </a:r>
                <a:endParaRPr lang="es-MX" sz="2000" dirty="0">
                  <a:latin typeface="Century Gothic" panose="020B0502020202020204" pitchFamily="34" charset="0"/>
                </a:endParaRPr>
              </a:p>
            </p:txBody>
          </p:sp>
        </mc:Choice>
        <mc:Fallback xmlns="">
          <p:sp>
            <p:nvSpPr>
              <p:cNvPr id="5" name="4 Marcador de contenido"/>
              <p:cNvSpPr>
                <a:spLocks noGrp="1" noRot="1" noChangeAspect="1" noMove="1" noResize="1" noEditPoints="1" noAdjustHandles="1" noChangeArrowheads="1" noChangeShapeType="1" noTextEdit="1"/>
              </p:cNvSpPr>
              <p:nvPr>
                <p:ph idx="1"/>
              </p:nvPr>
            </p:nvSpPr>
            <p:spPr>
              <a:blipFill rotWithShape="1">
                <a:blip r:embed="rId2"/>
                <a:stretch>
                  <a:fillRect l="-842" t="-629" r="-758"/>
                </a:stretch>
              </a:blipFill>
            </p:spPr>
            <p:txBody>
              <a:bodyPr/>
              <a:lstStyle/>
              <a:p>
                <a:r>
                  <a:rPr lang="es-MX">
                    <a:noFill/>
                  </a:rPr>
                  <a:t> </a:t>
                </a:r>
              </a:p>
            </p:txBody>
          </p:sp>
        </mc:Fallback>
      </mc:AlternateContent>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4221088"/>
            <a:ext cx="3614440" cy="2161399"/>
          </a:xfrm>
          <a:prstGeom prst="rect">
            <a:avLst/>
          </a:prstGeom>
        </p:spPr>
      </p:pic>
    </p:spTree>
    <p:extLst>
      <p:ext uri="{BB962C8B-B14F-4D97-AF65-F5344CB8AC3E}">
        <p14:creationId xmlns:p14="http://schemas.microsoft.com/office/powerpoint/2010/main" val="26174850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3789040"/>
            <a:ext cx="6220544" cy="2666696"/>
          </a:xfrm>
        </p:spPr>
        <p:txBody>
          <a:bodyPr>
            <a:normAutofit/>
          </a:bodyPr>
          <a:lstStyle/>
          <a:p>
            <a:pPr marL="0" indent="0">
              <a:buNone/>
            </a:pPr>
            <a:endParaRPr lang="es-MX" sz="2000" b="1" dirty="0">
              <a:latin typeface="Century Gothic" panose="020B0502020202020204" pitchFamily="34" charset="0"/>
            </a:endParaRPr>
          </a:p>
          <a:p>
            <a:pPr marL="0" indent="0">
              <a:buNone/>
            </a:pPr>
            <a:endParaRPr lang="es-MX" sz="2000" b="1" dirty="0" smtClean="0">
              <a:latin typeface="Century Gothic" panose="020B0502020202020204" pitchFamily="34" charset="0"/>
            </a:endParaRPr>
          </a:p>
        </p:txBody>
      </p:sp>
      <p:sp>
        <p:nvSpPr>
          <p:cNvPr id="4" name="3 Rectángulo"/>
          <p:cNvSpPr/>
          <p:nvPr/>
        </p:nvSpPr>
        <p:spPr>
          <a:xfrm>
            <a:off x="2843808" y="3957194"/>
            <a:ext cx="3168352" cy="2448272"/>
          </a:xfrm>
          <a:prstGeom prst="rect">
            <a:avLst/>
          </a:prstGeom>
          <a:ln w="28575"/>
        </p:spPr>
        <p:style>
          <a:lnRef idx="2">
            <a:schemeClr val="accent4"/>
          </a:lnRef>
          <a:fillRef idx="1">
            <a:schemeClr val="lt1"/>
          </a:fillRef>
          <a:effectRef idx="0">
            <a:schemeClr val="accent4"/>
          </a:effectRef>
          <a:fontRef idx="minor">
            <a:schemeClr val="dk1"/>
          </a:fontRef>
        </p:style>
        <p:txBody>
          <a:bodyPr rtlCol="0" anchor="ctr"/>
          <a:lstStyle/>
          <a:p>
            <a:r>
              <a:rPr lang="es-MX" b="1" dirty="0">
                <a:latin typeface="Century Gothic" panose="020B0502020202020204" pitchFamily="34" charset="0"/>
              </a:rPr>
              <a:t>Fijación Hística. </a:t>
            </a:r>
            <a:r>
              <a:rPr lang="es-MX" dirty="0">
                <a:latin typeface="Century Gothic" panose="020B0502020202020204" pitchFamily="34" charset="0"/>
              </a:rPr>
              <a:t>Muchos medicamentos se acumulan en concentraciones mayores a que en el liquido extracelular y la sangre. Una fracción importante puede servir como reservorio.</a:t>
            </a:r>
          </a:p>
        </p:txBody>
      </p:sp>
      <p:sp>
        <p:nvSpPr>
          <p:cNvPr id="5" name="4 Rectángulo"/>
          <p:cNvSpPr/>
          <p:nvPr/>
        </p:nvSpPr>
        <p:spPr>
          <a:xfrm>
            <a:off x="467544" y="371068"/>
            <a:ext cx="3168352" cy="2448272"/>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endParaRPr lang="es-MX" b="1" dirty="0" smtClean="0">
              <a:latin typeface="Century Gothic" panose="020B0502020202020204" pitchFamily="34" charset="0"/>
            </a:endParaRPr>
          </a:p>
          <a:p>
            <a:endParaRPr lang="es-MX" b="1" dirty="0">
              <a:latin typeface="Century Gothic" panose="020B0502020202020204" pitchFamily="34" charset="0"/>
            </a:endParaRPr>
          </a:p>
          <a:p>
            <a:endParaRPr lang="es-MX" b="1" dirty="0" smtClean="0">
              <a:latin typeface="Century Gothic" panose="020B0502020202020204" pitchFamily="34" charset="0"/>
            </a:endParaRPr>
          </a:p>
          <a:p>
            <a:r>
              <a:rPr lang="es-MX" b="1" dirty="0" smtClean="0">
                <a:latin typeface="Century Gothic" panose="020B0502020202020204" pitchFamily="34" charset="0"/>
              </a:rPr>
              <a:t>La </a:t>
            </a:r>
            <a:r>
              <a:rPr lang="es-MX" b="1" dirty="0">
                <a:latin typeface="Century Gothic" panose="020B0502020202020204" pitchFamily="34" charset="0"/>
              </a:rPr>
              <a:t>grasa como depósito</a:t>
            </a:r>
          </a:p>
          <a:p>
            <a:r>
              <a:rPr lang="es-MX" dirty="0">
                <a:latin typeface="Century Gothic" panose="020B0502020202020204" pitchFamily="34" charset="0"/>
              </a:rPr>
              <a:t>La grasa puede servir como reservorio para fármacos liposolubles, y resulta bastante estable.</a:t>
            </a:r>
          </a:p>
          <a:p>
            <a:endParaRPr lang="es-MX" dirty="0">
              <a:latin typeface="Century Gothic" panose="020B0502020202020204" pitchFamily="34" charset="0"/>
            </a:endParaRPr>
          </a:p>
          <a:p>
            <a:endParaRPr lang="es-MX" dirty="0">
              <a:latin typeface="Century Gothic" panose="020B0502020202020204" pitchFamily="34" charset="0"/>
            </a:endParaRPr>
          </a:p>
          <a:p>
            <a:endParaRPr lang="es-MX" dirty="0">
              <a:latin typeface="Century Gothic" panose="020B0502020202020204" pitchFamily="34" charset="0"/>
            </a:endParaRPr>
          </a:p>
          <a:p>
            <a:endParaRPr lang="es-MX" dirty="0">
              <a:latin typeface="Century Gothic" panose="020B0502020202020204" pitchFamily="34" charset="0"/>
            </a:endParaRPr>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9687" y="453345"/>
            <a:ext cx="4059943" cy="2283718"/>
          </a:xfrm>
          <a:prstGeom prst="rect">
            <a:avLst/>
          </a:prstGeom>
        </p:spPr>
      </p:pic>
    </p:spTree>
    <p:extLst>
      <p:ext uri="{BB962C8B-B14F-4D97-AF65-F5344CB8AC3E}">
        <p14:creationId xmlns:p14="http://schemas.microsoft.com/office/powerpoint/2010/main" val="22697966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188640"/>
            <a:ext cx="3024336" cy="2664296"/>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s-MX" b="1" dirty="0" smtClean="0">
                <a:latin typeface="Century Gothic" panose="020B0502020202020204" pitchFamily="34" charset="0"/>
              </a:rPr>
              <a:t>Hueso.</a:t>
            </a:r>
          </a:p>
          <a:p>
            <a:pPr algn="ctr"/>
            <a:r>
              <a:rPr lang="es-MX" dirty="0" smtClean="0">
                <a:latin typeface="Century Gothic" panose="020B0502020202020204" pitchFamily="34" charset="0"/>
              </a:rPr>
              <a:t>Antibióticos </a:t>
            </a:r>
            <a:r>
              <a:rPr lang="es-MX" dirty="0">
                <a:latin typeface="Century Gothic" panose="020B0502020202020204" pitchFamily="34" charset="0"/>
              </a:rPr>
              <a:t>y</a:t>
            </a:r>
            <a:r>
              <a:rPr lang="es-MX" dirty="0" smtClean="0">
                <a:latin typeface="Century Gothic" panose="020B0502020202020204" pitchFamily="34" charset="0"/>
              </a:rPr>
              <a:t> metales pesados pueden acumularse en el hueso, por adsorción en la superficie de los cristales óseos, con incorporación final en el entrelazado de los cristales.</a:t>
            </a:r>
            <a:endParaRPr lang="es-MX" dirty="0">
              <a:latin typeface="Century Gothic" panose="020B0502020202020204" pitchFamily="34" charset="0"/>
            </a:endParaRPr>
          </a:p>
        </p:txBody>
      </p:sp>
      <p:sp>
        <p:nvSpPr>
          <p:cNvPr id="5" name="4 Rectángulo"/>
          <p:cNvSpPr/>
          <p:nvPr/>
        </p:nvSpPr>
        <p:spPr>
          <a:xfrm>
            <a:off x="276366" y="3501008"/>
            <a:ext cx="2999489" cy="3168352"/>
          </a:xfrm>
          <a:prstGeom prst="rect">
            <a:avLst/>
          </a:prstGeom>
          <a:ln w="38100">
            <a:solidFill>
              <a:schemeClr val="accent4"/>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s-MX" b="1" dirty="0" smtClean="0">
                <a:latin typeface="Century Gothic" panose="020B0502020202020204" pitchFamily="34" charset="0"/>
              </a:rPr>
              <a:t>Transferencia placentaria. </a:t>
            </a:r>
            <a:r>
              <a:rPr lang="es-MX" dirty="0" smtClean="0">
                <a:latin typeface="Century Gothic" panose="020B0502020202020204" pitchFamily="34" charset="0"/>
              </a:rPr>
              <a:t>Importancia crítica ya que puede causar anomalías en el desarrollo fetal. </a:t>
            </a:r>
            <a:endParaRPr lang="es-MX" dirty="0">
              <a:latin typeface="Century Gothic" panose="020B0502020202020204" pitchFamily="34" charset="0"/>
            </a:endParaRPr>
          </a:p>
          <a:p>
            <a:pPr algn="ctr"/>
            <a:r>
              <a:rPr lang="es-MX" dirty="0" smtClean="0">
                <a:latin typeface="Century Gothic" panose="020B0502020202020204" pitchFamily="34" charset="0"/>
              </a:rPr>
              <a:t>Factores que resultan de importancia para esta transferencia, son: liposolubilidad, unión a proteínas, ionización de ácidos y bases débiles.</a:t>
            </a:r>
            <a:endParaRPr lang="es-MX" dirty="0">
              <a:latin typeface="Century Gothic" panose="020B0502020202020204" pitchFamily="34" charset="0"/>
            </a:endParaRPr>
          </a:p>
        </p:txBody>
      </p:sp>
      <p:sp>
        <p:nvSpPr>
          <p:cNvPr id="6" name="5 Rectángulo"/>
          <p:cNvSpPr/>
          <p:nvPr/>
        </p:nvSpPr>
        <p:spPr>
          <a:xfrm>
            <a:off x="3779912" y="1124744"/>
            <a:ext cx="4176464" cy="4680520"/>
          </a:xfrm>
          <a:prstGeom prst="rect">
            <a:avLst/>
          </a:prstGeom>
          <a:ln w="28575"/>
        </p:spPr>
        <p:style>
          <a:lnRef idx="2">
            <a:schemeClr val="accent3"/>
          </a:lnRef>
          <a:fillRef idx="1">
            <a:schemeClr val="lt1"/>
          </a:fillRef>
          <a:effectRef idx="0">
            <a:schemeClr val="accent3"/>
          </a:effectRef>
          <a:fontRef idx="minor">
            <a:schemeClr val="dk1"/>
          </a:fontRef>
        </p:style>
        <p:txBody>
          <a:bodyPr rtlCol="0" anchor="ctr"/>
          <a:lstStyle/>
          <a:p>
            <a:r>
              <a:rPr lang="es-MX" b="1" dirty="0" smtClean="0">
                <a:latin typeface="Century Gothic" panose="020B0502020202020204" pitchFamily="34" charset="0"/>
              </a:rPr>
              <a:t>SNC Y Liquido Cefalorraquídeo (LCR).</a:t>
            </a:r>
          </a:p>
          <a:p>
            <a:r>
              <a:rPr lang="es-MX" dirty="0" smtClean="0">
                <a:latin typeface="Century Gothic" panose="020B0502020202020204" pitchFamily="34" charset="0"/>
              </a:rPr>
              <a:t>- La penetración de un fármaco  en el encéfalo depende del transporte transcelular. </a:t>
            </a:r>
          </a:p>
          <a:p>
            <a:r>
              <a:rPr lang="es-MX" dirty="0" smtClean="0">
                <a:latin typeface="Century Gothic" panose="020B0502020202020204" pitchFamily="34" charset="0"/>
              </a:rPr>
              <a:t>-Existe una barrera hematoencefálica. –La sangre y el LCR forman una barrera formada por células epiteliales con uniones herméticas entre ellas.</a:t>
            </a:r>
          </a:p>
          <a:p>
            <a:r>
              <a:rPr lang="es-MX" dirty="0" smtClean="0">
                <a:latin typeface="Century Gothic" panose="020B0502020202020204" pitchFamily="34" charset="0"/>
              </a:rPr>
              <a:t>- La liposolubilidad  de las formas no ionizadas y la fracción libre de un fármaco determinan la captación por el encéfalo. </a:t>
            </a:r>
          </a:p>
          <a:p>
            <a:r>
              <a:rPr lang="es-MX" dirty="0" smtClean="0">
                <a:latin typeface="Century Gothic" panose="020B0502020202020204" pitchFamily="34" charset="0"/>
              </a:rPr>
              <a:t> </a:t>
            </a:r>
            <a:endParaRPr lang="es-MX" dirty="0">
              <a:latin typeface="Century Gothic" panose="020B0502020202020204" pitchFamily="34" charset="0"/>
            </a:endParaRPr>
          </a:p>
        </p:txBody>
      </p:sp>
    </p:spTree>
    <p:extLst>
      <p:ext uri="{BB962C8B-B14F-4D97-AF65-F5344CB8AC3E}">
        <p14:creationId xmlns:p14="http://schemas.microsoft.com/office/powerpoint/2010/main" val="12691963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76712"/>
          </a:xfrm>
        </p:spPr>
        <p:txBody>
          <a:bodyPr>
            <a:normAutofit/>
          </a:bodyPr>
          <a:lstStyle/>
          <a:p>
            <a:r>
              <a:rPr lang="es-MX" sz="4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Volumen de Distribución</a:t>
            </a:r>
            <a:endParaRPr lang="es-MX" sz="4400"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2 Marcador de contenido"/>
          <p:cNvSpPr>
            <a:spLocks noGrp="1"/>
          </p:cNvSpPr>
          <p:nvPr>
            <p:ph idx="1"/>
          </p:nvPr>
        </p:nvSpPr>
        <p:spPr>
          <a:xfrm>
            <a:off x="457200" y="1556792"/>
            <a:ext cx="7239000" cy="4898944"/>
          </a:xfrm>
        </p:spPr>
        <p:txBody>
          <a:bodyPr>
            <a:normAutofit/>
          </a:bodyPr>
          <a:lstStyle/>
          <a:p>
            <a:pPr marL="0" indent="0" algn="just">
              <a:buNone/>
            </a:pPr>
            <a:r>
              <a:rPr lang="es-MX" sz="2000" dirty="0">
                <a:latin typeface="Century Gothic" panose="020B0502020202020204" pitchFamily="34" charset="0"/>
              </a:rPr>
              <a:t>R</a:t>
            </a:r>
            <a:r>
              <a:rPr lang="es-MX" sz="2000" dirty="0" smtClean="0">
                <a:latin typeface="Century Gothic" panose="020B0502020202020204" pitchFamily="34" charset="0"/>
              </a:rPr>
              <a:t>elaciona con la cantidad de fármaco en cuerpo con la concentración (C) del mismo en sangre o plasma.</a:t>
            </a:r>
          </a:p>
          <a:p>
            <a:pPr marL="0" indent="0" algn="just">
              <a:buNone/>
            </a:pPr>
            <a:endParaRPr lang="es-MX" sz="2000" dirty="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endParaRPr lang="es-MX" sz="2000" dirty="0">
              <a:latin typeface="Century Gothic" panose="020B0502020202020204" pitchFamily="34" charset="0"/>
            </a:endParaRPr>
          </a:p>
          <a:p>
            <a:pPr marL="0" indent="0" algn="just">
              <a:buNone/>
            </a:pPr>
            <a:endParaRPr lang="es-MX" sz="2000" dirty="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endParaRPr lang="es-MX" sz="2000" dirty="0">
              <a:latin typeface="Century Gothic" panose="020B0502020202020204" pitchFamily="34" charset="0"/>
            </a:endParaRPr>
          </a:p>
          <a:p>
            <a:pPr marL="0" indent="0" algn="just">
              <a:buNone/>
            </a:pPr>
            <a:r>
              <a:rPr lang="es-MX" sz="2000" dirty="0" smtClean="0">
                <a:latin typeface="Century Gothic" panose="020B0502020202020204" pitchFamily="34" charset="0"/>
              </a:rPr>
              <a:t>Se refiere al volumen de líquido que se necesitaría para contener todo el fármaco del cuerpo en la misma concentración medida en la sangre o el plasma.</a:t>
            </a:r>
          </a:p>
          <a:p>
            <a:pPr marL="0" indent="0" algn="just">
              <a:buNone/>
            </a:pPr>
            <a:endParaRPr lang="es-MX" sz="24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4" name="3 Rectángulo"/>
              <p:cNvSpPr/>
              <p:nvPr/>
            </p:nvSpPr>
            <p:spPr>
              <a:xfrm>
                <a:off x="1259632" y="2924944"/>
                <a:ext cx="5040560" cy="1008112"/>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sz="2000" i="1" smtClean="0">
                              <a:latin typeface="Cambria Math"/>
                            </a:rPr>
                          </m:ctrlPr>
                        </m:sSubPr>
                        <m:e>
                          <m:r>
                            <a:rPr lang="es-MX" sz="2000" b="0" i="1" smtClean="0">
                              <a:latin typeface="Cambria Math"/>
                            </a:rPr>
                            <m:t>𝑉</m:t>
                          </m:r>
                        </m:e>
                        <m:sub>
                          <m:r>
                            <a:rPr lang="es-MX" sz="2000" b="0" i="1" smtClean="0">
                              <a:latin typeface="Cambria Math"/>
                            </a:rPr>
                            <m:t>𝑑</m:t>
                          </m:r>
                        </m:sub>
                      </m:sSub>
                      <m:r>
                        <a:rPr lang="es-MX" sz="2000" b="0" i="0" smtClean="0">
                          <a:latin typeface="Cambria Math"/>
                        </a:rPr>
                        <m:t>= </m:t>
                      </m:r>
                      <m:f>
                        <m:fPr>
                          <m:ctrlPr>
                            <a:rPr lang="es-MX" sz="2000" b="0" i="1" smtClean="0">
                              <a:latin typeface="Cambria Math"/>
                            </a:rPr>
                          </m:ctrlPr>
                        </m:fPr>
                        <m:num>
                          <m:r>
                            <a:rPr lang="es-MX" sz="2000" b="0" i="1" smtClean="0">
                              <a:latin typeface="Cambria Math"/>
                            </a:rPr>
                            <m:t>𝐶𝑎𝑛𝑡𝑖𝑑𝑎𝑑</m:t>
                          </m:r>
                          <m:r>
                            <a:rPr lang="es-MX" sz="2000" b="0" i="1" smtClean="0">
                              <a:latin typeface="Cambria Math"/>
                            </a:rPr>
                            <m:t> </m:t>
                          </m:r>
                          <m:r>
                            <a:rPr lang="es-MX" sz="2000" b="0" i="1" smtClean="0">
                              <a:latin typeface="Cambria Math"/>
                            </a:rPr>
                            <m:t>𝑑𝑒</m:t>
                          </m:r>
                          <m:r>
                            <a:rPr lang="es-MX" sz="2000" b="0" i="1" smtClean="0">
                              <a:latin typeface="Cambria Math"/>
                            </a:rPr>
                            <m:t> </m:t>
                          </m:r>
                          <m:r>
                            <a:rPr lang="es-MX" sz="2000" b="0" i="1" smtClean="0">
                              <a:latin typeface="Cambria Math"/>
                            </a:rPr>
                            <m:t>𝑓</m:t>
                          </m:r>
                          <m:r>
                            <a:rPr lang="es-MX" sz="2000" b="0" i="1" smtClean="0">
                              <a:latin typeface="Cambria Math"/>
                            </a:rPr>
                            <m:t>á</m:t>
                          </m:r>
                          <m:r>
                            <a:rPr lang="es-MX" sz="2000" b="0" i="1" smtClean="0">
                              <a:latin typeface="Cambria Math"/>
                            </a:rPr>
                            <m:t>𝑟𝑚𝑎𝑐𝑜</m:t>
                          </m:r>
                          <m:r>
                            <a:rPr lang="es-MX" sz="2000" b="0" i="1" smtClean="0">
                              <a:latin typeface="Cambria Math"/>
                            </a:rPr>
                            <m:t> </m:t>
                          </m:r>
                          <m:r>
                            <a:rPr lang="es-MX" sz="2000" b="0" i="1" smtClean="0">
                              <a:latin typeface="Cambria Math"/>
                            </a:rPr>
                            <m:t>𝑒𝑛</m:t>
                          </m:r>
                          <m:r>
                            <a:rPr lang="es-MX" sz="2000" b="0" i="1" smtClean="0">
                              <a:latin typeface="Cambria Math"/>
                            </a:rPr>
                            <m:t> </m:t>
                          </m:r>
                          <m:r>
                            <a:rPr lang="es-MX" sz="2000" b="0" i="1" smtClean="0">
                              <a:latin typeface="Cambria Math"/>
                            </a:rPr>
                            <m:t>𝑒𝑙</m:t>
                          </m:r>
                          <m:r>
                            <a:rPr lang="es-MX" sz="2000" b="0" i="1" smtClean="0">
                              <a:latin typeface="Cambria Math"/>
                            </a:rPr>
                            <m:t> </m:t>
                          </m:r>
                          <m:r>
                            <a:rPr lang="es-MX" sz="2000" b="0" i="1" smtClean="0">
                              <a:latin typeface="Cambria Math"/>
                            </a:rPr>
                            <m:t>𝑐𝑢𝑒𝑟𝑝𝑜</m:t>
                          </m:r>
                          <m:r>
                            <a:rPr lang="es-MX" sz="2000" b="0" i="1" smtClean="0">
                              <a:latin typeface="Cambria Math"/>
                            </a:rPr>
                            <m:t> </m:t>
                          </m:r>
                        </m:num>
                        <m:den>
                          <m:r>
                            <a:rPr lang="es-MX" sz="2000" b="0" i="1" smtClean="0">
                              <a:latin typeface="Cambria Math"/>
                            </a:rPr>
                            <m:t>𝐶</m:t>
                          </m:r>
                        </m:den>
                      </m:f>
                    </m:oMath>
                  </m:oMathPara>
                </a14:m>
                <a:endParaRPr lang="es-MX" sz="2000" dirty="0">
                  <a:latin typeface="Century Gothic" panose="020B0502020202020204" pitchFamily="34" charset="0"/>
                </a:endParaRPr>
              </a:p>
            </p:txBody>
          </p:sp>
        </mc:Choice>
        <mc:Fallback xmlns="">
          <p:sp>
            <p:nvSpPr>
              <p:cNvPr id="4" name="3 Rectángulo"/>
              <p:cNvSpPr>
                <a:spLocks noRot="1" noChangeAspect="1" noMove="1" noResize="1" noEditPoints="1" noAdjustHandles="1" noChangeArrowheads="1" noChangeShapeType="1" noTextEdit="1"/>
              </p:cNvSpPr>
              <p:nvPr/>
            </p:nvSpPr>
            <p:spPr>
              <a:xfrm>
                <a:off x="1259632" y="2924944"/>
                <a:ext cx="5040560" cy="1008112"/>
              </a:xfrm>
              <a:prstGeom prst="rect">
                <a:avLst/>
              </a:prstGeom>
              <a:blipFill rotWithShape="1">
                <a:blip r:embed="rId3"/>
                <a:stretch>
                  <a:fillRect/>
                </a:stretch>
              </a:blipFill>
              <a:ln w="38100"/>
            </p:spPr>
            <p:txBody>
              <a:bodyPr/>
              <a:lstStyle/>
              <a:p>
                <a:r>
                  <a:rPr lang="es-MX">
                    <a:noFill/>
                  </a:rPr>
                  <a:t> </a:t>
                </a:r>
              </a:p>
            </p:txBody>
          </p:sp>
        </mc:Fallback>
      </mc:AlternateContent>
    </p:spTree>
    <p:extLst>
      <p:ext uri="{BB962C8B-B14F-4D97-AF65-F5344CB8AC3E}">
        <p14:creationId xmlns:p14="http://schemas.microsoft.com/office/powerpoint/2010/main" val="1779470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116632"/>
            <a:ext cx="5400600" cy="720080"/>
          </a:xfrm>
        </p:spPr>
        <p:txBody>
          <a:bodyPr>
            <a:noAutofit/>
          </a:bodyPr>
          <a:lstStyle/>
          <a:p>
            <a:pPr algn="ctr"/>
            <a:r>
              <a:rPr lang="es-MX" sz="4000" cap="none" dirty="0">
                <a:ln w="10541" cmpd="sng">
                  <a:solidFill>
                    <a:schemeClr val="accent1">
                      <a:shade val="88000"/>
                      <a:satMod val="110000"/>
                    </a:schemeClr>
                  </a:solidFill>
                  <a:prstDash val="solid"/>
                </a:ln>
                <a:solidFill>
                  <a:srgbClr val="00B050"/>
                </a:solidFill>
              </a:rPr>
              <a:t>3</a:t>
            </a:r>
            <a:r>
              <a:rPr lang="es-MX" sz="4000" cap="none" dirty="0" smtClean="0">
                <a:ln w="10541" cmpd="sng">
                  <a:solidFill>
                    <a:schemeClr val="accent1">
                      <a:shade val="88000"/>
                      <a:satMod val="110000"/>
                    </a:schemeClr>
                  </a:solidFill>
                  <a:prstDash val="solid"/>
                </a:ln>
                <a:solidFill>
                  <a:srgbClr val="00B050"/>
                </a:solidFill>
              </a:rPr>
              <a:t>. Biotransformación </a:t>
            </a:r>
            <a:endParaRPr lang="es-MX" sz="4000" cap="none" dirty="0">
              <a:ln w="10541" cmpd="sng">
                <a:solidFill>
                  <a:schemeClr val="accent1">
                    <a:shade val="88000"/>
                    <a:satMod val="110000"/>
                  </a:schemeClr>
                </a:solidFill>
                <a:prstDash val="solid"/>
              </a:ln>
              <a:solidFill>
                <a:srgbClr val="00B050"/>
              </a:solidFill>
            </a:endParaRPr>
          </a:p>
        </p:txBody>
      </p:sp>
      <p:sp>
        <p:nvSpPr>
          <p:cNvPr id="3" name="2 Marcador de contenido"/>
          <p:cNvSpPr>
            <a:spLocks noGrp="1"/>
          </p:cNvSpPr>
          <p:nvPr>
            <p:ph idx="1"/>
          </p:nvPr>
        </p:nvSpPr>
        <p:spPr>
          <a:xfrm>
            <a:off x="467544" y="1052736"/>
            <a:ext cx="7488832" cy="1728192"/>
          </a:xfrm>
        </p:spPr>
        <p:style>
          <a:lnRef idx="2">
            <a:schemeClr val="accent4"/>
          </a:lnRef>
          <a:fillRef idx="1">
            <a:schemeClr val="lt1"/>
          </a:fillRef>
          <a:effectRef idx="0">
            <a:schemeClr val="accent4"/>
          </a:effectRef>
          <a:fontRef idx="minor">
            <a:schemeClr val="dk1"/>
          </a:fontRef>
        </p:style>
        <p:txBody>
          <a:bodyPr>
            <a:noAutofit/>
          </a:bodyPr>
          <a:lstStyle/>
          <a:p>
            <a:pPr marL="0" indent="0">
              <a:buNone/>
            </a:pPr>
            <a:r>
              <a:rPr lang="es-MX" sz="1800" dirty="0" smtClean="0">
                <a:latin typeface="Century Gothic" panose="020B0502020202020204" pitchFamily="34" charset="0"/>
              </a:rPr>
              <a:t>Ocurre en algún punto entra la absorción del fármaco a la circulación general y su eliminación renal</a:t>
            </a:r>
          </a:p>
          <a:p>
            <a:pPr marL="0" indent="0">
              <a:buNone/>
            </a:pPr>
            <a:r>
              <a:rPr lang="es-MX" sz="1800" dirty="0" smtClean="0">
                <a:latin typeface="Century Gothic" panose="020B0502020202020204" pitchFamily="34" charset="0"/>
              </a:rPr>
              <a:t>Estas reacciones se asignan en dos categorías que son: </a:t>
            </a:r>
          </a:p>
          <a:p>
            <a:pPr>
              <a:buFont typeface="Wingdings" panose="05000000000000000000" pitchFamily="2" charset="2"/>
              <a:buChar char="§"/>
            </a:pPr>
            <a:r>
              <a:rPr lang="es-MX" sz="1800" dirty="0" smtClean="0">
                <a:latin typeface="Century Gothic" panose="020B0502020202020204" pitchFamily="34" charset="0"/>
              </a:rPr>
              <a:t>Reacciones de fase I</a:t>
            </a:r>
          </a:p>
          <a:p>
            <a:pPr>
              <a:buFont typeface="Wingdings" panose="05000000000000000000" pitchFamily="2" charset="2"/>
              <a:buChar char="§"/>
            </a:pPr>
            <a:r>
              <a:rPr lang="es-MX" sz="1800" dirty="0" smtClean="0">
                <a:latin typeface="Century Gothic" panose="020B0502020202020204" pitchFamily="34" charset="0"/>
              </a:rPr>
              <a:t>Reacciones de fase II</a:t>
            </a:r>
            <a:endParaRPr lang="es-MX" sz="1800" dirty="0">
              <a:latin typeface="Century Gothic" panose="020B0502020202020204" pitchFamily="34" charset="0"/>
            </a:endParaRPr>
          </a:p>
        </p:txBody>
      </p:sp>
      <mc:AlternateContent xmlns:mc="http://schemas.openxmlformats.org/markup-compatibility/2006" xmlns:a14="http://schemas.microsoft.com/office/drawing/2010/main">
        <mc:Choice Requires="a14">
          <p:graphicFrame>
            <p:nvGraphicFramePr>
              <p:cNvPr id="4" name="3 Diagrama"/>
              <p:cNvGraphicFramePr/>
              <p:nvPr>
                <p:extLst>
                  <p:ext uri="{D42A27DB-BD31-4B8C-83A1-F6EECF244321}">
                    <p14:modId xmlns:p14="http://schemas.microsoft.com/office/powerpoint/2010/main" val="3918120040"/>
                  </p:ext>
                </p:extLst>
              </p:nvPr>
            </p:nvGraphicFramePr>
            <p:xfrm>
              <a:off x="251520" y="3429000"/>
              <a:ext cx="8208912" cy="3055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4" name="3 Diagrama"/>
              <p:cNvGraphicFramePr/>
              <p:nvPr>
                <p:extLst>
                  <p:ext uri="{D42A27DB-BD31-4B8C-83A1-F6EECF244321}">
                    <p14:modId xmlns:p14="http://schemas.microsoft.com/office/powerpoint/2010/main" val="3918120040"/>
                  </p:ext>
                </p:extLst>
              </p:nvPr>
            </p:nvGraphicFramePr>
            <p:xfrm>
              <a:off x="251520" y="3429000"/>
              <a:ext cx="8208912" cy="30558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6904797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97768"/>
            <a:ext cx="8280920" cy="854968"/>
          </a:xfrm>
        </p:spPr>
        <p:txBody>
          <a:bodyPr>
            <a:normAutofit/>
          </a:bodyPr>
          <a:lstStyle/>
          <a:p>
            <a:r>
              <a:rPr lang="es-MX" sz="36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Biotransformaciones Farmacológicas</a:t>
            </a:r>
            <a:endParaRPr lang="es-MX" sz="3600"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5 Marcador de contenido"/>
          <p:cNvSpPr>
            <a:spLocks noGrp="1"/>
          </p:cNvSpPr>
          <p:nvPr>
            <p:ph idx="1"/>
          </p:nvPr>
        </p:nvSpPr>
        <p:spPr>
          <a:xfrm>
            <a:off x="179512" y="1484784"/>
            <a:ext cx="7239000" cy="4918328"/>
          </a:xfrm>
        </p:spPr>
        <p:txBody>
          <a:bodyPr/>
          <a:lstStyle/>
          <a:p>
            <a:pPr marL="0" indent="0">
              <a:buNone/>
            </a:pPr>
            <a:endParaRPr lang="es-MX" dirty="0" smtClean="0">
              <a:latin typeface="Century Gothic" panose="020B0502020202020204" pitchFamily="34" charset="0"/>
            </a:endParaRPr>
          </a:p>
          <a:p>
            <a:pPr marL="0" indent="0">
              <a:buNone/>
            </a:pPr>
            <a:r>
              <a:rPr lang="es-MX" sz="2400" dirty="0" smtClean="0">
                <a:latin typeface="Century Gothic" panose="020B0502020202020204" pitchFamily="34" charset="0"/>
              </a:rPr>
              <a:t>¿Dónde ocurren?</a:t>
            </a:r>
          </a:p>
          <a:p>
            <a:pPr marL="0" indent="0">
              <a:buNone/>
            </a:pPr>
            <a:endParaRPr lang="es-MX" dirty="0">
              <a:latin typeface="Century Gothic" panose="020B0502020202020204" pitchFamily="34" charset="0"/>
            </a:endParaRPr>
          </a:p>
        </p:txBody>
      </p:sp>
      <p:graphicFrame>
        <p:nvGraphicFramePr>
          <p:cNvPr id="7" name="6 Diagrama"/>
          <p:cNvGraphicFramePr/>
          <p:nvPr>
            <p:extLst>
              <p:ext uri="{D42A27DB-BD31-4B8C-83A1-F6EECF244321}">
                <p14:modId xmlns:p14="http://schemas.microsoft.com/office/powerpoint/2010/main" val="3689857769"/>
              </p:ext>
            </p:extLst>
          </p:nvPr>
        </p:nvGraphicFramePr>
        <p:xfrm>
          <a:off x="3851920" y="980728"/>
          <a:ext cx="5040560"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8 Conector recto de flecha"/>
          <p:cNvCxnSpPr/>
          <p:nvPr/>
        </p:nvCxnSpPr>
        <p:spPr>
          <a:xfrm>
            <a:off x="2987824" y="2276872"/>
            <a:ext cx="72008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10 Rectángulo"/>
          <p:cNvSpPr/>
          <p:nvPr/>
        </p:nvSpPr>
        <p:spPr>
          <a:xfrm>
            <a:off x="899592" y="3861048"/>
            <a:ext cx="6840760" cy="2016224"/>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s-MX" b="1" dirty="0" smtClean="0">
                <a:latin typeface="Century Gothic" panose="020B0502020202020204" pitchFamily="34" charset="0"/>
              </a:rPr>
              <a:t>Efecto de primer paso.</a:t>
            </a:r>
            <a:endParaRPr lang="es-MX" dirty="0" smtClean="0">
              <a:latin typeface="Century Gothic" panose="020B0502020202020204" pitchFamily="34" charset="0"/>
            </a:endParaRPr>
          </a:p>
          <a:p>
            <a:pPr algn="just"/>
            <a:r>
              <a:rPr lang="es-MX" dirty="0" smtClean="0">
                <a:latin typeface="Century Gothic" panose="020B0502020202020204" pitchFamily="34" charset="0"/>
              </a:rPr>
              <a:t>Después de la administración oral, los fármaco se absorben intactos en el  intestino delgado, y son transportados hasta el hígado, donde son sometidos a un extenso metabolismo.</a:t>
            </a:r>
          </a:p>
          <a:p>
            <a:pPr algn="just"/>
            <a:r>
              <a:rPr lang="es-MX" dirty="0" smtClean="0">
                <a:latin typeface="Century Gothic" panose="020B0502020202020204" pitchFamily="34" charset="0"/>
              </a:rPr>
              <a:t>Sus efectos pueden limitar la biodisponibilidad de los fármacos orales,  si es posible usar vías alternativas de administración.</a:t>
            </a:r>
          </a:p>
        </p:txBody>
      </p:sp>
    </p:spTree>
    <p:extLst>
      <p:ext uri="{BB962C8B-B14F-4D97-AF65-F5344CB8AC3E}">
        <p14:creationId xmlns:p14="http://schemas.microsoft.com/office/powerpoint/2010/main" val="26706910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pPr algn="ctr"/>
            <a:r>
              <a:rPr lang="es-MX" sz="4000" cap="none" dirty="0" smtClean="0">
                <a:ln w="10541" cmpd="sng">
                  <a:solidFill>
                    <a:srgbClr val="7D7D7D">
                      <a:tint val="100000"/>
                      <a:shade val="100000"/>
                      <a:satMod val="110000"/>
                    </a:srgbClr>
                  </a:solidFill>
                  <a:prstDash val="solid"/>
                </a:ln>
                <a:solidFill>
                  <a:srgbClr val="FF0000"/>
                </a:solidFill>
              </a:rPr>
              <a:t>Reacciones de Fase I.</a:t>
            </a:r>
            <a:endParaRPr lang="es-MX" sz="4000" cap="none" dirty="0">
              <a:ln w="10541" cmpd="sng">
                <a:solidFill>
                  <a:srgbClr val="7D7D7D">
                    <a:tint val="100000"/>
                    <a:shade val="100000"/>
                    <a:satMod val="110000"/>
                  </a:srgbClr>
                </a:solidFill>
                <a:prstDash val="solid"/>
              </a:ln>
              <a:solidFill>
                <a:srgbClr val="FF0000"/>
              </a:solidFill>
            </a:endParaRPr>
          </a:p>
        </p:txBody>
      </p:sp>
      <p:sp>
        <p:nvSpPr>
          <p:cNvPr id="3" name="2 Marcador de contenido"/>
          <p:cNvSpPr>
            <a:spLocks noGrp="1"/>
          </p:cNvSpPr>
          <p:nvPr>
            <p:ph idx="1"/>
          </p:nvPr>
        </p:nvSpPr>
        <p:spPr>
          <a:xfrm>
            <a:off x="323528" y="1412776"/>
            <a:ext cx="7704856" cy="5184576"/>
          </a:xfrm>
        </p:spPr>
        <p:txBody>
          <a:bodyPr>
            <a:normAutofit/>
          </a:bodyPr>
          <a:lstStyle/>
          <a:p>
            <a:pPr marL="0" indent="0">
              <a:buNone/>
            </a:pPr>
            <a:r>
              <a:rPr lang="es-MX" sz="2000" dirty="0" smtClean="0"/>
              <a:t>Estas incluyen: oxidación, reducción o bien reacciones hidrolíticas.</a:t>
            </a:r>
            <a:endParaRPr lang="es-MX" sz="2000" dirty="0"/>
          </a:p>
        </p:txBody>
      </p:sp>
      <p:graphicFrame>
        <p:nvGraphicFramePr>
          <p:cNvPr id="4" name="3 Diagrama"/>
          <p:cNvGraphicFramePr/>
          <p:nvPr>
            <p:extLst>
              <p:ext uri="{D42A27DB-BD31-4B8C-83A1-F6EECF244321}">
                <p14:modId xmlns:p14="http://schemas.microsoft.com/office/powerpoint/2010/main" val="1211366628"/>
              </p:ext>
            </p:extLst>
          </p:nvPr>
        </p:nvGraphicFramePr>
        <p:xfrm>
          <a:off x="323528" y="2060848"/>
          <a:ext cx="8352928"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35489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876712"/>
          </a:xfrm>
        </p:spPr>
        <p:txBody>
          <a:bodyPr>
            <a:normAutofit/>
          </a:bodyPr>
          <a:lstStyle/>
          <a:p>
            <a:pPr algn="ctr"/>
            <a:r>
              <a:rPr lang="es-MX" sz="4000" cap="none" dirty="0" smtClean="0">
                <a:ln w="12700">
                  <a:solidFill>
                    <a:schemeClr val="tx2">
                      <a:satMod val="155000"/>
                    </a:schemeClr>
                  </a:solidFill>
                  <a:prstDash val="solid"/>
                </a:ln>
                <a:solidFill>
                  <a:srgbClr val="92D050"/>
                </a:solidFill>
                <a:effectLst>
                  <a:outerShdw blurRad="41275" dist="20320" dir="1800000" algn="tl" rotWithShape="0">
                    <a:srgbClr val="000000">
                      <a:alpha val="40000"/>
                    </a:srgbClr>
                  </a:outerShdw>
                </a:effectLst>
              </a:rPr>
              <a:t>Reacciones de Fase I.</a:t>
            </a:r>
            <a:endParaRPr lang="es-MX" sz="4000" cap="none" dirty="0">
              <a:ln w="12700">
                <a:solidFill>
                  <a:schemeClr val="tx2">
                    <a:satMod val="155000"/>
                  </a:schemeClr>
                </a:solidFill>
                <a:prstDash val="solid"/>
              </a:ln>
              <a:solidFill>
                <a:srgbClr val="92D050"/>
              </a:solidFill>
              <a:effectLst>
                <a:outerShdw blurRad="41275" dist="20320" dir="1800000" algn="tl" rotWithShape="0">
                  <a:srgbClr val="000000">
                    <a:alpha val="40000"/>
                  </a:srgbClr>
                </a:outerShdw>
              </a:effectLst>
            </a:endParaRP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0653" y="1196753"/>
            <a:ext cx="6217236" cy="4176464"/>
          </a:xfrm>
        </p:spPr>
      </p:pic>
      <mc:AlternateContent xmlns:mc="http://schemas.openxmlformats.org/markup-compatibility/2006" xmlns:a14="http://schemas.microsoft.com/office/drawing/2010/main">
        <mc:Choice Requires="a14">
          <p:sp>
            <p:nvSpPr>
              <p:cNvPr id="7" name="6 Rectángulo"/>
              <p:cNvSpPr/>
              <p:nvPr/>
            </p:nvSpPr>
            <p:spPr>
              <a:xfrm>
                <a:off x="323528" y="1484784"/>
                <a:ext cx="1800200" cy="144016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t>1. El P450 oxidado (</a:t>
                </a:r>
                <a14:m>
                  <m:oMath xmlns:m="http://schemas.openxmlformats.org/officeDocument/2006/math">
                    <m:sSup>
                      <m:sSupPr>
                        <m:ctrlPr>
                          <a:rPr lang="es-MX" i="1" smtClean="0">
                            <a:latin typeface="Cambria Math"/>
                          </a:rPr>
                        </m:ctrlPr>
                      </m:sSupPr>
                      <m:e>
                        <m:r>
                          <a:rPr lang="es-MX" b="0" i="1" smtClean="0">
                            <a:latin typeface="Cambria Math"/>
                          </a:rPr>
                          <m:t>𝐹𝑒</m:t>
                        </m:r>
                      </m:e>
                      <m:sup>
                        <m:r>
                          <a:rPr lang="es-MX" b="0" i="1" smtClean="0">
                            <a:latin typeface="Cambria Math"/>
                          </a:rPr>
                          <m:t>3+</m:t>
                        </m:r>
                      </m:sup>
                    </m:sSup>
                    <m:r>
                      <a:rPr lang="es-MX" b="0" i="1" smtClean="0">
                        <a:latin typeface="Cambria Math"/>
                      </a:rPr>
                      <m:t>)</m:t>
                    </m:r>
                  </m:oMath>
                </a14:m>
                <a:r>
                  <a:rPr lang="es-MX" dirty="0" smtClean="0"/>
                  <a:t> se combina con el sustrato farmacológico.</a:t>
                </a:r>
                <a:endParaRPr lang="es-MX" dirty="0"/>
              </a:p>
            </p:txBody>
          </p:sp>
        </mc:Choice>
        <mc:Fallback xmlns="">
          <p:sp>
            <p:nvSpPr>
              <p:cNvPr id="7" name="6 Rectángulo"/>
              <p:cNvSpPr>
                <a:spLocks noRot="1" noChangeAspect="1" noMove="1" noResize="1" noEditPoints="1" noAdjustHandles="1" noChangeArrowheads="1" noChangeShapeType="1" noTextEdit="1"/>
              </p:cNvSpPr>
              <p:nvPr/>
            </p:nvSpPr>
            <p:spPr>
              <a:xfrm>
                <a:off x="323528" y="1484784"/>
                <a:ext cx="1800200" cy="1440160"/>
              </a:xfrm>
              <a:prstGeom prst="rect">
                <a:avLst/>
              </a:prstGeom>
              <a:blipFill rotWithShape="1">
                <a:blip r:embed="rId3"/>
                <a:stretch>
                  <a:fillRect l="-993" t="-2058" r="-3974" b="-5350"/>
                </a:stretch>
              </a:blipFill>
            </p:spPr>
            <p:txBody>
              <a:bodyPr/>
              <a:lstStyle/>
              <a:p>
                <a:r>
                  <a:rPr lang="es-MX">
                    <a:noFill/>
                  </a:rPr>
                  <a:t> </a:t>
                </a:r>
              </a:p>
            </p:txBody>
          </p:sp>
        </mc:Fallback>
      </mc:AlternateContent>
      <p:sp>
        <p:nvSpPr>
          <p:cNvPr id="8" name="7 Rectángulo"/>
          <p:cNvSpPr/>
          <p:nvPr/>
        </p:nvSpPr>
        <p:spPr>
          <a:xfrm>
            <a:off x="323528" y="3356992"/>
            <a:ext cx="1800200" cy="14400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t>2. NADPH dona un electrón a la reductasa flavoproteína P450</a:t>
            </a:r>
            <a:endParaRPr lang="es-MX" dirty="0"/>
          </a:p>
        </p:txBody>
      </p:sp>
      <p:sp>
        <p:nvSpPr>
          <p:cNvPr id="9" name="8 Rectángulo"/>
          <p:cNvSpPr/>
          <p:nvPr/>
        </p:nvSpPr>
        <p:spPr>
          <a:xfrm>
            <a:off x="323528" y="5157192"/>
            <a:ext cx="2592288" cy="1440000"/>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3. Se introduce un segundo electrón, que forma un complejo “oxigeno activado-P450- sustrato.</a:t>
            </a:r>
            <a:endParaRPr lang="es-MX" dirty="0"/>
          </a:p>
        </p:txBody>
      </p:sp>
      <p:sp>
        <p:nvSpPr>
          <p:cNvPr id="10" name="9 Rectángulo"/>
          <p:cNvSpPr/>
          <p:nvPr/>
        </p:nvSpPr>
        <p:spPr>
          <a:xfrm>
            <a:off x="3275856" y="5157192"/>
            <a:ext cx="2160240" cy="1440000"/>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4. Se transfiere el oxígeno activado al RH para formar el producto oxidado.</a:t>
            </a:r>
            <a:endParaRPr lang="es-MX" dirty="0"/>
          </a:p>
        </p:txBody>
      </p:sp>
      <p:sp>
        <p:nvSpPr>
          <p:cNvPr id="11" name="10 Elipse"/>
          <p:cNvSpPr/>
          <p:nvPr/>
        </p:nvSpPr>
        <p:spPr>
          <a:xfrm>
            <a:off x="7092280" y="1916832"/>
            <a:ext cx="864096" cy="504056"/>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s-MX"/>
          </a:p>
        </p:txBody>
      </p:sp>
      <p:sp>
        <p:nvSpPr>
          <p:cNvPr id="12" name="11 Elipse"/>
          <p:cNvSpPr/>
          <p:nvPr/>
        </p:nvSpPr>
        <p:spPr>
          <a:xfrm>
            <a:off x="5796136" y="1844824"/>
            <a:ext cx="864096" cy="504056"/>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s-MX"/>
          </a:p>
        </p:txBody>
      </p:sp>
      <p:sp>
        <p:nvSpPr>
          <p:cNvPr id="13" name="12 Elipse"/>
          <p:cNvSpPr/>
          <p:nvPr/>
        </p:nvSpPr>
        <p:spPr>
          <a:xfrm>
            <a:off x="5292080" y="3573016"/>
            <a:ext cx="864096" cy="36004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6" name="15 Elipse"/>
          <p:cNvSpPr/>
          <p:nvPr/>
        </p:nvSpPr>
        <p:spPr>
          <a:xfrm>
            <a:off x="2746343" y="2924944"/>
            <a:ext cx="864096" cy="36004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7" name="16 Elipse"/>
          <p:cNvSpPr/>
          <p:nvPr/>
        </p:nvSpPr>
        <p:spPr>
          <a:xfrm>
            <a:off x="2483768" y="1628800"/>
            <a:ext cx="864096" cy="36004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8" name="17 Elipse"/>
          <p:cNvSpPr/>
          <p:nvPr/>
        </p:nvSpPr>
        <p:spPr>
          <a:xfrm>
            <a:off x="5652120" y="2654914"/>
            <a:ext cx="360040" cy="342038"/>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9" name="18 Elipse"/>
          <p:cNvSpPr/>
          <p:nvPr/>
        </p:nvSpPr>
        <p:spPr>
          <a:xfrm>
            <a:off x="2411760" y="1584851"/>
            <a:ext cx="1008112" cy="475997"/>
          </a:xfrm>
          <a:prstGeom prst="ellipse">
            <a:avLst/>
          </a:prstGeom>
          <a:no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21" name="20 Elipse"/>
          <p:cNvSpPr/>
          <p:nvPr/>
        </p:nvSpPr>
        <p:spPr>
          <a:xfrm>
            <a:off x="5868144" y="4293096"/>
            <a:ext cx="360040" cy="342038"/>
          </a:xfrm>
          <a:prstGeom prst="ellipse">
            <a:avLst/>
          </a:prstGeom>
          <a:no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22" name="21 Elipse"/>
          <p:cNvSpPr/>
          <p:nvPr/>
        </p:nvSpPr>
        <p:spPr>
          <a:xfrm>
            <a:off x="6732240" y="4509120"/>
            <a:ext cx="243644" cy="197942"/>
          </a:xfrm>
          <a:prstGeom prst="ellipse">
            <a:avLst/>
          </a:prstGeom>
          <a:noFill/>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23" name="22 Rectángulo"/>
          <p:cNvSpPr/>
          <p:nvPr/>
        </p:nvSpPr>
        <p:spPr>
          <a:xfrm>
            <a:off x="6300192" y="4293096"/>
            <a:ext cx="1080120"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6949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2000"/>
                                        <p:tgtEl>
                                          <p:spTgt spid="22"/>
                                        </p:tgtEl>
                                      </p:cBhvr>
                                    </p:animEffect>
                                    <p:anim calcmode="lin" valueType="num">
                                      <p:cBhvr>
                                        <p:cTn id="33" dur="2000" fill="hold"/>
                                        <p:tgtEl>
                                          <p:spTgt spid="22"/>
                                        </p:tgtEl>
                                        <p:attrNameLst>
                                          <p:attrName>ppt_w</p:attrName>
                                        </p:attrNameLst>
                                      </p:cBhvr>
                                      <p:tavLst>
                                        <p:tav tm="0" fmla="#ppt_w*sin(2.5*pi*$)">
                                          <p:val>
                                            <p:fltVal val="0"/>
                                          </p:val>
                                        </p:tav>
                                        <p:tav tm="100000">
                                          <p:val>
                                            <p:fltVal val="1"/>
                                          </p:val>
                                        </p:tav>
                                      </p:tavLst>
                                    </p:anim>
                                    <p:anim calcmode="lin" valueType="num">
                                      <p:cBhvr>
                                        <p:cTn id="34" dur="2000" fill="hold"/>
                                        <p:tgtEl>
                                          <p:spTgt spid="22"/>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anim calcmode="lin" valueType="num">
                                      <p:cBhvr>
                                        <p:cTn id="38" dur="2000" fill="hold"/>
                                        <p:tgtEl>
                                          <p:spTgt spid="19"/>
                                        </p:tgtEl>
                                        <p:attrNameLst>
                                          <p:attrName>ppt_w</p:attrName>
                                        </p:attrNameLst>
                                      </p:cBhvr>
                                      <p:tavLst>
                                        <p:tav tm="0" fmla="#ppt_w*sin(2.5*pi*$)">
                                          <p:val>
                                            <p:fltVal val="0"/>
                                          </p:val>
                                        </p:tav>
                                        <p:tav tm="100000">
                                          <p:val>
                                            <p:fltVal val="1"/>
                                          </p:val>
                                        </p:tav>
                                      </p:tavLst>
                                    </p:anim>
                                    <p:anim calcmode="lin" valueType="num">
                                      <p:cBhvr>
                                        <p:cTn id="39" dur="2000" fill="hold"/>
                                        <p:tgtEl>
                                          <p:spTgt spid="1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000"/>
                                        <p:tgtEl>
                                          <p:spTgt spid="21"/>
                                        </p:tgtEl>
                                      </p:cBhvr>
                                    </p:animEffect>
                                    <p:anim calcmode="lin" valueType="num">
                                      <p:cBhvr>
                                        <p:cTn id="43" dur="2000" fill="hold"/>
                                        <p:tgtEl>
                                          <p:spTgt spid="21"/>
                                        </p:tgtEl>
                                        <p:attrNameLst>
                                          <p:attrName>ppt_w</p:attrName>
                                        </p:attrNameLst>
                                      </p:cBhvr>
                                      <p:tavLst>
                                        <p:tav tm="0" fmla="#ppt_w*sin(2.5*pi*$)">
                                          <p:val>
                                            <p:fltVal val="0"/>
                                          </p:val>
                                        </p:tav>
                                        <p:tav tm="100000">
                                          <p:val>
                                            <p:fltVal val="1"/>
                                          </p:val>
                                        </p:tav>
                                      </p:tavLst>
                                    </p:anim>
                                    <p:anim calcmode="lin" valueType="num">
                                      <p:cBhvr>
                                        <p:cTn id="44" dur="2000" fill="hold"/>
                                        <p:tgtEl>
                                          <p:spTgt spid="21"/>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000"/>
                                        <p:tgtEl>
                                          <p:spTgt spid="23"/>
                                        </p:tgtEl>
                                      </p:cBhvr>
                                    </p:animEffect>
                                    <p:anim calcmode="lin" valueType="num">
                                      <p:cBhvr>
                                        <p:cTn id="48" dur="2000" fill="hold"/>
                                        <p:tgtEl>
                                          <p:spTgt spid="23"/>
                                        </p:tgtEl>
                                        <p:attrNameLst>
                                          <p:attrName>ppt_w</p:attrName>
                                        </p:attrNameLst>
                                      </p:cBhvr>
                                      <p:tavLst>
                                        <p:tav tm="0" fmla="#ppt_w*sin(2.5*pi*$)">
                                          <p:val>
                                            <p:fltVal val="0"/>
                                          </p:val>
                                        </p:tav>
                                        <p:tav tm="100000">
                                          <p:val>
                                            <p:fltVal val="1"/>
                                          </p:val>
                                        </p:tav>
                                      </p:tavLst>
                                    </p:anim>
                                    <p:anim calcmode="lin" valueType="num">
                                      <p:cBhvr>
                                        <p:cTn id="49" dur="2000" fill="hold"/>
                                        <p:tgtEl>
                                          <p:spTgt spid="23"/>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2000"/>
                                        <p:tgtEl>
                                          <p:spTgt spid="9"/>
                                        </p:tgtEl>
                                      </p:cBhvr>
                                    </p:animEffect>
                                    <p:anim calcmode="lin" valueType="num">
                                      <p:cBhvr>
                                        <p:cTn id="53" dur="2000" fill="hold"/>
                                        <p:tgtEl>
                                          <p:spTgt spid="9"/>
                                        </p:tgtEl>
                                        <p:attrNameLst>
                                          <p:attrName>ppt_w</p:attrName>
                                        </p:attrNameLst>
                                      </p:cBhvr>
                                      <p:tavLst>
                                        <p:tav tm="0" fmla="#ppt_w*sin(2.5*pi*$)">
                                          <p:val>
                                            <p:fltVal val="0"/>
                                          </p:val>
                                        </p:tav>
                                        <p:tav tm="100000">
                                          <p:val>
                                            <p:fltVal val="1"/>
                                          </p:val>
                                        </p:tav>
                                      </p:tavLst>
                                    </p:anim>
                                    <p:anim calcmode="lin" valueType="num">
                                      <p:cBhvr>
                                        <p:cTn id="54" dur="2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6" grpId="0" animBg="1"/>
      <p:bldP spid="17" grpId="0" animBg="1"/>
      <p:bldP spid="18" grpId="0" animBg="1"/>
      <p:bldP spid="19" grpId="0" animBg="1"/>
      <p:bldP spid="21" grpId="0" animBg="1"/>
      <p:bldP spid="22" grpId="0" animBg="1"/>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7848872" cy="804704"/>
          </a:xfrm>
        </p:spPr>
        <p:txBody>
          <a:bodyPr>
            <a:normAutofit/>
          </a:bodyPr>
          <a:lstStyle/>
          <a:p>
            <a:r>
              <a:rPr lang="es-MX" sz="3600" dirty="0" smtClean="0">
                <a:solidFill>
                  <a:srgbClr val="7030A0"/>
                </a:solidFill>
              </a:rPr>
              <a:t>Enzimas Hepáticas p450 Humanas</a:t>
            </a:r>
            <a:endParaRPr lang="es-MX" sz="3600" dirty="0">
              <a:solidFill>
                <a:srgbClr val="7030A0"/>
              </a:solidFill>
            </a:endParaRPr>
          </a:p>
        </p:txBody>
      </p:sp>
      <p:sp>
        <p:nvSpPr>
          <p:cNvPr id="3" name="2 Marcador de contenido"/>
          <p:cNvSpPr>
            <a:spLocks noGrp="1"/>
          </p:cNvSpPr>
          <p:nvPr>
            <p:ph idx="1"/>
          </p:nvPr>
        </p:nvSpPr>
        <p:spPr>
          <a:xfrm>
            <a:off x="467544" y="1484784"/>
            <a:ext cx="7488832" cy="4970952"/>
          </a:xfrm>
        </p:spPr>
        <p:txBody>
          <a:bodyPr>
            <a:normAutofit fontScale="32500" lnSpcReduction="20000"/>
          </a:bodyPr>
          <a:lstStyle/>
          <a:p>
            <a:pPr marL="0" indent="0" algn="just">
              <a:buNone/>
            </a:pPr>
            <a:r>
              <a:rPr lang="es-MX" sz="6200" dirty="0" smtClean="0">
                <a:latin typeface="Century Gothic" panose="020B0502020202020204" pitchFamily="34" charset="0"/>
              </a:rPr>
              <a:t>Se han identificado muchas isoformas de P450 en el hígado de seres humanos. Las formas más importantes son:</a:t>
            </a:r>
          </a:p>
          <a:p>
            <a:pPr marL="0" indent="0" algn="just">
              <a:buNone/>
            </a:pPr>
            <a:endParaRPr lang="es-MX" sz="6200" dirty="0">
              <a:latin typeface="Century Gothic" panose="020B0502020202020204" pitchFamily="34" charset="0"/>
            </a:endParaRPr>
          </a:p>
          <a:p>
            <a:pPr marL="0" indent="0" algn="just">
              <a:buNone/>
            </a:pPr>
            <a:endParaRPr lang="es-MX" sz="6200" dirty="0" smtClean="0">
              <a:latin typeface="Century Gothic" panose="020B0502020202020204" pitchFamily="34" charset="0"/>
            </a:endParaRPr>
          </a:p>
          <a:p>
            <a:pPr marL="0" indent="0" algn="just">
              <a:buNone/>
            </a:pPr>
            <a:endParaRPr lang="es-MX" sz="6200" dirty="0">
              <a:latin typeface="Century Gothic" panose="020B0502020202020204" pitchFamily="34" charset="0"/>
            </a:endParaRPr>
          </a:p>
          <a:p>
            <a:pPr marL="0" indent="0" algn="just">
              <a:buNone/>
            </a:pPr>
            <a:endParaRPr lang="es-MX" sz="6200" dirty="0" smtClean="0">
              <a:latin typeface="Century Gothic" panose="020B0502020202020204" pitchFamily="34" charset="0"/>
            </a:endParaRPr>
          </a:p>
          <a:p>
            <a:pPr marL="0" indent="0" algn="just">
              <a:buNone/>
            </a:pPr>
            <a:endParaRPr lang="es-MX" sz="6200" dirty="0">
              <a:latin typeface="Century Gothic" panose="020B0502020202020204" pitchFamily="34" charset="0"/>
            </a:endParaRPr>
          </a:p>
          <a:p>
            <a:pPr marL="0" indent="0" algn="just">
              <a:buNone/>
            </a:pPr>
            <a:endParaRPr lang="es-MX" sz="6200" dirty="0" smtClean="0">
              <a:latin typeface="Century Gothic" panose="020B0502020202020204" pitchFamily="34" charset="0"/>
            </a:endParaRPr>
          </a:p>
          <a:p>
            <a:pPr algn="just">
              <a:buFont typeface="Wingdings" panose="05000000000000000000" pitchFamily="2" charset="2"/>
              <a:buChar char="Ø"/>
            </a:pPr>
            <a:r>
              <a:rPr lang="es-MX" sz="6200" dirty="0" smtClean="0">
                <a:latin typeface="Century Gothic" panose="020B0502020202020204" pitchFamily="34" charset="0"/>
              </a:rPr>
              <a:t>En conjunto se encargan de catalizar la mayor parte del metabolismo hepático de fármacos y xenobióticos.</a:t>
            </a:r>
          </a:p>
          <a:p>
            <a:pPr marL="0" indent="0" algn="just">
              <a:buNone/>
            </a:pPr>
            <a:endParaRPr lang="es-MX" sz="6200" dirty="0" smtClean="0">
              <a:latin typeface="Century Gothic" panose="020B0502020202020204" pitchFamily="34" charset="0"/>
            </a:endParaRPr>
          </a:p>
          <a:p>
            <a:pPr algn="just">
              <a:buFont typeface="Wingdings" panose="05000000000000000000" pitchFamily="2" charset="2"/>
              <a:buChar char="Ø"/>
            </a:pPr>
            <a:r>
              <a:rPr lang="es-MX" sz="6200" b="1" dirty="0" smtClean="0">
                <a:latin typeface="Century Gothic" panose="020B0502020202020204" pitchFamily="34" charset="0"/>
              </a:rPr>
              <a:t>CYP3A4: </a:t>
            </a:r>
            <a:r>
              <a:rPr lang="es-MX" sz="6200" dirty="0" smtClean="0">
                <a:latin typeface="Century Gothic" panose="020B0502020202020204" pitchFamily="34" charset="0"/>
              </a:rPr>
              <a:t>cataliza el metabolismo de más del 50% de fármacos que se metabolizan en el hígado</a:t>
            </a:r>
          </a:p>
          <a:p>
            <a:pPr algn="just">
              <a:buFont typeface="Wingdings" panose="05000000000000000000" pitchFamily="2" charset="2"/>
              <a:buChar char="Ø"/>
            </a:pPr>
            <a:endParaRPr lang="es-MX" sz="2200" b="1" dirty="0">
              <a:latin typeface="Century Gothic" panose="020B0502020202020204" pitchFamily="34" charset="0"/>
            </a:endParaRPr>
          </a:p>
          <a:p>
            <a:pPr algn="just">
              <a:buFont typeface="Wingdings" panose="05000000000000000000" pitchFamily="2" charset="2"/>
              <a:buChar char="Ø"/>
            </a:pPr>
            <a:endParaRPr lang="es-MX" sz="2200" b="1" dirty="0" smtClean="0">
              <a:latin typeface="Century Gothic" panose="020B0502020202020204" pitchFamily="34" charset="0"/>
            </a:endParaRPr>
          </a:p>
          <a:p>
            <a:pPr algn="just">
              <a:buFont typeface="Wingdings" panose="05000000000000000000" pitchFamily="2" charset="2"/>
              <a:buChar char="Ø"/>
            </a:pPr>
            <a:endParaRPr lang="es-MX" sz="2200" b="1" dirty="0" smtClean="0">
              <a:latin typeface="Century Gothic" panose="020B0502020202020204" pitchFamily="34" charset="0"/>
            </a:endParaRPr>
          </a:p>
          <a:p>
            <a:pPr marL="0" indent="0">
              <a:buNone/>
            </a:pPr>
            <a:endParaRPr lang="es-MX" dirty="0">
              <a:latin typeface="Century Gothic" panose="020B0502020202020204" pitchFamily="34" charset="0"/>
            </a:endParaRPr>
          </a:p>
          <a:p>
            <a:pPr marL="0" indent="0">
              <a:buNone/>
            </a:pPr>
            <a:endParaRPr lang="es-MX" dirty="0" smtClean="0">
              <a:latin typeface="Century Gothic" panose="020B0502020202020204" pitchFamily="34" charset="0"/>
            </a:endParaRPr>
          </a:p>
          <a:p>
            <a:pPr marL="0" indent="0">
              <a:buNone/>
            </a:pPr>
            <a:r>
              <a:rPr lang="es-MX" dirty="0" smtClean="0">
                <a:latin typeface="Century Gothic" panose="020B0502020202020204" pitchFamily="34" charset="0"/>
              </a:rPr>
              <a:t> </a:t>
            </a:r>
            <a:endParaRPr lang="es-MX" dirty="0">
              <a:latin typeface="Century Gothic" panose="020B0502020202020204" pitchFamily="34" charset="0"/>
            </a:endParaRPr>
          </a:p>
        </p:txBody>
      </p:sp>
      <p:graphicFrame>
        <p:nvGraphicFramePr>
          <p:cNvPr id="5" name="4 Diagrama"/>
          <p:cNvGraphicFramePr/>
          <p:nvPr>
            <p:extLst>
              <p:ext uri="{D42A27DB-BD31-4B8C-83A1-F6EECF244321}">
                <p14:modId xmlns:p14="http://schemas.microsoft.com/office/powerpoint/2010/main" val="3705286693"/>
              </p:ext>
            </p:extLst>
          </p:nvPr>
        </p:nvGraphicFramePr>
        <p:xfrm>
          <a:off x="323528" y="2348880"/>
          <a:ext cx="8352928"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65317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7931224" cy="782960"/>
          </a:xfrm>
        </p:spPr>
        <p:txBody>
          <a:bodyPr>
            <a:normAutofit/>
          </a:bodyPr>
          <a:lstStyle/>
          <a:p>
            <a:r>
              <a:rPr lang="es-MX"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Inducción e Inhibición Enzimática</a:t>
            </a:r>
            <a:endParaRPr lang="es-MX"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a:xfrm>
            <a:off x="323528" y="1412776"/>
            <a:ext cx="7560840" cy="5256584"/>
          </a:xfrm>
        </p:spPr>
        <p:txBody>
          <a:bodyPr>
            <a:normAutofit/>
          </a:bodyPr>
          <a:lstStyle/>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endParaRPr lang="es-MX" sz="2000" dirty="0">
              <a:solidFill>
                <a:schemeClr val="tx1"/>
              </a:solidFill>
              <a:latin typeface="Century Gothic" panose="020B0502020202020204" pitchFamily="34" charset="0"/>
            </a:endParaRPr>
          </a:p>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endParaRPr lang="es-MX" sz="2000" dirty="0">
              <a:solidFill>
                <a:schemeClr val="tx1"/>
              </a:solidFill>
              <a:latin typeface="Century Gothic" panose="020B0502020202020204" pitchFamily="34" charset="0"/>
            </a:endParaRPr>
          </a:p>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r>
              <a:rPr lang="es-MX" sz="2000" dirty="0" smtClean="0">
                <a:solidFill>
                  <a:schemeClr val="tx1"/>
                </a:solidFill>
                <a:latin typeface="Century Gothic" panose="020B0502020202020204" pitchFamily="34" charset="0"/>
              </a:rPr>
              <a:t>Ej. Inducción de CYP34A por clotrimazol.</a:t>
            </a:r>
          </a:p>
          <a:p>
            <a:pPr marL="246888" lvl="1" indent="0" algn="just">
              <a:buNone/>
            </a:pPr>
            <a:endParaRPr lang="es-MX" sz="2000" dirty="0">
              <a:solidFill>
                <a:schemeClr val="tx1"/>
              </a:solidFill>
              <a:latin typeface="Century Gothic" panose="020B0502020202020204" pitchFamily="34" charset="0"/>
            </a:endParaRPr>
          </a:p>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endParaRPr lang="es-MX" sz="2000" dirty="0">
              <a:solidFill>
                <a:schemeClr val="tx1"/>
              </a:solidFill>
              <a:latin typeface="Century Gothic" panose="020B0502020202020204" pitchFamily="34" charset="0"/>
            </a:endParaRPr>
          </a:p>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endParaRPr lang="es-MX" sz="2000" dirty="0">
              <a:solidFill>
                <a:schemeClr val="tx1"/>
              </a:solidFill>
              <a:latin typeface="Century Gothic" panose="020B0502020202020204" pitchFamily="34" charset="0"/>
            </a:endParaRPr>
          </a:p>
          <a:p>
            <a:pPr marL="246888" lvl="1" indent="0" algn="just">
              <a:buNone/>
            </a:pPr>
            <a:endParaRPr lang="es-MX" sz="2000" dirty="0" smtClean="0">
              <a:solidFill>
                <a:schemeClr val="tx1"/>
              </a:solidFill>
              <a:latin typeface="Century Gothic" panose="020B0502020202020204" pitchFamily="34" charset="0"/>
            </a:endParaRPr>
          </a:p>
          <a:p>
            <a:pPr marL="246888" lvl="1" indent="0" algn="just">
              <a:buNone/>
            </a:pPr>
            <a:r>
              <a:rPr lang="es-MX" sz="2000" dirty="0" smtClean="0">
                <a:solidFill>
                  <a:schemeClr val="tx1"/>
                </a:solidFill>
                <a:latin typeface="Century Gothic" panose="020B0502020202020204" pitchFamily="34" charset="0"/>
              </a:rPr>
              <a:t>Ej. El cloranfenicol, se metaboliza por CYP2B1, modifica y desactiva a P450. </a:t>
            </a:r>
          </a:p>
          <a:p>
            <a:pPr marL="246888" lvl="1" indent="0" algn="just">
              <a:buNone/>
            </a:pPr>
            <a:endParaRPr lang="es-MX" sz="1800" dirty="0" smtClean="0">
              <a:latin typeface="Century Gothic" panose="020B0502020202020204" pitchFamily="34" charset="0"/>
            </a:endParaRPr>
          </a:p>
        </p:txBody>
      </p:sp>
      <p:sp>
        <p:nvSpPr>
          <p:cNvPr id="4" name="3 Rectángulo"/>
          <p:cNvSpPr/>
          <p:nvPr/>
        </p:nvSpPr>
        <p:spPr>
          <a:xfrm>
            <a:off x="323528" y="1340768"/>
            <a:ext cx="7632848" cy="165618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marL="0" lvl="1" algn="just"/>
            <a:endParaRPr lang="es-MX" b="1" dirty="0" smtClean="0">
              <a:latin typeface="Century Gothic" panose="020B0502020202020204" pitchFamily="34" charset="0"/>
            </a:endParaRPr>
          </a:p>
          <a:p>
            <a:pPr marL="0" lvl="1" algn="just"/>
            <a:r>
              <a:rPr lang="es-MX" b="1" dirty="0" smtClean="0">
                <a:latin typeface="Century Gothic" panose="020B0502020202020204" pitchFamily="34" charset="0"/>
              </a:rPr>
              <a:t>Inducción</a:t>
            </a:r>
            <a:r>
              <a:rPr lang="es-MX" b="1" dirty="0">
                <a:latin typeface="Century Gothic" panose="020B0502020202020204" pitchFamily="34" charset="0"/>
              </a:rPr>
              <a:t>: </a:t>
            </a:r>
            <a:r>
              <a:rPr lang="es-MX" dirty="0">
                <a:latin typeface="Century Gothic" panose="020B0502020202020204" pitchFamily="34" charset="0"/>
              </a:rPr>
              <a:t>produce un metabolismo acelerado del sustrato y un descenso en la acción farmacológica del inductor y otros  fármacos administrados al mismo tiempo. Puede exacerbar la toxicidad mediada por metabolito</a:t>
            </a:r>
            <a:r>
              <a:rPr lang="es-MX" dirty="0" smtClean="0">
                <a:latin typeface="Century Gothic" panose="020B0502020202020204" pitchFamily="34" charset="0"/>
              </a:rPr>
              <a:t>.</a:t>
            </a:r>
            <a:r>
              <a:rPr lang="es-MX" dirty="0">
                <a:solidFill>
                  <a:schemeClr val="tx1"/>
                </a:solidFill>
                <a:latin typeface="Century Gothic" panose="020B0502020202020204" pitchFamily="34" charset="0"/>
              </a:rPr>
              <a:t> También pude darse por la estabilización de un fármaco. </a:t>
            </a:r>
          </a:p>
          <a:p>
            <a:pPr algn="just">
              <a:buFont typeface="Wingdings" panose="05000000000000000000" pitchFamily="2" charset="2"/>
              <a:buChar char="§"/>
            </a:pPr>
            <a:endParaRPr lang="es-MX" sz="2000" dirty="0">
              <a:latin typeface="Century Gothic" panose="020B0502020202020204" pitchFamily="34" charset="0"/>
            </a:endParaRPr>
          </a:p>
        </p:txBody>
      </p:sp>
      <p:sp>
        <p:nvSpPr>
          <p:cNvPr id="5" name="4 Rectángulo"/>
          <p:cNvSpPr/>
          <p:nvPr/>
        </p:nvSpPr>
        <p:spPr>
          <a:xfrm>
            <a:off x="323528" y="4005064"/>
            <a:ext cx="7632848" cy="151216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MX" b="1" dirty="0" smtClean="0">
                <a:latin typeface="Century Gothic" panose="020B0502020202020204" pitchFamily="34" charset="0"/>
              </a:rPr>
              <a:t>Inhibición: </a:t>
            </a:r>
            <a:r>
              <a:rPr lang="es-MX" dirty="0" smtClean="0">
                <a:latin typeface="Century Gothic" panose="020B0502020202020204" pitchFamily="34" charset="0"/>
              </a:rPr>
              <a:t>Hay algunos sustratos que inhiben la actividad enzimática del citocromo P450. Y algunos causan la inhibición irreversible de P450, por medio de la interacción covalente de un intermediario reactivo generado por el metabolismo que puede reaccionar con la fracción </a:t>
            </a:r>
            <a:r>
              <a:rPr lang="es-MX" dirty="0" err="1" smtClean="0">
                <a:latin typeface="Century Gothic" panose="020B0502020202020204" pitchFamily="34" charset="0"/>
              </a:rPr>
              <a:t>hem</a:t>
            </a:r>
            <a:r>
              <a:rPr lang="es-MX" dirty="0" smtClean="0">
                <a:latin typeface="Century Gothic" panose="020B0502020202020204" pitchFamily="34" charset="0"/>
              </a:rPr>
              <a:t>.</a:t>
            </a:r>
            <a:endParaRPr lang="es-MX" b="1" dirty="0">
              <a:latin typeface="Century Gothic" panose="020B0502020202020204" pitchFamily="34" charset="0"/>
            </a:endParaRPr>
          </a:p>
        </p:txBody>
      </p:sp>
    </p:spTree>
    <p:extLst>
      <p:ext uri="{BB962C8B-B14F-4D97-AF65-F5344CB8AC3E}">
        <p14:creationId xmlns:p14="http://schemas.microsoft.com/office/powerpoint/2010/main" val="349694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54352"/>
            <a:ext cx="7239000" cy="1143000"/>
          </a:xfrm>
        </p:spPr>
        <p:txBody>
          <a:bodyPr>
            <a:normAutofit/>
          </a:bodyPr>
          <a:lstStyle/>
          <a:p>
            <a:pPr algn="ctr"/>
            <a:r>
              <a:rPr lang="es-MX" sz="72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Absorción</a:t>
            </a:r>
            <a:endParaRPr lang="es-MX" sz="7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6975204"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62810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594781250"/>
              </p:ext>
            </p:extLst>
          </p:nvPr>
        </p:nvGraphicFramePr>
        <p:xfrm>
          <a:off x="179512" y="332656"/>
          <a:ext cx="8280920" cy="6260936"/>
        </p:xfrm>
        <a:graphic>
          <a:graphicData uri="http://schemas.openxmlformats.org/drawingml/2006/table">
            <a:tbl>
              <a:tblPr firstRow="1" bandRow="1">
                <a:tableStyleId>{1E171933-4619-4E11-9A3F-F7608DF75F80}</a:tableStyleId>
              </a:tblPr>
              <a:tblGrid>
                <a:gridCol w="792088"/>
                <a:gridCol w="2736304"/>
                <a:gridCol w="2376264"/>
                <a:gridCol w="2376264"/>
              </a:tblGrid>
              <a:tr h="372275">
                <a:tc>
                  <a:txBody>
                    <a:bodyPr/>
                    <a:lstStyle/>
                    <a:p>
                      <a:r>
                        <a:rPr lang="es-MX" sz="1600" dirty="0" smtClean="0"/>
                        <a:t>CYP</a:t>
                      </a:r>
                      <a:endParaRPr lang="es-MX" sz="1600" dirty="0">
                        <a:latin typeface="Century Gothic" panose="020B0502020202020204" pitchFamily="34" charset="0"/>
                      </a:endParaRPr>
                    </a:p>
                  </a:txBody>
                  <a:tcPr/>
                </a:tc>
                <a:tc>
                  <a:txBody>
                    <a:bodyPr/>
                    <a:lstStyle/>
                    <a:p>
                      <a:r>
                        <a:rPr lang="es-MX" sz="1600" dirty="0" smtClean="0"/>
                        <a:t>Sustratos</a:t>
                      </a:r>
                      <a:endParaRPr lang="es-MX" sz="1600" dirty="0">
                        <a:latin typeface="Century Gothic" panose="020B0502020202020204" pitchFamily="34" charset="0"/>
                      </a:endParaRPr>
                    </a:p>
                  </a:txBody>
                  <a:tcPr/>
                </a:tc>
                <a:tc>
                  <a:txBody>
                    <a:bodyPr/>
                    <a:lstStyle/>
                    <a:p>
                      <a:r>
                        <a:rPr lang="es-MX" sz="1600" dirty="0" smtClean="0"/>
                        <a:t>Inductores</a:t>
                      </a:r>
                      <a:endParaRPr lang="es-MX" sz="1600" dirty="0">
                        <a:latin typeface="Century Gothic" panose="020B0502020202020204" pitchFamily="34" charset="0"/>
                      </a:endParaRPr>
                    </a:p>
                  </a:txBody>
                  <a:tcPr/>
                </a:tc>
                <a:tc>
                  <a:txBody>
                    <a:bodyPr/>
                    <a:lstStyle/>
                    <a:p>
                      <a:r>
                        <a:rPr lang="es-MX" sz="1600" dirty="0" smtClean="0"/>
                        <a:t>Inhibidores</a:t>
                      </a:r>
                      <a:endParaRPr lang="es-MX" sz="1600" dirty="0">
                        <a:latin typeface="Century Gothic" panose="020B0502020202020204" pitchFamily="34" charset="0"/>
                      </a:endParaRPr>
                    </a:p>
                  </a:txBody>
                  <a:tcPr/>
                </a:tc>
              </a:tr>
              <a:tr h="1355917">
                <a:tc>
                  <a:txBody>
                    <a:bodyPr/>
                    <a:lstStyle/>
                    <a:p>
                      <a:r>
                        <a:rPr lang="es-MX" sz="1600" dirty="0" smtClean="0"/>
                        <a:t>1A2</a:t>
                      </a:r>
                      <a:endParaRPr lang="es-MX" sz="1600" dirty="0">
                        <a:latin typeface="Century Gothic" panose="020B0502020202020204" pitchFamily="34" charset="0"/>
                      </a:endParaRPr>
                    </a:p>
                  </a:txBody>
                  <a:tcPr/>
                </a:tc>
                <a:tc>
                  <a:txBody>
                    <a:bodyPr/>
                    <a:lstStyle/>
                    <a:p>
                      <a:r>
                        <a:rPr lang="es-MX" sz="1600" dirty="0" smtClean="0"/>
                        <a:t>Paracetamol,</a:t>
                      </a:r>
                      <a:r>
                        <a:rPr lang="es-MX" sz="1600" baseline="0" dirty="0" smtClean="0"/>
                        <a:t> cafeína, fenacetina, clomipramina, tamixifeno, teofilina, warfarina</a:t>
                      </a:r>
                      <a:endParaRPr lang="es-MX" sz="1600" dirty="0">
                        <a:latin typeface="Century Gothic" panose="020B0502020202020204" pitchFamily="34" charset="0"/>
                      </a:endParaRPr>
                    </a:p>
                  </a:txBody>
                  <a:tcPr/>
                </a:tc>
                <a:tc>
                  <a:txBody>
                    <a:bodyPr/>
                    <a:lstStyle/>
                    <a:p>
                      <a:r>
                        <a:rPr lang="es-MX" sz="1600" dirty="0" smtClean="0"/>
                        <a:t>Tabaquismo,</a:t>
                      </a:r>
                      <a:r>
                        <a:rPr lang="es-MX" sz="1600" baseline="0" dirty="0" smtClean="0"/>
                        <a:t> alimentos al carbón, verduras crucíferas, inhibidores de bomba de protones.</a:t>
                      </a:r>
                      <a:endParaRPr lang="es-MX" sz="1600" dirty="0">
                        <a:latin typeface="Century Gothic" panose="020B0502020202020204" pitchFamily="34" charset="0"/>
                      </a:endParaRPr>
                    </a:p>
                  </a:txBody>
                  <a:tcPr/>
                </a:tc>
                <a:tc>
                  <a:txBody>
                    <a:bodyPr/>
                    <a:lstStyle/>
                    <a:p>
                      <a:r>
                        <a:rPr lang="es-MX" sz="1600" dirty="0" smtClean="0"/>
                        <a:t>Galanfina, furadilina, fluvoxamina.</a:t>
                      </a:r>
                      <a:endParaRPr lang="es-MX" sz="1600" dirty="0">
                        <a:latin typeface="Century Gothic" panose="020B0502020202020204" pitchFamily="34" charset="0"/>
                      </a:endParaRPr>
                    </a:p>
                  </a:txBody>
                  <a:tcPr/>
                </a:tc>
              </a:tr>
              <a:tr h="936104">
                <a:tc>
                  <a:txBody>
                    <a:bodyPr/>
                    <a:lstStyle/>
                    <a:p>
                      <a:r>
                        <a:rPr lang="es-MX" sz="1600" dirty="0" smtClean="0"/>
                        <a:t>2C19</a:t>
                      </a:r>
                      <a:endParaRPr lang="es-MX" sz="1600" dirty="0">
                        <a:latin typeface="Century Gothic" panose="020B0502020202020204" pitchFamily="34" charset="0"/>
                      </a:endParaRPr>
                    </a:p>
                  </a:txBody>
                  <a:tcPr/>
                </a:tc>
                <a:tc>
                  <a:txBody>
                    <a:bodyPr/>
                    <a:lstStyle/>
                    <a:p>
                      <a:r>
                        <a:rPr lang="es-MX" sz="1600" dirty="0" smtClean="0"/>
                        <a:t>Diazepam, naproxeno,</a:t>
                      </a:r>
                      <a:r>
                        <a:rPr lang="es-MX" sz="1600" baseline="0" dirty="0" smtClean="0"/>
                        <a:t> nirvanol, omeprazol, propranolol. </a:t>
                      </a:r>
                      <a:endParaRPr lang="es-MX" sz="1600" dirty="0">
                        <a:latin typeface="Century Gothic" panose="020B0502020202020204" pitchFamily="34" charset="0"/>
                      </a:endParaRPr>
                    </a:p>
                  </a:txBody>
                  <a:tcPr/>
                </a:tc>
                <a:tc>
                  <a:txBody>
                    <a:bodyPr/>
                    <a:lstStyle/>
                    <a:p>
                      <a:r>
                        <a:rPr lang="es-MX" sz="1600" dirty="0" smtClean="0"/>
                        <a:t>Barbitúricos, rifampicina.</a:t>
                      </a:r>
                      <a:endParaRPr lang="es-MX" sz="1600" dirty="0">
                        <a:latin typeface="Century Gothic" panose="020B0502020202020204" pitchFamily="34" charset="0"/>
                      </a:endParaRPr>
                    </a:p>
                  </a:txBody>
                  <a:tcPr/>
                </a:tc>
                <a:tc>
                  <a:txBody>
                    <a:bodyPr/>
                    <a:lstStyle/>
                    <a:p>
                      <a:r>
                        <a:rPr lang="es-MX" sz="1600" dirty="0" smtClean="0"/>
                        <a:t>N3</a:t>
                      </a:r>
                      <a:r>
                        <a:rPr lang="es-MX" sz="1600" baseline="0" dirty="0" smtClean="0"/>
                        <a:t>- bencilnirvanol, </a:t>
                      </a:r>
                    </a:p>
                    <a:p>
                      <a:r>
                        <a:rPr lang="es-MX" sz="1600" baseline="0" dirty="0" smtClean="0"/>
                        <a:t>N3- Bencilfenobarbital,</a:t>
                      </a:r>
                    </a:p>
                    <a:p>
                      <a:r>
                        <a:rPr lang="es-MX" sz="1600" baseline="0" dirty="0" smtClean="0"/>
                        <a:t>Fluconazol.</a:t>
                      </a:r>
                      <a:endParaRPr lang="es-MX" sz="1600" dirty="0">
                        <a:latin typeface="Century Gothic" panose="020B0502020202020204" pitchFamily="34" charset="0"/>
                      </a:endParaRPr>
                    </a:p>
                  </a:txBody>
                  <a:tcPr/>
                </a:tc>
              </a:tr>
              <a:tr h="642557">
                <a:tc>
                  <a:txBody>
                    <a:bodyPr/>
                    <a:lstStyle/>
                    <a:p>
                      <a:r>
                        <a:rPr lang="es-MX" sz="1600" dirty="0" smtClean="0"/>
                        <a:t>2D6</a:t>
                      </a:r>
                      <a:endParaRPr lang="es-MX" sz="1600" dirty="0">
                        <a:latin typeface="Century Gothic" panose="020B0502020202020204" pitchFamily="34" charset="0"/>
                      </a:endParaRPr>
                    </a:p>
                  </a:txBody>
                  <a:tcPr/>
                </a:tc>
                <a:tc>
                  <a:txBody>
                    <a:bodyPr/>
                    <a:lstStyle/>
                    <a:p>
                      <a:r>
                        <a:rPr lang="es-MX" sz="1600" dirty="0" smtClean="0"/>
                        <a:t>Clomipramina, codeína, dextromertofano,</a:t>
                      </a:r>
                      <a:r>
                        <a:rPr lang="es-MX" sz="1600" baseline="0" dirty="0" smtClean="0"/>
                        <a:t> fluoxetina, haloperidol, 4- metoxianfetamina, oxicodona, metoprolol, risperidona, antidepresivos tricíclicos.</a:t>
                      </a:r>
                      <a:endParaRPr lang="es-MX" sz="1600" dirty="0">
                        <a:latin typeface="Century Gothic" panose="020B0502020202020204" pitchFamily="34" charset="0"/>
                      </a:endParaRPr>
                    </a:p>
                  </a:txBody>
                  <a:tcPr/>
                </a:tc>
                <a:tc>
                  <a:txBody>
                    <a:bodyPr/>
                    <a:lstStyle/>
                    <a:p>
                      <a:r>
                        <a:rPr lang="es-MX" sz="1600" dirty="0" smtClean="0"/>
                        <a:t>Desconocidos</a:t>
                      </a:r>
                      <a:endParaRPr lang="es-MX" sz="1600" dirty="0">
                        <a:latin typeface="Century Gothic" panose="020B0502020202020204" pitchFamily="34" charset="0"/>
                      </a:endParaRPr>
                    </a:p>
                  </a:txBody>
                  <a:tcPr/>
                </a:tc>
                <a:tc>
                  <a:txBody>
                    <a:bodyPr/>
                    <a:lstStyle/>
                    <a:p>
                      <a:r>
                        <a:rPr lang="es-MX" sz="1600" dirty="0" smtClean="0"/>
                        <a:t>4-metilpirazol.</a:t>
                      </a:r>
                      <a:r>
                        <a:rPr lang="es-MX" sz="1600" baseline="0" dirty="0" smtClean="0"/>
                        <a:t> Disulfiram.</a:t>
                      </a:r>
                      <a:endParaRPr lang="es-MX" sz="1600" dirty="0">
                        <a:latin typeface="Century Gothic" panose="020B0502020202020204" pitchFamily="34" charset="0"/>
                      </a:endParaRPr>
                    </a:p>
                  </a:txBody>
                  <a:tcPr/>
                </a:tc>
              </a:tr>
              <a:tr h="1082000">
                <a:tc>
                  <a:txBody>
                    <a:bodyPr/>
                    <a:lstStyle/>
                    <a:p>
                      <a:r>
                        <a:rPr lang="es-MX" sz="1600" dirty="0" smtClean="0"/>
                        <a:t>3A4</a:t>
                      </a:r>
                      <a:endParaRPr lang="es-MX" sz="1600" dirty="0">
                        <a:latin typeface="Century Gothic" panose="020B0502020202020204" pitchFamily="34" charset="0"/>
                      </a:endParaRPr>
                    </a:p>
                  </a:txBody>
                  <a:tcPr/>
                </a:tc>
                <a:tc>
                  <a:txBody>
                    <a:bodyPr/>
                    <a:lstStyle/>
                    <a:p>
                      <a:r>
                        <a:rPr lang="es-MX" sz="1600" dirty="0" smtClean="0"/>
                        <a:t>Paracetamol,</a:t>
                      </a:r>
                      <a:r>
                        <a:rPr lang="es-MX" sz="1600" baseline="0" dirty="0" smtClean="0"/>
                        <a:t> </a:t>
                      </a:r>
                      <a:r>
                        <a:rPr lang="es-MX" sz="1600" baseline="0" dirty="0" err="1" smtClean="0"/>
                        <a:t>alfentanilo</a:t>
                      </a:r>
                      <a:r>
                        <a:rPr lang="es-MX" sz="1600" baseline="0" dirty="0" smtClean="0"/>
                        <a:t>, </a:t>
                      </a:r>
                      <a:r>
                        <a:rPr lang="es-MX" sz="1600" baseline="0" dirty="0" err="1" smtClean="0"/>
                        <a:t>amiodarona</a:t>
                      </a:r>
                      <a:r>
                        <a:rPr lang="es-MX" sz="1600" baseline="0" dirty="0" smtClean="0"/>
                        <a:t>, </a:t>
                      </a:r>
                      <a:r>
                        <a:rPr lang="es-MX" sz="1600" baseline="0" dirty="0" err="1" smtClean="0"/>
                        <a:t>astemizol</a:t>
                      </a:r>
                      <a:r>
                        <a:rPr lang="es-MX" sz="1600" baseline="0" dirty="0" smtClean="0"/>
                        <a:t>, cisaprida, cocaína, ciclosporina, dapsona, diazepam, </a:t>
                      </a:r>
                      <a:r>
                        <a:rPr lang="es-MX" sz="1600" baseline="0" dirty="0" err="1" smtClean="0"/>
                        <a:t>etinilestradiol</a:t>
                      </a:r>
                      <a:r>
                        <a:rPr lang="es-MX" sz="1600" baseline="0" dirty="0" smtClean="0"/>
                        <a:t>.</a:t>
                      </a:r>
                      <a:endParaRPr lang="es-MX" sz="1600" dirty="0">
                        <a:latin typeface="Century Gothic" panose="020B0502020202020204" pitchFamily="34" charset="0"/>
                      </a:endParaRPr>
                    </a:p>
                  </a:txBody>
                  <a:tcPr/>
                </a:tc>
                <a:tc>
                  <a:txBody>
                    <a:bodyPr/>
                    <a:lstStyle/>
                    <a:p>
                      <a:r>
                        <a:rPr lang="es-MX" sz="1600" dirty="0" smtClean="0"/>
                        <a:t>Barbitúricos,</a:t>
                      </a:r>
                      <a:r>
                        <a:rPr lang="es-MX" sz="1600" baseline="0" dirty="0" smtClean="0"/>
                        <a:t> carbamazepina, glucocorticoides, </a:t>
                      </a:r>
                      <a:r>
                        <a:rPr lang="es-MX" sz="1600" baseline="0" dirty="0" err="1" smtClean="0"/>
                        <a:t>macrolidos</a:t>
                      </a:r>
                      <a:r>
                        <a:rPr lang="es-MX" sz="1600" baseline="0" dirty="0" smtClean="0"/>
                        <a:t>, </a:t>
                      </a:r>
                      <a:r>
                        <a:rPr lang="es-MX" sz="1600" baseline="0" dirty="0" err="1" smtClean="0"/>
                        <a:t>pioglitazona</a:t>
                      </a:r>
                      <a:r>
                        <a:rPr lang="es-MX" sz="1600" baseline="0" dirty="0" smtClean="0"/>
                        <a:t>, fenitoína, rifampicina, hierba de San Juan.</a:t>
                      </a:r>
                      <a:endParaRPr lang="es-MX" sz="1600" dirty="0">
                        <a:latin typeface="Century Gothic" panose="020B0502020202020204" pitchFamily="34" charset="0"/>
                      </a:endParaRPr>
                    </a:p>
                  </a:txBody>
                  <a:tcPr/>
                </a:tc>
                <a:tc>
                  <a:txBody>
                    <a:bodyPr/>
                    <a:lstStyle/>
                    <a:p>
                      <a:r>
                        <a:rPr lang="es-MX" sz="1600" dirty="0" err="1" smtClean="0"/>
                        <a:t>Azamulina</a:t>
                      </a:r>
                      <a:r>
                        <a:rPr lang="es-MX" sz="1600" dirty="0" smtClean="0"/>
                        <a:t>,</a:t>
                      </a:r>
                      <a:r>
                        <a:rPr lang="es-MX" sz="1600" baseline="0" dirty="0" smtClean="0"/>
                        <a:t> </a:t>
                      </a:r>
                      <a:r>
                        <a:rPr lang="es-MX" sz="1600" baseline="0" dirty="0" err="1" smtClean="0"/>
                        <a:t>diltiazem</a:t>
                      </a:r>
                      <a:r>
                        <a:rPr lang="es-MX" sz="1600" baseline="0" dirty="0" smtClean="0"/>
                        <a:t>, eritromicina, </a:t>
                      </a:r>
                      <a:r>
                        <a:rPr lang="es-MX" sz="1600" baseline="0" dirty="0" err="1" smtClean="0"/>
                        <a:t>fluconazol</a:t>
                      </a:r>
                      <a:r>
                        <a:rPr lang="es-MX" sz="1600" baseline="0" dirty="0" smtClean="0"/>
                        <a:t>, jugo de toronja, itraconazol, </a:t>
                      </a:r>
                    </a:p>
                    <a:p>
                      <a:r>
                        <a:rPr lang="es-MX" sz="1600" baseline="0" dirty="0" err="1" smtClean="0"/>
                        <a:t>Cetoconazol</a:t>
                      </a:r>
                      <a:r>
                        <a:rPr lang="es-MX" sz="1600" baseline="0" dirty="0" smtClean="0"/>
                        <a:t>, </a:t>
                      </a:r>
                      <a:r>
                        <a:rPr lang="es-MX" sz="1600" baseline="0" dirty="0" err="1" smtClean="0"/>
                        <a:t>ritonavir</a:t>
                      </a:r>
                      <a:r>
                        <a:rPr lang="es-MX" sz="1600" baseline="0" dirty="0" smtClean="0"/>
                        <a:t>, </a:t>
                      </a:r>
                      <a:r>
                        <a:rPr lang="es-MX" sz="1600" baseline="0" dirty="0" err="1" smtClean="0"/>
                        <a:t>troleandromicina</a:t>
                      </a:r>
                      <a:r>
                        <a:rPr lang="es-MX" sz="1600" baseline="0" dirty="0" smtClean="0"/>
                        <a:t>.</a:t>
                      </a:r>
                      <a:endParaRPr lang="es-MX" sz="1600" dirty="0">
                        <a:latin typeface="Century Gothic" panose="020B0502020202020204" pitchFamily="34" charset="0"/>
                      </a:endParaRPr>
                    </a:p>
                  </a:txBody>
                  <a:tcPr/>
                </a:tc>
              </a:tr>
            </a:tbl>
          </a:graphicData>
        </a:graphic>
      </p:graphicFrame>
    </p:spTree>
    <p:extLst>
      <p:ext uri="{BB962C8B-B14F-4D97-AF65-F5344CB8AC3E}">
        <p14:creationId xmlns:p14="http://schemas.microsoft.com/office/powerpoint/2010/main" val="11983653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7239000" cy="876712"/>
          </a:xfrm>
        </p:spPr>
        <p:txBody>
          <a:bodyPr>
            <a:normAutofit/>
          </a:bodyPr>
          <a:lstStyle/>
          <a:p>
            <a:pPr algn="ctr"/>
            <a:r>
              <a:rPr lang="es-MX" sz="4400" cap="none" dirty="0" smtClean="0">
                <a:ln w="10541" cmpd="sng">
                  <a:solidFill>
                    <a:srgbClr val="7D7D7D">
                      <a:tint val="100000"/>
                      <a:shade val="100000"/>
                      <a:satMod val="110000"/>
                    </a:srgbClr>
                  </a:solidFill>
                  <a:prstDash val="solid"/>
                </a:ln>
                <a:solidFill>
                  <a:srgbClr val="0070C0"/>
                </a:solidFill>
                <a:latin typeface="Century Gothic" panose="020B0502020202020204" pitchFamily="34" charset="0"/>
              </a:rPr>
              <a:t>Reacciones de Fase II .</a:t>
            </a:r>
            <a:endParaRPr lang="es-MX" sz="4400" cap="none" dirty="0">
              <a:ln w="10541" cmpd="sng">
                <a:solidFill>
                  <a:srgbClr val="7D7D7D">
                    <a:tint val="100000"/>
                    <a:shade val="100000"/>
                    <a:satMod val="110000"/>
                  </a:srgbClr>
                </a:solidFill>
                <a:prstDash val="solid"/>
              </a:ln>
              <a:solidFill>
                <a:srgbClr val="0070C0"/>
              </a:solidFill>
              <a:latin typeface="Century Gothic" panose="020B0502020202020204" pitchFamily="34" charset="0"/>
            </a:endParaRPr>
          </a:p>
        </p:txBody>
      </p:sp>
      <p:sp>
        <p:nvSpPr>
          <p:cNvPr id="3" name="2 Marcador de contenido"/>
          <p:cNvSpPr>
            <a:spLocks noGrp="1"/>
          </p:cNvSpPr>
          <p:nvPr>
            <p:ph idx="1"/>
          </p:nvPr>
        </p:nvSpPr>
        <p:spPr>
          <a:xfrm>
            <a:off x="457200" y="1196752"/>
            <a:ext cx="7239000" cy="5114968"/>
          </a:xfrm>
        </p:spPr>
        <p:txBody>
          <a:bodyPr/>
          <a:lstStyle/>
          <a:p>
            <a:pPr marL="0" indent="0">
              <a:buNone/>
            </a:pPr>
            <a:r>
              <a:rPr lang="es-MX" sz="2000" dirty="0" smtClean="0">
                <a:latin typeface="Century Gothic" panose="020B0502020202020204" pitchFamily="34" charset="0"/>
              </a:rPr>
              <a:t>Los fármacos o los metabolitos de la fase I,  se someten a reacciones de acoplamiento para producir conjugados farmacológicos.</a:t>
            </a:r>
          </a:p>
          <a:p>
            <a:pPr marL="0" indent="0">
              <a:buNone/>
            </a:pPr>
            <a:endParaRPr lang="es-MX" dirty="0"/>
          </a:p>
          <a:p>
            <a:pPr marL="0" indent="0">
              <a:buNone/>
            </a:pPr>
            <a:endParaRPr lang="es-MX" dirty="0"/>
          </a:p>
        </p:txBody>
      </p:sp>
      <p:graphicFrame>
        <p:nvGraphicFramePr>
          <p:cNvPr id="6" name="5 Diagrama"/>
          <p:cNvGraphicFramePr/>
          <p:nvPr>
            <p:extLst>
              <p:ext uri="{D42A27DB-BD31-4B8C-83A1-F6EECF244321}">
                <p14:modId xmlns:p14="http://schemas.microsoft.com/office/powerpoint/2010/main" val="2733954641"/>
              </p:ext>
            </p:extLst>
          </p:nvPr>
        </p:nvGraphicFramePr>
        <p:xfrm>
          <a:off x="2987824" y="2204864"/>
          <a:ext cx="583264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Rectángulo"/>
          <p:cNvSpPr/>
          <p:nvPr/>
        </p:nvSpPr>
        <p:spPr>
          <a:xfrm>
            <a:off x="251520" y="4869160"/>
            <a:ext cx="2376264"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1400" dirty="0" smtClean="0">
                <a:latin typeface="Century Gothic" panose="020B0502020202020204" pitchFamily="34" charset="0"/>
              </a:rPr>
              <a:t>*Algunas reacciones de conjugación pueden provocar la inducción de algunas especies reactivas responsables de la toxicidad de los fármacos.</a:t>
            </a:r>
            <a:endParaRPr lang="es-MX" sz="1400" dirty="0">
              <a:latin typeface="Century Gothic" panose="020B0502020202020204" pitchFamily="34" charset="0"/>
            </a:endParaRPr>
          </a:p>
        </p:txBody>
      </p:sp>
    </p:spTree>
    <p:extLst>
      <p:ext uri="{BB962C8B-B14F-4D97-AF65-F5344CB8AC3E}">
        <p14:creationId xmlns:p14="http://schemas.microsoft.com/office/powerpoint/2010/main" val="29950328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9416"/>
            <a:ext cx="7444680" cy="4846320"/>
          </a:xfrm>
        </p:spPr>
        <p:txBody>
          <a:bodyPr>
            <a:normAutofit/>
          </a:bodyPr>
          <a:lstStyle/>
          <a:p>
            <a:pPr>
              <a:buFont typeface="Wingdings" panose="05000000000000000000" pitchFamily="2" charset="2"/>
              <a:buChar char="v"/>
            </a:pPr>
            <a:r>
              <a:rPr lang="es-MX" sz="2000" b="1" dirty="0" smtClean="0">
                <a:latin typeface="Century Gothic" panose="020B0502020202020204" pitchFamily="34" charset="0"/>
              </a:rPr>
              <a:t>Glucuronidación:</a:t>
            </a:r>
          </a:p>
          <a:p>
            <a:pPr>
              <a:buFont typeface="Wingdings" panose="05000000000000000000" pitchFamily="2" charset="2"/>
              <a:buChar char="v"/>
            </a:pPr>
            <a:endParaRPr lang="es-MX" sz="2000" b="1" dirty="0">
              <a:latin typeface="Century Gothic" panose="020B0502020202020204" pitchFamily="34" charset="0"/>
            </a:endParaRPr>
          </a:p>
          <a:p>
            <a:pPr>
              <a:buFont typeface="Wingdings" panose="05000000000000000000" pitchFamily="2" charset="2"/>
              <a:buChar char="v"/>
            </a:pPr>
            <a:endParaRPr lang="es-MX" sz="2000" b="1" dirty="0" smtClean="0">
              <a:latin typeface="Century Gothic" panose="020B0502020202020204" pitchFamily="34" charset="0"/>
            </a:endParaRPr>
          </a:p>
          <a:p>
            <a:pPr>
              <a:buFont typeface="Wingdings" panose="05000000000000000000" pitchFamily="2" charset="2"/>
              <a:buChar char="v"/>
            </a:pPr>
            <a:endParaRPr lang="es-MX" sz="2000" b="1" dirty="0">
              <a:latin typeface="Century Gothic" panose="020B0502020202020204" pitchFamily="34" charset="0"/>
            </a:endParaRPr>
          </a:p>
          <a:p>
            <a:pPr>
              <a:buFont typeface="Wingdings" panose="05000000000000000000" pitchFamily="2" charset="2"/>
              <a:buChar char="v"/>
            </a:pPr>
            <a:endParaRPr lang="es-MX" sz="2000" b="1" dirty="0" smtClean="0">
              <a:latin typeface="Century Gothic" panose="020B0502020202020204" pitchFamily="34" charset="0"/>
            </a:endParaRPr>
          </a:p>
          <a:p>
            <a:pPr>
              <a:buFont typeface="Wingdings" panose="05000000000000000000" pitchFamily="2" charset="2"/>
              <a:buChar char="v"/>
            </a:pPr>
            <a:endParaRPr lang="es-MX" sz="2000" b="1" dirty="0">
              <a:latin typeface="Century Gothic" panose="020B0502020202020204" pitchFamily="34" charset="0"/>
            </a:endParaRPr>
          </a:p>
          <a:p>
            <a:pPr>
              <a:buFont typeface="Wingdings" panose="05000000000000000000" pitchFamily="2" charset="2"/>
              <a:buChar char="v"/>
            </a:pPr>
            <a:endParaRPr lang="es-MX" sz="2000" b="1" dirty="0" smtClean="0">
              <a:latin typeface="Century Gothic" panose="020B0502020202020204" pitchFamily="34" charset="0"/>
            </a:endParaRPr>
          </a:p>
          <a:p>
            <a:pPr>
              <a:buFont typeface="Wingdings" panose="05000000000000000000" pitchFamily="2" charset="2"/>
              <a:buChar char="v"/>
            </a:pPr>
            <a:r>
              <a:rPr lang="es-MX" sz="2000" b="1" dirty="0" smtClean="0">
                <a:latin typeface="Century Gothic" panose="020B0502020202020204" pitchFamily="34" charset="0"/>
              </a:rPr>
              <a:t>Acetilación:</a:t>
            </a:r>
          </a:p>
          <a:p>
            <a:pPr>
              <a:buFont typeface="Wingdings" panose="05000000000000000000" pitchFamily="2" charset="2"/>
              <a:buChar char="v"/>
            </a:pPr>
            <a:endParaRPr lang="es-MX" sz="2000" b="1" dirty="0">
              <a:latin typeface="Century Gothic" panose="020B0502020202020204" pitchFamily="34" charset="0"/>
            </a:endParaRPr>
          </a:p>
        </p:txBody>
      </p:sp>
      <p:sp>
        <p:nvSpPr>
          <p:cNvPr id="4" name="1 Título"/>
          <p:cNvSpPr>
            <a:spLocks noGrp="1"/>
          </p:cNvSpPr>
          <p:nvPr>
            <p:ph type="title"/>
          </p:nvPr>
        </p:nvSpPr>
        <p:spPr>
          <a:xfrm>
            <a:off x="457200" y="188640"/>
            <a:ext cx="7239000" cy="948720"/>
          </a:xfrm>
        </p:spPr>
        <p:txBody>
          <a:bodyPr/>
          <a:lstStyle/>
          <a:p>
            <a:pPr algn="ctr"/>
            <a:r>
              <a:rPr lang="es-MX" dirty="0" smtClean="0"/>
              <a:t>Reacciones de fase II.</a:t>
            </a:r>
            <a:endParaRPr lang="es-MX" dirty="0"/>
          </a:p>
        </p:txBody>
      </p:sp>
      <p:graphicFrame>
        <p:nvGraphicFramePr>
          <p:cNvPr id="6" name="5 Diagrama"/>
          <p:cNvGraphicFramePr/>
          <p:nvPr>
            <p:extLst>
              <p:ext uri="{D42A27DB-BD31-4B8C-83A1-F6EECF244321}">
                <p14:modId xmlns:p14="http://schemas.microsoft.com/office/powerpoint/2010/main" val="1377995580"/>
              </p:ext>
            </p:extLst>
          </p:nvPr>
        </p:nvGraphicFramePr>
        <p:xfrm>
          <a:off x="395536" y="2204864"/>
          <a:ext cx="7488832" cy="123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Diagrama"/>
          <p:cNvGraphicFramePr/>
          <p:nvPr>
            <p:extLst>
              <p:ext uri="{D42A27DB-BD31-4B8C-83A1-F6EECF244321}">
                <p14:modId xmlns:p14="http://schemas.microsoft.com/office/powerpoint/2010/main" val="1995743966"/>
              </p:ext>
            </p:extLst>
          </p:nvPr>
        </p:nvGraphicFramePr>
        <p:xfrm>
          <a:off x="323528" y="4869160"/>
          <a:ext cx="7560840" cy="1368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159991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Reacciones de Fase ii.</a:t>
            </a:r>
            <a:endParaRPr lang="es-MX" dirty="0"/>
          </a:p>
        </p:txBody>
      </p:sp>
      <p:sp>
        <p:nvSpPr>
          <p:cNvPr id="6" name="5 Marcador de contenido"/>
          <p:cNvSpPr>
            <a:spLocks noGrp="1"/>
          </p:cNvSpPr>
          <p:nvPr>
            <p:ph sz="half" idx="1"/>
          </p:nvPr>
        </p:nvSpPr>
        <p:spPr>
          <a:xfrm>
            <a:off x="179512" y="1600200"/>
            <a:ext cx="3520440" cy="4525963"/>
          </a:xfrm>
        </p:spPr>
        <p:txBody>
          <a:bodyPr>
            <a:normAutofit/>
          </a:bodyPr>
          <a:lstStyle/>
          <a:p>
            <a:pPr algn="ctr">
              <a:buFont typeface="Wingdings" panose="05000000000000000000" pitchFamily="2" charset="2"/>
              <a:buChar char="v"/>
            </a:pPr>
            <a:r>
              <a:rPr lang="es-MX" sz="2000" b="1" dirty="0" smtClean="0">
                <a:latin typeface="Century Gothic" panose="020B0502020202020204" pitchFamily="34" charset="0"/>
              </a:rPr>
              <a:t>Conjugación con glutatión:</a:t>
            </a:r>
          </a:p>
          <a:p>
            <a:pPr marL="0" indent="0" algn="ctr">
              <a:buNone/>
            </a:pPr>
            <a:endParaRPr lang="es-MX" sz="2000" b="1" dirty="0">
              <a:latin typeface="Century Gothic" panose="020B0502020202020204" pitchFamily="34" charset="0"/>
            </a:endParaRPr>
          </a:p>
        </p:txBody>
      </p:sp>
      <p:sp>
        <p:nvSpPr>
          <p:cNvPr id="9" name="8 Marcador de contenido"/>
          <p:cNvSpPr>
            <a:spLocks noGrp="1"/>
          </p:cNvSpPr>
          <p:nvPr>
            <p:ph sz="half" idx="2"/>
          </p:nvPr>
        </p:nvSpPr>
        <p:spPr/>
        <p:txBody>
          <a:bodyPr>
            <a:normAutofit/>
          </a:bodyPr>
          <a:lstStyle/>
          <a:p>
            <a:pPr algn="ctr">
              <a:buFont typeface="Wingdings" panose="05000000000000000000" pitchFamily="2" charset="2"/>
              <a:buChar char="v"/>
            </a:pPr>
            <a:r>
              <a:rPr lang="es-MX" sz="2000" b="1" dirty="0" smtClean="0">
                <a:latin typeface="Century Gothic" panose="020B0502020202020204" pitchFamily="34" charset="0"/>
              </a:rPr>
              <a:t>Sulfatación</a:t>
            </a:r>
            <a:endParaRPr lang="es-MX" sz="2000" b="1" dirty="0">
              <a:latin typeface="Century Gothic" panose="020B0502020202020204" pitchFamily="34" charset="0"/>
            </a:endParaRPr>
          </a:p>
        </p:txBody>
      </p:sp>
      <p:graphicFrame>
        <p:nvGraphicFramePr>
          <p:cNvPr id="8" name="7 Diagrama"/>
          <p:cNvGraphicFramePr/>
          <p:nvPr>
            <p:extLst>
              <p:ext uri="{D42A27DB-BD31-4B8C-83A1-F6EECF244321}">
                <p14:modId xmlns:p14="http://schemas.microsoft.com/office/powerpoint/2010/main" val="1966974718"/>
              </p:ext>
            </p:extLst>
          </p:nvPr>
        </p:nvGraphicFramePr>
        <p:xfrm>
          <a:off x="683568" y="2492896"/>
          <a:ext cx="275996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Diagrama"/>
          <p:cNvGraphicFramePr/>
          <p:nvPr>
            <p:extLst>
              <p:ext uri="{D42A27DB-BD31-4B8C-83A1-F6EECF244321}">
                <p14:modId xmlns:p14="http://schemas.microsoft.com/office/powerpoint/2010/main" val="2019017579"/>
              </p:ext>
            </p:extLst>
          </p:nvPr>
        </p:nvGraphicFramePr>
        <p:xfrm>
          <a:off x="4860032" y="2461344"/>
          <a:ext cx="2759968"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644150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p:txBody>
          <a:bodyPr>
            <a:normAutofit/>
          </a:bodyPr>
          <a:lstStyle/>
          <a:p>
            <a:pPr>
              <a:buFont typeface="Wingdings" panose="05000000000000000000" pitchFamily="2" charset="2"/>
              <a:buChar char="v"/>
            </a:pPr>
            <a:r>
              <a:rPr lang="es-MX" sz="2000" b="1" dirty="0" smtClean="0">
                <a:latin typeface="Century Gothic" panose="020B0502020202020204" pitchFamily="34" charset="0"/>
              </a:rPr>
              <a:t>Metilación:</a:t>
            </a:r>
          </a:p>
          <a:p>
            <a:pPr>
              <a:buFont typeface="Wingdings" panose="05000000000000000000" pitchFamily="2" charset="2"/>
              <a:buChar char="v"/>
            </a:pPr>
            <a:endParaRPr lang="es-MX" sz="2000" b="1" dirty="0">
              <a:latin typeface="Century Gothic" panose="020B0502020202020204" pitchFamily="34" charset="0"/>
            </a:endParaRPr>
          </a:p>
          <a:p>
            <a:pPr>
              <a:buFont typeface="Wingdings" panose="05000000000000000000" pitchFamily="2" charset="2"/>
              <a:buChar char="v"/>
            </a:pPr>
            <a:endParaRPr lang="es-MX" sz="2000" b="1" dirty="0" smtClean="0">
              <a:latin typeface="Century Gothic" panose="020B0502020202020204" pitchFamily="34" charset="0"/>
            </a:endParaRPr>
          </a:p>
          <a:p>
            <a:pPr>
              <a:buFont typeface="Wingdings" panose="05000000000000000000" pitchFamily="2" charset="2"/>
              <a:buChar char="v"/>
            </a:pPr>
            <a:endParaRPr lang="es-MX" sz="2000" b="1" dirty="0">
              <a:latin typeface="Century Gothic" panose="020B0502020202020204" pitchFamily="34" charset="0"/>
            </a:endParaRPr>
          </a:p>
          <a:p>
            <a:pPr>
              <a:buFont typeface="Wingdings" panose="05000000000000000000" pitchFamily="2" charset="2"/>
              <a:buChar char="v"/>
            </a:pPr>
            <a:endParaRPr lang="es-MX" sz="2000" b="1" dirty="0" smtClean="0">
              <a:latin typeface="Century Gothic" panose="020B0502020202020204" pitchFamily="34" charset="0"/>
            </a:endParaRPr>
          </a:p>
          <a:p>
            <a:pPr>
              <a:buFont typeface="Wingdings" panose="05000000000000000000" pitchFamily="2" charset="2"/>
              <a:buChar char="v"/>
            </a:pPr>
            <a:endParaRPr lang="es-MX" sz="2000" b="1" dirty="0">
              <a:latin typeface="Century Gothic" panose="020B0502020202020204" pitchFamily="34" charset="0"/>
            </a:endParaRPr>
          </a:p>
          <a:p>
            <a:pPr marL="0" indent="0">
              <a:buNone/>
            </a:pPr>
            <a:endParaRPr lang="es-MX" sz="2000" b="1" dirty="0">
              <a:latin typeface="Century Gothic" panose="020B0502020202020204" pitchFamily="34" charset="0"/>
            </a:endParaRPr>
          </a:p>
          <a:p>
            <a:pPr>
              <a:buFont typeface="Wingdings" panose="05000000000000000000" pitchFamily="2" charset="2"/>
              <a:buChar char="v"/>
            </a:pPr>
            <a:r>
              <a:rPr lang="es-MX" sz="2000" b="1" dirty="0" smtClean="0">
                <a:latin typeface="Century Gothic" panose="020B0502020202020204" pitchFamily="34" charset="0"/>
              </a:rPr>
              <a:t>Conjugación con agua:</a:t>
            </a:r>
          </a:p>
          <a:p>
            <a:pPr>
              <a:buFont typeface="Wingdings" panose="05000000000000000000" pitchFamily="2" charset="2"/>
              <a:buChar char="v"/>
            </a:pPr>
            <a:endParaRPr lang="es-MX" sz="2000" b="1" dirty="0">
              <a:latin typeface="Century Gothic" panose="020B0502020202020204" pitchFamily="34" charset="0"/>
            </a:endParaRPr>
          </a:p>
        </p:txBody>
      </p:sp>
      <p:sp>
        <p:nvSpPr>
          <p:cNvPr id="7" name="1 Título"/>
          <p:cNvSpPr>
            <a:spLocks noGrp="1"/>
          </p:cNvSpPr>
          <p:nvPr>
            <p:ph type="title"/>
          </p:nvPr>
        </p:nvSpPr>
        <p:spPr>
          <a:xfrm>
            <a:off x="457200" y="320040"/>
            <a:ext cx="7239000" cy="876712"/>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Reacciones de Fase ii.</a:t>
            </a:r>
            <a:endParaRPr lang="es-MX"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graphicFrame>
        <p:nvGraphicFramePr>
          <p:cNvPr id="8" name="7 Diagrama"/>
          <p:cNvGraphicFramePr/>
          <p:nvPr>
            <p:extLst>
              <p:ext uri="{D42A27DB-BD31-4B8C-83A1-F6EECF244321}">
                <p14:modId xmlns:p14="http://schemas.microsoft.com/office/powerpoint/2010/main" val="1995085512"/>
              </p:ext>
            </p:extLst>
          </p:nvPr>
        </p:nvGraphicFramePr>
        <p:xfrm>
          <a:off x="395536" y="2204864"/>
          <a:ext cx="7488832" cy="123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8 Diagrama"/>
          <p:cNvGraphicFramePr/>
          <p:nvPr>
            <p:extLst>
              <p:ext uri="{D42A27DB-BD31-4B8C-83A1-F6EECF244321}">
                <p14:modId xmlns:p14="http://schemas.microsoft.com/office/powerpoint/2010/main" val="1099311271"/>
              </p:ext>
            </p:extLst>
          </p:nvPr>
        </p:nvGraphicFramePr>
        <p:xfrm>
          <a:off x="251520" y="5157192"/>
          <a:ext cx="8280920" cy="140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071554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948720"/>
          </a:xfrm>
        </p:spPr>
        <p:txBody>
          <a:bodyPr>
            <a:normAutofit fontScale="90000"/>
          </a:bodyPr>
          <a:lstStyle/>
          <a:p>
            <a:r>
              <a:rPr lang="es-MX"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Relevancia Clínica del Metabolismo</a:t>
            </a:r>
            <a:endParaRPr lang="es-MX" dirty="0"/>
          </a:p>
        </p:txBody>
      </p:sp>
      <p:sp>
        <p:nvSpPr>
          <p:cNvPr id="3" name="2 Marcador de contenido"/>
          <p:cNvSpPr>
            <a:spLocks noGrp="1"/>
          </p:cNvSpPr>
          <p:nvPr>
            <p:ph idx="1"/>
          </p:nvPr>
        </p:nvSpPr>
        <p:spPr/>
        <p:txBody>
          <a:bodyPr>
            <a:normAutofit/>
          </a:bodyPr>
          <a:lstStyle/>
          <a:p>
            <a:pPr marL="0" indent="0" algn="just">
              <a:buNone/>
            </a:pPr>
            <a:r>
              <a:rPr lang="es-MX" sz="2200" b="1" dirty="0" smtClean="0">
                <a:latin typeface="Century Gothic" panose="020B0502020202020204" pitchFamily="34" charset="0"/>
              </a:rPr>
              <a:t>La dosis necesaria para alcanzar concentraciones terapéuticas eficaces y su frecuencia de administración tienen variaciones individuales:</a:t>
            </a:r>
          </a:p>
          <a:p>
            <a:pPr algn="just">
              <a:buFont typeface="Wingdings" panose="05000000000000000000" pitchFamily="2" charset="2"/>
              <a:buChar char="ü"/>
            </a:pPr>
            <a:r>
              <a:rPr lang="es-MX" sz="2000" dirty="0" smtClean="0">
                <a:latin typeface="Century Gothic" panose="020B0502020202020204" pitchFamily="34" charset="0"/>
              </a:rPr>
              <a:t>Factores genéticos</a:t>
            </a:r>
          </a:p>
          <a:p>
            <a:pPr algn="just">
              <a:buFont typeface="Wingdings" panose="05000000000000000000" pitchFamily="2" charset="2"/>
              <a:buChar char="ü"/>
            </a:pPr>
            <a:r>
              <a:rPr lang="es-MX" sz="2000" dirty="0" smtClean="0">
                <a:latin typeface="Century Gothic" panose="020B0502020202020204" pitchFamily="34" charset="0"/>
              </a:rPr>
              <a:t>Factores dietéticos y ambientales</a:t>
            </a:r>
          </a:p>
          <a:p>
            <a:pPr algn="just">
              <a:buFont typeface="Wingdings" panose="05000000000000000000" pitchFamily="2" charset="2"/>
              <a:buChar char="ü"/>
            </a:pPr>
            <a:r>
              <a:rPr lang="es-MX" sz="2000" dirty="0" smtClean="0">
                <a:latin typeface="Century Gothic" panose="020B0502020202020204" pitchFamily="34" charset="0"/>
              </a:rPr>
              <a:t>Edad y sexo</a:t>
            </a:r>
          </a:p>
          <a:p>
            <a:pPr marL="0" indent="0" algn="just">
              <a:buNone/>
            </a:pPr>
            <a:endParaRPr lang="es-MX" sz="2200" b="1" dirty="0">
              <a:latin typeface="Century Gothic" panose="020B0502020202020204" pitchFamily="34" charset="0"/>
            </a:endParaRPr>
          </a:p>
          <a:p>
            <a:pPr marL="0" indent="0" algn="just">
              <a:buNone/>
            </a:pPr>
            <a:endParaRPr lang="es-MX" sz="2200" b="1" dirty="0" smtClean="0">
              <a:latin typeface="Century Gothic" panose="020B0502020202020204" pitchFamily="34" charset="0"/>
            </a:endParaRPr>
          </a:p>
          <a:p>
            <a:pPr marL="0" indent="0" algn="just">
              <a:buNone/>
            </a:pPr>
            <a:r>
              <a:rPr lang="es-MX" sz="2200" b="1" dirty="0" smtClean="0">
                <a:latin typeface="Century Gothic" panose="020B0502020202020204" pitchFamily="34" charset="0"/>
              </a:rPr>
              <a:t>Algunas variaciones pueden darse por: </a:t>
            </a:r>
          </a:p>
          <a:p>
            <a:pPr algn="just">
              <a:buFont typeface="Wingdings" panose="05000000000000000000" pitchFamily="2" charset="2"/>
              <a:buChar char="ü"/>
            </a:pPr>
            <a:r>
              <a:rPr lang="es-MX" sz="2000" dirty="0" smtClean="0">
                <a:latin typeface="Century Gothic" panose="020B0502020202020204" pitchFamily="34" charset="0"/>
              </a:rPr>
              <a:t>Interacciones entre fármacos durante el metabolismo.</a:t>
            </a:r>
          </a:p>
          <a:p>
            <a:pPr>
              <a:buFont typeface="Wingdings" panose="05000000000000000000" pitchFamily="2" charset="2"/>
              <a:buChar char="ü"/>
            </a:pPr>
            <a:r>
              <a:rPr lang="es-MX" sz="2000" dirty="0" smtClean="0">
                <a:latin typeface="Century Gothic" panose="020B0502020202020204" pitchFamily="34" charset="0"/>
              </a:rPr>
              <a:t>Interacciones entre fármacos y compuestos endógenos.</a:t>
            </a:r>
            <a:endParaRPr lang="es-MX" sz="2000" dirty="0">
              <a:latin typeface="Century Gothic" panose="020B0502020202020204" pitchFamily="34" charset="0"/>
            </a:endParaRPr>
          </a:p>
        </p:txBody>
      </p:sp>
    </p:spTree>
    <p:extLst>
      <p:ext uri="{BB962C8B-B14F-4D97-AF65-F5344CB8AC3E}">
        <p14:creationId xmlns:p14="http://schemas.microsoft.com/office/powerpoint/2010/main" val="6869387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6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Diferencias Individuales (modifican el metabolismo) </a:t>
            </a:r>
            <a:endParaRPr lang="es-MX" sz="36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p:txBody>
          <a:bodyPr>
            <a:normAutofit/>
          </a:bodyPr>
          <a:lstStyle/>
          <a:p>
            <a:pPr>
              <a:buFont typeface="Wingdings" panose="05000000000000000000" pitchFamily="2" charset="2"/>
              <a:buChar char="v"/>
            </a:pPr>
            <a:r>
              <a:rPr lang="es-MX" sz="2000" dirty="0" smtClean="0">
                <a:latin typeface="Century Gothic" panose="020B0502020202020204" pitchFamily="34" charset="0"/>
              </a:rPr>
              <a:t>Factores dietéticos y ambientales.</a:t>
            </a:r>
          </a:p>
          <a:p>
            <a:pPr lvl="1">
              <a:buFont typeface="Wingdings" panose="05000000000000000000" pitchFamily="2" charset="2"/>
              <a:buChar char="v"/>
            </a:pPr>
            <a:r>
              <a:rPr lang="es-MX" sz="1800" dirty="0" smtClean="0">
                <a:solidFill>
                  <a:schemeClr val="tx1"/>
                </a:solidFill>
                <a:latin typeface="Century Gothic" panose="020B0502020202020204" pitchFamily="34" charset="0"/>
              </a:rPr>
              <a:t>Alimentos al carbón y verduras crucíferas</a:t>
            </a:r>
            <a:endParaRPr lang="es-MX" sz="1800" dirty="0">
              <a:solidFill>
                <a:schemeClr val="tx1"/>
              </a:solidFill>
              <a:latin typeface="Century Gothic" panose="020B0502020202020204" pitchFamily="34" charset="0"/>
            </a:endParaRPr>
          </a:p>
          <a:p>
            <a:pPr lvl="1">
              <a:buFont typeface="Wingdings" panose="05000000000000000000" pitchFamily="2" charset="2"/>
              <a:buChar char="v"/>
            </a:pPr>
            <a:r>
              <a:rPr lang="es-MX" sz="1800" dirty="0" smtClean="0">
                <a:solidFill>
                  <a:schemeClr val="tx1"/>
                </a:solidFill>
                <a:latin typeface="Century Gothic" panose="020B0502020202020204" pitchFamily="34" charset="0"/>
              </a:rPr>
              <a:t>Jugo de toronja.</a:t>
            </a:r>
          </a:p>
          <a:p>
            <a:pPr lvl="1">
              <a:buFont typeface="Wingdings" panose="05000000000000000000" pitchFamily="2" charset="2"/>
              <a:buChar char="v"/>
            </a:pPr>
            <a:r>
              <a:rPr lang="es-MX" sz="1800" dirty="0" smtClean="0">
                <a:solidFill>
                  <a:schemeClr val="tx1"/>
                </a:solidFill>
                <a:latin typeface="Century Gothic" panose="020B0502020202020204" pitchFamily="34" charset="0"/>
              </a:rPr>
              <a:t>Fumadores, trabajadores industriales.</a:t>
            </a:r>
          </a:p>
          <a:p>
            <a:pPr>
              <a:buFont typeface="Wingdings" panose="05000000000000000000" pitchFamily="2" charset="2"/>
              <a:buChar char="v"/>
            </a:pPr>
            <a:endParaRPr lang="es-MX" sz="2100" dirty="0" smtClean="0">
              <a:latin typeface="Century Gothic" panose="020B0502020202020204" pitchFamily="34" charset="0"/>
            </a:endParaRPr>
          </a:p>
          <a:p>
            <a:pPr marL="0" indent="0">
              <a:buNone/>
            </a:pPr>
            <a:endParaRPr lang="es-MX" sz="2100" dirty="0" smtClean="0">
              <a:latin typeface="Century Gothic" panose="020B0502020202020204" pitchFamily="34" charset="0"/>
            </a:endParaRPr>
          </a:p>
          <a:p>
            <a:pPr>
              <a:buFont typeface="Wingdings" panose="05000000000000000000" pitchFamily="2" charset="2"/>
              <a:buChar char="v"/>
            </a:pPr>
            <a:r>
              <a:rPr lang="es-MX" sz="2100" dirty="0" smtClean="0">
                <a:latin typeface="Century Gothic" panose="020B0502020202020204" pitchFamily="34" charset="0"/>
              </a:rPr>
              <a:t>Edad y sexo</a:t>
            </a:r>
          </a:p>
          <a:p>
            <a:pPr lvl="1">
              <a:buFont typeface="Wingdings" panose="05000000000000000000" pitchFamily="2" charset="2"/>
              <a:buChar char="v"/>
            </a:pPr>
            <a:r>
              <a:rPr lang="es-MX" sz="1800" dirty="0" smtClean="0">
                <a:solidFill>
                  <a:schemeClr val="tx1"/>
                </a:solidFill>
                <a:latin typeface="Century Gothic" panose="020B0502020202020204" pitchFamily="34" charset="0"/>
              </a:rPr>
              <a:t>Mayor susceptibilidad a la actividad farmacológica en personas muy jóvenes y muy viejas, en comparación con los adultos jóvenes. </a:t>
            </a:r>
          </a:p>
          <a:p>
            <a:pPr lvl="1">
              <a:buFont typeface="Wingdings" panose="05000000000000000000" pitchFamily="2" charset="2"/>
              <a:buChar char="v"/>
            </a:pPr>
            <a:r>
              <a:rPr lang="es-MX" sz="1800" dirty="0" smtClean="0">
                <a:solidFill>
                  <a:schemeClr val="tx1"/>
                </a:solidFill>
                <a:latin typeface="Century Gothic" panose="020B0502020202020204" pitchFamily="34" charset="0"/>
              </a:rPr>
              <a:t>Reportes clínicos sugieren factores dependientes del sexo para etanol propranolol y benzodiacepinas, estrógenos y salicilatos</a:t>
            </a:r>
          </a:p>
        </p:txBody>
      </p:sp>
    </p:spTree>
    <p:extLst>
      <p:ext uri="{BB962C8B-B14F-4D97-AF65-F5344CB8AC3E}">
        <p14:creationId xmlns:p14="http://schemas.microsoft.com/office/powerpoint/2010/main" val="5630900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Interacciones farmacológicas en el metabolismo</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935493799"/>
              </p:ext>
            </p:extLst>
          </p:nvPr>
        </p:nvGraphicFramePr>
        <p:xfrm>
          <a:off x="457200" y="1795864"/>
          <a:ext cx="7239000" cy="4241800"/>
        </p:xfrm>
        <a:graphic>
          <a:graphicData uri="http://schemas.openxmlformats.org/drawingml/2006/table">
            <a:tbl>
              <a:tblPr firstRow="1" bandRow="1">
                <a:tableStyleId>{C083E6E3-FA7D-4D7B-A595-EF9225AFEA82}</a:tableStyleId>
              </a:tblPr>
              <a:tblGrid>
                <a:gridCol w="2674640"/>
                <a:gridCol w="4564360"/>
              </a:tblGrid>
              <a:tr h="370840">
                <a:tc>
                  <a:txBody>
                    <a:bodyPr/>
                    <a:lstStyle/>
                    <a:p>
                      <a:r>
                        <a:rPr lang="es-MX" dirty="0" smtClean="0"/>
                        <a:t>Inductor</a:t>
                      </a:r>
                      <a:endParaRPr lang="es-MX" dirty="0">
                        <a:latin typeface="Century Gothic" panose="020B0502020202020204" pitchFamily="34" charset="0"/>
                      </a:endParaRPr>
                    </a:p>
                  </a:txBody>
                  <a:tcPr/>
                </a:tc>
                <a:tc>
                  <a:txBody>
                    <a:bodyPr/>
                    <a:lstStyle/>
                    <a:p>
                      <a:r>
                        <a:rPr lang="es-MX" dirty="0" smtClean="0"/>
                        <a:t>Fármacos</a:t>
                      </a:r>
                      <a:r>
                        <a:rPr lang="es-MX" baseline="0" dirty="0" smtClean="0"/>
                        <a:t> Cuyo Metabolismo Se Intensifica.</a:t>
                      </a:r>
                      <a:endParaRPr lang="es-MX" dirty="0">
                        <a:latin typeface="Century Gothic" panose="020B0502020202020204" pitchFamily="34" charset="0"/>
                      </a:endParaRPr>
                    </a:p>
                  </a:txBody>
                  <a:tcPr/>
                </a:tc>
              </a:tr>
              <a:tr h="370840">
                <a:tc>
                  <a:txBody>
                    <a:bodyPr/>
                    <a:lstStyle/>
                    <a:p>
                      <a:r>
                        <a:rPr lang="es-MX" dirty="0" smtClean="0"/>
                        <a:t>Griseofulvina</a:t>
                      </a:r>
                      <a:endParaRPr lang="es-MX" dirty="0">
                        <a:latin typeface="Century Gothic" panose="020B0502020202020204" pitchFamily="34" charset="0"/>
                      </a:endParaRPr>
                    </a:p>
                  </a:txBody>
                  <a:tcPr/>
                </a:tc>
                <a:tc>
                  <a:txBody>
                    <a:bodyPr/>
                    <a:lstStyle/>
                    <a:p>
                      <a:r>
                        <a:rPr lang="es-MX" dirty="0" smtClean="0"/>
                        <a:t>Warfarina</a:t>
                      </a:r>
                      <a:endParaRPr lang="es-MX" dirty="0">
                        <a:latin typeface="Century Gothic" panose="020B0502020202020204" pitchFamily="34" charset="0"/>
                      </a:endParaRPr>
                    </a:p>
                  </a:txBody>
                  <a:tcPr/>
                </a:tc>
              </a:tr>
              <a:tr h="370840">
                <a:tc>
                  <a:txBody>
                    <a:bodyPr/>
                    <a:lstStyle/>
                    <a:p>
                      <a:r>
                        <a:rPr lang="es-MX" dirty="0" smtClean="0"/>
                        <a:t>Fenobarbital</a:t>
                      </a:r>
                      <a:r>
                        <a:rPr lang="es-MX" baseline="0" dirty="0" smtClean="0"/>
                        <a:t> y otros barbitúricos.</a:t>
                      </a:r>
                      <a:endParaRPr lang="es-MX" dirty="0">
                        <a:latin typeface="Century Gothic" panose="020B0502020202020204" pitchFamily="34" charset="0"/>
                      </a:endParaRPr>
                    </a:p>
                  </a:txBody>
                  <a:tcPr/>
                </a:tc>
                <a:tc>
                  <a:txBody>
                    <a:bodyPr/>
                    <a:lstStyle/>
                    <a:p>
                      <a:r>
                        <a:rPr lang="es-MX" dirty="0" smtClean="0"/>
                        <a:t>Barbitúricos, cloranfenicol, clorpromazina, cortisol, anticoagulantes, cumarínicos, digitoxina, estradiol, itraconazol, fenitoína,</a:t>
                      </a:r>
                      <a:r>
                        <a:rPr lang="es-MX" baseline="0" dirty="0" smtClean="0"/>
                        <a:t> testosterona. </a:t>
                      </a:r>
                      <a:endParaRPr lang="es-MX" dirty="0">
                        <a:latin typeface="Century Gothic" panose="020B0502020202020204" pitchFamily="34" charset="0"/>
                      </a:endParaRPr>
                    </a:p>
                  </a:txBody>
                  <a:tcPr/>
                </a:tc>
              </a:tr>
              <a:tr h="370840">
                <a:tc>
                  <a:txBody>
                    <a:bodyPr/>
                    <a:lstStyle/>
                    <a:p>
                      <a:r>
                        <a:rPr lang="es-MX" dirty="0" smtClean="0"/>
                        <a:t>Rifampicina</a:t>
                      </a:r>
                      <a:endParaRPr lang="es-MX" dirty="0">
                        <a:latin typeface="Century Gothic" panose="020B0502020202020204" pitchFamily="34" charset="0"/>
                      </a:endParaRPr>
                    </a:p>
                  </a:txBody>
                  <a:tcPr/>
                </a:tc>
                <a:tc>
                  <a:txBody>
                    <a:bodyPr/>
                    <a:lstStyle/>
                    <a:p>
                      <a:r>
                        <a:rPr lang="es-MX" dirty="0" smtClean="0"/>
                        <a:t>Anticoagulantes, cumarínicos,</a:t>
                      </a:r>
                      <a:r>
                        <a:rPr lang="es-MX" baseline="0" dirty="0" smtClean="0"/>
                        <a:t> digitoxina, itraconazol, metadona, metoprolol, anticonceptivos orales, prednisona, propranolol, saquinavir.</a:t>
                      </a:r>
                      <a:endParaRPr lang="es-MX" dirty="0">
                        <a:latin typeface="Century Gothic" panose="020B0502020202020204" pitchFamily="34" charset="0"/>
                      </a:endParaRPr>
                    </a:p>
                  </a:txBody>
                  <a:tcPr/>
                </a:tc>
              </a:tr>
              <a:tr h="370840">
                <a:tc>
                  <a:txBody>
                    <a:bodyPr/>
                    <a:lstStyle/>
                    <a:p>
                      <a:r>
                        <a:rPr lang="es-MX" dirty="0" smtClean="0"/>
                        <a:t>Ritonavir (</a:t>
                      </a:r>
                      <a:r>
                        <a:rPr lang="es-MX" sz="1400" dirty="0" smtClean="0"/>
                        <a:t>con administración</a:t>
                      </a:r>
                      <a:r>
                        <a:rPr lang="es-MX" sz="1400" baseline="0" dirty="0" smtClean="0"/>
                        <a:t> crónica inhibidor potente de CYP3A4</a:t>
                      </a:r>
                      <a:r>
                        <a:rPr lang="es-MX" baseline="0" dirty="0" smtClean="0"/>
                        <a:t>)</a:t>
                      </a:r>
                      <a:endParaRPr lang="es-MX" dirty="0">
                        <a:latin typeface="Century Gothic" panose="020B0502020202020204" pitchFamily="34" charset="0"/>
                      </a:endParaRPr>
                    </a:p>
                  </a:txBody>
                  <a:tcPr/>
                </a:tc>
                <a:tc>
                  <a:txBody>
                    <a:bodyPr/>
                    <a:lstStyle/>
                    <a:p>
                      <a:r>
                        <a:rPr lang="es-MX" dirty="0" smtClean="0"/>
                        <a:t>Midazolam</a:t>
                      </a:r>
                      <a:endParaRPr lang="es-MX" dirty="0">
                        <a:latin typeface="Century Gothic" panose="020B0502020202020204" pitchFamily="34" charset="0"/>
                      </a:endParaRPr>
                    </a:p>
                  </a:txBody>
                  <a:tcPr/>
                </a:tc>
              </a:tr>
            </a:tbl>
          </a:graphicData>
        </a:graphic>
      </p:graphicFrame>
    </p:spTree>
    <p:extLst>
      <p:ext uri="{BB962C8B-B14F-4D97-AF65-F5344CB8AC3E}">
        <p14:creationId xmlns:p14="http://schemas.microsoft.com/office/powerpoint/2010/main" val="35775421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Interacciones farmacológicas en el metabolismo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15360148"/>
              </p:ext>
            </p:extLst>
          </p:nvPr>
        </p:nvGraphicFramePr>
        <p:xfrm>
          <a:off x="457200" y="1851744"/>
          <a:ext cx="7239000" cy="4673600"/>
        </p:xfrm>
        <a:graphic>
          <a:graphicData uri="http://schemas.openxmlformats.org/drawingml/2006/table">
            <a:tbl>
              <a:tblPr firstRow="1" bandRow="1">
                <a:tableStyleId>{5DA37D80-6434-44D0-A028-1B22A696006F}</a:tableStyleId>
              </a:tblPr>
              <a:tblGrid>
                <a:gridCol w="2314600"/>
                <a:gridCol w="4924400"/>
              </a:tblGrid>
              <a:tr h="370840">
                <a:tc>
                  <a:txBody>
                    <a:bodyPr/>
                    <a:lstStyle/>
                    <a:p>
                      <a:r>
                        <a:rPr lang="es-MX" dirty="0" smtClean="0"/>
                        <a:t>Inhibidor </a:t>
                      </a:r>
                      <a:endParaRPr lang="es-MX" dirty="0">
                        <a:latin typeface="Century Gothic" panose="020B0502020202020204" pitchFamily="34" charset="0"/>
                      </a:endParaRPr>
                    </a:p>
                  </a:txBody>
                  <a:tcPr/>
                </a:tc>
                <a:tc>
                  <a:txBody>
                    <a:bodyPr/>
                    <a:lstStyle/>
                    <a:p>
                      <a:r>
                        <a:rPr lang="es-MX" dirty="0" smtClean="0"/>
                        <a:t>Fármaco</a:t>
                      </a:r>
                      <a:r>
                        <a:rPr lang="es-MX" baseline="0" dirty="0" smtClean="0"/>
                        <a:t> cuyo metabolismo se inhibe</a:t>
                      </a:r>
                      <a:endParaRPr lang="es-MX" dirty="0">
                        <a:latin typeface="Century Gothic" panose="020B0502020202020204" pitchFamily="34" charset="0"/>
                      </a:endParaRPr>
                    </a:p>
                  </a:txBody>
                  <a:tcPr/>
                </a:tc>
              </a:tr>
              <a:tr h="370840">
                <a:tc>
                  <a:txBody>
                    <a:bodyPr/>
                    <a:lstStyle/>
                    <a:p>
                      <a:r>
                        <a:rPr lang="es-MX" dirty="0" smtClean="0"/>
                        <a:t>Clorpromazina</a:t>
                      </a:r>
                      <a:endParaRPr lang="es-MX" dirty="0">
                        <a:latin typeface="Century Gothic" panose="020B0502020202020204" pitchFamily="34" charset="0"/>
                      </a:endParaRPr>
                    </a:p>
                  </a:txBody>
                  <a:tcPr/>
                </a:tc>
                <a:tc>
                  <a:txBody>
                    <a:bodyPr/>
                    <a:lstStyle/>
                    <a:p>
                      <a:r>
                        <a:rPr lang="es-MX" dirty="0" smtClean="0"/>
                        <a:t>Propranolol</a:t>
                      </a:r>
                      <a:endParaRPr lang="es-MX" dirty="0">
                        <a:latin typeface="Century Gothic" panose="020B0502020202020204" pitchFamily="34" charset="0"/>
                      </a:endParaRPr>
                    </a:p>
                  </a:txBody>
                  <a:tcPr/>
                </a:tc>
              </a:tr>
              <a:tr h="376307">
                <a:tc>
                  <a:txBody>
                    <a:bodyPr/>
                    <a:lstStyle/>
                    <a:p>
                      <a:r>
                        <a:rPr lang="es-MX" dirty="0" smtClean="0"/>
                        <a:t>Jugo</a:t>
                      </a:r>
                      <a:r>
                        <a:rPr lang="es-MX" baseline="0" dirty="0" smtClean="0"/>
                        <a:t> de toronja </a:t>
                      </a:r>
                      <a:r>
                        <a:rPr lang="es-MX" sz="1400" baseline="0" dirty="0" smtClean="0"/>
                        <a:t>(furanocumarinas, desactivan CYP3A4 intestinal y hepática)</a:t>
                      </a:r>
                      <a:endParaRPr lang="es-MX" sz="1400" dirty="0">
                        <a:latin typeface="Century Gothic" panose="020B0502020202020204" pitchFamily="34" charset="0"/>
                      </a:endParaRPr>
                    </a:p>
                  </a:txBody>
                  <a:tcPr/>
                </a:tc>
                <a:tc>
                  <a:txBody>
                    <a:bodyPr/>
                    <a:lstStyle/>
                    <a:p>
                      <a:r>
                        <a:rPr lang="es-MX" dirty="0" smtClean="0"/>
                        <a:t>Alprazolam, atorvastatina, cisaprida, ciclosporina, midazolam, triazolam.</a:t>
                      </a:r>
                      <a:endParaRPr lang="es-MX" dirty="0">
                        <a:latin typeface="Century Gothic" panose="020B0502020202020204" pitchFamily="34" charset="0"/>
                      </a:endParaRPr>
                    </a:p>
                  </a:txBody>
                  <a:tcPr/>
                </a:tc>
              </a:tr>
              <a:tr h="370840">
                <a:tc>
                  <a:txBody>
                    <a:bodyPr/>
                    <a:lstStyle/>
                    <a:p>
                      <a:r>
                        <a:rPr lang="es-MX" dirty="0" smtClean="0"/>
                        <a:t>Itraconazol</a:t>
                      </a:r>
                      <a:endParaRPr lang="es-MX" dirty="0">
                        <a:latin typeface="Century Gothic" panose="020B0502020202020204" pitchFamily="34" charset="0"/>
                      </a:endParaRPr>
                    </a:p>
                  </a:txBody>
                  <a:tcPr/>
                </a:tc>
                <a:tc>
                  <a:txBody>
                    <a:bodyPr/>
                    <a:lstStyle/>
                    <a:p>
                      <a:r>
                        <a:rPr lang="es-MX" dirty="0" smtClean="0"/>
                        <a:t>Alfentanilo, Alprazolam,</a:t>
                      </a:r>
                      <a:r>
                        <a:rPr lang="es-MX" baseline="0" dirty="0" smtClean="0"/>
                        <a:t> Astemizol, atorvastatina, </a:t>
                      </a:r>
                      <a:r>
                        <a:rPr lang="es-MX" baseline="0" dirty="0" err="1" smtClean="0"/>
                        <a:t>buspirona</a:t>
                      </a:r>
                      <a:r>
                        <a:rPr lang="es-MX" baseline="0" dirty="0" smtClean="0"/>
                        <a:t>, cisaprida, ciclosporina, </a:t>
                      </a:r>
                      <a:r>
                        <a:rPr lang="es-MX" baseline="0" dirty="0" err="1" smtClean="0"/>
                        <a:t>delavirdina</a:t>
                      </a:r>
                      <a:r>
                        <a:rPr lang="es-MX" baseline="0" dirty="0" smtClean="0"/>
                        <a:t>, diazepam, digoxina, </a:t>
                      </a:r>
                      <a:r>
                        <a:rPr lang="es-MX" baseline="0" dirty="0" err="1" smtClean="0"/>
                        <a:t>felodipina</a:t>
                      </a:r>
                      <a:r>
                        <a:rPr lang="es-MX" baseline="0" dirty="0" smtClean="0"/>
                        <a:t>, </a:t>
                      </a:r>
                      <a:r>
                        <a:rPr lang="es-MX" baseline="0" dirty="0" err="1" smtClean="0"/>
                        <a:t>indinavir</a:t>
                      </a:r>
                      <a:r>
                        <a:rPr lang="es-MX" baseline="0" dirty="0" smtClean="0"/>
                        <a:t>, </a:t>
                      </a:r>
                      <a:r>
                        <a:rPr lang="es-MX" baseline="0" dirty="0" err="1" smtClean="0"/>
                        <a:t>loratadina</a:t>
                      </a:r>
                      <a:r>
                        <a:rPr lang="es-MX" baseline="0" dirty="0" smtClean="0"/>
                        <a:t>, </a:t>
                      </a:r>
                      <a:r>
                        <a:rPr lang="es-MX" baseline="0" dirty="0" err="1" smtClean="0"/>
                        <a:t>lovastatina</a:t>
                      </a:r>
                      <a:r>
                        <a:rPr lang="es-MX" baseline="0" dirty="0" smtClean="0"/>
                        <a:t>, midazolam, </a:t>
                      </a:r>
                      <a:r>
                        <a:rPr lang="es-MX" baseline="0" dirty="0" err="1" smtClean="0"/>
                        <a:t>nisoldipina</a:t>
                      </a:r>
                      <a:r>
                        <a:rPr lang="es-MX" baseline="0" dirty="0" smtClean="0"/>
                        <a:t>, fenitoína, </a:t>
                      </a:r>
                      <a:r>
                        <a:rPr lang="es-MX" baseline="0" dirty="0" err="1" smtClean="0"/>
                        <a:t>quinidina</a:t>
                      </a:r>
                      <a:r>
                        <a:rPr lang="es-MX" baseline="0" dirty="0" smtClean="0"/>
                        <a:t>, </a:t>
                      </a:r>
                      <a:r>
                        <a:rPr lang="es-MX" baseline="0" dirty="0" err="1" smtClean="0"/>
                        <a:t>ritonavir</a:t>
                      </a:r>
                      <a:r>
                        <a:rPr lang="es-MX" baseline="0" dirty="0" smtClean="0"/>
                        <a:t>, </a:t>
                      </a:r>
                      <a:r>
                        <a:rPr lang="es-MX" baseline="0" dirty="0" err="1" smtClean="0"/>
                        <a:t>sildenafil</a:t>
                      </a:r>
                      <a:r>
                        <a:rPr lang="es-MX" baseline="0" dirty="0" smtClean="0"/>
                        <a:t>, </a:t>
                      </a:r>
                      <a:r>
                        <a:rPr lang="es-MX" baseline="0" dirty="0" err="1" smtClean="0"/>
                        <a:t>simvastatina</a:t>
                      </a:r>
                      <a:r>
                        <a:rPr lang="es-MX" baseline="0" dirty="0" smtClean="0"/>
                        <a:t>, </a:t>
                      </a:r>
                      <a:r>
                        <a:rPr lang="es-MX" baseline="0" dirty="0" err="1" smtClean="0"/>
                        <a:t>sirolimús</a:t>
                      </a:r>
                      <a:r>
                        <a:rPr lang="es-MX" baseline="0" dirty="0" smtClean="0"/>
                        <a:t>, </a:t>
                      </a:r>
                      <a:r>
                        <a:rPr lang="es-MX" baseline="0" dirty="0" err="1" smtClean="0"/>
                        <a:t>tacrolimús</a:t>
                      </a:r>
                      <a:r>
                        <a:rPr lang="es-MX" baseline="0" dirty="0" smtClean="0"/>
                        <a:t>, triazolam, verapamilo, warfarina.</a:t>
                      </a:r>
                      <a:endParaRPr lang="es-MX" dirty="0">
                        <a:latin typeface="Century Gothic" panose="020B0502020202020204" pitchFamily="34" charset="0"/>
                      </a:endParaRPr>
                    </a:p>
                  </a:txBody>
                  <a:tcPr/>
                </a:tc>
              </a:tr>
              <a:tr h="370840">
                <a:tc>
                  <a:txBody>
                    <a:bodyPr/>
                    <a:lstStyle/>
                    <a:p>
                      <a:r>
                        <a:rPr lang="es-MX" dirty="0" smtClean="0"/>
                        <a:t>Anticonceptivos orales</a:t>
                      </a:r>
                      <a:endParaRPr lang="es-MX" dirty="0">
                        <a:latin typeface="Century Gothic" panose="020B0502020202020204" pitchFamily="34" charset="0"/>
                      </a:endParaRPr>
                    </a:p>
                  </a:txBody>
                  <a:tcPr/>
                </a:tc>
                <a:tc>
                  <a:txBody>
                    <a:bodyPr/>
                    <a:lstStyle/>
                    <a:p>
                      <a:r>
                        <a:rPr lang="es-MX" dirty="0" smtClean="0"/>
                        <a:t>Antipirina</a:t>
                      </a:r>
                      <a:endParaRPr lang="es-MX" dirty="0">
                        <a:latin typeface="Century Gothic" panose="020B0502020202020204" pitchFamily="34" charset="0"/>
                      </a:endParaRPr>
                    </a:p>
                  </a:txBody>
                  <a:tcPr/>
                </a:tc>
              </a:tr>
            </a:tbl>
          </a:graphicData>
        </a:graphic>
      </p:graphicFrame>
    </p:spTree>
    <p:extLst>
      <p:ext uri="{BB962C8B-B14F-4D97-AF65-F5344CB8AC3E}">
        <p14:creationId xmlns:p14="http://schemas.microsoft.com/office/powerpoint/2010/main" val="16237920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876712"/>
          </a:xfrm>
        </p:spPr>
        <p:txBody>
          <a:bodyPr/>
          <a:lstStyle/>
          <a:p>
            <a:r>
              <a:rPr lang="es-MX"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 Eliminación.</a:t>
            </a:r>
            <a:endParaRPr lang="es-MX"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a:xfrm>
            <a:off x="457200" y="1268760"/>
            <a:ext cx="6419056" cy="5472608"/>
          </a:xfrm>
        </p:spPr>
        <p:txBody>
          <a:bodyPr>
            <a:normAutofit/>
          </a:bodyPr>
          <a:lstStyle/>
          <a:p>
            <a:pPr marL="0" indent="0" algn="just">
              <a:buNone/>
            </a:pPr>
            <a:r>
              <a:rPr lang="es-MX" sz="2200" dirty="0" smtClean="0">
                <a:latin typeface="Century Gothic" panose="020B0502020202020204" pitchFamily="34" charset="0"/>
              </a:rPr>
              <a:t>Factor que predice la velocidad de depuración con respecto a la concentración del compuesto:</a:t>
            </a:r>
          </a:p>
          <a:p>
            <a:pPr marL="0" indent="0" algn="just">
              <a:buNone/>
            </a:pPr>
            <a:endParaRPr lang="es-MX" sz="2200" dirty="0">
              <a:latin typeface="Century Gothic" panose="020B0502020202020204" pitchFamily="34" charset="0"/>
            </a:endParaRPr>
          </a:p>
          <a:p>
            <a:pPr marL="0" indent="0" algn="just">
              <a:buNone/>
            </a:pPr>
            <a:endParaRPr lang="es-MX" sz="2200" dirty="0" smtClean="0">
              <a:latin typeface="Century Gothic" panose="020B0502020202020204" pitchFamily="34" charset="0"/>
            </a:endParaRPr>
          </a:p>
          <a:p>
            <a:pPr marL="0" indent="0" algn="just">
              <a:buNone/>
            </a:pPr>
            <a:endParaRPr lang="es-MX" sz="2200" dirty="0">
              <a:latin typeface="Century Gothic" panose="020B0502020202020204" pitchFamily="34" charset="0"/>
            </a:endParaRPr>
          </a:p>
          <a:p>
            <a:pPr marL="0" indent="0" algn="just">
              <a:buNone/>
            </a:pPr>
            <a:endParaRPr lang="es-MX" sz="2200" dirty="0" smtClean="0">
              <a:latin typeface="Century Gothic" panose="020B0502020202020204" pitchFamily="34" charset="0"/>
            </a:endParaRPr>
          </a:p>
          <a:p>
            <a:pPr marL="0" indent="0" algn="just">
              <a:buNone/>
            </a:pPr>
            <a:endParaRPr lang="es-MX" sz="2200" dirty="0">
              <a:latin typeface="Century Gothic" panose="020B0502020202020204" pitchFamily="34" charset="0"/>
            </a:endParaRPr>
          </a:p>
          <a:p>
            <a:pPr marL="0" indent="0" algn="just">
              <a:buNone/>
            </a:pPr>
            <a:endParaRPr lang="es-MX" sz="2200" dirty="0" smtClean="0">
              <a:latin typeface="Century Gothic" panose="020B0502020202020204" pitchFamily="34" charset="0"/>
            </a:endParaRPr>
          </a:p>
          <a:p>
            <a:pPr marL="0" indent="0" algn="just">
              <a:buNone/>
            </a:pPr>
            <a:endParaRPr lang="es-MX" sz="2200" dirty="0" smtClean="0">
              <a:latin typeface="Century Gothic" panose="020B0502020202020204" pitchFamily="34" charset="0"/>
            </a:endParaRPr>
          </a:p>
          <a:p>
            <a:pPr marL="0" indent="0" algn="just">
              <a:buNone/>
            </a:pPr>
            <a:r>
              <a:rPr lang="es-MX" sz="2200" dirty="0" smtClean="0">
                <a:latin typeface="Century Gothic" panose="020B0502020202020204" pitchFamily="34" charset="0"/>
              </a:rPr>
              <a:t>Eliminación sistémica: es la suma de la depuración del fármaco del cuerpo dada en riñones, plumones, hígado, y otros órganos.</a:t>
            </a:r>
          </a:p>
          <a:p>
            <a:pPr marL="0" indent="0" algn="just">
              <a:buNone/>
            </a:pPr>
            <a:endParaRPr lang="es-MX" sz="22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4" name="3 Rectángulo"/>
              <p:cNvSpPr/>
              <p:nvPr/>
            </p:nvSpPr>
            <p:spPr>
              <a:xfrm>
                <a:off x="683568" y="3212976"/>
                <a:ext cx="3888432" cy="1224136"/>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s-MX" b="1" i="1" smtClean="0">
                          <a:latin typeface="Cambria Math"/>
                        </a:rPr>
                        <m:t>𝑪𝑳</m:t>
                      </m:r>
                      <m:r>
                        <a:rPr lang="es-MX" b="1" i="1" smtClean="0">
                          <a:latin typeface="Cambria Math"/>
                        </a:rPr>
                        <m:t>=</m:t>
                      </m:r>
                      <m:f>
                        <m:fPr>
                          <m:ctrlPr>
                            <a:rPr lang="es-MX" b="1" i="1" smtClean="0">
                              <a:latin typeface="Cambria Math"/>
                            </a:rPr>
                          </m:ctrlPr>
                        </m:fPr>
                        <m:num>
                          <m:r>
                            <a:rPr lang="es-MX" b="1" i="1" smtClean="0">
                              <a:latin typeface="Cambria Math"/>
                            </a:rPr>
                            <m:t>𝑽𝒆𝒍𝒐𝒄𝒊𝒅𝒂𝒅</m:t>
                          </m:r>
                          <m:r>
                            <a:rPr lang="es-MX" b="1" i="1" smtClean="0">
                              <a:latin typeface="Cambria Math"/>
                            </a:rPr>
                            <m:t> </m:t>
                          </m:r>
                          <m:r>
                            <a:rPr lang="es-MX" b="1" i="1" smtClean="0">
                              <a:latin typeface="Cambria Math"/>
                            </a:rPr>
                            <m:t>𝒅𝒆</m:t>
                          </m:r>
                          <m:r>
                            <a:rPr lang="es-MX" b="1" i="1" smtClean="0">
                              <a:latin typeface="Cambria Math"/>
                            </a:rPr>
                            <m:t> </m:t>
                          </m:r>
                          <m:r>
                            <a:rPr lang="es-MX" b="1" i="1" smtClean="0">
                              <a:latin typeface="Cambria Math"/>
                            </a:rPr>
                            <m:t>𝒆𝒍𝒊𝒎𝒊𝒏𝒂𝒄𝒊</m:t>
                          </m:r>
                          <m:r>
                            <a:rPr lang="es-MX" b="1" i="1" smtClean="0">
                              <a:latin typeface="Cambria Math"/>
                            </a:rPr>
                            <m:t>ó</m:t>
                          </m:r>
                          <m:r>
                            <a:rPr lang="es-MX" b="1" i="1" smtClean="0">
                              <a:latin typeface="Cambria Math"/>
                            </a:rPr>
                            <m:t>𝒏</m:t>
                          </m:r>
                        </m:num>
                        <m:den>
                          <m:r>
                            <a:rPr lang="es-MX" b="1" i="1" smtClean="0">
                              <a:latin typeface="Cambria Math"/>
                            </a:rPr>
                            <m:t>𝑪</m:t>
                          </m:r>
                        </m:den>
                      </m:f>
                    </m:oMath>
                  </m:oMathPara>
                </a14:m>
                <a:endParaRPr lang="es-MX" b="1" dirty="0"/>
              </a:p>
            </p:txBody>
          </p:sp>
        </mc:Choice>
        <mc:Fallback xmlns="">
          <p:sp>
            <p:nvSpPr>
              <p:cNvPr id="4" name="3 Rectángulo"/>
              <p:cNvSpPr>
                <a:spLocks noRot="1" noChangeAspect="1" noMove="1" noResize="1" noEditPoints="1" noAdjustHandles="1" noChangeArrowheads="1" noChangeShapeType="1" noTextEdit="1"/>
              </p:cNvSpPr>
              <p:nvPr/>
            </p:nvSpPr>
            <p:spPr>
              <a:xfrm>
                <a:off x="683568" y="3212976"/>
                <a:ext cx="3888432" cy="1224136"/>
              </a:xfrm>
              <a:prstGeom prst="rect">
                <a:avLst/>
              </a:prstGeom>
              <a:blipFill rotWithShape="1">
                <a:blip r:embed="rId2"/>
                <a:stretch>
                  <a:fillRect/>
                </a:stretch>
              </a:blipFill>
              <a:ln w="38100"/>
            </p:spPr>
            <p:txBody>
              <a:bodyPr/>
              <a:lstStyle/>
              <a:p>
                <a:r>
                  <a:rPr lang="es-MX">
                    <a:noFill/>
                  </a:rPr>
                  <a:t> </a:t>
                </a:r>
              </a:p>
            </p:txBody>
          </p:sp>
        </mc:Fallback>
      </mc:AlternateContent>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2492896"/>
            <a:ext cx="3304633" cy="2284844"/>
          </a:xfrm>
          <a:prstGeom prst="rect">
            <a:avLst/>
          </a:prstGeom>
        </p:spPr>
      </p:pic>
    </p:spTree>
    <p:extLst>
      <p:ext uri="{BB962C8B-B14F-4D97-AF65-F5344CB8AC3E}">
        <p14:creationId xmlns:p14="http://schemas.microsoft.com/office/powerpoint/2010/main" val="2476895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04704"/>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4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Absorción</a:t>
            </a:r>
            <a:endParaRPr lang="es-MX" sz="44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2 Marcador de contenido"/>
          <p:cNvSpPr>
            <a:spLocks noGrp="1"/>
          </p:cNvSpPr>
          <p:nvPr>
            <p:ph idx="1"/>
          </p:nvPr>
        </p:nvSpPr>
        <p:spPr/>
        <p:txBody>
          <a:bodyPr>
            <a:normAutofit/>
          </a:bodyPr>
          <a:lstStyle/>
          <a:p>
            <a:pPr marL="0" indent="0">
              <a:buNone/>
            </a:pPr>
            <a:r>
              <a:rPr lang="es-MX" sz="2000" dirty="0">
                <a:latin typeface="Century Gothic" panose="020B0502020202020204" pitchFamily="34" charset="0"/>
              </a:rPr>
              <a:t> </a:t>
            </a:r>
            <a:r>
              <a:rPr lang="es-MX" sz="2200" dirty="0" smtClean="0">
                <a:latin typeface="Century Gothic" panose="020B0502020202020204" pitchFamily="34" charset="0"/>
              </a:rPr>
              <a:t>Es la </a:t>
            </a:r>
            <a:r>
              <a:rPr lang="es-MX" sz="2200" dirty="0">
                <a:latin typeface="Century Gothic" panose="020B0502020202020204" pitchFamily="34" charset="0"/>
              </a:rPr>
              <a:t>entrada del fármaco en el organismo que incluye los procesos de liberación de su forma farmacéutica, disolución y absorción propiamente </a:t>
            </a:r>
            <a:r>
              <a:rPr lang="es-MX" sz="2200" dirty="0" smtClean="0">
                <a:latin typeface="Century Gothic" panose="020B0502020202020204" pitchFamily="34" charset="0"/>
              </a:rPr>
              <a:t>dicha.</a:t>
            </a:r>
          </a:p>
          <a:p>
            <a:pPr marL="0" indent="0">
              <a:buNone/>
            </a:pPr>
            <a:r>
              <a:rPr lang="es-MX" sz="2200" dirty="0" smtClean="0">
                <a:latin typeface="Century Gothic" panose="020B0502020202020204" pitchFamily="34" charset="0"/>
              </a:rPr>
              <a:t>1.1	Vías de administración.</a:t>
            </a:r>
          </a:p>
          <a:p>
            <a:pPr marL="0" indent="0">
              <a:buNone/>
            </a:pPr>
            <a:r>
              <a:rPr lang="es-MX" sz="2200" dirty="0" smtClean="0">
                <a:latin typeface="Century Gothic" panose="020B0502020202020204" pitchFamily="34" charset="0"/>
              </a:rPr>
              <a:t>1.2 	Vías de absorción.</a:t>
            </a:r>
          </a:p>
          <a:p>
            <a:pPr marL="0" indent="0">
              <a:buNone/>
            </a:pPr>
            <a:r>
              <a:rPr lang="es-MX" sz="2200" dirty="0" smtClean="0">
                <a:latin typeface="Century Gothic" panose="020B0502020202020204" pitchFamily="34" charset="0"/>
              </a:rPr>
              <a:t>1.3	Mecanismos de transporte </a:t>
            </a:r>
          </a:p>
          <a:p>
            <a:pPr marL="0" indent="0">
              <a:buNone/>
            </a:pPr>
            <a:r>
              <a:rPr lang="es-MX" sz="2200" dirty="0" smtClean="0">
                <a:latin typeface="Century Gothic" panose="020B0502020202020204" pitchFamily="34" charset="0"/>
              </a:rPr>
              <a:t>1.4	Electrolitos débiles PK y PH.</a:t>
            </a:r>
          </a:p>
          <a:p>
            <a:pPr marL="0" indent="0">
              <a:buNone/>
            </a:pPr>
            <a:r>
              <a:rPr lang="es-MX" sz="2200" dirty="0" smtClean="0">
                <a:latin typeface="Century Gothic" panose="020B0502020202020204" pitchFamily="34" charset="0"/>
              </a:rPr>
              <a:t>1.5	Biodisponibilidad.</a:t>
            </a:r>
          </a:p>
          <a:p>
            <a:pPr>
              <a:buFont typeface="Wingdings" panose="05000000000000000000" pitchFamily="2" charset="2"/>
              <a:buChar char="Ø"/>
            </a:pPr>
            <a:endParaRPr lang="es-MX" sz="2200" dirty="0" smtClean="0">
              <a:latin typeface="Century Gothic" panose="020B0502020202020204" pitchFamily="34" charset="0"/>
            </a:endParaRPr>
          </a:p>
        </p:txBody>
      </p:sp>
    </p:spTree>
    <p:extLst>
      <p:ext uri="{BB962C8B-B14F-4D97-AF65-F5344CB8AC3E}">
        <p14:creationId xmlns:p14="http://schemas.microsoft.com/office/powerpoint/2010/main" val="29244541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948720"/>
          </a:xfrm>
        </p:spPr>
        <p:txBody>
          <a:bodyPr/>
          <a:lstStyle/>
          <a:p>
            <a:pPr algn="ctr"/>
            <a:r>
              <a:rPr lang="es-MX" dirty="0" smtClean="0"/>
              <a:t>5.Eliminación</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buNone/>
                </a:pPr>
                <a:r>
                  <a:rPr lang="es-MX" sz="2200" dirty="0" smtClean="0"/>
                  <a:t>La eliminación sistémica se da con la siguiente relación:</a:t>
                </a:r>
              </a:p>
              <a:p>
                <a:pPr marL="0" indent="0">
                  <a:buNone/>
                </a:pPr>
                <a:r>
                  <a:rPr lang="es-MX" sz="2200" dirty="0" smtClean="0"/>
                  <a:t> </a:t>
                </a:r>
              </a:p>
              <a:p>
                <a:pPr marL="0" indent="0">
                  <a:buNone/>
                </a:pPr>
                <a14:m>
                  <m:oMathPara xmlns:m="http://schemas.openxmlformats.org/officeDocument/2006/math">
                    <m:oMathParaPr>
                      <m:jc m:val="centerGroup"/>
                    </m:oMathParaPr>
                    <m:oMath xmlns:m="http://schemas.openxmlformats.org/officeDocument/2006/math">
                      <m:sSub>
                        <m:sSubPr>
                          <m:ctrlPr>
                            <a:rPr lang="es-MX" sz="2200" i="1" smtClean="0">
                              <a:latin typeface="Cambria Math"/>
                            </a:rPr>
                          </m:ctrlPr>
                        </m:sSubPr>
                        <m:e>
                          <m:r>
                            <a:rPr lang="es-MX" sz="2200" b="0" i="1" smtClean="0">
                              <a:latin typeface="Cambria Math"/>
                            </a:rPr>
                            <m:t>𝐶𝐿</m:t>
                          </m:r>
                        </m:e>
                        <m:sub>
                          <m:r>
                            <a:rPr lang="es-MX" sz="2200" b="0" i="1" smtClean="0">
                              <a:latin typeface="Cambria Math"/>
                            </a:rPr>
                            <m:t>𝑠𝑖𝑠𝑡</m:t>
                          </m:r>
                          <m:r>
                            <a:rPr lang="es-MX" sz="2200" b="0" i="1" smtClean="0">
                              <a:latin typeface="Cambria Math"/>
                            </a:rPr>
                            <m:t>é</m:t>
                          </m:r>
                          <m:r>
                            <a:rPr lang="es-MX" sz="2200" b="0" i="1" smtClean="0">
                              <a:latin typeface="Cambria Math"/>
                            </a:rPr>
                            <m:t>𝑚𝑖𝑐𝑎</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𝐶𝐿</m:t>
                          </m:r>
                        </m:e>
                        <m:sub>
                          <m:r>
                            <a:rPr lang="es-MX" sz="2200" b="0" i="1" smtClean="0">
                              <a:latin typeface="Cambria Math"/>
                            </a:rPr>
                            <m:t>𝑟𝑒𝑛𝑎𝑙</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𝐶𝐿</m:t>
                          </m:r>
                        </m:e>
                        <m:sub>
                          <m:r>
                            <a:rPr lang="es-MX" sz="2200" b="0" i="1" smtClean="0">
                              <a:latin typeface="Cambria Math"/>
                            </a:rPr>
                            <m:t>𝐻𝑒𝑝</m:t>
                          </m:r>
                          <m:r>
                            <a:rPr lang="es-MX" sz="2200" b="0" i="1" smtClean="0">
                              <a:latin typeface="Cambria Math"/>
                            </a:rPr>
                            <m:t>á</m:t>
                          </m:r>
                          <m:r>
                            <a:rPr lang="es-MX" sz="2200" b="0" i="1" smtClean="0">
                              <a:latin typeface="Cambria Math"/>
                            </a:rPr>
                            <m:t>𝑡𝑖𝑐𝑎</m:t>
                          </m:r>
                        </m:sub>
                      </m:sSub>
                      <m:r>
                        <a:rPr lang="es-MX" sz="2200" b="0" i="1" smtClean="0">
                          <a:latin typeface="Cambria Math"/>
                        </a:rPr>
                        <m:t>+</m:t>
                      </m:r>
                      <m:sSub>
                        <m:sSubPr>
                          <m:ctrlPr>
                            <a:rPr lang="es-MX" sz="2200" b="0" i="1" smtClean="0">
                              <a:latin typeface="Cambria Math"/>
                            </a:rPr>
                          </m:ctrlPr>
                        </m:sSubPr>
                        <m:e>
                          <m:r>
                            <a:rPr lang="es-MX" sz="2200" b="0" i="1" smtClean="0">
                              <a:latin typeface="Cambria Math"/>
                            </a:rPr>
                            <m:t>𝐶𝐿</m:t>
                          </m:r>
                        </m:e>
                        <m:sub>
                          <m:r>
                            <a:rPr lang="es-MX" sz="2200" b="0" i="1" smtClean="0">
                              <a:latin typeface="Cambria Math"/>
                            </a:rPr>
                            <m:t>𝑂𝑡𝑟𝑎𝑠</m:t>
                          </m:r>
                          <m:r>
                            <a:rPr lang="es-MX" sz="2200" b="0" i="1" smtClean="0">
                              <a:latin typeface="Cambria Math"/>
                            </a:rPr>
                            <m:t> </m:t>
                          </m:r>
                          <m:r>
                            <a:rPr lang="es-MX" sz="2200" b="0" i="1" smtClean="0">
                              <a:latin typeface="Cambria Math"/>
                            </a:rPr>
                            <m:t>𝑣</m:t>
                          </m:r>
                          <m:r>
                            <a:rPr lang="es-MX" sz="2200" b="0" i="1" smtClean="0">
                              <a:latin typeface="Cambria Math"/>
                            </a:rPr>
                            <m:t>í</m:t>
                          </m:r>
                          <m:r>
                            <a:rPr lang="es-MX" sz="2200" b="0" i="1" smtClean="0">
                              <a:latin typeface="Cambria Math"/>
                            </a:rPr>
                            <m:t>𝑎𝑠</m:t>
                          </m:r>
                        </m:sub>
                      </m:sSub>
                    </m:oMath>
                  </m:oMathPara>
                </a14:m>
                <a:endParaRPr lang="es-MX" sz="2200" b="0" dirty="0" smtClean="0"/>
              </a:p>
              <a:p>
                <a:pPr marL="0" indent="0">
                  <a:buNone/>
                </a:pPr>
                <a:endParaRPr lang="es-MX" sz="2200" dirty="0" smtClean="0"/>
              </a:p>
              <a:p>
                <a:pPr marL="0" indent="0">
                  <a:buNone/>
                </a:pPr>
                <a:endParaRPr lang="es-MX" sz="2200" dirty="0"/>
              </a:p>
              <a:p>
                <a:pPr marL="0" indent="0">
                  <a:buNone/>
                </a:pPr>
                <a:r>
                  <a:rPr lang="es-MX" sz="2200" dirty="0" smtClean="0"/>
                  <a:t>Los sitios principales para la depuración farmacológica son los riñones y el hígado.</a:t>
                </a:r>
              </a:p>
              <a:p>
                <a:pPr marL="0" indent="0">
                  <a:buNone/>
                </a:pPr>
                <a:endParaRPr lang="es-MX" sz="2200" dirty="0"/>
              </a:p>
              <a:p>
                <a:pPr marL="0" indent="0">
                  <a:buNone/>
                </a:pPr>
                <a:r>
                  <a:rPr lang="es-MX" sz="2200" dirty="0" smtClean="0"/>
                  <a:t>La velocidad de eliminación del fármaco es directamente proporcional a la concentración:</a:t>
                </a:r>
              </a:p>
              <a:p>
                <a:pPr marL="0" indent="0">
                  <a:buNone/>
                </a:pPr>
                <a:endParaRPr lang="es-MX" sz="22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010" t="-881" r="-1010"/>
                </a:stretch>
              </a:blipFill>
            </p:spPr>
            <p:txBody>
              <a:bodyPr/>
              <a:lstStyle/>
              <a:p>
                <a:r>
                  <a:rPr lang="es-MX">
                    <a:noFill/>
                  </a:rPr>
                  <a:t> </a:t>
                </a:r>
              </a:p>
            </p:txBody>
          </p:sp>
        </mc:Fallback>
      </mc:AlternateContent>
      <p:sp>
        <p:nvSpPr>
          <p:cNvPr id="4" name="3 Rectángulo"/>
          <p:cNvSpPr/>
          <p:nvPr/>
        </p:nvSpPr>
        <p:spPr>
          <a:xfrm>
            <a:off x="1115616" y="2204864"/>
            <a:ext cx="5976664" cy="792088"/>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5" name="4 Rectángulo"/>
              <p:cNvSpPr/>
              <p:nvPr/>
            </p:nvSpPr>
            <p:spPr>
              <a:xfrm>
                <a:off x="2195736" y="5949280"/>
                <a:ext cx="4176464" cy="648072"/>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s-MX" b="0" i="1" smtClean="0">
                          <a:latin typeface="Cambria Math"/>
                        </a:rPr>
                        <m:t>𝑉𝑒𝑙𝑜𝑐𝑖𝑑𝑎𝑑</m:t>
                      </m:r>
                      <m:r>
                        <a:rPr lang="es-MX" b="0" i="1" smtClean="0">
                          <a:latin typeface="Cambria Math"/>
                        </a:rPr>
                        <m:t> </m:t>
                      </m:r>
                      <m:r>
                        <a:rPr lang="es-MX" b="0" i="1" smtClean="0">
                          <a:latin typeface="Cambria Math"/>
                        </a:rPr>
                        <m:t>𝑑𝑒</m:t>
                      </m:r>
                      <m:r>
                        <a:rPr lang="es-MX" b="0" i="1" smtClean="0">
                          <a:latin typeface="Cambria Math"/>
                        </a:rPr>
                        <m:t> </m:t>
                      </m:r>
                      <m:r>
                        <a:rPr lang="es-MX" b="0" i="1" smtClean="0">
                          <a:latin typeface="Cambria Math"/>
                        </a:rPr>
                        <m:t>𝑒𝑙𝑖𝑚𝑖𝑛𝑎𝑐𝑖</m:t>
                      </m:r>
                      <m:r>
                        <a:rPr lang="es-MX" b="0" i="1" smtClean="0">
                          <a:latin typeface="Cambria Math"/>
                        </a:rPr>
                        <m:t>ó</m:t>
                      </m:r>
                      <m:r>
                        <a:rPr lang="es-MX" b="0" i="1" smtClean="0">
                          <a:latin typeface="Cambria Math"/>
                        </a:rPr>
                        <m:t>𝑛</m:t>
                      </m:r>
                      <m:r>
                        <a:rPr lang="es-MX" b="0" i="1" smtClean="0">
                          <a:latin typeface="Cambria Math"/>
                        </a:rPr>
                        <m:t>=</m:t>
                      </m:r>
                      <m:r>
                        <a:rPr lang="es-MX" b="0" i="1" smtClean="0">
                          <a:latin typeface="Cambria Math"/>
                        </a:rPr>
                        <m:t>𝐶𝐿</m:t>
                      </m:r>
                      <m:r>
                        <a:rPr lang="es-MX" b="0" i="1" smtClean="0">
                          <a:latin typeface="Cambria Math"/>
                          <a:ea typeface="Cambria Math"/>
                        </a:rPr>
                        <m:t>×</m:t>
                      </m:r>
                      <m:r>
                        <a:rPr lang="es-MX" b="0" i="1" smtClean="0">
                          <a:latin typeface="Cambria Math"/>
                          <a:ea typeface="Cambria Math"/>
                        </a:rPr>
                        <m:t>𝐶</m:t>
                      </m:r>
                    </m:oMath>
                  </m:oMathPara>
                </a14:m>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2195736" y="5949280"/>
                <a:ext cx="4176464" cy="648072"/>
              </a:xfrm>
              <a:prstGeom prst="rect">
                <a:avLst/>
              </a:prstGeom>
              <a:blipFill rotWithShape="1">
                <a:blip r:embed="rId3"/>
                <a:stretch>
                  <a:fillRect/>
                </a:stretch>
              </a:blipFill>
              <a:ln w="38100"/>
            </p:spPr>
            <p:txBody>
              <a:bodyPr/>
              <a:lstStyle/>
              <a:p>
                <a:r>
                  <a:rPr lang="es-MX">
                    <a:noFill/>
                  </a:rPr>
                  <a:t> </a:t>
                </a:r>
              </a:p>
            </p:txBody>
          </p:sp>
        </mc:Fallback>
      </mc:AlternateContent>
    </p:spTree>
    <p:extLst>
      <p:ext uri="{BB962C8B-B14F-4D97-AF65-F5344CB8AC3E}">
        <p14:creationId xmlns:p14="http://schemas.microsoft.com/office/powerpoint/2010/main" val="40330559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239000" cy="1143000"/>
          </a:xfrm>
        </p:spPr>
        <p:txBody>
          <a:bodyPr>
            <a:normAutofit fontScale="90000"/>
          </a:bodyPr>
          <a:lstStyle/>
          <a:p>
            <a:pPr algn="ctr"/>
            <a:r>
              <a:rPr lang="es-MX"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Eliminación limitada por la capacidad</a:t>
            </a:r>
            <a:endParaRPr lang="es-MX"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2 Marcador de contenido"/>
          <p:cNvSpPr>
            <a:spLocks noGrp="1"/>
          </p:cNvSpPr>
          <p:nvPr>
            <p:ph idx="1"/>
          </p:nvPr>
        </p:nvSpPr>
        <p:spPr>
          <a:xfrm>
            <a:off x="323528" y="1609416"/>
            <a:ext cx="7596844" cy="4846320"/>
          </a:xfrm>
        </p:spPr>
        <p:txBody>
          <a:bodyPr>
            <a:normAutofit/>
          </a:bodyPr>
          <a:lstStyle/>
          <a:p>
            <a:pPr marL="0" indent="0" algn="just">
              <a:buNone/>
            </a:pPr>
            <a:r>
              <a:rPr lang="es-MX" sz="2000" dirty="0" smtClean="0">
                <a:latin typeface="Century Gothic" panose="020B0502020202020204" pitchFamily="34" charset="0"/>
              </a:rPr>
              <a:t>También conocida como saturable, dependiente de la dosis o de la concentración, no lineal y eliminación de Michaelis- Menten.</a:t>
            </a:r>
          </a:p>
          <a:p>
            <a:pPr marL="0" indent="0" algn="just">
              <a:buNone/>
            </a:pPr>
            <a:endParaRPr lang="es-MX" sz="2000" dirty="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endParaRPr lang="es-MX" sz="2000" dirty="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endParaRPr lang="es-MX" sz="2000" dirty="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r>
              <a:rPr lang="es-MX" sz="2000" dirty="0" smtClean="0">
                <a:latin typeface="Century Gothic" panose="020B0502020202020204" pitchFamily="34" charset="0"/>
              </a:rPr>
              <a:t>Si el ritmo de administración rebasa la capacidad de eliminación no puede alcanzarse el estado de equilibrio. Es importante para tres fármacos de uso frecuente: etanol, fenitoína, ácido acetilsalicílico.</a:t>
            </a:r>
            <a:endParaRPr lang="es-MX" sz="20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4" name="3 Rectángulo"/>
              <p:cNvSpPr/>
              <p:nvPr/>
            </p:nvSpPr>
            <p:spPr>
              <a:xfrm>
                <a:off x="827584" y="2924944"/>
                <a:ext cx="4536504" cy="1224136"/>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s-MX" b="0" i="1" smtClean="0">
                          <a:latin typeface="Cambria Math"/>
                        </a:rPr>
                        <m:t>𝑉𝑒𝑙𝑜𝑐𝑖𝑑𝑎𝑑</m:t>
                      </m:r>
                      <m:r>
                        <a:rPr lang="es-MX" b="0" i="1" smtClean="0">
                          <a:latin typeface="Cambria Math"/>
                        </a:rPr>
                        <m:t> </m:t>
                      </m:r>
                      <m:r>
                        <a:rPr lang="es-MX" b="0" i="1" smtClean="0">
                          <a:latin typeface="Cambria Math"/>
                        </a:rPr>
                        <m:t>𝑑𝑒</m:t>
                      </m:r>
                      <m:r>
                        <a:rPr lang="es-MX" b="0" i="1" smtClean="0">
                          <a:latin typeface="Cambria Math"/>
                        </a:rPr>
                        <m:t> </m:t>
                      </m:r>
                      <m:r>
                        <a:rPr lang="es-MX" b="0" i="1" smtClean="0">
                          <a:latin typeface="Cambria Math"/>
                        </a:rPr>
                        <m:t>𝑒𝑙𝑖𝑚𝑖𝑛𝑎𝑐𝑖</m:t>
                      </m:r>
                      <m:r>
                        <a:rPr lang="es-MX" b="0" i="1" smtClean="0">
                          <a:latin typeface="Cambria Math"/>
                        </a:rPr>
                        <m:t>ó</m:t>
                      </m:r>
                      <m:r>
                        <a:rPr lang="es-MX" b="0" i="1" smtClean="0">
                          <a:latin typeface="Cambria Math"/>
                        </a:rPr>
                        <m:t>𝑛</m:t>
                      </m:r>
                      <m:r>
                        <a:rPr lang="es-MX" b="0" i="1" smtClean="0">
                          <a:latin typeface="Cambria Math"/>
                        </a:rPr>
                        <m:t>=</m:t>
                      </m:r>
                      <m:f>
                        <m:fPr>
                          <m:ctrlPr>
                            <a:rPr lang="es-MX" b="0" i="1" smtClean="0">
                              <a:latin typeface="Cambria Math"/>
                            </a:rPr>
                          </m:ctrlPr>
                        </m:fPr>
                        <m:num>
                          <m:sSub>
                            <m:sSubPr>
                              <m:ctrlPr>
                                <a:rPr lang="es-MX" b="0" i="1" smtClean="0">
                                  <a:latin typeface="Cambria Math"/>
                                </a:rPr>
                              </m:ctrlPr>
                            </m:sSubPr>
                            <m:e>
                              <m:r>
                                <a:rPr lang="es-MX" b="0" i="1" smtClean="0">
                                  <a:latin typeface="Cambria Math"/>
                                </a:rPr>
                                <m:t>𝑉</m:t>
                              </m:r>
                            </m:e>
                            <m:sub>
                              <m:r>
                                <a:rPr lang="es-MX" b="0" i="1" smtClean="0">
                                  <a:latin typeface="Cambria Math"/>
                                </a:rPr>
                                <m:t>𝑀</m:t>
                              </m:r>
                              <m:r>
                                <a:rPr lang="es-MX" b="0" i="1" smtClean="0">
                                  <a:latin typeface="Cambria Math"/>
                                </a:rPr>
                                <m:t>á</m:t>
                              </m:r>
                              <m:r>
                                <a:rPr lang="es-MX" b="0" i="1" smtClean="0">
                                  <a:latin typeface="Cambria Math"/>
                                </a:rPr>
                                <m:t>𝑥</m:t>
                              </m:r>
                            </m:sub>
                          </m:sSub>
                          <m:r>
                            <a:rPr lang="es-MX" b="0" i="1" smtClean="0">
                              <a:latin typeface="Cambria Math"/>
                              <a:ea typeface="Cambria Math"/>
                            </a:rPr>
                            <m:t>×</m:t>
                          </m:r>
                          <m:r>
                            <a:rPr lang="es-MX" b="0" i="1" smtClean="0">
                              <a:latin typeface="Cambria Math"/>
                              <a:ea typeface="Cambria Math"/>
                            </a:rPr>
                            <m:t>𝐶</m:t>
                          </m:r>
                        </m:num>
                        <m:den>
                          <m:sSub>
                            <m:sSubPr>
                              <m:ctrlPr>
                                <a:rPr lang="es-MX" b="0" i="1" smtClean="0">
                                  <a:latin typeface="Cambria Math"/>
                                </a:rPr>
                              </m:ctrlPr>
                            </m:sSubPr>
                            <m:e>
                              <m:r>
                                <a:rPr lang="es-MX" b="0" i="1" smtClean="0">
                                  <a:latin typeface="Cambria Math"/>
                                </a:rPr>
                                <m:t>𝐾</m:t>
                              </m:r>
                            </m:e>
                            <m:sub>
                              <m:r>
                                <a:rPr lang="es-MX" b="0" i="1" smtClean="0">
                                  <a:latin typeface="Cambria Math"/>
                                </a:rPr>
                                <m:t>𝑚</m:t>
                              </m:r>
                            </m:sub>
                          </m:sSub>
                          <m:r>
                            <a:rPr lang="es-MX" b="0" i="1" smtClean="0">
                              <a:latin typeface="Cambria Math"/>
                            </a:rPr>
                            <m:t>+</m:t>
                          </m:r>
                          <m:r>
                            <a:rPr lang="es-MX" b="0" i="1" smtClean="0">
                              <a:latin typeface="Cambria Math"/>
                            </a:rPr>
                            <m:t>𝐶</m:t>
                          </m:r>
                        </m:den>
                      </m:f>
                    </m:oMath>
                  </m:oMathPara>
                </a14:m>
                <a:endParaRPr lang="es-MX" dirty="0"/>
              </a:p>
            </p:txBody>
          </p:sp>
        </mc:Choice>
        <mc:Fallback xmlns="">
          <p:sp>
            <p:nvSpPr>
              <p:cNvPr id="4" name="3 Rectángulo"/>
              <p:cNvSpPr>
                <a:spLocks noRot="1" noChangeAspect="1" noMove="1" noResize="1" noEditPoints="1" noAdjustHandles="1" noChangeArrowheads="1" noChangeShapeType="1" noTextEdit="1"/>
              </p:cNvSpPr>
              <p:nvPr/>
            </p:nvSpPr>
            <p:spPr>
              <a:xfrm>
                <a:off x="827584" y="2924944"/>
                <a:ext cx="4536504" cy="1224136"/>
              </a:xfrm>
              <a:prstGeom prst="rect">
                <a:avLst/>
              </a:prstGeom>
              <a:blipFill rotWithShape="1">
                <a:blip r:embed="rId2"/>
                <a:stretch>
                  <a:fillRect/>
                </a:stretch>
              </a:blipFill>
              <a:ln w="38100"/>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6876256" y="2708920"/>
                <a:ext cx="2088232"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14:m>
                  <m:oMath xmlns:m="http://schemas.openxmlformats.org/officeDocument/2006/math">
                    <m:sSub>
                      <m:sSubPr>
                        <m:ctrlPr>
                          <a:rPr lang="es-MX" i="1" smtClean="0">
                            <a:latin typeface="Cambria Math"/>
                          </a:rPr>
                        </m:ctrlPr>
                      </m:sSubPr>
                      <m:e>
                        <m:r>
                          <a:rPr lang="es-MX" b="0" i="1" smtClean="0">
                            <a:latin typeface="Cambria Math"/>
                          </a:rPr>
                          <m:t>𝐾</m:t>
                        </m:r>
                      </m:e>
                      <m:sub>
                        <m:r>
                          <a:rPr lang="es-MX" b="0" i="1" smtClean="0">
                            <a:latin typeface="Cambria Math"/>
                          </a:rPr>
                          <m:t>𝑚</m:t>
                        </m:r>
                        <m:r>
                          <a:rPr lang="es-MX" b="0" i="1" smtClean="0">
                            <a:latin typeface="Cambria Math"/>
                          </a:rPr>
                          <m:t>=</m:t>
                        </m:r>
                      </m:sub>
                    </m:sSub>
                  </m:oMath>
                </a14:m>
                <a:r>
                  <a:rPr lang="es-MX" dirty="0" smtClean="0"/>
                  <a:t> Concentración de fármaco en la cual la velocidad de eliminación es 50% de </a:t>
                </a:r>
                <a14:m>
                  <m:oMath xmlns:m="http://schemas.openxmlformats.org/officeDocument/2006/math">
                    <m:sSub>
                      <m:sSubPr>
                        <m:ctrlPr>
                          <a:rPr lang="es-MX" i="1" smtClean="0">
                            <a:latin typeface="Cambria Math"/>
                          </a:rPr>
                        </m:ctrlPr>
                      </m:sSubPr>
                      <m:e>
                        <m:r>
                          <a:rPr lang="es-MX" b="0" i="1" smtClean="0">
                            <a:latin typeface="Cambria Math"/>
                          </a:rPr>
                          <m:t>𝑉</m:t>
                        </m:r>
                      </m:e>
                      <m:sub>
                        <m:r>
                          <a:rPr lang="es-MX" b="0" i="1" smtClean="0">
                            <a:latin typeface="Cambria Math"/>
                          </a:rPr>
                          <m:t>𝑀</m:t>
                        </m:r>
                        <m:r>
                          <a:rPr lang="es-MX" b="0" i="1" smtClean="0">
                            <a:latin typeface="Cambria Math"/>
                          </a:rPr>
                          <m:t>á</m:t>
                        </m:r>
                        <m:r>
                          <a:rPr lang="es-MX" b="0" i="1" smtClean="0">
                            <a:latin typeface="Cambria Math"/>
                          </a:rPr>
                          <m:t>𝑥</m:t>
                        </m:r>
                      </m:sub>
                    </m:sSub>
                  </m:oMath>
                </a14:m>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6876256" y="2708920"/>
                <a:ext cx="2088232" cy="1872208"/>
              </a:xfrm>
              <a:prstGeom prst="rect">
                <a:avLst/>
              </a:prstGeom>
              <a:blipFill rotWithShape="1">
                <a:blip r:embed="rId3"/>
                <a:stretch>
                  <a:fillRect r="-1714"/>
                </a:stretch>
              </a:blipFill>
            </p:spPr>
            <p:txBody>
              <a:bodyPr/>
              <a:lstStyle/>
              <a:p>
                <a:r>
                  <a:rPr lang="es-MX">
                    <a:noFill/>
                  </a:rPr>
                  <a:t> </a:t>
                </a:r>
              </a:p>
            </p:txBody>
          </p:sp>
        </mc:Fallback>
      </mc:AlternateContent>
      <p:cxnSp>
        <p:nvCxnSpPr>
          <p:cNvPr id="7" name="6 Conector recto de flecha"/>
          <p:cNvCxnSpPr/>
          <p:nvPr/>
        </p:nvCxnSpPr>
        <p:spPr>
          <a:xfrm>
            <a:off x="5652120" y="3537012"/>
            <a:ext cx="864096"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7028577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Eliminación dependiente de flujo.</a:t>
            </a:r>
            <a:endParaRPr lang="es-MX" dirty="0"/>
          </a:p>
        </p:txBody>
      </p:sp>
      <p:sp>
        <p:nvSpPr>
          <p:cNvPr id="3" name="2 Marcador de contenido"/>
          <p:cNvSpPr>
            <a:spLocks noGrp="1"/>
          </p:cNvSpPr>
          <p:nvPr>
            <p:ph idx="1"/>
          </p:nvPr>
        </p:nvSpPr>
        <p:spPr/>
        <p:txBody>
          <a:bodyPr>
            <a:normAutofit/>
          </a:bodyPr>
          <a:lstStyle/>
          <a:p>
            <a:r>
              <a:rPr lang="es-MX" sz="2000" dirty="0" smtClean="0">
                <a:latin typeface="Century Gothic" panose="020B0502020202020204" pitchFamily="34" charset="0"/>
              </a:rPr>
              <a:t>La mayor parte de sustancia en la sangre que irriga al órgano se elimina en el primer paso por el mismo órgano. </a:t>
            </a:r>
          </a:p>
          <a:p>
            <a:endParaRPr lang="es-MX" sz="2000" dirty="0" smtClean="0">
              <a:latin typeface="Century Gothic" panose="020B0502020202020204" pitchFamily="34" charset="0"/>
            </a:endParaRPr>
          </a:p>
          <a:p>
            <a:pPr marL="0" indent="0">
              <a:buNone/>
            </a:pPr>
            <a:endParaRPr lang="es-MX" sz="2000" dirty="0">
              <a:latin typeface="Century Gothic" panose="020B0502020202020204" pitchFamily="34" charset="0"/>
            </a:endParaRPr>
          </a:p>
          <a:p>
            <a:r>
              <a:rPr lang="es-MX" sz="2000" dirty="0">
                <a:latin typeface="Century Gothic" panose="020B0502020202020204" pitchFamily="34" charset="0"/>
              </a:rPr>
              <a:t>D</a:t>
            </a:r>
            <a:r>
              <a:rPr lang="es-MX" sz="2000" dirty="0" smtClean="0">
                <a:latin typeface="Century Gothic" panose="020B0502020202020204" pitchFamily="34" charset="0"/>
              </a:rPr>
              <a:t>epende del aporte farmacológico al órgano de eliminación, los fármacos que se eliminan así son llamados de alta extracción.</a:t>
            </a:r>
          </a:p>
          <a:p>
            <a:pPr marL="0" indent="0">
              <a:buNone/>
            </a:pPr>
            <a:endParaRPr lang="es-MX" sz="2000" dirty="0" smtClean="0">
              <a:latin typeface="Century Gothic" panose="020B0502020202020204" pitchFamily="34" charset="0"/>
            </a:endParaRPr>
          </a:p>
          <a:p>
            <a:endParaRPr lang="es-MX" sz="2000" dirty="0">
              <a:latin typeface="Century Gothic" panose="020B0502020202020204" pitchFamily="34" charset="0"/>
            </a:endParaRPr>
          </a:p>
          <a:p>
            <a:r>
              <a:rPr lang="es-MX" sz="2000" dirty="0" smtClean="0">
                <a:latin typeface="Century Gothic" panose="020B0502020202020204" pitchFamily="34" charset="0"/>
              </a:rPr>
              <a:t>Los principales factores son: aporte sanguíneo, distribución de células sanguíneas.</a:t>
            </a:r>
            <a:endParaRPr lang="es-MX" sz="2000" dirty="0">
              <a:latin typeface="Century Gothic" panose="020B0502020202020204" pitchFamily="34" charset="0"/>
            </a:endParaRPr>
          </a:p>
        </p:txBody>
      </p:sp>
    </p:spTree>
    <p:extLst>
      <p:ext uri="{BB962C8B-B14F-4D97-AF65-F5344CB8AC3E}">
        <p14:creationId xmlns:p14="http://schemas.microsoft.com/office/powerpoint/2010/main" val="30647588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Vida media</a:t>
            </a:r>
            <a:endParaRPr lang="es-MX" sz="48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p:txBody>
          <a:bodyPr>
            <a:normAutofit fontScale="92500"/>
          </a:bodyPr>
          <a:lstStyle/>
          <a:p>
            <a:pPr algn="just"/>
            <a:r>
              <a:rPr lang="es-MX" sz="2200" dirty="0" smtClean="0">
                <a:latin typeface="Century Gothic" panose="020B0502020202020204" pitchFamily="34" charset="0"/>
              </a:rPr>
              <a:t>Es el tiempo necesario para reducir a la mitad la cantidad de fármaco en el cuerpo durante la eliminación.</a:t>
            </a:r>
          </a:p>
          <a:p>
            <a:pPr algn="just"/>
            <a:endParaRPr lang="es-MX" sz="2200" dirty="0">
              <a:latin typeface="Century Gothic" panose="020B0502020202020204" pitchFamily="34" charset="0"/>
            </a:endParaRPr>
          </a:p>
          <a:p>
            <a:pPr algn="just"/>
            <a:endParaRPr lang="es-MX" sz="2200" dirty="0" smtClean="0">
              <a:latin typeface="Century Gothic" panose="020B0502020202020204" pitchFamily="34" charset="0"/>
            </a:endParaRPr>
          </a:p>
          <a:p>
            <a:pPr algn="just"/>
            <a:endParaRPr lang="es-MX" sz="2200" dirty="0">
              <a:latin typeface="Century Gothic" panose="020B0502020202020204" pitchFamily="34" charset="0"/>
            </a:endParaRPr>
          </a:p>
          <a:p>
            <a:pPr algn="just"/>
            <a:endParaRPr lang="es-MX" sz="2200" dirty="0" smtClean="0">
              <a:latin typeface="Century Gothic" panose="020B0502020202020204" pitchFamily="34" charset="0"/>
            </a:endParaRPr>
          </a:p>
          <a:p>
            <a:pPr algn="just"/>
            <a:endParaRPr lang="es-MX" sz="2200" dirty="0">
              <a:latin typeface="Century Gothic" panose="020B0502020202020204" pitchFamily="34" charset="0"/>
            </a:endParaRPr>
          </a:p>
          <a:p>
            <a:pPr algn="just"/>
            <a:endParaRPr lang="es-MX" sz="2200" dirty="0" smtClean="0">
              <a:latin typeface="Century Gothic" panose="020B0502020202020204" pitchFamily="34" charset="0"/>
            </a:endParaRPr>
          </a:p>
          <a:p>
            <a:pPr algn="just"/>
            <a:r>
              <a:rPr lang="es-MX" sz="2200" dirty="0" smtClean="0">
                <a:latin typeface="Century Gothic" panose="020B0502020202020204" pitchFamily="34" charset="0"/>
              </a:rPr>
              <a:t>Algunas enfermedades pueden afectar el volumen de distribución y la eliminación, dada su relación con la vida media, un cambio en esta refleja un cambio en la eliminación farmacológica.</a:t>
            </a:r>
          </a:p>
          <a:p>
            <a:pPr algn="just"/>
            <a:endParaRPr lang="es-MX" sz="22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4" name="3 Rectángulo"/>
              <p:cNvSpPr/>
              <p:nvPr/>
            </p:nvSpPr>
            <p:spPr>
              <a:xfrm>
                <a:off x="2411760" y="2924944"/>
                <a:ext cx="2664296" cy="1152128"/>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s-MX" sz="2400" b="1" dirty="0" smtClean="0"/>
                  <a:t>t</a:t>
                </a:r>
                <a14:m>
                  <m:oMath xmlns:m="http://schemas.openxmlformats.org/officeDocument/2006/math">
                    <m:f>
                      <m:fPr>
                        <m:type m:val="skw"/>
                        <m:ctrlPr>
                          <a:rPr lang="es-MX" sz="2400" b="1" i="1" smtClean="0">
                            <a:latin typeface="Cambria Math"/>
                          </a:rPr>
                        </m:ctrlPr>
                      </m:fPr>
                      <m:num>
                        <m:r>
                          <a:rPr lang="es-MX" sz="2400" b="1" i="1" smtClean="0">
                            <a:latin typeface="Cambria Math"/>
                          </a:rPr>
                          <m:t>𝟏</m:t>
                        </m:r>
                      </m:num>
                      <m:den>
                        <m:r>
                          <a:rPr lang="es-MX" sz="2400" b="1" i="1" smtClean="0">
                            <a:latin typeface="Cambria Math"/>
                          </a:rPr>
                          <m:t>𝟐</m:t>
                        </m:r>
                      </m:den>
                    </m:f>
                    <m:r>
                      <a:rPr lang="es-MX" sz="2400" b="1" i="0" smtClean="0">
                        <a:latin typeface="Cambria Math"/>
                      </a:rPr>
                      <m:t>= </m:t>
                    </m:r>
                    <m:f>
                      <m:fPr>
                        <m:ctrlPr>
                          <a:rPr lang="es-MX" sz="2400" b="1" i="1" smtClean="0">
                            <a:latin typeface="Cambria Math"/>
                          </a:rPr>
                        </m:ctrlPr>
                      </m:fPr>
                      <m:num>
                        <m:r>
                          <a:rPr lang="es-MX" sz="2400" b="1" i="1" smtClean="0">
                            <a:latin typeface="Cambria Math"/>
                          </a:rPr>
                          <m:t>𝟎</m:t>
                        </m:r>
                        <m:r>
                          <a:rPr lang="es-MX" sz="2400" b="1" i="1" smtClean="0">
                            <a:latin typeface="Cambria Math"/>
                          </a:rPr>
                          <m:t>.</m:t>
                        </m:r>
                        <m:r>
                          <a:rPr lang="es-MX" sz="2400" b="1" i="1" smtClean="0">
                            <a:latin typeface="Cambria Math"/>
                          </a:rPr>
                          <m:t>𝟕</m:t>
                        </m:r>
                        <m:r>
                          <a:rPr lang="es-MX" sz="2400" b="1" i="1" smtClean="0">
                            <a:latin typeface="Cambria Math"/>
                          </a:rPr>
                          <m:t> </m:t>
                        </m:r>
                        <m:sSub>
                          <m:sSubPr>
                            <m:ctrlPr>
                              <a:rPr lang="es-MX" sz="2400" b="1" i="1" smtClean="0">
                                <a:latin typeface="Cambria Math"/>
                              </a:rPr>
                            </m:ctrlPr>
                          </m:sSubPr>
                          <m:e>
                            <m:r>
                              <a:rPr lang="es-MX" sz="2400" b="1" i="1" smtClean="0">
                                <a:latin typeface="Cambria Math"/>
                              </a:rPr>
                              <m:t>𝑽</m:t>
                            </m:r>
                          </m:e>
                          <m:sub>
                            <m:r>
                              <a:rPr lang="es-MX" sz="2400" b="1" i="1" smtClean="0">
                                <a:latin typeface="Cambria Math"/>
                              </a:rPr>
                              <m:t>𝒅</m:t>
                            </m:r>
                          </m:sub>
                        </m:sSub>
                      </m:num>
                      <m:den>
                        <m:r>
                          <a:rPr lang="es-MX" sz="2400" b="1" i="1" smtClean="0">
                            <a:latin typeface="Cambria Math"/>
                          </a:rPr>
                          <m:t>𝑪𝑳</m:t>
                        </m:r>
                      </m:den>
                    </m:f>
                  </m:oMath>
                </a14:m>
                <a:endParaRPr lang="es-MX" sz="2400" b="1" dirty="0"/>
              </a:p>
            </p:txBody>
          </p:sp>
        </mc:Choice>
        <mc:Fallback xmlns="">
          <p:sp>
            <p:nvSpPr>
              <p:cNvPr id="4" name="3 Rectángulo"/>
              <p:cNvSpPr>
                <a:spLocks noRot="1" noChangeAspect="1" noMove="1" noResize="1" noEditPoints="1" noAdjustHandles="1" noChangeArrowheads="1" noChangeShapeType="1" noTextEdit="1"/>
              </p:cNvSpPr>
              <p:nvPr/>
            </p:nvSpPr>
            <p:spPr>
              <a:xfrm>
                <a:off x="2411760" y="2924944"/>
                <a:ext cx="2664296" cy="1152128"/>
              </a:xfrm>
              <a:prstGeom prst="rect">
                <a:avLst/>
              </a:prstGeom>
              <a:blipFill rotWithShape="1">
                <a:blip r:embed="rId2"/>
                <a:stretch>
                  <a:fillRect/>
                </a:stretch>
              </a:blipFill>
              <a:ln w="57150"/>
            </p:spPr>
            <p:txBody>
              <a:bodyPr/>
              <a:lstStyle/>
              <a:p>
                <a:r>
                  <a:rPr lang="es-MX">
                    <a:noFill/>
                  </a:rPr>
                  <a:t> </a:t>
                </a:r>
              </a:p>
            </p:txBody>
          </p:sp>
        </mc:Fallback>
      </mc:AlternateContent>
    </p:spTree>
    <p:extLst>
      <p:ext uri="{BB962C8B-B14F-4D97-AF65-F5344CB8AC3E}">
        <p14:creationId xmlns:p14="http://schemas.microsoft.com/office/powerpoint/2010/main" val="42707585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3224" y="188640"/>
            <a:ext cx="7067128" cy="864096"/>
          </a:xfrm>
        </p:spPr>
        <p:txBody>
          <a:bodyPr/>
          <a:lstStyle/>
          <a:p>
            <a:pPr algn="ctr"/>
            <a:r>
              <a:rPr lang="es-MX"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Bibliografía</a:t>
            </a:r>
            <a:endParaRPr lang="es-MX"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ndParaRPr>
          </a:p>
        </p:txBody>
      </p:sp>
      <p:sp>
        <p:nvSpPr>
          <p:cNvPr id="3" name="2 Marcador de contenido"/>
          <p:cNvSpPr>
            <a:spLocks noGrp="1"/>
          </p:cNvSpPr>
          <p:nvPr>
            <p:ph idx="1"/>
          </p:nvPr>
        </p:nvSpPr>
        <p:spPr>
          <a:xfrm>
            <a:off x="457200" y="1412776"/>
            <a:ext cx="7499176" cy="4713387"/>
          </a:xfrm>
        </p:spPr>
        <p:txBody>
          <a:bodyPr>
            <a:normAutofit/>
          </a:bodyPr>
          <a:lstStyle/>
          <a:p>
            <a:pPr lvl="0">
              <a:buFont typeface="Wingdings" panose="05000000000000000000" pitchFamily="2" charset="2"/>
              <a:buChar char="§"/>
            </a:pPr>
            <a:r>
              <a:rPr lang="en-US" sz="2400" dirty="0" err="1" smtClean="0">
                <a:solidFill>
                  <a:schemeClr val="tx1"/>
                </a:solidFill>
              </a:rPr>
              <a:t>Katzung</a:t>
            </a:r>
            <a:r>
              <a:rPr lang="en-US" sz="2400" dirty="0" smtClean="0">
                <a:solidFill>
                  <a:schemeClr val="tx1"/>
                </a:solidFill>
              </a:rPr>
              <a:t> B.G</a:t>
            </a:r>
            <a:r>
              <a:rPr lang="en-US" sz="2400" dirty="0">
                <a:solidFill>
                  <a:schemeClr val="tx1"/>
                </a:solidFill>
              </a:rPr>
              <a:t>, Masters SB,  Trevor </a:t>
            </a:r>
            <a:r>
              <a:rPr lang="en-US" sz="2400" dirty="0" smtClean="0">
                <a:solidFill>
                  <a:schemeClr val="tx1"/>
                </a:solidFill>
              </a:rPr>
              <a:t>A.J</a:t>
            </a:r>
            <a:r>
              <a:rPr lang="en-US" sz="2400" dirty="0">
                <a:solidFill>
                  <a:schemeClr val="tx1"/>
                </a:solidFill>
              </a:rPr>
              <a:t>. </a:t>
            </a:r>
            <a:r>
              <a:rPr lang="es-MX" sz="2400" dirty="0">
                <a:solidFill>
                  <a:schemeClr val="tx1"/>
                </a:solidFill>
              </a:rPr>
              <a:t>Farmacología Básica y clínica (</a:t>
            </a:r>
            <a:r>
              <a:rPr lang="es-MX" sz="2400" dirty="0" smtClean="0">
                <a:solidFill>
                  <a:schemeClr val="tx1"/>
                </a:solidFill>
              </a:rPr>
              <a:t>12ª  </a:t>
            </a:r>
            <a:r>
              <a:rPr lang="es-MX" sz="2400" dirty="0">
                <a:solidFill>
                  <a:schemeClr val="tx1"/>
                </a:solidFill>
              </a:rPr>
              <a:t>Ed). McGraw Hill </a:t>
            </a:r>
            <a:r>
              <a:rPr lang="es-MX" sz="2400" dirty="0" smtClean="0">
                <a:solidFill>
                  <a:schemeClr val="tx1"/>
                </a:solidFill>
              </a:rPr>
              <a:t>2013.</a:t>
            </a:r>
          </a:p>
          <a:p>
            <a:pPr>
              <a:buFont typeface="Wingdings" panose="05000000000000000000" pitchFamily="2" charset="2"/>
              <a:buChar char="§"/>
            </a:pPr>
            <a:r>
              <a:rPr lang="es-MX" sz="2400" dirty="0"/>
              <a:t>J. </a:t>
            </a:r>
            <a:r>
              <a:rPr lang="es-MX" sz="2400" dirty="0" err="1"/>
              <a:t>Florez</a:t>
            </a:r>
            <a:r>
              <a:rPr lang="es-MX" sz="2400" dirty="0"/>
              <a:t>, J.A Armijo, Á. Mediavilla. Farmacología humana. (5ta Ed). </a:t>
            </a:r>
            <a:r>
              <a:rPr lang="es-MX" sz="2400" dirty="0" err="1"/>
              <a:t>Elservier</a:t>
            </a:r>
            <a:r>
              <a:rPr lang="es-MX" sz="2400" dirty="0"/>
              <a:t> </a:t>
            </a:r>
            <a:r>
              <a:rPr lang="es-MX" sz="2400" dirty="0" err="1"/>
              <a:t>Masson</a:t>
            </a:r>
            <a:r>
              <a:rPr lang="es-MX" sz="2400" dirty="0"/>
              <a:t> 2008</a:t>
            </a:r>
            <a:r>
              <a:rPr lang="es-MX" sz="2400" dirty="0" smtClean="0"/>
              <a:t>.</a:t>
            </a:r>
            <a:endParaRPr lang="es-MX" sz="2400" dirty="0" smtClean="0">
              <a:solidFill>
                <a:schemeClr val="tx1"/>
              </a:solidFill>
            </a:endParaRPr>
          </a:p>
          <a:p>
            <a:pPr lvl="0">
              <a:buFont typeface="Wingdings" panose="05000000000000000000" pitchFamily="2" charset="2"/>
              <a:buChar char="§"/>
            </a:pPr>
            <a:r>
              <a:rPr lang="es-MX" sz="2400" dirty="0" smtClean="0">
                <a:solidFill>
                  <a:schemeClr val="tx1"/>
                </a:solidFill>
              </a:rPr>
              <a:t>L. </a:t>
            </a:r>
            <a:r>
              <a:rPr lang="es-MX" sz="2400" dirty="0" err="1" smtClean="0">
                <a:solidFill>
                  <a:schemeClr val="tx1"/>
                </a:solidFill>
              </a:rPr>
              <a:t>Brunton</a:t>
            </a:r>
            <a:r>
              <a:rPr lang="es-MX" sz="2400" dirty="0" smtClean="0">
                <a:solidFill>
                  <a:schemeClr val="tx1"/>
                </a:solidFill>
              </a:rPr>
              <a:t>, B. </a:t>
            </a:r>
            <a:r>
              <a:rPr lang="es-MX" sz="2400" dirty="0" err="1" smtClean="0">
                <a:solidFill>
                  <a:schemeClr val="tx1"/>
                </a:solidFill>
              </a:rPr>
              <a:t>Chabner</a:t>
            </a:r>
            <a:r>
              <a:rPr lang="es-MX" sz="2400" dirty="0" smtClean="0">
                <a:solidFill>
                  <a:schemeClr val="tx1"/>
                </a:solidFill>
              </a:rPr>
              <a:t>, B. </a:t>
            </a:r>
            <a:r>
              <a:rPr lang="es-MX" sz="2400" dirty="0" err="1" smtClean="0">
                <a:solidFill>
                  <a:schemeClr val="tx1"/>
                </a:solidFill>
              </a:rPr>
              <a:t>Knollman</a:t>
            </a:r>
            <a:r>
              <a:rPr lang="es-MX" sz="2400" dirty="0" smtClean="0">
                <a:solidFill>
                  <a:schemeClr val="tx1"/>
                </a:solidFill>
              </a:rPr>
              <a:t>. Las bases farmacológicas de la terapéutica. (12ª Ed). Mc Graw Hill 2011.</a:t>
            </a:r>
          </a:p>
          <a:p>
            <a:pPr lvl="0">
              <a:buFont typeface="Wingdings" panose="05000000000000000000" pitchFamily="2" charset="2"/>
              <a:buChar char="§"/>
            </a:pPr>
            <a:endParaRPr lang="es-MX" sz="2400" dirty="0">
              <a:solidFill>
                <a:schemeClr val="tx1"/>
              </a:solidFill>
            </a:endParaRPr>
          </a:p>
          <a:p>
            <a:endParaRPr lang="es-MX" sz="2400" dirty="0">
              <a:solidFill>
                <a:schemeClr val="tx1"/>
              </a:solidFill>
            </a:endParaRPr>
          </a:p>
        </p:txBody>
      </p:sp>
    </p:spTree>
    <p:extLst>
      <p:ext uri="{BB962C8B-B14F-4D97-AF65-F5344CB8AC3E}">
        <p14:creationId xmlns:p14="http://schemas.microsoft.com/office/powerpoint/2010/main" val="27577704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4" name="3 Rectángulo"/>
          <p:cNvSpPr/>
          <p:nvPr/>
        </p:nvSpPr>
        <p:spPr>
          <a:xfrm>
            <a:off x="251520" y="188640"/>
            <a:ext cx="8640960" cy="6480720"/>
          </a:xfrm>
          <a:prstGeom prst="rect">
            <a:avLst/>
          </a:prstGeom>
          <a:ln w="76200"/>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6000" b="1" i="0" u="none" strike="noStrike" kern="0" cap="all" normalizeH="0" baseline="0" noProof="0"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entury Gothic"/>
                <a:ea typeface="+mn-ea"/>
                <a:cs typeface="+mn-cs"/>
              </a:rPr>
              <a:t>MUCHAS GRACIAS!!!!</a:t>
            </a:r>
          </a:p>
        </p:txBody>
      </p:sp>
    </p:spTree>
    <p:extLst>
      <p:ext uri="{BB962C8B-B14F-4D97-AF65-F5344CB8AC3E}">
        <p14:creationId xmlns:p14="http://schemas.microsoft.com/office/powerpoint/2010/main" val="393995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76712"/>
          </a:xfrm>
        </p:spPr>
        <p:txBody>
          <a:bodyPr>
            <a:normAutofit/>
          </a:bodyPr>
          <a:lstStyle/>
          <a:p>
            <a:pPr algn="ctr"/>
            <a:r>
              <a:rPr lang="es-MX" sz="4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1.1 Vías de Administración</a:t>
            </a:r>
            <a:endParaRPr lang="es-MX" sz="44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p:txBody>
          <a:bodyPr>
            <a:normAutofit fontScale="92500" lnSpcReduction="10000"/>
          </a:bodyPr>
          <a:lstStyle/>
          <a:p>
            <a:pPr marL="0" indent="0">
              <a:buNone/>
            </a:pPr>
            <a:r>
              <a:rPr lang="es-MX" sz="2400" dirty="0" smtClean="0">
                <a:latin typeface="Century Gothic" panose="020B0502020202020204" pitchFamily="34" charset="0"/>
              </a:rPr>
              <a:t>Las distintas vías de administración que son usadas en medicina  son generalmente 2: enterales y parenterales, están dadas por distintas razones:</a:t>
            </a:r>
          </a:p>
          <a:p>
            <a:pPr marL="0" indent="0">
              <a:buNone/>
            </a:pPr>
            <a:r>
              <a:rPr lang="es-MX" dirty="0" smtClean="0">
                <a:latin typeface="Century Gothic" panose="020B0502020202020204" pitchFamily="34" charset="0"/>
              </a:rPr>
              <a:t> </a:t>
            </a:r>
          </a:p>
          <a:p>
            <a:pPr marL="0" indent="0">
              <a:buNone/>
            </a:pPr>
            <a:endParaRPr lang="es-MX" dirty="0" smtClean="0">
              <a:latin typeface="Century Gothic" panose="020B0502020202020204" pitchFamily="34" charset="0"/>
            </a:endParaRPr>
          </a:p>
          <a:p>
            <a:pPr marL="0" indent="0">
              <a:buNone/>
            </a:pPr>
            <a:endParaRPr lang="es-MX" dirty="0">
              <a:latin typeface="Century Gothic" panose="020B0502020202020204" pitchFamily="34" charset="0"/>
            </a:endParaRPr>
          </a:p>
          <a:p>
            <a:pPr marL="0" indent="0">
              <a:buNone/>
            </a:pPr>
            <a:endParaRPr lang="es-MX" dirty="0" smtClean="0">
              <a:latin typeface="Century Gothic" panose="020B0502020202020204" pitchFamily="34" charset="0"/>
            </a:endParaRPr>
          </a:p>
          <a:p>
            <a:pPr marL="0" indent="0">
              <a:buNone/>
            </a:pPr>
            <a:endParaRPr lang="es-MX" dirty="0">
              <a:latin typeface="Century Gothic" panose="020B0502020202020204" pitchFamily="34" charset="0"/>
            </a:endParaRPr>
          </a:p>
          <a:p>
            <a:pPr lvl="1">
              <a:buFont typeface="Wingdings" panose="05000000000000000000" pitchFamily="2" charset="2"/>
              <a:buChar char="Ø"/>
            </a:pPr>
            <a:r>
              <a:rPr lang="es-MX" sz="2000" dirty="0" smtClean="0">
                <a:solidFill>
                  <a:schemeClr val="tx1"/>
                </a:solidFill>
                <a:latin typeface="Century Gothic" panose="020B0502020202020204" pitchFamily="34" charset="0"/>
              </a:rPr>
              <a:t>Por conveniencia (oral)</a:t>
            </a:r>
          </a:p>
          <a:p>
            <a:pPr lvl="1">
              <a:buFont typeface="Wingdings" panose="05000000000000000000" pitchFamily="2" charset="2"/>
              <a:buChar char="Ø"/>
            </a:pPr>
            <a:r>
              <a:rPr lang="es-MX" sz="2000" dirty="0" smtClean="0">
                <a:solidFill>
                  <a:schemeClr val="tx1"/>
                </a:solidFill>
                <a:latin typeface="Century Gothic" panose="020B0502020202020204" pitchFamily="34" charset="0"/>
              </a:rPr>
              <a:t>Prolongar la duración de absorción farmacológica (transdérmica)</a:t>
            </a:r>
          </a:p>
          <a:p>
            <a:pPr lvl="1">
              <a:buFont typeface="Wingdings" panose="05000000000000000000" pitchFamily="2" charset="2"/>
              <a:buChar char="Ø"/>
            </a:pPr>
            <a:r>
              <a:rPr lang="es-MX" sz="2000" dirty="0" smtClean="0">
                <a:solidFill>
                  <a:schemeClr val="tx1"/>
                </a:solidFill>
                <a:latin typeface="Century Gothic" panose="020B0502020202020204" pitchFamily="34" charset="0"/>
              </a:rPr>
              <a:t>Para evitar el efecto del primer paso (supositorios rectales, sublingual)</a:t>
            </a:r>
          </a:p>
          <a:p>
            <a:pPr lvl="1">
              <a:buFont typeface="Wingdings" panose="05000000000000000000" pitchFamily="2" charset="2"/>
              <a:buChar char="Ø"/>
            </a:pPr>
            <a:endParaRPr lang="es-MX" dirty="0" smtClean="0">
              <a:latin typeface="Century Gothic" panose="020B0502020202020204"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1" y="3140968"/>
            <a:ext cx="2031624" cy="1463039"/>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3140968"/>
            <a:ext cx="1996440" cy="146304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0369" y="3140968"/>
            <a:ext cx="2432111" cy="1463039"/>
          </a:xfrm>
          <a:prstGeom prst="rect">
            <a:avLst/>
          </a:prstGeom>
        </p:spPr>
      </p:pic>
    </p:spTree>
    <p:extLst>
      <p:ext uri="{BB962C8B-B14F-4D97-AF65-F5344CB8AC3E}">
        <p14:creationId xmlns:p14="http://schemas.microsoft.com/office/powerpoint/2010/main" val="15105154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239000" cy="926976"/>
          </a:xfrm>
        </p:spPr>
        <p:txBody>
          <a:bodyPr>
            <a:normAutofit/>
          </a:bodyPr>
          <a:lstStyle/>
          <a:p>
            <a:pPr algn="ctr"/>
            <a:r>
              <a:rPr lang="es-MX" sz="4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1.1 Vías De Administración</a:t>
            </a:r>
            <a:endParaRPr lang="es-MX" sz="4400" dirty="0"/>
          </a:p>
        </p:txBody>
      </p:sp>
      <p:sp>
        <p:nvSpPr>
          <p:cNvPr id="3" name="2 Marcador de contenido"/>
          <p:cNvSpPr>
            <a:spLocks noGrp="1"/>
          </p:cNvSpPr>
          <p:nvPr>
            <p:ph idx="1"/>
          </p:nvPr>
        </p:nvSpPr>
        <p:spPr>
          <a:xfrm>
            <a:off x="457200" y="1340768"/>
            <a:ext cx="7239000" cy="4846320"/>
          </a:xfrm>
        </p:spPr>
        <p:txBody>
          <a:bodyPr>
            <a:normAutofit fontScale="92500" lnSpcReduction="10000"/>
          </a:bodyPr>
          <a:lstStyle/>
          <a:p>
            <a:pPr>
              <a:buFont typeface="Wingdings" panose="05000000000000000000" pitchFamily="2" charset="2"/>
              <a:buChar char="Ø"/>
            </a:pPr>
            <a:r>
              <a:rPr lang="es-MX" b="1" dirty="0" smtClean="0">
                <a:latin typeface="Century Gothic" panose="020B0502020202020204" pitchFamily="34" charset="0"/>
              </a:rPr>
              <a:t>Enterales</a:t>
            </a:r>
          </a:p>
          <a:p>
            <a:pPr marL="0" indent="0">
              <a:buNone/>
            </a:pPr>
            <a:endParaRPr lang="es-MX" b="1" dirty="0" smtClean="0">
              <a:latin typeface="Century Gothic" panose="020B0502020202020204" pitchFamily="34" charset="0"/>
            </a:endParaRPr>
          </a:p>
          <a:p>
            <a:pPr lvl="1">
              <a:buFont typeface="Wingdings" panose="05000000000000000000" pitchFamily="2" charset="2"/>
              <a:buChar char="v"/>
            </a:pPr>
            <a:r>
              <a:rPr lang="es-MX" dirty="0" smtClean="0">
                <a:solidFill>
                  <a:schemeClr val="tx1"/>
                </a:solidFill>
                <a:latin typeface="Century Gothic" panose="020B0502020202020204" pitchFamily="34" charset="0"/>
              </a:rPr>
              <a:t>Oral</a:t>
            </a:r>
          </a:p>
          <a:p>
            <a:pPr lvl="2">
              <a:buFont typeface="Wingdings" panose="05000000000000000000" pitchFamily="2" charset="2"/>
              <a:buChar char="ü"/>
            </a:pPr>
            <a:r>
              <a:rPr lang="es-MX" dirty="0" smtClean="0">
                <a:latin typeface="Century Gothic" panose="020B0502020202020204" pitchFamily="34" charset="0"/>
              </a:rPr>
              <a:t>Sublingual</a:t>
            </a:r>
          </a:p>
          <a:p>
            <a:pPr lvl="2">
              <a:buFont typeface="Wingdings" panose="05000000000000000000" pitchFamily="2" charset="2"/>
              <a:buChar char="ü"/>
            </a:pPr>
            <a:r>
              <a:rPr lang="es-MX" dirty="0" smtClean="0">
                <a:latin typeface="Century Gothic" panose="020B0502020202020204" pitchFamily="34" charset="0"/>
              </a:rPr>
              <a:t>Preparaciones de liberación prolongada.</a:t>
            </a:r>
          </a:p>
          <a:p>
            <a:pPr lvl="2">
              <a:buFont typeface="Wingdings" panose="05000000000000000000" pitchFamily="2" charset="2"/>
              <a:buChar char="§"/>
            </a:pPr>
            <a:endParaRPr lang="es-MX" b="1" dirty="0" smtClean="0">
              <a:latin typeface="Century Gothic" panose="020B0502020202020204" pitchFamily="34" charset="0"/>
            </a:endParaRPr>
          </a:p>
          <a:p>
            <a:pPr lvl="2">
              <a:buFont typeface="Wingdings" panose="05000000000000000000" pitchFamily="2" charset="2"/>
              <a:buChar char="§"/>
            </a:pPr>
            <a:endParaRPr lang="es-MX" b="1" dirty="0">
              <a:latin typeface="Century Gothic" panose="020B0502020202020204" pitchFamily="34" charset="0"/>
            </a:endParaRPr>
          </a:p>
          <a:p>
            <a:pPr marL="530352" lvl="2" indent="0">
              <a:buNone/>
            </a:pPr>
            <a:endParaRPr lang="es-MX" b="1" dirty="0" smtClean="0">
              <a:latin typeface="Century Gothic" panose="020B0502020202020204" pitchFamily="34" charset="0"/>
            </a:endParaRPr>
          </a:p>
          <a:p>
            <a:pPr>
              <a:buFont typeface="Wingdings" panose="05000000000000000000" pitchFamily="2" charset="2"/>
              <a:buChar char="Ø"/>
            </a:pPr>
            <a:r>
              <a:rPr lang="es-MX" b="1" dirty="0" smtClean="0">
                <a:latin typeface="Century Gothic" panose="020B0502020202020204" pitchFamily="34" charset="0"/>
              </a:rPr>
              <a:t>Parenterales:</a:t>
            </a:r>
          </a:p>
          <a:p>
            <a:pPr>
              <a:buFont typeface="Wingdings" panose="05000000000000000000" pitchFamily="2" charset="2"/>
              <a:buChar char="Ø"/>
            </a:pPr>
            <a:endParaRPr lang="es-MX" b="1" dirty="0" smtClean="0">
              <a:latin typeface="Century Gothic" panose="020B0502020202020204" pitchFamily="34" charset="0"/>
            </a:endParaRPr>
          </a:p>
          <a:p>
            <a:pPr marL="589788" lvl="1" indent="-342900">
              <a:buFont typeface="Wingdings" panose="05000000000000000000" pitchFamily="2" charset="2"/>
              <a:buChar char="v"/>
            </a:pPr>
            <a:r>
              <a:rPr lang="es-MX" dirty="0" smtClean="0">
                <a:solidFill>
                  <a:schemeClr val="tx1"/>
                </a:solidFill>
                <a:latin typeface="Century Gothic" panose="020B0502020202020204" pitchFamily="34" charset="0"/>
              </a:rPr>
              <a:t>Transdérmica , rectal, intravenosa, subcutánea, intramuscular, intraarterial, intratecal, absorción pulmonar, aplicación tópica (mucosas, oftálmicos).</a:t>
            </a:r>
          </a:p>
          <a:p>
            <a:pPr marL="589788" lvl="1" indent="-342900">
              <a:buFont typeface="Wingdings" panose="05000000000000000000" pitchFamily="2" charset="2"/>
              <a:buChar char="v"/>
            </a:pPr>
            <a:endParaRPr lang="es-MX" b="1" dirty="0" smtClean="0">
              <a:solidFill>
                <a:schemeClr val="tx1"/>
              </a:solidFill>
              <a:latin typeface="Century Gothic" panose="020B0502020202020204" pitchFamily="34" charset="0"/>
            </a:endParaRPr>
          </a:p>
          <a:p>
            <a:pPr marL="0" indent="0">
              <a:buNone/>
            </a:pPr>
            <a:endParaRPr lang="es-MX" b="1" dirty="0" smtClean="0">
              <a:latin typeface="Century Gothic" panose="020B0502020202020204" pitchFamily="34" charset="0"/>
            </a:endParaRPr>
          </a:p>
          <a:p>
            <a:pPr>
              <a:buFont typeface="Wingdings" panose="05000000000000000000" pitchFamily="2" charset="2"/>
              <a:buChar char="Ø"/>
            </a:pPr>
            <a:endParaRPr lang="es-MX" dirty="0" smtClean="0">
              <a:latin typeface="Century Gothic" panose="020B0502020202020204" pitchFamily="34" charset="0"/>
            </a:endParaRPr>
          </a:p>
        </p:txBody>
      </p:sp>
      <p:sp>
        <p:nvSpPr>
          <p:cNvPr id="4" name="3 Rectángulo"/>
          <p:cNvSpPr/>
          <p:nvPr/>
        </p:nvSpPr>
        <p:spPr>
          <a:xfrm>
            <a:off x="3275856" y="1556792"/>
            <a:ext cx="5400600" cy="122413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MX" sz="1600" dirty="0" smtClean="0">
                <a:latin typeface="Century Gothic" panose="020B0502020202020204" pitchFamily="34" charset="0"/>
              </a:rPr>
              <a:t>Método más frecuente, mas seguro, económico. Desventajas: absorción limitada de algunos fármacos, vómito, destrucción de fármacos por enzimas, cooperación del paciente.  </a:t>
            </a:r>
            <a:endParaRPr lang="es-MX" sz="1600" dirty="0">
              <a:latin typeface="Century Gothic" panose="020B0502020202020204" pitchFamily="34" charset="0"/>
            </a:endParaRPr>
          </a:p>
        </p:txBody>
      </p:sp>
      <p:cxnSp>
        <p:nvCxnSpPr>
          <p:cNvPr id="6" name="5 Conector recto de flecha"/>
          <p:cNvCxnSpPr/>
          <p:nvPr/>
        </p:nvCxnSpPr>
        <p:spPr>
          <a:xfrm>
            <a:off x="1979712" y="2276872"/>
            <a:ext cx="1296144"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522646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4008" y="4005064"/>
            <a:ext cx="4320540" cy="2712720"/>
          </a:xfr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2283815"/>
            <a:ext cx="3150096" cy="1575048"/>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824" y="1819870"/>
            <a:ext cx="2592288" cy="2038993"/>
          </a:xfrm>
          <a:prstGeom prst="rect">
            <a:avLst/>
          </a:prstGeom>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0152" y="85787"/>
            <a:ext cx="3006080" cy="1943819"/>
          </a:xfrm>
          <a:prstGeom prst="rect">
            <a:avLst/>
          </a:prstGeom>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9511" y="101510"/>
            <a:ext cx="2855889" cy="1599298"/>
          </a:xfrm>
          <a:prstGeom prst="rect">
            <a:avLst/>
          </a:prstGeom>
        </p:spPr>
      </p:pic>
      <p:pic>
        <p:nvPicPr>
          <p:cNvPr id="9" name="8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39752" y="4221088"/>
            <a:ext cx="2286000" cy="2316480"/>
          </a:xfrm>
          <a:prstGeom prst="rect">
            <a:avLst/>
          </a:prstGeom>
        </p:spPr>
      </p:pic>
      <p:pic>
        <p:nvPicPr>
          <p:cNvPr id="10" name="9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16486" y="143965"/>
            <a:ext cx="2579650" cy="1556844"/>
          </a:xfrm>
          <a:prstGeom prst="rect">
            <a:avLst/>
          </a:prstGeom>
        </p:spPr>
      </p:pic>
      <p:pic>
        <p:nvPicPr>
          <p:cNvPr id="11" name="10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8783" y="1844824"/>
            <a:ext cx="2685025" cy="2012434"/>
          </a:xfrm>
          <a:prstGeom prst="rect">
            <a:avLst/>
          </a:prstGeom>
        </p:spPr>
      </p:pic>
      <p:pic>
        <p:nvPicPr>
          <p:cNvPr id="12" name="11 Imagen"/>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6030" y="4221088"/>
            <a:ext cx="1924302" cy="2326249"/>
          </a:xfrm>
          <a:prstGeom prst="rect">
            <a:avLst/>
          </a:prstGeom>
        </p:spPr>
      </p:pic>
    </p:spTree>
    <p:extLst>
      <p:ext uri="{BB962C8B-B14F-4D97-AF65-F5344CB8AC3E}">
        <p14:creationId xmlns:p14="http://schemas.microsoft.com/office/powerpoint/2010/main" val="4125095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7239000" cy="792088"/>
          </a:xfrm>
        </p:spPr>
        <p:txBody>
          <a:bodyPr>
            <a:normAutofit/>
          </a:bodyPr>
          <a:lstStyle/>
          <a:p>
            <a:pPr algn="ctr"/>
            <a:r>
              <a:rPr lang="es-MX" sz="4400" cap="none" dirty="0" smtClean="0">
                <a:ln w="10541" cmpd="sng">
                  <a:solidFill>
                    <a:schemeClr val="accent1">
                      <a:shade val="88000"/>
                      <a:satMod val="110000"/>
                    </a:schemeClr>
                  </a:solidFill>
                  <a:prstDash val="solid"/>
                </a:ln>
                <a:solidFill>
                  <a:srgbClr val="7030A0"/>
                </a:solidFill>
              </a:rPr>
              <a:t>1.2 Vías de Absorción</a:t>
            </a:r>
            <a:endParaRPr lang="es-MX" sz="4400" cap="none" dirty="0">
              <a:ln w="10541" cmpd="sng">
                <a:solidFill>
                  <a:schemeClr val="accent1">
                    <a:shade val="88000"/>
                    <a:satMod val="110000"/>
                  </a:schemeClr>
                </a:solidFill>
                <a:prstDash val="solid"/>
              </a:ln>
              <a:solidFill>
                <a:srgbClr val="7030A0"/>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64563984"/>
              </p:ext>
            </p:extLst>
          </p:nvPr>
        </p:nvGraphicFramePr>
        <p:xfrm>
          <a:off x="250825" y="1268413"/>
          <a:ext cx="8424863"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3308679" y="1268760"/>
            <a:ext cx="2376264" cy="151216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b="1" dirty="0" smtClean="0">
                <a:solidFill>
                  <a:schemeClr val="tx1"/>
                </a:solidFill>
                <a:latin typeface="Century Gothic" panose="020B0502020202020204" pitchFamily="34" charset="0"/>
              </a:rPr>
              <a:t>A  lo largo del desplazamiento y antes del mecanismo de acción, primero:</a:t>
            </a:r>
            <a:endParaRPr lang="es-MX"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50052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15352</TotalTime>
  <Words>3657</Words>
  <Application>Microsoft Office PowerPoint</Application>
  <PresentationFormat>Presentación en pantalla (4:3)</PresentationFormat>
  <Paragraphs>536</Paragraphs>
  <Slides>55</Slides>
  <Notes>4</Notes>
  <HiddenSlides>0</HiddenSlides>
  <MMClips>0</MMClips>
  <ScaleCrop>false</ScaleCrop>
  <HeadingPairs>
    <vt:vector size="4" baseType="variant">
      <vt:variant>
        <vt:lpstr>Tema</vt:lpstr>
      </vt:variant>
      <vt:variant>
        <vt:i4>1</vt:i4>
      </vt:variant>
      <vt:variant>
        <vt:lpstr>Títulos de diapositiva</vt:lpstr>
      </vt:variant>
      <vt:variant>
        <vt:i4>55</vt:i4>
      </vt:variant>
    </vt:vector>
  </HeadingPairs>
  <TitlesOfParts>
    <vt:vector size="56" baseType="lpstr">
      <vt:lpstr>Opulento</vt:lpstr>
      <vt:lpstr>Universidad Autónoma del Estado de México</vt:lpstr>
      <vt:lpstr>Farmacocinética</vt:lpstr>
      <vt:lpstr>Farmacinética</vt:lpstr>
      <vt:lpstr>1. Absorción</vt:lpstr>
      <vt:lpstr>Absorción</vt:lpstr>
      <vt:lpstr>1.1 Vías de Administración</vt:lpstr>
      <vt:lpstr>1.1 Vías De Administración</vt:lpstr>
      <vt:lpstr>Presentación de PowerPoint</vt:lpstr>
      <vt:lpstr>1.2 Vías de Absorción</vt:lpstr>
      <vt:lpstr>1.3 Mecanismos de transporte</vt:lpstr>
      <vt:lpstr>Difusión Acuosa</vt:lpstr>
      <vt:lpstr>Presentación de PowerPoint</vt:lpstr>
      <vt:lpstr>Difusión Lipídica.</vt:lpstr>
      <vt:lpstr>Transportadores Especiales</vt:lpstr>
      <vt:lpstr>Endocitosis</vt:lpstr>
      <vt:lpstr>Exocitosis.</vt:lpstr>
      <vt:lpstr>Ley de Difusión de Fick</vt:lpstr>
      <vt:lpstr>Ácidos y Bases Disociadas</vt:lpstr>
      <vt:lpstr>1.4 Ionización de ácidos y bases débiles: Ecuación de Henderson y Hasselbalch</vt:lpstr>
      <vt:lpstr>Ácidos Débiles</vt:lpstr>
      <vt:lpstr>Bases Débiles</vt:lpstr>
      <vt:lpstr>Presentación de PowerPoint</vt:lpstr>
      <vt:lpstr>1.5 Biodisponibilidad.</vt:lpstr>
      <vt:lpstr>1.5. Biodisponibilidad</vt:lpstr>
      <vt:lpstr>Presentación de PowerPoint</vt:lpstr>
      <vt:lpstr>Presentación de PowerPoint</vt:lpstr>
      <vt:lpstr>Presentación de PowerPoint</vt:lpstr>
      <vt:lpstr>2. Distribución</vt:lpstr>
      <vt:lpstr>2. Distribución</vt:lpstr>
      <vt:lpstr>Distribución en tejidos</vt:lpstr>
      <vt:lpstr>Presentación de PowerPoint</vt:lpstr>
      <vt:lpstr>Presentación de PowerPoint</vt:lpstr>
      <vt:lpstr>Volumen de Distribución</vt:lpstr>
      <vt:lpstr>3. Biotransformación </vt:lpstr>
      <vt:lpstr>Biotransformaciones Farmacológicas</vt:lpstr>
      <vt:lpstr>Reacciones de Fase I.</vt:lpstr>
      <vt:lpstr>Reacciones de Fase I.</vt:lpstr>
      <vt:lpstr>Enzimas Hepáticas p450 Humanas</vt:lpstr>
      <vt:lpstr>Inducción e Inhibición Enzimática</vt:lpstr>
      <vt:lpstr>Presentación de PowerPoint</vt:lpstr>
      <vt:lpstr>Reacciones de Fase II .</vt:lpstr>
      <vt:lpstr>Reacciones de fase II.</vt:lpstr>
      <vt:lpstr>Reacciones de Fase ii.</vt:lpstr>
      <vt:lpstr>Reacciones de Fase ii.</vt:lpstr>
      <vt:lpstr>Relevancia Clínica del Metabolismo</vt:lpstr>
      <vt:lpstr>Diferencias Individuales (modifican el metabolismo) </vt:lpstr>
      <vt:lpstr>Interacciones farmacológicas en el metabolismo</vt:lpstr>
      <vt:lpstr>Interacciones farmacológicas en el metabolismo</vt:lpstr>
      <vt:lpstr>5. Eliminación.</vt:lpstr>
      <vt:lpstr>5.Eliminación</vt:lpstr>
      <vt:lpstr>Eliminación limitada por la capacidad</vt:lpstr>
      <vt:lpstr>Eliminación dependiente de flujo.</vt:lpstr>
      <vt:lpstr>Vida media</vt:lpstr>
      <vt:lpstr>Bibliografía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Giovana Ruiz Vázquez</dc:creator>
  <cp:lastModifiedBy>Giovana Ruiz Vázquez</cp:lastModifiedBy>
  <cp:revision>162</cp:revision>
  <dcterms:created xsi:type="dcterms:W3CDTF">2015-08-12T15:37:34Z</dcterms:created>
  <dcterms:modified xsi:type="dcterms:W3CDTF">2015-09-26T14:27:32Z</dcterms:modified>
</cp:coreProperties>
</file>