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4.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6.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7.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8.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9.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11.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3.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4.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2.xml" ContentType="application/vnd.openxmlformats-officedocument.drawingml.diagramData+xml"/>
  <Override PartName="/ppt/diagrams/data10.xml" ContentType="application/vnd.openxmlformats-officedocument.drawingml.diagramData+xml"/>
  <Override PartName="/ppt/diagrams/data12.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7"/>
  </p:notesMasterIdLst>
  <p:sldIdLst>
    <p:sldId id="257" r:id="rId2"/>
    <p:sldId id="258" r:id="rId3"/>
    <p:sldId id="259" r:id="rId4"/>
    <p:sldId id="261" r:id="rId5"/>
    <p:sldId id="260" r:id="rId6"/>
    <p:sldId id="262" r:id="rId7"/>
    <p:sldId id="264" r:id="rId8"/>
    <p:sldId id="265" r:id="rId9"/>
    <p:sldId id="263" r:id="rId10"/>
    <p:sldId id="266" r:id="rId11"/>
    <p:sldId id="267" r:id="rId12"/>
    <p:sldId id="268" r:id="rId13"/>
    <p:sldId id="269" r:id="rId14"/>
    <p:sldId id="271" r:id="rId15"/>
    <p:sldId id="270" r:id="rId16"/>
    <p:sldId id="272" r:id="rId17"/>
    <p:sldId id="273" r:id="rId18"/>
    <p:sldId id="274" r:id="rId19"/>
    <p:sldId id="275" r:id="rId20"/>
    <p:sldId id="276" r:id="rId21"/>
    <p:sldId id="277" r:id="rId22"/>
    <p:sldId id="278" r:id="rId23"/>
    <p:sldId id="279" r:id="rId24"/>
    <p:sldId id="322" r:id="rId25"/>
    <p:sldId id="280" r:id="rId26"/>
    <p:sldId id="281" r:id="rId27"/>
    <p:sldId id="282" r:id="rId28"/>
    <p:sldId id="283" r:id="rId29"/>
    <p:sldId id="284" r:id="rId30"/>
    <p:sldId id="285" r:id="rId31"/>
    <p:sldId id="286" r:id="rId32"/>
    <p:sldId id="287" r:id="rId33"/>
    <p:sldId id="288" r:id="rId34"/>
    <p:sldId id="289" r:id="rId35"/>
    <p:sldId id="292" r:id="rId36"/>
    <p:sldId id="290" r:id="rId37"/>
    <p:sldId id="291"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12" r:id="rId51"/>
    <p:sldId id="305" r:id="rId52"/>
    <p:sldId id="308" r:id="rId53"/>
    <p:sldId id="309" r:id="rId54"/>
    <p:sldId id="306" r:id="rId55"/>
    <p:sldId id="310" r:id="rId56"/>
    <p:sldId id="311" r:id="rId57"/>
    <p:sldId id="314" r:id="rId58"/>
    <p:sldId id="315" r:id="rId59"/>
    <p:sldId id="316" r:id="rId60"/>
    <p:sldId id="317" r:id="rId61"/>
    <p:sldId id="318" r:id="rId62"/>
    <p:sldId id="320" r:id="rId63"/>
    <p:sldId id="321" r:id="rId64"/>
    <p:sldId id="323" r:id="rId65"/>
    <p:sldId id="324" r:id="rId6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563" autoAdjust="0"/>
  </p:normalViewPr>
  <p:slideViewPr>
    <p:cSldViewPr>
      <p:cViewPr>
        <p:scale>
          <a:sx n="46" d="100"/>
          <a:sy n="46" d="100"/>
        </p:scale>
        <p:origin x="-1310" y="-101"/>
      </p:cViewPr>
      <p:guideLst>
        <p:guide orient="horz" pos="2160"/>
        <p:guide pos="2880"/>
      </p:guideLst>
    </p:cSldViewPr>
  </p:slideViewPr>
  <p:outlineViewPr>
    <p:cViewPr>
      <p:scale>
        <a:sx n="33" d="100"/>
        <a:sy n="33" d="100"/>
      </p:scale>
      <p:origin x="0" y="26189"/>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_rels/data1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image" Target="../media/image38.png"/></Relationships>
</file>

<file path=ppt/diagrams/_rels/data1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diagrams/_rels/data2.xml.rels><?xml version="1.0" encoding="UTF-8" standalone="yes"?>
<Relationships xmlns="http://schemas.openxmlformats.org/package/2006/relationships"><Relationship Id="rId1" Type="http://schemas.openxmlformats.org/officeDocument/2006/relationships/image" Target="../media/image80.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43444B-6F60-4D7C-9D1B-4216CF6C260F}"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E57E25EE-B4EA-4414-942F-D0CA255C06FD}">
      <dgm:prSet phldrT="[Texto]"/>
      <dgm:spPr/>
      <dgm:t>
        <a:bodyPr/>
        <a:lstStyle/>
        <a:p>
          <a:r>
            <a:rPr lang="es-MX" b="1" dirty="0" smtClean="0">
              <a:latin typeface="+mj-lt"/>
            </a:rPr>
            <a:t>Son proteínas  ya que la estructura de los polipéptidos permite la diversidad necesaria y especificidad de la forma y carga eléctrica.</a:t>
          </a:r>
          <a:endParaRPr lang="es-MX" b="1" dirty="0">
            <a:latin typeface="+mj-lt"/>
          </a:endParaRPr>
        </a:p>
      </dgm:t>
    </dgm:pt>
    <dgm:pt modelId="{3D0A33BA-89A6-4D81-8383-C0ACDA7C23B2}" type="parTrans" cxnId="{1ED245A6-0488-42EF-A138-3215FEB5FCE4}">
      <dgm:prSet/>
      <dgm:spPr/>
      <dgm:t>
        <a:bodyPr/>
        <a:lstStyle/>
        <a:p>
          <a:endParaRPr lang="es-MX" b="1">
            <a:latin typeface="+mj-lt"/>
          </a:endParaRPr>
        </a:p>
      </dgm:t>
    </dgm:pt>
    <dgm:pt modelId="{89F22581-F059-4816-B87A-0739ACD181AA}" type="sibTrans" cxnId="{1ED245A6-0488-42EF-A138-3215FEB5FCE4}">
      <dgm:prSet/>
      <dgm:spPr/>
      <dgm:t>
        <a:bodyPr/>
        <a:lstStyle/>
        <a:p>
          <a:endParaRPr lang="es-MX" b="1">
            <a:latin typeface="+mj-lt"/>
          </a:endParaRPr>
        </a:p>
      </dgm:t>
    </dgm:pt>
    <dgm:pt modelId="{16200AF0-B030-449F-9976-DB870163C0AF}">
      <dgm:prSet phldrT="[Texto]"/>
      <dgm:spPr/>
      <dgm:t>
        <a:bodyPr/>
        <a:lstStyle/>
        <a:p>
          <a:r>
            <a:rPr lang="es-MX" b="1" dirty="0" smtClean="0">
              <a:latin typeface="+mj-lt"/>
            </a:rPr>
            <a:t>Se conocen receptores cuyos ligando aun son desconocidos, se les llama receptores “huérfanos”.</a:t>
          </a:r>
        </a:p>
      </dgm:t>
    </dgm:pt>
    <dgm:pt modelId="{43640780-D0C7-4FCF-9144-AD6BC54C109E}" type="parTrans" cxnId="{65607ABF-FB27-4656-B6EC-BB8538EF359E}">
      <dgm:prSet/>
      <dgm:spPr/>
      <dgm:t>
        <a:bodyPr/>
        <a:lstStyle/>
        <a:p>
          <a:endParaRPr lang="es-MX" b="1">
            <a:latin typeface="+mj-lt"/>
          </a:endParaRPr>
        </a:p>
      </dgm:t>
    </dgm:pt>
    <dgm:pt modelId="{CCCD77EA-3547-42F4-9DFE-93BC9B2A2AFB}" type="sibTrans" cxnId="{65607ABF-FB27-4656-B6EC-BB8538EF359E}">
      <dgm:prSet/>
      <dgm:spPr/>
      <dgm:t>
        <a:bodyPr/>
        <a:lstStyle/>
        <a:p>
          <a:endParaRPr lang="es-MX" b="1">
            <a:latin typeface="+mj-lt"/>
          </a:endParaRPr>
        </a:p>
      </dgm:t>
    </dgm:pt>
    <dgm:pt modelId="{626E6390-B093-47F2-9A8E-96235B849C08}">
      <dgm:prSet phldrT="[Texto]"/>
      <dgm:spPr/>
      <dgm:t>
        <a:bodyPr/>
        <a:lstStyle/>
        <a:p>
          <a:r>
            <a:rPr lang="es-MX" b="1" dirty="0" smtClean="0">
              <a:latin typeface="+mj-lt"/>
            </a:rPr>
            <a:t>Proteínas reguladoras median las señales químicas endógena como neutransmisorores, autacoides y hormonas. </a:t>
          </a:r>
          <a:endParaRPr lang="es-MX" b="1" dirty="0">
            <a:latin typeface="+mj-lt"/>
          </a:endParaRPr>
        </a:p>
      </dgm:t>
    </dgm:pt>
    <dgm:pt modelId="{006BBD1C-D514-46B9-A115-B7FEBE3A7A82}" type="parTrans" cxnId="{EAB24D04-10E7-427F-995F-A9ED7E391DFE}">
      <dgm:prSet/>
      <dgm:spPr/>
      <dgm:t>
        <a:bodyPr/>
        <a:lstStyle/>
        <a:p>
          <a:endParaRPr lang="es-MX" b="1">
            <a:latin typeface="+mj-lt"/>
          </a:endParaRPr>
        </a:p>
      </dgm:t>
    </dgm:pt>
    <dgm:pt modelId="{FB410A42-601D-4BCE-89C5-5DEBFB652041}" type="sibTrans" cxnId="{EAB24D04-10E7-427F-995F-A9ED7E391DFE}">
      <dgm:prSet/>
      <dgm:spPr/>
      <dgm:t>
        <a:bodyPr/>
        <a:lstStyle/>
        <a:p>
          <a:endParaRPr lang="es-MX" b="1">
            <a:latin typeface="+mj-lt"/>
          </a:endParaRPr>
        </a:p>
      </dgm:t>
    </dgm:pt>
    <dgm:pt modelId="{8D51BC61-C280-4E09-B59C-599249375E74}">
      <dgm:prSet phldrT="[Texto]"/>
      <dgm:spPr/>
      <dgm:t>
        <a:bodyPr/>
        <a:lstStyle/>
        <a:p>
          <a:r>
            <a:rPr lang="es-MX" b="1" dirty="0" smtClean="0">
              <a:latin typeface="+mj-lt"/>
            </a:rPr>
            <a:t>Enzimas que pueden inhibirse o activarse por la unión de un fármaco (reductasa de </a:t>
          </a:r>
          <a:r>
            <a:rPr lang="es-MX" b="1" dirty="0" err="1" smtClean="0">
              <a:latin typeface="+mj-lt"/>
            </a:rPr>
            <a:t>hidrofolato</a:t>
          </a:r>
          <a:r>
            <a:rPr lang="es-MX" b="1" dirty="0" smtClean="0">
              <a:latin typeface="+mj-lt"/>
            </a:rPr>
            <a:t>, receptor del </a:t>
          </a:r>
          <a:r>
            <a:rPr lang="es-MX" b="1" dirty="0" err="1" smtClean="0">
              <a:latin typeface="+mj-lt"/>
            </a:rPr>
            <a:t>metrotexato</a:t>
          </a:r>
          <a:r>
            <a:rPr lang="es-MX" b="1" dirty="0" smtClean="0">
              <a:latin typeface="+mj-lt"/>
            </a:rPr>
            <a:t>)</a:t>
          </a:r>
          <a:endParaRPr lang="es-MX" b="1" dirty="0">
            <a:latin typeface="+mj-lt"/>
          </a:endParaRPr>
        </a:p>
      </dgm:t>
    </dgm:pt>
    <dgm:pt modelId="{7C759ED0-2C8C-4F5F-9D3B-4006D2A2EEC7}" type="parTrans" cxnId="{34510C99-60E6-4FA4-9D1C-E9B85AD9A208}">
      <dgm:prSet/>
      <dgm:spPr/>
      <dgm:t>
        <a:bodyPr/>
        <a:lstStyle/>
        <a:p>
          <a:endParaRPr lang="es-MX" b="1">
            <a:latin typeface="+mj-lt"/>
          </a:endParaRPr>
        </a:p>
      </dgm:t>
    </dgm:pt>
    <dgm:pt modelId="{7A35D8C5-ADE3-4A8C-9263-7073F6A36FE1}" type="sibTrans" cxnId="{34510C99-60E6-4FA4-9D1C-E9B85AD9A208}">
      <dgm:prSet/>
      <dgm:spPr/>
      <dgm:t>
        <a:bodyPr/>
        <a:lstStyle/>
        <a:p>
          <a:endParaRPr lang="es-MX" b="1">
            <a:latin typeface="+mj-lt"/>
          </a:endParaRPr>
        </a:p>
      </dgm:t>
    </dgm:pt>
    <mc:AlternateContent xmlns:mc="http://schemas.openxmlformats.org/markup-compatibility/2006" xmlns:a14="http://schemas.microsoft.com/office/drawing/2010/main">
      <mc:Choice Requires="a14">
        <dgm:pt modelId="{20B0251C-CA32-4E83-948B-ACD54EF19198}">
          <dgm:prSet phldrT="[Texto]"/>
          <dgm:spPr/>
          <dgm:t>
            <a:bodyPr/>
            <a:lstStyle/>
            <a:p>
              <a:r>
                <a:rPr lang="es-MX" b="1" dirty="0" smtClean="0">
                  <a:latin typeface="+mj-lt"/>
                </a:rPr>
                <a:t>Proteínas transportadoras como </a:t>
              </a:r>
              <a14:m>
                <m:oMath xmlns:m="http://schemas.openxmlformats.org/officeDocument/2006/math">
                  <m:sSup>
                    <m:sSupPr>
                      <m:ctrlPr>
                        <a:rPr lang="es-MX" b="1" i="1" smtClean="0">
                          <a:latin typeface="Cambria Math"/>
                        </a:rPr>
                      </m:ctrlPr>
                    </m:sSupPr>
                    <m:e>
                      <m:r>
                        <a:rPr lang="es-MX" b="1" i="1" smtClean="0">
                          <a:latin typeface="Cambria Math"/>
                        </a:rPr>
                        <m:t>𝑵𝒂</m:t>
                      </m:r>
                    </m:e>
                    <m:sup>
                      <m:r>
                        <a:rPr lang="es-MX" b="1" i="1" smtClean="0">
                          <a:latin typeface="Cambria Math"/>
                        </a:rPr>
                        <m:t>+</m:t>
                      </m:r>
                    </m:sup>
                  </m:sSup>
                  <m:r>
                    <a:rPr lang="es-MX" b="1" i="1" smtClean="0">
                      <a:latin typeface="Cambria Math"/>
                    </a:rPr>
                    <m:t>, </m:t>
                  </m:r>
                  <m:sSup>
                    <m:sSupPr>
                      <m:ctrlPr>
                        <a:rPr lang="es-MX" b="1" i="1" smtClean="0">
                          <a:latin typeface="Cambria Math"/>
                        </a:rPr>
                      </m:ctrlPr>
                    </m:sSupPr>
                    <m:e>
                      <m:r>
                        <a:rPr lang="es-MX" b="1" i="1" smtClean="0">
                          <a:latin typeface="Cambria Math"/>
                        </a:rPr>
                        <m:t>𝑲</m:t>
                      </m:r>
                    </m:e>
                    <m:sup>
                      <m:r>
                        <a:rPr lang="es-MX" b="1" i="1" smtClean="0">
                          <a:latin typeface="Cambria Math"/>
                        </a:rPr>
                        <m:t>+</m:t>
                      </m:r>
                    </m:sup>
                  </m:sSup>
                  <m:r>
                    <a:rPr lang="es-MX" b="1" i="1" smtClean="0">
                      <a:latin typeface="Cambria Math"/>
                    </a:rPr>
                    <m:t>𝑨𝑻𝑷𝒂𝒔𝒂</m:t>
                  </m:r>
                </m:oMath>
              </a14:m>
              <a:r>
                <a:rPr lang="es-MX" b="1" dirty="0" smtClean="0">
                  <a:latin typeface="+mj-lt"/>
                </a:rPr>
                <a:t>, receptores de membrana  para los glucósidos cardiacos </a:t>
              </a:r>
              <a:r>
                <a:rPr lang="es-MX" b="1" dirty="0" err="1" smtClean="0">
                  <a:latin typeface="+mj-lt"/>
                </a:rPr>
                <a:t>digitálicos</a:t>
              </a:r>
              <a:r>
                <a:rPr lang="es-MX" b="1" dirty="0" smtClean="0">
                  <a:latin typeface="+mj-lt"/>
                </a:rPr>
                <a:t>.</a:t>
              </a:r>
              <a:endParaRPr lang="es-MX" b="1" dirty="0">
                <a:latin typeface="+mj-lt"/>
              </a:endParaRPr>
            </a:p>
          </dgm:t>
        </dgm:pt>
      </mc:Choice>
      <mc:Fallback xmlns="">
        <dgm:pt modelId="{20B0251C-CA32-4E83-948B-ACD54EF19198}">
          <dgm:prSet phldrT="[Texto]"/>
          <dgm:spPr/>
          <dgm:t>
            <a:bodyPr/>
            <a:lstStyle/>
            <a:p>
              <a:r>
                <a:rPr lang="es-MX" b="1" dirty="0" smtClean="0">
                  <a:latin typeface="+mj-lt"/>
                </a:rPr>
                <a:t>Proteínas transportadoras como </a:t>
              </a:r>
              <a:r>
                <a:rPr lang="es-MX" b="1" i="0" smtClean="0">
                  <a:latin typeface="Cambria Math"/>
                </a:rPr>
                <a:t>〖𝑵𝒂〗^+, 𝑲^+ 𝑨𝑻𝑷𝒂𝒔𝒂</a:t>
              </a:r>
              <a:r>
                <a:rPr lang="es-MX" b="1" dirty="0" smtClean="0">
                  <a:latin typeface="+mj-lt"/>
                </a:rPr>
                <a:t>, receptores de membrana  para los glucósidos cardiacos </a:t>
              </a:r>
              <a:r>
                <a:rPr lang="es-MX" b="1" dirty="0" err="1" smtClean="0">
                  <a:latin typeface="+mj-lt"/>
                </a:rPr>
                <a:t>digitálicos</a:t>
              </a:r>
              <a:r>
                <a:rPr lang="es-MX" b="1" dirty="0" smtClean="0">
                  <a:latin typeface="+mj-lt"/>
                </a:rPr>
                <a:t>.</a:t>
              </a:r>
              <a:endParaRPr lang="es-MX" b="1" dirty="0">
                <a:latin typeface="+mj-lt"/>
              </a:endParaRPr>
            </a:p>
          </dgm:t>
        </dgm:pt>
      </mc:Fallback>
    </mc:AlternateContent>
    <dgm:pt modelId="{A8BCE0D2-AEA1-4914-BB49-E1DC5841918E}" type="parTrans" cxnId="{79E69CC3-3571-45A2-AEF7-82C39EEB5A42}">
      <dgm:prSet/>
      <dgm:spPr/>
      <dgm:t>
        <a:bodyPr/>
        <a:lstStyle/>
        <a:p>
          <a:endParaRPr lang="es-MX" b="1">
            <a:latin typeface="+mj-lt"/>
          </a:endParaRPr>
        </a:p>
      </dgm:t>
    </dgm:pt>
    <dgm:pt modelId="{D7C2DDE0-19F0-46F1-BB17-6EB49B84DC98}" type="sibTrans" cxnId="{79E69CC3-3571-45A2-AEF7-82C39EEB5A42}">
      <dgm:prSet/>
      <dgm:spPr/>
      <dgm:t>
        <a:bodyPr/>
        <a:lstStyle/>
        <a:p>
          <a:endParaRPr lang="es-MX" b="1">
            <a:latin typeface="+mj-lt"/>
          </a:endParaRPr>
        </a:p>
      </dgm:t>
    </dgm:pt>
    <dgm:pt modelId="{41B88DF6-8723-4056-99FE-D242B0207421}">
      <dgm:prSet phldrT="[Texto]"/>
      <dgm:spPr/>
      <dgm:t>
        <a:bodyPr/>
        <a:lstStyle/>
        <a:p>
          <a:r>
            <a:rPr lang="es-MX" b="1" dirty="0" smtClean="0">
              <a:latin typeface="+mj-lt"/>
            </a:rPr>
            <a:t>Proteínas estructurales, por ejemplo la tubulina, receptor de la colchicina.</a:t>
          </a:r>
          <a:endParaRPr lang="es-MX" b="1" dirty="0">
            <a:latin typeface="+mj-lt"/>
          </a:endParaRPr>
        </a:p>
      </dgm:t>
    </dgm:pt>
    <dgm:pt modelId="{5DCBDA72-9664-4540-90BC-B825C4F9CB71}" type="parTrans" cxnId="{5DE48CCD-D79E-493F-85F2-A22106A5465B}">
      <dgm:prSet/>
      <dgm:spPr/>
      <dgm:t>
        <a:bodyPr/>
        <a:lstStyle/>
        <a:p>
          <a:endParaRPr lang="es-MX"/>
        </a:p>
      </dgm:t>
    </dgm:pt>
    <dgm:pt modelId="{E81EE4DB-A511-493F-8D66-4ED21F9CC874}" type="sibTrans" cxnId="{5DE48CCD-D79E-493F-85F2-A22106A5465B}">
      <dgm:prSet/>
      <dgm:spPr/>
      <dgm:t>
        <a:bodyPr/>
        <a:lstStyle/>
        <a:p>
          <a:endParaRPr lang="es-MX"/>
        </a:p>
      </dgm:t>
    </dgm:pt>
    <dgm:pt modelId="{C364364D-0043-45DA-99AA-400482B20D8A}" type="pres">
      <dgm:prSet presAssocID="{1A43444B-6F60-4D7C-9D1B-4216CF6C260F}" presName="diagram" presStyleCnt="0">
        <dgm:presLayoutVars>
          <dgm:dir/>
          <dgm:resizeHandles val="exact"/>
        </dgm:presLayoutVars>
      </dgm:prSet>
      <dgm:spPr/>
      <dgm:t>
        <a:bodyPr/>
        <a:lstStyle/>
        <a:p>
          <a:endParaRPr lang="es-MX"/>
        </a:p>
      </dgm:t>
    </dgm:pt>
    <dgm:pt modelId="{A1CA6806-0D43-4390-9FCE-939A763A623D}" type="pres">
      <dgm:prSet presAssocID="{E57E25EE-B4EA-4414-942F-D0CA255C06FD}" presName="node" presStyleLbl="node1" presStyleIdx="0" presStyleCnt="6">
        <dgm:presLayoutVars>
          <dgm:bulletEnabled val="1"/>
        </dgm:presLayoutVars>
      </dgm:prSet>
      <dgm:spPr/>
      <dgm:t>
        <a:bodyPr/>
        <a:lstStyle/>
        <a:p>
          <a:endParaRPr lang="es-MX"/>
        </a:p>
      </dgm:t>
    </dgm:pt>
    <dgm:pt modelId="{EE2BA18C-96B4-4E95-AD2C-10381DA9FD84}" type="pres">
      <dgm:prSet presAssocID="{89F22581-F059-4816-B87A-0739ACD181AA}" presName="sibTrans" presStyleCnt="0"/>
      <dgm:spPr/>
    </dgm:pt>
    <dgm:pt modelId="{AF51FA5F-6C64-4A76-8832-512A7F9D814B}" type="pres">
      <dgm:prSet presAssocID="{16200AF0-B030-449F-9976-DB870163C0AF}" presName="node" presStyleLbl="node1" presStyleIdx="1" presStyleCnt="6">
        <dgm:presLayoutVars>
          <dgm:bulletEnabled val="1"/>
        </dgm:presLayoutVars>
      </dgm:prSet>
      <dgm:spPr/>
      <dgm:t>
        <a:bodyPr/>
        <a:lstStyle/>
        <a:p>
          <a:endParaRPr lang="es-MX"/>
        </a:p>
      </dgm:t>
    </dgm:pt>
    <dgm:pt modelId="{96A84A5B-AC0B-45CE-98CC-90C115D6778C}" type="pres">
      <dgm:prSet presAssocID="{CCCD77EA-3547-42F4-9DFE-93BC9B2A2AFB}" presName="sibTrans" presStyleCnt="0"/>
      <dgm:spPr/>
    </dgm:pt>
    <dgm:pt modelId="{4CDAEA6D-8777-4244-B747-6553079B646A}" type="pres">
      <dgm:prSet presAssocID="{626E6390-B093-47F2-9A8E-96235B849C08}" presName="node" presStyleLbl="node1" presStyleIdx="2" presStyleCnt="6">
        <dgm:presLayoutVars>
          <dgm:bulletEnabled val="1"/>
        </dgm:presLayoutVars>
      </dgm:prSet>
      <dgm:spPr/>
      <dgm:t>
        <a:bodyPr/>
        <a:lstStyle/>
        <a:p>
          <a:endParaRPr lang="es-MX"/>
        </a:p>
      </dgm:t>
    </dgm:pt>
    <dgm:pt modelId="{EB7D480F-D529-4D58-9ED8-702E74000886}" type="pres">
      <dgm:prSet presAssocID="{FB410A42-601D-4BCE-89C5-5DEBFB652041}" presName="sibTrans" presStyleCnt="0"/>
      <dgm:spPr/>
    </dgm:pt>
    <dgm:pt modelId="{C062A949-E807-48AB-AFF1-1B7D6CE0D392}" type="pres">
      <dgm:prSet presAssocID="{8D51BC61-C280-4E09-B59C-599249375E74}" presName="node" presStyleLbl="node1" presStyleIdx="3" presStyleCnt="6">
        <dgm:presLayoutVars>
          <dgm:bulletEnabled val="1"/>
        </dgm:presLayoutVars>
      </dgm:prSet>
      <dgm:spPr/>
      <dgm:t>
        <a:bodyPr/>
        <a:lstStyle/>
        <a:p>
          <a:endParaRPr lang="es-MX"/>
        </a:p>
      </dgm:t>
    </dgm:pt>
    <dgm:pt modelId="{C204FD1A-4F6E-4A5F-8087-92B0E1A63265}" type="pres">
      <dgm:prSet presAssocID="{7A35D8C5-ADE3-4A8C-9263-7073F6A36FE1}" presName="sibTrans" presStyleCnt="0"/>
      <dgm:spPr/>
    </dgm:pt>
    <dgm:pt modelId="{906134CB-2081-40C8-8CCD-C0E99D4C422E}" type="pres">
      <dgm:prSet presAssocID="{20B0251C-CA32-4E83-948B-ACD54EF19198}" presName="node" presStyleLbl="node1" presStyleIdx="4" presStyleCnt="6">
        <dgm:presLayoutVars>
          <dgm:bulletEnabled val="1"/>
        </dgm:presLayoutVars>
      </dgm:prSet>
      <dgm:spPr/>
      <dgm:t>
        <a:bodyPr/>
        <a:lstStyle/>
        <a:p>
          <a:endParaRPr lang="es-MX"/>
        </a:p>
      </dgm:t>
    </dgm:pt>
    <dgm:pt modelId="{5C0CF310-453C-4276-86E8-1FA70DCEEC5D}" type="pres">
      <dgm:prSet presAssocID="{D7C2DDE0-19F0-46F1-BB17-6EB49B84DC98}" presName="sibTrans" presStyleCnt="0"/>
      <dgm:spPr/>
    </dgm:pt>
    <dgm:pt modelId="{B5F2AF55-9FF4-4BBA-B7D4-3C13BFD27C76}" type="pres">
      <dgm:prSet presAssocID="{41B88DF6-8723-4056-99FE-D242B0207421}" presName="node" presStyleLbl="node1" presStyleIdx="5" presStyleCnt="6">
        <dgm:presLayoutVars>
          <dgm:bulletEnabled val="1"/>
        </dgm:presLayoutVars>
      </dgm:prSet>
      <dgm:spPr/>
      <dgm:t>
        <a:bodyPr/>
        <a:lstStyle/>
        <a:p>
          <a:endParaRPr lang="es-MX"/>
        </a:p>
      </dgm:t>
    </dgm:pt>
  </dgm:ptLst>
  <dgm:cxnLst>
    <dgm:cxn modelId="{B33F7BC6-87E6-4624-9DFC-7C41468032B1}" type="presOf" srcId="{20B0251C-CA32-4E83-948B-ACD54EF19198}" destId="{906134CB-2081-40C8-8CCD-C0E99D4C422E}" srcOrd="0" destOrd="0" presId="urn:microsoft.com/office/officeart/2005/8/layout/default"/>
    <dgm:cxn modelId="{09317884-925D-4DDA-8BEE-1D63BF151D6E}" type="presOf" srcId="{41B88DF6-8723-4056-99FE-D242B0207421}" destId="{B5F2AF55-9FF4-4BBA-B7D4-3C13BFD27C76}" srcOrd="0" destOrd="0" presId="urn:microsoft.com/office/officeart/2005/8/layout/default"/>
    <dgm:cxn modelId="{064F52A0-686B-4B00-9121-75D109397C31}" type="presOf" srcId="{1A43444B-6F60-4D7C-9D1B-4216CF6C260F}" destId="{C364364D-0043-45DA-99AA-400482B20D8A}" srcOrd="0" destOrd="0" presId="urn:microsoft.com/office/officeart/2005/8/layout/default"/>
    <dgm:cxn modelId="{5DE48CCD-D79E-493F-85F2-A22106A5465B}" srcId="{1A43444B-6F60-4D7C-9D1B-4216CF6C260F}" destId="{41B88DF6-8723-4056-99FE-D242B0207421}" srcOrd="5" destOrd="0" parTransId="{5DCBDA72-9664-4540-90BC-B825C4F9CB71}" sibTransId="{E81EE4DB-A511-493F-8D66-4ED21F9CC874}"/>
    <dgm:cxn modelId="{79E69CC3-3571-45A2-AEF7-82C39EEB5A42}" srcId="{1A43444B-6F60-4D7C-9D1B-4216CF6C260F}" destId="{20B0251C-CA32-4E83-948B-ACD54EF19198}" srcOrd="4" destOrd="0" parTransId="{A8BCE0D2-AEA1-4914-BB49-E1DC5841918E}" sibTransId="{D7C2DDE0-19F0-46F1-BB17-6EB49B84DC98}"/>
    <dgm:cxn modelId="{65607ABF-FB27-4656-B6EC-BB8538EF359E}" srcId="{1A43444B-6F60-4D7C-9D1B-4216CF6C260F}" destId="{16200AF0-B030-449F-9976-DB870163C0AF}" srcOrd="1" destOrd="0" parTransId="{43640780-D0C7-4FCF-9144-AD6BC54C109E}" sibTransId="{CCCD77EA-3547-42F4-9DFE-93BC9B2A2AFB}"/>
    <dgm:cxn modelId="{34510C99-60E6-4FA4-9D1C-E9B85AD9A208}" srcId="{1A43444B-6F60-4D7C-9D1B-4216CF6C260F}" destId="{8D51BC61-C280-4E09-B59C-599249375E74}" srcOrd="3" destOrd="0" parTransId="{7C759ED0-2C8C-4F5F-9D3B-4006D2A2EEC7}" sibTransId="{7A35D8C5-ADE3-4A8C-9263-7073F6A36FE1}"/>
    <dgm:cxn modelId="{EAB24D04-10E7-427F-995F-A9ED7E391DFE}" srcId="{1A43444B-6F60-4D7C-9D1B-4216CF6C260F}" destId="{626E6390-B093-47F2-9A8E-96235B849C08}" srcOrd="2" destOrd="0" parTransId="{006BBD1C-D514-46B9-A115-B7FEBE3A7A82}" sibTransId="{FB410A42-601D-4BCE-89C5-5DEBFB652041}"/>
    <dgm:cxn modelId="{39195276-072B-4B7E-9039-D49959897519}" type="presOf" srcId="{16200AF0-B030-449F-9976-DB870163C0AF}" destId="{AF51FA5F-6C64-4A76-8832-512A7F9D814B}" srcOrd="0" destOrd="0" presId="urn:microsoft.com/office/officeart/2005/8/layout/default"/>
    <dgm:cxn modelId="{885F76D6-6280-4544-B8A7-94B454EC0645}" type="presOf" srcId="{626E6390-B093-47F2-9A8E-96235B849C08}" destId="{4CDAEA6D-8777-4244-B747-6553079B646A}" srcOrd="0" destOrd="0" presId="urn:microsoft.com/office/officeart/2005/8/layout/default"/>
    <dgm:cxn modelId="{1ED245A6-0488-42EF-A138-3215FEB5FCE4}" srcId="{1A43444B-6F60-4D7C-9D1B-4216CF6C260F}" destId="{E57E25EE-B4EA-4414-942F-D0CA255C06FD}" srcOrd="0" destOrd="0" parTransId="{3D0A33BA-89A6-4D81-8383-C0ACDA7C23B2}" sibTransId="{89F22581-F059-4816-B87A-0739ACD181AA}"/>
    <dgm:cxn modelId="{C0152176-6AD0-4103-830E-E8515EC25F10}" type="presOf" srcId="{E57E25EE-B4EA-4414-942F-D0CA255C06FD}" destId="{A1CA6806-0D43-4390-9FCE-939A763A623D}" srcOrd="0" destOrd="0" presId="urn:microsoft.com/office/officeart/2005/8/layout/default"/>
    <dgm:cxn modelId="{068F03EA-846A-45DB-94F2-2EA9DCF9A97C}" type="presOf" srcId="{8D51BC61-C280-4E09-B59C-599249375E74}" destId="{C062A949-E807-48AB-AFF1-1B7D6CE0D392}" srcOrd="0" destOrd="0" presId="urn:microsoft.com/office/officeart/2005/8/layout/default"/>
    <dgm:cxn modelId="{D3933890-7FB2-492A-B252-5889EFEA91DD}" type="presParOf" srcId="{C364364D-0043-45DA-99AA-400482B20D8A}" destId="{A1CA6806-0D43-4390-9FCE-939A763A623D}" srcOrd="0" destOrd="0" presId="urn:microsoft.com/office/officeart/2005/8/layout/default"/>
    <dgm:cxn modelId="{D275BB43-CAFA-4628-9917-F49209272195}" type="presParOf" srcId="{C364364D-0043-45DA-99AA-400482B20D8A}" destId="{EE2BA18C-96B4-4E95-AD2C-10381DA9FD84}" srcOrd="1" destOrd="0" presId="urn:microsoft.com/office/officeart/2005/8/layout/default"/>
    <dgm:cxn modelId="{716A0590-8BD1-4FCC-9063-6583D8C9952D}" type="presParOf" srcId="{C364364D-0043-45DA-99AA-400482B20D8A}" destId="{AF51FA5F-6C64-4A76-8832-512A7F9D814B}" srcOrd="2" destOrd="0" presId="urn:microsoft.com/office/officeart/2005/8/layout/default"/>
    <dgm:cxn modelId="{5F6C6D1F-6F80-4E17-A1AD-0EF902AE6FB1}" type="presParOf" srcId="{C364364D-0043-45DA-99AA-400482B20D8A}" destId="{96A84A5B-AC0B-45CE-98CC-90C115D6778C}" srcOrd="3" destOrd="0" presId="urn:microsoft.com/office/officeart/2005/8/layout/default"/>
    <dgm:cxn modelId="{E2CFC8C7-7395-46BA-820A-03FB04FF1E1C}" type="presParOf" srcId="{C364364D-0043-45DA-99AA-400482B20D8A}" destId="{4CDAEA6D-8777-4244-B747-6553079B646A}" srcOrd="4" destOrd="0" presId="urn:microsoft.com/office/officeart/2005/8/layout/default"/>
    <dgm:cxn modelId="{01516418-2CB7-4315-A247-DB4D8B8D5690}" type="presParOf" srcId="{C364364D-0043-45DA-99AA-400482B20D8A}" destId="{EB7D480F-D529-4D58-9ED8-702E74000886}" srcOrd="5" destOrd="0" presId="urn:microsoft.com/office/officeart/2005/8/layout/default"/>
    <dgm:cxn modelId="{D9D860B8-FC5F-4BE8-9046-DE8ACAEF2C2C}" type="presParOf" srcId="{C364364D-0043-45DA-99AA-400482B20D8A}" destId="{C062A949-E807-48AB-AFF1-1B7D6CE0D392}" srcOrd="6" destOrd="0" presId="urn:microsoft.com/office/officeart/2005/8/layout/default"/>
    <dgm:cxn modelId="{A98D01E3-402F-4959-9226-4F6330BBC434}" type="presParOf" srcId="{C364364D-0043-45DA-99AA-400482B20D8A}" destId="{C204FD1A-4F6E-4A5F-8087-92B0E1A63265}" srcOrd="7" destOrd="0" presId="urn:microsoft.com/office/officeart/2005/8/layout/default"/>
    <dgm:cxn modelId="{4B3E6BDF-21FE-411D-B678-677966A4CFA8}" type="presParOf" srcId="{C364364D-0043-45DA-99AA-400482B20D8A}" destId="{906134CB-2081-40C8-8CCD-C0E99D4C422E}" srcOrd="8" destOrd="0" presId="urn:microsoft.com/office/officeart/2005/8/layout/default"/>
    <dgm:cxn modelId="{E2D40063-80C8-4B34-A585-B6C5FB75FBA2}" type="presParOf" srcId="{C364364D-0043-45DA-99AA-400482B20D8A}" destId="{5C0CF310-453C-4276-86E8-1FA70DCEEC5D}" srcOrd="9" destOrd="0" presId="urn:microsoft.com/office/officeart/2005/8/layout/default"/>
    <dgm:cxn modelId="{BDC6D9F6-E10F-4450-A00C-8826207D9153}" type="presParOf" srcId="{C364364D-0043-45DA-99AA-400482B20D8A}" destId="{B5F2AF55-9FF4-4BBA-B7D4-3C13BFD27C76}"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99498E5-2BC7-48C9-8053-767D03D88194}"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es-MX"/>
        </a:p>
      </dgm:t>
    </dgm:pt>
    <dgm:pt modelId="{2F834EEB-1AB6-4230-A6F1-0481D4FB8B88}">
      <dgm:prSet phldrT="[Texto]" custT="1"/>
      <dgm:spPr/>
      <dgm:t>
        <a:bodyPr/>
        <a:lstStyle/>
        <a:p>
          <a:r>
            <a:rPr lang="es-MX" sz="1400" b="1" dirty="0" smtClean="0">
              <a:solidFill>
                <a:schemeClr val="tx1"/>
              </a:solidFill>
              <a:latin typeface="+mj-lt"/>
            </a:rPr>
            <a:t>Primero se detecta el ligando extracelular mediante un receptor en la superficie celular.</a:t>
          </a:r>
          <a:endParaRPr lang="es-MX" sz="1400" b="1" dirty="0">
            <a:solidFill>
              <a:schemeClr val="tx1"/>
            </a:solidFill>
            <a:latin typeface="+mj-lt"/>
          </a:endParaRPr>
        </a:p>
      </dgm:t>
    </dgm:pt>
    <dgm:pt modelId="{BE7090A4-4AEE-4373-ABAB-B5C9DA88CA0B}" type="parTrans" cxnId="{F20C684A-83A8-461F-A55E-01998910D393}">
      <dgm:prSet/>
      <dgm:spPr/>
      <dgm:t>
        <a:bodyPr/>
        <a:lstStyle/>
        <a:p>
          <a:endParaRPr lang="es-MX" b="1">
            <a:solidFill>
              <a:schemeClr val="tx1"/>
            </a:solidFill>
            <a:latin typeface="+mj-lt"/>
          </a:endParaRPr>
        </a:p>
      </dgm:t>
    </dgm:pt>
    <dgm:pt modelId="{E282565A-38FC-4AAB-9185-9DB114359E61}" type="sibTrans" cxnId="{F20C684A-83A8-461F-A55E-01998910D393}">
      <dgm:prSet/>
      <dgm:spPr/>
      <dgm:t>
        <a:bodyPr/>
        <a:lstStyle/>
        <a:p>
          <a:endParaRPr lang="es-MX" b="1">
            <a:solidFill>
              <a:schemeClr val="tx1"/>
            </a:solidFill>
            <a:latin typeface="+mj-lt"/>
          </a:endParaRPr>
        </a:p>
      </dgm:t>
    </dgm:pt>
    <dgm:pt modelId="{A875DEDC-7EDD-40F5-8C81-91BD93EDA4BC}">
      <dgm:prSet phldrT="[Texto]" custT="1"/>
      <dgm:spPr/>
      <dgm:t>
        <a:bodyPr/>
        <a:lstStyle/>
        <a:p>
          <a:r>
            <a:rPr lang="es-MX" sz="1400" b="1" dirty="0" smtClean="0">
              <a:solidFill>
                <a:schemeClr val="tx1"/>
              </a:solidFill>
              <a:latin typeface="+mj-lt"/>
            </a:rPr>
            <a:t>El receptor desencadena la activación de una proteína G situada cara citoplásmica de la membrana.  </a:t>
          </a:r>
          <a:endParaRPr lang="es-MX" sz="1400" b="1" dirty="0">
            <a:solidFill>
              <a:schemeClr val="tx1"/>
            </a:solidFill>
            <a:latin typeface="+mj-lt"/>
          </a:endParaRPr>
        </a:p>
      </dgm:t>
    </dgm:pt>
    <dgm:pt modelId="{0524B53D-D0EE-4CB0-B2FB-BDE9633FDEDE}" type="parTrans" cxnId="{C5191424-31DE-4B2E-8711-EA51DB1A7B19}">
      <dgm:prSet/>
      <dgm:spPr/>
      <dgm:t>
        <a:bodyPr/>
        <a:lstStyle/>
        <a:p>
          <a:endParaRPr lang="es-MX" b="1">
            <a:solidFill>
              <a:schemeClr val="tx1"/>
            </a:solidFill>
            <a:latin typeface="+mj-lt"/>
          </a:endParaRPr>
        </a:p>
      </dgm:t>
    </dgm:pt>
    <dgm:pt modelId="{AA6B8C72-D5E9-4375-AA54-D759037A7213}" type="sibTrans" cxnId="{C5191424-31DE-4B2E-8711-EA51DB1A7B19}">
      <dgm:prSet/>
      <dgm:spPr/>
      <dgm:t>
        <a:bodyPr/>
        <a:lstStyle/>
        <a:p>
          <a:endParaRPr lang="es-MX" b="1">
            <a:solidFill>
              <a:schemeClr val="tx1"/>
            </a:solidFill>
            <a:latin typeface="+mj-lt"/>
          </a:endParaRPr>
        </a:p>
      </dgm:t>
    </dgm:pt>
    <dgm:pt modelId="{24754E56-E821-4EC0-BEEC-594B37DE64E5}">
      <dgm:prSet phldrT="[Texto]" custT="1"/>
      <dgm:spPr/>
      <dgm:t>
        <a:bodyPr/>
        <a:lstStyle/>
        <a:p>
          <a:r>
            <a:rPr lang="es-MX" sz="1400" b="1" dirty="0" smtClean="0">
              <a:solidFill>
                <a:schemeClr val="tx1"/>
              </a:solidFill>
              <a:latin typeface="+mj-lt"/>
            </a:rPr>
            <a:t>La proteína G activada cambia de actividad  de un elemento efector  y este cambia la concentración del segundo mensajero.</a:t>
          </a:r>
          <a:endParaRPr lang="es-MX" sz="1400" b="1" dirty="0">
            <a:solidFill>
              <a:schemeClr val="tx1"/>
            </a:solidFill>
            <a:latin typeface="+mj-lt"/>
          </a:endParaRPr>
        </a:p>
      </dgm:t>
    </dgm:pt>
    <dgm:pt modelId="{DA183F85-FB70-4C06-9616-8895D13CE295}" type="parTrans" cxnId="{D38B9573-3657-4008-9A1F-27A040BC76E7}">
      <dgm:prSet/>
      <dgm:spPr/>
      <dgm:t>
        <a:bodyPr/>
        <a:lstStyle/>
        <a:p>
          <a:endParaRPr lang="es-MX" b="1">
            <a:solidFill>
              <a:schemeClr val="tx1"/>
            </a:solidFill>
            <a:latin typeface="+mj-lt"/>
          </a:endParaRPr>
        </a:p>
      </dgm:t>
    </dgm:pt>
    <dgm:pt modelId="{7D0225FF-7583-464C-AD12-161877707D39}" type="sibTrans" cxnId="{D38B9573-3657-4008-9A1F-27A040BC76E7}">
      <dgm:prSet/>
      <dgm:spPr/>
      <dgm:t>
        <a:bodyPr/>
        <a:lstStyle/>
        <a:p>
          <a:endParaRPr lang="es-MX" b="1">
            <a:solidFill>
              <a:schemeClr val="tx1"/>
            </a:solidFill>
            <a:latin typeface="+mj-lt"/>
          </a:endParaRPr>
        </a:p>
      </dgm:t>
    </dgm:pt>
    <dgm:pt modelId="{3F14461C-A28A-4D63-B5CE-257165D84F28}">
      <dgm:prSet phldrT="[Texto]" custT="1"/>
      <dgm:spPr/>
      <dgm:t>
        <a:bodyPr/>
        <a:lstStyle/>
        <a:p>
          <a:r>
            <a:rPr lang="es-MX" sz="1400" b="1" dirty="0" smtClean="0">
              <a:solidFill>
                <a:schemeClr val="tx1"/>
              </a:solidFill>
              <a:latin typeface="+mj-lt"/>
            </a:rPr>
            <a:t>Para el AMPc  la enzima efectora es la ciclasa de adenilo</a:t>
          </a:r>
          <a:endParaRPr lang="es-MX" sz="1400" b="1" dirty="0">
            <a:solidFill>
              <a:schemeClr val="tx1"/>
            </a:solidFill>
            <a:latin typeface="+mj-lt"/>
          </a:endParaRPr>
        </a:p>
      </dgm:t>
    </dgm:pt>
    <dgm:pt modelId="{A4A767EE-E1CE-48DC-9BD6-F46628A679BF}" type="parTrans" cxnId="{262FD11C-C151-49A9-9781-D65AD280172D}">
      <dgm:prSet/>
      <dgm:spPr/>
      <dgm:t>
        <a:bodyPr/>
        <a:lstStyle/>
        <a:p>
          <a:endParaRPr lang="es-MX" b="1">
            <a:solidFill>
              <a:schemeClr val="tx1"/>
            </a:solidFill>
            <a:latin typeface="+mj-lt"/>
          </a:endParaRPr>
        </a:p>
      </dgm:t>
    </dgm:pt>
    <dgm:pt modelId="{BEEB0873-261D-411B-83DE-C3E5E371F312}" type="sibTrans" cxnId="{262FD11C-C151-49A9-9781-D65AD280172D}">
      <dgm:prSet/>
      <dgm:spPr/>
      <dgm:t>
        <a:bodyPr/>
        <a:lstStyle/>
        <a:p>
          <a:endParaRPr lang="es-MX" b="1">
            <a:solidFill>
              <a:schemeClr val="tx1"/>
            </a:solidFill>
            <a:latin typeface="+mj-lt"/>
          </a:endParaRPr>
        </a:p>
      </dgm:t>
    </dgm:pt>
    <dgm:pt modelId="{CF1C9901-07E4-4E7C-B6B6-D44FDD2C2C98}">
      <dgm:prSet phldrT="[Texto]" custT="1"/>
      <dgm:spPr>
        <a:blipFill rotWithShape="1">
          <a:blip xmlns:r="http://schemas.openxmlformats.org/officeDocument/2006/relationships" r:embed="rId1"/>
          <a:stretch>
            <a:fillRect r="-267"/>
          </a:stretch>
        </a:blipFill>
      </dgm:spPr>
      <dgm:t>
        <a:bodyPr/>
        <a:lstStyle/>
        <a:p>
          <a:r>
            <a:rPr lang="es-MX">
              <a:noFill/>
            </a:rPr>
            <a:t> </a:t>
          </a:r>
        </a:p>
      </dgm:t>
    </dgm:pt>
    <dgm:pt modelId="{7ADD367A-A936-4F5B-9A1D-7640E7514363}" type="parTrans" cxnId="{038BFD93-784D-41C7-925C-81DFA3812C74}">
      <dgm:prSet/>
      <dgm:spPr/>
      <dgm:t>
        <a:bodyPr/>
        <a:lstStyle/>
        <a:p>
          <a:endParaRPr lang="es-MX" b="1">
            <a:solidFill>
              <a:schemeClr val="tx1"/>
            </a:solidFill>
            <a:latin typeface="+mj-lt"/>
          </a:endParaRPr>
        </a:p>
      </dgm:t>
    </dgm:pt>
    <dgm:pt modelId="{3341D118-883D-44D2-A0CA-AE72A1474E09}" type="sibTrans" cxnId="{038BFD93-784D-41C7-925C-81DFA3812C74}">
      <dgm:prSet/>
      <dgm:spPr/>
      <dgm:t>
        <a:bodyPr/>
        <a:lstStyle/>
        <a:p>
          <a:endParaRPr lang="es-MX" b="1">
            <a:solidFill>
              <a:schemeClr val="tx1"/>
            </a:solidFill>
            <a:latin typeface="+mj-lt"/>
          </a:endParaRPr>
        </a:p>
      </dgm:t>
    </dgm:pt>
    <dgm:pt modelId="{1163D64E-CEF0-40D1-A525-C171836F6F8A}">
      <dgm:prSet phldrT="[Texto]" custT="1"/>
      <dgm:spPr>
        <a:blipFill rotWithShape="1">
          <a:blip xmlns:r="http://schemas.openxmlformats.org/officeDocument/2006/relationships" r:embed="rId2"/>
          <a:stretch>
            <a:fillRect/>
          </a:stretch>
        </a:blipFill>
      </dgm:spPr>
      <dgm:t>
        <a:bodyPr/>
        <a:lstStyle/>
        <a:p>
          <a:r>
            <a:rPr lang="es-MX">
              <a:noFill/>
            </a:rPr>
            <a:t> </a:t>
          </a:r>
        </a:p>
      </dgm:t>
    </dgm:pt>
    <dgm:pt modelId="{3439D6CF-A3F8-4682-AE49-AA4D565EE316}" type="parTrans" cxnId="{CB243101-F384-44C3-A040-0B0921BC2EAC}">
      <dgm:prSet/>
      <dgm:spPr/>
      <dgm:t>
        <a:bodyPr/>
        <a:lstStyle/>
        <a:p>
          <a:endParaRPr lang="es-MX" b="1">
            <a:solidFill>
              <a:schemeClr val="tx1"/>
            </a:solidFill>
          </a:endParaRPr>
        </a:p>
      </dgm:t>
    </dgm:pt>
    <dgm:pt modelId="{F904893F-F4EC-4FDC-BC00-755715433504}" type="sibTrans" cxnId="{CB243101-F384-44C3-A040-0B0921BC2EAC}">
      <dgm:prSet/>
      <dgm:spPr/>
      <dgm:t>
        <a:bodyPr/>
        <a:lstStyle/>
        <a:p>
          <a:endParaRPr lang="es-MX" b="1">
            <a:solidFill>
              <a:schemeClr val="tx1"/>
            </a:solidFill>
          </a:endParaRPr>
        </a:p>
      </dgm:t>
    </dgm:pt>
    <dgm:pt modelId="{D671C196-B36F-47AC-8579-BBD0FE93390E}" type="pres">
      <dgm:prSet presAssocID="{C99498E5-2BC7-48C9-8053-767D03D88194}" presName="diagram" presStyleCnt="0">
        <dgm:presLayoutVars>
          <dgm:dir/>
          <dgm:resizeHandles val="exact"/>
        </dgm:presLayoutVars>
      </dgm:prSet>
      <dgm:spPr/>
      <dgm:t>
        <a:bodyPr/>
        <a:lstStyle/>
        <a:p>
          <a:endParaRPr lang="es-MX"/>
        </a:p>
      </dgm:t>
    </dgm:pt>
    <dgm:pt modelId="{787E6513-C7AB-4A5F-A518-A254C42A6D5E}" type="pres">
      <dgm:prSet presAssocID="{2F834EEB-1AB6-4230-A6F1-0481D4FB8B88}" presName="node" presStyleLbl="node1" presStyleIdx="0" presStyleCnt="6" custScaleY="119946">
        <dgm:presLayoutVars>
          <dgm:bulletEnabled val="1"/>
        </dgm:presLayoutVars>
      </dgm:prSet>
      <dgm:spPr/>
      <dgm:t>
        <a:bodyPr/>
        <a:lstStyle/>
        <a:p>
          <a:endParaRPr lang="es-MX"/>
        </a:p>
      </dgm:t>
    </dgm:pt>
    <dgm:pt modelId="{6BACC64E-3DED-4DB6-87FE-F7A46858F150}" type="pres">
      <dgm:prSet presAssocID="{E282565A-38FC-4AAB-9185-9DB114359E61}" presName="sibTrans" presStyleLbl="sibTrans2D1" presStyleIdx="0" presStyleCnt="5"/>
      <dgm:spPr/>
      <dgm:t>
        <a:bodyPr/>
        <a:lstStyle/>
        <a:p>
          <a:endParaRPr lang="es-MX"/>
        </a:p>
      </dgm:t>
    </dgm:pt>
    <dgm:pt modelId="{51B5CCFA-7231-4EBF-9C62-C6F75F8DF64E}" type="pres">
      <dgm:prSet presAssocID="{E282565A-38FC-4AAB-9185-9DB114359E61}" presName="connectorText" presStyleLbl="sibTrans2D1" presStyleIdx="0" presStyleCnt="5"/>
      <dgm:spPr/>
      <dgm:t>
        <a:bodyPr/>
        <a:lstStyle/>
        <a:p>
          <a:endParaRPr lang="es-MX"/>
        </a:p>
      </dgm:t>
    </dgm:pt>
    <dgm:pt modelId="{06D5F4D6-3266-4A4B-B05C-326224DAEAEC}" type="pres">
      <dgm:prSet presAssocID="{A875DEDC-7EDD-40F5-8C81-91BD93EDA4BC}" presName="node" presStyleLbl="node1" presStyleIdx="1" presStyleCnt="6" custScaleY="119946">
        <dgm:presLayoutVars>
          <dgm:bulletEnabled val="1"/>
        </dgm:presLayoutVars>
      </dgm:prSet>
      <dgm:spPr/>
      <dgm:t>
        <a:bodyPr/>
        <a:lstStyle/>
        <a:p>
          <a:endParaRPr lang="es-MX"/>
        </a:p>
      </dgm:t>
    </dgm:pt>
    <dgm:pt modelId="{6FB0475B-A77E-41B3-8FE1-E33C1F5FA093}" type="pres">
      <dgm:prSet presAssocID="{AA6B8C72-D5E9-4375-AA54-D759037A7213}" presName="sibTrans" presStyleLbl="sibTrans2D1" presStyleIdx="1" presStyleCnt="5"/>
      <dgm:spPr/>
      <dgm:t>
        <a:bodyPr/>
        <a:lstStyle/>
        <a:p>
          <a:endParaRPr lang="es-MX"/>
        </a:p>
      </dgm:t>
    </dgm:pt>
    <dgm:pt modelId="{511A31FB-1838-47E7-A98F-B43A473CE4EB}" type="pres">
      <dgm:prSet presAssocID="{AA6B8C72-D5E9-4375-AA54-D759037A7213}" presName="connectorText" presStyleLbl="sibTrans2D1" presStyleIdx="1" presStyleCnt="5"/>
      <dgm:spPr/>
      <dgm:t>
        <a:bodyPr/>
        <a:lstStyle/>
        <a:p>
          <a:endParaRPr lang="es-MX"/>
        </a:p>
      </dgm:t>
    </dgm:pt>
    <dgm:pt modelId="{E1D3EB7B-D9E4-4347-B602-99D00D1ACD0C}" type="pres">
      <dgm:prSet presAssocID="{24754E56-E821-4EC0-BEEC-594B37DE64E5}" presName="node" presStyleLbl="node1" presStyleIdx="2" presStyleCnt="6" custScaleY="119946">
        <dgm:presLayoutVars>
          <dgm:bulletEnabled val="1"/>
        </dgm:presLayoutVars>
      </dgm:prSet>
      <dgm:spPr/>
      <dgm:t>
        <a:bodyPr/>
        <a:lstStyle/>
        <a:p>
          <a:endParaRPr lang="es-MX"/>
        </a:p>
      </dgm:t>
    </dgm:pt>
    <dgm:pt modelId="{8D6D1442-76E9-4572-994D-C0D8381A36C6}" type="pres">
      <dgm:prSet presAssocID="{7D0225FF-7583-464C-AD12-161877707D39}" presName="sibTrans" presStyleLbl="sibTrans2D1" presStyleIdx="2" presStyleCnt="5"/>
      <dgm:spPr/>
      <dgm:t>
        <a:bodyPr/>
        <a:lstStyle/>
        <a:p>
          <a:endParaRPr lang="es-MX"/>
        </a:p>
      </dgm:t>
    </dgm:pt>
    <dgm:pt modelId="{3147D471-5C72-4B60-85F4-191CEAEA35A8}" type="pres">
      <dgm:prSet presAssocID="{7D0225FF-7583-464C-AD12-161877707D39}" presName="connectorText" presStyleLbl="sibTrans2D1" presStyleIdx="2" presStyleCnt="5"/>
      <dgm:spPr/>
      <dgm:t>
        <a:bodyPr/>
        <a:lstStyle/>
        <a:p>
          <a:endParaRPr lang="es-MX"/>
        </a:p>
      </dgm:t>
    </dgm:pt>
    <dgm:pt modelId="{73F511C6-0A10-441A-8862-7F193366AF38}" type="pres">
      <dgm:prSet presAssocID="{3F14461C-A28A-4D63-B5CE-257165D84F28}" presName="node" presStyleLbl="node1" presStyleIdx="3" presStyleCnt="6" custScaleY="119946">
        <dgm:presLayoutVars>
          <dgm:bulletEnabled val="1"/>
        </dgm:presLayoutVars>
      </dgm:prSet>
      <dgm:spPr/>
      <dgm:t>
        <a:bodyPr/>
        <a:lstStyle/>
        <a:p>
          <a:endParaRPr lang="es-MX"/>
        </a:p>
      </dgm:t>
    </dgm:pt>
    <dgm:pt modelId="{DEA12AE9-2541-4100-8D53-0AF1B90773BC}" type="pres">
      <dgm:prSet presAssocID="{BEEB0873-261D-411B-83DE-C3E5E371F312}" presName="sibTrans" presStyleLbl="sibTrans2D1" presStyleIdx="3" presStyleCnt="5"/>
      <dgm:spPr/>
      <dgm:t>
        <a:bodyPr/>
        <a:lstStyle/>
        <a:p>
          <a:endParaRPr lang="es-MX"/>
        </a:p>
      </dgm:t>
    </dgm:pt>
    <dgm:pt modelId="{D03A8AB5-B3E9-47D8-9081-C41643E14407}" type="pres">
      <dgm:prSet presAssocID="{BEEB0873-261D-411B-83DE-C3E5E371F312}" presName="connectorText" presStyleLbl="sibTrans2D1" presStyleIdx="3" presStyleCnt="5"/>
      <dgm:spPr/>
      <dgm:t>
        <a:bodyPr/>
        <a:lstStyle/>
        <a:p>
          <a:endParaRPr lang="es-MX"/>
        </a:p>
      </dgm:t>
    </dgm:pt>
    <dgm:pt modelId="{8E048C9E-EAEC-44D8-A4BA-DFAE0F5D6A57}" type="pres">
      <dgm:prSet presAssocID="{CF1C9901-07E4-4E7C-B6B6-D44FDD2C2C98}" presName="node" presStyleLbl="node1" presStyleIdx="4" presStyleCnt="6" custScaleY="119946">
        <dgm:presLayoutVars>
          <dgm:bulletEnabled val="1"/>
        </dgm:presLayoutVars>
      </dgm:prSet>
      <dgm:spPr/>
      <dgm:t>
        <a:bodyPr/>
        <a:lstStyle/>
        <a:p>
          <a:endParaRPr lang="es-MX"/>
        </a:p>
      </dgm:t>
    </dgm:pt>
    <dgm:pt modelId="{8CB78474-6F84-4DC2-8BC6-89752507EF4F}" type="pres">
      <dgm:prSet presAssocID="{3341D118-883D-44D2-A0CA-AE72A1474E09}" presName="sibTrans" presStyleLbl="sibTrans2D1" presStyleIdx="4" presStyleCnt="5"/>
      <dgm:spPr/>
      <dgm:t>
        <a:bodyPr/>
        <a:lstStyle/>
        <a:p>
          <a:endParaRPr lang="es-MX"/>
        </a:p>
      </dgm:t>
    </dgm:pt>
    <dgm:pt modelId="{A0ED5E5C-E76E-4B03-86D6-9F8F0A9EBB97}" type="pres">
      <dgm:prSet presAssocID="{3341D118-883D-44D2-A0CA-AE72A1474E09}" presName="connectorText" presStyleLbl="sibTrans2D1" presStyleIdx="4" presStyleCnt="5"/>
      <dgm:spPr/>
      <dgm:t>
        <a:bodyPr/>
        <a:lstStyle/>
        <a:p>
          <a:endParaRPr lang="es-MX"/>
        </a:p>
      </dgm:t>
    </dgm:pt>
    <dgm:pt modelId="{4C1ADDD3-0A21-4C7E-B7A2-5E5221538949}" type="pres">
      <dgm:prSet presAssocID="{1163D64E-CEF0-40D1-A525-C171836F6F8A}" presName="node" presStyleLbl="node1" presStyleIdx="5" presStyleCnt="6" custScaleY="119946">
        <dgm:presLayoutVars>
          <dgm:bulletEnabled val="1"/>
        </dgm:presLayoutVars>
      </dgm:prSet>
      <dgm:spPr/>
      <dgm:t>
        <a:bodyPr/>
        <a:lstStyle/>
        <a:p>
          <a:endParaRPr lang="es-MX"/>
        </a:p>
      </dgm:t>
    </dgm:pt>
  </dgm:ptLst>
  <dgm:cxnLst>
    <dgm:cxn modelId="{038BFD93-784D-41C7-925C-81DFA3812C74}" srcId="{C99498E5-2BC7-48C9-8053-767D03D88194}" destId="{CF1C9901-07E4-4E7C-B6B6-D44FDD2C2C98}" srcOrd="4" destOrd="0" parTransId="{7ADD367A-A936-4F5B-9A1D-7640E7514363}" sibTransId="{3341D118-883D-44D2-A0CA-AE72A1474E09}"/>
    <dgm:cxn modelId="{C6F045A7-282F-460F-A3BD-F54DEB241F8D}" type="presOf" srcId="{CF1C9901-07E4-4E7C-B6B6-D44FDD2C2C98}" destId="{8E048C9E-EAEC-44D8-A4BA-DFAE0F5D6A57}" srcOrd="0" destOrd="0" presId="urn:microsoft.com/office/officeart/2005/8/layout/process5"/>
    <dgm:cxn modelId="{BBD3B271-6AFF-41BF-8113-D6F14D46D2A1}" type="presOf" srcId="{A875DEDC-7EDD-40F5-8C81-91BD93EDA4BC}" destId="{06D5F4D6-3266-4A4B-B05C-326224DAEAEC}" srcOrd="0" destOrd="0" presId="urn:microsoft.com/office/officeart/2005/8/layout/process5"/>
    <dgm:cxn modelId="{F78492F4-7355-4353-9CD6-A04430DBE702}" type="presOf" srcId="{C99498E5-2BC7-48C9-8053-767D03D88194}" destId="{D671C196-B36F-47AC-8579-BBD0FE93390E}" srcOrd="0" destOrd="0" presId="urn:microsoft.com/office/officeart/2005/8/layout/process5"/>
    <dgm:cxn modelId="{262FD11C-C151-49A9-9781-D65AD280172D}" srcId="{C99498E5-2BC7-48C9-8053-767D03D88194}" destId="{3F14461C-A28A-4D63-B5CE-257165D84F28}" srcOrd="3" destOrd="0" parTransId="{A4A767EE-E1CE-48DC-9BD6-F46628A679BF}" sibTransId="{BEEB0873-261D-411B-83DE-C3E5E371F312}"/>
    <dgm:cxn modelId="{CB243101-F384-44C3-A040-0B0921BC2EAC}" srcId="{C99498E5-2BC7-48C9-8053-767D03D88194}" destId="{1163D64E-CEF0-40D1-A525-C171836F6F8A}" srcOrd="5" destOrd="0" parTransId="{3439D6CF-A3F8-4682-AE49-AA4D565EE316}" sibTransId="{F904893F-F4EC-4FDC-BC00-755715433504}"/>
    <dgm:cxn modelId="{D38B9573-3657-4008-9A1F-27A040BC76E7}" srcId="{C99498E5-2BC7-48C9-8053-767D03D88194}" destId="{24754E56-E821-4EC0-BEEC-594B37DE64E5}" srcOrd="2" destOrd="0" parTransId="{DA183F85-FB70-4C06-9616-8895D13CE295}" sibTransId="{7D0225FF-7583-464C-AD12-161877707D39}"/>
    <dgm:cxn modelId="{4C9F4226-CB99-4B2F-8A77-8F6723D4BFE2}" type="presOf" srcId="{AA6B8C72-D5E9-4375-AA54-D759037A7213}" destId="{511A31FB-1838-47E7-A98F-B43A473CE4EB}" srcOrd="1" destOrd="0" presId="urn:microsoft.com/office/officeart/2005/8/layout/process5"/>
    <dgm:cxn modelId="{69567ED3-6574-41D1-A47D-A4E758E6C429}" type="presOf" srcId="{7D0225FF-7583-464C-AD12-161877707D39}" destId="{3147D471-5C72-4B60-85F4-191CEAEA35A8}" srcOrd="1" destOrd="0" presId="urn:microsoft.com/office/officeart/2005/8/layout/process5"/>
    <dgm:cxn modelId="{D967DDF1-45F1-497A-AF5A-2AE83FCC88F7}" type="presOf" srcId="{7D0225FF-7583-464C-AD12-161877707D39}" destId="{8D6D1442-76E9-4572-994D-C0D8381A36C6}" srcOrd="0" destOrd="0" presId="urn:microsoft.com/office/officeart/2005/8/layout/process5"/>
    <dgm:cxn modelId="{C5191424-31DE-4B2E-8711-EA51DB1A7B19}" srcId="{C99498E5-2BC7-48C9-8053-767D03D88194}" destId="{A875DEDC-7EDD-40F5-8C81-91BD93EDA4BC}" srcOrd="1" destOrd="0" parTransId="{0524B53D-D0EE-4CB0-B2FB-BDE9633FDEDE}" sibTransId="{AA6B8C72-D5E9-4375-AA54-D759037A7213}"/>
    <dgm:cxn modelId="{3D6577B0-2CB7-433D-971A-DA57674E9D94}" type="presOf" srcId="{E282565A-38FC-4AAB-9185-9DB114359E61}" destId="{6BACC64E-3DED-4DB6-87FE-F7A46858F150}" srcOrd="0" destOrd="0" presId="urn:microsoft.com/office/officeart/2005/8/layout/process5"/>
    <dgm:cxn modelId="{C0A15813-C321-40F9-88A9-0EC41C49D34F}" type="presOf" srcId="{AA6B8C72-D5E9-4375-AA54-D759037A7213}" destId="{6FB0475B-A77E-41B3-8FE1-E33C1F5FA093}" srcOrd="0" destOrd="0" presId="urn:microsoft.com/office/officeart/2005/8/layout/process5"/>
    <dgm:cxn modelId="{1279C92E-9487-462F-954D-E2B4FDC985C0}" type="presOf" srcId="{2F834EEB-1AB6-4230-A6F1-0481D4FB8B88}" destId="{787E6513-C7AB-4A5F-A518-A254C42A6D5E}" srcOrd="0" destOrd="0" presId="urn:microsoft.com/office/officeart/2005/8/layout/process5"/>
    <dgm:cxn modelId="{9A04A167-C032-43D1-89D0-C6807307D0DF}" type="presOf" srcId="{3341D118-883D-44D2-A0CA-AE72A1474E09}" destId="{A0ED5E5C-E76E-4B03-86D6-9F8F0A9EBB97}" srcOrd="1" destOrd="0" presId="urn:microsoft.com/office/officeart/2005/8/layout/process5"/>
    <dgm:cxn modelId="{220BCD42-0AD1-4302-AB01-2EDD0D871405}" type="presOf" srcId="{24754E56-E821-4EC0-BEEC-594B37DE64E5}" destId="{E1D3EB7B-D9E4-4347-B602-99D00D1ACD0C}" srcOrd="0" destOrd="0" presId="urn:microsoft.com/office/officeart/2005/8/layout/process5"/>
    <dgm:cxn modelId="{9CBF6E07-5333-4DC1-BC60-97E944647452}" type="presOf" srcId="{3341D118-883D-44D2-A0CA-AE72A1474E09}" destId="{8CB78474-6F84-4DC2-8BC6-89752507EF4F}" srcOrd="0" destOrd="0" presId="urn:microsoft.com/office/officeart/2005/8/layout/process5"/>
    <dgm:cxn modelId="{5DA47F4C-5AB5-4947-81A6-9FC87D078FB9}" type="presOf" srcId="{3F14461C-A28A-4D63-B5CE-257165D84F28}" destId="{73F511C6-0A10-441A-8862-7F193366AF38}" srcOrd="0" destOrd="0" presId="urn:microsoft.com/office/officeart/2005/8/layout/process5"/>
    <dgm:cxn modelId="{540B4FB1-356E-46B8-8499-E90627CA6F8A}" type="presOf" srcId="{E282565A-38FC-4AAB-9185-9DB114359E61}" destId="{51B5CCFA-7231-4EBF-9C62-C6F75F8DF64E}" srcOrd="1" destOrd="0" presId="urn:microsoft.com/office/officeart/2005/8/layout/process5"/>
    <dgm:cxn modelId="{C7B9913C-55EE-49E9-9DF7-C728B37A8177}" type="presOf" srcId="{1163D64E-CEF0-40D1-A525-C171836F6F8A}" destId="{4C1ADDD3-0A21-4C7E-B7A2-5E5221538949}" srcOrd="0" destOrd="0" presId="urn:microsoft.com/office/officeart/2005/8/layout/process5"/>
    <dgm:cxn modelId="{928AB71F-4740-4613-97D0-7109FB865179}" type="presOf" srcId="{BEEB0873-261D-411B-83DE-C3E5E371F312}" destId="{D03A8AB5-B3E9-47D8-9081-C41643E14407}" srcOrd="1" destOrd="0" presId="urn:microsoft.com/office/officeart/2005/8/layout/process5"/>
    <dgm:cxn modelId="{B71DABE0-2AAD-4F7A-9459-2850713DD98B}" type="presOf" srcId="{BEEB0873-261D-411B-83DE-C3E5E371F312}" destId="{DEA12AE9-2541-4100-8D53-0AF1B90773BC}" srcOrd="0" destOrd="0" presId="urn:microsoft.com/office/officeart/2005/8/layout/process5"/>
    <dgm:cxn modelId="{F20C684A-83A8-461F-A55E-01998910D393}" srcId="{C99498E5-2BC7-48C9-8053-767D03D88194}" destId="{2F834EEB-1AB6-4230-A6F1-0481D4FB8B88}" srcOrd="0" destOrd="0" parTransId="{BE7090A4-4AEE-4373-ABAB-B5C9DA88CA0B}" sibTransId="{E282565A-38FC-4AAB-9185-9DB114359E61}"/>
    <dgm:cxn modelId="{8DD48E71-254F-41E8-9253-544A4332F6B2}" type="presParOf" srcId="{D671C196-B36F-47AC-8579-BBD0FE93390E}" destId="{787E6513-C7AB-4A5F-A518-A254C42A6D5E}" srcOrd="0" destOrd="0" presId="urn:microsoft.com/office/officeart/2005/8/layout/process5"/>
    <dgm:cxn modelId="{7601A9C9-1ABF-444B-85B4-54F65D782BC3}" type="presParOf" srcId="{D671C196-B36F-47AC-8579-BBD0FE93390E}" destId="{6BACC64E-3DED-4DB6-87FE-F7A46858F150}" srcOrd="1" destOrd="0" presId="urn:microsoft.com/office/officeart/2005/8/layout/process5"/>
    <dgm:cxn modelId="{17BA7FC1-A626-4AA4-9963-30FC28DFCBB8}" type="presParOf" srcId="{6BACC64E-3DED-4DB6-87FE-F7A46858F150}" destId="{51B5CCFA-7231-4EBF-9C62-C6F75F8DF64E}" srcOrd="0" destOrd="0" presId="urn:microsoft.com/office/officeart/2005/8/layout/process5"/>
    <dgm:cxn modelId="{A2F4A86B-A30B-449C-BCA4-20FB6C15507E}" type="presParOf" srcId="{D671C196-B36F-47AC-8579-BBD0FE93390E}" destId="{06D5F4D6-3266-4A4B-B05C-326224DAEAEC}" srcOrd="2" destOrd="0" presId="urn:microsoft.com/office/officeart/2005/8/layout/process5"/>
    <dgm:cxn modelId="{C3AC07B2-39D2-4E03-B09C-993B4E7FE3E8}" type="presParOf" srcId="{D671C196-B36F-47AC-8579-BBD0FE93390E}" destId="{6FB0475B-A77E-41B3-8FE1-E33C1F5FA093}" srcOrd="3" destOrd="0" presId="urn:microsoft.com/office/officeart/2005/8/layout/process5"/>
    <dgm:cxn modelId="{FCE674A7-E416-4FD6-A74F-72AD6A5E399A}" type="presParOf" srcId="{6FB0475B-A77E-41B3-8FE1-E33C1F5FA093}" destId="{511A31FB-1838-47E7-A98F-B43A473CE4EB}" srcOrd="0" destOrd="0" presId="urn:microsoft.com/office/officeart/2005/8/layout/process5"/>
    <dgm:cxn modelId="{488FDC1A-31FB-4BB4-927D-61F8E3511D2D}" type="presParOf" srcId="{D671C196-B36F-47AC-8579-BBD0FE93390E}" destId="{E1D3EB7B-D9E4-4347-B602-99D00D1ACD0C}" srcOrd="4" destOrd="0" presId="urn:microsoft.com/office/officeart/2005/8/layout/process5"/>
    <dgm:cxn modelId="{FEB3F467-259D-4F33-817C-B9EC6927661D}" type="presParOf" srcId="{D671C196-B36F-47AC-8579-BBD0FE93390E}" destId="{8D6D1442-76E9-4572-994D-C0D8381A36C6}" srcOrd="5" destOrd="0" presId="urn:microsoft.com/office/officeart/2005/8/layout/process5"/>
    <dgm:cxn modelId="{EA0E8227-FE06-4A35-B9C4-A55F78DAF195}" type="presParOf" srcId="{8D6D1442-76E9-4572-994D-C0D8381A36C6}" destId="{3147D471-5C72-4B60-85F4-191CEAEA35A8}" srcOrd="0" destOrd="0" presId="urn:microsoft.com/office/officeart/2005/8/layout/process5"/>
    <dgm:cxn modelId="{F4E519E8-023C-4993-B315-AD9F43860958}" type="presParOf" srcId="{D671C196-B36F-47AC-8579-BBD0FE93390E}" destId="{73F511C6-0A10-441A-8862-7F193366AF38}" srcOrd="6" destOrd="0" presId="urn:microsoft.com/office/officeart/2005/8/layout/process5"/>
    <dgm:cxn modelId="{6F0C67CF-7E9A-42E0-A32E-D0225CEB2E50}" type="presParOf" srcId="{D671C196-B36F-47AC-8579-BBD0FE93390E}" destId="{DEA12AE9-2541-4100-8D53-0AF1B90773BC}" srcOrd="7" destOrd="0" presId="urn:microsoft.com/office/officeart/2005/8/layout/process5"/>
    <dgm:cxn modelId="{E33CA071-B118-46ED-8DE9-7D1C1992F89C}" type="presParOf" srcId="{DEA12AE9-2541-4100-8D53-0AF1B90773BC}" destId="{D03A8AB5-B3E9-47D8-9081-C41643E14407}" srcOrd="0" destOrd="0" presId="urn:microsoft.com/office/officeart/2005/8/layout/process5"/>
    <dgm:cxn modelId="{AC25D9A6-B9C7-425E-B15F-FC2CB128AC01}" type="presParOf" srcId="{D671C196-B36F-47AC-8579-BBD0FE93390E}" destId="{8E048C9E-EAEC-44D8-A4BA-DFAE0F5D6A57}" srcOrd="8" destOrd="0" presId="urn:microsoft.com/office/officeart/2005/8/layout/process5"/>
    <dgm:cxn modelId="{C2F25553-2D14-493B-B3C9-F74FE3ACBEA8}" type="presParOf" srcId="{D671C196-B36F-47AC-8579-BBD0FE93390E}" destId="{8CB78474-6F84-4DC2-8BC6-89752507EF4F}" srcOrd="9" destOrd="0" presId="urn:microsoft.com/office/officeart/2005/8/layout/process5"/>
    <dgm:cxn modelId="{13A443E2-CF15-4380-BBF6-BFA48830E139}" type="presParOf" srcId="{8CB78474-6F84-4DC2-8BC6-89752507EF4F}" destId="{A0ED5E5C-E76E-4B03-86D6-9F8F0A9EBB97}" srcOrd="0" destOrd="0" presId="urn:microsoft.com/office/officeart/2005/8/layout/process5"/>
    <dgm:cxn modelId="{7F173CD9-757D-42BA-8B15-951A22D6B26A}" type="presParOf" srcId="{D671C196-B36F-47AC-8579-BBD0FE93390E}" destId="{4C1ADDD3-0A21-4C7E-B7A2-5E5221538949}"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FB53293-3E7B-4201-AFF8-B72DF6299B06}"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s-MX"/>
        </a:p>
      </dgm:t>
    </dgm:pt>
    <dgm:pt modelId="{0B929B2A-6F47-4A5E-83F3-AB6435C0E054}">
      <dgm:prSet phldrT="[Texto]"/>
      <dgm:spPr/>
      <dgm:t>
        <a:bodyPr/>
        <a:lstStyle/>
        <a:p>
          <a:r>
            <a:rPr lang="es-MX" b="1" dirty="0" smtClean="0">
              <a:solidFill>
                <a:schemeClr val="tx1"/>
              </a:solidFill>
              <a:latin typeface="+mj-lt"/>
            </a:rPr>
            <a:t>Estimulación de una enzima de membrana, fosfolipasa C (PLC)</a:t>
          </a:r>
          <a:endParaRPr lang="es-MX" b="1" dirty="0">
            <a:solidFill>
              <a:schemeClr val="tx1"/>
            </a:solidFill>
            <a:latin typeface="+mj-lt"/>
          </a:endParaRPr>
        </a:p>
      </dgm:t>
    </dgm:pt>
    <dgm:pt modelId="{B6957779-3922-4002-A977-995CA91A858E}" type="parTrans" cxnId="{2CAAB5CD-08E8-444C-920F-F641A6897CE1}">
      <dgm:prSet/>
      <dgm:spPr/>
      <dgm:t>
        <a:bodyPr/>
        <a:lstStyle/>
        <a:p>
          <a:endParaRPr lang="es-MX" b="1">
            <a:solidFill>
              <a:schemeClr val="tx1"/>
            </a:solidFill>
            <a:latin typeface="+mj-lt"/>
          </a:endParaRPr>
        </a:p>
      </dgm:t>
    </dgm:pt>
    <dgm:pt modelId="{C5150474-1123-43DA-A73B-36129A26FAD2}" type="sibTrans" cxnId="{2CAAB5CD-08E8-444C-920F-F641A6897CE1}">
      <dgm:prSet/>
      <dgm:spPr/>
      <dgm:t>
        <a:bodyPr/>
        <a:lstStyle/>
        <a:p>
          <a:endParaRPr lang="es-MX" b="1">
            <a:solidFill>
              <a:schemeClr val="tx1"/>
            </a:solidFill>
            <a:latin typeface="+mj-lt"/>
          </a:endParaRPr>
        </a:p>
      </dgm:t>
    </dgm:pt>
    <mc:AlternateContent xmlns:mc="http://schemas.openxmlformats.org/markup-compatibility/2006" xmlns:a14="http://schemas.microsoft.com/office/drawing/2010/main">
      <mc:Choice Requires="a14">
        <dgm:pt modelId="{F1AB13C6-482C-46B9-919B-A91A5770BCA3}">
          <dgm:prSet phldrT="[Texto]"/>
          <dgm:spPr/>
          <dgm:t>
            <a:bodyPr/>
            <a:lstStyle/>
            <a:p>
              <a:r>
                <a:rPr lang="es-MX" b="1" dirty="0" smtClean="0">
                  <a:solidFill>
                    <a:schemeClr val="tx1"/>
                  </a:solidFill>
                  <a:latin typeface="+mj-lt"/>
                </a:rPr>
                <a:t>Separa el 4,5-bifosfato de fosfatidilinositol </a:t>
              </a:r>
              <a14:m>
                <m:oMath xmlns:m="http://schemas.openxmlformats.org/officeDocument/2006/math">
                  <m:sSub>
                    <m:sSubPr>
                      <m:ctrlPr>
                        <a:rPr lang="es-MX" b="1" i="1" smtClean="0">
                          <a:solidFill>
                            <a:schemeClr val="tx1"/>
                          </a:solidFill>
                          <a:latin typeface="Cambria Math"/>
                        </a:rPr>
                      </m:ctrlPr>
                    </m:sSubPr>
                    <m:e>
                      <m:r>
                        <a:rPr lang="es-MX" b="1" i="1" smtClean="0">
                          <a:solidFill>
                            <a:schemeClr val="tx1"/>
                          </a:solidFill>
                          <a:latin typeface="Cambria Math"/>
                        </a:rPr>
                        <m:t>(</m:t>
                      </m:r>
                      <m:r>
                        <a:rPr lang="es-MX" b="1" i="1" smtClean="0">
                          <a:solidFill>
                            <a:schemeClr val="tx1"/>
                          </a:solidFill>
                          <a:latin typeface="Cambria Math"/>
                        </a:rPr>
                        <m:t>𝑰𝑷</m:t>
                      </m:r>
                    </m:e>
                    <m:sub>
                      <m:r>
                        <a:rPr lang="es-MX" b="1" i="1" smtClean="0">
                          <a:solidFill>
                            <a:schemeClr val="tx1"/>
                          </a:solidFill>
                          <a:latin typeface="Cambria Math"/>
                        </a:rPr>
                        <m:t>𝟐</m:t>
                      </m:r>
                    </m:sub>
                  </m:sSub>
                  <m:r>
                    <a:rPr lang="es-MX" b="1" i="1" smtClean="0">
                      <a:solidFill>
                        <a:schemeClr val="tx1"/>
                      </a:solidFill>
                      <a:latin typeface="Cambria Math"/>
                    </a:rPr>
                    <m:t>)</m:t>
                  </m:r>
                </m:oMath>
              </a14:m>
              <a:r>
                <a:rPr lang="es-MX" b="1" dirty="0" smtClean="0">
                  <a:solidFill>
                    <a:schemeClr val="tx1"/>
                  </a:solidFill>
                  <a:latin typeface="+mj-lt"/>
                </a:rPr>
                <a:t> en diacilglicerol (DAG) y 1,4,5- trifosfato de inositol (</a:t>
              </a:r>
              <a14:m>
                <m:oMath xmlns:m="http://schemas.openxmlformats.org/officeDocument/2006/math">
                  <m:sSub>
                    <m:sSubPr>
                      <m:ctrlPr>
                        <a:rPr lang="es-MX" b="1" i="1" smtClean="0">
                          <a:solidFill>
                            <a:schemeClr val="tx1"/>
                          </a:solidFill>
                          <a:latin typeface="Cambria Math"/>
                        </a:rPr>
                      </m:ctrlPr>
                    </m:sSubPr>
                    <m:e>
                      <m:r>
                        <a:rPr lang="es-MX" b="1" i="1" smtClean="0">
                          <a:solidFill>
                            <a:schemeClr val="tx1"/>
                          </a:solidFill>
                          <a:latin typeface="Cambria Math"/>
                        </a:rPr>
                        <m:t>𝑰𝑷</m:t>
                      </m:r>
                    </m:e>
                    <m:sub>
                      <m:r>
                        <a:rPr lang="es-MX" b="1" i="1" smtClean="0">
                          <a:solidFill>
                            <a:schemeClr val="tx1"/>
                          </a:solidFill>
                          <a:latin typeface="Cambria Math"/>
                        </a:rPr>
                        <m:t>𝟑</m:t>
                      </m:r>
                    </m:sub>
                  </m:sSub>
                  <m:r>
                    <a:rPr lang="es-MX" b="1" i="1" smtClean="0">
                      <a:solidFill>
                        <a:schemeClr val="tx1"/>
                      </a:solidFill>
                      <a:latin typeface="Cambria Math"/>
                    </a:rPr>
                    <m:t>)</m:t>
                  </m:r>
                </m:oMath>
              </a14:m>
              <a:endParaRPr lang="es-MX" b="1" dirty="0">
                <a:solidFill>
                  <a:schemeClr val="tx1"/>
                </a:solidFill>
                <a:latin typeface="+mj-lt"/>
              </a:endParaRPr>
            </a:p>
          </dgm:t>
        </dgm:pt>
      </mc:Choice>
      <mc:Fallback xmlns="">
        <dgm:pt modelId="{F1AB13C6-482C-46B9-919B-A91A5770BCA3}">
          <dgm:prSet phldrT="[Texto]"/>
          <dgm:spPr/>
          <dgm:t>
            <a:bodyPr/>
            <a:lstStyle/>
            <a:p>
              <a:r>
                <a:rPr lang="es-MX" b="1" dirty="0" smtClean="0">
                  <a:solidFill>
                    <a:schemeClr val="tx1"/>
                  </a:solidFill>
                  <a:latin typeface="+mj-lt"/>
                </a:rPr>
                <a:t>Separa el 4,5-bifosfato de fosfatidilinositol </a:t>
              </a:r>
              <a:r>
                <a:rPr lang="es-MX" b="1" i="0" smtClean="0">
                  <a:solidFill>
                    <a:schemeClr val="tx1"/>
                  </a:solidFill>
                  <a:latin typeface="Cambria Math"/>
                </a:rPr>
                <a:t>〖(𝑰𝑷〗_𝟐)</a:t>
              </a:r>
              <a:r>
                <a:rPr lang="es-MX" b="1" dirty="0" smtClean="0">
                  <a:solidFill>
                    <a:schemeClr val="tx1"/>
                  </a:solidFill>
                  <a:latin typeface="+mj-lt"/>
                </a:rPr>
                <a:t> en diacilglicerol (DAG) y 1,4,5- trifosfato de inositol (</a:t>
              </a:r>
              <a:r>
                <a:rPr lang="es-MX" b="1" i="0" smtClean="0">
                  <a:solidFill>
                    <a:schemeClr val="tx1"/>
                  </a:solidFill>
                  <a:latin typeface="Cambria Math"/>
                </a:rPr>
                <a:t>〖𝑰𝑷〗_𝟑)</a:t>
              </a:r>
              <a:endParaRPr lang="es-MX" b="1" dirty="0">
                <a:solidFill>
                  <a:schemeClr val="tx1"/>
                </a:solidFill>
                <a:latin typeface="+mj-lt"/>
              </a:endParaRPr>
            </a:p>
          </dgm:t>
        </dgm:pt>
      </mc:Fallback>
    </mc:AlternateContent>
    <dgm:pt modelId="{C007B831-2B8B-476F-8E2B-83728D718AFF}" type="parTrans" cxnId="{6E16DB3E-F385-4BB8-89D9-108085EEB4C7}">
      <dgm:prSet/>
      <dgm:spPr/>
      <dgm:t>
        <a:bodyPr/>
        <a:lstStyle/>
        <a:p>
          <a:endParaRPr lang="es-MX" b="1">
            <a:solidFill>
              <a:schemeClr val="tx1"/>
            </a:solidFill>
            <a:latin typeface="+mj-lt"/>
          </a:endParaRPr>
        </a:p>
      </dgm:t>
    </dgm:pt>
    <dgm:pt modelId="{D9CF703A-94E4-424B-BF56-80A0B530CB15}" type="sibTrans" cxnId="{6E16DB3E-F385-4BB8-89D9-108085EEB4C7}">
      <dgm:prSet/>
      <dgm:spPr/>
      <dgm:t>
        <a:bodyPr/>
        <a:lstStyle/>
        <a:p>
          <a:endParaRPr lang="es-MX" b="1">
            <a:solidFill>
              <a:schemeClr val="tx1"/>
            </a:solidFill>
            <a:latin typeface="+mj-lt"/>
          </a:endParaRPr>
        </a:p>
      </dgm:t>
    </dgm:pt>
    <mc:AlternateContent xmlns:mc="http://schemas.openxmlformats.org/markup-compatibility/2006" xmlns:a14="http://schemas.microsoft.com/office/drawing/2010/main">
      <mc:Choice Requires="a14">
        <dgm:pt modelId="{39CF1C58-12FC-49FE-8546-C8BCA27049DE}">
          <dgm:prSet phldrT="[Texto]"/>
          <dgm:spPr/>
          <dgm:t>
            <a:bodyPr/>
            <a:lstStyle/>
            <a:p>
              <a:r>
                <a:rPr lang="es-MX" b="1" dirty="0" smtClean="0">
                  <a:solidFill>
                    <a:schemeClr val="tx1"/>
                  </a:solidFill>
                  <a:latin typeface="+mj-lt"/>
                </a:rPr>
                <a:t>El (</a:t>
              </a:r>
              <a14:m>
                <m:oMath xmlns:m="http://schemas.openxmlformats.org/officeDocument/2006/math">
                  <m:sSub>
                    <m:sSubPr>
                      <m:ctrlPr>
                        <a:rPr lang="es-MX" b="1" i="1" smtClean="0">
                          <a:solidFill>
                            <a:schemeClr val="tx1"/>
                          </a:solidFill>
                          <a:latin typeface="Cambria Math"/>
                        </a:rPr>
                      </m:ctrlPr>
                    </m:sSubPr>
                    <m:e>
                      <m:r>
                        <a:rPr lang="es-MX" b="1" i="1" smtClean="0">
                          <a:solidFill>
                            <a:schemeClr val="tx1"/>
                          </a:solidFill>
                          <a:latin typeface="Cambria Math"/>
                        </a:rPr>
                        <m:t>𝑰𝑷</m:t>
                      </m:r>
                    </m:e>
                    <m:sub>
                      <m:r>
                        <a:rPr lang="es-MX" b="1" i="1" smtClean="0">
                          <a:solidFill>
                            <a:schemeClr val="tx1"/>
                          </a:solidFill>
                          <a:latin typeface="Cambria Math"/>
                        </a:rPr>
                        <m:t>𝟑</m:t>
                      </m:r>
                    </m:sub>
                  </m:sSub>
                  <m:r>
                    <a:rPr lang="es-MX" b="1" i="1" smtClean="0">
                      <a:solidFill>
                        <a:schemeClr val="tx1"/>
                      </a:solidFill>
                      <a:latin typeface="Cambria Math"/>
                    </a:rPr>
                    <m:t>)</m:t>
                  </m:r>
                </m:oMath>
              </a14:m>
              <a:r>
                <a:rPr lang="es-MX" b="1" dirty="0" smtClean="0">
                  <a:solidFill>
                    <a:schemeClr val="tx1"/>
                  </a:solidFill>
                  <a:latin typeface="+mj-lt"/>
                </a:rPr>
                <a:t>  Es hidrosoluble y difunde al citoplasma para iniciar la liberación de calcio.  </a:t>
              </a:r>
              <a:endParaRPr lang="es-MX" b="1" dirty="0">
                <a:solidFill>
                  <a:schemeClr val="tx1"/>
                </a:solidFill>
                <a:latin typeface="+mj-lt"/>
              </a:endParaRPr>
            </a:p>
          </dgm:t>
        </dgm:pt>
      </mc:Choice>
      <mc:Fallback xmlns="">
        <dgm:pt modelId="{39CF1C58-12FC-49FE-8546-C8BCA27049DE}">
          <dgm:prSet phldrT="[Texto]"/>
          <dgm:spPr/>
          <dgm:t>
            <a:bodyPr/>
            <a:lstStyle/>
            <a:p>
              <a:r>
                <a:rPr lang="es-MX" b="1" dirty="0" smtClean="0">
                  <a:solidFill>
                    <a:schemeClr val="tx1"/>
                  </a:solidFill>
                  <a:latin typeface="+mj-lt"/>
                </a:rPr>
                <a:t>El (</a:t>
              </a:r>
              <a:r>
                <a:rPr lang="es-MX" b="1" i="0" smtClean="0">
                  <a:solidFill>
                    <a:schemeClr val="tx1"/>
                  </a:solidFill>
                  <a:latin typeface="Cambria Math"/>
                </a:rPr>
                <a:t>〖𝑰𝑷〗_𝟑)</a:t>
              </a:r>
              <a:r>
                <a:rPr lang="es-MX" b="1" dirty="0" smtClean="0">
                  <a:solidFill>
                    <a:schemeClr val="tx1"/>
                  </a:solidFill>
                  <a:latin typeface="+mj-lt"/>
                </a:rPr>
                <a:t>  Es hidrosoluble y difunde al citoplasma para iniciar la liberación de calcio.  </a:t>
              </a:r>
              <a:endParaRPr lang="es-MX" b="1" dirty="0">
                <a:solidFill>
                  <a:schemeClr val="tx1"/>
                </a:solidFill>
                <a:latin typeface="+mj-lt"/>
              </a:endParaRPr>
            </a:p>
          </dgm:t>
        </dgm:pt>
      </mc:Fallback>
    </mc:AlternateContent>
    <dgm:pt modelId="{32B856DB-553E-4F49-B54E-D9D574D01511}" type="parTrans" cxnId="{845E3E2C-C99E-4F55-A249-5E9D6BC618E3}">
      <dgm:prSet/>
      <dgm:spPr/>
      <dgm:t>
        <a:bodyPr/>
        <a:lstStyle/>
        <a:p>
          <a:endParaRPr lang="es-MX" b="1">
            <a:solidFill>
              <a:schemeClr val="tx1"/>
            </a:solidFill>
            <a:latin typeface="+mj-lt"/>
          </a:endParaRPr>
        </a:p>
      </dgm:t>
    </dgm:pt>
    <dgm:pt modelId="{9042779F-E008-4BEA-AD35-40EB85BF0958}" type="sibTrans" cxnId="{845E3E2C-C99E-4F55-A249-5E9D6BC618E3}">
      <dgm:prSet/>
      <dgm:spPr/>
      <dgm:t>
        <a:bodyPr/>
        <a:lstStyle/>
        <a:p>
          <a:endParaRPr lang="es-MX" b="1">
            <a:solidFill>
              <a:schemeClr val="tx1"/>
            </a:solidFill>
            <a:latin typeface="+mj-lt"/>
          </a:endParaRPr>
        </a:p>
      </dgm:t>
    </dgm:pt>
    <dgm:pt modelId="{32416075-6D21-45F0-943D-DAB18560DEE5}">
      <dgm:prSet phldrT="[Texto]"/>
      <dgm:spPr/>
      <dgm:t>
        <a:bodyPr/>
        <a:lstStyle/>
        <a:p>
          <a:r>
            <a:rPr lang="es-MX" b="1" dirty="0" smtClean="0">
              <a:solidFill>
                <a:schemeClr val="tx1"/>
              </a:solidFill>
              <a:latin typeface="+mj-lt"/>
            </a:rPr>
            <a:t>La concentración alta de calcio promueve su unión con la calmudulina que regula actividad de enzimas .</a:t>
          </a:r>
          <a:endParaRPr lang="es-MX" b="1" dirty="0">
            <a:solidFill>
              <a:schemeClr val="tx1"/>
            </a:solidFill>
            <a:latin typeface="+mj-lt"/>
          </a:endParaRPr>
        </a:p>
      </dgm:t>
    </dgm:pt>
    <dgm:pt modelId="{1B57F4C0-06DE-4326-B61C-D7E0BB114DBB}" type="parTrans" cxnId="{984B555F-0E62-44AB-B087-920C21626ACC}">
      <dgm:prSet/>
      <dgm:spPr/>
      <dgm:t>
        <a:bodyPr/>
        <a:lstStyle/>
        <a:p>
          <a:endParaRPr lang="es-MX" b="1">
            <a:solidFill>
              <a:schemeClr val="tx1"/>
            </a:solidFill>
            <a:latin typeface="+mj-lt"/>
          </a:endParaRPr>
        </a:p>
      </dgm:t>
    </dgm:pt>
    <dgm:pt modelId="{AA8042B1-11AA-48E3-A646-970C9C1252F0}" type="sibTrans" cxnId="{984B555F-0E62-44AB-B087-920C21626ACC}">
      <dgm:prSet/>
      <dgm:spPr/>
      <dgm:t>
        <a:bodyPr/>
        <a:lstStyle/>
        <a:p>
          <a:endParaRPr lang="es-MX" b="1">
            <a:solidFill>
              <a:schemeClr val="tx1"/>
            </a:solidFill>
            <a:latin typeface="+mj-lt"/>
          </a:endParaRPr>
        </a:p>
      </dgm:t>
    </dgm:pt>
    <mc:AlternateContent xmlns:mc="http://schemas.openxmlformats.org/markup-compatibility/2006" xmlns:a14="http://schemas.microsoft.com/office/drawing/2010/main">
      <mc:Choice Requires="a14">
        <dgm:pt modelId="{C28D62B7-7D90-4618-BDBB-E40D34671A98}">
          <dgm:prSet phldrT="[Texto]"/>
          <dgm:spPr/>
          <dgm:t>
            <a:bodyPr/>
            <a:lstStyle/>
            <a:p>
              <a:r>
                <a:rPr lang="es-MX" b="1" dirty="0" smtClean="0">
                  <a:solidFill>
                    <a:schemeClr val="tx1"/>
                  </a:solidFill>
                  <a:latin typeface="+mj-lt"/>
                </a:rPr>
                <a:t>El </a:t>
              </a:r>
              <a14:m>
                <m:oMath xmlns:m="http://schemas.openxmlformats.org/officeDocument/2006/math">
                  <m:sSub>
                    <m:sSubPr>
                      <m:ctrlPr>
                        <a:rPr lang="es-MX" b="1" i="1" smtClean="0">
                          <a:solidFill>
                            <a:schemeClr val="tx1"/>
                          </a:solidFill>
                          <a:latin typeface="Cambria Math"/>
                        </a:rPr>
                      </m:ctrlPr>
                    </m:sSubPr>
                    <m:e>
                      <m:r>
                        <a:rPr lang="es-MX" b="1" i="1" smtClean="0">
                          <a:solidFill>
                            <a:schemeClr val="tx1"/>
                          </a:solidFill>
                          <a:latin typeface="Cambria Math"/>
                        </a:rPr>
                        <m:t>(</m:t>
                      </m:r>
                      <m:r>
                        <a:rPr lang="es-MX" b="1" i="1" smtClean="0">
                          <a:solidFill>
                            <a:schemeClr val="tx1"/>
                          </a:solidFill>
                          <a:latin typeface="Cambria Math"/>
                        </a:rPr>
                        <m:t>𝑰𝑷</m:t>
                      </m:r>
                    </m:e>
                    <m:sub>
                      <m:r>
                        <a:rPr lang="es-MX" b="1" i="1" smtClean="0">
                          <a:solidFill>
                            <a:schemeClr val="tx1"/>
                          </a:solidFill>
                          <a:latin typeface="Cambria Math"/>
                        </a:rPr>
                        <m:t>𝟑</m:t>
                      </m:r>
                    </m:sub>
                  </m:sSub>
                  <m:r>
                    <a:rPr lang="es-MX" b="1" i="1" smtClean="0">
                      <a:solidFill>
                        <a:schemeClr val="tx1"/>
                      </a:solidFill>
                      <a:latin typeface="Cambria Math"/>
                    </a:rPr>
                    <m:t>)</m:t>
                  </m:r>
                </m:oMath>
              </a14:m>
              <a:r>
                <a:rPr lang="es-MX" b="1" dirty="0" smtClean="0">
                  <a:solidFill>
                    <a:schemeClr val="tx1"/>
                  </a:solidFill>
                  <a:latin typeface="+mj-lt"/>
                </a:rPr>
                <a:t> se desactiva con la fosforilación. El Diacilglicerol se fosforila. El calcio se extrae  mediante bombas de calcio</a:t>
              </a:r>
              <a:endParaRPr lang="es-MX" b="1" dirty="0">
                <a:solidFill>
                  <a:schemeClr val="tx1"/>
                </a:solidFill>
                <a:latin typeface="+mj-lt"/>
              </a:endParaRPr>
            </a:p>
          </dgm:t>
        </dgm:pt>
      </mc:Choice>
      <mc:Fallback xmlns="">
        <dgm:pt modelId="{C28D62B7-7D90-4618-BDBB-E40D34671A98}">
          <dgm:prSet phldrT="[Texto]"/>
          <dgm:spPr/>
          <dgm:t>
            <a:bodyPr/>
            <a:lstStyle/>
            <a:p>
              <a:r>
                <a:rPr lang="es-MX" b="1" dirty="0" smtClean="0">
                  <a:solidFill>
                    <a:schemeClr val="tx1"/>
                  </a:solidFill>
                  <a:latin typeface="+mj-lt"/>
                </a:rPr>
                <a:t>El </a:t>
              </a:r>
              <a:r>
                <a:rPr lang="es-MX" b="1" i="0" smtClean="0">
                  <a:solidFill>
                    <a:schemeClr val="tx1"/>
                  </a:solidFill>
                  <a:latin typeface="Cambria Math"/>
                </a:rPr>
                <a:t>〖(𝑰𝑷〗_𝟑)</a:t>
              </a:r>
              <a:r>
                <a:rPr lang="es-MX" b="1" dirty="0" smtClean="0">
                  <a:solidFill>
                    <a:schemeClr val="tx1"/>
                  </a:solidFill>
                  <a:latin typeface="+mj-lt"/>
                </a:rPr>
                <a:t> se desactiva con la fosforilación. El Diacilglicerol se </a:t>
              </a:r>
              <a:r>
                <a:rPr lang="es-MX" b="1" dirty="0" smtClean="0">
                  <a:solidFill>
                    <a:schemeClr val="tx1"/>
                  </a:solidFill>
                  <a:latin typeface="+mj-lt"/>
                </a:rPr>
                <a:t>fosforila. El </a:t>
              </a:r>
              <a:r>
                <a:rPr lang="es-MX" b="1" dirty="0" smtClean="0">
                  <a:solidFill>
                    <a:schemeClr val="tx1"/>
                  </a:solidFill>
                  <a:latin typeface="+mj-lt"/>
                </a:rPr>
                <a:t>calcio se extrae  mediante bombas de calcio</a:t>
              </a:r>
              <a:endParaRPr lang="es-MX" b="1" dirty="0">
                <a:solidFill>
                  <a:schemeClr val="tx1"/>
                </a:solidFill>
                <a:latin typeface="+mj-lt"/>
              </a:endParaRPr>
            </a:p>
          </dgm:t>
        </dgm:pt>
      </mc:Fallback>
    </mc:AlternateContent>
    <dgm:pt modelId="{6E06BB0E-1C0E-407A-A3B6-9E5144311A03}" type="parTrans" cxnId="{926E5C02-0AB3-4E89-A835-9E50E16C1170}">
      <dgm:prSet/>
      <dgm:spPr/>
      <dgm:t>
        <a:bodyPr/>
        <a:lstStyle/>
        <a:p>
          <a:endParaRPr lang="es-MX" b="1">
            <a:solidFill>
              <a:schemeClr val="tx1"/>
            </a:solidFill>
            <a:latin typeface="+mj-lt"/>
          </a:endParaRPr>
        </a:p>
      </dgm:t>
    </dgm:pt>
    <dgm:pt modelId="{EA44382E-D6FD-4278-A275-D06C0B5259F7}" type="sibTrans" cxnId="{926E5C02-0AB3-4E89-A835-9E50E16C1170}">
      <dgm:prSet/>
      <dgm:spPr/>
      <dgm:t>
        <a:bodyPr/>
        <a:lstStyle/>
        <a:p>
          <a:endParaRPr lang="es-MX" b="1">
            <a:solidFill>
              <a:schemeClr val="tx1"/>
            </a:solidFill>
            <a:latin typeface="+mj-lt"/>
          </a:endParaRPr>
        </a:p>
      </dgm:t>
    </dgm:pt>
    <dgm:pt modelId="{F66C2AF3-237D-455E-B56D-071927F20B4E}">
      <dgm:prSet phldrT="[Texto]"/>
      <dgm:spPr/>
      <dgm:t>
        <a:bodyPr/>
        <a:lstStyle/>
        <a:p>
          <a:r>
            <a:rPr lang="es-MX" b="1" dirty="0" smtClean="0">
              <a:solidFill>
                <a:schemeClr val="tx1"/>
              </a:solidFill>
              <a:latin typeface="+mj-lt"/>
            </a:rPr>
            <a:t>El diacilglicerol esta limitado a la membrana, donde activa una la proteína cinasa  C.</a:t>
          </a:r>
          <a:endParaRPr lang="es-MX" b="1" dirty="0">
            <a:solidFill>
              <a:schemeClr val="tx1"/>
            </a:solidFill>
            <a:latin typeface="+mj-lt"/>
          </a:endParaRPr>
        </a:p>
      </dgm:t>
    </dgm:pt>
    <dgm:pt modelId="{BD7608E0-7455-4764-B3DE-CF070A3C0A19}" type="parTrans" cxnId="{2E1BF33F-72B1-42BA-9334-1AC799F92D8E}">
      <dgm:prSet/>
      <dgm:spPr/>
      <dgm:t>
        <a:bodyPr/>
        <a:lstStyle/>
        <a:p>
          <a:endParaRPr lang="es-MX" b="1">
            <a:solidFill>
              <a:schemeClr val="tx1"/>
            </a:solidFill>
          </a:endParaRPr>
        </a:p>
      </dgm:t>
    </dgm:pt>
    <dgm:pt modelId="{C4E2DE81-D917-42D8-B135-14EA18BE22A7}" type="sibTrans" cxnId="{2E1BF33F-72B1-42BA-9334-1AC799F92D8E}">
      <dgm:prSet/>
      <dgm:spPr/>
      <dgm:t>
        <a:bodyPr/>
        <a:lstStyle/>
        <a:p>
          <a:endParaRPr lang="es-MX" b="1">
            <a:solidFill>
              <a:schemeClr val="tx1"/>
            </a:solidFill>
          </a:endParaRPr>
        </a:p>
      </dgm:t>
    </dgm:pt>
    <dgm:pt modelId="{E32DAFB5-21CB-4D1E-9D80-64E3317C2D4B}" type="pres">
      <dgm:prSet presAssocID="{BFB53293-3E7B-4201-AFF8-B72DF6299B06}" presName="diagram" presStyleCnt="0">
        <dgm:presLayoutVars>
          <dgm:dir/>
          <dgm:resizeHandles val="exact"/>
        </dgm:presLayoutVars>
      </dgm:prSet>
      <dgm:spPr/>
      <dgm:t>
        <a:bodyPr/>
        <a:lstStyle/>
        <a:p>
          <a:endParaRPr lang="es-MX"/>
        </a:p>
      </dgm:t>
    </dgm:pt>
    <dgm:pt modelId="{BAB0B192-927C-4D1D-AC6F-FCF8EB69C8FA}" type="pres">
      <dgm:prSet presAssocID="{0B929B2A-6F47-4A5E-83F3-AB6435C0E054}" presName="node" presStyleLbl="node1" presStyleIdx="0" presStyleCnt="6">
        <dgm:presLayoutVars>
          <dgm:bulletEnabled val="1"/>
        </dgm:presLayoutVars>
      </dgm:prSet>
      <dgm:spPr/>
      <dgm:t>
        <a:bodyPr/>
        <a:lstStyle/>
        <a:p>
          <a:endParaRPr lang="es-MX"/>
        </a:p>
      </dgm:t>
    </dgm:pt>
    <dgm:pt modelId="{E7A1418F-8F83-4CEA-A99C-A094AEA34843}" type="pres">
      <dgm:prSet presAssocID="{C5150474-1123-43DA-A73B-36129A26FAD2}" presName="sibTrans" presStyleLbl="sibTrans2D1" presStyleIdx="0" presStyleCnt="5"/>
      <dgm:spPr/>
      <dgm:t>
        <a:bodyPr/>
        <a:lstStyle/>
        <a:p>
          <a:endParaRPr lang="es-MX"/>
        </a:p>
      </dgm:t>
    </dgm:pt>
    <dgm:pt modelId="{DA2A1933-702F-4F9E-9A56-728F7EA3CDF2}" type="pres">
      <dgm:prSet presAssocID="{C5150474-1123-43DA-A73B-36129A26FAD2}" presName="connectorText" presStyleLbl="sibTrans2D1" presStyleIdx="0" presStyleCnt="5"/>
      <dgm:spPr/>
      <dgm:t>
        <a:bodyPr/>
        <a:lstStyle/>
        <a:p>
          <a:endParaRPr lang="es-MX"/>
        </a:p>
      </dgm:t>
    </dgm:pt>
    <dgm:pt modelId="{176FE812-34CA-4BB4-8DAB-009DB0C5283C}" type="pres">
      <dgm:prSet presAssocID="{F1AB13C6-482C-46B9-919B-A91A5770BCA3}" presName="node" presStyleLbl="node1" presStyleIdx="1" presStyleCnt="6">
        <dgm:presLayoutVars>
          <dgm:bulletEnabled val="1"/>
        </dgm:presLayoutVars>
      </dgm:prSet>
      <dgm:spPr/>
      <dgm:t>
        <a:bodyPr/>
        <a:lstStyle/>
        <a:p>
          <a:endParaRPr lang="es-MX"/>
        </a:p>
      </dgm:t>
    </dgm:pt>
    <dgm:pt modelId="{4BB92805-CEBD-48F6-9868-10137B40AB31}" type="pres">
      <dgm:prSet presAssocID="{D9CF703A-94E4-424B-BF56-80A0B530CB15}" presName="sibTrans" presStyleLbl="sibTrans2D1" presStyleIdx="1" presStyleCnt="5"/>
      <dgm:spPr/>
      <dgm:t>
        <a:bodyPr/>
        <a:lstStyle/>
        <a:p>
          <a:endParaRPr lang="es-MX"/>
        </a:p>
      </dgm:t>
    </dgm:pt>
    <dgm:pt modelId="{3E900DE0-F73F-47C3-ADB1-547A3B619143}" type="pres">
      <dgm:prSet presAssocID="{D9CF703A-94E4-424B-BF56-80A0B530CB15}" presName="connectorText" presStyleLbl="sibTrans2D1" presStyleIdx="1" presStyleCnt="5"/>
      <dgm:spPr/>
      <dgm:t>
        <a:bodyPr/>
        <a:lstStyle/>
        <a:p>
          <a:endParaRPr lang="es-MX"/>
        </a:p>
      </dgm:t>
    </dgm:pt>
    <dgm:pt modelId="{0E1C9384-49D1-493D-A3D6-C78889FEDBAA}" type="pres">
      <dgm:prSet presAssocID="{F66C2AF3-237D-455E-B56D-071927F20B4E}" presName="node" presStyleLbl="node1" presStyleIdx="2" presStyleCnt="6">
        <dgm:presLayoutVars>
          <dgm:bulletEnabled val="1"/>
        </dgm:presLayoutVars>
      </dgm:prSet>
      <dgm:spPr/>
      <dgm:t>
        <a:bodyPr/>
        <a:lstStyle/>
        <a:p>
          <a:endParaRPr lang="es-MX"/>
        </a:p>
      </dgm:t>
    </dgm:pt>
    <dgm:pt modelId="{C5B87200-B04E-410E-B6B4-A31638879020}" type="pres">
      <dgm:prSet presAssocID="{C4E2DE81-D917-42D8-B135-14EA18BE22A7}" presName="sibTrans" presStyleLbl="sibTrans2D1" presStyleIdx="2" presStyleCnt="5"/>
      <dgm:spPr/>
      <dgm:t>
        <a:bodyPr/>
        <a:lstStyle/>
        <a:p>
          <a:endParaRPr lang="es-MX"/>
        </a:p>
      </dgm:t>
    </dgm:pt>
    <dgm:pt modelId="{83088ABE-F6BE-4FE6-8B86-98ECF64B6FD9}" type="pres">
      <dgm:prSet presAssocID="{C4E2DE81-D917-42D8-B135-14EA18BE22A7}" presName="connectorText" presStyleLbl="sibTrans2D1" presStyleIdx="2" presStyleCnt="5"/>
      <dgm:spPr/>
      <dgm:t>
        <a:bodyPr/>
        <a:lstStyle/>
        <a:p>
          <a:endParaRPr lang="es-MX"/>
        </a:p>
      </dgm:t>
    </dgm:pt>
    <dgm:pt modelId="{ECA65162-81DC-4035-AAB2-C8A1925AB20F}" type="pres">
      <dgm:prSet presAssocID="{39CF1C58-12FC-49FE-8546-C8BCA27049DE}" presName="node" presStyleLbl="node1" presStyleIdx="3" presStyleCnt="6">
        <dgm:presLayoutVars>
          <dgm:bulletEnabled val="1"/>
        </dgm:presLayoutVars>
      </dgm:prSet>
      <dgm:spPr/>
      <dgm:t>
        <a:bodyPr/>
        <a:lstStyle/>
        <a:p>
          <a:endParaRPr lang="es-MX"/>
        </a:p>
      </dgm:t>
    </dgm:pt>
    <dgm:pt modelId="{EBF01620-1E03-49EA-86B2-206599BEE9E9}" type="pres">
      <dgm:prSet presAssocID="{9042779F-E008-4BEA-AD35-40EB85BF0958}" presName="sibTrans" presStyleLbl="sibTrans2D1" presStyleIdx="3" presStyleCnt="5"/>
      <dgm:spPr/>
      <dgm:t>
        <a:bodyPr/>
        <a:lstStyle/>
        <a:p>
          <a:endParaRPr lang="es-MX"/>
        </a:p>
      </dgm:t>
    </dgm:pt>
    <dgm:pt modelId="{A08955AF-57CA-4CE1-9842-FF0CFC03BB93}" type="pres">
      <dgm:prSet presAssocID="{9042779F-E008-4BEA-AD35-40EB85BF0958}" presName="connectorText" presStyleLbl="sibTrans2D1" presStyleIdx="3" presStyleCnt="5"/>
      <dgm:spPr/>
      <dgm:t>
        <a:bodyPr/>
        <a:lstStyle/>
        <a:p>
          <a:endParaRPr lang="es-MX"/>
        </a:p>
      </dgm:t>
    </dgm:pt>
    <dgm:pt modelId="{DAA875FF-D9D1-4634-A831-C04DC0F18DE6}" type="pres">
      <dgm:prSet presAssocID="{32416075-6D21-45F0-943D-DAB18560DEE5}" presName="node" presStyleLbl="node1" presStyleIdx="4" presStyleCnt="6">
        <dgm:presLayoutVars>
          <dgm:bulletEnabled val="1"/>
        </dgm:presLayoutVars>
      </dgm:prSet>
      <dgm:spPr/>
      <dgm:t>
        <a:bodyPr/>
        <a:lstStyle/>
        <a:p>
          <a:endParaRPr lang="es-MX"/>
        </a:p>
      </dgm:t>
    </dgm:pt>
    <dgm:pt modelId="{9AC59F03-B4E2-4AC8-9989-4D5B4E3892E4}" type="pres">
      <dgm:prSet presAssocID="{AA8042B1-11AA-48E3-A646-970C9C1252F0}" presName="sibTrans" presStyleLbl="sibTrans2D1" presStyleIdx="4" presStyleCnt="5"/>
      <dgm:spPr/>
      <dgm:t>
        <a:bodyPr/>
        <a:lstStyle/>
        <a:p>
          <a:endParaRPr lang="es-MX"/>
        </a:p>
      </dgm:t>
    </dgm:pt>
    <dgm:pt modelId="{49B4CDAD-A35F-459A-A0D2-6A4307C6E575}" type="pres">
      <dgm:prSet presAssocID="{AA8042B1-11AA-48E3-A646-970C9C1252F0}" presName="connectorText" presStyleLbl="sibTrans2D1" presStyleIdx="4" presStyleCnt="5"/>
      <dgm:spPr/>
      <dgm:t>
        <a:bodyPr/>
        <a:lstStyle/>
        <a:p>
          <a:endParaRPr lang="es-MX"/>
        </a:p>
      </dgm:t>
    </dgm:pt>
    <dgm:pt modelId="{CCFE106A-1AB7-461D-BAAB-111790F71FCC}" type="pres">
      <dgm:prSet presAssocID="{C28D62B7-7D90-4618-BDBB-E40D34671A98}" presName="node" presStyleLbl="node1" presStyleIdx="5" presStyleCnt="6">
        <dgm:presLayoutVars>
          <dgm:bulletEnabled val="1"/>
        </dgm:presLayoutVars>
      </dgm:prSet>
      <dgm:spPr/>
      <dgm:t>
        <a:bodyPr/>
        <a:lstStyle/>
        <a:p>
          <a:endParaRPr lang="es-MX"/>
        </a:p>
      </dgm:t>
    </dgm:pt>
  </dgm:ptLst>
  <dgm:cxnLst>
    <dgm:cxn modelId="{07003B6F-2FB8-4CE3-837C-9FE7DA0864D4}" type="presOf" srcId="{C4E2DE81-D917-42D8-B135-14EA18BE22A7}" destId="{C5B87200-B04E-410E-B6B4-A31638879020}" srcOrd="0" destOrd="0" presId="urn:microsoft.com/office/officeart/2005/8/layout/process5"/>
    <dgm:cxn modelId="{57856D61-017D-4ABA-AA31-2DD6F0E097E8}" type="presOf" srcId="{9042779F-E008-4BEA-AD35-40EB85BF0958}" destId="{EBF01620-1E03-49EA-86B2-206599BEE9E9}" srcOrd="0" destOrd="0" presId="urn:microsoft.com/office/officeart/2005/8/layout/process5"/>
    <dgm:cxn modelId="{311EE47C-F0B1-402B-A995-792AFDD40C7B}" type="presOf" srcId="{C5150474-1123-43DA-A73B-36129A26FAD2}" destId="{DA2A1933-702F-4F9E-9A56-728F7EA3CDF2}" srcOrd="1" destOrd="0" presId="urn:microsoft.com/office/officeart/2005/8/layout/process5"/>
    <dgm:cxn modelId="{984B555F-0E62-44AB-B087-920C21626ACC}" srcId="{BFB53293-3E7B-4201-AFF8-B72DF6299B06}" destId="{32416075-6D21-45F0-943D-DAB18560DEE5}" srcOrd="4" destOrd="0" parTransId="{1B57F4C0-06DE-4326-B61C-D7E0BB114DBB}" sibTransId="{AA8042B1-11AA-48E3-A646-970C9C1252F0}"/>
    <dgm:cxn modelId="{9DAC2DF4-246D-4B2E-9ABC-008087130F48}" type="presOf" srcId="{F66C2AF3-237D-455E-B56D-071927F20B4E}" destId="{0E1C9384-49D1-493D-A3D6-C78889FEDBAA}" srcOrd="0" destOrd="0" presId="urn:microsoft.com/office/officeart/2005/8/layout/process5"/>
    <dgm:cxn modelId="{E3D78933-F46E-4A6C-BE98-B95A777AAC9C}" type="presOf" srcId="{AA8042B1-11AA-48E3-A646-970C9C1252F0}" destId="{49B4CDAD-A35F-459A-A0D2-6A4307C6E575}" srcOrd="1" destOrd="0" presId="urn:microsoft.com/office/officeart/2005/8/layout/process5"/>
    <dgm:cxn modelId="{22BF1077-2C87-40AF-ACE0-98CD90CD571F}" type="presOf" srcId="{D9CF703A-94E4-424B-BF56-80A0B530CB15}" destId="{3E900DE0-F73F-47C3-ADB1-547A3B619143}" srcOrd="1" destOrd="0" presId="urn:microsoft.com/office/officeart/2005/8/layout/process5"/>
    <dgm:cxn modelId="{FD8C6D74-5491-4991-9582-F691E2AF0925}" type="presOf" srcId="{AA8042B1-11AA-48E3-A646-970C9C1252F0}" destId="{9AC59F03-B4E2-4AC8-9989-4D5B4E3892E4}" srcOrd="0" destOrd="0" presId="urn:microsoft.com/office/officeart/2005/8/layout/process5"/>
    <dgm:cxn modelId="{6E16DB3E-F385-4BB8-89D9-108085EEB4C7}" srcId="{BFB53293-3E7B-4201-AFF8-B72DF6299B06}" destId="{F1AB13C6-482C-46B9-919B-A91A5770BCA3}" srcOrd="1" destOrd="0" parTransId="{C007B831-2B8B-476F-8E2B-83728D718AFF}" sibTransId="{D9CF703A-94E4-424B-BF56-80A0B530CB15}"/>
    <dgm:cxn modelId="{A40EBDA2-109E-4BB3-BC8B-88BB50E2AACA}" type="presOf" srcId="{C28D62B7-7D90-4618-BDBB-E40D34671A98}" destId="{CCFE106A-1AB7-461D-BAAB-111790F71FCC}" srcOrd="0" destOrd="0" presId="urn:microsoft.com/office/officeart/2005/8/layout/process5"/>
    <dgm:cxn modelId="{B5C3F6A1-FB3B-4901-8555-56D3800939E5}" type="presOf" srcId="{9042779F-E008-4BEA-AD35-40EB85BF0958}" destId="{A08955AF-57CA-4CE1-9842-FF0CFC03BB93}" srcOrd="1" destOrd="0" presId="urn:microsoft.com/office/officeart/2005/8/layout/process5"/>
    <dgm:cxn modelId="{699326B7-5343-4492-BE2F-2C5220807B92}" type="presOf" srcId="{32416075-6D21-45F0-943D-DAB18560DEE5}" destId="{DAA875FF-D9D1-4634-A831-C04DC0F18DE6}" srcOrd="0" destOrd="0" presId="urn:microsoft.com/office/officeart/2005/8/layout/process5"/>
    <dgm:cxn modelId="{2CAAB5CD-08E8-444C-920F-F641A6897CE1}" srcId="{BFB53293-3E7B-4201-AFF8-B72DF6299B06}" destId="{0B929B2A-6F47-4A5E-83F3-AB6435C0E054}" srcOrd="0" destOrd="0" parTransId="{B6957779-3922-4002-A977-995CA91A858E}" sibTransId="{C5150474-1123-43DA-A73B-36129A26FAD2}"/>
    <dgm:cxn modelId="{926E5C02-0AB3-4E89-A835-9E50E16C1170}" srcId="{BFB53293-3E7B-4201-AFF8-B72DF6299B06}" destId="{C28D62B7-7D90-4618-BDBB-E40D34671A98}" srcOrd="5" destOrd="0" parTransId="{6E06BB0E-1C0E-407A-A3B6-9E5144311A03}" sibTransId="{EA44382E-D6FD-4278-A275-D06C0B5259F7}"/>
    <dgm:cxn modelId="{E9954013-63F1-4362-B639-68B73DE41389}" type="presOf" srcId="{C4E2DE81-D917-42D8-B135-14EA18BE22A7}" destId="{83088ABE-F6BE-4FE6-8B86-98ECF64B6FD9}" srcOrd="1" destOrd="0" presId="urn:microsoft.com/office/officeart/2005/8/layout/process5"/>
    <dgm:cxn modelId="{2E1BF33F-72B1-42BA-9334-1AC799F92D8E}" srcId="{BFB53293-3E7B-4201-AFF8-B72DF6299B06}" destId="{F66C2AF3-237D-455E-B56D-071927F20B4E}" srcOrd="2" destOrd="0" parTransId="{BD7608E0-7455-4764-B3DE-CF070A3C0A19}" sibTransId="{C4E2DE81-D917-42D8-B135-14EA18BE22A7}"/>
    <dgm:cxn modelId="{59DDECC7-3D99-4361-B92C-D681451EFB71}" type="presOf" srcId="{C5150474-1123-43DA-A73B-36129A26FAD2}" destId="{E7A1418F-8F83-4CEA-A99C-A094AEA34843}" srcOrd="0" destOrd="0" presId="urn:microsoft.com/office/officeart/2005/8/layout/process5"/>
    <dgm:cxn modelId="{CB2DF0C1-B648-4EBD-8146-1526125D0C6B}" type="presOf" srcId="{0B929B2A-6F47-4A5E-83F3-AB6435C0E054}" destId="{BAB0B192-927C-4D1D-AC6F-FCF8EB69C8FA}" srcOrd="0" destOrd="0" presId="urn:microsoft.com/office/officeart/2005/8/layout/process5"/>
    <dgm:cxn modelId="{23D470F6-A719-442E-B1D3-025A92A17241}" type="presOf" srcId="{BFB53293-3E7B-4201-AFF8-B72DF6299B06}" destId="{E32DAFB5-21CB-4D1E-9D80-64E3317C2D4B}" srcOrd="0" destOrd="0" presId="urn:microsoft.com/office/officeart/2005/8/layout/process5"/>
    <dgm:cxn modelId="{44820A3C-75AD-4FD6-AD7C-A68AB34C1564}" type="presOf" srcId="{D9CF703A-94E4-424B-BF56-80A0B530CB15}" destId="{4BB92805-CEBD-48F6-9868-10137B40AB31}" srcOrd="0" destOrd="0" presId="urn:microsoft.com/office/officeart/2005/8/layout/process5"/>
    <dgm:cxn modelId="{458E47FE-A38E-49D2-9E5D-EB338925047C}" type="presOf" srcId="{39CF1C58-12FC-49FE-8546-C8BCA27049DE}" destId="{ECA65162-81DC-4035-AAB2-C8A1925AB20F}" srcOrd="0" destOrd="0" presId="urn:microsoft.com/office/officeart/2005/8/layout/process5"/>
    <dgm:cxn modelId="{CF336A6B-5B58-49A6-88A7-56D73528A824}" type="presOf" srcId="{F1AB13C6-482C-46B9-919B-A91A5770BCA3}" destId="{176FE812-34CA-4BB4-8DAB-009DB0C5283C}" srcOrd="0" destOrd="0" presId="urn:microsoft.com/office/officeart/2005/8/layout/process5"/>
    <dgm:cxn modelId="{845E3E2C-C99E-4F55-A249-5E9D6BC618E3}" srcId="{BFB53293-3E7B-4201-AFF8-B72DF6299B06}" destId="{39CF1C58-12FC-49FE-8546-C8BCA27049DE}" srcOrd="3" destOrd="0" parTransId="{32B856DB-553E-4F49-B54E-D9D574D01511}" sibTransId="{9042779F-E008-4BEA-AD35-40EB85BF0958}"/>
    <dgm:cxn modelId="{6955F3C2-4852-46A5-93EF-3C7B3E6D5159}" type="presParOf" srcId="{E32DAFB5-21CB-4D1E-9D80-64E3317C2D4B}" destId="{BAB0B192-927C-4D1D-AC6F-FCF8EB69C8FA}" srcOrd="0" destOrd="0" presId="urn:microsoft.com/office/officeart/2005/8/layout/process5"/>
    <dgm:cxn modelId="{8C17724B-14C3-4B57-825A-66EFF2CBF39B}" type="presParOf" srcId="{E32DAFB5-21CB-4D1E-9D80-64E3317C2D4B}" destId="{E7A1418F-8F83-4CEA-A99C-A094AEA34843}" srcOrd="1" destOrd="0" presId="urn:microsoft.com/office/officeart/2005/8/layout/process5"/>
    <dgm:cxn modelId="{939AF7F1-79B6-40CA-97C9-AF7FDBC27BEE}" type="presParOf" srcId="{E7A1418F-8F83-4CEA-A99C-A094AEA34843}" destId="{DA2A1933-702F-4F9E-9A56-728F7EA3CDF2}" srcOrd="0" destOrd="0" presId="urn:microsoft.com/office/officeart/2005/8/layout/process5"/>
    <dgm:cxn modelId="{ED0099D0-1B77-4D7C-912A-800760A897CA}" type="presParOf" srcId="{E32DAFB5-21CB-4D1E-9D80-64E3317C2D4B}" destId="{176FE812-34CA-4BB4-8DAB-009DB0C5283C}" srcOrd="2" destOrd="0" presId="urn:microsoft.com/office/officeart/2005/8/layout/process5"/>
    <dgm:cxn modelId="{102D0089-E31F-4C44-BACD-9B0171F5F6CB}" type="presParOf" srcId="{E32DAFB5-21CB-4D1E-9D80-64E3317C2D4B}" destId="{4BB92805-CEBD-48F6-9868-10137B40AB31}" srcOrd="3" destOrd="0" presId="urn:microsoft.com/office/officeart/2005/8/layout/process5"/>
    <dgm:cxn modelId="{544ACF84-6047-4267-A7EF-037F85963B86}" type="presParOf" srcId="{4BB92805-CEBD-48F6-9868-10137B40AB31}" destId="{3E900DE0-F73F-47C3-ADB1-547A3B619143}" srcOrd="0" destOrd="0" presId="urn:microsoft.com/office/officeart/2005/8/layout/process5"/>
    <dgm:cxn modelId="{A8985C52-0181-43FC-A477-769351D2A581}" type="presParOf" srcId="{E32DAFB5-21CB-4D1E-9D80-64E3317C2D4B}" destId="{0E1C9384-49D1-493D-A3D6-C78889FEDBAA}" srcOrd="4" destOrd="0" presId="urn:microsoft.com/office/officeart/2005/8/layout/process5"/>
    <dgm:cxn modelId="{67902119-F646-45C6-A713-9004990CF689}" type="presParOf" srcId="{E32DAFB5-21CB-4D1E-9D80-64E3317C2D4B}" destId="{C5B87200-B04E-410E-B6B4-A31638879020}" srcOrd="5" destOrd="0" presId="urn:microsoft.com/office/officeart/2005/8/layout/process5"/>
    <dgm:cxn modelId="{A8C0201B-8E93-4F58-A857-A34CFF3F65E0}" type="presParOf" srcId="{C5B87200-B04E-410E-B6B4-A31638879020}" destId="{83088ABE-F6BE-4FE6-8B86-98ECF64B6FD9}" srcOrd="0" destOrd="0" presId="urn:microsoft.com/office/officeart/2005/8/layout/process5"/>
    <dgm:cxn modelId="{AC04CE89-0C32-4AD7-A8A5-5344BD5641F7}" type="presParOf" srcId="{E32DAFB5-21CB-4D1E-9D80-64E3317C2D4B}" destId="{ECA65162-81DC-4035-AAB2-C8A1925AB20F}" srcOrd="6" destOrd="0" presId="urn:microsoft.com/office/officeart/2005/8/layout/process5"/>
    <dgm:cxn modelId="{EFBB3BC0-7AC0-4191-80AB-97C9328AFB7D}" type="presParOf" srcId="{E32DAFB5-21CB-4D1E-9D80-64E3317C2D4B}" destId="{EBF01620-1E03-49EA-86B2-206599BEE9E9}" srcOrd="7" destOrd="0" presId="urn:microsoft.com/office/officeart/2005/8/layout/process5"/>
    <dgm:cxn modelId="{2DE4A996-0144-42C2-BEEC-A7D5292B352C}" type="presParOf" srcId="{EBF01620-1E03-49EA-86B2-206599BEE9E9}" destId="{A08955AF-57CA-4CE1-9842-FF0CFC03BB93}" srcOrd="0" destOrd="0" presId="urn:microsoft.com/office/officeart/2005/8/layout/process5"/>
    <dgm:cxn modelId="{FC42C7E5-7DF2-4477-A9D7-677EAE04F1C3}" type="presParOf" srcId="{E32DAFB5-21CB-4D1E-9D80-64E3317C2D4B}" destId="{DAA875FF-D9D1-4634-A831-C04DC0F18DE6}" srcOrd="8" destOrd="0" presId="urn:microsoft.com/office/officeart/2005/8/layout/process5"/>
    <dgm:cxn modelId="{44353012-3585-4691-978E-8C02F4974DAA}" type="presParOf" srcId="{E32DAFB5-21CB-4D1E-9D80-64E3317C2D4B}" destId="{9AC59F03-B4E2-4AC8-9989-4D5B4E3892E4}" srcOrd="9" destOrd="0" presId="urn:microsoft.com/office/officeart/2005/8/layout/process5"/>
    <dgm:cxn modelId="{8E740E30-AC29-490C-8B88-1CD7E7BEF83B}" type="presParOf" srcId="{9AC59F03-B4E2-4AC8-9989-4D5B4E3892E4}" destId="{49B4CDAD-A35F-459A-A0D2-6A4307C6E575}" srcOrd="0" destOrd="0" presId="urn:microsoft.com/office/officeart/2005/8/layout/process5"/>
    <dgm:cxn modelId="{D9865634-A07C-45E5-B4E3-788924F26E86}" type="presParOf" srcId="{E32DAFB5-21CB-4D1E-9D80-64E3317C2D4B}" destId="{CCFE106A-1AB7-461D-BAAB-111790F71FCC}"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FB53293-3E7B-4201-AFF8-B72DF6299B06}"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s-MX"/>
        </a:p>
      </dgm:t>
    </dgm:pt>
    <dgm:pt modelId="{0B929B2A-6F47-4A5E-83F3-AB6435C0E054}">
      <dgm:prSet phldrT="[Texto]"/>
      <dgm:spPr/>
      <dgm:t>
        <a:bodyPr/>
        <a:lstStyle/>
        <a:p>
          <a:r>
            <a:rPr lang="es-MX" b="1" dirty="0" smtClean="0">
              <a:solidFill>
                <a:schemeClr val="tx1"/>
              </a:solidFill>
              <a:latin typeface="+mj-lt"/>
            </a:rPr>
            <a:t>Estimulación de una enzima de membrana, fosfolipasa C (PLC)</a:t>
          </a:r>
          <a:endParaRPr lang="es-MX" b="1" dirty="0">
            <a:solidFill>
              <a:schemeClr val="tx1"/>
            </a:solidFill>
            <a:latin typeface="+mj-lt"/>
          </a:endParaRPr>
        </a:p>
      </dgm:t>
    </dgm:pt>
    <dgm:pt modelId="{B6957779-3922-4002-A977-995CA91A858E}" type="parTrans" cxnId="{2CAAB5CD-08E8-444C-920F-F641A6897CE1}">
      <dgm:prSet/>
      <dgm:spPr/>
      <dgm:t>
        <a:bodyPr/>
        <a:lstStyle/>
        <a:p>
          <a:endParaRPr lang="es-MX" b="1">
            <a:solidFill>
              <a:schemeClr val="tx1"/>
            </a:solidFill>
            <a:latin typeface="+mj-lt"/>
          </a:endParaRPr>
        </a:p>
      </dgm:t>
    </dgm:pt>
    <dgm:pt modelId="{C5150474-1123-43DA-A73B-36129A26FAD2}" type="sibTrans" cxnId="{2CAAB5CD-08E8-444C-920F-F641A6897CE1}">
      <dgm:prSet/>
      <dgm:spPr/>
      <dgm:t>
        <a:bodyPr/>
        <a:lstStyle/>
        <a:p>
          <a:endParaRPr lang="es-MX" b="1">
            <a:solidFill>
              <a:schemeClr val="tx1"/>
            </a:solidFill>
            <a:latin typeface="+mj-lt"/>
          </a:endParaRPr>
        </a:p>
      </dgm:t>
    </dgm:pt>
    <dgm:pt modelId="{F1AB13C6-482C-46B9-919B-A91A5770BCA3}">
      <dgm:prSet phldrT="[Texto]"/>
      <dgm:spPr>
        <a:blipFill rotWithShape="1">
          <a:blip xmlns:r="http://schemas.openxmlformats.org/officeDocument/2006/relationships" r:embed="rId1"/>
          <a:stretch>
            <a:fillRect r="-1061"/>
          </a:stretch>
        </a:blipFill>
      </dgm:spPr>
      <dgm:t>
        <a:bodyPr/>
        <a:lstStyle/>
        <a:p>
          <a:r>
            <a:rPr lang="es-MX">
              <a:noFill/>
            </a:rPr>
            <a:t> </a:t>
          </a:r>
        </a:p>
      </dgm:t>
    </dgm:pt>
    <dgm:pt modelId="{C007B831-2B8B-476F-8E2B-83728D718AFF}" type="parTrans" cxnId="{6E16DB3E-F385-4BB8-89D9-108085EEB4C7}">
      <dgm:prSet/>
      <dgm:spPr/>
      <dgm:t>
        <a:bodyPr/>
        <a:lstStyle/>
        <a:p>
          <a:endParaRPr lang="es-MX" b="1">
            <a:solidFill>
              <a:schemeClr val="tx1"/>
            </a:solidFill>
            <a:latin typeface="+mj-lt"/>
          </a:endParaRPr>
        </a:p>
      </dgm:t>
    </dgm:pt>
    <dgm:pt modelId="{D9CF703A-94E4-424B-BF56-80A0B530CB15}" type="sibTrans" cxnId="{6E16DB3E-F385-4BB8-89D9-108085EEB4C7}">
      <dgm:prSet/>
      <dgm:spPr/>
      <dgm:t>
        <a:bodyPr/>
        <a:lstStyle/>
        <a:p>
          <a:endParaRPr lang="es-MX" b="1">
            <a:solidFill>
              <a:schemeClr val="tx1"/>
            </a:solidFill>
            <a:latin typeface="+mj-lt"/>
          </a:endParaRPr>
        </a:p>
      </dgm:t>
    </dgm:pt>
    <dgm:pt modelId="{39CF1C58-12FC-49FE-8546-C8BCA27049DE}">
      <dgm:prSet phldrT="[Texto]"/>
      <dgm:spPr>
        <a:blipFill rotWithShape="1">
          <a:blip xmlns:r="http://schemas.openxmlformats.org/officeDocument/2006/relationships" r:embed="rId2"/>
          <a:stretch>
            <a:fillRect/>
          </a:stretch>
        </a:blipFill>
      </dgm:spPr>
      <dgm:t>
        <a:bodyPr/>
        <a:lstStyle/>
        <a:p>
          <a:r>
            <a:rPr lang="es-MX">
              <a:noFill/>
            </a:rPr>
            <a:t> </a:t>
          </a:r>
        </a:p>
      </dgm:t>
    </dgm:pt>
    <dgm:pt modelId="{32B856DB-553E-4F49-B54E-D9D574D01511}" type="parTrans" cxnId="{845E3E2C-C99E-4F55-A249-5E9D6BC618E3}">
      <dgm:prSet/>
      <dgm:spPr/>
      <dgm:t>
        <a:bodyPr/>
        <a:lstStyle/>
        <a:p>
          <a:endParaRPr lang="es-MX" b="1">
            <a:solidFill>
              <a:schemeClr val="tx1"/>
            </a:solidFill>
            <a:latin typeface="+mj-lt"/>
          </a:endParaRPr>
        </a:p>
      </dgm:t>
    </dgm:pt>
    <dgm:pt modelId="{9042779F-E008-4BEA-AD35-40EB85BF0958}" type="sibTrans" cxnId="{845E3E2C-C99E-4F55-A249-5E9D6BC618E3}">
      <dgm:prSet/>
      <dgm:spPr/>
      <dgm:t>
        <a:bodyPr/>
        <a:lstStyle/>
        <a:p>
          <a:endParaRPr lang="es-MX" b="1">
            <a:solidFill>
              <a:schemeClr val="tx1"/>
            </a:solidFill>
            <a:latin typeface="+mj-lt"/>
          </a:endParaRPr>
        </a:p>
      </dgm:t>
    </dgm:pt>
    <dgm:pt modelId="{32416075-6D21-45F0-943D-DAB18560DEE5}">
      <dgm:prSet phldrT="[Texto]"/>
      <dgm:spPr/>
      <dgm:t>
        <a:bodyPr/>
        <a:lstStyle/>
        <a:p>
          <a:r>
            <a:rPr lang="es-MX" b="1" dirty="0" smtClean="0">
              <a:solidFill>
                <a:schemeClr val="tx1"/>
              </a:solidFill>
              <a:latin typeface="+mj-lt"/>
            </a:rPr>
            <a:t>La concentración alta de calcio promueve su unión con la calmudulina que regula actividad de enzimas .</a:t>
          </a:r>
          <a:endParaRPr lang="es-MX" b="1" dirty="0">
            <a:solidFill>
              <a:schemeClr val="tx1"/>
            </a:solidFill>
            <a:latin typeface="+mj-lt"/>
          </a:endParaRPr>
        </a:p>
      </dgm:t>
    </dgm:pt>
    <dgm:pt modelId="{1B57F4C0-06DE-4326-B61C-D7E0BB114DBB}" type="parTrans" cxnId="{984B555F-0E62-44AB-B087-920C21626ACC}">
      <dgm:prSet/>
      <dgm:spPr/>
      <dgm:t>
        <a:bodyPr/>
        <a:lstStyle/>
        <a:p>
          <a:endParaRPr lang="es-MX" b="1">
            <a:solidFill>
              <a:schemeClr val="tx1"/>
            </a:solidFill>
            <a:latin typeface="+mj-lt"/>
          </a:endParaRPr>
        </a:p>
      </dgm:t>
    </dgm:pt>
    <dgm:pt modelId="{AA8042B1-11AA-48E3-A646-970C9C1252F0}" type="sibTrans" cxnId="{984B555F-0E62-44AB-B087-920C21626ACC}">
      <dgm:prSet/>
      <dgm:spPr/>
      <dgm:t>
        <a:bodyPr/>
        <a:lstStyle/>
        <a:p>
          <a:endParaRPr lang="es-MX" b="1">
            <a:solidFill>
              <a:schemeClr val="tx1"/>
            </a:solidFill>
            <a:latin typeface="+mj-lt"/>
          </a:endParaRPr>
        </a:p>
      </dgm:t>
    </dgm:pt>
    <dgm:pt modelId="{C28D62B7-7D90-4618-BDBB-E40D34671A98}">
      <dgm:prSet phldrT="[Texto]"/>
      <dgm:spPr>
        <a:blipFill rotWithShape="1">
          <a:blip xmlns:r="http://schemas.openxmlformats.org/officeDocument/2006/relationships" r:embed="rId3"/>
          <a:stretch>
            <a:fillRect/>
          </a:stretch>
        </a:blipFill>
      </dgm:spPr>
      <dgm:t>
        <a:bodyPr/>
        <a:lstStyle/>
        <a:p>
          <a:r>
            <a:rPr lang="es-MX">
              <a:noFill/>
            </a:rPr>
            <a:t> </a:t>
          </a:r>
        </a:p>
      </dgm:t>
    </dgm:pt>
    <dgm:pt modelId="{6E06BB0E-1C0E-407A-A3B6-9E5144311A03}" type="parTrans" cxnId="{926E5C02-0AB3-4E89-A835-9E50E16C1170}">
      <dgm:prSet/>
      <dgm:spPr/>
      <dgm:t>
        <a:bodyPr/>
        <a:lstStyle/>
        <a:p>
          <a:endParaRPr lang="es-MX" b="1">
            <a:solidFill>
              <a:schemeClr val="tx1"/>
            </a:solidFill>
            <a:latin typeface="+mj-lt"/>
          </a:endParaRPr>
        </a:p>
      </dgm:t>
    </dgm:pt>
    <dgm:pt modelId="{EA44382E-D6FD-4278-A275-D06C0B5259F7}" type="sibTrans" cxnId="{926E5C02-0AB3-4E89-A835-9E50E16C1170}">
      <dgm:prSet/>
      <dgm:spPr/>
      <dgm:t>
        <a:bodyPr/>
        <a:lstStyle/>
        <a:p>
          <a:endParaRPr lang="es-MX" b="1">
            <a:solidFill>
              <a:schemeClr val="tx1"/>
            </a:solidFill>
            <a:latin typeface="+mj-lt"/>
          </a:endParaRPr>
        </a:p>
      </dgm:t>
    </dgm:pt>
    <dgm:pt modelId="{F66C2AF3-237D-455E-B56D-071927F20B4E}">
      <dgm:prSet phldrT="[Texto]"/>
      <dgm:spPr/>
      <dgm:t>
        <a:bodyPr/>
        <a:lstStyle/>
        <a:p>
          <a:r>
            <a:rPr lang="es-MX" b="1" dirty="0" smtClean="0">
              <a:solidFill>
                <a:schemeClr val="tx1"/>
              </a:solidFill>
              <a:latin typeface="+mj-lt"/>
            </a:rPr>
            <a:t>El diacilglicerol esta limitado a la membrana, donde activa una la proteína cinasa  C.</a:t>
          </a:r>
          <a:endParaRPr lang="es-MX" b="1" dirty="0">
            <a:solidFill>
              <a:schemeClr val="tx1"/>
            </a:solidFill>
            <a:latin typeface="+mj-lt"/>
          </a:endParaRPr>
        </a:p>
      </dgm:t>
    </dgm:pt>
    <dgm:pt modelId="{BD7608E0-7455-4764-B3DE-CF070A3C0A19}" type="parTrans" cxnId="{2E1BF33F-72B1-42BA-9334-1AC799F92D8E}">
      <dgm:prSet/>
      <dgm:spPr/>
      <dgm:t>
        <a:bodyPr/>
        <a:lstStyle/>
        <a:p>
          <a:endParaRPr lang="es-MX" b="1">
            <a:solidFill>
              <a:schemeClr val="tx1"/>
            </a:solidFill>
          </a:endParaRPr>
        </a:p>
      </dgm:t>
    </dgm:pt>
    <dgm:pt modelId="{C4E2DE81-D917-42D8-B135-14EA18BE22A7}" type="sibTrans" cxnId="{2E1BF33F-72B1-42BA-9334-1AC799F92D8E}">
      <dgm:prSet/>
      <dgm:spPr/>
      <dgm:t>
        <a:bodyPr/>
        <a:lstStyle/>
        <a:p>
          <a:endParaRPr lang="es-MX" b="1">
            <a:solidFill>
              <a:schemeClr val="tx1"/>
            </a:solidFill>
          </a:endParaRPr>
        </a:p>
      </dgm:t>
    </dgm:pt>
    <dgm:pt modelId="{E32DAFB5-21CB-4D1E-9D80-64E3317C2D4B}" type="pres">
      <dgm:prSet presAssocID="{BFB53293-3E7B-4201-AFF8-B72DF6299B06}" presName="diagram" presStyleCnt="0">
        <dgm:presLayoutVars>
          <dgm:dir/>
          <dgm:resizeHandles val="exact"/>
        </dgm:presLayoutVars>
      </dgm:prSet>
      <dgm:spPr/>
      <dgm:t>
        <a:bodyPr/>
        <a:lstStyle/>
        <a:p>
          <a:endParaRPr lang="es-MX"/>
        </a:p>
      </dgm:t>
    </dgm:pt>
    <dgm:pt modelId="{BAB0B192-927C-4D1D-AC6F-FCF8EB69C8FA}" type="pres">
      <dgm:prSet presAssocID="{0B929B2A-6F47-4A5E-83F3-AB6435C0E054}" presName="node" presStyleLbl="node1" presStyleIdx="0" presStyleCnt="6">
        <dgm:presLayoutVars>
          <dgm:bulletEnabled val="1"/>
        </dgm:presLayoutVars>
      </dgm:prSet>
      <dgm:spPr/>
      <dgm:t>
        <a:bodyPr/>
        <a:lstStyle/>
        <a:p>
          <a:endParaRPr lang="es-MX"/>
        </a:p>
      </dgm:t>
    </dgm:pt>
    <dgm:pt modelId="{E7A1418F-8F83-4CEA-A99C-A094AEA34843}" type="pres">
      <dgm:prSet presAssocID="{C5150474-1123-43DA-A73B-36129A26FAD2}" presName="sibTrans" presStyleLbl="sibTrans2D1" presStyleIdx="0" presStyleCnt="5"/>
      <dgm:spPr/>
      <dgm:t>
        <a:bodyPr/>
        <a:lstStyle/>
        <a:p>
          <a:endParaRPr lang="es-MX"/>
        </a:p>
      </dgm:t>
    </dgm:pt>
    <dgm:pt modelId="{DA2A1933-702F-4F9E-9A56-728F7EA3CDF2}" type="pres">
      <dgm:prSet presAssocID="{C5150474-1123-43DA-A73B-36129A26FAD2}" presName="connectorText" presStyleLbl="sibTrans2D1" presStyleIdx="0" presStyleCnt="5"/>
      <dgm:spPr/>
      <dgm:t>
        <a:bodyPr/>
        <a:lstStyle/>
        <a:p>
          <a:endParaRPr lang="es-MX"/>
        </a:p>
      </dgm:t>
    </dgm:pt>
    <dgm:pt modelId="{176FE812-34CA-4BB4-8DAB-009DB0C5283C}" type="pres">
      <dgm:prSet presAssocID="{F1AB13C6-482C-46B9-919B-A91A5770BCA3}" presName="node" presStyleLbl="node1" presStyleIdx="1" presStyleCnt="6">
        <dgm:presLayoutVars>
          <dgm:bulletEnabled val="1"/>
        </dgm:presLayoutVars>
      </dgm:prSet>
      <dgm:spPr/>
      <dgm:t>
        <a:bodyPr/>
        <a:lstStyle/>
        <a:p>
          <a:endParaRPr lang="es-MX"/>
        </a:p>
      </dgm:t>
    </dgm:pt>
    <dgm:pt modelId="{4BB92805-CEBD-48F6-9868-10137B40AB31}" type="pres">
      <dgm:prSet presAssocID="{D9CF703A-94E4-424B-BF56-80A0B530CB15}" presName="sibTrans" presStyleLbl="sibTrans2D1" presStyleIdx="1" presStyleCnt="5"/>
      <dgm:spPr/>
      <dgm:t>
        <a:bodyPr/>
        <a:lstStyle/>
        <a:p>
          <a:endParaRPr lang="es-MX"/>
        </a:p>
      </dgm:t>
    </dgm:pt>
    <dgm:pt modelId="{3E900DE0-F73F-47C3-ADB1-547A3B619143}" type="pres">
      <dgm:prSet presAssocID="{D9CF703A-94E4-424B-BF56-80A0B530CB15}" presName="connectorText" presStyleLbl="sibTrans2D1" presStyleIdx="1" presStyleCnt="5"/>
      <dgm:spPr/>
      <dgm:t>
        <a:bodyPr/>
        <a:lstStyle/>
        <a:p>
          <a:endParaRPr lang="es-MX"/>
        </a:p>
      </dgm:t>
    </dgm:pt>
    <dgm:pt modelId="{0E1C9384-49D1-493D-A3D6-C78889FEDBAA}" type="pres">
      <dgm:prSet presAssocID="{F66C2AF3-237D-455E-B56D-071927F20B4E}" presName="node" presStyleLbl="node1" presStyleIdx="2" presStyleCnt="6">
        <dgm:presLayoutVars>
          <dgm:bulletEnabled val="1"/>
        </dgm:presLayoutVars>
      </dgm:prSet>
      <dgm:spPr/>
      <dgm:t>
        <a:bodyPr/>
        <a:lstStyle/>
        <a:p>
          <a:endParaRPr lang="es-MX"/>
        </a:p>
      </dgm:t>
    </dgm:pt>
    <dgm:pt modelId="{C5B87200-B04E-410E-B6B4-A31638879020}" type="pres">
      <dgm:prSet presAssocID="{C4E2DE81-D917-42D8-B135-14EA18BE22A7}" presName="sibTrans" presStyleLbl="sibTrans2D1" presStyleIdx="2" presStyleCnt="5"/>
      <dgm:spPr/>
      <dgm:t>
        <a:bodyPr/>
        <a:lstStyle/>
        <a:p>
          <a:endParaRPr lang="es-MX"/>
        </a:p>
      </dgm:t>
    </dgm:pt>
    <dgm:pt modelId="{83088ABE-F6BE-4FE6-8B86-98ECF64B6FD9}" type="pres">
      <dgm:prSet presAssocID="{C4E2DE81-D917-42D8-B135-14EA18BE22A7}" presName="connectorText" presStyleLbl="sibTrans2D1" presStyleIdx="2" presStyleCnt="5"/>
      <dgm:spPr/>
      <dgm:t>
        <a:bodyPr/>
        <a:lstStyle/>
        <a:p>
          <a:endParaRPr lang="es-MX"/>
        </a:p>
      </dgm:t>
    </dgm:pt>
    <dgm:pt modelId="{ECA65162-81DC-4035-AAB2-C8A1925AB20F}" type="pres">
      <dgm:prSet presAssocID="{39CF1C58-12FC-49FE-8546-C8BCA27049DE}" presName="node" presStyleLbl="node1" presStyleIdx="3" presStyleCnt="6">
        <dgm:presLayoutVars>
          <dgm:bulletEnabled val="1"/>
        </dgm:presLayoutVars>
      </dgm:prSet>
      <dgm:spPr/>
      <dgm:t>
        <a:bodyPr/>
        <a:lstStyle/>
        <a:p>
          <a:endParaRPr lang="es-MX"/>
        </a:p>
      </dgm:t>
    </dgm:pt>
    <dgm:pt modelId="{EBF01620-1E03-49EA-86B2-206599BEE9E9}" type="pres">
      <dgm:prSet presAssocID="{9042779F-E008-4BEA-AD35-40EB85BF0958}" presName="sibTrans" presStyleLbl="sibTrans2D1" presStyleIdx="3" presStyleCnt="5"/>
      <dgm:spPr/>
      <dgm:t>
        <a:bodyPr/>
        <a:lstStyle/>
        <a:p>
          <a:endParaRPr lang="es-MX"/>
        </a:p>
      </dgm:t>
    </dgm:pt>
    <dgm:pt modelId="{A08955AF-57CA-4CE1-9842-FF0CFC03BB93}" type="pres">
      <dgm:prSet presAssocID="{9042779F-E008-4BEA-AD35-40EB85BF0958}" presName="connectorText" presStyleLbl="sibTrans2D1" presStyleIdx="3" presStyleCnt="5"/>
      <dgm:spPr/>
      <dgm:t>
        <a:bodyPr/>
        <a:lstStyle/>
        <a:p>
          <a:endParaRPr lang="es-MX"/>
        </a:p>
      </dgm:t>
    </dgm:pt>
    <dgm:pt modelId="{DAA875FF-D9D1-4634-A831-C04DC0F18DE6}" type="pres">
      <dgm:prSet presAssocID="{32416075-6D21-45F0-943D-DAB18560DEE5}" presName="node" presStyleLbl="node1" presStyleIdx="4" presStyleCnt="6">
        <dgm:presLayoutVars>
          <dgm:bulletEnabled val="1"/>
        </dgm:presLayoutVars>
      </dgm:prSet>
      <dgm:spPr/>
      <dgm:t>
        <a:bodyPr/>
        <a:lstStyle/>
        <a:p>
          <a:endParaRPr lang="es-MX"/>
        </a:p>
      </dgm:t>
    </dgm:pt>
    <dgm:pt modelId="{9AC59F03-B4E2-4AC8-9989-4D5B4E3892E4}" type="pres">
      <dgm:prSet presAssocID="{AA8042B1-11AA-48E3-A646-970C9C1252F0}" presName="sibTrans" presStyleLbl="sibTrans2D1" presStyleIdx="4" presStyleCnt="5"/>
      <dgm:spPr/>
      <dgm:t>
        <a:bodyPr/>
        <a:lstStyle/>
        <a:p>
          <a:endParaRPr lang="es-MX"/>
        </a:p>
      </dgm:t>
    </dgm:pt>
    <dgm:pt modelId="{49B4CDAD-A35F-459A-A0D2-6A4307C6E575}" type="pres">
      <dgm:prSet presAssocID="{AA8042B1-11AA-48E3-A646-970C9C1252F0}" presName="connectorText" presStyleLbl="sibTrans2D1" presStyleIdx="4" presStyleCnt="5"/>
      <dgm:spPr/>
      <dgm:t>
        <a:bodyPr/>
        <a:lstStyle/>
        <a:p>
          <a:endParaRPr lang="es-MX"/>
        </a:p>
      </dgm:t>
    </dgm:pt>
    <dgm:pt modelId="{CCFE106A-1AB7-461D-BAAB-111790F71FCC}" type="pres">
      <dgm:prSet presAssocID="{C28D62B7-7D90-4618-BDBB-E40D34671A98}" presName="node" presStyleLbl="node1" presStyleIdx="5" presStyleCnt="6">
        <dgm:presLayoutVars>
          <dgm:bulletEnabled val="1"/>
        </dgm:presLayoutVars>
      </dgm:prSet>
      <dgm:spPr/>
      <dgm:t>
        <a:bodyPr/>
        <a:lstStyle/>
        <a:p>
          <a:endParaRPr lang="es-MX"/>
        </a:p>
      </dgm:t>
    </dgm:pt>
  </dgm:ptLst>
  <dgm:cxnLst>
    <dgm:cxn modelId="{07003B6F-2FB8-4CE3-837C-9FE7DA0864D4}" type="presOf" srcId="{C4E2DE81-D917-42D8-B135-14EA18BE22A7}" destId="{C5B87200-B04E-410E-B6B4-A31638879020}" srcOrd="0" destOrd="0" presId="urn:microsoft.com/office/officeart/2005/8/layout/process5"/>
    <dgm:cxn modelId="{57856D61-017D-4ABA-AA31-2DD6F0E097E8}" type="presOf" srcId="{9042779F-E008-4BEA-AD35-40EB85BF0958}" destId="{EBF01620-1E03-49EA-86B2-206599BEE9E9}" srcOrd="0" destOrd="0" presId="urn:microsoft.com/office/officeart/2005/8/layout/process5"/>
    <dgm:cxn modelId="{311EE47C-F0B1-402B-A995-792AFDD40C7B}" type="presOf" srcId="{C5150474-1123-43DA-A73B-36129A26FAD2}" destId="{DA2A1933-702F-4F9E-9A56-728F7EA3CDF2}" srcOrd="1" destOrd="0" presId="urn:microsoft.com/office/officeart/2005/8/layout/process5"/>
    <dgm:cxn modelId="{984B555F-0E62-44AB-B087-920C21626ACC}" srcId="{BFB53293-3E7B-4201-AFF8-B72DF6299B06}" destId="{32416075-6D21-45F0-943D-DAB18560DEE5}" srcOrd="4" destOrd="0" parTransId="{1B57F4C0-06DE-4326-B61C-D7E0BB114DBB}" sibTransId="{AA8042B1-11AA-48E3-A646-970C9C1252F0}"/>
    <dgm:cxn modelId="{9DAC2DF4-246D-4B2E-9ABC-008087130F48}" type="presOf" srcId="{F66C2AF3-237D-455E-B56D-071927F20B4E}" destId="{0E1C9384-49D1-493D-A3D6-C78889FEDBAA}" srcOrd="0" destOrd="0" presId="urn:microsoft.com/office/officeart/2005/8/layout/process5"/>
    <dgm:cxn modelId="{E3D78933-F46E-4A6C-BE98-B95A777AAC9C}" type="presOf" srcId="{AA8042B1-11AA-48E3-A646-970C9C1252F0}" destId="{49B4CDAD-A35F-459A-A0D2-6A4307C6E575}" srcOrd="1" destOrd="0" presId="urn:microsoft.com/office/officeart/2005/8/layout/process5"/>
    <dgm:cxn modelId="{22BF1077-2C87-40AF-ACE0-98CD90CD571F}" type="presOf" srcId="{D9CF703A-94E4-424B-BF56-80A0B530CB15}" destId="{3E900DE0-F73F-47C3-ADB1-547A3B619143}" srcOrd="1" destOrd="0" presId="urn:microsoft.com/office/officeart/2005/8/layout/process5"/>
    <dgm:cxn modelId="{FD8C6D74-5491-4991-9582-F691E2AF0925}" type="presOf" srcId="{AA8042B1-11AA-48E3-A646-970C9C1252F0}" destId="{9AC59F03-B4E2-4AC8-9989-4D5B4E3892E4}" srcOrd="0" destOrd="0" presId="urn:microsoft.com/office/officeart/2005/8/layout/process5"/>
    <dgm:cxn modelId="{6E16DB3E-F385-4BB8-89D9-108085EEB4C7}" srcId="{BFB53293-3E7B-4201-AFF8-B72DF6299B06}" destId="{F1AB13C6-482C-46B9-919B-A91A5770BCA3}" srcOrd="1" destOrd="0" parTransId="{C007B831-2B8B-476F-8E2B-83728D718AFF}" sibTransId="{D9CF703A-94E4-424B-BF56-80A0B530CB15}"/>
    <dgm:cxn modelId="{A40EBDA2-109E-4BB3-BC8B-88BB50E2AACA}" type="presOf" srcId="{C28D62B7-7D90-4618-BDBB-E40D34671A98}" destId="{CCFE106A-1AB7-461D-BAAB-111790F71FCC}" srcOrd="0" destOrd="0" presId="urn:microsoft.com/office/officeart/2005/8/layout/process5"/>
    <dgm:cxn modelId="{B5C3F6A1-FB3B-4901-8555-56D3800939E5}" type="presOf" srcId="{9042779F-E008-4BEA-AD35-40EB85BF0958}" destId="{A08955AF-57CA-4CE1-9842-FF0CFC03BB93}" srcOrd="1" destOrd="0" presId="urn:microsoft.com/office/officeart/2005/8/layout/process5"/>
    <dgm:cxn modelId="{699326B7-5343-4492-BE2F-2C5220807B92}" type="presOf" srcId="{32416075-6D21-45F0-943D-DAB18560DEE5}" destId="{DAA875FF-D9D1-4634-A831-C04DC0F18DE6}" srcOrd="0" destOrd="0" presId="urn:microsoft.com/office/officeart/2005/8/layout/process5"/>
    <dgm:cxn modelId="{2CAAB5CD-08E8-444C-920F-F641A6897CE1}" srcId="{BFB53293-3E7B-4201-AFF8-B72DF6299B06}" destId="{0B929B2A-6F47-4A5E-83F3-AB6435C0E054}" srcOrd="0" destOrd="0" parTransId="{B6957779-3922-4002-A977-995CA91A858E}" sibTransId="{C5150474-1123-43DA-A73B-36129A26FAD2}"/>
    <dgm:cxn modelId="{926E5C02-0AB3-4E89-A835-9E50E16C1170}" srcId="{BFB53293-3E7B-4201-AFF8-B72DF6299B06}" destId="{C28D62B7-7D90-4618-BDBB-E40D34671A98}" srcOrd="5" destOrd="0" parTransId="{6E06BB0E-1C0E-407A-A3B6-9E5144311A03}" sibTransId="{EA44382E-D6FD-4278-A275-D06C0B5259F7}"/>
    <dgm:cxn modelId="{E9954013-63F1-4362-B639-68B73DE41389}" type="presOf" srcId="{C4E2DE81-D917-42D8-B135-14EA18BE22A7}" destId="{83088ABE-F6BE-4FE6-8B86-98ECF64B6FD9}" srcOrd="1" destOrd="0" presId="urn:microsoft.com/office/officeart/2005/8/layout/process5"/>
    <dgm:cxn modelId="{2E1BF33F-72B1-42BA-9334-1AC799F92D8E}" srcId="{BFB53293-3E7B-4201-AFF8-B72DF6299B06}" destId="{F66C2AF3-237D-455E-B56D-071927F20B4E}" srcOrd="2" destOrd="0" parTransId="{BD7608E0-7455-4764-B3DE-CF070A3C0A19}" sibTransId="{C4E2DE81-D917-42D8-B135-14EA18BE22A7}"/>
    <dgm:cxn modelId="{59DDECC7-3D99-4361-B92C-D681451EFB71}" type="presOf" srcId="{C5150474-1123-43DA-A73B-36129A26FAD2}" destId="{E7A1418F-8F83-4CEA-A99C-A094AEA34843}" srcOrd="0" destOrd="0" presId="urn:microsoft.com/office/officeart/2005/8/layout/process5"/>
    <dgm:cxn modelId="{CB2DF0C1-B648-4EBD-8146-1526125D0C6B}" type="presOf" srcId="{0B929B2A-6F47-4A5E-83F3-AB6435C0E054}" destId="{BAB0B192-927C-4D1D-AC6F-FCF8EB69C8FA}" srcOrd="0" destOrd="0" presId="urn:microsoft.com/office/officeart/2005/8/layout/process5"/>
    <dgm:cxn modelId="{23D470F6-A719-442E-B1D3-025A92A17241}" type="presOf" srcId="{BFB53293-3E7B-4201-AFF8-B72DF6299B06}" destId="{E32DAFB5-21CB-4D1E-9D80-64E3317C2D4B}" srcOrd="0" destOrd="0" presId="urn:microsoft.com/office/officeart/2005/8/layout/process5"/>
    <dgm:cxn modelId="{44820A3C-75AD-4FD6-AD7C-A68AB34C1564}" type="presOf" srcId="{D9CF703A-94E4-424B-BF56-80A0B530CB15}" destId="{4BB92805-CEBD-48F6-9868-10137B40AB31}" srcOrd="0" destOrd="0" presId="urn:microsoft.com/office/officeart/2005/8/layout/process5"/>
    <dgm:cxn modelId="{458E47FE-A38E-49D2-9E5D-EB338925047C}" type="presOf" srcId="{39CF1C58-12FC-49FE-8546-C8BCA27049DE}" destId="{ECA65162-81DC-4035-AAB2-C8A1925AB20F}" srcOrd="0" destOrd="0" presId="urn:microsoft.com/office/officeart/2005/8/layout/process5"/>
    <dgm:cxn modelId="{CF336A6B-5B58-49A6-88A7-56D73528A824}" type="presOf" srcId="{F1AB13C6-482C-46B9-919B-A91A5770BCA3}" destId="{176FE812-34CA-4BB4-8DAB-009DB0C5283C}" srcOrd="0" destOrd="0" presId="urn:microsoft.com/office/officeart/2005/8/layout/process5"/>
    <dgm:cxn modelId="{845E3E2C-C99E-4F55-A249-5E9D6BC618E3}" srcId="{BFB53293-3E7B-4201-AFF8-B72DF6299B06}" destId="{39CF1C58-12FC-49FE-8546-C8BCA27049DE}" srcOrd="3" destOrd="0" parTransId="{32B856DB-553E-4F49-B54E-D9D574D01511}" sibTransId="{9042779F-E008-4BEA-AD35-40EB85BF0958}"/>
    <dgm:cxn modelId="{6955F3C2-4852-46A5-93EF-3C7B3E6D5159}" type="presParOf" srcId="{E32DAFB5-21CB-4D1E-9D80-64E3317C2D4B}" destId="{BAB0B192-927C-4D1D-AC6F-FCF8EB69C8FA}" srcOrd="0" destOrd="0" presId="urn:microsoft.com/office/officeart/2005/8/layout/process5"/>
    <dgm:cxn modelId="{8C17724B-14C3-4B57-825A-66EFF2CBF39B}" type="presParOf" srcId="{E32DAFB5-21CB-4D1E-9D80-64E3317C2D4B}" destId="{E7A1418F-8F83-4CEA-A99C-A094AEA34843}" srcOrd="1" destOrd="0" presId="urn:microsoft.com/office/officeart/2005/8/layout/process5"/>
    <dgm:cxn modelId="{939AF7F1-79B6-40CA-97C9-AF7FDBC27BEE}" type="presParOf" srcId="{E7A1418F-8F83-4CEA-A99C-A094AEA34843}" destId="{DA2A1933-702F-4F9E-9A56-728F7EA3CDF2}" srcOrd="0" destOrd="0" presId="urn:microsoft.com/office/officeart/2005/8/layout/process5"/>
    <dgm:cxn modelId="{ED0099D0-1B77-4D7C-912A-800760A897CA}" type="presParOf" srcId="{E32DAFB5-21CB-4D1E-9D80-64E3317C2D4B}" destId="{176FE812-34CA-4BB4-8DAB-009DB0C5283C}" srcOrd="2" destOrd="0" presId="urn:microsoft.com/office/officeart/2005/8/layout/process5"/>
    <dgm:cxn modelId="{102D0089-E31F-4C44-BACD-9B0171F5F6CB}" type="presParOf" srcId="{E32DAFB5-21CB-4D1E-9D80-64E3317C2D4B}" destId="{4BB92805-CEBD-48F6-9868-10137B40AB31}" srcOrd="3" destOrd="0" presId="urn:microsoft.com/office/officeart/2005/8/layout/process5"/>
    <dgm:cxn modelId="{544ACF84-6047-4267-A7EF-037F85963B86}" type="presParOf" srcId="{4BB92805-CEBD-48F6-9868-10137B40AB31}" destId="{3E900DE0-F73F-47C3-ADB1-547A3B619143}" srcOrd="0" destOrd="0" presId="urn:microsoft.com/office/officeart/2005/8/layout/process5"/>
    <dgm:cxn modelId="{A8985C52-0181-43FC-A477-769351D2A581}" type="presParOf" srcId="{E32DAFB5-21CB-4D1E-9D80-64E3317C2D4B}" destId="{0E1C9384-49D1-493D-A3D6-C78889FEDBAA}" srcOrd="4" destOrd="0" presId="urn:microsoft.com/office/officeart/2005/8/layout/process5"/>
    <dgm:cxn modelId="{67902119-F646-45C6-A713-9004990CF689}" type="presParOf" srcId="{E32DAFB5-21CB-4D1E-9D80-64E3317C2D4B}" destId="{C5B87200-B04E-410E-B6B4-A31638879020}" srcOrd="5" destOrd="0" presId="urn:microsoft.com/office/officeart/2005/8/layout/process5"/>
    <dgm:cxn modelId="{A8C0201B-8E93-4F58-A857-A34CFF3F65E0}" type="presParOf" srcId="{C5B87200-B04E-410E-B6B4-A31638879020}" destId="{83088ABE-F6BE-4FE6-8B86-98ECF64B6FD9}" srcOrd="0" destOrd="0" presId="urn:microsoft.com/office/officeart/2005/8/layout/process5"/>
    <dgm:cxn modelId="{AC04CE89-0C32-4AD7-A8A5-5344BD5641F7}" type="presParOf" srcId="{E32DAFB5-21CB-4D1E-9D80-64E3317C2D4B}" destId="{ECA65162-81DC-4035-AAB2-C8A1925AB20F}" srcOrd="6" destOrd="0" presId="urn:microsoft.com/office/officeart/2005/8/layout/process5"/>
    <dgm:cxn modelId="{EFBB3BC0-7AC0-4191-80AB-97C9328AFB7D}" type="presParOf" srcId="{E32DAFB5-21CB-4D1E-9D80-64E3317C2D4B}" destId="{EBF01620-1E03-49EA-86B2-206599BEE9E9}" srcOrd="7" destOrd="0" presId="urn:microsoft.com/office/officeart/2005/8/layout/process5"/>
    <dgm:cxn modelId="{2DE4A996-0144-42C2-BEEC-A7D5292B352C}" type="presParOf" srcId="{EBF01620-1E03-49EA-86B2-206599BEE9E9}" destId="{A08955AF-57CA-4CE1-9842-FF0CFC03BB93}" srcOrd="0" destOrd="0" presId="urn:microsoft.com/office/officeart/2005/8/layout/process5"/>
    <dgm:cxn modelId="{FC42C7E5-7DF2-4477-A9D7-677EAE04F1C3}" type="presParOf" srcId="{E32DAFB5-21CB-4D1E-9D80-64E3317C2D4B}" destId="{DAA875FF-D9D1-4634-A831-C04DC0F18DE6}" srcOrd="8" destOrd="0" presId="urn:microsoft.com/office/officeart/2005/8/layout/process5"/>
    <dgm:cxn modelId="{44353012-3585-4691-978E-8C02F4974DAA}" type="presParOf" srcId="{E32DAFB5-21CB-4D1E-9D80-64E3317C2D4B}" destId="{9AC59F03-B4E2-4AC8-9989-4D5B4E3892E4}" srcOrd="9" destOrd="0" presId="urn:microsoft.com/office/officeart/2005/8/layout/process5"/>
    <dgm:cxn modelId="{8E740E30-AC29-490C-8B88-1CD7E7BEF83B}" type="presParOf" srcId="{9AC59F03-B4E2-4AC8-9989-4D5B4E3892E4}" destId="{49B4CDAD-A35F-459A-A0D2-6A4307C6E575}" srcOrd="0" destOrd="0" presId="urn:microsoft.com/office/officeart/2005/8/layout/process5"/>
    <dgm:cxn modelId="{D9865634-A07C-45E5-B4E3-788924F26E86}" type="presParOf" srcId="{E32DAFB5-21CB-4D1E-9D80-64E3317C2D4B}" destId="{CCFE106A-1AB7-461D-BAAB-111790F71FCC}"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9E4B034-8E85-4E7B-AC8D-7C821B8815E2}" type="doc">
      <dgm:prSet loTypeId="urn:microsoft.com/office/officeart/2005/8/layout/bProcess3" loCatId="process" qsTypeId="urn:microsoft.com/office/officeart/2005/8/quickstyle/simple1" qsCatId="simple" csTypeId="urn:microsoft.com/office/officeart/2005/8/colors/accent5_3" csCatId="accent5" phldr="1"/>
      <dgm:spPr/>
      <dgm:t>
        <a:bodyPr/>
        <a:lstStyle/>
        <a:p>
          <a:endParaRPr lang="es-MX"/>
        </a:p>
      </dgm:t>
    </dgm:pt>
    <dgm:pt modelId="{481A1D4D-77A4-4ECC-BF8E-C3C0BEDDE8D5}">
      <dgm:prSet phldrT="[Texto]"/>
      <dgm:spPr/>
      <dgm:t>
        <a:bodyPr/>
        <a:lstStyle/>
        <a:p>
          <a:r>
            <a:rPr lang="es-MX" b="1" smtClean="0">
              <a:solidFill>
                <a:schemeClr val="tx1"/>
              </a:solidFill>
              <a:latin typeface="+mj-lt"/>
            </a:rPr>
            <a:t>Los ligando detectados estimulan a la cilcasa de guanililo para producir GMPc</a:t>
          </a:r>
          <a:endParaRPr lang="es-MX" b="1" dirty="0">
            <a:solidFill>
              <a:schemeClr val="tx1"/>
            </a:solidFill>
            <a:latin typeface="+mj-lt"/>
          </a:endParaRPr>
        </a:p>
      </dgm:t>
    </dgm:pt>
    <dgm:pt modelId="{43A910FA-D4E2-4980-8435-3608B418C946}" type="parTrans" cxnId="{EF2317F8-EEF6-4B3D-80FE-1B27126BD547}">
      <dgm:prSet/>
      <dgm:spPr/>
      <dgm:t>
        <a:bodyPr/>
        <a:lstStyle/>
        <a:p>
          <a:endParaRPr lang="es-MX" b="1">
            <a:solidFill>
              <a:schemeClr val="tx1"/>
            </a:solidFill>
            <a:latin typeface="+mj-lt"/>
          </a:endParaRPr>
        </a:p>
      </dgm:t>
    </dgm:pt>
    <dgm:pt modelId="{66A631B9-63CE-4E3C-B9AD-601BD5893E92}" type="sibTrans" cxnId="{EF2317F8-EEF6-4B3D-80FE-1B27126BD547}">
      <dgm:prSet/>
      <dgm:spPr/>
      <dgm:t>
        <a:bodyPr/>
        <a:lstStyle/>
        <a:p>
          <a:endParaRPr lang="es-MX" b="1">
            <a:solidFill>
              <a:schemeClr val="tx1"/>
            </a:solidFill>
            <a:latin typeface="+mj-lt"/>
          </a:endParaRPr>
        </a:p>
      </dgm:t>
    </dgm:pt>
    <dgm:pt modelId="{FEF6CF82-C06B-4D98-A231-977472CC80B8}">
      <dgm:prSet phldrT="[Texto]"/>
      <dgm:spPr/>
      <dgm:t>
        <a:bodyPr/>
        <a:lstStyle/>
        <a:p>
          <a:r>
            <a:rPr lang="es-MX" b="1" smtClean="0">
              <a:solidFill>
                <a:schemeClr val="tx1"/>
              </a:solidFill>
              <a:latin typeface="+mj-lt"/>
            </a:rPr>
            <a:t>El aumento de la concentración de GMPc induce la relajación del músculo liso, por desfosforilación de cadenas ligeras de miosina.</a:t>
          </a:r>
          <a:endParaRPr lang="es-MX" b="1" dirty="0">
            <a:solidFill>
              <a:schemeClr val="tx1"/>
            </a:solidFill>
            <a:latin typeface="+mj-lt"/>
          </a:endParaRPr>
        </a:p>
      </dgm:t>
    </dgm:pt>
    <dgm:pt modelId="{47E06C84-F17E-4FED-B3DF-3DB9AB51830D}" type="parTrans" cxnId="{48E32CC8-EDC0-4F10-984B-510671440862}">
      <dgm:prSet/>
      <dgm:spPr/>
      <dgm:t>
        <a:bodyPr/>
        <a:lstStyle/>
        <a:p>
          <a:endParaRPr lang="es-MX" b="1">
            <a:solidFill>
              <a:schemeClr val="tx1"/>
            </a:solidFill>
            <a:latin typeface="+mj-lt"/>
          </a:endParaRPr>
        </a:p>
      </dgm:t>
    </dgm:pt>
    <dgm:pt modelId="{056BD143-DD50-4D52-9F48-DA24861FB0A8}" type="sibTrans" cxnId="{48E32CC8-EDC0-4F10-984B-510671440862}">
      <dgm:prSet/>
      <dgm:spPr/>
      <dgm:t>
        <a:bodyPr/>
        <a:lstStyle/>
        <a:p>
          <a:endParaRPr lang="es-MX" b="1">
            <a:solidFill>
              <a:schemeClr val="tx1"/>
            </a:solidFill>
            <a:latin typeface="+mj-lt"/>
          </a:endParaRPr>
        </a:p>
      </dgm:t>
    </dgm:pt>
    <dgm:pt modelId="{248C5535-5D36-47F0-B0AD-81F0FCF0B471}">
      <dgm:prSet phldrT="[Texto]"/>
      <dgm:spPr/>
      <dgm:t>
        <a:bodyPr/>
        <a:lstStyle/>
        <a:p>
          <a:r>
            <a:rPr lang="es-MX" b="1" smtClean="0">
              <a:solidFill>
                <a:schemeClr val="tx1"/>
              </a:solidFill>
              <a:latin typeface="+mj-lt"/>
            </a:rPr>
            <a:t>La síntesis de GMPc puede darse por dos mecanismos:</a:t>
          </a:r>
          <a:endParaRPr lang="es-MX" b="1" dirty="0">
            <a:solidFill>
              <a:schemeClr val="tx1"/>
            </a:solidFill>
            <a:latin typeface="+mj-lt"/>
          </a:endParaRPr>
        </a:p>
      </dgm:t>
    </dgm:pt>
    <dgm:pt modelId="{0C1D06F3-3DB0-4087-9CA8-85DE83D11837}" type="parTrans" cxnId="{9DC44F8B-DE3A-4A25-B5FE-E28951981EC3}">
      <dgm:prSet/>
      <dgm:spPr/>
      <dgm:t>
        <a:bodyPr/>
        <a:lstStyle/>
        <a:p>
          <a:endParaRPr lang="es-MX" b="1">
            <a:solidFill>
              <a:schemeClr val="tx1"/>
            </a:solidFill>
            <a:latin typeface="+mj-lt"/>
          </a:endParaRPr>
        </a:p>
      </dgm:t>
    </dgm:pt>
    <dgm:pt modelId="{94CA1D1D-D72D-4089-89E5-C8E7848515FF}" type="sibTrans" cxnId="{9DC44F8B-DE3A-4A25-B5FE-E28951981EC3}">
      <dgm:prSet/>
      <dgm:spPr/>
      <dgm:t>
        <a:bodyPr/>
        <a:lstStyle/>
        <a:p>
          <a:endParaRPr lang="es-MX" b="1">
            <a:solidFill>
              <a:schemeClr val="tx1"/>
            </a:solidFill>
            <a:latin typeface="+mj-lt"/>
          </a:endParaRPr>
        </a:p>
      </dgm:t>
    </dgm:pt>
    <dgm:pt modelId="{08A78B22-6D56-4E5A-9ED7-46DFE271F2CA}">
      <dgm:prSet phldrT="[Texto]"/>
      <dgm:spPr/>
      <dgm:t>
        <a:bodyPr/>
        <a:lstStyle/>
        <a:p>
          <a:r>
            <a:rPr lang="es-MX" b="1" smtClean="0">
              <a:solidFill>
                <a:schemeClr val="tx1"/>
              </a:solidFill>
              <a:latin typeface="+mj-lt"/>
            </a:rPr>
            <a:t>1. Péptido auricular natriurético, que estimula un receptor transmembrana, e induce actividad de ciclasa de guanililo.</a:t>
          </a:r>
          <a:endParaRPr lang="es-MX" b="1" dirty="0">
            <a:solidFill>
              <a:schemeClr val="tx1"/>
            </a:solidFill>
            <a:latin typeface="+mj-lt"/>
          </a:endParaRPr>
        </a:p>
      </dgm:t>
    </dgm:pt>
    <dgm:pt modelId="{3ABE770E-6323-498A-875A-F974127A89A0}" type="parTrans" cxnId="{88D86097-704C-4BCA-82EC-BE0388B23E9E}">
      <dgm:prSet/>
      <dgm:spPr/>
      <dgm:t>
        <a:bodyPr/>
        <a:lstStyle/>
        <a:p>
          <a:endParaRPr lang="es-MX" b="1">
            <a:solidFill>
              <a:schemeClr val="tx1"/>
            </a:solidFill>
            <a:latin typeface="+mj-lt"/>
          </a:endParaRPr>
        </a:p>
      </dgm:t>
    </dgm:pt>
    <dgm:pt modelId="{860043DC-48B2-4F64-902F-3BD91B61279F}" type="sibTrans" cxnId="{88D86097-704C-4BCA-82EC-BE0388B23E9E}">
      <dgm:prSet/>
      <dgm:spPr/>
      <dgm:t>
        <a:bodyPr/>
        <a:lstStyle/>
        <a:p>
          <a:endParaRPr lang="es-MX" b="1">
            <a:solidFill>
              <a:schemeClr val="tx1"/>
            </a:solidFill>
            <a:latin typeface="+mj-lt"/>
          </a:endParaRPr>
        </a:p>
      </dgm:t>
    </dgm:pt>
    <dgm:pt modelId="{9D5A027B-416D-41F0-B35C-C72C09B87264}">
      <dgm:prSet phldrT="[Texto]"/>
      <dgm:spPr/>
      <dgm:t>
        <a:bodyPr/>
        <a:lstStyle/>
        <a:p>
          <a:r>
            <a:rPr lang="es-MX" b="1" smtClean="0">
              <a:solidFill>
                <a:schemeClr val="tx1"/>
              </a:solidFill>
              <a:latin typeface="+mj-lt"/>
            </a:rPr>
            <a:t>2. Oxido nítrico (ON). Se une con una ciclasa de guanililo ciplasmática y se activa .</a:t>
          </a:r>
          <a:endParaRPr lang="es-MX" b="1" dirty="0">
            <a:solidFill>
              <a:schemeClr val="tx1"/>
            </a:solidFill>
            <a:latin typeface="+mj-lt"/>
          </a:endParaRPr>
        </a:p>
      </dgm:t>
    </dgm:pt>
    <dgm:pt modelId="{9B0F20D2-8848-4DD3-94EC-467DAF1676D2}" type="parTrans" cxnId="{5D6453F8-FCAB-42D1-9059-0AF19CD250BA}">
      <dgm:prSet/>
      <dgm:spPr/>
      <dgm:t>
        <a:bodyPr/>
        <a:lstStyle/>
        <a:p>
          <a:endParaRPr lang="es-MX" b="1">
            <a:solidFill>
              <a:schemeClr val="tx1"/>
            </a:solidFill>
            <a:latin typeface="+mj-lt"/>
          </a:endParaRPr>
        </a:p>
      </dgm:t>
    </dgm:pt>
    <dgm:pt modelId="{F0BF4288-49BA-4D79-BA27-89EAC6058BE2}" type="sibTrans" cxnId="{5D6453F8-FCAB-42D1-9059-0AF19CD250BA}">
      <dgm:prSet/>
      <dgm:spPr/>
      <dgm:t>
        <a:bodyPr/>
        <a:lstStyle/>
        <a:p>
          <a:endParaRPr lang="es-MX" b="1">
            <a:solidFill>
              <a:schemeClr val="tx1"/>
            </a:solidFill>
            <a:latin typeface="+mj-lt"/>
          </a:endParaRPr>
        </a:p>
      </dgm:t>
    </dgm:pt>
    <dgm:pt modelId="{4F5BB975-3FAE-4A00-B0E2-988BEB9BF091}">
      <dgm:prSet phldrT="[Texto]"/>
      <dgm:spPr/>
      <dgm:t>
        <a:bodyPr/>
        <a:lstStyle/>
        <a:p>
          <a:r>
            <a:rPr lang="es-MX" b="1" smtClean="0">
              <a:solidFill>
                <a:schemeClr val="tx1"/>
              </a:solidFill>
              <a:latin typeface="+mj-lt"/>
            </a:rPr>
            <a:t>Vasodilatadores  como el sildenafil, produce vasodilatación por acción de fosfodiesterasas especificas , que interfieren con la degradación de GMPc.</a:t>
          </a:r>
          <a:endParaRPr lang="es-MX" b="1" dirty="0">
            <a:solidFill>
              <a:schemeClr val="tx1"/>
            </a:solidFill>
            <a:latin typeface="+mj-lt"/>
          </a:endParaRPr>
        </a:p>
      </dgm:t>
    </dgm:pt>
    <dgm:pt modelId="{F9E9EC6D-5786-4799-9511-FA62911A4C18}" type="parTrans" cxnId="{86F666D8-DA82-4CA0-A3F2-2B7AADC6E081}">
      <dgm:prSet/>
      <dgm:spPr/>
      <dgm:t>
        <a:bodyPr/>
        <a:lstStyle/>
        <a:p>
          <a:endParaRPr lang="es-MX" b="1">
            <a:solidFill>
              <a:schemeClr val="tx1"/>
            </a:solidFill>
          </a:endParaRPr>
        </a:p>
      </dgm:t>
    </dgm:pt>
    <dgm:pt modelId="{BB253434-1646-4FAC-9EC2-B8D69FAE379A}" type="sibTrans" cxnId="{86F666D8-DA82-4CA0-A3F2-2B7AADC6E081}">
      <dgm:prSet/>
      <dgm:spPr/>
      <dgm:t>
        <a:bodyPr/>
        <a:lstStyle/>
        <a:p>
          <a:endParaRPr lang="es-MX" b="1">
            <a:solidFill>
              <a:schemeClr val="tx1"/>
            </a:solidFill>
          </a:endParaRPr>
        </a:p>
      </dgm:t>
    </dgm:pt>
    <dgm:pt modelId="{0FDFD273-BE0C-4C6B-88D3-CB5CD1CE0FF8}" type="pres">
      <dgm:prSet presAssocID="{09E4B034-8E85-4E7B-AC8D-7C821B8815E2}" presName="Name0" presStyleCnt="0">
        <dgm:presLayoutVars>
          <dgm:dir/>
          <dgm:resizeHandles val="exact"/>
        </dgm:presLayoutVars>
      </dgm:prSet>
      <dgm:spPr/>
      <dgm:t>
        <a:bodyPr/>
        <a:lstStyle/>
        <a:p>
          <a:endParaRPr lang="es-MX"/>
        </a:p>
      </dgm:t>
    </dgm:pt>
    <dgm:pt modelId="{D62107AF-881E-48B9-B819-7EA6DB09C64D}" type="pres">
      <dgm:prSet presAssocID="{481A1D4D-77A4-4ECC-BF8E-C3C0BEDDE8D5}" presName="node" presStyleLbl="node1" presStyleIdx="0" presStyleCnt="6">
        <dgm:presLayoutVars>
          <dgm:bulletEnabled val="1"/>
        </dgm:presLayoutVars>
      </dgm:prSet>
      <dgm:spPr/>
      <dgm:t>
        <a:bodyPr/>
        <a:lstStyle/>
        <a:p>
          <a:endParaRPr lang="es-MX"/>
        </a:p>
      </dgm:t>
    </dgm:pt>
    <dgm:pt modelId="{BE884F1A-12F5-4409-BCA8-F6D31D0BBA3E}" type="pres">
      <dgm:prSet presAssocID="{66A631B9-63CE-4E3C-B9AD-601BD5893E92}" presName="sibTrans" presStyleLbl="sibTrans1D1" presStyleIdx="0" presStyleCnt="5"/>
      <dgm:spPr/>
      <dgm:t>
        <a:bodyPr/>
        <a:lstStyle/>
        <a:p>
          <a:endParaRPr lang="es-MX"/>
        </a:p>
      </dgm:t>
    </dgm:pt>
    <dgm:pt modelId="{FD0CD870-9E7D-4E3F-8978-9576F46A04AC}" type="pres">
      <dgm:prSet presAssocID="{66A631B9-63CE-4E3C-B9AD-601BD5893E92}" presName="connectorText" presStyleLbl="sibTrans1D1" presStyleIdx="0" presStyleCnt="5"/>
      <dgm:spPr/>
      <dgm:t>
        <a:bodyPr/>
        <a:lstStyle/>
        <a:p>
          <a:endParaRPr lang="es-MX"/>
        </a:p>
      </dgm:t>
    </dgm:pt>
    <dgm:pt modelId="{8E9721D5-4891-4F9D-AB58-FF35134B7EEE}" type="pres">
      <dgm:prSet presAssocID="{FEF6CF82-C06B-4D98-A231-977472CC80B8}" presName="node" presStyleLbl="node1" presStyleIdx="1" presStyleCnt="6">
        <dgm:presLayoutVars>
          <dgm:bulletEnabled val="1"/>
        </dgm:presLayoutVars>
      </dgm:prSet>
      <dgm:spPr/>
      <dgm:t>
        <a:bodyPr/>
        <a:lstStyle/>
        <a:p>
          <a:endParaRPr lang="es-MX"/>
        </a:p>
      </dgm:t>
    </dgm:pt>
    <dgm:pt modelId="{45C739A0-75B7-413F-B4B2-B6AADD410626}" type="pres">
      <dgm:prSet presAssocID="{056BD143-DD50-4D52-9F48-DA24861FB0A8}" presName="sibTrans" presStyleLbl="sibTrans1D1" presStyleIdx="1" presStyleCnt="5"/>
      <dgm:spPr/>
      <dgm:t>
        <a:bodyPr/>
        <a:lstStyle/>
        <a:p>
          <a:endParaRPr lang="es-MX"/>
        </a:p>
      </dgm:t>
    </dgm:pt>
    <dgm:pt modelId="{AEE49F99-308E-430C-A952-CBAEF828D615}" type="pres">
      <dgm:prSet presAssocID="{056BD143-DD50-4D52-9F48-DA24861FB0A8}" presName="connectorText" presStyleLbl="sibTrans1D1" presStyleIdx="1" presStyleCnt="5"/>
      <dgm:spPr/>
      <dgm:t>
        <a:bodyPr/>
        <a:lstStyle/>
        <a:p>
          <a:endParaRPr lang="es-MX"/>
        </a:p>
      </dgm:t>
    </dgm:pt>
    <dgm:pt modelId="{01582FA2-B501-4067-9891-FC83EFF35DFE}" type="pres">
      <dgm:prSet presAssocID="{248C5535-5D36-47F0-B0AD-81F0FCF0B471}" presName="node" presStyleLbl="node1" presStyleIdx="2" presStyleCnt="6">
        <dgm:presLayoutVars>
          <dgm:bulletEnabled val="1"/>
        </dgm:presLayoutVars>
      </dgm:prSet>
      <dgm:spPr/>
      <dgm:t>
        <a:bodyPr/>
        <a:lstStyle/>
        <a:p>
          <a:endParaRPr lang="es-MX"/>
        </a:p>
      </dgm:t>
    </dgm:pt>
    <dgm:pt modelId="{000A8B04-5564-40A3-A8C1-5D4A5035C633}" type="pres">
      <dgm:prSet presAssocID="{94CA1D1D-D72D-4089-89E5-C8E7848515FF}" presName="sibTrans" presStyleLbl="sibTrans1D1" presStyleIdx="2" presStyleCnt="5"/>
      <dgm:spPr/>
      <dgm:t>
        <a:bodyPr/>
        <a:lstStyle/>
        <a:p>
          <a:endParaRPr lang="es-MX"/>
        </a:p>
      </dgm:t>
    </dgm:pt>
    <dgm:pt modelId="{5B18E36F-1ADF-4CE6-A09C-96384C806C79}" type="pres">
      <dgm:prSet presAssocID="{94CA1D1D-D72D-4089-89E5-C8E7848515FF}" presName="connectorText" presStyleLbl="sibTrans1D1" presStyleIdx="2" presStyleCnt="5"/>
      <dgm:spPr/>
      <dgm:t>
        <a:bodyPr/>
        <a:lstStyle/>
        <a:p>
          <a:endParaRPr lang="es-MX"/>
        </a:p>
      </dgm:t>
    </dgm:pt>
    <dgm:pt modelId="{60C245F6-D941-4628-997A-4C746989B066}" type="pres">
      <dgm:prSet presAssocID="{08A78B22-6D56-4E5A-9ED7-46DFE271F2CA}" presName="node" presStyleLbl="node1" presStyleIdx="3" presStyleCnt="6">
        <dgm:presLayoutVars>
          <dgm:bulletEnabled val="1"/>
        </dgm:presLayoutVars>
      </dgm:prSet>
      <dgm:spPr/>
      <dgm:t>
        <a:bodyPr/>
        <a:lstStyle/>
        <a:p>
          <a:endParaRPr lang="es-MX"/>
        </a:p>
      </dgm:t>
    </dgm:pt>
    <dgm:pt modelId="{98CA237F-2449-431B-A84E-DCECDAD3567B}" type="pres">
      <dgm:prSet presAssocID="{860043DC-48B2-4F64-902F-3BD91B61279F}" presName="sibTrans" presStyleLbl="sibTrans1D1" presStyleIdx="3" presStyleCnt="5"/>
      <dgm:spPr/>
      <dgm:t>
        <a:bodyPr/>
        <a:lstStyle/>
        <a:p>
          <a:endParaRPr lang="es-MX"/>
        </a:p>
      </dgm:t>
    </dgm:pt>
    <dgm:pt modelId="{241A4D29-70C3-4F6B-8B1D-600F14231900}" type="pres">
      <dgm:prSet presAssocID="{860043DC-48B2-4F64-902F-3BD91B61279F}" presName="connectorText" presStyleLbl="sibTrans1D1" presStyleIdx="3" presStyleCnt="5"/>
      <dgm:spPr/>
      <dgm:t>
        <a:bodyPr/>
        <a:lstStyle/>
        <a:p>
          <a:endParaRPr lang="es-MX"/>
        </a:p>
      </dgm:t>
    </dgm:pt>
    <dgm:pt modelId="{ACA80125-B07E-45EC-8CE0-3E4CBF97E112}" type="pres">
      <dgm:prSet presAssocID="{9D5A027B-416D-41F0-B35C-C72C09B87264}" presName="node" presStyleLbl="node1" presStyleIdx="4" presStyleCnt="6">
        <dgm:presLayoutVars>
          <dgm:bulletEnabled val="1"/>
        </dgm:presLayoutVars>
      </dgm:prSet>
      <dgm:spPr/>
      <dgm:t>
        <a:bodyPr/>
        <a:lstStyle/>
        <a:p>
          <a:endParaRPr lang="es-MX"/>
        </a:p>
      </dgm:t>
    </dgm:pt>
    <dgm:pt modelId="{C6ABCC14-49BB-4475-8EFE-CA12DC8E620F}" type="pres">
      <dgm:prSet presAssocID="{F0BF4288-49BA-4D79-BA27-89EAC6058BE2}" presName="sibTrans" presStyleLbl="sibTrans1D1" presStyleIdx="4" presStyleCnt="5"/>
      <dgm:spPr/>
      <dgm:t>
        <a:bodyPr/>
        <a:lstStyle/>
        <a:p>
          <a:endParaRPr lang="es-MX"/>
        </a:p>
      </dgm:t>
    </dgm:pt>
    <dgm:pt modelId="{DAE45309-C972-4689-AA64-680E10C1D555}" type="pres">
      <dgm:prSet presAssocID="{F0BF4288-49BA-4D79-BA27-89EAC6058BE2}" presName="connectorText" presStyleLbl="sibTrans1D1" presStyleIdx="4" presStyleCnt="5"/>
      <dgm:spPr/>
      <dgm:t>
        <a:bodyPr/>
        <a:lstStyle/>
        <a:p>
          <a:endParaRPr lang="es-MX"/>
        </a:p>
      </dgm:t>
    </dgm:pt>
    <dgm:pt modelId="{D88FF007-2557-4FAE-8E3B-B4E0D4C3EFD9}" type="pres">
      <dgm:prSet presAssocID="{4F5BB975-3FAE-4A00-B0E2-988BEB9BF091}" presName="node" presStyleLbl="node1" presStyleIdx="5" presStyleCnt="6">
        <dgm:presLayoutVars>
          <dgm:bulletEnabled val="1"/>
        </dgm:presLayoutVars>
      </dgm:prSet>
      <dgm:spPr/>
      <dgm:t>
        <a:bodyPr/>
        <a:lstStyle/>
        <a:p>
          <a:endParaRPr lang="es-MX"/>
        </a:p>
      </dgm:t>
    </dgm:pt>
  </dgm:ptLst>
  <dgm:cxnLst>
    <dgm:cxn modelId="{576BAAB2-EE8E-4D95-B139-279A0932BB34}" type="presOf" srcId="{09E4B034-8E85-4E7B-AC8D-7C821B8815E2}" destId="{0FDFD273-BE0C-4C6B-88D3-CB5CD1CE0FF8}" srcOrd="0" destOrd="0" presId="urn:microsoft.com/office/officeart/2005/8/layout/bProcess3"/>
    <dgm:cxn modelId="{B5FDD65C-C964-4E4E-BA50-5AA3B85722B9}" type="presOf" srcId="{248C5535-5D36-47F0-B0AD-81F0FCF0B471}" destId="{01582FA2-B501-4067-9891-FC83EFF35DFE}" srcOrd="0" destOrd="0" presId="urn:microsoft.com/office/officeart/2005/8/layout/bProcess3"/>
    <dgm:cxn modelId="{8C8EFEF7-1C93-4417-B01F-E92D1B4B5CBE}" type="presOf" srcId="{860043DC-48B2-4F64-902F-3BD91B61279F}" destId="{241A4D29-70C3-4F6B-8B1D-600F14231900}" srcOrd="1" destOrd="0" presId="urn:microsoft.com/office/officeart/2005/8/layout/bProcess3"/>
    <dgm:cxn modelId="{B2A8707A-6826-4006-A78D-D24E4BCDA588}" type="presOf" srcId="{F0BF4288-49BA-4D79-BA27-89EAC6058BE2}" destId="{C6ABCC14-49BB-4475-8EFE-CA12DC8E620F}" srcOrd="0" destOrd="0" presId="urn:microsoft.com/office/officeart/2005/8/layout/bProcess3"/>
    <dgm:cxn modelId="{5C3871E7-1BA8-42A2-99F2-A76B63691697}" type="presOf" srcId="{66A631B9-63CE-4E3C-B9AD-601BD5893E92}" destId="{BE884F1A-12F5-4409-BCA8-F6D31D0BBA3E}" srcOrd="0" destOrd="0" presId="urn:microsoft.com/office/officeart/2005/8/layout/bProcess3"/>
    <dgm:cxn modelId="{86F666D8-DA82-4CA0-A3F2-2B7AADC6E081}" srcId="{09E4B034-8E85-4E7B-AC8D-7C821B8815E2}" destId="{4F5BB975-3FAE-4A00-B0E2-988BEB9BF091}" srcOrd="5" destOrd="0" parTransId="{F9E9EC6D-5786-4799-9511-FA62911A4C18}" sibTransId="{BB253434-1646-4FAC-9EC2-B8D69FAE379A}"/>
    <dgm:cxn modelId="{A562694A-DA3E-4810-8414-35174D6715F1}" type="presOf" srcId="{08A78B22-6D56-4E5A-9ED7-46DFE271F2CA}" destId="{60C245F6-D941-4628-997A-4C746989B066}" srcOrd="0" destOrd="0" presId="urn:microsoft.com/office/officeart/2005/8/layout/bProcess3"/>
    <dgm:cxn modelId="{48E32CC8-EDC0-4F10-984B-510671440862}" srcId="{09E4B034-8E85-4E7B-AC8D-7C821B8815E2}" destId="{FEF6CF82-C06B-4D98-A231-977472CC80B8}" srcOrd="1" destOrd="0" parTransId="{47E06C84-F17E-4FED-B3DF-3DB9AB51830D}" sibTransId="{056BD143-DD50-4D52-9F48-DA24861FB0A8}"/>
    <dgm:cxn modelId="{EF2317F8-EEF6-4B3D-80FE-1B27126BD547}" srcId="{09E4B034-8E85-4E7B-AC8D-7C821B8815E2}" destId="{481A1D4D-77A4-4ECC-BF8E-C3C0BEDDE8D5}" srcOrd="0" destOrd="0" parTransId="{43A910FA-D4E2-4980-8435-3608B418C946}" sibTransId="{66A631B9-63CE-4E3C-B9AD-601BD5893E92}"/>
    <dgm:cxn modelId="{102C4EAD-FA15-4396-8152-236F4AFF5059}" type="presOf" srcId="{4F5BB975-3FAE-4A00-B0E2-988BEB9BF091}" destId="{D88FF007-2557-4FAE-8E3B-B4E0D4C3EFD9}" srcOrd="0" destOrd="0" presId="urn:microsoft.com/office/officeart/2005/8/layout/bProcess3"/>
    <dgm:cxn modelId="{9DC44F8B-DE3A-4A25-B5FE-E28951981EC3}" srcId="{09E4B034-8E85-4E7B-AC8D-7C821B8815E2}" destId="{248C5535-5D36-47F0-B0AD-81F0FCF0B471}" srcOrd="2" destOrd="0" parTransId="{0C1D06F3-3DB0-4087-9CA8-85DE83D11837}" sibTransId="{94CA1D1D-D72D-4089-89E5-C8E7848515FF}"/>
    <dgm:cxn modelId="{D8CBAED8-F887-4DCE-9D55-FB716BEBF93F}" type="presOf" srcId="{F0BF4288-49BA-4D79-BA27-89EAC6058BE2}" destId="{DAE45309-C972-4689-AA64-680E10C1D555}" srcOrd="1" destOrd="0" presId="urn:microsoft.com/office/officeart/2005/8/layout/bProcess3"/>
    <dgm:cxn modelId="{8A1A6520-15FF-4806-8A4C-65619E00F7FC}" type="presOf" srcId="{94CA1D1D-D72D-4089-89E5-C8E7848515FF}" destId="{000A8B04-5564-40A3-A8C1-5D4A5035C633}" srcOrd="0" destOrd="0" presId="urn:microsoft.com/office/officeart/2005/8/layout/bProcess3"/>
    <dgm:cxn modelId="{3457F44B-6FB2-4926-80DD-A567D79B8036}" type="presOf" srcId="{056BD143-DD50-4D52-9F48-DA24861FB0A8}" destId="{AEE49F99-308E-430C-A952-CBAEF828D615}" srcOrd="1" destOrd="0" presId="urn:microsoft.com/office/officeart/2005/8/layout/bProcess3"/>
    <dgm:cxn modelId="{88D86097-704C-4BCA-82EC-BE0388B23E9E}" srcId="{09E4B034-8E85-4E7B-AC8D-7C821B8815E2}" destId="{08A78B22-6D56-4E5A-9ED7-46DFE271F2CA}" srcOrd="3" destOrd="0" parTransId="{3ABE770E-6323-498A-875A-F974127A89A0}" sibTransId="{860043DC-48B2-4F64-902F-3BD91B61279F}"/>
    <dgm:cxn modelId="{74D5D8F3-EB0E-40A1-B1BF-F342303B9509}" type="presOf" srcId="{94CA1D1D-D72D-4089-89E5-C8E7848515FF}" destId="{5B18E36F-1ADF-4CE6-A09C-96384C806C79}" srcOrd="1" destOrd="0" presId="urn:microsoft.com/office/officeart/2005/8/layout/bProcess3"/>
    <dgm:cxn modelId="{970028A4-C731-4F2C-AB66-58FC8C219F9C}" type="presOf" srcId="{9D5A027B-416D-41F0-B35C-C72C09B87264}" destId="{ACA80125-B07E-45EC-8CE0-3E4CBF97E112}" srcOrd="0" destOrd="0" presId="urn:microsoft.com/office/officeart/2005/8/layout/bProcess3"/>
    <dgm:cxn modelId="{C29818D5-EB2D-4FCB-B12E-0654AD45142D}" type="presOf" srcId="{481A1D4D-77A4-4ECC-BF8E-C3C0BEDDE8D5}" destId="{D62107AF-881E-48B9-B819-7EA6DB09C64D}" srcOrd="0" destOrd="0" presId="urn:microsoft.com/office/officeart/2005/8/layout/bProcess3"/>
    <dgm:cxn modelId="{B4A8B8E4-824F-4D4B-BBB2-34577EFF7463}" type="presOf" srcId="{056BD143-DD50-4D52-9F48-DA24861FB0A8}" destId="{45C739A0-75B7-413F-B4B2-B6AADD410626}" srcOrd="0" destOrd="0" presId="urn:microsoft.com/office/officeart/2005/8/layout/bProcess3"/>
    <dgm:cxn modelId="{69DEDE85-AEAB-4756-B4C9-2C19507687BE}" type="presOf" srcId="{860043DC-48B2-4F64-902F-3BD91B61279F}" destId="{98CA237F-2449-431B-A84E-DCECDAD3567B}" srcOrd="0" destOrd="0" presId="urn:microsoft.com/office/officeart/2005/8/layout/bProcess3"/>
    <dgm:cxn modelId="{5D6453F8-FCAB-42D1-9059-0AF19CD250BA}" srcId="{09E4B034-8E85-4E7B-AC8D-7C821B8815E2}" destId="{9D5A027B-416D-41F0-B35C-C72C09B87264}" srcOrd="4" destOrd="0" parTransId="{9B0F20D2-8848-4DD3-94EC-467DAF1676D2}" sibTransId="{F0BF4288-49BA-4D79-BA27-89EAC6058BE2}"/>
    <dgm:cxn modelId="{152FFC8A-F4D1-4B44-9C04-FD778CB6C802}" type="presOf" srcId="{66A631B9-63CE-4E3C-B9AD-601BD5893E92}" destId="{FD0CD870-9E7D-4E3F-8978-9576F46A04AC}" srcOrd="1" destOrd="0" presId="urn:microsoft.com/office/officeart/2005/8/layout/bProcess3"/>
    <dgm:cxn modelId="{A8AB9F74-C70A-49BB-8F64-65AB26EB9A00}" type="presOf" srcId="{FEF6CF82-C06B-4D98-A231-977472CC80B8}" destId="{8E9721D5-4891-4F9D-AB58-FF35134B7EEE}" srcOrd="0" destOrd="0" presId="urn:microsoft.com/office/officeart/2005/8/layout/bProcess3"/>
    <dgm:cxn modelId="{E856663D-39B3-4633-8846-2AC792EADF1B}" type="presParOf" srcId="{0FDFD273-BE0C-4C6B-88D3-CB5CD1CE0FF8}" destId="{D62107AF-881E-48B9-B819-7EA6DB09C64D}" srcOrd="0" destOrd="0" presId="urn:microsoft.com/office/officeart/2005/8/layout/bProcess3"/>
    <dgm:cxn modelId="{6E8FD895-F71D-4125-A2E0-C9A1F46F9060}" type="presParOf" srcId="{0FDFD273-BE0C-4C6B-88D3-CB5CD1CE0FF8}" destId="{BE884F1A-12F5-4409-BCA8-F6D31D0BBA3E}" srcOrd="1" destOrd="0" presId="urn:microsoft.com/office/officeart/2005/8/layout/bProcess3"/>
    <dgm:cxn modelId="{8F037D88-657F-4867-BFE4-349CBB6F6081}" type="presParOf" srcId="{BE884F1A-12F5-4409-BCA8-F6D31D0BBA3E}" destId="{FD0CD870-9E7D-4E3F-8978-9576F46A04AC}" srcOrd="0" destOrd="0" presId="urn:microsoft.com/office/officeart/2005/8/layout/bProcess3"/>
    <dgm:cxn modelId="{D3FBD708-2AD0-4A92-BB9D-2E9DC046F4FC}" type="presParOf" srcId="{0FDFD273-BE0C-4C6B-88D3-CB5CD1CE0FF8}" destId="{8E9721D5-4891-4F9D-AB58-FF35134B7EEE}" srcOrd="2" destOrd="0" presId="urn:microsoft.com/office/officeart/2005/8/layout/bProcess3"/>
    <dgm:cxn modelId="{388EC582-8F20-4E27-930B-864E5F3BCC8A}" type="presParOf" srcId="{0FDFD273-BE0C-4C6B-88D3-CB5CD1CE0FF8}" destId="{45C739A0-75B7-413F-B4B2-B6AADD410626}" srcOrd="3" destOrd="0" presId="urn:microsoft.com/office/officeart/2005/8/layout/bProcess3"/>
    <dgm:cxn modelId="{86113F85-4099-4F92-863C-F1A49570918C}" type="presParOf" srcId="{45C739A0-75B7-413F-B4B2-B6AADD410626}" destId="{AEE49F99-308E-430C-A952-CBAEF828D615}" srcOrd="0" destOrd="0" presId="urn:microsoft.com/office/officeart/2005/8/layout/bProcess3"/>
    <dgm:cxn modelId="{D099B91A-3FC7-4942-8DEC-B9BD5B82126C}" type="presParOf" srcId="{0FDFD273-BE0C-4C6B-88D3-CB5CD1CE0FF8}" destId="{01582FA2-B501-4067-9891-FC83EFF35DFE}" srcOrd="4" destOrd="0" presId="urn:microsoft.com/office/officeart/2005/8/layout/bProcess3"/>
    <dgm:cxn modelId="{C4D4A147-C075-4AF4-81AA-FB0EF3A6C201}" type="presParOf" srcId="{0FDFD273-BE0C-4C6B-88D3-CB5CD1CE0FF8}" destId="{000A8B04-5564-40A3-A8C1-5D4A5035C633}" srcOrd="5" destOrd="0" presId="urn:microsoft.com/office/officeart/2005/8/layout/bProcess3"/>
    <dgm:cxn modelId="{B6F8DE55-7AB7-416A-AA30-B4E8C60D59C7}" type="presParOf" srcId="{000A8B04-5564-40A3-A8C1-5D4A5035C633}" destId="{5B18E36F-1ADF-4CE6-A09C-96384C806C79}" srcOrd="0" destOrd="0" presId="urn:microsoft.com/office/officeart/2005/8/layout/bProcess3"/>
    <dgm:cxn modelId="{861C0C90-7F44-4499-A765-8477DA2CA56C}" type="presParOf" srcId="{0FDFD273-BE0C-4C6B-88D3-CB5CD1CE0FF8}" destId="{60C245F6-D941-4628-997A-4C746989B066}" srcOrd="6" destOrd="0" presId="urn:microsoft.com/office/officeart/2005/8/layout/bProcess3"/>
    <dgm:cxn modelId="{8693024C-3EEC-494E-B13D-5EFC32236AF1}" type="presParOf" srcId="{0FDFD273-BE0C-4C6B-88D3-CB5CD1CE0FF8}" destId="{98CA237F-2449-431B-A84E-DCECDAD3567B}" srcOrd="7" destOrd="0" presId="urn:microsoft.com/office/officeart/2005/8/layout/bProcess3"/>
    <dgm:cxn modelId="{73A3B007-990B-4545-B741-1701DA4A3C96}" type="presParOf" srcId="{98CA237F-2449-431B-A84E-DCECDAD3567B}" destId="{241A4D29-70C3-4F6B-8B1D-600F14231900}" srcOrd="0" destOrd="0" presId="urn:microsoft.com/office/officeart/2005/8/layout/bProcess3"/>
    <dgm:cxn modelId="{ABCB5F2F-A323-43F7-947A-69D0F05DEBF4}" type="presParOf" srcId="{0FDFD273-BE0C-4C6B-88D3-CB5CD1CE0FF8}" destId="{ACA80125-B07E-45EC-8CE0-3E4CBF97E112}" srcOrd="8" destOrd="0" presId="urn:microsoft.com/office/officeart/2005/8/layout/bProcess3"/>
    <dgm:cxn modelId="{8E70E8E2-85AE-4C2B-AD09-C051D9BF0625}" type="presParOf" srcId="{0FDFD273-BE0C-4C6B-88D3-CB5CD1CE0FF8}" destId="{C6ABCC14-49BB-4475-8EFE-CA12DC8E620F}" srcOrd="9" destOrd="0" presId="urn:microsoft.com/office/officeart/2005/8/layout/bProcess3"/>
    <dgm:cxn modelId="{CF11EBF4-2C55-49D7-8B18-AB51EB93CD15}" type="presParOf" srcId="{C6ABCC14-49BB-4475-8EFE-CA12DC8E620F}" destId="{DAE45309-C972-4689-AA64-680E10C1D555}" srcOrd="0" destOrd="0" presId="urn:microsoft.com/office/officeart/2005/8/layout/bProcess3"/>
    <dgm:cxn modelId="{2B9CE51C-E9B8-4B91-8E6F-53DE149B2B15}" type="presParOf" srcId="{0FDFD273-BE0C-4C6B-88D3-CB5CD1CE0FF8}" destId="{D88FF007-2557-4FAE-8E3B-B4E0D4C3EFD9}"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25E36CE-83C4-4C36-85DC-CAD19FD45E2C}"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99ADB18A-49BB-4096-87E8-9A9440DF4AA1}">
      <dgm:prSet phldrT="[Texto]"/>
      <dgm:spPr/>
      <dgm:t>
        <a:bodyPr/>
        <a:lstStyle/>
        <a:p>
          <a:pPr algn="ctr"/>
          <a:r>
            <a:rPr lang="es-MX" b="0" dirty="0" smtClean="0">
              <a:solidFill>
                <a:schemeClr val="tx1"/>
              </a:solidFill>
              <a:latin typeface="+mj-lt"/>
            </a:rPr>
            <a:t>1. Amplificación. La unión de l grupo fosforilo a un residuo serina, treonina, o tirosina amplifica mucho la señal reguladora inicial.</a:t>
          </a:r>
          <a:endParaRPr lang="es-MX" b="0" dirty="0">
            <a:solidFill>
              <a:schemeClr val="tx1"/>
            </a:solidFill>
            <a:latin typeface="+mj-lt"/>
          </a:endParaRPr>
        </a:p>
      </dgm:t>
    </dgm:pt>
    <dgm:pt modelId="{923F4C16-0EBE-4451-A33E-FD67FDB647E1}" type="parTrans" cxnId="{656EBA30-8781-4B2C-9770-FB6C91268E84}">
      <dgm:prSet/>
      <dgm:spPr/>
      <dgm:t>
        <a:bodyPr/>
        <a:lstStyle/>
        <a:p>
          <a:endParaRPr lang="es-MX" b="0">
            <a:solidFill>
              <a:schemeClr val="tx1"/>
            </a:solidFill>
            <a:latin typeface="+mj-lt"/>
          </a:endParaRPr>
        </a:p>
      </dgm:t>
    </dgm:pt>
    <dgm:pt modelId="{504E8B74-25D6-4EA8-9C92-1DFE18FEBB0C}" type="sibTrans" cxnId="{656EBA30-8781-4B2C-9770-FB6C91268E84}">
      <dgm:prSet/>
      <dgm:spPr/>
      <dgm:t>
        <a:bodyPr/>
        <a:lstStyle/>
        <a:p>
          <a:endParaRPr lang="es-MX" b="0">
            <a:solidFill>
              <a:schemeClr val="tx1"/>
            </a:solidFill>
            <a:latin typeface="+mj-lt"/>
          </a:endParaRPr>
        </a:p>
      </dgm:t>
    </dgm:pt>
    <dgm:pt modelId="{BCB7BDCD-747C-41B4-947A-A8BF4AB1F6AB}">
      <dgm:prSet phldrT="[Texto]"/>
      <dgm:spPr/>
      <dgm:t>
        <a:bodyPr/>
        <a:lstStyle/>
        <a:p>
          <a:pPr algn="ctr"/>
          <a:r>
            <a:rPr lang="es-MX" b="0" dirty="0" smtClean="0">
              <a:solidFill>
                <a:schemeClr val="tx1"/>
              </a:solidFill>
              <a:latin typeface="+mj-lt"/>
            </a:rPr>
            <a:t>2. Regulación Flexible. Las especifidades del sustrato de las cinasas de proteína reguladas por segundos mensajeros representan puntos de ramificación en las vías de señalización que pueden generarse de manera independiente. </a:t>
          </a:r>
          <a:endParaRPr lang="es-MX" b="0" dirty="0">
            <a:solidFill>
              <a:schemeClr val="tx1"/>
            </a:solidFill>
            <a:latin typeface="+mj-lt"/>
          </a:endParaRPr>
        </a:p>
      </dgm:t>
    </dgm:pt>
    <dgm:pt modelId="{E3630F87-D760-4558-A9DA-E70888A88E77}" type="parTrans" cxnId="{CE4A98B7-38EA-41D2-9C5B-F4C2D35FA250}">
      <dgm:prSet/>
      <dgm:spPr/>
      <dgm:t>
        <a:bodyPr/>
        <a:lstStyle/>
        <a:p>
          <a:endParaRPr lang="es-MX" b="0">
            <a:solidFill>
              <a:schemeClr val="tx1"/>
            </a:solidFill>
            <a:latin typeface="+mj-lt"/>
          </a:endParaRPr>
        </a:p>
      </dgm:t>
    </dgm:pt>
    <dgm:pt modelId="{FACE78B6-3EC7-40C6-9AFF-446C7BC1CB03}" type="sibTrans" cxnId="{CE4A98B7-38EA-41D2-9C5B-F4C2D35FA250}">
      <dgm:prSet/>
      <dgm:spPr/>
      <dgm:t>
        <a:bodyPr/>
        <a:lstStyle/>
        <a:p>
          <a:endParaRPr lang="es-MX" b="0">
            <a:solidFill>
              <a:schemeClr val="tx1"/>
            </a:solidFill>
            <a:latin typeface="+mj-lt"/>
          </a:endParaRPr>
        </a:p>
      </dgm:t>
    </dgm:pt>
    <dgm:pt modelId="{5EC6F689-4B71-47F8-B478-731210AA4DFE}" type="pres">
      <dgm:prSet presAssocID="{C25E36CE-83C4-4C36-85DC-CAD19FD45E2C}" presName="diagram" presStyleCnt="0">
        <dgm:presLayoutVars>
          <dgm:dir/>
          <dgm:resizeHandles val="exact"/>
        </dgm:presLayoutVars>
      </dgm:prSet>
      <dgm:spPr/>
      <dgm:t>
        <a:bodyPr/>
        <a:lstStyle/>
        <a:p>
          <a:endParaRPr lang="es-MX"/>
        </a:p>
      </dgm:t>
    </dgm:pt>
    <dgm:pt modelId="{10D34DEC-1FF0-41C4-91B1-C3D08001C7D9}" type="pres">
      <dgm:prSet presAssocID="{99ADB18A-49BB-4096-87E8-9A9440DF4AA1}" presName="node" presStyleLbl="node1" presStyleIdx="0" presStyleCnt="2">
        <dgm:presLayoutVars>
          <dgm:bulletEnabled val="1"/>
        </dgm:presLayoutVars>
      </dgm:prSet>
      <dgm:spPr/>
      <dgm:t>
        <a:bodyPr/>
        <a:lstStyle/>
        <a:p>
          <a:endParaRPr lang="es-MX"/>
        </a:p>
      </dgm:t>
    </dgm:pt>
    <dgm:pt modelId="{741D25E3-0F16-43C6-87E6-8884F99362D1}" type="pres">
      <dgm:prSet presAssocID="{504E8B74-25D6-4EA8-9C92-1DFE18FEBB0C}" presName="sibTrans" presStyleCnt="0"/>
      <dgm:spPr/>
    </dgm:pt>
    <dgm:pt modelId="{4AFF1CCE-069C-4763-9B10-9CFE1F52A836}" type="pres">
      <dgm:prSet presAssocID="{BCB7BDCD-747C-41B4-947A-A8BF4AB1F6AB}" presName="node" presStyleLbl="node1" presStyleIdx="1" presStyleCnt="2">
        <dgm:presLayoutVars>
          <dgm:bulletEnabled val="1"/>
        </dgm:presLayoutVars>
      </dgm:prSet>
      <dgm:spPr/>
      <dgm:t>
        <a:bodyPr/>
        <a:lstStyle/>
        <a:p>
          <a:endParaRPr lang="es-MX"/>
        </a:p>
      </dgm:t>
    </dgm:pt>
  </dgm:ptLst>
  <dgm:cxnLst>
    <dgm:cxn modelId="{656EBA30-8781-4B2C-9770-FB6C91268E84}" srcId="{C25E36CE-83C4-4C36-85DC-CAD19FD45E2C}" destId="{99ADB18A-49BB-4096-87E8-9A9440DF4AA1}" srcOrd="0" destOrd="0" parTransId="{923F4C16-0EBE-4451-A33E-FD67FDB647E1}" sibTransId="{504E8B74-25D6-4EA8-9C92-1DFE18FEBB0C}"/>
    <dgm:cxn modelId="{1AF56251-B047-40FD-A4CD-C6B239F70D2A}" type="presOf" srcId="{C25E36CE-83C4-4C36-85DC-CAD19FD45E2C}" destId="{5EC6F689-4B71-47F8-B478-731210AA4DFE}" srcOrd="0" destOrd="0" presId="urn:microsoft.com/office/officeart/2005/8/layout/default"/>
    <dgm:cxn modelId="{CE4A98B7-38EA-41D2-9C5B-F4C2D35FA250}" srcId="{C25E36CE-83C4-4C36-85DC-CAD19FD45E2C}" destId="{BCB7BDCD-747C-41B4-947A-A8BF4AB1F6AB}" srcOrd="1" destOrd="0" parTransId="{E3630F87-D760-4558-A9DA-E70888A88E77}" sibTransId="{FACE78B6-3EC7-40C6-9AFF-446C7BC1CB03}"/>
    <dgm:cxn modelId="{907505A6-CA18-43DB-9540-2C85A2BD0577}" type="presOf" srcId="{99ADB18A-49BB-4096-87E8-9A9440DF4AA1}" destId="{10D34DEC-1FF0-41C4-91B1-C3D08001C7D9}" srcOrd="0" destOrd="0" presId="urn:microsoft.com/office/officeart/2005/8/layout/default"/>
    <dgm:cxn modelId="{DAC3C64C-9094-4081-B6FD-FC64F7194A2A}" type="presOf" srcId="{BCB7BDCD-747C-41B4-947A-A8BF4AB1F6AB}" destId="{4AFF1CCE-069C-4763-9B10-9CFE1F52A836}" srcOrd="0" destOrd="0" presId="urn:microsoft.com/office/officeart/2005/8/layout/default"/>
    <dgm:cxn modelId="{DC7FFB97-E702-4B24-997A-0C90FB40CFD0}" type="presParOf" srcId="{5EC6F689-4B71-47F8-B478-731210AA4DFE}" destId="{10D34DEC-1FF0-41C4-91B1-C3D08001C7D9}" srcOrd="0" destOrd="0" presId="urn:microsoft.com/office/officeart/2005/8/layout/default"/>
    <dgm:cxn modelId="{AD5DAA06-E5FB-4436-AC0C-D1C5EED50BCE}" type="presParOf" srcId="{5EC6F689-4B71-47F8-B478-731210AA4DFE}" destId="{741D25E3-0F16-43C6-87E6-8884F99362D1}" srcOrd="1" destOrd="0" presId="urn:microsoft.com/office/officeart/2005/8/layout/default"/>
    <dgm:cxn modelId="{C6684354-0277-40E3-9194-A0FD67E6C941}" type="presParOf" srcId="{5EC6F689-4B71-47F8-B478-731210AA4DFE}" destId="{4AFF1CCE-069C-4763-9B10-9CFE1F52A836}"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43444B-6F60-4D7C-9D1B-4216CF6C260F}"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E57E25EE-B4EA-4414-942F-D0CA255C06FD}">
      <dgm:prSet phldrT="[Texto]"/>
      <dgm:spPr/>
      <dgm:t>
        <a:bodyPr/>
        <a:lstStyle/>
        <a:p>
          <a:r>
            <a:rPr lang="es-MX" b="1" dirty="0" smtClean="0">
              <a:latin typeface="+mj-lt"/>
            </a:rPr>
            <a:t>Son proteínas  </a:t>
          </a:r>
          <a:r>
            <a:rPr lang="es-MX" b="1" dirty="0" smtClean="0">
              <a:latin typeface="+mj-lt"/>
            </a:rPr>
            <a:t>ya que la estructura </a:t>
          </a:r>
          <a:r>
            <a:rPr lang="es-MX" b="1" dirty="0" smtClean="0">
              <a:latin typeface="+mj-lt"/>
            </a:rPr>
            <a:t>de los polipéptidos permite la diversidad necesaria y especificidad de la forma y carga eléctrica.</a:t>
          </a:r>
          <a:endParaRPr lang="es-MX" b="1" dirty="0">
            <a:latin typeface="+mj-lt"/>
          </a:endParaRPr>
        </a:p>
      </dgm:t>
    </dgm:pt>
    <dgm:pt modelId="{3D0A33BA-89A6-4D81-8383-C0ACDA7C23B2}" type="parTrans" cxnId="{1ED245A6-0488-42EF-A138-3215FEB5FCE4}">
      <dgm:prSet/>
      <dgm:spPr/>
      <dgm:t>
        <a:bodyPr/>
        <a:lstStyle/>
        <a:p>
          <a:endParaRPr lang="es-MX" b="1">
            <a:latin typeface="+mj-lt"/>
          </a:endParaRPr>
        </a:p>
      </dgm:t>
    </dgm:pt>
    <dgm:pt modelId="{89F22581-F059-4816-B87A-0739ACD181AA}" type="sibTrans" cxnId="{1ED245A6-0488-42EF-A138-3215FEB5FCE4}">
      <dgm:prSet/>
      <dgm:spPr/>
      <dgm:t>
        <a:bodyPr/>
        <a:lstStyle/>
        <a:p>
          <a:endParaRPr lang="es-MX" b="1">
            <a:latin typeface="+mj-lt"/>
          </a:endParaRPr>
        </a:p>
      </dgm:t>
    </dgm:pt>
    <dgm:pt modelId="{16200AF0-B030-449F-9976-DB870163C0AF}">
      <dgm:prSet phldrT="[Texto]"/>
      <dgm:spPr/>
      <dgm:t>
        <a:bodyPr/>
        <a:lstStyle/>
        <a:p>
          <a:r>
            <a:rPr lang="es-MX" b="1" dirty="0" smtClean="0">
              <a:latin typeface="+mj-lt"/>
            </a:rPr>
            <a:t>Se conocen receptores cuyos ligando aun son desconocidos, se les llama receptores “huérfanos”.</a:t>
          </a:r>
        </a:p>
      </dgm:t>
    </dgm:pt>
    <dgm:pt modelId="{43640780-D0C7-4FCF-9144-AD6BC54C109E}" type="parTrans" cxnId="{65607ABF-FB27-4656-B6EC-BB8538EF359E}">
      <dgm:prSet/>
      <dgm:spPr/>
      <dgm:t>
        <a:bodyPr/>
        <a:lstStyle/>
        <a:p>
          <a:endParaRPr lang="es-MX" b="1">
            <a:latin typeface="+mj-lt"/>
          </a:endParaRPr>
        </a:p>
      </dgm:t>
    </dgm:pt>
    <dgm:pt modelId="{CCCD77EA-3547-42F4-9DFE-93BC9B2A2AFB}" type="sibTrans" cxnId="{65607ABF-FB27-4656-B6EC-BB8538EF359E}">
      <dgm:prSet/>
      <dgm:spPr/>
      <dgm:t>
        <a:bodyPr/>
        <a:lstStyle/>
        <a:p>
          <a:endParaRPr lang="es-MX" b="1">
            <a:latin typeface="+mj-lt"/>
          </a:endParaRPr>
        </a:p>
      </dgm:t>
    </dgm:pt>
    <dgm:pt modelId="{626E6390-B093-47F2-9A8E-96235B849C08}">
      <dgm:prSet phldrT="[Texto]"/>
      <dgm:spPr/>
      <dgm:t>
        <a:bodyPr/>
        <a:lstStyle/>
        <a:p>
          <a:r>
            <a:rPr lang="es-MX" b="1" dirty="0" smtClean="0">
              <a:latin typeface="+mj-lt"/>
            </a:rPr>
            <a:t>Proteínas reguladoras median las señales químicas endógena como neutransmisorores, autacoides y hormonas. </a:t>
          </a:r>
          <a:endParaRPr lang="es-MX" b="1" dirty="0">
            <a:latin typeface="+mj-lt"/>
          </a:endParaRPr>
        </a:p>
      </dgm:t>
    </dgm:pt>
    <dgm:pt modelId="{006BBD1C-D514-46B9-A115-B7FEBE3A7A82}" type="parTrans" cxnId="{EAB24D04-10E7-427F-995F-A9ED7E391DFE}">
      <dgm:prSet/>
      <dgm:spPr/>
      <dgm:t>
        <a:bodyPr/>
        <a:lstStyle/>
        <a:p>
          <a:endParaRPr lang="es-MX" b="1">
            <a:latin typeface="+mj-lt"/>
          </a:endParaRPr>
        </a:p>
      </dgm:t>
    </dgm:pt>
    <dgm:pt modelId="{FB410A42-601D-4BCE-89C5-5DEBFB652041}" type="sibTrans" cxnId="{EAB24D04-10E7-427F-995F-A9ED7E391DFE}">
      <dgm:prSet/>
      <dgm:spPr/>
      <dgm:t>
        <a:bodyPr/>
        <a:lstStyle/>
        <a:p>
          <a:endParaRPr lang="es-MX" b="1">
            <a:latin typeface="+mj-lt"/>
          </a:endParaRPr>
        </a:p>
      </dgm:t>
    </dgm:pt>
    <dgm:pt modelId="{8D51BC61-C280-4E09-B59C-599249375E74}">
      <dgm:prSet phldrT="[Texto]"/>
      <dgm:spPr/>
      <dgm:t>
        <a:bodyPr/>
        <a:lstStyle/>
        <a:p>
          <a:r>
            <a:rPr lang="es-MX" b="1" dirty="0" smtClean="0">
              <a:latin typeface="+mj-lt"/>
            </a:rPr>
            <a:t>Enzimas que pueden inhibirse o activarse por la unión de un fármaco (reductasa de </a:t>
          </a:r>
          <a:r>
            <a:rPr lang="es-MX" b="1" dirty="0" err="1" smtClean="0">
              <a:latin typeface="+mj-lt"/>
            </a:rPr>
            <a:t>hidrofolato</a:t>
          </a:r>
          <a:r>
            <a:rPr lang="es-MX" b="1" dirty="0" smtClean="0">
              <a:latin typeface="+mj-lt"/>
            </a:rPr>
            <a:t>, receptor del </a:t>
          </a:r>
          <a:r>
            <a:rPr lang="es-MX" b="1" dirty="0" err="1" smtClean="0">
              <a:latin typeface="+mj-lt"/>
            </a:rPr>
            <a:t>metrotexato</a:t>
          </a:r>
          <a:r>
            <a:rPr lang="es-MX" b="1" dirty="0" smtClean="0">
              <a:latin typeface="+mj-lt"/>
            </a:rPr>
            <a:t>)</a:t>
          </a:r>
          <a:endParaRPr lang="es-MX" b="1" dirty="0">
            <a:latin typeface="+mj-lt"/>
          </a:endParaRPr>
        </a:p>
      </dgm:t>
    </dgm:pt>
    <dgm:pt modelId="{7C759ED0-2C8C-4F5F-9D3B-4006D2A2EEC7}" type="parTrans" cxnId="{34510C99-60E6-4FA4-9D1C-E9B85AD9A208}">
      <dgm:prSet/>
      <dgm:spPr/>
      <dgm:t>
        <a:bodyPr/>
        <a:lstStyle/>
        <a:p>
          <a:endParaRPr lang="es-MX" b="1">
            <a:latin typeface="+mj-lt"/>
          </a:endParaRPr>
        </a:p>
      </dgm:t>
    </dgm:pt>
    <dgm:pt modelId="{7A35D8C5-ADE3-4A8C-9263-7073F6A36FE1}" type="sibTrans" cxnId="{34510C99-60E6-4FA4-9D1C-E9B85AD9A208}">
      <dgm:prSet/>
      <dgm:spPr/>
      <dgm:t>
        <a:bodyPr/>
        <a:lstStyle/>
        <a:p>
          <a:endParaRPr lang="es-MX" b="1">
            <a:latin typeface="+mj-lt"/>
          </a:endParaRPr>
        </a:p>
      </dgm:t>
    </dgm:pt>
    <dgm:pt modelId="{20B0251C-CA32-4E83-948B-ACD54EF19198}">
      <dgm:prSet phldrT="[Texto]"/>
      <dgm:spPr>
        <a:blipFill rotWithShape="1">
          <a:blip xmlns:r="http://schemas.openxmlformats.org/officeDocument/2006/relationships" r:embed="rId1"/>
          <a:stretch>
            <a:fillRect l="-1512" r="-4104"/>
          </a:stretch>
        </a:blipFill>
      </dgm:spPr>
      <dgm:t>
        <a:bodyPr/>
        <a:lstStyle/>
        <a:p>
          <a:r>
            <a:rPr lang="es-MX">
              <a:noFill/>
            </a:rPr>
            <a:t> </a:t>
          </a:r>
        </a:p>
      </dgm:t>
    </dgm:pt>
    <dgm:pt modelId="{A8BCE0D2-AEA1-4914-BB49-E1DC5841918E}" type="parTrans" cxnId="{79E69CC3-3571-45A2-AEF7-82C39EEB5A42}">
      <dgm:prSet/>
      <dgm:spPr/>
      <dgm:t>
        <a:bodyPr/>
        <a:lstStyle/>
        <a:p>
          <a:endParaRPr lang="es-MX" b="1">
            <a:latin typeface="+mj-lt"/>
          </a:endParaRPr>
        </a:p>
      </dgm:t>
    </dgm:pt>
    <dgm:pt modelId="{D7C2DDE0-19F0-46F1-BB17-6EB49B84DC98}" type="sibTrans" cxnId="{79E69CC3-3571-45A2-AEF7-82C39EEB5A42}">
      <dgm:prSet/>
      <dgm:spPr/>
      <dgm:t>
        <a:bodyPr/>
        <a:lstStyle/>
        <a:p>
          <a:endParaRPr lang="es-MX" b="1">
            <a:latin typeface="+mj-lt"/>
          </a:endParaRPr>
        </a:p>
      </dgm:t>
    </dgm:pt>
    <dgm:pt modelId="{41B88DF6-8723-4056-99FE-D242B0207421}">
      <dgm:prSet phldrT="[Texto]"/>
      <dgm:spPr/>
      <dgm:t>
        <a:bodyPr/>
        <a:lstStyle/>
        <a:p>
          <a:r>
            <a:rPr lang="es-MX" b="1" dirty="0" smtClean="0">
              <a:latin typeface="+mj-lt"/>
            </a:rPr>
            <a:t>Proteínas </a:t>
          </a:r>
          <a:r>
            <a:rPr lang="es-MX" b="1" dirty="0" smtClean="0">
              <a:latin typeface="+mj-lt"/>
            </a:rPr>
            <a:t>estructurales, por ejemplo </a:t>
          </a:r>
          <a:r>
            <a:rPr lang="es-MX" b="1" dirty="0" smtClean="0">
              <a:latin typeface="+mj-lt"/>
            </a:rPr>
            <a:t>la tubulina, receptor de la colchicina.</a:t>
          </a:r>
          <a:endParaRPr lang="es-MX" b="1" dirty="0">
            <a:latin typeface="+mj-lt"/>
          </a:endParaRPr>
        </a:p>
      </dgm:t>
    </dgm:pt>
    <dgm:pt modelId="{5DCBDA72-9664-4540-90BC-B825C4F9CB71}" type="parTrans" cxnId="{5DE48CCD-D79E-493F-85F2-A22106A5465B}">
      <dgm:prSet/>
      <dgm:spPr/>
      <dgm:t>
        <a:bodyPr/>
        <a:lstStyle/>
        <a:p>
          <a:endParaRPr lang="es-MX"/>
        </a:p>
      </dgm:t>
    </dgm:pt>
    <dgm:pt modelId="{E81EE4DB-A511-493F-8D66-4ED21F9CC874}" type="sibTrans" cxnId="{5DE48CCD-D79E-493F-85F2-A22106A5465B}">
      <dgm:prSet/>
      <dgm:spPr/>
      <dgm:t>
        <a:bodyPr/>
        <a:lstStyle/>
        <a:p>
          <a:endParaRPr lang="es-MX"/>
        </a:p>
      </dgm:t>
    </dgm:pt>
    <dgm:pt modelId="{C364364D-0043-45DA-99AA-400482B20D8A}" type="pres">
      <dgm:prSet presAssocID="{1A43444B-6F60-4D7C-9D1B-4216CF6C260F}" presName="diagram" presStyleCnt="0">
        <dgm:presLayoutVars>
          <dgm:dir/>
          <dgm:resizeHandles val="exact"/>
        </dgm:presLayoutVars>
      </dgm:prSet>
      <dgm:spPr/>
      <dgm:t>
        <a:bodyPr/>
        <a:lstStyle/>
        <a:p>
          <a:endParaRPr lang="es-MX"/>
        </a:p>
      </dgm:t>
    </dgm:pt>
    <dgm:pt modelId="{A1CA6806-0D43-4390-9FCE-939A763A623D}" type="pres">
      <dgm:prSet presAssocID="{E57E25EE-B4EA-4414-942F-D0CA255C06FD}" presName="node" presStyleLbl="node1" presStyleIdx="0" presStyleCnt="6">
        <dgm:presLayoutVars>
          <dgm:bulletEnabled val="1"/>
        </dgm:presLayoutVars>
      </dgm:prSet>
      <dgm:spPr/>
      <dgm:t>
        <a:bodyPr/>
        <a:lstStyle/>
        <a:p>
          <a:endParaRPr lang="es-MX"/>
        </a:p>
      </dgm:t>
    </dgm:pt>
    <dgm:pt modelId="{EE2BA18C-96B4-4E95-AD2C-10381DA9FD84}" type="pres">
      <dgm:prSet presAssocID="{89F22581-F059-4816-B87A-0739ACD181AA}" presName="sibTrans" presStyleCnt="0"/>
      <dgm:spPr/>
    </dgm:pt>
    <dgm:pt modelId="{AF51FA5F-6C64-4A76-8832-512A7F9D814B}" type="pres">
      <dgm:prSet presAssocID="{16200AF0-B030-449F-9976-DB870163C0AF}" presName="node" presStyleLbl="node1" presStyleIdx="1" presStyleCnt="6">
        <dgm:presLayoutVars>
          <dgm:bulletEnabled val="1"/>
        </dgm:presLayoutVars>
      </dgm:prSet>
      <dgm:spPr/>
      <dgm:t>
        <a:bodyPr/>
        <a:lstStyle/>
        <a:p>
          <a:endParaRPr lang="es-MX"/>
        </a:p>
      </dgm:t>
    </dgm:pt>
    <dgm:pt modelId="{96A84A5B-AC0B-45CE-98CC-90C115D6778C}" type="pres">
      <dgm:prSet presAssocID="{CCCD77EA-3547-42F4-9DFE-93BC9B2A2AFB}" presName="sibTrans" presStyleCnt="0"/>
      <dgm:spPr/>
    </dgm:pt>
    <dgm:pt modelId="{4CDAEA6D-8777-4244-B747-6553079B646A}" type="pres">
      <dgm:prSet presAssocID="{626E6390-B093-47F2-9A8E-96235B849C08}" presName="node" presStyleLbl="node1" presStyleIdx="2" presStyleCnt="6">
        <dgm:presLayoutVars>
          <dgm:bulletEnabled val="1"/>
        </dgm:presLayoutVars>
      </dgm:prSet>
      <dgm:spPr/>
      <dgm:t>
        <a:bodyPr/>
        <a:lstStyle/>
        <a:p>
          <a:endParaRPr lang="es-MX"/>
        </a:p>
      </dgm:t>
    </dgm:pt>
    <dgm:pt modelId="{EB7D480F-D529-4D58-9ED8-702E74000886}" type="pres">
      <dgm:prSet presAssocID="{FB410A42-601D-4BCE-89C5-5DEBFB652041}" presName="sibTrans" presStyleCnt="0"/>
      <dgm:spPr/>
    </dgm:pt>
    <dgm:pt modelId="{C062A949-E807-48AB-AFF1-1B7D6CE0D392}" type="pres">
      <dgm:prSet presAssocID="{8D51BC61-C280-4E09-B59C-599249375E74}" presName="node" presStyleLbl="node1" presStyleIdx="3" presStyleCnt="6">
        <dgm:presLayoutVars>
          <dgm:bulletEnabled val="1"/>
        </dgm:presLayoutVars>
      </dgm:prSet>
      <dgm:spPr/>
      <dgm:t>
        <a:bodyPr/>
        <a:lstStyle/>
        <a:p>
          <a:endParaRPr lang="es-MX"/>
        </a:p>
      </dgm:t>
    </dgm:pt>
    <dgm:pt modelId="{C204FD1A-4F6E-4A5F-8087-92B0E1A63265}" type="pres">
      <dgm:prSet presAssocID="{7A35D8C5-ADE3-4A8C-9263-7073F6A36FE1}" presName="sibTrans" presStyleCnt="0"/>
      <dgm:spPr/>
    </dgm:pt>
    <dgm:pt modelId="{906134CB-2081-40C8-8CCD-C0E99D4C422E}" type="pres">
      <dgm:prSet presAssocID="{20B0251C-CA32-4E83-948B-ACD54EF19198}" presName="node" presStyleLbl="node1" presStyleIdx="4" presStyleCnt="6">
        <dgm:presLayoutVars>
          <dgm:bulletEnabled val="1"/>
        </dgm:presLayoutVars>
      </dgm:prSet>
      <dgm:spPr/>
      <dgm:t>
        <a:bodyPr/>
        <a:lstStyle/>
        <a:p>
          <a:endParaRPr lang="es-MX"/>
        </a:p>
      </dgm:t>
    </dgm:pt>
    <dgm:pt modelId="{5C0CF310-453C-4276-86E8-1FA70DCEEC5D}" type="pres">
      <dgm:prSet presAssocID="{D7C2DDE0-19F0-46F1-BB17-6EB49B84DC98}" presName="sibTrans" presStyleCnt="0"/>
      <dgm:spPr/>
    </dgm:pt>
    <dgm:pt modelId="{B5F2AF55-9FF4-4BBA-B7D4-3C13BFD27C76}" type="pres">
      <dgm:prSet presAssocID="{41B88DF6-8723-4056-99FE-D242B0207421}" presName="node" presStyleLbl="node1" presStyleIdx="5" presStyleCnt="6">
        <dgm:presLayoutVars>
          <dgm:bulletEnabled val="1"/>
        </dgm:presLayoutVars>
      </dgm:prSet>
      <dgm:spPr/>
      <dgm:t>
        <a:bodyPr/>
        <a:lstStyle/>
        <a:p>
          <a:endParaRPr lang="es-MX"/>
        </a:p>
      </dgm:t>
    </dgm:pt>
  </dgm:ptLst>
  <dgm:cxnLst>
    <dgm:cxn modelId="{B33F7BC6-87E6-4624-9DFC-7C41468032B1}" type="presOf" srcId="{20B0251C-CA32-4E83-948B-ACD54EF19198}" destId="{906134CB-2081-40C8-8CCD-C0E99D4C422E}" srcOrd="0" destOrd="0" presId="urn:microsoft.com/office/officeart/2005/8/layout/default"/>
    <dgm:cxn modelId="{09317884-925D-4DDA-8BEE-1D63BF151D6E}" type="presOf" srcId="{41B88DF6-8723-4056-99FE-D242B0207421}" destId="{B5F2AF55-9FF4-4BBA-B7D4-3C13BFD27C76}" srcOrd="0" destOrd="0" presId="urn:microsoft.com/office/officeart/2005/8/layout/default"/>
    <dgm:cxn modelId="{064F52A0-686B-4B00-9121-75D109397C31}" type="presOf" srcId="{1A43444B-6F60-4D7C-9D1B-4216CF6C260F}" destId="{C364364D-0043-45DA-99AA-400482B20D8A}" srcOrd="0" destOrd="0" presId="urn:microsoft.com/office/officeart/2005/8/layout/default"/>
    <dgm:cxn modelId="{5DE48CCD-D79E-493F-85F2-A22106A5465B}" srcId="{1A43444B-6F60-4D7C-9D1B-4216CF6C260F}" destId="{41B88DF6-8723-4056-99FE-D242B0207421}" srcOrd="5" destOrd="0" parTransId="{5DCBDA72-9664-4540-90BC-B825C4F9CB71}" sibTransId="{E81EE4DB-A511-493F-8D66-4ED21F9CC874}"/>
    <dgm:cxn modelId="{79E69CC3-3571-45A2-AEF7-82C39EEB5A42}" srcId="{1A43444B-6F60-4D7C-9D1B-4216CF6C260F}" destId="{20B0251C-CA32-4E83-948B-ACD54EF19198}" srcOrd="4" destOrd="0" parTransId="{A8BCE0D2-AEA1-4914-BB49-E1DC5841918E}" sibTransId="{D7C2DDE0-19F0-46F1-BB17-6EB49B84DC98}"/>
    <dgm:cxn modelId="{65607ABF-FB27-4656-B6EC-BB8538EF359E}" srcId="{1A43444B-6F60-4D7C-9D1B-4216CF6C260F}" destId="{16200AF0-B030-449F-9976-DB870163C0AF}" srcOrd="1" destOrd="0" parTransId="{43640780-D0C7-4FCF-9144-AD6BC54C109E}" sibTransId="{CCCD77EA-3547-42F4-9DFE-93BC9B2A2AFB}"/>
    <dgm:cxn modelId="{34510C99-60E6-4FA4-9D1C-E9B85AD9A208}" srcId="{1A43444B-6F60-4D7C-9D1B-4216CF6C260F}" destId="{8D51BC61-C280-4E09-B59C-599249375E74}" srcOrd="3" destOrd="0" parTransId="{7C759ED0-2C8C-4F5F-9D3B-4006D2A2EEC7}" sibTransId="{7A35D8C5-ADE3-4A8C-9263-7073F6A36FE1}"/>
    <dgm:cxn modelId="{EAB24D04-10E7-427F-995F-A9ED7E391DFE}" srcId="{1A43444B-6F60-4D7C-9D1B-4216CF6C260F}" destId="{626E6390-B093-47F2-9A8E-96235B849C08}" srcOrd="2" destOrd="0" parTransId="{006BBD1C-D514-46B9-A115-B7FEBE3A7A82}" sibTransId="{FB410A42-601D-4BCE-89C5-5DEBFB652041}"/>
    <dgm:cxn modelId="{39195276-072B-4B7E-9039-D49959897519}" type="presOf" srcId="{16200AF0-B030-449F-9976-DB870163C0AF}" destId="{AF51FA5F-6C64-4A76-8832-512A7F9D814B}" srcOrd="0" destOrd="0" presId="urn:microsoft.com/office/officeart/2005/8/layout/default"/>
    <dgm:cxn modelId="{885F76D6-6280-4544-B8A7-94B454EC0645}" type="presOf" srcId="{626E6390-B093-47F2-9A8E-96235B849C08}" destId="{4CDAEA6D-8777-4244-B747-6553079B646A}" srcOrd="0" destOrd="0" presId="urn:microsoft.com/office/officeart/2005/8/layout/default"/>
    <dgm:cxn modelId="{1ED245A6-0488-42EF-A138-3215FEB5FCE4}" srcId="{1A43444B-6F60-4D7C-9D1B-4216CF6C260F}" destId="{E57E25EE-B4EA-4414-942F-D0CA255C06FD}" srcOrd="0" destOrd="0" parTransId="{3D0A33BA-89A6-4D81-8383-C0ACDA7C23B2}" sibTransId="{89F22581-F059-4816-B87A-0739ACD181AA}"/>
    <dgm:cxn modelId="{C0152176-6AD0-4103-830E-E8515EC25F10}" type="presOf" srcId="{E57E25EE-B4EA-4414-942F-D0CA255C06FD}" destId="{A1CA6806-0D43-4390-9FCE-939A763A623D}" srcOrd="0" destOrd="0" presId="urn:microsoft.com/office/officeart/2005/8/layout/default"/>
    <dgm:cxn modelId="{068F03EA-846A-45DB-94F2-2EA9DCF9A97C}" type="presOf" srcId="{8D51BC61-C280-4E09-B59C-599249375E74}" destId="{C062A949-E807-48AB-AFF1-1B7D6CE0D392}" srcOrd="0" destOrd="0" presId="urn:microsoft.com/office/officeart/2005/8/layout/default"/>
    <dgm:cxn modelId="{D3933890-7FB2-492A-B252-5889EFEA91DD}" type="presParOf" srcId="{C364364D-0043-45DA-99AA-400482B20D8A}" destId="{A1CA6806-0D43-4390-9FCE-939A763A623D}" srcOrd="0" destOrd="0" presId="urn:microsoft.com/office/officeart/2005/8/layout/default"/>
    <dgm:cxn modelId="{D275BB43-CAFA-4628-9917-F49209272195}" type="presParOf" srcId="{C364364D-0043-45DA-99AA-400482B20D8A}" destId="{EE2BA18C-96B4-4E95-AD2C-10381DA9FD84}" srcOrd="1" destOrd="0" presId="urn:microsoft.com/office/officeart/2005/8/layout/default"/>
    <dgm:cxn modelId="{716A0590-8BD1-4FCC-9063-6583D8C9952D}" type="presParOf" srcId="{C364364D-0043-45DA-99AA-400482B20D8A}" destId="{AF51FA5F-6C64-4A76-8832-512A7F9D814B}" srcOrd="2" destOrd="0" presId="urn:microsoft.com/office/officeart/2005/8/layout/default"/>
    <dgm:cxn modelId="{5F6C6D1F-6F80-4E17-A1AD-0EF902AE6FB1}" type="presParOf" srcId="{C364364D-0043-45DA-99AA-400482B20D8A}" destId="{96A84A5B-AC0B-45CE-98CC-90C115D6778C}" srcOrd="3" destOrd="0" presId="urn:microsoft.com/office/officeart/2005/8/layout/default"/>
    <dgm:cxn modelId="{E2CFC8C7-7395-46BA-820A-03FB04FF1E1C}" type="presParOf" srcId="{C364364D-0043-45DA-99AA-400482B20D8A}" destId="{4CDAEA6D-8777-4244-B747-6553079B646A}" srcOrd="4" destOrd="0" presId="urn:microsoft.com/office/officeart/2005/8/layout/default"/>
    <dgm:cxn modelId="{01516418-2CB7-4315-A247-DB4D8B8D5690}" type="presParOf" srcId="{C364364D-0043-45DA-99AA-400482B20D8A}" destId="{EB7D480F-D529-4D58-9ED8-702E74000886}" srcOrd="5" destOrd="0" presId="urn:microsoft.com/office/officeart/2005/8/layout/default"/>
    <dgm:cxn modelId="{D9D860B8-FC5F-4BE8-9046-DE8ACAEF2C2C}" type="presParOf" srcId="{C364364D-0043-45DA-99AA-400482B20D8A}" destId="{C062A949-E807-48AB-AFF1-1B7D6CE0D392}" srcOrd="6" destOrd="0" presId="urn:microsoft.com/office/officeart/2005/8/layout/default"/>
    <dgm:cxn modelId="{A98D01E3-402F-4959-9226-4F6330BBC434}" type="presParOf" srcId="{C364364D-0043-45DA-99AA-400482B20D8A}" destId="{C204FD1A-4F6E-4A5F-8087-92B0E1A63265}" srcOrd="7" destOrd="0" presId="urn:microsoft.com/office/officeart/2005/8/layout/default"/>
    <dgm:cxn modelId="{4B3E6BDF-21FE-411D-B678-677966A4CFA8}" type="presParOf" srcId="{C364364D-0043-45DA-99AA-400482B20D8A}" destId="{906134CB-2081-40C8-8CCD-C0E99D4C422E}" srcOrd="8" destOrd="0" presId="urn:microsoft.com/office/officeart/2005/8/layout/default"/>
    <dgm:cxn modelId="{E2D40063-80C8-4B34-A585-B6C5FB75FBA2}" type="presParOf" srcId="{C364364D-0043-45DA-99AA-400482B20D8A}" destId="{5C0CF310-453C-4276-86E8-1FA70DCEEC5D}" srcOrd="9" destOrd="0" presId="urn:microsoft.com/office/officeart/2005/8/layout/default"/>
    <dgm:cxn modelId="{BDC6D9F6-E10F-4450-A00C-8826207D9153}" type="presParOf" srcId="{C364364D-0043-45DA-99AA-400482B20D8A}" destId="{B5F2AF55-9FF4-4BBA-B7D4-3C13BFD27C76}"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AD489CC-17B1-4702-89B4-911BAA8C71F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FF87A448-A78B-4E66-B1C5-32F4B0E1B2C4}">
      <dgm:prSet phldrT="[Texto]"/>
      <dgm:spPr/>
      <dgm:t>
        <a:bodyPr/>
        <a:lstStyle/>
        <a:p>
          <a:r>
            <a:rPr lang="es-MX" b="1" dirty="0" smtClean="0">
              <a:solidFill>
                <a:schemeClr val="tx1"/>
              </a:solidFill>
              <a:latin typeface="+mj-lt"/>
            </a:rPr>
            <a:t>El cambio inicial de la conformación del receptor.</a:t>
          </a:r>
          <a:endParaRPr lang="es-MX" b="1" dirty="0">
            <a:solidFill>
              <a:schemeClr val="tx1"/>
            </a:solidFill>
            <a:latin typeface="+mj-lt"/>
          </a:endParaRPr>
        </a:p>
      </dgm:t>
    </dgm:pt>
    <dgm:pt modelId="{97867EFA-7292-4CD7-92C7-D3CBCE498E9A}" type="parTrans" cxnId="{0247663E-09CA-424F-9838-4B07D12A7079}">
      <dgm:prSet/>
      <dgm:spPr/>
      <dgm:t>
        <a:bodyPr/>
        <a:lstStyle/>
        <a:p>
          <a:endParaRPr lang="es-MX" b="1">
            <a:solidFill>
              <a:schemeClr val="tx1"/>
            </a:solidFill>
          </a:endParaRPr>
        </a:p>
      </dgm:t>
    </dgm:pt>
    <dgm:pt modelId="{7E415D8D-9AAD-4812-AA1A-032D29444D6E}" type="sibTrans" cxnId="{0247663E-09CA-424F-9838-4B07D12A7079}">
      <dgm:prSet/>
      <dgm:spPr/>
      <dgm:t>
        <a:bodyPr/>
        <a:lstStyle/>
        <a:p>
          <a:endParaRPr lang="es-MX" b="1">
            <a:solidFill>
              <a:schemeClr val="tx1"/>
            </a:solidFill>
          </a:endParaRPr>
        </a:p>
      </dgm:t>
    </dgm:pt>
    <dgm:pt modelId="{D3C454B2-389B-4BC8-BDCE-26F5C595BB8A}">
      <dgm:prSet phldrT="[Texto]"/>
      <dgm:spPr/>
      <dgm:t>
        <a:bodyPr/>
        <a:lstStyle/>
        <a:p>
          <a:r>
            <a:rPr lang="es-MX" b="1" dirty="0" smtClean="0">
              <a:solidFill>
                <a:schemeClr val="tx1"/>
              </a:solidFill>
              <a:latin typeface="+mj-lt"/>
            </a:rPr>
            <a:t>Fenómenos bioquímicos que traducen la ocupación del receptor en respuesta celular </a:t>
          </a:r>
          <a:endParaRPr lang="es-MX" b="1" dirty="0">
            <a:solidFill>
              <a:schemeClr val="tx1"/>
            </a:solidFill>
            <a:latin typeface="+mj-lt"/>
          </a:endParaRPr>
        </a:p>
      </dgm:t>
    </dgm:pt>
    <dgm:pt modelId="{923DD1CF-9765-4746-9665-C07FF539BB12}" type="parTrans" cxnId="{FFE8BA06-4988-4494-BC57-A7094263EC17}">
      <dgm:prSet/>
      <dgm:spPr/>
      <dgm:t>
        <a:bodyPr/>
        <a:lstStyle/>
        <a:p>
          <a:endParaRPr lang="es-MX" b="1">
            <a:solidFill>
              <a:schemeClr val="tx1"/>
            </a:solidFill>
          </a:endParaRPr>
        </a:p>
      </dgm:t>
    </dgm:pt>
    <dgm:pt modelId="{D39BC7AB-1050-47CB-8592-D4390D4F18F9}" type="sibTrans" cxnId="{FFE8BA06-4988-4494-BC57-A7094263EC17}">
      <dgm:prSet/>
      <dgm:spPr/>
      <dgm:t>
        <a:bodyPr/>
        <a:lstStyle/>
        <a:p>
          <a:endParaRPr lang="es-MX" b="1">
            <a:solidFill>
              <a:schemeClr val="tx1"/>
            </a:solidFill>
          </a:endParaRPr>
        </a:p>
      </dgm:t>
    </dgm:pt>
    <dgm:pt modelId="{E69330F8-2A70-47FA-A124-9BFA2D5D993C}" type="pres">
      <dgm:prSet presAssocID="{AAD489CC-17B1-4702-89B4-911BAA8C71FA}" presName="diagram" presStyleCnt="0">
        <dgm:presLayoutVars>
          <dgm:dir/>
          <dgm:resizeHandles val="exact"/>
        </dgm:presLayoutVars>
      </dgm:prSet>
      <dgm:spPr/>
      <dgm:t>
        <a:bodyPr/>
        <a:lstStyle/>
        <a:p>
          <a:endParaRPr lang="es-MX"/>
        </a:p>
      </dgm:t>
    </dgm:pt>
    <dgm:pt modelId="{373DE586-72E7-4D0C-8DBC-B7E4039282C4}" type="pres">
      <dgm:prSet presAssocID="{FF87A448-A78B-4E66-B1C5-32F4B0E1B2C4}" presName="node" presStyleLbl="node1" presStyleIdx="0" presStyleCnt="2">
        <dgm:presLayoutVars>
          <dgm:bulletEnabled val="1"/>
        </dgm:presLayoutVars>
      </dgm:prSet>
      <dgm:spPr/>
      <dgm:t>
        <a:bodyPr/>
        <a:lstStyle/>
        <a:p>
          <a:endParaRPr lang="es-MX"/>
        </a:p>
      </dgm:t>
    </dgm:pt>
    <dgm:pt modelId="{A5F08D5C-75C5-4BF2-95A8-0077BB70C9F3}" type="pres">
      <dgm:prSet presAssocID="{7E415D8D-9AAD-4812-AA1A-032D29444D6E}" presName="sibTrans" presStyleCnt="0"/>
      <dgm:spPr/>
    </dgm:pt>
    <dgm:pt modelId="{8B5CAD4C-4A2E-4886-9D16-4130CDA7DB16}" type="pres">
      <dgm:prSet presAssocID="{D3C454B2-389B-4BC8-BDCE-26F5C595BB8A}" presName="node" presStyleLbl="node1" presStyleIdx="1" presStyleCnt="2">
        <dgm:presLayoutVars>
          <dgm:bulletEnabled val="1"/>
        </dgm:presLayoutVars>
      </dgm:prSet>
      <dgm:spPr/>
      <dgm:t>
        <a:bodyPr/>
        <a:lstStyle/>
        <a:p>
          <a:endParaRPr lang="es-MX"/>
        </a:p>
      </dgm:t>
    </dgm:pt>
  </dgm:ptLst>
  <dgm:cxnLst>
    <dgm:cxn modelId="{0546BEA6-6ED5-4A08-A2F1-B6A69DD7A37B}" type="presOf" srcId="{D3C454B2-389B-4BC8-BDCE-26F5C595BB8A}" destId="{8B5CAD4C-4A2E-4886-9D16-4130CDA7DB16}" srcOrd="0" destOrd="0" presId="urn:microsoft.com/office/officeart/2005/8/layout/default"/>
    <dgm:cxn modelId="{65A65CAE-9253-4CD2-BD6E-25A9956D9F1C}" type="presOf" srcId="{FF87A448-A78B-4E66-B1C5-32F4B0E1B2C4}" destId="{373DE586-72E7-4D0C-8DBC-B7E4039282C4}" srcOrd="0" destOrd="0" presId="urn:microsoft.com/office/officeart/2005/8/layout/default"/>
    <dgm:cxn modelId="{CB947954-6ACE-4573-9887-B6484AE2F778}" type="presOf" srcId="{AAD489CC-17B1-4702-89B4-911BAA8C71FA}" destId="{E69330F8-2A70-47FA-A124-9BFA2D5D993C}" srcOrd="0" destOrd="0" presId="urn:microsoft.com/office/officeart/2005/8/layout/default"/>
    <dgm:cxn modelId="{0247663E-09CA-424F-9838-4B07D12A7079}" srcId="{AAD489CC-17B1-4702-89B4-911BAA8C71FA}" destId="{FF87A448-A78B-4E66-B1C5-32F4B0E1B2C4}" srcOrd="0" destOrd="0" parTransId="{97867EFA-7292-4CD7-92C7-D3CBCE498E9A}" sibTransId="{7E415D8D-9AAD-4812-AA1A-032D29444D6E}"/>
    <dgm:cxn modelId="{FFE8BA06-4988-4494-BC57-A7094263EC17}" srcId="{AAD489CC-17B1-4702-89B4-911BAA8C71FA}" destId="{D3C454B2-389B-4BC8-BDCE-26F5C595BB8A}" srcOrd="1" destOrd="0" parTransId="{923DD1CF-9765-4746-9665-C07FF539BB12}" sibTransId="{D39BC7AB-1050-47CB-8592-D4390D4F18F9}"/>
    <dgm:cxn modelId="{78C93662-4714-4750-9017-BB77B74C073B}" type="presParOf" srcId="{E69330F8-2A70-47FA-A124-9BFA2D5D993C}" destId="{373DE586-72E7-4D0C-8DBC-B7E4039282C4}" srcOrd="0" destOrd="0" presId="urn:microsoft.com/office/officeart/2005/8/layout/default"/>
    <dgm:cxn modelId="{BE51C67C-09DF-4818-8A66-948C34BB5F2B}" type="presParOf" srcId="{E69330F8-2A70-47FA-A124-9BFA2D5D993C}" destId="{A5F08D5C-75C5-4BF2-95A8-0077BB70C9F3}" srcOrd="1" destOrd="0" presId="urn:microsoft.com/office/officeart/2005/8/layout/default"/>
    <dgm:cxn modelId="{EA9CB5BC-E530-4ACD-92D0-F2035BB86CD4}" type="presParOf" srcId="{E69330F8-2A70-47FA-A124-9BFA2D5D993C}" destId="{8B5CAD4C-4A2E-4886-9D16-4130CDA7DB16}"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E07255-6A21-4819-9A24-312A47F8FF3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0FBF17F3-4D65-4F35-9522-5207EEA77775}">
      <dgm:prSet phldrT="[Texto]"/>
      <dgm:spPr/>
      <dgm:t>
        <a:bodyPr/>
        <a:lstStyle/>
        <a:p>
          <a:r>
            <a:rPr lang="es-MX" b="1" dirty="0" smtClean="0">
              <a:latin typeface="+mj-lt"/>
            </a:rPr>
            <a:t>La capacidad del fármaco de prevenir las respuestas  a concentraciones altas y variables del agonista, lo que nos brinda una ventaja terapéutica.</a:t>
          </a:r>
          <a:endParaRPr lang="es-MX" b="1" dirty="0">
            <a:latin typeface="+mj-lt"/>
          </a:endParaRPr>
        </a:p>
      </dgm:t>
    </dgm:pt>
    <dgm:pt modelId="{0DC20B85-C462-497A-8BA1-A0BAFF30E0AA}" type="parTrans" cxnId="{BFB026AE-8002-4874-A359-E71171309239}">
      <dgm:prSet/>
      <dgm:spPr/>
      <dgm:t>
        <a:bodyPr/>
        <a:lstStyle/>
        <a:p>
          <a:endParaRPr lang="es-MX">
            <a:latin typeface="+mj-lt"/>
          </a:endParaRPr>
        </a:p>
      </dgm:t>
    </dgm:pt>
    <dgm:pt modelId="{45AB2D98-DA2F-4C96-BA6F-BF059A531236}" type="sibTrans" cxnId="{BFB026AE-8002-4874-A359-E71171309239}">
      <dgm:prSet/>
      <dgm:spPr/>
      <dgm:t>
        <a:bodyPr/>
        <a:lstStyle/>
        <a:p>
          <a:endParaRPr lang="es-MX">
            <a:latin typeface="+mj-lt"/>
          </a:endParaRPr>
        </a:p>
      </dgm:t>
    </dgm:pt>
    <dgm:pt modelId="{3F4C6E35-8282-40C8-836C-50BFA8204E76}">
      <dgm:prSet phldrT="[Texto]"/>
      <dgm:spPr/>
      <dgm:t>
        <a:bodyPr/>
        <a:lstStyle/>
        <a:p>
          <a:r>
            <a:rPr lang="es-MX" b="1" dirty="0" smtClean="0">
              <a:latin typeface="+mj-lt"/>
            </a:rPr>
            <a:t>La desventaja en este caso seria en el caso de una sobredosis, entonces se tendrían que neutralizar de “manera fisiológica”. </a:t>
          </a:r>
          <a:endParaRPr lang="es-MX" b="1" dirty="0">
            <a:latin typeface="+mj-lt"/>
          </a:endParaRPr>
        </a:p>
      </dgm:t>
    </dgm:pt>
    <dgm:pt modelId="{F21793B2-53D5-429E-9873-94A22D2E03BF}" type="parTrans" cxnId="{9D0706AA-94EE-4566-B7AE-DD4E6BB6E8F0}">
      <dgm:prSet/>
      <dgm:spPr/>
      <dgm:t>
        <a:bodyPr/>
        <a:lstStyle/>
        <a:p>
          <a:endParaRPr lang="es-MX">
            <a:latin typeface="+mj-lt"/>
          </a:endParaRPr>
        </a:p>
      </dgm:t>
    </dgm:pt>
    <dgm:pt modelId="{6D8080B1-CC16-43BE-92CE-87A47939161C}" type="sibTrans" cxnId="{9D0706AA-94EE-4566-B7AE-DD4E6BB6E8F0}">
      <dgm:prSet/>
      <dgm:spPr/>
      <dgm:t>
        <a:bodyPr/>
        <a:lstStyle/>
        <a:p>
          <a:endParaRPr lang="es-MX">
            <a:latin typeface="+mj-lt"/>
          </a:endParaRPr>
        </a:p>
      </dgm:t>
    </dgm:pt>
    <dgm:pt modelId="{051912F5-6D9D-408D-B863-4AA1C07A9290}" type="pres">
      <dgm:prSet presAssocID="{94E07255-6A21-4819-9A24-312A47F8FF34}" presName="diagram" presStyleCnt="0">
        <dgm:presLayoutVars>
          <dgm:dir/>
          <dgm:resizeHandles val="exact"/>
        </dgm:presLayoutVars>
      </dgm:prSet>
      <dgm:spPr/>
      <dgm:t>
        <a:bodyPr/>
        <a:lstStyle/>
        <a:p>
          <a:endParaRPr lang="es-MX"/>
        </a:p>
      </dgm:t>
    </dgm:pt>
    <dgm:pt modelId="{2DB50284-C563-447D-AF39-B8D500E13D24}" type="pres">
      <dgm:prSet presAssocID="{0FBF17F3-4D65-4F35-9522-5207EEA77775}" presName="node" presStyleLbl="node1" presStyleIdx="0" presStyleCnt="2">
        <dgm:presLayoutVars>
          <dgm:bulletEnabled val="1"/>
        </dgm:presLayoutVars>
      </dgm:prSet>
      <dgm:spPr/>
      <dgm:t>
        <a:bodyPr/>
        <a:lstStyle/>
        <a:p>
          <a:endParaRPr lang="es-MX"/>
        </a:p>
      </dgm:t>
    </dgm:pt>
    <dgm:pt modelId="{3A32311A-8EB6-4BDB-9AE4-FD270E06DA97}" type="pres">
      <dgm:prSet presAssocID="{45AB2D98-DA2F-4C96-BA6F-BF059A531236}" presName="sibTrans" presStyleCnt="0"/>
      <dgm:spPr/>
    </dgm:pt>
    <dgm:pt modelId="{AE9199C1-F8AE-4B41-9A27-70F09A97C612}" type="pres">
      <dgm:prSet presAssocID="{3F4C6E35-8282-40C8-836C-50BFA8204E76}" presName="node" presStyleLbl="node1" presStyleIdx="1" presStyleCnt="2">
        <dgm:presLayoutVars>
          <dgm:bulletEnabled val="1"/>
        </dgm:presLayoutVars>
      </dgm:prSet>
      <dgm:spPr/>
      <dgm:t>
        <a:bodyPr/>
        <a:lstStyle/>
        <a:p>
          <a:endParaRPr lang="es-MX"/>
        </a:p>
      </dgm:t>
    </dgm:pt>
  </dgm:ptLst>
  <dgm:cxnLst>
    <dgm:cxn modelId="{BFB026AE-8002-4874-A359-E71171309239}" srcId="{94E07255-6A21-4819-9A24-312A47F8FF34}" destId="{0FBF17F3-4D65-4F35-9522-5207EEA77775}" srcOrd="0" destOrd="0" parTransId="{0DC20B85-C462-497A-8BA1-A0BAFF30E0AA}" sibTransId="{45AB2D98-DA2F-4C96-BA6F-BF059A531236}"/>
    <dgm:cxn modelId="{9D0706AA-94EE-4566-B7AE-DD4E6BB6E8F0}" srcId="{94E07255-6A21-4819-9A24-312A47F8FF34}" destId="{3F4C6E35-8282-40C8-836C-50BFA8204E76}" srcOrd="1" destOrd="0" parTransId="{F21793B2-53D5-429E-9873-94A22D2E03BF}" sibTransId="{6D8080B1-CC16-43BE-92CE-87A47939161C}"/>
    <dgm:cxn modelId="{C87935AE-0F24-4BAC-B6C8-6EAC83568057}" type="presOf" srcId="{0FBF17F3-4D65-4F35-9522-5207EEA77775}" destId="{2DB50284-C563-447D-AF39-B8D500E13D24}" srcOrd="0" destOrd="0" presId="urn:microsoft.com/office/officeart/2005/8/layout/default"/>
    <dgm:cxn modelId="{88869544-84FB-45FE-A07E-26DE9FCAA427}" type="presOf" srcId="{3F4C6E35-8282-40C8-836C-50BFA8204E76}" destId="{AE9199C1-F8AE-4B41-9A27-70F09A97C612}" srcOrd="0" destOrd="0" presId="urn:microsoft.com/office/officeart/2005/8/layout/default"/>
    <dgm:cxn modelId="{9BA6E834-ABB2-4047-A9DA-662C2E7EC020}" type="presOf" srcId="{94E07255-6A21-4819-9A24-312A47F8FF34}" destId="{051912F5-6D9D-408D-B863-4AA1C07A9290}" srcOrd="0" destOrd="0" presId="urn:microsoft.com/office/officeart/2005/8/layout/default"/>
    <dgm:cxn modelId="{E3227BF9-262A-41D9-B26D-4159247FBF6E}" type="presParOf" srcId="{051912F5-6D9D-408D-B863-4AA1C07A9290}" destId="{2DB50284-C563-447D-AF39-B8D500E13D24}" srcOrd="0" destOrd="0" presId="urn:microsoft.com/office/officeart/2005/8/layout/default"/>
    <dgm:cxn modelId="{C892FDF3-C9D7-4C94-8321-2E3D587D845E}" type="presParOf" srcId="{051912F5-6D9D-408D-B863-4AA1C07A9290}" destId="{3A32311A-8EB6-4BDB-9AE4-FD270E06DA97}" srcOrd="1" destOrd="0" presId="urn:microsoft.com/office/officeart/2005/8/layout/default"/>
    <dgm:cxn modelId="{307264FE-E838-4C2C-BD56-61225CF14F78}" type="presParOf" srcId="{051912F5-6D9D-408D-B863-4AA1C07A9290}" destId="{AE9199C1-F8AE-4B41-9A27-70F09A97C612}"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A0F8DC5-8D91-4F9F-B770-0DA8F6B6F751}" type="doc">
      <dgm:prSet loTypeId="urn:microsoft.com/office/officeart/2005/8/layout/process5" loCatId="process" qsTypeId="urn:microsoft.com/office/officeart/2005/8/quickstyle/simple1" qsCatId="simple" csTypeId="urn:microsoft.com/office/officeart/2005/8/colors/colorful2" csCatId="colorful" phldr="1"/>
      <dgm:spPr/>
    </dgm:pt>
    <dgm:pt modelId="{188261F1-EDB7-4237-89A4-E4D63E44C18C}">
      <dgm:prSet phldrT="[Texto]" custT="1"/>
      <dgm:spPr/>
      <dgm:t>
        <a:bodyPr/>
        <a:lstStyle/>
        <a:p>
          <a:r>
            <a:rPr lang="es-MX" sz="1600" b="1" dirty="0" smtClean="0">
              <a:solidFill>
                <a:schemeClr val="tx1"/>
              </a:solidFill>
              <a:latin typeface="+mj-lt"/>
            </a:rPr>
            <a:t>Libera una restricción inhibidora </a:t>
          </a:r>
          <a:endParaRPr lang="es-MX" sz="1600" b="1" dirty="0">
            <a:solidFill>
              <a:schemeClr val="tx1"/>
            </a:solidFill>
            <a:latin typeface="+mj-lt"/>
          </a:endParaRPr>
        </a:p>
      </dgm:t>
    </dgm:pt>
    <dgm:pt modelId="{27AD2388-6094-41F6-8376-D8A203F5B554}" type="parTrans" cxnId="{7810B533-ED84-4D68-9906-DAE27D403C03}">
      <dgm:prSet/>
      <dgm:spPr/>
      <dgm:t>
        <a:bodyPr/>
        <a:lstStyle/>
        <a:p>
          <a:endParaRPr lang="es-MX" sz="2000" b="1">
            <a:solidFill>
              <a:schemeClr val="tx1"/>
            </a:solidFill>
            <a:latin typeface="+mj-lt"/>
          </a:endParaRPr>
        </a:p>
      </dgm:t>
    </dgm:pt>
    <dgm:pt modelId="{5C7D238C-B846-4266-AFFF-6F33CD0E98D2}" type="sibTrans" cxnId="{7810B533-ED84-4D68-9906-DAE27D403C03}">
      <dgm:prSet custT="1"/>
      <dgm:spPr/>
      <dgm:t>
        <a:bodyPr/>
        <a:lstStyle/>
        <a:p>
          <a:endParaRPr lang="es-MX" sz="1200" b="1">
            <a:solidFill>
              <a:schemeClr val="tx1"/>
            </a:solidFill>
            <a:latin typeface="+mj-lt"/>
          </a:endParaRPr>
        </a:p>
      </dgm:t>
    </dgm:pt>
    <dgm:pt modelId="{5EB6FFE0-F88B-4F67-BE7B-D8390F48E6E3}">
      <dgm:prSet phldrT="[Texto]" custT="1"/>
      <dgm:spPr/>
      <dgm:t>
        <a:bodyPr/>
        <a:lstStyle/>
        <a:p>
          <a:r>
            <a:rPr lang="es-MX" sz="1600" b="1" dirty="0" smtClean="0">
              <a:solidFill>
                <a:schemeClr val="tx1"/>
              </a:solidFill>
              <a:latin typeface="+mj-lt"/>
            </a:rPr>
            <a:t>En ausencia de hormona , el receptor esta unido a hsp90 </a:t>
          </a:r>
          <a:endParaRPr lang="es-MX" sz="1600" b="1" dirty="0">
            <a:solidFill>
              <a:schemeClr val="tx1"/>
            </a:solidFill>
            <a:latin typeface="+mj-lt"/>
          </a:endParaRPr>
        </a:p>
      </dgm:t>
    </dgm:pt>
    <dgm:pt modelId="{3A59B35A-9A0F-4612-A34D-130F00D1EF7E}" type="parTrans" cxnId="{99B3AA98-98A8-4103-8ADD-1773B4C52FCD}">
      <dgm:prSet/>
      <dgm:spPr/>
      <dgm:t>
        <a:bodyPr/>
        <a:lstStyle/>
        <a:p>
          <a:endParaRPr lang="es-MX" sz="2000" b="1">
            <a:solidFill>
              <a:schemeClr val="tx1"/>
            </a:solidFill>
            <a:latin typeface="+mj-lt"/>
          </a:endParaRPr>
        </a:p>
      </dgm:t>
    </dgm:pt>
    <dgm:pt modelId="{FA404FDD-4369-4ECE-BCB2-47517EDF320D}" type="sibTrans" cxnId="{99B3AA98-98A8-4103-8ADD-1773B4C52FCD}">
      <dgm:prSet custT="1"/>
      <dgm:spPr/>
      <dgm:t>
        <a:bodyPr/>
        <a:lstStyle/>
        <a:p>
          <a:endParaRPr lang="es-MX" sz="1200" b="1">
            <a:solidFill>
              <a:schemeClr val="tx1"/>
            </a:solidFill>
            <a:latin typeface="+mj-lt"/>
          </a:endParaRPr>
        </a:p>
      </dgm:t>
    </dgm:pt>
    <dgm:pt modelId="{BB1E38A4-AAAC-411F-9EE1-E2E5F6B535E3}">
      <dgm:prSet phldrT="[Texto]" custT="1"/>
      <dgm:spPr/>
      <dgm:t>
        <a:bodyPr/>
        <a:lstStyle/>
        <a:p>
          <a:r>
            <a:rPr lang="es-MX" sz="1600" b="1" dirty="0" smtClean="0">
              <a:solidFill>
                <a:schemeClr val="tx1"/>
              </a:solidFill>
              <a:latin typeface="+mj-lt"/>
            </a:rPr>
            <a:t>La unión hormona-dominio para la unión del ligando libera hsp90</a:t>
          </a:r>
          <a:endParaRPr lang="es-MX" sz="1600" b="1" dirty="0">
            <a:solidFill>
              <a:schemeClr val="tx1"/>
            </a:solidFill>
            <a:latin typeface="+mj-lt"/>
          </a:endParaRPr>
        </a:p>
      </dgm:t>
    </dgm:pt>
    <dgm:pt modelId="{ADF7C044-DC99-4D78-A750-5A00049FB014}" type="parTrans" cxnId="{FE4E140C-2CE2-48D5-BDDE-2B55527594F5}">
      <dgm:prSet/>
      <dgm:spPr/>
      <dgm:t>
        <a:bodyPr/>
        <a:lstStyle/>
        <a:p>
          <a:endParaRPr lang="es-MX" sz="2000" b="1">
            <a:solidFill>
              <a:schemeClr val="tx1"/>
            </a:solidFill>
            <a:latin typeface="+mj-lt"/>
          </a:endParaRPr>
        </a:p>
      </dgm:t>
    </dgm:pt>
    <dgm:pt modelId="{73105E74-8E1F-43C0-AB34-7976604398A9}" type="sibTrans" cxnId="{FE4E140C-2CE2-48D5-BDDE-2B55527594F5}">
      <dgm:prSet custT="1"/>
      <dgm:spPr/>
      <dgm:t>
        <a:bodyPr/>
        <a:lstStyle/>
        <a:p>
          <a:endParaRPr lang="es-MX" sz="1200" b="1">
            <a:solidFill>
              <a:schemeClr val="tx1"/>
            </a:solidFill>
            <a:latin typeface="+mj-lt"/>
          </a:endParaRPr>
        </a:p>
      </dgm:t>
    </dgm:pt>
    <dgm:pt modelId="{CE8C5C74-C73C-4236-BC09-A5236C729C10}">
      <dgm:prSet phldrT="[Texto]" custT="1"/>
      <dgm:spPr/>
      <dgm:t>
        <a:bodyPr/>
        <a:lstStyle/>
        <a:p>
          <a:r>
            <a:rPr lang="es-MX" sz="1600" b="1" dirty="0" smtClean="0">
              <a:solidFill>
                <a:schemeClr val="tx1"/>
              </a:solidFill>
              <a:latin typeface="+mj-lt"/>
            </a:rPr>
            <a:t>Los dominios de transcripción del receptor se pliegan hasta adquirir conformación activa funcional </a:t>
          </a:r>
          <a:endParaRPr lang="es-MX" sz="1600" b="1" dirty="0">
            <a:solidFill>
              <a:schemeClr val="tx1"/>
            </a:solidFill>
            <a:latin typeface="+mj-lt"/>
          </a:endParaRPr>
        </a:p>
      </dgm:t>
    </dgm:pt>
    <dgm:pt modelId="{4F2FB40E-1C9E-49AD-A869-2A541333E136}" type="parTrans" cxnId="{F039242B-AC61-42A5-B8FB-40C0EE219014}">
      <dgm:prSet/>
      <dgm:spPr/>
      <dgm:t>
        <a:bodyPr/>
        <a:lstStyle/>
        <a:p>
          <a:endParaRPr lang="es-MX" sz="2000" b="1">
            <a:solidFill>
              <a:schemeClr val="tx1"/>
            </a:solidFill>
            <a:latin typeface="+mj-lt"/>
          </a:endParaRPr>
        </a:p>
      </dgm:t>
    </dgm:pt>
    <dgm:pt modelId="{E7DF19C1-16B7-4107-86BA-8F476101FB56}" type="sibTrans" cxnId="{F039242B-AC61-42A5-B8FB-40C0EE219014}">
      <dgm:prSet custT="1"/>
      <dgm:spPr/>
      <dgm:t>
        <a:bodyPr/>
        <a:lstStyle/>
        <a:p>
          <a:endParaRPr lang="es-MX" sz="1200" b="1">
            <a:solidFill>
              <a:schemeClr val="tx1"/>
            </a:solidFill>
            <a:latin typeface="+mj-lt"/>
          </a:endParaRPr>
        </a:p>
      </dgm:t>
    </dgm:pt>
    <dgm:pt modelId="{AA2FE3D1-D59C-462C-89A9-B8CA0E2D72E0}">
      <dgm:prSet phldrT="[Texto]" custT="1"/>
      <dgm:spPr/>
      <dgm:t>
        <a:bodyPr/>
        <a:lstStyle/>
        <a:p>
          <a:r>
            <a:rPr lang="es-MX" sz="1600" b="1" dirty="0" smtClean="0">
              <a:solidFill>
                <a:schemeClr val="tx1"/>
              </a:solidFill>
              <a:latin typeface="+mj-lt"/>
            </a:rPr>
            <a:t>El receptor activado puede iniciar la transcripción de los genes efectores</a:t>
          </a:r>
          <a:endParaRPr lang="es-MX" sz="1600" b="1" dirty="0">
            <a:solidFill>
              <a:schemeClr val="tx1"/>
            </a:solidFill>
            <a:latin typeface="+mj-lt"/>
          </a:endParaRPr>
        </a:p>
      </dgm:t>
    </dgm:pt>
    <dgm:pt modelId="{0ED6C710-0FA5-4312-9094-685361A3783F}" type="parTrans" cxnId="{0E9E1D36-DBA7-4652-8050-B5D4E0DF52DA}">
      <dgm:prSet/>
      <dgm:spPr/>
      <dgm:t>
        <a:bodyPr/>
        <a:lstStyle/>
        <a:p>
          <a:endParaRPr lang="es-MX" sz="2000" b="1">
            <a:solidFill>
              <a:schemeClr val="tx1"/>
            </a:solidFill>
            <a:latin typeface="+mj-lt"/>
          </a:endParaRPr>
        </a:p>
      </dgm:t>
    </dgm:pt>
    <dgm:pt modelId="{707A3039-C801-4FD7-8570-F82A733AA01F}" type="sibTrans" cxnId="{0E9E1D36-DBA7-4652-8050-B5D4E0DF52DA}">
      <dgm:prSet/>
      <dgm:spPr/>
      <dgm:t>
        <a:bodyPr/>
        <a:lstStyle/>
        <a:p>
          <a:endParaRPr lang="es-MX" sz="2000" b="1">
            <a:solidFill>
              <a:schemeClr val="tx1"/>
            </a:solidFill>
            <a:latin typeface="+mj-lt"/>
          </a:endParaRPr>
        </a:p>
      </dgm:t>
    </dgm:pt>
    <dgm:pt modelId="{61E1DDB9-349F-4958-8E5A-02D58ECE16D4}" type="pres">
      <dgm:prSet presAssocID="{FA0F8DC5-8D91-4F9F-B770-0DA8F6B6F751}" presName="diagram" presStyleCnt="0">
        <dgm:presLayoutVars>
          <dgm:dir/>
          <dgm:resizeHandles val="exact"/>
        </dgm:presLayoutVars>
      </dgm:prSet>
      <dgm:spPr/>
    </dgm:pt>
    <dgm:pt modelId="{CF0F641D-087F-4E24-AE1B-42A90C6095B8}" type="pres">
      <dgm:prSet presAssocID="{188261F1-EDB7-4237-89A4-E4D63E44C18C}" presName="node" presStyleLbl="node1" presStyleIdx="0" presStyleCnt="5">
        <dgm:presLayoutVars>
          <dgm:bulletEnabled val="1"/>
        </dgm:presLayoutVars>
      </dgm:prSet>
      <dgm:spPr/>
      <dgm:t>
        <a:bodyPr/>
        <a:lstStyle/>
        <a:p>
          <a:endParaRPr lang="es-MX"/>
        </a:p>
      </dgm:t>
    </dgm:pt>
    <dgm:pt modelId="{D1CBD648-85C0-40D6-A00F-5977C7765427}" type="pres">
      <dgm:prSet presAssocID="{5C7D238C-B846-4266-AFFF-6F33CD0E98D2}" presName="sibTrans" presStyleLbl="sibTrans2D1" presStyleIdx="0" presStyleCnt="4"/>
      <dgm:spPr/>
      <dgm:t>
        <a:bodyPr/>
        <a:lstStyle/>
        <a:p>
          <a:endParaRPr lang="es-MX"/>
        </a:p>
      </dgm:t>
    </dgm:pt>
    <dgm:pt modelId="{F24196B2-E2FA-4EBD-B43E-7FBCD08837D7}" type="pres">
      <dgm:prSet presAssocID="{5C7D238C-B846-4266-AFFF-6F33CD0E98D2}" presName="connectorText" presStyleLbl="sibTrans2D1" presStyleIdx="0" presStyleCnt="4"/>
      <dgm:spPr/>
      <dgm:t>
        <a:bodyPr/>
        <a:lstStyle/>
        <a:p>
          <a:endParaRPr lang="es-MX"/>
        </a:p>
      </dgm:t>
    </dgm:pt>
    <dgm:pt modelId="{6C197A2F-4A9D-463C-9847-0BB05CA2D8CF}" type="pres">
      <dgm:prSet presAssocID="{5EB6FFE0-F88B-4F67-BE7B-D8390F48E6E3}" presName="node" presStyleLbl="node1" presStyleIdx="1" presStyleCnt="5">
        <dgm:presLayoutVars>
          <dgm:bulletEnabled val="1"/>
        </dgm:presLayoutVars>
      </dgm:prSet>
      <dgm:spPr/>
      <dgm:t>
        <a:bodyPr/>
        <a:lstStyle/>
        <a:p>
          <a:endParaRPr lang="es-MX"/>
        </a:p>
      </dgm:t>
    </dgm:pt>
    <dgm:pt modelId="{BCBF21CC-3764-4C55-9E98-51D0EA20819F}" type="pres">
      <dgm:prSet presAssocID="{FA404FDD-4369-4ECE-BCB2-47517EDF320D}" presName="sibTrans" presStyleLbl="sibTrans2D1" presStyleIdx="1" presStyleCnt="4"/>
      <dgm:spPr/>
      <dgm:t>
        <a:bodyPr/>
        <a:lstStyle/>
        <a:p>
          <a:endParaRPr lang="es-MX"/>
        </a:p>
      </dgm:t>
    </dgm:pt>
    <dgm:pt modelId="{59FBCF14-CF54-4618-9270-66E05BCE6411}" type="pres">
      <dgm:prSet presAssocID="{FA404FDD-4369-4ECE-BCB2-47517EDF320D}" presName="connectorText" presStyleLbl="sibTrans2D1" presStyleIdx="1" presStyleCnt="4"/>
      <dgm:spPr/>
      <dgm:t>
        <a:bodyPr/>
        <a:lstStyle/>
        <a:p>
          <a:endParaRPr lang="es-MX"/>
        </a:p>
      </dgm:t>
    </dgm:pt>
    <dgm:pt modelId="{7B86E7C8-38C4-4A3B-B2A7-C832EA5B84E8}" type="pres">
      <dgm:prSet presAssocID="{BB1E38A4-AAAC-411F-9EE1-E2E5F6B535E3}" presName="node" presStyleLbl="node1" presStyleIdx="2" presStyleCnt="5">
        <dgm:presLayoutVars>
          <dgm:bulletEnabled val="1"/>
        </dgm:presLayoutVars>
      </dgm:prSet>
      <dgm:spPr/>
      <dgm:t>
        <a:bodyPr/>
        <a:lstStyle/>
        <a:p>
          <a:endParaRPr lang="es-MX"/>
        </a:p>
      </dgm:t>
    </dgm:pt>
    <dgm:pt modelId="{C7E9A168-9752-4610-B313-FB16C9DFD1DF}" type="pres">
      <dgm:prSet presAssocID="{73105E74-8E1F-43C0-AB34-7976604398A9}" presName="sibTrans" presStyleLbl="sibTrans2D1" presStyleIdx="2" presStyleCnt="4"/>
      <dgm:spPr/>
      <dgm:t>
        <a:bodyPr/>
        <a:lstStyle/>
        <a:p>
          <a:endParaRPr lang="es-MX"/>
        </a:p>
      </dgm:t>
    </dgm:pt>
    <dgm:pt modelId="{8DD11435-FEEA-4290-80F9-A43066A85406}" type="pres">
      <dgm:prSet presAssocID="{73105E74-8E1F-43C0-AB34-7976604398A9}" presName="connectorText" presStyleLbl="sibTrans2D1" presStyleIdx="2" presStyleCnt="4"/>
      <dgm:spPr/>
      <dgm:t>
        <a:bodyPr/>
        <a:lstStyle/>
        <a:p>
          <a:endParaRPr lang="es-MX"/>
        </a:p>
      </dgm:t>
    </dgm:pt>
    <dgm:pt modelId="{2225B882-3AF8-43D3-B841-F7B68B7CDED2}" type="pres">
      <dgm:prSet presAssocID="{CE8C5C74-C73C-4236-BC09-A5236C729C10}" presName="node" presStyleLbl="node1" presStyleIdx="3" presStyleCnt="5">
        <dgm:presLayoutVars>
          <dgm:bulletEnabled val="1"/>
        </dgm:presLayoutVars>
      </dgm:prSet>
      <dgm:spPr/>
      <dgm:t>
        <a:bodyPr/>
        <a:lstStyle/>
        <a:p>
          <a:endParaRPr lang="es-MX"/>
        </a:p>
      </dgm:t>
    </dgm:pt>
    <dgm:pt modelId="{9BADA99A-48AF-4E81-B200-B0E94EE7F58C}" type="pres">
      <dgm:prSet presAssocID="{E7DF19C1-16B7-4107-86BA-8F476101FB56}" presName="sibTrans" presStyleLbl="sibTrans2D1" presStyleIdx="3" presStyleCnt="4"/>
      <dgm:spPr/>
      <dgm:t>
        <a:bodyPr/>
        <a:lstStyle/>
        <a:p>
          <a:endParaRPr lang="es-MX"/>
        </a:p>
      </dgm:t>
    </dgm:pt>
    <dgm:pt modelId="{474BA541-093D-407F-9604-1BBFB58A74AC}" type="pres">
      <dgm:prSet presAssocID="{E7DF19C1-16B7-4107-86BA-8F476101FB56}" presName="connectorText" presStyleLbl="sibTrans2D1" presStyleIdx="3" presStyleCnt="4"/>
      <dgm:spPr/>
      <dgm:t>
        <a:bodyPr/>
        <a:lstStyle/>
        <a:p>
          <a:endParaRPr lang="es-MX"/>
        </a:p>
      </dgm:t>
    </dgm:pt>
    <dgm:pt modelId="{3270EB54-8445-40E6-A970-E4AE4C7A3CC4}" type="pres">
      <dgm:prSet presAssocID="{AA2FE3D1-D59C-462C-89A9-B8CA0E2D72E0}" presName="node" presStyleLbl="node1" presStyleIdx="4" presStyleCnt="5">
        <dgm:presLayoutVars>
          <dgm:bulletEnabled val="1"/>
        </dgm:presLayoutVars>
      </dgm:prSet>
      <dgm:spPr/>
      <dgm:t>
        <a:bodyPr/>
        <a:lstStyle/>
        <a:p>
          <a:endParaRPr lang="es-MX"/>
        </a:p>
      </dgm:t>
    </dgm:pt>
  </dgm:ptLst>
  <dgm:cxnLst>
    <dgm:cxn modelId="{0E9E1D36-DBA7-4652-8050-B5D4E0DF52DA}" srcId="{FA0F8DC5-8D91-4F9F-B770-0DA8F6B6F751}" destId="{AA2FE3D1-D59C-462C-89A9-B8CA0E2D72E0}" srcOrd="4" destOrd="0" parTransId="{0ED6C710-0FA5-4312-9094-685361A3783F}" sibTransId="{707A3039-C801-4FD7-8570-F82A733AA01F}"/>
    <dgm:cxn modelId="{76514094-F4B3-4FA6-91D1-0EAB1C5337BF}" type="presOf" srcId="{FA0F8DC5-8D91-4F9F-B770-0DA8F6B6F751}" destId="{61E1DDB9-349F-4958-8E5A-02D58ECE16D4}" srcOrd="0" destOrd="0" presId="urn:microsoft.com/office/officeart/2005/8/layout/process5"/>
    <dgm:cxn modelId="{96561930-18C6-446A-932A-DBF7A7E2805B}" type="presOf" srcId="{BB1E38A4-AAAC-411F-9EE1-E2E5F6B535E3}" destId="{7B86E7C8-38C4-4A3B-B2A7-C832EA5B84E8}" srcOrd="0" destOrd="0" presId="urn:microsoft.com/office/officeart/2005/8/layout/process5"/>
    <dgm:cxn modelId="{8383797B-7EBC-433E-829C-4DFA14509B8D}" type="presOf" srcId="{E7DF19C1-16B7-4107-86BA-8F476101FB56}" destId="{9BADA99A-48AF-4E81-B200-B0E94EE7F58C}" srcOrd="0" destOrd="0" presId="urn:microsoft.com/office/officeart/2005/8/layout/process5"/>
    <dgm:cxn modelId="{980E7642-C10D-432A-A31C-E70F527A33CE}" type="presOf" srcId="{73105E74-8E1F-43C0-AB34-7976604398A9}" destId="{C7E9A168-9752-4610-B313-FB16C9DFD1DF}" srcOrd="0" destOrd="0" presId="urn:microsoft.com/office/officeart/2005/8/layout/process5"/>
    <dgm:cxn modelId="{7983BEE3-61C7-479C-BAF2-7769B899AF5A}" type="presOf" srcId="{AA2FE3D1-D59C-462C-89A9-B8CA0E2D72E0}" destId="{3270EB54-8445-40E6-A970-E4AE4C7A3CC4}" srcOrd="0" destOrd="0" presId="urn:microsoft.com/office/officeart/2005/8/layout/process5"/>
    <dgm:cxn modelId="{99D71340-447C-4B26-AA75-9D0E5F482849}" type="presOf" srcId="{FA404FDD-4369-4ECE-BCB2-47517EDF320D}" destId="{BCBF21CC-3764-4C55-9E98-51D0EA20819F}" srcOrd="0" destOrd="0" presId="urn:microsoft.com/office/officeart/2005/8/layout/process5"/>
    <dgm:cxn modelId="{AD076109-740A-4081-8B3D-9B457882708D}" type="presOf" srcId="{5C7D238C-B846-4266-AFFF-6F33CD0E98D2}" destId="{F24196B2-E2FA-4EBD-B43E-7FBCD08837D7}" srcOrd="1" destOrd="0" presId="urn:microsoft.com/office/officeart/2005/8/layout/process5"/>
    <dgm:cxn modelId="{DC0F5F89-063E-4E1E-B2EC-D55273801B37}" type="presOf" srcId="{E7DF19C1-16B7-4107-86BA-8F476101FB56}" destId="{474BA541-093D-407F-9604-1BBFB58A74AC}" srcOrd="1" destOrd="0" presId="urn:microsoft.com/office/officeart/2005/8/layout/process5"/>
    <dgm:cxn modelId="{BAE0EB01-99A6-411B-BE7C-B3035B29FE5C}" type="presOf" srcId="{73105E74-8E1F-43C0-AB34-7976604398A9}" destId="{8DD11435-FEEA-4290-80F9-A43066A85406}" srcOrd="1" destOrd="0" presId="urn:microsoft.com/office/officeart/2005/8/layout/process5"/>
    <dgm:cxn modelId="{FE4E140C-2CE2-48D5-BDDE-2B55527594F5}" srcId="{FA0F8DC5-8D91-4F9F-B770-0DA8F6B6F751}" destId="{BB1E38A4-AAAC-411F-9EE1-E2E5F6B535E3}" srcOrd="2" destOrd="0" parTransId="{ADF7C044-DC99-4D78-A750-5A00049FB014}" sibTransId="{73105E74-8E1F-43C0-AB34-7976604398A9}"/>
    <dgm:cxn modelId="{1800E035-AB57-438E-BBF5-E2E02F6384A9}" type="presOf" srcId="{CE8C5C74-C73C-4236-BC09-A5236C729C10}" destId="{2225B882-3AF8-43D3-B841-F7B68B7CDED2}" srcOrd="0" destOrd="0" presId="urn:microsoft.com/office/officeart/2005/8/layout/process5"/>
    <dgm:cxn modelId="{A35E5F67-942A-4F9C-819B-0AA454E3EBC7}" type="presOf" srcId="{5C7D238C-B846-4266-AFFF-6F33CD0E98D2}" destId="{D1CBD648-85C0-40D6-A00F-5977C7765427}" srcOrd="0" destOrd="0" presId="urn:microsoft.com/office/officeart/2005/8/layout/process5"/>
    <dgm:cxn modelId="{B7F73C8D-6ED2-47A8-AB92-F657999815B9}" type="presOf" srcId="{FA404FDD-4369-4ECE-BCB2-47517EDF320D}" destId="{59FBCF14-CF54-4618-9270-66E05BCE6411}" srcOrd="1" destOrd="0" presId="urn:microsoft.com/office/officeart/2005/8/layout/process5"/>
    <dgm:cxn modelId="{03215DEA-4183-46A2-98E6-38EC520A2DF5}" type="presOf" srcId="{5EB6FFE0-F88B-4F67-BE7B-D8390F48E6E3}" destId="{6C197A2F-4A9D-463C-9847-0BB05CA2D8CF}" srcOrd="0" destOrd="0" presId="urn:microsoft.com/office/officeart/2005/8/layout/process5"/>
    <dgm:cxn modelId="{99B3AA98-98A8-4103-8ADD-1773B4C52FCD}" srcId="{FA0F8DC5-8D91-4F9F-B770-0DA8F6B6F751}" destId="{5EB6FFE0-F88B-4F67-BE7B-D8390F48E6E3}" srcOrd="1" destOrd="0" parTransId="{3A59B35A-9A0F-4612-A34D-130F00D1EF7E}" sibTransId="{FA404FDD-4369-4ECE-BCB2-47517EDF320D}"/>
    <dgm:cxn modelId="{7810B533-ED84-4D68-9906-DAE27D403C03}" srcId="{FA0F8DC5-8D91-4F9F-B770-0DA8F6B6F751}" destId="{188261F1-EDB7-4237-89A4-E4D63E44C18C}" srcOrd="0" destOrd="0" parTransId="{27AD2388-6094-41F6-8376-D8A203F5B554}" sibTransId="{5C7D238C-B846-4266-AFFF-6F33CD0E98D2}"/>
    <dgm:cxn modelId="{C5212EF3-5B95-4A70-9F58-311B2D8E04B8}" type="presOf" srcId="{188261F1-EDB7-4237-89A4-E4D63E44C18C}" destId="{CF0F641D-087F-4E24-AE1B-42A90C6095B8}" srcOrd="0" destOrd="0" presId="urn:microsoft.com/office/officeart/2005/8/layout/process5"/>
    <dgm:cxn modelId="{F039242B-AC61-42A5-B8FB-40C0EE219014}" srcId="{FA0F8DC5-8D91-4F9F-B770-0DA8F6B6F751}" destId="{CE8C5C74-C73C-4236-BC09-A5236C729C10}" srcOrd="3" destOrd="0" parTransId="{4F2FB40E-1C9E-49AD-A869-2A541333E136}" sibTransId="{E7DF19C1-16B7-4107-86BA-8F476101FB56}"/>
    <dgm:cxn modelId="{539D4CCC-2CF2-4378-AA02-F84BB2E36786}" type="presParOf" srcId="{61E1DDB9-349F-4958-8E5A-02D58ECE16D4}" destId="{CF0F641D-087F-4E24-AE1B-42A90C6095B8}" srcOrd="0" destOrd="0" presId="urn:microsoft.com/office/officeart/2005/8/layout/process5"/>
    <dgm:cxn modelId="{9C90A14C-EEA3-46D9-AE4D-D564F758CA33}" type="presParOf" srcId="{61E1DDB9-349F-4958-8E5A-02D58ECE16D4}" destId="{D1CBD648-85C0-40D6-A00F-5977C7765427}" srcOrd="1" destOrd="0" presId="urn:microsoft.com/office/officeart/2005/8/layout/process5"/>
    <dgm:cxn modelId="{93DB6B20-CA6D-4ED9-A819-6CAEA70BE4D4}" type="presParOf" srcId="{D1CBD648-85C0-40D6-A00F-5977C7765427}" destId="{F24196B2-E2FA-4EBD-B43E-7FBCD08837D7}" srcOrd="0" destOrd="0" presId="urn:microsoft.com/office/officeart/2005/8/layout/process5"/>
    <dgm:cxn modelId="{AB1E8BBF-6B87-43CC-BDB0-76E5EC2A6C14}" type="presParOf" srcId="{61E1DDB9-349F-4958-8E5A-02D58ECE16D4}" destId="{6C197A2F-4A9D-463C-9847-0BB05CA2D8CF}" srcOrd="2" destOrd="0" presId="urn:microsoft.com/office/officeart/2005/8/layout/process5"/>
    <dgm:cxn modelId="{E9845956-8AAB-4817-BBC0-ABB0842B84C3}" type="presParOf" srcId="{61E1DDB9-349F-4958-8E5A-02D58ECE16D4}" destId="{BCBF21CC-3764-4C55-9E98-51D0EA20819F}" srcOrd="3" destOrd="0" presId="urn:microsoft.com/office/officeart/2005/8/layout/process5"/>
    <dgm:cxn modelId="{30AFBEBD-8538-47ED-B4CF-006711880B22}" type="presParOf" srcId="{BCBF21CC-3764-4C55-9E98-51D0EA20819F}" destId="{59FBCF14-CF54-4618-9270-66E05BCE6411}" srcOrd="0" destOrd="0" presId="urn:microsoft.com/office/officeart/2005/8/layout/process5"/>
    <dgm:cxn modelId="{69A8F6F4-17D1-4A68-920C-CBF6CBD1C49D}" type="presParOf" srcId="{61E1DDB9-349F-4958-8E5A-02D58ECE16D4}" destId="{7B86E7C8-38C4-4A3B-B2A7-C832EA5B84E8}" srcOrd="4" destOrd="0" presId="urn:microsoft.com/office/officeart/2005/8/layout/process5"/>
    <dgm:cxn modelId="{4AA0D020-267B-40F9-9D1D-25CD3D03A19D}" type="presParOf" srcId="{61E1DDB9-349F-4958-8E5A-02D58ECE16D4}" destId="{C7E9A168-9752-4610-B313-FB16C9DFD1DF}" srcOrd="5" destOrd="0" presId="urn:microsoft.com/office/officeart/2005/8/layout/process5"/>
    <dgm:cxn modelId="{710D4634-C29E-4836-95B1-36BFD7AD0386}" type="presParOf" srcId="{C7E9A168-9752-4610-B313-FB16C9DFD1DF}" destId="{8DD11435-FEEA-4290-80F9-A43066A85406}" srcOrd="0" destOrd="0" presId="urn:microsoft.com/office/officeart/2005/8/layout/process5"/>
    <dgm:cxn modelId="{2F7D6259-C2A8-436F-BA99-5655C951C34D}" type="presParOf" srcId="{61E1DDB9-349F-4958-8E5A-02D58ECE16D4}" destId="{2225B882-3AF8-43D3-B841-F7B68B7CDED2}" srcOrd="6" destOrd="0" presId="urn:microsoft.com/office/officeart/2005/8/layout/process5"/>
    <dgm:cxn modelId="{3E3F9D59-BD68-4B9F-ABC8-BB4012F70437}" type="presParOf" srcId="{61E1DDB9-349F-4958-8E5A-02D58ECE16D4}" destId="{9BADA99A-48AF-4E81-B200-B0E94EE7F58C}" srcOrd="7" destOrd="0" presId="urn:microsoft.com/office/officeart/2005/8/layout/process5"/>
    <dgm:cxn modelId="{A90E685A-5498-411B-8C21-EB7695AF3A2F}" type="presParOf" srcId="{9BADA99A-48AF-4E81-B200-B0E94EE7F58C}" destId="{474BA541-093D-407F-9604-1BBFB58A74AC}" srcOrd="0" destOrd="0" presId="urn:microsoft.com/office/officeart/2005/8/layout/process5"/>
    <dgm:cxn modelId="{838CB9C5-6181-4DD5-9EEA-334114685CBB}" type="presParOf" srcId="{61E1DDB9-349F-4958-8E5A-02D58ECE16D4}" destId="{3270EB54-8445-40E6-A970-E4AE4C7A3CC4}"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5A3C6D9-A321-46DF-852C-80702E2A1675}"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s-MX"/>
        </a:p>
      </dgm:t>
    </dgm:pt>
    <dgm:pt modelId="{AC3DFED5-871E-41FE-98B9-849BF182F5F4}">
      <dgm:prSet phldrT="[Texto]"/>
      <dgm:spPr/>
      <dgm:t>
        <a:bodyPr/>
        <a:lstStyle/>
        <a:p>
          <a:r>
            <a:rPr lang="es-MX" b="1" dirty="0" smtClean="0">
              <a:solidFill>
                <a:schemeClr val="tx1"/>
              </a:solidFill>
              <a:latin typeface="+mj-lt"/>
            </a:rPr>
            <a:t>La señalización de la tirosina cinasa inicia con la unión del ligando </a:t>
          </a:r>
          <a:endParaRPr lang="es-MX" b="1" dirty="0">
            <a:solidFill>
              <a:schemeClr val="tx1"/>
            </a:solidFill>
            <a:latin typeface="+mj-lt"/>
          </a:endParaRPr>
        </a:p>
      </dgm:t>
    </dgm:pt>
    <dgm:pt modelId="{A8C24DE3-6A20-460C-B500-6BF0132F592B}" type="parTrans" cxnId="{619CBEC3-AB7F-4F3E-A8C1-23048F18DD80}">
      <dgm:prSet/>
      <dgm:spPr/>
      <dgm:t>
        <a:bodyPr/>
        <a:lstStyle/>
        <a:p>
          <a:endParaRPr lang="es-MX" b="1">
            <a:solidFill>
              <a:schemeClr val="tx1"/>
            </a:solidFill>
            <a:latin typeface="+mj-lt"/>
          </a:endParaRPr>
        </a:p>
      </dgm:t>
    </dgm:pt>
    <dgm:pt modelId="{175E52CB-356A-4133-A5D0-9379CE260E5A}" type="sibTrans" cxnId="{619CBEC3-AB7F-4F3E-A8C1-23048F18DD80}">
      <dgm:prSet/>
      <dgm:spPr/>
      <dgm:t>
        <a:bodyPr/>
        <a:lstStyle/>
        <a:p>
          <a:endParaRPr lang="es-MX" b="1">
            <a:solidFill>
              <a:schemeClr val="tx1"/>
            </a:solidFill>
            <a:latin typeface="+mj-lt"/>
          </a:endParaRPr>
        </a:p>
      </dgm:t>
    </dgm:pt>
    <dgm:pt modelId="{AC309C98-93EF-4944-B290-BCFBE9363BE5}">
      <dgm:prSet phldrT="[Texto]"/>
      <dgm:spPr/>
      <dgm:t>
        <a:bodyPr/>
        <a:lstStyle/>
        <a:p>
          <a:r>
            <a:rPr lang="es-MX" b="1" smtClean="0">
              <a:solidFill>
                <a:schemeClr val="tx1"/>
              </a:solidFill>
              <a:latin typeface="+mj-lt"/>
            </a:rPr>
            <a:t>El cambio en la conformación del receptor hace que las moléculas se unan con otras</a:t>
          </a:r>
          <a:endParaRPr lang="es-MX" b="1" dirty="0">
            <a:solidFill>
              <a:schemeClr val="tx1"/>
            </a:solidFill>
            <a:latin typeface="+mj-lt"/>
          </a:endParaRPr>
        </a:p>
      </dgm:t>
    </dgm:pt>
    <dgm:pt modelId="{871EFACB-A555-4C4A-86A6-0DF1D64A76EB}" type="parTrans" cxnId="{C1F40281-482E-4D0D-AB20-681739233D8E}">
      <dgm:prSet/>
      <dgm:spPr/>
      <dgm:t>
        <a:bodyPr/>
        <a:lstStyle/>
        <a:p>
          <a:endParaRPr lang="es-MX" b="1">
            <a:solidFill>
              <a:schemeClr val="tx1"/>
            </a:solidFill>
            <a:latin typeface="+mj-lt"/>
          </a:endParaRPr>
        </a:p>
      </dgm:t>
    </dgm:pt>
    <dgm:pt modelId="{45D8A551-051B-4A45-8ECC-2778124989C9}" type="sibTrans" cxnId="{C1F40281-482E-4D0D-AB20-681739233D8E}">
      <dgm:prSet/>
      <dgm:spPr/>
      <dgm:t>
        <a:bodyPr/>
        <a:lstStyle/>
        <a:p>
          <a:endParaRPr lang="es-MX" b="1">
            <a:solidFill>
              <a:schemeClr val="tx1"/>
            </a:solidFill>
            <a:latin typeface="+mj-lt"/>
          </a:endParaRPr>
        </a:p>
      </dgm:t>
    </dgm:pt>
    <dgm:pt modelId="{253B68B4-E76B-4E74-9F3D-0A68541BD909}">
      <dgm:prSet phldrT="[Texto]"/>
      <dgm:spPr/>
      <dgm:t>
        <a:bodyPr/>
        <a:lstStyle/>
        <a:p>
          <a:r>
            <a:rPr lang="es-MX" b="1" dirty="0" smtClean="0">
              <a:solidFill>
                <a:schemeClr val="tx1"/>
              </a:solidFill>
              <a:latin typeface="+mj-lt"/>
            </a:rPr>
            <a:t>A su vez aproxima los dominios de tirosina cinasa y los activa. </a:t>
          </a:r>
          <a:endParaRPr lang="es-MX" b="1" dirty="0">
            <a:solidFill>
              <a:schemeClr val="tx1"/>
            </a:solidFill>
            <a:latin typeface="+mj-lt"/>
          </a:endParaRPr>
        </a:p>
      </dgm:t>
    </dgm:pt>
    <dgm:pt modelId="{63DE292B-0472-4840-B94F-DD89FBC3A145}" type="parTrans" cxnId="{581974A2-4871-4911-9AF4-F8C3198A024E}">
      <dgm:prSet/>
      <dgm:spPr/>
      <dgm:t>
        <a:bodyPr/>
        <a:lstStyle/>
        <a:p>
          <a:endParaRPr lang="es-MX" b="1">
            <a:solidFill>
              <a:schemeClr val="tx1"/>
            </a:solidFill>
            <a:latin typeface="+mj-lt"/>
          </a:endParaRPr>
        </a:p>
      </dgm:t>
    </dgm:pt>
    <dgm:pt modelId="{8F3C56B3-FDA5-469C-AD05-992A52C5248E}" type="sibTrans" cxnId="{581974A2-4871-4911-9AF4-F8C3198A024E}">
      <dgm:prSet/>
      <dgm:spPr/>
      <dgm:t>
        <a:bodyPr/>
        <a:lstStyle/>
        <a:p>
          <a:endParaRPr lang="es-MX" b="1">
            <a:solidFill>
              <a:schemeClr val="tx1"/>
            </a:solidFill>
            <a:latin typeface="+mj-lt"/>
          </a:endParaRPr>
        </a:p>
      </dgm:t>
    </dgm:pt>
    <dgm:pt modelId="{23FD91FB-6A86-4520-A9D5-A4E42484E135}">
      <dgm:prSet phldrT="[Texto]"/>
      <dgm:spPr/>
      <dgm:t>
        <a:bodyPr/>
        <a:lstStyle/>
        <a:p>
          <a:r>
            <a:rPr lang="es-MX" b="1" dirty="0" smtClean="0">
              <a:solidFill>
                <a:schemeClr val="tx1"/>
              </a:solidFill>
              <a:latin typeface="+mj-lt"/>
            </a:rPr>
            <a:t>También induce la fosforilación de otro dominio y proteínas adicionales</a:t>
          </a:r>
          <a:endParaRPr lang="es-MX" b="1" dirty="0">
            <a:solidFill>
              <a:schemeClr val="tx1"/>
            </a:solidFill>
            <a:latin typeface="+mj-lt"/>
          </a:endParaRPr>
        </a:p>
      </dgm:t>
    </dgm:pt>
    <dgm:pt modelId="{0EE6F01B-9200-4684-BC90-DE2C56303218}" type="parTrans" cxnId="{421DD1E6-1A27-47FD-9AE5-334E4215A67E}">
      <dgm:prSet/>
      <dgm:spPr/>
      <dgm:t>
        <a:bodyPr/>
        <a:lstStyle/>
        <a:p>
          <a:endParaRPr lang="es-MX" b="1">
            <a:solidFill>
              <a:schemeClr val="tx1"/>
            </a:solidFill>
            <a:latin typeface="+mj-lt"/>
          </a:endParaRPr>
        </a:p>
      </dgm:t>
    </dgm:pt>
    <dgm:pt modelId="{2D4750CD-1906-4731-9E7E-B3B47F3B593C}" type="sibTrans" cxnId="{421DD1E6-1A27-47FD-9AE5-334E4215A67E}">
      <dgm:prSet/>
      <dgm:spPr/>
      <dgm:t>
        <a:bodyPr/>
        <a:lstStyle/>
        <a:p>
          <a:endParaRPr lang="es-MX" b="1">
            <a:solidFill>
              <a:schemeClr val="tx1"/>
            </a:solidFill>
            <a:latin typeface="+mj-lt"/>
          </a:endParaRPr>
        </a:p>
      </dgm:t>
    </dgm:pt>
    <dgm:pt modelId="{A267B054-26EE-440C-AFE6-1177AEFD3C10}">
      <dgm:prSet phldrT="[Texto]"/>
      <dgm:spPr/>
      <dgm:t>
        <a:bodyPr/>
        <a:lstStyle/>
        <a:p>
          <a:r>
            <a:rPr lang="es-MX" b="1" dirty="0" smtClean="0">
              <a:solidFill>
                <a:schemeClr val="tx1"/>
              </a:solidFill>
              <a:latin typeface="+mj-lt"/>
            </a:rPr>
            <a:t>Los receptores activados catalizan la fosforilación de los residuos de tirosina</a:t>
          </a:r>
          <a:endParaRPr lang="es-MX" b="1" dirty="0">
            <a:solidFill>
              <a:schemeClr val="tx1"/>
            </a:solidFill>
            <a:latin typeface="+mj-lt"/>
          </a:endParaRPr>
        </a:p>
      </dgm:t>
    </dgm:pt>
    <dgm:pt modelId="{0CF24F38-613E-43BC-B988-9F8149066D9B}" type="parTrans" cxnId="{09851AC9-BCDC-4883-A441-1DED1B4716C3}">
      <dgm:prSet/>
      <dgm:spPr/>
      <dgm:t>
        <a:bodyPr/>
        <a:lstStyle/>
        <a:p>
          <a:endParaRPr lang="es-MX" b="1">
            <a:solidFill>
              <a:schemeClr val="tx1"/>
            </a:solidFill>
            <a:latin typeface="+mj-lt"/>
          </a:endParaRPr>
        </a:p>
      </dgm:t>
    </dgm:pt>
    <dgm:pt modelId="{31808B67-7B4E-4ECC-83EA-17D854F1167D}" type="sibTrans" cxnId="{09851AC9-BCDC-4883-A441-1DED1B4716C3}">
      <dgm:prSet/>
      <dgm:spPr/>
      <dgm:t>
        <a:bodyPr/>
        <a:lstStyle/>
        <a:p>
          <a:endParaRPr lang="es-MX" b="1">
            <a:solidFill>
              <a:schemeClr val="tx1"/>
            </a:solidFill>
            <a:latin typeface="+mj-lt"/>
          </a:endParaRPr>
        </a:p>
      </dgm:t>
    </dgm:pt>
    <dgm:pt modelId="{D29EA306-F220-4C97-925C-E03F5C0A6FBD}">
      <dgm:prSet phldrT="[Texto]"/>
      <dgm:spPr/>
      <dgm:t>
        <a:bodyPr/>
        <a:lstStyle/>
        <a:p>
          <a:r>
            <a:rPr lang="es-MX" b="1" dirty="0" smtClean="0">
              <a:solidFill>
                <a:schemeClr val="tx1"/>
              </a:solidFill>
              <a:latin typeface="+mj-lt"/>
            </a:rPr>
            <a:t>Esto permite que un solo de receptor activado module varias respuestas bioquímicas.</a:t>
          </a:r>
          <a:endParaRPr lang="es-MX" b="1" dirty="0">
            <a:solidFill>
              <a:schemeClr val="tx1"/>
            </a:solidFill>
            <a:latin typeface="+mj-lt"/>
          </a:endParaRPr>
        </a:p>
      </dgm:t>
    </dgm:pt>
    <dgm:pt modelId="{532D5B93-BC7B-4505-8552-4D0F63798414}" type="parTrans" cxnId="{F4171105-8355-4953-B42C-8139236C7BA6}">
      <dgm:prSet/>
      <dgm:spPr/>
      <dgm:t>
        <a:bodyPr/>
        <a:lstStyle/>
        <a:p>
          <a:endParaRPr lang="es-MX" b="1">
            <a:solidFill>
              <a:schemeClr val="tx1"/>
            </a:solidFill>
            <a:latin typeface="+mj-lt"/>
          </a:endParaRPr>
        </a:p>
      </dgm:t>
    </dgm:pt>
    <dgm:pt modelId="{9356A681-620C-42DC-BB74-30BFB72814D7}" type="sibTrans" cxnId="{F4171105-8355-4953-B42C-8139236C7BA6}">
      <dgm:prSet/>
      <dgm:spPr/>
      <dgm:t>
        <a:bodyPr/>
        <a:lstStyle/>
        <a:p>
          <a:endParaRPr lang="es-MX" b="1">
            <a:solidFill>
              <a:schemeClr val="tx1"/>
            </a:solidFill>
            <a:latin typeface="+mj-lt"/>
          </a:endParaRPr>
        </a:p>
      </dgm:t>
    </dgm:pt>
    <dgm:pt modelId="{9772054E-F292-414B-9716-8CA213E07C1A}" type="pres">
      <dgm:prSet presAssocID="{25A3C6D9-A321-46DF-852C-80702E2A1675}" presName="diagram" presStyleCnt="0">
        <dgm:presLayoutVars>
          <dgm:dir/>
          <dgm:resizeHandles val="exact"/>
        </dgm:presLayoutVars>
      </dgm:prSet>
      <dgm:spPr/>
      <dgm:t>
        <a:bodyPr/>
        <a:lstStyle/>
        <a:p>
          <a:endParaRPr lang="es-MX"/>
        </a:p>
      </dgm:t>
    </dgm:pt>
    <dgm:pt modelId="{96AE7851-9F68-4093-9850-D8CCFF0588E5}" type="pres">
      <dgm:prSet presAssocID="{AC3DFED5-871E-41FE-98B9-849BF182F5F4}" presName="node" presStyleLbl="node1" presStyleIdx="0" presStyleCnt="6">
        <dgm:presLayoutVars>
          <dgm:bulletEnabled val="1"/>
        </dgm:presLayoutVars>
      </dgm:prSet>
      <dgm:spPr/>
      <dgm:t>
        <a:bodyPr/>
        <a:lstStyle/>
        <a:p>
          <a:endParaRPr lang="es-MX"/>
        </a:p>
      </dgm:t>
    </dgm:pt>
    <dgm:pt modelId="{7056C35A-1DBE-4570-A670-6BB37704103C}" type="pres">
      <dgm:prSet presAssocID="{175E52CB-356A-4133-A5D0-9379CE260E5A}" presName="sibTrans" presStyleLbl="sibTrans2D1" presStyleIdx="0" presStyleCnt="5"/>
      <dgm:spPr/>
      <dgm:t>
        <a:bodyPr/>
        <a:lstStyle/>
        <a:p>
          <a:endParaRPr lang="es-MX"/>
        </a:p>
      </dgm:t>
    </dgm:pt>
    <dgm:pt modelId="{1C9E68FE-CBC3-47AC-83F6-40ED258970FA}" type="pres">
      <dgm:prSet presAssocID="{175E52CB-356A-4133-A5D0-9379CE260E5A}" presName="connectorText" presStyleLbl="sibTrans2D1" presStyleIdx="0" presStyleCnt="5"/>
      <dgm:spPr/>
      <dgm:t>
        <a:bodyPr/>
        <a:lstStyle/>
        <a:p>
          <a:endParaRPr lang="es-MX"/>
        </a:p>
      </dgm:t>
    </dgm:pt>
    <dgm:pt modelId="{01E28721-8BCE-4AB1-A0CC-3EE18A74E59A}" type="pres">
      <dgm:prSet presAssocID="{AC309C98-93EF-4944-B290-BCFBE9363BE5}" presName="node" presStyleLbl="node1" presStyleIdx="1" presStyleCnt="6">
        <dgm:presLayoutVars>
          <dgm:bulletEnabled val="1"/>
        </dgm:presLayoutVars>
      </dgm:prSet>
      <dgm:spPr/>
      <dgm:t>
        <a:bodyPr/>
        <a:lstStyle/>
        <a:p>
          <a:endParaRPr lang="es-MX"/>
        </a:p>
      </dgm:t>
    </dgm:pt>
    <dgm:pt modelId="{FB86189F-6EB2-4F1E-BEE6-DF48A50ADA50}" type="pres">
      <dgm:prSet presAssocID="{45D8A551-051B-4A45-8ECC-2778124989C9}" presName="sibTrans" presStyleLbl="sibTrans2D1" presStyleIdx="1" presStyleCnt="5"/>
      <dgm:spPr/>
      <dgm:t>
        <a:bodyPr/>
        <a:lstStyle/>
        <a:p>
          <a:endParaRPr lang="es-MX"/>
        </a:p>
      </dgm:t>
    </dgm:pt>
    <dgm:pt modelId="{BBA7B82C-F0EF-4D25-B51D-4882C6B218D7}" type="pres">
      <dgm:prSet presAssocID="{45D8A551-051B-4A45-8ECC-2778124989C9}" presName="connectorText" presStyleLbl="sibTrans2D1" presStyleIdx="1" presStyleCnt="5"/>
      <dgm:spPr/>
      <dgm:t>
        <a:bodyPr/>
        <a:lstStyle/>
        <a:p>
          <a:endParaRPr lang="es-MX"/>
        </a:p>
      </dgm:t>
    </dgm:pt>
    <dgm:pt modelId="{DEDB8C58-C87A-4160-9E9F-CAA9D0A99FE6}" type="pres">
      <dgm:prSet presAssocID="{253B68B4-E76B-4E74-9F3D-0A68541BD909}" presName="node" presStyleLbl="node1" presStyleIdx="2" presStyleCnt="6">
        <dgm:presLayoutVars>
          <dgm:bulletEnabled val="1"/>
        </dgm:presLayoutVars>
      </dgm:prSet>
      <dgm:spPr/>
      <dgm:t>
        <a:bodyPr/>
        <a:lstStyle/>
        <a:p>
          <a:endParaRPr lang="es-MX"/>
        </a:p>
      </dgm:t>
    </dgm:pt>
    <dgm:pt modelId="{16347E92-6D3E-470F-9AE0-35A709C17166}" type="pres">
      <dgm:prSet presAssocID="{8F3C56B3-FDA5-469C-AD05-992A52C5248E}" presName="sibTrans" presStyleLbl="sibTrans2D1" presStyleIdx="2" presStyleCnt="5"/>
      <dgm:spPr/>
      <dgm:t>
        <a:bodyPr/>
        <a:lstStyle/>
        <a:p>
          <a:endParaRPr lang="es-MX"/>
        </a:p>
      </dgm:t>
    </dgm:pt>
    <dgm:pt modelId="{688AF46A-F4BD-498A-9EA2-60C6C02ACB9C}" type="pres">
      <dgm:prSet presAssocID="{8F3C56B3-FDA5-469C-AD05-992A52C5248E}" presName="connectorText" presStyleLbl="sibTrans2D1" presStyleIdx="2" presStyleCnt="5"/>
      <dgm:spPr/>
      <dgm:t>
        <a:bodyPr/>
        <a:lstStyle/>
        <a:p>
          <a:endParaRPr lang="es-MX"/>
        </a:p>
      </dgm:t>
    </dgm:pt>
    <dgm:pt modelId="{A90AEDDA-7650-4BD5-A493-D566EB50D5EE}" type="pres">
      <dgm:prSet presAssocID="{23FD91FB-6A86-4520-A9D5-A4E42484E135}" presName="node" presStyleLbl="node1" presStyleIdx="3" presStyleCnt="6">
        <dgm:presLayoutVars>
          <dgm:bulletEnabled val="1"/>
        </dgm:presLayoutVars>
      </dgm:prSet>
      <dgm:spPr/>
      <dgm:t>
        <a:bodyPr/>
        <a:lstStyle/>
        <a:p>
          <a:endParaRPr lang="es-MX"/>
        </a:p>
      </dgm:t>
    </dgm:pt>
    <dgm:pt modelId="{7210A52F-0ABA-4047-8D61-E7E871945E8D}" type="pres">
      <dgm:prSet presAssocID="{2D4750CD-1906-4731-9E7E-B3B47F3B593C}" presName="sibTrans" presStyleLbl="sibTrans2D1" presStyleIdx="3" presStyleCnt="5"/>
      <dgm:spPr/>
      <dgm:t>
        <a:bodyPr/>
        <a:lstStyle/>
        <a:p>
          <a:endParaRPr lang="es-MX"/>
        </a:p>
      </dgm:t>
    </dgm:pt>
    <dgm:pt modelId="{0DF45710-84B9-4258-AC95-C6EBFBE34BC7}" type="pres">
      <dgm:prSet presAssocID="{2D4750CD-1906-4731-9E7E-B3B47F3B593C}" presName="connectorText" presStyleLbl="sibTrans2D1" presStyleIdx="3" presStyleCnt="5"/>
      <dgm:spPr/>
      <dgm:t>
        <a:bodyPr/>
        <a:lstStyle/>
        <a:p>
          <a:endParaRPr lang="es-MX"/>
        </a:p>
      </dgm:t>
    </dgm:pt>
    <dgm:pt modelId="{0AA21794-2EEF-4011-916C-5AD3A1640A49}" type="pres">
      <dgm:prSet presAssocID="{A267B054-26EE-440C-AFE6-1177AEFD3C10}" presName="node" presStyleLbl="node1" presStyleIdx="4" presStyleCnt="6">
        <dgm:presLayoutVars>
          <dgm:bulletEnabled val="1"/>
        </dgm:presLayoutVars>
      </dgm:prSet>
      <dgm:spPr/>
      <dgm:t>
        <a:bodyPr/>
        <a:lstStyle/>
        <a:p>
          <a:endParaRPr lang="es-MX"/>
        </a:p>
      </dgm:t>
    </dgm:pt>
    <dgm:pt modelId="{BE8C08C6-2579-48EF-8877-104243640B96}" type="pres">
      <dgm:prSet presAssocID="{31808B67-7B4E-4ECC-83EA-17D854F1167D}" presName="sibTrans" presStyleLbl="sibTrans2D1" presStyleIdx="4" presStyleCnt="5"/>
      <dgm:spPr/>
      <dgm:t>
        <a:bodyPr/>
        <a:lstStyle/>
        <a:p>
          <a:endParaRPr lang="es-MX"/>
        </a:p>
      </dgm:t>
    </dgm:pt>
    <dgm:pt modelId="{DF718AC2-5F81-4A63-9EA0-1AB5C613DD5D}" type="pres">
      <dgm:prSet presAssocID="{31808B67-7B4E-4ECC-83EA-17D854F1167D}" presName="connectorText" presStyleLbl="sibTrans2D1" presStyleIdx="4" presStyleCnt="5"/>
      <dgm:spPr/>
      <dgm:t>
        <a:bodyPr/>
        <a:lstStyle/>
        <a:p>
          <a:endParaRPr lang="es-MX"/>
        </a:p>
      </dgm:t>
    </dgm:pt>
    <dgm:pt modelId="{7C423CFC-63DF-4EE2-8169-84F9F058C47C}" type="pres">
      <dgm:prSet presAssocID="{D29EA306-F220-4C97-925C-E03F5C0A6FBD}" presName="node" presStyleLbl="node1" presStyleIdx="5" presStyleCnt="6">
        <dgm:presLayoutVars>
          <dgm:bulletEnabled val="1"/>
        </dgm:presLayoutVars>
      </dgm:prSet>
      <dgm:spPr/>
      <dgm:t>
        <a:bodyPr/>
        <a:lstStyle/>
        <a:p>
          <a:endParaRPr lang="es-MX"/>
        </a:p>
      </dgm:t>
    </dgm:pt>
  </dgm:ptLst>
  <dgm:cxnLst>
    <dgm:cxn modelId="{100DD7C6-2061-4FE1-8A02-B8DE6747287E}" type="presOf" srcId="{23FD91FB-6A86-4520-A9D5-A4E42484E135}" destId="{A90AEDDA-7650-4BD5-A493-D566EB50D5EE}" srcOrd="0" destOrd="0" presId="urn:microsoft.com/office/officeart/2005/8/layout/process5"/>
    <dgm:cxn modelId="{117DB3E0-A24B-4957-AEF1-78A1E330B340}" type="presOf" srcId="{AC309C98-93EF-4944-B290-BCFBE9363BE5}" destId="{01E28721-8BCE-4AB1-A0CC-3EE18A74E59A}" srcOrd="0" destOrd="0" presId="urn:microsoft.com/office/officeart/2005/8/layout/process5"/>
    <dgm:cxn modelId="{F6089602-BDEC-4AFB-8189-B615974B0EF8}" type="presOf" srcId="{AC3DFED5-871E-41FE-98B9-849BF182F5F4}" destId="{96AE7851-9F68-4093-9850-D8CCFF0588E5}" srcOrd="0" destOrd="0" presId="urn:microsoft.com/office/officeart/2005/8/layout/process5"/>
    <dgm:cxn modelId="{581974A2-4871-4911-9AF4-F8C3198A024E}" srcId="{25A3C6D9-A321-46DF-852C-80702E2A1675}" destId="{253B68B4-E76B-4E74-9F3D-0A68541BD909}" srcOrd="2" destOrd="0" parTransId="{63DE292B-0472-4840-B94F-DD89FBC3A145}" sibTransId="{8F3C56B3-FDA5-469C-AD05-992A52C5248E}"/>
    <dgm:cxn modelId="{7DA4B093-276F-4EE7-BF0F-2AD66860985E}" type="presOf" srcId="{2D4750CD-1906-4731-9E7E-B3B47F3B593C}" destId="{0DF45710-84B9-4258-AC95-C6EBFBE34BC7}" srcOrd="1" destOrd="0" presId="urn:microsoft.com/office/officeart/2005/8/layout/process5"/>
    <dgm:cxn modelId="{F4171105-8355-4953-B42C-8139236C7BA6}" srcId="{25A3C6D9-A321-46DF-852C-80702E2A1675}" destId="{D29EA306-F220-4C97-925C-E03F5C0A6FBD}" srcOrd="5" destOrd="0" parTransId="{532D5B93-BC7B-4505-8552-4D0F63798414}" sibTransId="{9356A681-620C-42DC-BB74-30BFB72814D7}"/>
    <dgm:cxn modelId="{36611368-3467-4D05-8908-0048426D194B}" type="presOf" srcId="{175E52CB-356A-4133-A5D0-9379CE260E5A}" destId="{1C9E68FE-CBC3-47AC-83F6-40ED258970FA}" srcOrd="1" destOrd="0" presId="urn:microsoft.com/office/officeart/2005/8/layout/process5"/>
    <dgm:cxn modelId="{2A52E5F2-4615-4606-82D9-24E0924087A1}" type="presOf" srcId="{8F3C56B3-FDA5-469C-AD05-992A52C5248E}" destId="{16347E92-6D3E-470F-9AE0-35A709C17166}" srcOrd="0" destOrd="0" presId="urn:microsoft.com/office/officeart/2005/8/layout/process5"/>
    <dgm:cxn modelId="{271CAE85-6909-4701-ABA0-B70D2B93ED8B}" type="presOf" srcId="{175E52CB-356A-4133-A5D0-9379CE260E5A}" destId="{7056C35A-1DBE-4570-A670-6BB37704103C}" srcOrd="0" destOrd="0" presId="urn:microsoft.com/office/officeart/2005/8/layout/process5"/>
    <dgm:cxn modelId="{7408461C-16C2-423F-91BF-BCC8239FA739}" type="presOf" srcId="{31808B67-7B4E-4ECC-83EA-17D854F1167D}" destId="{DF718AC2-5F81-4A63-9EA0-1AB5C613DD5D}" srcOrd="1" destOrd="0" presId="urn:microsoft.com/office/officeart/2005/8/layout/process5"/>
    <dgm:cxn modelId="{C1F40281-482E-4D0D-AB20-681739233D8E}" srcId="{25A3C6D9-A321-46DF-852C-80702E2A1675}" destId="{AC309C98-93EF-4944-B290-BCFBE9363BE5}" srcOrd="1" destOrd="0" parTransId="{871EFACB-A555-4C4A-86A6-0DF1D64A76EB}" sibTransId="{45D8A551-051B-4A45-8ECC-2778124989C9}"/>
    <dgm:cxn modelId="{421DD1E6-1A27-47FD-9AE5-334E4215A67E}" srcId="{25A3C6D9-A321-46DF-852C-80702E2A1675}" destId="{23FD91FB-6A86-4520-A9D5-A4E42484E135}" srcOrd="3" destOrd="0" parTransId="{0EE6F01B-9200-4684-BC90-DE2C56303218}" sibTransId="{2D4750CD-1906-4731-9E7E-B3B47F3B593C}"/>
    <dgm:cxn modelId="{0452EF24-C421-4A32-A6C9-8E9D954934D4}" type="presOf" srcId="{2D4750CD-1906-4731-9E7E-B3B47F3B593C}" destId="{7210A52F-0ABA-4047-8D61-E7E871945E8D}" srcOrd="0" destOrd="0" presId="urn:microsoft.com/office/officeart/2005/8/layout/process5"/>
    <dgm:cxn modelId="{AA51BF81-7BF5-41E9-887B-92E2E6E42E60}" type="presOf" srcId="{25A3C6D9-A321-46DF-852C-80702E2A1675}" destId="{9772054E-F292-414B-9716-8CA213E07C1A}" srcOrd="0" destOrd="0" presId="urn:microsoft.com/office/officeart/2005/8/layout/process5"/>
    <dgm:cxn modelId="{2A55014F-6519-4B3A-AEFE-090469712FDB}" type="presOf" srcId="{253B68B4-E76B-4E74-9F3D-0A68541BD909}" destId="{DEDB8C58-C87A-4160-9E9F-CAA9D0A99FE6}" srcOrd="0" destOrd="0" presId="urn:microsoft.com/office/officeart/2005/8/layout/process5"/>
    <dgm:cxn modelId="{B52943CF-A3EA-4358-9BE0-BD8DC7B4A782}" type="presOf" srcId="{A267B054-26EE-440C-AFE6-1177AEFD3C10}" destId="{0AA21794-2EEF-4011-916C-5AD3A1640A49}" srcOrd="0" destOrd="0" presId="urn:microsoft.com/office/officeart/2005/8/layout/process5"/>
    <dgm:cxn modelId="{F04AD7DB-893E-4AD1-B297-14719D3FD0F5}" type="presOf" srcId="{D29EA306-F220-4C97-925C-E03F5C0A6FBD}" destId="{7C423CFC-63DF-4EE2-8169-84F9F058C47C}" srcOrd="0" destOrd="0" presId="urn:microsoft.com/office/officeart/2005/8/layout/process5"/>
    <dgm:cxn modelId="{619CBEC3-AB7F-4F3E-A8C1-23048F18DD80}" srcId="{25A3C6D9-A321-46DF-852C-80702E2A1675}" destId="{AC3DFED5-871E-41FE-98B9-849BF182F5F4}" srcOrd="0" destOrd="0" parTransId="{A8C24DE3-6A20-460C-B500-6BF0132F592B}" sibTransId="{175E52CB-356A-4133-A5D0-9379CE260E5A}"/>
    <dgm:cxn modelId="{64B1F04F-D121-4805-A8BD-9053702072DA}" type="presOf" srcId="{45D8A551-051B-4A45-8ECC-2778124989C9}" destId="{BBA7B82C-F0EF-4D25-B51D-4882C6B218D7}" srcOrd="1" destOrd="0" presId="urn:microsoft.com/office/officeart/2005/8/layout/process5"/>
    <dgm:cxn modelId="{077278E1-6936-478D-9A58-3AF0F975D65A}" type="presOf" srcId="{8F3C56B3-FDA5-469C-AD05-992A52C5248E}" destId="{688AF46A-F4BD-498A-9EA2-60C6C02ACB9C}" srcOrd="1" destOrd="0" presId="urn:microsoft.com/office/officeart/2005/8/layout/process5"/>
    <dgm:cxn modelId="{09851AC9-BCDC-4883-A441-1DED1B4716C3}" srcId="{25A3C6D9-A321-46DF-852C-80702E2A1675}" destId="{A267B054-26EE-440C-AFE6-1177AEFD3C10}" srcOrd="4" destOrd="0" parTransId="{0CF24F38-613E-43BC-B988-9F8149066D9B}" sibTransId="{31808B67-7B4E-4ECC-83EA-17D854F1167D}"/>
    <dgm:cxn modelId="{0DEE6CE2-C746-441E-A6EE-CDF5CFF68510}" type="presOf" srcId="{45D8A551-051B-4A45-8ECC-2778124989C9}" destId="{FB86189F-6EB2-4F1E-BEE6-DF48A50ADA50}" srcOrd="0" destOrd="0" presId="urn:microsoft.com/office/officeart/2005/8/layout/process5"/>
    <dgm:cxn modelId="{BBF9E085-9496-4D2E-A282-D708D11EF904}" type="presOf" srcId="{31808B67-7B4E-4ECC-83EA-17D854F1167D}" destId="{BE8C08C6-2579-48EF-8877-104243640B96}" srcOrd="0" destOrd="0" presId="urn:microsoft.com/office/officeart/2005/8/layout/process5"/>
    <dgm:cxn modelId="{6378AF74-8D0B-45BF-9B05-1D3A1BD40790}" type="presParOf" srcId="{9772054E-F292-414B-9716-8CA213E07C1A}" destId="{96AE7851-9F68-4093-9850-D8CCFF0588E5}" srcOrd="0" destOrd="0" presId="urn:microsoft.com/office/officeart/2005/8/layout/process5"/>
    <dgm:cxn modelId="{62F09404-FB7D-42B7-89BF-407CBEE70EC1}" type="presParOf" srcId="{9772054E-F292-414B-9716-8CA213E07C1A}" destId="{7056C35A-1DBE-4570-A670-6BB37704103C}" srcOrd="1" destOrd="0" presId="urn:microsoft.com/office/officeart/2005/8/layout/process5"/>
    <dgm:cxn modelId="{4D65DE7F-0D2A-44E9-9BE1-18A73DA3B155}" type="presParOf" srcId="{7056C35A-1DBE-4570-A670-6BB37704103C}" destId="{1C9E68FE-CBC3-47AC-83F6-40ED258970FA}" srcOrd="0" destOrd="0" presId="urn:microsoft.com/office/officeart/2005/8/layout/process5"/>
    <dgm:cxn modelId="{632947D7-EFAA-4F38-91D2-14A0870E9069}" type="presParOf" srcId="{9772054E-F292-414B-9716-8CA213E07C1A}" destId="{01E28721-8BCE-4AB1-A0CC-3EE18A74E59A}" srcOrd="2" destOrd="0" presId="urn:microsoft.com/office/officeart/2005/8/layout/process5"/>
    <dgm:cxn modelId="{4C3E78C8-6D61-4DB7-8A16-5FEE87A0A192}" type="presParOf" srcId="{9772054E-F292-414B-9716-8CA213E07C1A}" destId="{FB86189F-6EB2-4F1E-BEE6-DF48A50ADA50}" srcOrd="3" destOrd="0" presId="urn:microsoft.com/office/officeart/2005/8/layout/process5"/>
    <dgm:cxn modelId="{F013E829-B7BB-445C-B7B1-8F141D0AF301}" type="presParOf" srcId="{FB86189F-6EB2-4F1E-BEE6-DF48A50ADA50}" destId="{BBA7B82C-F0EF-4D25-B51D-4882C6B218D7}" srcOrd="0" destOrd="0" presId="urn:microsoft.com/office/officeart/2005/8/layout/process5"/>
    <dgm:cxn modelId="{468A7F72-14D1-44E8-99A7-34034A84CA24}" type="presParOf" srcId="{9772054E-F292-414B-9716-8CA213E07C1A}" destId="{DEDB8C58-C87A-4160-9E9F-CAA9D0A99FE6}" srcOrd="4" destOrd="0" presId="urn:microsoft.com/office/officeart/2005/8/layout/process5"/>
    <dgm:cxn modelId="{9FFE14BD-0094-4DDA-8092-E2DCAE243728}" type="presParOf" srcId="{9772054E-F292-414B-9716-8CA213E07C1A}" destId="{16347E92-6D3E-470F-9AE0-35A709C17166}" srcOrd="5" destOrd="0" presId="urn:microsoft.com/office/officeart/2005/8/layout/process5"/>
    <dgm:cxn modelId="{F4FAC3AE-C693-4139-844F-86D4B8865A4C}" type="presParOf" srcId="{16347E92-6D3E-470F-9AE0-35A709C17166}" destId="{688AF46A-F4BD-498A-9EA2-60C6C02ACB9C}" srcOrd="0" destOrd="0" presId="urn:microsoft.com/office/officeart/2005/8/layout/process5"/>
    <dgm:cxn modelId="{FFAD3CD6-D5A2-4D29-9A36-FF2F906A4E09}" type="presParOf" srcId="{9772054E-F292-414B-9716-8CA213E07C1A}" destId="{A90AEDDA-7650-4BD5-A493-D566EB50D5EE}" srcOrd="6" destOrd="0" presId="urn:microsoft.com/office/officeart/2005/8/layout/process5"/>
    <dgm:cxn modelId="{F212D3FB-4FF9-481C-BFD4-2AEBF908D289}" type="presParOf" srcId="{9772054E-F292-414B-9716-8CA213E07C1A}" destId="{7210A52F-0ABA-4047-8D61-E7E871945E8D}" srcOrd="7" destOrd="0" presId="urn:microsoft.com/office/officeart/2005/8/layout/process5"/>
    <dgm:cxn modelId="{A409D79C-428E-4285-9C79-9F3C0AD7F2AC}" type="presParOf" srcId="{7210A52F-0ABA-4047-8D61-E7E871945E8D}" destId="{0DF45710-84B9-4258-AC95-C6EBFBE34BC7}" srcOrd="0" destOrd="0" presId="urn:microsoft.com/office/officeart/2005/8/layout/process5"/>
    <dgm:cxn modelId="{74801B7A-5B29-4B6C-B9F9-C2DF44CCBBA0}" type="presParOf" srcId="{9772054E-F292-414B-9716-8CA213E07C1A}" destId="{0AA21794-2EEF-4011-916C-5AD3A1640A49}" srcOrd="8" destOrd="0" presId="urn:microsoft.com/office/officeart/2005/8/layout/process5"/>
    <dgm:cxn modelId="{746470EA-7891-4EDF-AF81-864C436686F7}" type="presParOf" srcId="{9772054E-F292-414B-9716-8CA213E07C1A}" destId="{BE8C08C6-2579-48EF-8877-104243640B96}" srcOrd="9" destOrd="0" presId="urn:microsoft.com/office/officeart/2005/8/layout/process5"/>
    <dgm:cxn modelId="{7C2F9BC1-7DC5-4B61-A70A-59BC349138DA}" type="presParOf" srcId="{BE8C08C6-2579-48EF-8877-104243640B96}" destId="{DF718AC2-5F81-4A63-9EA0-1AB5C613DD5D}" srcOrd="0" destOrd="0" presId="urn:microsoft.com/office/officeart/2005/8/layout/process5"/>
    <dgm:cxn modelId="{E5372E0F-FEE8-46FA-8532-6B0CBA25E1BA}" type="presParOf" srcId="{9772054E-F292-414B-9716-8CA213E07C1A}" destId="{7C423CFC-63DF-4EE2-8169-84F9F058C47C}"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985D2E9-CFFE-4BC9-8434-AECF50DF66D1}" type="doc">
      <dgm:prSet loTypeId="urn:microsoft.com/office/officeart/2005/8/layout/default" loCatId="list" qsTypeId="urn:microsoft.com/office/officeart/2005/8/quickstyle/simple1" qsCatId="simple" csTypeId="urn:microsoft.com/office/officeart/2005/8/colors/accent1_3" csCatId="accent1" phldr="1"/>
      <dgm:spPr/>
      <dgm:t>
        <a:bodyPr/>
        <a:lstStyle/>
        <a:p>
          <a:endParaRPr lang="es-MX"/>
        </a:p>
      </dgm:t>
    </dgm:pt>
    <dgm:pt modelId="{AD9EE7A8-341E-4272-96EB-9502580B5891}">
      <dgm:prSet phldrT="[Texto]"/>
      <dgm:spPr/>
      <dgm:t>
        <a:bodyPr/>
        <a:lstStyle/>
        <a:p>
          <a:r>
            <a:rPr lang="es-MX" b="1" dirty="0" smtClean="0">
              <a:solidFill>
                <a:schemeClr val="tx1"/>
              </a:solidFill>
              <a:latin typeface="+mj-lt"/>
            </a:rPr>
            <a:t>Inhibidores de anticuerpos monoclonales  (</a:t>
          </a:r>
          <a:r>
            <a:rPr lang="es-MX" b="1" dirty="0" err="1" smtClean="0">
              <a:solidFill>
                <a:schemeClr val="tx1"/>
              </a:solidFill>
              <a:latin typeface="+mj-lt"/>
            </a:rPr>
            <a:t>trastuzuumab</a:t>
          </a:r>
          <a:r>
            <a:rPr lang="es-MX" b="1" dirty="0" smtClean="0">
              <a:solidFill>
                <a:schemeClr val="tx1"/>
              </a:solidFill>
              <a:latin typeface="+mj-lt"/>
            </a:rPr>
            <a:t>, </a:t>
          </a:r>
          <a:r>
            <a:rPr lang="es-MX" b="1" dirty="0" err="1" smtClean="0">
              <a:solidFill>
                <a:schemeClr val="tx1"/>
              </a:solidFill>
              <a:latin typeface="+mj-lt"/>
            </a:rPr>
            <a:t>cetuximab</a:t>
          </a:r>
          <a:r>
            <a:rPr lang="es-MX" b="1" dirty="0" smtClean="0">
              <a:solidFill>
                <a:schemeClr val="tx1"/>
              </a:solidFill>
              <a:latin typeface="+mj-lt"/>
            </a:rPr>
            <a:t>) se unen con el dominio extracelular de  un receptor e interfieren la unión del factor de crecimiento</a:t>
          </a:r>
          <a:endParaRPr lang="es-MX" b="1" dirty="0">
            <a:solidFill>
              <a:schemeClr val="tx1"/>
            </a:solidFill>
            <a:latin typeface="+mj-lt"/>
          </a:endParaRPr>
        </a:p>
      </dgm:t>
    </dgm:pt>
    <dgm:pt modelId="{F3542C8E-AEA8-4A22-ACFC-7C5B595043C0}" type="parTrans" cxnId="{6B361A90-2B0B-4F64-A9FE-F7E64A42D4FE}">
      <dgm:prSet/>
      <dgm:spPr/>
      <dgm:t>
        <a:bodyPr/>
        <a:lstStyle/>
        <a:p>
          <a:endParaRPr lang="es-MX" b="1">
            <a:solidFill>
              <a:schemeClr val="tx1"/>
            </a:solidFill>
            <a:latin typeface="+mj-lt"/>
          </a:endParaRPr>
        </a:p>
      </dgm:t>
    </dgm:pt>
    <dgm:pt modelId="{0AC424B0-FA73-4D79-BEF5-42FD6DFCEA46}" type="sibTrans" cxnId="{6B361A90-2B0B-4F64-A9FE-F7E64A42D4FE}">
      <dgm:prSet/>
      <dgm:spPr/>
      <dgm:t>
        <a:bodyPr/>
        <a:lstStyle/>
        <a:p>
          <a:endParaRPr lang="es-MX" b="1">
            <a:solidFill>
              <a:schemeClr val="tx1"/>
            </a:solidFill>
            <a:latin typeface="+mj-lt"/>
          </a:endParaRPr>
        </a:p>
      </dgm:t>
    </dgm:pt>
    <dgm:pt modelId="{3F6CABA3-64C2-467E-A2E1-9EBD87392A8E}">
      <dgm:prSet phldrT="[Texto]"/>
      <dgm:spPr/>
      <dgm:t>
        <a:bodyPr/>
        <a:lstStyle/>
        <a:p>
          <a:r>
            <a:rPr lang="es-MX" b="1" dirty="0" smtClean="0">
              <a:solidFill>
                <a:schemeClr val="tx1"/>
              </a:solidFill>
              <a:latin typeface="+mj-lt"/>
            </a:rPr>
            <a:t>Compuesto químicos de molécula pequeña permeables en la membrana (</a:t>
          </a:r>
          <a:r>
            <a:rPr lang="es-MX" b="1" dirty="0" err="1" smtClean="0">
              <a:solidFill>
                <a:schemeClr val="tx1"/>
              </a:solidFill>
              <a:latin typeface="+mj-lt"/>
            </a:rPr>
            <a:t>getinifib</a:t>
          </a:r>
          <a:r>
            <a:rPr lang="es-MX" b="1" dirty="0" smtClean="0">
              <a:solidFill>
                <a:schemeClr val="tx1"/>
              </a:solidFill>
              <a:latin typeface="+mj-lt"/>
            </a:rPr>
            <a:t> y </a:t>
          </a:r>
          <a:r>
            <a:rPr lang="es-MX" b="1" dirty="0" err="1" smtClean="0">
              <a:solidFill>
                <a:schemeClr val="tx1"/>
              </a:solidFill>
              <a:latin typeface="+mj-lt"/>
            </a:rPr>
            <a:t>erlotinib</a:t>
          </a:r>
          <a:r>
            <a:rPr lang="es-MX" b="1" dirty="0" smtClean="0">
              <a:solidFill>
                <a:schemeClr val="tx1"/>
              </a:solidFill>
              <a:latin typeface="+mj-lt"/>
            </a:rPr>
            <a:t>) inhiben la actividad de la cinasa alrededor de receptor en el citoplasma.</a:t>
          </a:r>
          <a:endParaRPr lang="es-MX" b="1" dirty="0">
            <a:solidFill>
              <a:schemeClr val="tx1"/>
            </a:solidFill>
            <a:latin typeface="+mj-lt"/>
          </a:endParaRPr>
        </a:p>
      </dgm:t>
    </dgm:pt>
    <dgm:pt modelId="{E35A923E-5436-46CB-B652-3D33FA48777A}" type="parTrans" cxnId="{086C9861-4852-490A-8E97-5D76C83F46AC}">
      <dgm:prSet/>
      <dgm:spPr/>
      <dgm:t>
        <a:bodyPr/>
        <a:lstStyle/>
        <a:p>
          <a:endParaRPr lang="es-MX" b="1">
            <a:solidFill>
              <a:schemeClr val="tx1"/>
            </a:solidFill>
            <a:latin typeface="+mj-lt"/>
          </a:endParaRPr>
        </a:p>
      </dgm:t>
    </dgm:pt>
    <dgm:pt modelId="{59A4A507-8B48-439E-93C8-CAC99ABCA66C}" type="sibTrans" cxnId="{086C9861-4852-490A-8E97-5D76C83F46AC}">
      <dgm:prSet/>
      <dgm:spPr/>
      <dgm:t>
        <a:bodyPr/>
        <a:lstStyle/>
        <a:p>
          <a:endParaRPr lang="es-MX" b="1">
            <a:solidFill>
              <a:schemeClr val="tx1"/>
            </a:solidFill>
            <a:latin typeface="+mj-lt"/>
          </a:endParaRPr>
        </a:p>
      </dgm:t>
    </dgm:pt>
    <dgm:pt modelId="{EA160D41-9312-4D97-A854-EE32E5A329BE}" type="pres">
      <dgm:prSet presAssocID="{E985D2E9-CFFE-4BC9-8434-AECF50DF66D1}" presName="diagram" presStyleCnt="0">
        <dgm:presLayoutVars>
          <dgm:dir/>
          <dgm:resizeHandles val="exact"/>
        </dgm:presLayoutVars>
      </dgm:prSet>
      <dgm:spPr/>
      <dgm:t>
        <a:bodyPr/>
        <a:lstStyle/>
        <a:p>
          <a:endParaRPr lang="es-MX"/>
        </a:p>
      </dgm:t>
    </dgm:pt>
    <dgm:pt modelId="{763924AD-FF88-4218-8225-F95F5E123E84}" type="pres">
      <dgm:prSet presAssocID="{AD9EE7A8-341E-4272-96EB-9502580B5891}" presName="node" presStyleLbl="node1" presStyleIdx="0" presStyleCnt="2">
        <dgm:presLayoutVars>
          <dgm:bulletEnabled val="1"/>
        </dgm:presLayoutVars>
      </dgm:prSet>
      <dgm:spPr/>
      <dgm:t>
        <a:bodyPr/>
        <a:lstStyle/>
        <a:p>
          <a:endParaRPr lang="es-MX"/>
        </a:p>
      </dgm:t>
    </dgm:pt>
    <dgm:pt modelId="{B90DB463-C07A-44E5-824E-E0B487550736}" type="pres">
      <dgm:prSet presAssocID="{0AC424B0-FA73-4D79-BEF5-42FD6DFCEA46}" presName="sibTrans" presStyleCnt="0"/>
      <dgm:spPr/>
    </dgm:pt>
    <dgm:pt modelId="{673D9CF9-EC7C-490A-AA66-F7AB668EC2AF}" type="pres">
      <dgm:prSet presAssocID="{3F6CABA3-64C2-467E-A2E1-9EBD87392A8E}" presName="node" presStyleLbl="node1" presStyleIdx="1" presStyleCnt="2">
        <dgm:presLayoutVars>
          <dgm:bulletEnabled val="1"/>
        </dgm:presLayoutVars>
      </dgm:prSet>
      <dgm:spPr/>
      <dgm:t>
        <a:bodyPr/>
        <a:lstStyle/>
        <a:p>
          <a:endParaRPr lang="es-MX"/>
        </a:p>
      </dgm:t>
    </dgm:pt>
  </dgm:ptLst>
  <dgm:cxnLst>
    <dgm:cxn modelId="{6B361A90-2B0B-4F64-A9FE-F7E64A42D4FE}" srcId="{E985D2E9-CFFE-4BC9-8434-AECF50DF66D1}" destId="{AD9EE7A8-341E-4272-96EB-9502580B5891}" srcOrd="0" destOrd="0" parTransId="{F3542C8E-AEA8-4A22-ACFC-7C5B595043C0}" sibTransId="{0AC424B0-FA73-4D79-BEF5-42FD6DFCEA46}"/>
    <dgm:cxn modelId="{CA5D23BB-9B34-4A27-B53F-83C31F021A3D}" type="presOf" srcId="{3F6CABA3-64C2-467E-A2E1-9EBD87392A8E}" destId="{673D9CF9-EC7C-490A-AA66-F7AB668EC2AF}" srcOrd="0" destOrd="0" presId="urn:microsoft.com/office/officeart/2005/8/layout/default"/>
    <dgm:cxn modelId="{9E81647E-6E09-4521-B71B-F3A603F2881D}" type="presOf" srcId="{AD9EE7A8-341E-4272-96EB-9502580B5891}" destId="{763924AD-FF88-4218-8225-F95F5E123E84}" srcOrd="0" destOrd="0" presId="urn:microsoft.com/office/officeart/2005/8/layout/default"/>
    <dgm:cxn modelId="{086C9861-4852-490A-8E97-5D76C83F46AC}" srcId="{E985D2E9-CFFE-4BC9-8434-AECF50DF66D1}" destId="{3F6CABA3-64C2-467E-A2E1-9EBD87392A8E}" srcOrd="1" destOrd="0" parTransId="{E35A923E-5436-46CB-B652-3D33FA48777A}" sibTransId="{59A4A507-8B48-439E-93C8-CAC99ABCA66C}"/>
    <dgm:cxn modelId="{91C03205-EEE1-461D-B5FB-7D577B19F36A}" type="presOf" srcId="{E985D2E9-CFFE-4BC9-8434-AECF50DF66D1}" destId="{EA160D41-9312-4D97-A854-EE32E5A329BE}" srcOrd="0" destOrd="0" presId="urn:microsoft.com/office/officeart/2005/8/layout/default"/>
    <dgm:cxn modelId="{A404B608-8FFD-409C-87EA-B9C7DEC3A21D}" type="presParOf" srcId="{EA160D41-9312-4D97-A854-EE32E5A329BE}" destId="{763924AD-FF88-4218-8225-F95F5E123E84}" srcOrd="0" destOrd="0" presId="urn:microsoft.com/office/officeart/2005/8/layout/default"/>
    <dgm:cxn modelId="{39C9EECE-65F4-42F2-A0CC-01BD6A8D82A6}" type="presParOf" srcId="{EA160D41-9312-4D97-A854-EE32E5A329BE}" destId="{B90DB463-C07A-44E5-824E-E0B487550736}" srcOrd="1" destOrd="0" presId="urn:microsoft.com/office/officeart/2005/8/layout/default"/>
    <dgm:cxn modelId="{F76CA3F5-81C4-46A3-8EC7-C519204A72AF}" type="presParOf" srcId="{EA160D41-9312-4D97-A854-EE32E5A329BE}" destId="{673D9CF9-EC7C-490A-AA66-F7AB668EC2AF}"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64B22D3-A1F4-44DA-92AC-B6E90FA6BDE6}" type="doc">
      <dgm:prSet loTypeId="urn:microsoft.com/office/officeart/2005/8/layout/bProcess3" loCatId="process" qsTypeId="urn:microsoft.com/office/officeart/2005/8/quickstyle/simple1" qsCatId="simple" csTypeId="urn:microsoft.com/office/officeart/2005/8/colors/colorful5" csCatId="colorful" phldr="1"/>
      <dgm:spPr/>
    </dgm:pt>
    <dgm:pt modelId="{C619009D-7D4E-45CC-BD99-E516EF6E5AB8}">
      <dgm:prSet phldrT="[Texto]" custT="1"/>
      <dgm:spPr/>
      <dgm:t>
        <a:bodyPr/>
        <a:lstStyle/>
        <a:p>
          <a:r>
            <a:rPr lang="es-MX" sz="1600" b="1" dirty="0" smtClean="0">
              <a:solidFill>
                <a:schemeClr val="tx1"/>
              </a:solidFill>
              <a:latin typeface="+mj-lt"/>
            </a:rPr>
            <a:t>Una molécula de la tirosina cinasa separada, de la familia de las cinasas Janus (JAK)  se unen al receptor.</a:t>
          </a:r>
          <a:endParaRPr lang="es-MX" sz="1600" b="1" dirty="0">
            <a:solidFill>
              <a:schemeClr val="tx1"/>
            </a:solidFill>
            <a:latin typeface="+mj-lt"/>
          </a:endParaRPr>
        </a:p>
      </dgm:t>
    </dgm:pt>
    <dgm:pt modelId="{C1C8A47B-983E-4333-A8D4-19AAC0D340DE}" type="parTrans" cxnId="{7AD0BB69-89B7-4F26-B2BB-5188DBD39F7C}">
      <dgm:prSet/>
      <dgm:spPr/>
      <dgm:t>
        <a:bodyPr/>
        <a:lstStyle/>
        <a:p>
          <a:endParaRPr lang="es-MX" sz="2000" b="1">
            <a:solidFill>
              <a:schemeClr val="tx1"/>
            </a:solidFill>
            <a:latin typeface="+mj-lt"/>
          </a:endParaRPr>
        </a:p>
      </dgm:t>
    </dgm:pt>
    <dgm:pt modelId="{5D94A729-692B-4428-8E4A-50DBD8F24AD6}" type="sibTrans" cxnId="{7AD0BB69-89B7-4F26-B2BB-5188DBD39F7C}">
      <dgm:prSet custT="1"/>
      <dgm:spPr/>
      <dgm:t>
        <a:bodyPr/>
        <a:lstStyle/>
        <a:p>
          <a:endParaRPr lang="es-MX" sz="600" b="1">
            <a:solidFill>
              <a:schemeClr val="tx1"/>
            </a:solidFill>
            <a:latin typeface="+mj-lt"/>
          </a:endParaRPr>
        </a:p>
      </dgm:t>
    </dgm:pt>
    <dgm:pt modelId="{8DB648C4-715E-4A57-8E93-A79FD2BC0DEF}">
      <dgm:prSet phldrT="[Texto]" custT="1"/>
      <dgm:spPr/>
      <dgm:t>
        <a:bodyPr/>
        <a:lstStyle/>
        <a:p>
          <a:r>
            <a:rPr lang="es-MX" sz="1600" b="1" dirty="0" smtClean="0">
              <a:solidFill>
                <a:schemeClr val="tx1"/>
              </a:solidFill>
              <a:latin typeface="+mj-lt"/>
            </a:rPr>
            <a:t>Los receptores para la citosina se transforman en dímeros después de la unión con el ligando activador</a:t>
          </a:r>
          <a:endParaRPr lang="es-MX" sz="1600" b="1" dirty="0">
            <a:solidFill>
              <a:schemeClr val="tx1"/>
            </a:solidFill>
            <a:latin typeface="+mj-lt"/>
          </a:endParaRPr>
        </a:p>
      </dgm:t>
    </dgm:pt>
    <dgm:pt modelId="{444D0BB0-40DE-41BB-812B-C1186B493652}" type="parTrans" cxnId="{28D1391C-13F3-4F9B-8A8F-2A7051F94D2E}">
      <dgm:prSet/>
      <dgm:spPr/>
      <dgm:t>
        <a:bodyPr/>
        <a:lstStyle/>
        <a:p>
          <a:endParaRPr lang="es-MX" sz="2000" b="1">
            <a:solidFill>
              <a:schemeClr val="tx1"/>
            </a:solidFill>
            <a:latin typeface="+mj-lt"/>
          </a:endParaRPr>
        </a:p>
      </dgm:t>
    </dgm:pt>
    <dgm:pt modelId="{17B5F305-3B6D-401C-883C-BAE80658FFA2}" type="sibTrans" cxnId="{28D1391C-13F3-4F9B-8A8F-2A7051F94D2E}">
      <dgm:prSet custT="1"/>
      <dgm:spPr/>
      <dgm:t>
        <a:bodyPr/>
        <a:lstStyle/>
        <a:p>
          <a:endParaRPr lang="es-MX" sz="600" b="1">
            <a:solidFill>
              <a:schemeClr val="tx1"/>
            </a:solidFill>
            <a:latin typeface="+mj-lt"/>
          </a:endParaRPr>
        </a:p>
      </dgm:t>
    </dgm:pt>
    <dgm:pt modelId="{28489783-E43C-4D9B-93CD-89BBF837C5EA}">
      <dgm:prSet phldrT="[Texto]" custT="1"/>
      <dgm:spPr/>
      <dgm:t>
        <a:bodyPr/>
        <a:lstStyle/>
        <a:p>
          <a:r>
            <a:rPr lang="es-MX" sz="1600" b="1" dirty="0" smtClean="0">
              <a:solidFill>
                <a:schemeClr val="tx1"/>
              </a:solidFill>
              <a:latin typeface="+mj-lt"/>
            </a:rPr>
            <a:t>Esto permite que las JAK activen y fosforilen los residuos de tirosina del receptor.</a:t>
          </a:r>
        </a:p>
      </dgm:t>
    </dgm:pt>
    <dgm:pt modelId="{A076AB37-3E85-4E80-8B5D-BD7BAD1DB14C}" type="parTrans" cxnId="{475DA7C8-D599-43CE-8AF6-0F6B1E2037CF}">
      <dgm:prSet/>
      <dgm:spPr/>
      <dgm:t>
        <a:bodyPr/>
        <a:lstStyle/>
        <a:p>
          <a:endParaRPr lang="es-MX" sz="2000" b="1">
            <a:solidFill>
              <a:schemeClr val="tx1"/>
            </a:solidFill>
            <a:latin typeface="+mj-lt"/>
          </a:endParaRPr>
        </a:p>
      </dgm:t>
    </dgm:pt>
    <dgm:pt modelId="{564D3CF9-A999-455A-AFFA-50BF1318B7A9}" type="sibTrans" cxnId="{475DA7C8-D599-43CE-8AF6-0F6B1E2037CF}">
      <dgm:prSet custT="1"/>
      <dgm:spPr/>
      <dgm:t>
        <a:bodyPr/>
        <a:lstStyle/>
        <a:p>
          <a:endParaRPr lang="es-MX" sz="600" b="1">
            <a:solidFill>
              <a:schemeClr val="tx1"/>
            </a:solidFill>
            <a:latin typeface="+mj-lt"/>
          </a:endParaRPr>
        </a:p>
      </dgm:t>
    </dgm:pt>
    <dgm:pt modelId="{0AA59E00-157B-454C-82F7-C59B0B525FDA}">
      <dgm:prSet phldrT="[Texto]" custT="1"/>
      <dgm:spPr/>
      <dgm:t>
        <a:bodyPr/>
        <a:lstStyle/>
        <a:p>
          <a:r>
            <a:rPr lang="es-MX" sz="1600" b="1" dirty="0" smtClean="0">
              <a:solidFill>
                <a:schemeClr val="tx1"/>
              </a:solidFill>
              <a:latin typeface="+mj-lt"/>
            </a:rPr>
            <a:t>Los residuos de tirosina fosforilados activan una secuencia de señalización mediante la unión de proteínas STAT*</a:t>
          </a:r>
        </a:p>
      </dgm:t>
    </dgm:pt>
    <dgm:pt modelId="{ECAF9E5A-3F37-4111-AADB-A437875AB8D5}" type="parTrans" cxnId="{1BECBA84-B8DE-43D8-8F5B-6030D2B699D3}">
      <dgm:prSet/>
      <dgm:spPr/>
      <dgm:t>
        <a:bodyPr/>
        <a:lstStyle/>
        <a:p>
          <a:endParaRPr lang="es-MX" sz="2000" b="1">
            <a:solidFill>
              <a:schemeClr val="tx1"/>
            </a:solidFill>
            <a:latin typeface="+mj-lt"/>
          </a:endParaRPr>
        </a:p>
      </dgm:t>
    </dgm:pt>
    <dgm:pt modelId="{42D43031-2E74-442E-8FAA-048112B116A0}" type="sibTrans" cxnId="{1BECBA84-B8DE-43D8-8F5B-6030D2B699D3}">
      <dgm:prSet custT="1"/>
      <dgm:spPr/>
      <dgm:t>
        <a:bodyPr/>
        <a:lstStyle/>
        <a:p>
          <a:endParaRPr lang="es-MX" sz="600" b="1">
            <a:solidFill>
              <a:schemeClr val="tx1"/>
            </a:solidFill>
            <a:latin typeface="+mj-lt"/>
          </a:endParaRPr>
        </a:p>
      </dgm:t>
    </dgm:pt>
    <dgm:pt modelId="{9401D704-2471-450A-8E0B-EB6B10FFBEE0}">
      <dgm:prSet phldrT="[Texto]" custT="1"/>
      <dgm:spPr/>
      <dgm:t>
        <a:bodyPr/>
        <a:lstStyle/>
        <a:p>
          <a:r>
            <a:rPr lang="es-MX" sz="1600" b="1" dirty="0" smtClean="0">
              <a:solidFill>
                <a:schemeClr val="tx1"/>
              </a:solidFill>
              <a:latin typeface="+mj-lt"/>
            </a:rPr>
            <a:t>Las JAK también fosforilan a las STAT unidas, dos STAT forman dímeros </a:t>
          </a:r>
        </a:p>
      </dgm:t>
    </dgm:pt>
    <dgm:pt modelId="{85C30992-71F5-4841-A2D0-68EDCD5561A3}" type="parTrans" cxnId="{0EE2E08F-CDF7-4B0B-99C1-DF9C8F767723}">
      <dgm:prSet/>
      <dgm:spPr/>
      <dgm:t>
        <a:bodyPr/>
        <a:lstStyle/>
        <a:p>
          <a:endParaRPr lang="es-MX" sz="2000" b="1">
            <a:solidFill>
              <a:schemeClr val="tx1"/>
            </a:solidFill>
            <a:latin typeface="+mj-lt"/>
          </a:endParaRPr>
        </a:p>
      </dgm:t>
    </dgm:pt>
    <dgm:pt modelId="{50FC1923-701A-4574-A9F8-56874D931C53}" type="sibTrans" cxnId="{0EE2E08F-CDF7-4B0B-99C1-DF9C8F767723}">
      <dgm:prSet custT="1"/>
      <dgm:spPr/>
      <dgm:t>
        <a:bodyPr/>
        <a:lstStyle/>
        <a:p>
          <a:endParaRPr lang="es-MX" sz="600" b="1">
            <a:solidFill>
              <a:schemeClr val="tx1"/>
            </a:solidFill>
            <a:latin typeface="+mj-lt"/>
          </a:endParaRPr>
        </a:p>
      </dgm:t>
    </dgm:pt>
    <dgm:pt modelId="{86765F03-EA94-445D-8E8D-99966E265C88}">
      <dgm:prSet phldrT="[Texto]" custT="1"/>
      <dgm:spPr/>
      <dgm:t>
        <a:bodyPr/>
        <a:lstStyle/>
        <a:p>
          <a:r>
            <a:rPr lang="es-MX" sz="1600" b="1" dirty="0" smtClean="0">
              <a:solidFill>
                <a:schemeClr val="tx1"/>
              </a:solidFill>
              <a:latin typeface="+mj-lt"/>
            </a:rPr>
            <a:t>Al final el dímero STST/STAT se disocia del receptor y viaja al núcleo, donde regula la transcripción de genes específicos</a:t>
          </a:r>
        </a:p>
      </dgm:t>
    </dgm:pt>
    <dgm:pt modelId="{589D6435-81E6-42A6-953D-DF6C2ED9CCE5}" type="parTrans" cxnId="{7FFB362D-F707-4CA7-902B-4E4F275B0695}">
      <dgm:prSet/>
      <dgm:spPr/>
      <dgm:t>
        <a:bodyPr/>
        <a:lstStyle/>
        <a:p>
          <a:endParaRPr lang="es-MX" sz="2000" b="1">
            <a:solidFill>
              <a:schemeClr val="tx1"/>
            </a:solidFill>
            <a:latin typeface="+mj-lt"/>
          </a:endParaRPr>
        </a:p>
      </dgm:t>
    </dgm:pt>
    <dgm:pt modelId="{ACA127C6-47A9-4F57-B423-DDE4A990F78F}" type="sibTrans" cxnId="{7FFB362D-F707-4CA7-902B-4E4F275B0695}">
      <dgm:prSet/>
      <dgm:spPr/>
      <dgm:t>
        <a:bodyPr/>
        <a:lstStyle/>
        <a:p>
          <a:endParaRPr lang="es-MX" sz="2000" b="1">
            <a:solidFill>
              <a:schemeClr val="tx1"/>
            </a:solidFill>
            <a:latin typeface="+mj-lt"/>
          </a:endParaRPr>
        </a:p>
      </dgm:t>
    </dgm:pt>
    <dgm:pt modelId="{80876ECA-CEE0-4151-940E-1BC2269DA712}" type="pres">
      <dgm:prSet presAssocID="{C64B22D3-A1F4-44DA-92AC-B6E90FA6BDE6}" presName="Name0" presStyleCnt="0">
        <dgm:presLayoutVars>
          <dgm:dir/>
          <dgm:resizeHandles val="exact"/>
        </dgm:presLayoutVars>
      </dgm:prSet>
      <dgm:spPr/>
    </dgm:pt>
    <dgm:pt modelId="{7EB3D6C8-CEAF-4044-B35D-7C9CC2AE7349}" type="pres">
      <dgm:prSet presAssocID="{C619009D-7D4E-45CC-BD99-E516EF6E5AB8}" presName="node" presStyleLbl="node1" presStyleIdx="0" presStyleCnt="6">
        <dgm:presLayoutVars>
          <dgm:bulletEnabled val="1"/>
        </dgm:presLayoutVars>
      </dgm:prSet>
      <dgm:spPr/>
      <dgm:t>
        <a:bodyPr/>
        <a:lstStyle/>
        <a:p>
          <a:endParaRPr lang="es-MX"/>
        </a:p>
      </dgm:t>
    </dgm:pt>
    <dgm:pt modelId="{2A3B1C90-73AD-44BB-83D5-FD31F1F9C073}" type="pres">
      <dgm:prSet presAssocID="{5D94A729-692B-4428-8E4A-50DBD8F24AD6}" presName="sibTrans" presStyleLbl="sibTrans1D1" presStyleIdx="0" presStyleCnt="5"/>
      <dgm:spPr/>
      <dgm:t>
        <a:bodyPr/>
        <a:lstStyle/>
        <a:p>
          <a:endParaRPr lang="es-MX"/>
        </a:p>
      </dgm:t>
    </dgm:pt>
    <dgm:pt modelId="{40FB43B0-5A13-4A93-9A40-5E2E0FA7EAB0}" type="pres">
      <dgm:prSet presAssocID="{5D94A729-692B-4428-8E4A-50DBD8F24AD6}" presName="connectorText" presStyleLbl="sibTrans1D1" presStyleIdx="0" presStyleCnt="5"/>
      <dgm:spPr/>
      <dgm:t>
        <a:bodyPr/>
        <a:lstStyle/>
        <a:p>
          <a:endParaRPr lang="es-MX"/>
        </a:p>
      </dgm:t>
    </dgm:pt>
    <dgm:pt modelId="{4C6307E5-C63E-4E55-8A59-F87E19E10D97}" type="pres">
      <dgm:prSet presAssocID="{8DB648C4-715E-4A57-8E93-A79FD2BC0DEF}" presName="node" presStyleLbl="node1" presStyleIdx="1" presStyleCnt="6">
        <dgm:presLayoutVars>
          <dgm:bulletEnabled val="1"/>
        </dgm:presLayoutVars>
      </dgm:prSet>
      <dgm:spPr/>
      <dgm:t>
        <a:bodyPr/>
        <a:lstStyle/>
        <a:p>
          <a:endParaRPr lang="es-MX"/>
        </a:p>
      </dgm:t>
    </dgm:pt>
    <dgm:pt modelId="{AB910611-5428-428E-BCAA-C512B028F557}" type="pres">
      <dgm:prSet presAssocID="{17B5F305-3B6D-401C-883C-BAE80658FFA2}" presName="sibTrans" presStyleLbl="sibTrans1D1" presStyleIdx="1" presStyleCnt="5"/>
      <dgm:spPr/>
      <dgm:t>
        <a:bodyPr/>
        <a:lstStyle/>
        <a:p>
          <a:endParaRPr lang="es-MX"/>
        </a:p>
      </dgm:t>
    </dgm:pt>
    <dgm:pt modelId="{9B6D2326-A005-46AA-819D-AF751EBB28F5}" type="pres">
      <dgm:prSet presAssocID="{17B5F305-3B6D-401C-883C-BAE80658FFA2}" presName="connectorText" presStyleLbl="sibTrans1D1" presStyleIdx="1" presStyleCnt="5"/>
      <dgm:spPr/>
      <dgm:t>
        <a:bodyPr/>
        <a:lstStyle/>
        <a:p>
          <a:endParaRPr lang="es-MX"/>
        </a:p>
      </dgm:t>
    </dgm:pt>
    <dgm:pt modelId="{6A12C6BD-E767-4EA8-9775-E7873072F682}" type="pres">
      <dgm:prSet presAssocID="{28489783-E43C-4D9B-93CD-89BBF837C5EA}" presName="node" presStyleLbl="node1" presStyleIdx="2" presStyleCnt="6">
        <dgm:presLayoutVars>
          <dgm:bulletEnabled val="1"/>
        </dgm:presLayoutVars>
      </dgm:prSet>
      <dgm:spPr/>
      <dgm:t>
        <a:bodyPr/>
        <a:lstStyle/>
        <a:p>
          <a:endParaRPr lang="es-MX"/>
        </a:p>
      </dgm:t>
    </dgm:pt>
    <dgm:pt modelId="{9575AB1E-8CD1-4D99-94C3-466486D26B8F}" type="pres">
      <dgm:prSet presAssocID="{564D3CF9-A999-455A-AFFA-50BF1318B7A9}" presName="sibTrans" presStyleLbl="sibTrans1D1" presStyleIdx="2" presStyleCnt="5"/>
      <dgm:spPr/>
      <dgm:t>
        <a:bodyPr/>
        <a:lstStyle/>
        <a:p>
          <a:endParaRPr lang="es-MX"/>
        </a:p>
      </dgm:t>
    </dgm:pt>
    <dgm:pt modelId="{666270D9-745C-4815-B686-F534616DDC93}" type="pres">
      <dgm:prSet presAssocID="{564D3CF9-A999-455A-AFFA-50BF1318B7A9}" presName="connectorText" presStyleLbl="sibTrans1D1" presStyleIdx="2" presStyleCnt="5"/>
      <dgm:spPr/>
      <dgm:t>
        <a:bodyPr/>
        <a:lstStyle/>
        <a:p>
          <a:endParaRPr lang="es-MX"/>
        </a:p>
      </dgm:t>
    </dgm:pt>
    <dgm:pt modelId="{AE927013-4C82-4427-A2CA-8E38DC118EFE}" type="pres">
      <dgm:prSet presAssocID="{0AA59E00-157B-454C-82F7-C59B0B525FDA}" presName="node" presStyleLbl="node1" presStyleIdx="3" presStyleCnt="6">
        <dgm:presLayoutVars>
          <dgm:bulletEnabled val="1"/>
        </dgm:presLayoutVars>
      </dgm:prSet>
      <dgm:spPr/>
      <dgm:t>
        <a:bodyPr/>
        <a:lstStyle/>
        <a:p>
          <a:endParaRPr lang="es-MX"/>
        </a:p>
      </dgm:t>
    </dgm:pt>
    <dgm:pt modelId="{A379EAB7-389A-436D-BBD2-740573FAD2B2}" type="pres">
      <dgm:prSet presAssocID="{42D43031-2E74-442E-8FAA-048112B116A0}" presName="sibTrans" presStyleLbl="sibTrans1D1" presStyleIdx="3" presStyleCnt="5"/>
      <dgm:spPr/>
      <dgm:t>
        <a:bodyPr/>
        <a:lstStyle/>
        <a:p>
          <a:endParaRPr lang="es-MX"/>
        </a:p>
      </dgm:t>
    </dgm:pt>
    <dgm:pt modelId="{06AB507D-1014-4C17-988A-BA8A3F1ED5B2}" type="pres">
      <dgm:prSet presAssocID="{42D43031-2E74-442E-8FAA-048112B116A0}" presName="connectorText" presStyleLbl="sibTrans1D1" presStyleIdx="3" presStyleCnt="5"/>
      <dgm:spPr/>
      <dgm:t>
        <a:bodyPr/>
        <a:lstStyle/>
        <a:p>
          <a:endParaRPr lang="es-MX"/>
        </a:p>
      </dgm:t>
    </dgm:pt>
    <dgm:pt modelId="{5F64B073-069F-4704-8D0A-1DBA3982997B}" type="pres">
      <dgm:prSet presAssocID="{9401D704-2471-450A-8E0B-EB6B10FFBEE0}" presName="node" presStyleLbl="node1" presStyleIdx="4" presStyleCnt="6">
        <dgm:presLayoutVars>
          <dgm:bulletEnabled val="1"/>
        </dgm:presLayoutVars>
      </dgm:prSet>
      <dgm:spPr/>
      <dgm:t>
        <a:bodyPr/>
        <a:lstStyle/>
        <a:p>
          <a:endParaRPr lang="es-MX"/>
        </a:p>
      </dgm:t>
    </dgm:pt>
    <dgm:pt modelId="{482A4AE4-F5EE-44D8-9FC7-743042B06CE6}" type="pres">
      <dgm:prSet presAssocID="{50FC1923-701A-4574-A9F8-56874D931C53}" presName="sibTrans" presStyleLbl="sibTrans1D1" presStyleIdx="4" presStyleCnt="5"/>
      <dgm:spPr/>
      <dgm:t>
        <a:bodyPr/>
        <a:lstStyle/>
        <a:p>
          <a:endParaRPr lang="es-MX"/>
        </a:p>
      </dgm:t>
    </dgm:pt>
    <dgm:pt modelId="{DD355899-CBD4-4B80-AFDD-5C817C3444DE}" type="pres">
      <dgm:prSet presAssocID="{50FC1923-701A-4574-A9F8-56874D931C53}" presName="connectorText" presStyleLbl="sibTrans1D1" presStyleIdx="4" presStyleCnt="5"/>
      <dgm:spPr/>
      <dgm:t>
        <a:bodyPr/>
        <a:lstStyle/>
        <a:p>
          <a:endParaRPr lang="es-MX"/>
        </a:p>
      </dgm:t>
    </dgm:pt>
    <dgm:pt modelId="{F6E38300-22A5-4AEB-8C88-3FF3A4AAEE4E}" type="pres">
      <dgm:prSet presAssocID="{86765F03-EA94-445D-8E8D-99966E265C88}" presName="node" presStyleLbl="node1" presStyleIdx="5" presStyleCnt="6">
        <dgm:presLayoutVars>
          <dgm:bulletEnabled val="1"/>
        </dgm:presLayoutVars>
      </dgm:prSet>
      <dgm:spPr/>
      <dgm:t>
        <a:bodyPr/>
        <a:lstStyle/>
        <a:p>
          <a:endParaRPr lang="es-MX"/>
        </a:p>
      </dgm:t>
    </dgm:pt>
  </dgm:ptLst>
  <dgm:cxnLst>
    <dgm:cxn modelId="{B80727E8-86B9-4CC6-A464-B4E9A603D9F3}" type="presOf" srcId="{564D3CF9-A999-455A-AFFA-50BF1318B7A9}" destId="{666270D9-745C-4815-B686-F534616DDC93}" srcOrd="1" destOrd="0" presId="urn:microsoft.com/office/officeart/2005/8/layout/bProcess3"/>
    <dgm:cxn modelId="{28D1391C-13F3-4F9B-8A8F-2A7051F94D2E}" srcId="{C64B22D3-A1F4-44DA-92AC-B6E90FA6BDE6}" destId="{8DB648C4-715E-4A57-8E93-A79FD2BC0DEF}" srcOrd="1" destOrd="0" parTransId="{444D0BB0-40DE-41BB-812B-C1186B493652}" sibTransId="{17B5F305-3B6D-401C-883C-BAE80658FFA2}"/>
    <dgm:cxn modelId="{177B0F6F-4C85-4836-9EF0-0383C8F18856}" type="presOf" srcId="{9401D704-2471-450A-8E0B-EB6B10FFBEE0}" destId="{5F64B073-069F-4704-8D0A-1DBA3982997B}" srcOrd="0" destOrd="0" presId="urn:microsoft.com/office/officeart/2005/8/layout/bProcess3"/>
    <dgm:cxn modelId="{3A3CF2F1-9372-4CEE-B2F1-FFD8E4CA4700}" type="presOf" srcId="{50FC1923-701A-4574-A9F8-56874D931C53}" destId="{482A4AE4-F5EE-44D8-9FC7-743042B06CE6}" srcOrd="0" destOrd="0" presId="urn:microsoft.com/office/officeart/2005/8/layout/bProcess3"/>
    <dgm:cxn modelId="{487D9FE4-F760-4A80-A83E-451AE3B8A84E}" type="presOf" srcId="{17B5F305-3B6D-401C-883C-BAE80658FFA2}" destId="{AB910611-5428-428E-BCAA-C512B028F557}" srcOrd="0" destOrd="0" presId="urn:microsoft.com/office/officeart/2005/8/layout/bProcess3"/>
    <dgm:cxn modelId="{B497FAB5-99E2-4CFE-BEFF-C7EFDF2C7CD8}" type="presOf" srcId="{564D3CF9-A999-455A-AFFA-50BF1318B7A9}" destId="{9575AB1E-8CD1-4D99-94C3-466486D26B8F}" srcOrd="0" destOrd="0" presId="urn:microsoft.com/office/officeart/2005/8/layout/bProcess3"/>
    <dgm:cxn modelId="{58D94FD8-D919-4F6B-B64D-E016794FEB29}" type="presOf" srcId="{42D43031-2E74-442E-8FAA-048112B116A0}" destId="{06AB507D-1014-4C17-988A-BA8A3F1ED5B2}" srcOrd="1" destOrd="0" presId="urn:microsoft.com/office/officeart/2005/8/layout/bProcess3"/>
    <dgm:cxn modelId="{D997CE5C-2B69-4BFF-8002-ABC16231EB1C}" type="presOf" srcId="{50FC1923-701A-4574-A9F8-56874D931C53}" destId="{DD355899-CBD4-4B80-AFDD-5C817C3444DE}" srcOrd="1" destOrd="0" presId="urn:microsoft.com/office/officeart/2005/8/layout/bProcess3"/>
    <dgm:cxn modelId="{7FFB362D-F707-4CA7-902B-4E4F275B0695}" srcId="{C64B22D3-A1F4-44DA-92AC-B6E90FA6BDE6}" destId="{86765F03-EA94-445D-8E8D-99966E265C88}" srcOrd="5" destOrd="0" parTransId="{589D6435-81E6-42A6-953D-DF6C2ED9CCE5}" sibTransId="{ACA127C6-47A9-4F57-B423-DDE4A990F78F}"/>
    <dgm:cxn modelId="{7AFACCB5-A3C6-4A73-8E8B-6ADCB971A80F}" type="presOf" srcId="{C64B22D3-A1F4-44DA-92AC-B6E90FA6BDE6}" destId="{80876ECA-CEE0-4151-940E-1BC2269DA712}" srcOrd="0" destOrd="0" presId="urn:microsoft.com/office/officeart/2005/8/layout/bProcess3"/>
    <dgm:cxn modelId="{EC038ABA-A0BD-49E6-BEA0-B7605FC9EDDD}" type="presOf" srcId="{5D94A729-692B-4428-8E4A-50DBD8F24AD6}" destId="{40FB43B0-5A13-4A93-9A40-5E2E0FA7EAB0}" srcOrd="1" destOrd="0" presId="urn:microsoft.com/office/officeart/2005/8/layout/bProcess3"/>
    <dgm:cxn modelId="{475DA7C8-D599-43CE-8AF6-0F6B1E2037CF}" srcId="{C64B22D3-A1F4-44DA-92AC-B6E90FA6BDE6}" destId="{28489783-E43C-4D9B-93CD-89BBF837C5EA}" srcOrd="2" destOrd="0" parTransId="{A076AB37-3E85-4E80-8B5D-BD7BAD1DB14C}" sibTransId="{564D3CF9-A999-455A-AFFA-50BF1318B7A9}"/>
    <dgm:cxn modelId="{0EE2E08F-CDF7-4B0B-99C1-DF9C8F767723}" srcId="{C64B22D3-A1F4-44DA-92AC-B6E90FA6BDE6}" destId="{9401D704-2471-450A-8E0B-EB6B10FFBEE0}" srcOrd="4" destOrd="0" parTransId="{85C30992-71F5-4841-A2D0-68EDCD5561A3}" sibTransId="{50FC1923-701A-4574-A9F8-56874D931C53}"/>
    <dgm:cxn modelId="{1BECBA84-B8DE-43D8-8F5B-6030D2B699D3}" srcId="{C64B22D3-A1F4-44DA-92AC-B6E90FA6BDE6}" destId="{0AA59E00-157B-454C-82F7-C59B0B525FDA}" srcOrd="3" destOrd="0" parTransId="{ECAF9E5A-3F37-4111-AADB-A437875AB8D5}" sibTransId="{42D43031-2E74-442E-8FAA-048112B116A0}"/>
    <dgm:cxn modelId="{7AD0BB69-89B7-4F26-B2BB-5188DBD39F7C}" srcId="{C64B22D3-A1F4-44DA-92AC-B6E90FA6BDE6}" destId="{C619009D-7D4E-45CC-BD99-E516EF6E5AB8}" srcOrd="0" destOrd="0" parTransId="{C1C8A47B-983E-4333-A8D4-19AAC0D340DE}" sibTransId="{5D94A729-692B-4428-8E4A-50DBD8F24AD6}"/>
    <dgm:cxn modelId="{27D81340-5F4A-486A-9E32-1BBCB7C3ED6A}" type="presOf" srcId="{17B5F305-3B6D-401C-883C-BAE80658FFA2}" destId="{9B6D2326-A005-46AA-819D-AF751EBB28F5}" srcOrd="1" destOrd="0" presId="urn:microsoft.com/office/officeart/2005/8/layout/bProcess3"/>
    <dgm:cxn modelId="{2FBC41CC-F5E9-4B67-BA64-A8FA63A714E9}" type="presOf" srcId="{5D94A729-692B-4428-8E4A-50DBD8F24AD6}" destId="{2A3B1C90-73AD-44BB-83D5-FD31F1F9C073}" srcOrd="0" destOrd="0" presId="urn:microsoft.com/office/officeart/2005/8/layout/bProcess3"/>
    <dgm:cxn modelId="{F24791F5-1734-4950-A5C3-260AE5FAA66B}" type="presOf" srcId="{28489783-E43C-4D9B-93CD-89BBF837C5EA}" destId="{6A12C6BD-E767-4EA8-9775-E7873072F682}" srcOrd="0" destOrd="0" presId="urn:microsoft.com/office/officeart/2005/8/layout/bProcess3"/>
    <dgm:cxn modelId="{C6212C0F-126C-40A0-B464-9D999779E4F6}" type="presOf" srcId="{86765F03-EA94-445D-8E8D-99966E265C88}" destId="{F6E38300-22A5-4AEB-8C88-3FF3A4AAEE4E}" srcOrd="0" destOrd="0" presId="urn:microsoft.com/office/officeart/2005/8/layout/bProcess3"/>
    <dgm:cxn modelId="{1AEFDF9B-1738-4B92-894C-2DD677011827}" type="presOf" srcId="{8DB648C4-715E-4A57-8E93-A79FD2BC0DEF}" destId="{4C6307E5-C63E-4E55-8A59-F87E19E10D97}" srcOrd="0" destOrd="0" presId="urn:microsoft.com/office/officeart/2005/8/layout/bProcess3"/>
    <dgm:cxn modelId="{BD995E5B-EA2F-4DD1-864A-679CF2CD908C}" type="presOf" srcId="{0AA59E00-157B-454C-82F7-C59B0B525FDA}" destId="{AE927013-4C82-4427-A2CA-8E38DC118EFE}" srcOrd="0" destOrd="0" presId="urn:microsoft.com/office/officeart/2005/8/layout/bProcess3"/>
    <dgm:cxn modelId="{82DA85D7-4BAD-47A1-956F-1D84ED86F6C7}" type="presOf" srcId="{42D43031-2E74-442E-8FAA-048112B116A0}" destId="{A379EAB7-389A-436D-BBD2-740573FAD2B2}" srcOrd="0" destOrd="0" presId="urn:microsoft.com/office/officeart/2005/8/layout/bProcess3"/>
    <dgm:cxn modelId="{3A586C6E-3C85-47DB-BCC8-5B26C9704FE9}" type="presOf" srcId="{C619009D-7D4E-45CC-BD99-E516EF6E5AB8}" destId="{7EB3D6C8-CEAF-4044-B35D-7C9CC2AE7349}" srcOrd="0" destOrd="0" presId="urn:microsoft.com/office/officeart/2005/8/layout/bProcess3"/>
    <dgm:cxn modelId="{54A85003-5907-433C-BBC1-CE733277DAA5}" type="presParOf" srcId="{80876ECA-CEE0-4151-940E-1BC2269DA712}" destId="{7EB3D6C8-CEAF-4044-B35D-7C9CC2AE7349}" srcOrd="0" destOrd="0" presId="urn:microsoft.com/office/officeart/2005/8/layout/bProcess3"/>
    <dgm:cxn modelId="{4A17B643-4C0F-4902-86D1-88475316B994}" type="presParOf" srcId="{80876ECA-CEE0-4151-940E-1BC2269DA712}" destId="{2A3B1C90-73AD-44BB-83D5-FD31F1F9C073}" srcOrd="1" destOrd="0" presId="urn:microsoft.com/office/officeart/2005/8/layout/bProcess3"/>
    <dgm:cxn modelId="{BE922B61-80A5-4B3F-80ED-BD3EEC69E78F}" type="presParOf" srcId="{2A3B1C90-73AD-44BB-83D5-FD31F1F9C073}" destId="{40FB43B0-5A13-4A93-9A40-5E2E0FA7EAB0}" srcOrd="0" destOrd="0" presId="urn:microsoft.com/office/officeart/2005/8/layout/bProcess3"/>
    <dgm:cxn modelId="{34E92197-7BE3-4BDB-83D4-24FEDF1E3C3A}" type="presParOf" srcId="{80876ECA-CEE0-4151-940E-1BC2269DA712}" destId="{4C6307E5-C63E-4E55-8A59-F87E19E10D97}" srcOrd="2" destOrd="0" presId="urn:microsoft.com/office/officeart/2005/8/layout/bProcess3"/>
    <dgm:cxn modelId="{44FE5915-C719-48B6-9250-8A262EE19145}" type="presParOf" srcId="{80876ECA-CEE0-4151-940E-1BC2269DA712}" destId="{AB910611-5428-428E-BCAA-C512B028F557}" srcOrd="3" destOrd="0" presId="urn:microsoft.com/office/officeart/2005/8/layout/bProcess3"/>
    <dgm:cxn modelId="{BCB26AE9-1AE3-4712-BC7A-8C104A6ABEC5}" type="presParOf" srcId="{AB910611-5428-428E-BCAA-C512B028F557}" destId="{9B6D2326-A005-46AA-819D-AF751EBB28F5}" srcOrd="0" destOrd="0" presId="urn:microsoft.com/office/officeart/2005/8/layout/bProcess3"/>
    <dgm:cxn modelId="{8B536F0A-FE60-4EE7-9562-35279BA5B60E}" type="presParOf" srcId="{80876ECA-CEE0-4151-940E-1BC2269DA712}" destId="{6A12C6BD-E767-4EA8-9775-E7873072F682}" srcOrd="4" destOrd="0" presId="urn:microsoft.com/office/officeart/2005/8/layout/bProcess3"/>
    <dgm:cxn modelId="{401C76D5-2570-4EB0-BDAF-E1B280AFCC00}" type="presParOf" srcId="{80876ECA-CEE0-4151-940E-1BC2269DA712}" destId="{9575AB1E-8CD1-4D99-94C3-466486D26B8F}" srcOrd="5" destOrd="0" presId="urn:microsoft.com/office/officeart/2005/8/layout/bProcess3"/>
    <dgm:cxn modelId="{E10E1E91-5515-4465-8C9D-958682880518}" type="presParOf" srcId="{9575AB1E-8CD1-4D99-94C3-466486D26B8F}" destId="{666270D9-745C-4815-B686-F534616DDC93}" srcOrd="0" destOrd="0" presId="urn:microsoft.com/office/officeart/2005/8/layout/bProcess3"/>
    <dgm:cxn modelId="{F3D97608-DD7D-42FA-BD5C-EDC992F166D1}" type="presParOf" srcId="{80876ECA-CEE0-4151-940E-1BC2269DA712}" destId="{AE927013-4C82-4427-A2CA-8E38DC118EFE}" srcOrd="6" destOrd="0" presId="urn:microsoft.com/office/officeart/2005/8/layout/bProcess3"/>
    <dgm:cxn modelId="{83C2392C-312C-4044-A7DF-EF95D6252BC5}" type="presParOf" srcId="{80876ECA-CEE0-4151-940E-1BC2269DA712}" destId="{A379EAB7-389A-436D-BBD2-740573FAD2B2}" srcOrd="7" destOrd="0" presId="urn:microsoft.com/office/officeart/2005/8/layout/bProcess3"/>
    <dgm:cxn modelId="{A1699B8D-CC7D-4661-B967-29A001D50237}" type="presParOf" srcId="{A379EAB7-389A-436D-BBD2-740573FAD2B2}" destId="{06AB507D-1014-4C17-988A-BA8A3F1ED5B2}" srcOrd="0" destOrd="0" presId="urn:microsoft.com/office/officeart/2005/8/layout/bProcess3"/>
    <dgm:cxn modelId="{0F43979B-65A1-4F6C-9281-2F2F23B9E6B3}" type="presParOf" srcId="{80876ECA-CEE0-4151-940E-1BC2269DA712}" destId="{5F64B073-069F-4704-8D0A-1DBA3982997B}" srcOrd="8" destOrd="0" presId="urn:microsoft.com/office/officeart/2005/8/layout/bProcess3"/>
    <dgm:cxn modelId="{52D1B564-6B0A-4B80-B25F-5EB41A0AEE1B}" type="presParOf" srcId="{80876ECA-CEE0-4151-940E-1BC2269DA712}" destId="{482A4AE4-F5EE-44D8-9FC7-743042B06CE6}" srcOrd="9" destOrd="0" presId="urn:microsoft.com/office/officeart/2005/8/layout/bProcess3"/>
    <dgm:cxn modelId="{36CD96E5-F6B5-4533-A118-5AF08D9AAF36}" type="presParOf" srcId="{482A4AE4-F5EE-44D8-9FC7-743042B06CE6}" destId="{DD355899-CBD4-4B80-AFDD-5C817C3444DE}" srcOrd="0" destOrd="0" presId="urn:microsoft.com/office/officeart/2005/8/layout/bProcess3"/>
    <dgm:cxn modelId="{68F01F01-06D8-43B3-B807-BE2AFEB9A0E5}" type="presParOf" srcId="{80876ECA-CEE0-4151-940E-1BC2269DA712}" destId="{F6E38300-22A5-4AEB-8C88-3FF3A4AAEE4E}"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99498E5-2BC7-48C9-8053-767D03D88194}"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es-MX"/>
        </a:p>
      </dgm:t>
    </dgm:pt>
    <dgm:pt modelId="{2F834EEB-1AB6-4230-A6F1-0481D4FB8B88}">
      <dgm:prSet phldrT="[Texto]" custT="1"/>
      <dgm:spPr/>
      <dgm:t>
        <a:bodyPr/>
        <a:lstStyle/>
        <a:p>
          <a:r>
            <a:rPr lang="es-MX" sz="1400" b="1" dirty="0" smtClean="0">
              <a:solidFill>
                <a:schemeClr val="tx1"/>
              </a:solidFill>
              <a:latin typeface="+mj-lt"/>
            </a:rPr>
            <a:t>Primero se detecta el ligando extracelular mediante un receptor en la superficie celular.</a:t>
          </a:r>
          <a:endParaRPr lang="es-MX" sz="1400" b="1" dirty="0">
            <a:solidFill>
              <a:schemeClr val="tx1"/>
            </a:solidFill>
            <a:latin typeface="+mj-lt"/>
          </a:endParaRPr>
        </a:p>
      </dgm:t>
    </dgm:pt>
    <dgm:pt modelId="{BE7090A4-4AEE-4373-ABAB-B5C9DA88CA0B}" type="parTrans" cxnId="{F20C684A-83A8-461F-A55E-01998910D393}">
      <dgm:prSet/>
      <dgm:spPr/>
      <dgm:t>
        <a:bodyPr/>
        <a:lstStyle/>
        <a:p>
          <a:endParaRPr lang="es-MX" b="1">
            <a:solidFill>
              <a:schemeClr val="tx1"/>
            </a:solidFill>
            <a:latin typeface="+mj-lt"/>
          </a:endParaRPr>
        </a:p>
      </dgm:t>
    </dgm:pt>
    <dgm:pt modelId="{E282565A-38FC-4AAB-9185-9DB114359E61}" type="sibTrans" cxnId="{F20C684A-83A8-461F-A55E-01998910D393}">
      <dgm:prSet/>
      <dgm:spPr/>
      <dgm:t>
        <a:bodyPr/>
        <a:lstStyle/>
        <a:p>
          <a:endParaRPr lang="es-MX" b="1">
            <a:solidFill>
              <a:schemeClr val="tx1"/>
            </a:solidFill>
            <a:latin typeface="+mj-lt"/>
          </a:endParaRPr>
        </a:p>
      </dgm:t>
    </dgm:pt>
    <dgm:pt modelId="{A875DEDC-7EDD-40F5-8C81-91BD93EDA4BC}">
      <dgm:prSet phldrT="[Texto]" custT="1"/>
      <dgm:spPr/>
      <dgm:t>
        <a:bodyPr/>
        <a:lstStyle/>
        <a:p>
          <a:r>
            <a:rPr lang="es-MX" sz="1400" b="1" dirty="0" smtClean="0">
              <a:solidFill>
                <a:schemeClr val="tx1"/>
              </a:solidFill>
              <a:latin typeface="+mj-lt"/>
            </a:rPr>
            <a:t>El receptor desencadena la activación de una proteína G situada cara citoplásmica de la membrana.  </a:t>
          </a:r>
          <a:endParaRPr lang="es-MX" sz="1400" b="1" dirty="0">
            <a:solidFill>
              <a:schemeClr val="tx1"/>
            </a:solidFill>
            <a:latin typeface="+mj-lt"/>
          </a:endParaRPr>
        </a:p>
      </dgm:t>
    </dgm:pt>
    <dgm:pt modelId="{0524B53D-D0EE-4CB0-B2FB-BDE9633FDEDE}" type="parTrans" cxnId="{C5191424-31DE-4B2E-8711-EA51DB1A7B19}">
      <dgm:prSet/>
      <dgm:spPr/>
      <dgm:t>
        <a:bodyPr/>
        <a:lstStyle/>
        <a:p>
          <a:endParaRPr lang="es-MX" b="1">
            <a:solidFill>
              <a:schemeClr val="tx1"/>
            </a:solidFill>
            <a:latin typeface="+mj-lt"/>
          </a:endParaRPr>
        </a:p>
      </dgm:t>
    </dgm:pt>
    <dgm:pt modelId="{AA6B8C72-D5E9-4375-AA54-D759037A7213}" type="sibTrans" cxnId="{C5191424-31DE-4B2E-8711-EA51DB1A7B19}">
      <dgm:prSet/>
      <dgm:spPr/>
      <dgm:t>
        <a:bodyPr/>
        <a:lstStyle/>
        <a:p>
          <a:endParaRPr lang="es-MX" b="1">
            <a:solidFill>
              <a:schemeClr val="tx1"/>
            </a:solidFill>
            <a:latin typeface="+mj-lt"/>
          </a:endParaRPr>
        </a:p>
      </dgm:t>
    </dgm:pt>
    <dgm:pt modelId="{24754E56-E821-4EC0-BEEC-594B37DE64E5}">
      <dgm:prSet phldrT="[Texto]" custT="1"/>
      <dgm:spPr/>
      <dgm:t>
        <a:bodyPr/>
        <a:lstStyle/>
        <a:p>
          <a:r>
            <a:rPr lang="es-MX" sz="1400" b="1" dirty="0" smtClean="0">
              <a:solidFill>
                <a:schemeClr val="tx1"/>
              </a:solidFill>
              <a:latin typeface="+mj-lt"/>
            </a:rPr>
            <a:t>La proteína G activada cambia de actividad  de un elemento efector  y este cambia la concentración del segundo mensajero.</a:t>
          </a:r>
          <a:endParaRPr lang="es-MX" sz="1400" b="1" dirty="0">
            <a:solidFill>
              <a:schemeClr val="tx1"/>
            </a:solidFill>
            <a:latin typeface="+mj-lt"/>
          </a:endParaRPr>
        </a:p>
      </dgm:t>
    </dgm:pt>
    <dgm:pt modelId="{DA183F85-FB70-4C06-9616-8895D13CE295}" type="parTrans" cxnId="{D38B9573-3657-4008-9A1F-27A040BC76E7}">
      <dgm:prSet/>
      <dgm:spPr/>
      <dgm:t>
        <a:bodyPr/>
        <a:lstStyle/>
        <a:p>
          <a:endParaRPr lang="es-MX" b="1">
            <a:solidFill>
              <a:schemeClr val="tx1"/>
            </a:solidFill>
            <a:latin typeface="+mj-lt"/>
          </a:endParaRPr>
        </a:p>
      </dgm:t>
    </dgm:pt>
    <dgm:pt modelId="{7D0225FF-7583-464C-AD12-161877707D39}" type="sibTrans" cxnId="{D38B9573-3657-4008-9A1F-27A040BC76E7}">
      <dgm:prSet/>
      <dgm:spPr/>
      <dgm:t>
        <a:bodyPr/>
        <a:lstStyle/>
        <a:p>
          <a:endParaRPr lang="es-MX" b="1">
            <a:solidFill>
              <a:schemeClr val="tx1"/>
            </a:solidFill>
            <a:latin typeface="+mj-lt"/>
          </a:endParaRPr>
        </a:p>
      </dgm:t>
    </dgm:pt>
    <dgm:pt modelId="{3F14461C-A28A-4D63-B5CE-257165D84F28}">
      <dgm:prSet phldrT="[Texto]" custT="1"/>
      <dgm:spPr/>
      <dgm:t>
        <a:bodyPr/>
        <a:lstStyle/>
        <a:p>
          <a:r>
            <a:rPr lang="es-MX" sz="1400" b="1" dirty="0" smtClean="0">
              <a:solidFill>
                <a:schemeClr val="tx1"/>
              </a:solidFill>
              <a:latin typeface="+mj-lt"/>
            </a:rPr>
            <a:t>Para el AMPc  la enzima efectora es la ciclasa de adenilo</a:t>
          </a:r>
          <a:endParaRPr lang="es-MX" sz="1400" b="1" dirty="0">
            <a:solidFill>
              <a:schemeClr val="tx1"/>
            </a:solidFill>
            <a:latin typeface="+mj-lt"/>
          </a:endParaRPr>
        </a:p>
      </dgm:t>
    </dgm:pt>
    <dgm:pt modelId="{A4A767EE-E1CE-48DC-9BD6-F46628A679BF}" type="parTrans" cxnId="{262FD11C-C151-49A9-9781-D65AD280172D}">
      <dgm:prSet/>
      <dgm:spPr/>
      <dgm:t>
        <a:bodyPr/>
        <a:lstStyle/>
        <a:p>
          <a:endParaRPr lang="es-MX" b="1">
            <a:solidFill>
              <a:schemeClr val="tx1"/>
            </a:solidFill>
            <a:latin typeface="+mj-lt"/>
          </a:endParaRPr>
        </a:p>
      </dgm:t>
    </dgm:pt>
    <dgm:pt modelId="{BEEB0873-261D-411B-83DE-C3E5E371F312}" type="sibTrans" cxnId="{262FD11C-C151-49A9-9781-D65AD280172D}">
      <dgm:prSet/>
      <dgm:spPr/>
      <dgm:t>
        <a:bodyPr/>
        <a:lstStyle/>
        <a:p>
          <a:endParaRPr lang="es-MX" b="1">
            <a:solidFill>
              <a:schemeClr val="tx1"/>
            </a:solidFill>
            <a:latin typeface="+mj-lt"/>
          </a:endParaRPr>
        </a:p>
      </dgm:t>
    </dgm:pt>
    <mc:AlternateContent xmlns:mc="http://schemas.openxmlformats.org/markup-compatibility/2006" xmlns:a14="http://schemas.microsoft.com/office/drawing/2010/main">
      <mc:Choice Requires="a14">
        <dgm:pt modelId="{CF1C9901-07E4-4E7C-B6B6-D44FDD2C2C98}">
          <dgm:prSet phldrT="[Texto]" custT="1"/>
          <dgm:spPr/>
          <dgm:t>
            <a:bodyPr/>
            <a:lstStyle/>
            <a:p>
              <a:r>
                <a:rPr lang="es-MX" sz="1400" b="1" dirty="0" smtClean="0">
                  <a:solidFill>
                    <a:schemeClr val="tx1"/>
                  </a:solidFill>
                  <a:latin typeface="+mj-lt"/>
                </a:rPr>
                <a:t>La proteína </a:t>
              </a:r>
              <a14:m>
                <m:oMath xmlns:m="http://schemas.openxmlformats.org/officeDocument/2006/math">
                  <m:sSub>
                    <m:sSubPr>
                      <m:ctrlPr>
                        <a:rPr lang="es-MX" sz="1400" b="1" i="1" smtClean="0">
                          <a:solidFill>
                            <a:schemeClr val="tx1"/>
                          </a:solidFill>
                          <a:latin typeface="Cambria Math"/>
                        </a:rPr>
                      </m:ctrlPr>
                    </m:sSubPr>
                    <m:e>
                      <m:r>
                        <a:rPr lang="es-MX" sz="1400" b="1" i="1" smtClean="0">
                          <a:solidFill>
                            <a:schemeClr val="tx1"/>
                          </a:solidFill>
                          <a:latin typeface="Cambria Math"/>
                        </a:rPr>
                        <m:t>𝑮</m:t>
                      </m:r>
                    </m:e>
                    <m:sub>
                      <m:r>
                        <a:rPr lang="es-MX" sz="1400" b="1" i="1" smtClean="0">
                          <a:solidFill>
                            <a:schemeClr val="tx1"/>
                          </a:solidFill>
                          <a:latin typeface="Cambria Math"/>
                        </a:rPr>
                        <m:t>𝒔</m:t>
                      </m:r>
                    </m:sub>
                  </m:sSub>
                </m:oMath>
              </a14:m>
              <a:r>
                <a:rPr lang="es-MX" sz="1400" b="1" dirty="0" smtClean="0">
                  <a:solidFill>
                    <a:schemeClr val="tx1"/>
                  </a:solidFill>
                  <a:latin typeface="+mj-lt"/>
                </a:rPr>
                <a:t> estimula la ciclasa de adenilo, después de la activación por hormonas  y neurotransmisores  </a:t>
              </a:r>
              <a:endParaRPr lang="es-MX" sz="1400" b="1" dirty="0">
                <a:solidFill>
                  <a:schemeClr val="tx1"/>
                </a:solidFill>
                <a:latin typeface="+mj-lt"/>
              </a:endParaRPr>
            </a:p>
          </dgm:t>
        </dgm:pt>
      </mc:Choice>
      <mc:Fallback xmlns="">
        <dgm:pt modelId="{CF1C9901-07E4-4E7C-B6B6-D44FDD2C2C98}">
          <dgm:prSet phldrT="[Texto]" custT="1"/>
          <dgm:spPr/>
          <dgm:t>
            <a:bodyPr/>
            <a:lstStyle/>
            <a:p>
              <a:r>
                <a:rPr lang="es-MX" sz="1400" b="1" dirty="0" smtClean="0">
                  <a:solidFill>
                    <a:schemeClr val="tx1"/>
                  </a:solidFill>
                  <a:latin typeface="+mj-lt"/>
                </a:rPr>
                <a:t>La proteína </a:t>
              </a:r>
              <a:r>
                <a:rPr lang="es-MX" sz="1400" b="1" i="0" smtClean="0">
                  <a:solidFill>
                    <a:schemeClr val="tx1"/>
                  </a:solidFill>
                  <a:latin typeface="Cambria Math"/>
                </a:rPr>
                <a:t>𝑮_𝒔</a:t>
              </a:r>
              <a:r>
                <a:rPr lang="es-MX" sz="1400" b="1" dirty="0" smtClean="0">
                  <a:solidFill>
                    <a:schemeClr val="tx1"/>
                  </a:solidFill>
                  <a:latin typeface="+mj-lt"/>
                </a:rPr>
                <a:t> estimula la ciclasa de adenilo, después de la activación por hormonas  y neurotransmisores  </a:t>
              </a:r>
              <a:endParaRPr lang="es-MX" sz="1400" b="1" dirty="0">
                <a:solidFill>
                  <a:schemeClr val="tx1"/>
                </a:solidFill>
                <a:latin typeface="+mj-lt"/>
              </a:endParaRPr>
            </a:p>
          </dgm:t>
        </dgm:pt>
      </mc:Fallback>
    </mc:AlternateContent>
    <dgm:pt modelId="{7ADD367A-A936-4F5B-9A1D-7640E7514363}" type="parTrans" cxnId="{038BFD93-784D-41C7-925C-81DFA3812C74}">
      <dgm:prSet/>
      <dgm:spPr/>
      <dgm:t>
        <a:bodyPr/>
        <a:lstStyle/>
        <a:p>
          <a:endParaRPr lang="es-MX" b="1">
            <a:solidFill>
              <a:schemeClr val="tx1"/>
            </a:solidFill>
            <a:latin typeface="+mj-lt"/>
          </a:endParaRPr>
        </a:p>
      </dgm:t>
    </dgm:pt>
    <dgm:pt modelId="{3341D118-883D-44D2-A0CA-AE72A1474E09}" type="sibTrans" cxnId="{038BFD93-784D-41C7-925C-81DFA3812C74}">
      <dgm:prSet/>
      <dgm:spPr/>
      <dgm:t>
        <a:bodyPr/>
        <a:lstStyle/>
        <a:p>
          <a:endParaRPr lang="es-MX" b="1">
            <a:solidFill>
              <a:schemeClr val="tx1"/>
            </a:solidFill>
            <a:latin typeface="+mj-lt"/>
          </a:endParaRPr>
        </a:p>
      </dgm:t>
    </dgm:pt>
    <mc:AlternateContent xmlns:mc="http://schemas.openxmlformats.org/markup-compatibility/2006" xmlns:a14="http://schemas.microsoft.com/office/drawing/2010/main">
      <mc:Choice Requires="a14">
        <dgm:pt modelId="{1163D64E-CEF0-40D1-A525-C171836F6F8A}">
          <dgm:prSet phldrT="[Texto]" custT="1"/>
          <dgm:spPr/>
          <dgm:t>
            <a:bodyPr/>
            <a:lstStyle/>
            <a:p>
              <a:r>
                <a:rPr lang="es-MX" sz="1400" b="1" dirty="0" smtClean="0">
                  <a:solidFill>
                    <a:schemeClr val="tx1"/>
                  </a:solidFill>
                  <a:latin typeface="+mj-lt"/>
                </a:rPr>
                <a:t>Que actúan a través de receptores vinculados con </a:t>
              </a:r>
              <a14:m>
                <m:oMath xmlns:m="http://schemas.openxmlformats.org/officeDocument/2006/math">
                  <m:sSub>
                    <m:sSubPr>
                      <m:ctrlPr>
                        <a:rPr lang="es-MX" sz="1400" b="1" i="1" smtClean="0">
                          <a:solidFill>
                            <a:schemeClr val="tx1"/>
                          </a:solidFill>
                          <a:latin typeface="Cambria Math"/>
                        </a:rPr>
                      </m:ctrlPr>
                    </m:sSubPr>
                    <m:e>
                      <m:r>
                        <a:rPr lang="es-MX" sz="1400" b="1" i="1" smtClean="0">
                          <a:solidFill>
                            <a:schemeClr val="tx1"/>
                          </a:solidFill>
                          <a:latin typeface="Cambria Math"/>
                        </a:rPr>
                        <m:t>𝑮</m:t>
                      </m:r>
                    </m:e>
                    <m:sub>
                      <m:r>
                        <a:rPr lang="es-MX" sz="1400" b="1" i="1" smtClean="0">
                          <a:solidFill>
                            <a:schemeClr val="tx1"/>
                          </a:solidFill>
                          <a:latin typeface="Cambria Math"/>
                        </a:rPr>
                        <m:t>𝒔</m:t>
                      </m:r>
                    </m:sub>
                  </m:sSub>
                </m:oMath>
              </a14:m>
              <a:r>
                <a:rPr lang="es-MX" sz="1400" b="1" dirty="0" smtClean="0">
                  <a:solidFill>
                    <a:schemeClr val="tx1"/>
                  </a:solidFill>
                  <a:latin typeface="+mj-lt"/>
                </a:rPr>
                <a:t>, ej. adrenorreceptores </a:t>
              </a:r>
              <a14:m>
                <m:oMath xmlns:m="http://schemas.openxmlformats.org/officeDocument/2006/math">
                  <m:r>
                    <a:rPr lang="es-MX" sz="1400" b="1" i="1" smtClean="0">
                      <a:solidFill>
                        <a:schemeClr val="tx1"/>
                      </a:solidFill>
                      <a:latin typeface="Cambria Math"/>
                      <a:ea typeface="Cambria Math"/>
                    </a:rPr>
                    <m:t>𝜷</m:t>
                  </m:r>
                </m:oMath>
              </a14:m>
              <a:r>
                <a:rPr lang="es-MX" sz="1400" b="1" dirty="0" smtClean="0">
                  <a:solidFill>
                    <a:schemeClr val="tx1"/>
                  </a:solidFill>
                  <a:latin typeface="+mj-lt"/>
                </a:rPr>
                <a:t>, para glucagón, y subtipos de dopamina y serotonina</a:t>
              </a:r>
              <a:endParaRPr lang="es-MX" sz="1400" b="1" dirty="0">
                <a:solidFill>
                  <a:schemeClr val="tx1"/>
                </a:solidFill>
                <a:latin typeface="+mj-lt"/>
              </a:endParaRPr>
            </a:p>
          </dgm:t>
        </dgm:pt>
      </mc:Choice>
      <mc:Fallback xmlns="">
        <dgm:pt modelId="{1163D64E-CEF0-40D1-A525-C171836F6F8A}">
          <dgm:prSet phldrT="[Texto]" custT="1"/>
          <dgm:spPr/>
          <dgm:t>
            <a:bodyPr/>
            <a:lstStyle/>
            <a:p>
              <a:r>
                <a:rPr lang="es-MX" sz="1400" b="1" dirty="0" smtClean="0">
                  <a:solidFill>
                    <a:schemeClr val="tx1"/>
                  </a:solidFill>
                  <a:latin typeface="+mj-lt"/>
                </a:rPr>
                <a:t>Que actúan a través de receptores vinculados con </a:t>
              </a:r>
              <a:r>
                <a:rPr lang="es-MX" sz="1400" b="1" i="0" smtClean="0">
                  <a:solidFill>
                    <a:schemeClr val="tx1"/>
                  </a:solidFill>
                  <a:latin typeface="Cambria Math"/>
                </a:rPr>
                <a:t>𝑮_𝒔</a:t>
              </a:r>
              <a:r>
                <a:rPr lang="es-MX" sz="1400" b="1" dirty="0" smtClean="0">
                  <a:solidFill>
                    <a:schemeClr val="tx1"/>
                  </a:solidFill>
                  <a:latin typeface="+mj-lt"/>
                </a:rPr>
                <a:t>,</a:t>
              </a:r>
              <a:r>
                <a:rPr lang="es-MX" sz="1400" b="1" dirty="0" smtClean="0">
                  <a:solidFill>
                    <a:schemeClr val="tx1"/>
                  </a:solidFill>
                  <a:latin typeface="+mj-lt"/>
                </a:rPr>
                <a:t> ej. </a:t>
              </a:r>
              <a:r>
                <a:rPr lang="es-MX" sz="1400" b="1" dirty="0" smtClean="0">
                  <a:solidFill>
                    <a:schemeClr val="tx1"/>
                  </a:solidFill>
                  <a:latin typeface="+mj-lt"/>
                </a:rPr>
                <a:t>adrenorreceptores </a:t>
              </a:r>
              <a:r>
                <a:rPr lang="es-MX" sz="1400" b="1" i="0" smtClean="0">
                  <a:solidFill>
                    <a:schemeClr val="tx1"/>
                  </a:solidFill>
                  <a:latin typeface="Cambria Math"/>
                  <a:ea typeface="Cambria Math"/>
                </a:rPr>
                <a:t>𝜷</a:t>
              </a:r>
              <a:r>
                <a:rPr lang="es-MX" sz="1400" b="1" dirty="0" smtClean="0">
                  <a:solidFill>
                    <a:schemeClr val="tx1"/>
                  </a:solidFill>
                  <a:latin typeface="+mj-lt"/>
                </a:rPr>
                <a:t>, para glucagón, y subtipos </a:t>
              </a:r>
              <a:r>
                <a:rPr lang="es-MX" sz="1400" b="1" dirty="0" smtClean="0">
                  <a:solidFill>
                    <a:schemeClr val="tx1"/>
                  </a:solidFill>
                  <a:latin typeface="+mj-lt"/>
                </a:rPr>
                <a:t>de dopamina y serotonina</a:t>
              </a:r>
              <a:endParaRPr lang="es-MX" sz="1400" b="1" dirty="0">
                <a:solidFill>
                  <a:schemeClr val="tx1"/>
                </a:solidFill>
                <a:latin typeface="+mj-lt"/>
              </a:endParaRPr>
            </a:p>
          </dgm:t>
        </dgm:pt>
      </mc:Fallback>
    </mc:AlternateContent>
    <dgm:pt modelId="{3439D6CF-A3F8-4682-AE49-AA4D565EE316}" type="parTrans" cxnId="{CB243101-F384-44C3-A040-0B0921BC2EAC}">
      <dgm:prSet/>
      <dgm:spPr/>
      <dgm:t>
        <a:bodyPr/>
        <a:lstStyle/>
        <a:p>
          <a:endParaRPr lang="es-MX" b="1">
            <a:solidFill>
              <a:schemeClr val="tx1"/>
            </a:solidFill>
          </a:endParaRPr>
        </a:p>
      </dgm:t>
    </dgm:pt>
    <dgm:pt modelId="{F904893F-F4EC-4FDC-BC00-755715433504}" type="sibTrans" cxnId="{CB243101-F384-44C3-A040-0B0921BC2EAC}">
      <dgm:prSet/>
      <dgm:spPr/>
      <dgm:t>
        <a:bodyPr/>
        <a:lstStyle/>
        <a:p>
          <a:endParaRPr lang="es-MX" b="1">
            <a:solidFill>
              <a:schemeClr val="tx1"/>
            </a:solidFill>
          </a:endParaRPr>
        </a:p>
      </dgm:t>
    </dgm:pt>
    <dgm:pt modelId="{D671C196-B36F-47AC-8579-BBD0FE93390E}" type="pres">
      <dgm:prSet presAssocID="{C99498E5-2BC7-48C9-8053-767D03D88194}" presName="diagram" presStyleCnt="0">
        <dgm:presLayoutVars>
          <dgm:dir/>
          <dgm:resizeHandles val="exact"/>
        </dgm:presLayoutVars>
      </dgm:prSet>
      <dgm:spPr/>
      <dgm:t>
        <a:bodyPr/>
        <a:lstStyle/>
        <a:p>
          <a:endParaRPr lang="es-MX"/>
        </a:p>
      </dgm:t>
    </dgm:pt>
    <dgm:pt modelId="{787E6513-C7AB-4A5F-A518-A254C42A6D5E}" type="pres">
      <dgm:prSet presAssocID="{2F834EEB-1AB6-4230-A6F1-0481D4FB8B88}" presName="node" presStyleLbl="node1" presStyleIdx="0" presStyleCnt="6" custScaleY="119946">
        <dgm:presLayoutVars>
          <dgm:bulletEnabled val="1"/>
        </dgm:presLayoutVars>
      </dgm:prSet>
      <dgm:spPr/>
      <dgm:t>
        <a:bodyPr/>
        <a:lstStyle/>
        <a:p>
          <a:endParaRPr lang="es-MX"/>
        </a:p>
      </dgm:t>
    </dgm:pt>
    <dgm:pt modelId="{6BACC64E-3DED-4DB6-87FE-F7A46858F150}" type="pres">
      <dgm:prSet presAssocID="{E282565A-38FC-4AAB-9185-9DB114359E61}" presName="sibTrans" presStyleLbl="sibTrans2D1" presStyleIdx="0" presStyleCnt="5"/>
      <dgm:spPr/>
      <dgm:t>
        <a:bodyPr/>
        <a:lstStyle/>
        <a:p>
          <a:endParaRPr lang="es-MX"/>
        </a:p>
      </dgm:t>
    </dgm:pt>
    <dgm:pt modelId="{51B5CCFA-7231-4EBF-9C62-C6F75F8DF64E}" type="pres">
      <dgm:prSet presAssocID="{E282565A-38FC-4AAB-9185-9DB114359E61}" presName="connectorText" presStyleLbl="sibTrans2D1" presStyleIdx="0" presStyleCnt="5"/>
      <dgm:spPr/>
      <dgm:t>
        <a:bodyPr/>
        <a:lstStyle/>
        <a:p>
          <a:endParaRPr lang="es-MX"/>
        </a:p>
      </dgm:t>
    </dgm:pt>
    <dgm:pt modelId="{06D5F4D6-3266-4A4B-B05C-326224DAEAEC}" type="pres">
      <dgm:prSet presAssocID="{A875DEDC-7EDD-40F5-8C81-91BD93EDA4BC}" presName="node" presStyleLbl="node1" presStyleIdx="1" presStyleCnt="6" custScaleY="119946">
        <dgm:presLayoutVars>
          <dgm:bulletEnabled val="1"/>
        </dgm:presLayoutVars>
      </dgm:prSet>
      <dgm:spPr/>
      <dgm:t>
        <a:bodyPr/>
        <a:lstStyle/>
        <a:p>
          <a:endParaRPr lang="es-MX"/>
        </a:p>
      </dgm:t>
    </dgm:pt>
    <dgm:pt modelId="{6FB0475B-A77E-41B3-8FE1-E33C1F5FA093}" type="pres">
      <dgm:prSet presAssocID="{AA6B8C72-D5E9-4375-AA54-D759037A7213}" presName="sibTrans" presStyleLbl="sibTrans2D1" presStyleIdx="1" presStyleCnt="5"/>
      <dgm:spPr/>
      <dgm:t>
        <a:bodyPr/>
        <a:lstStyle/>
        <a:p>
          <a:endParaRPr lang="es-MX"/>
        </a:p>
      </dgm:t>
    </dgm:pt>
    <dgm:pt modelId="{511A31FB-1838-47E7-A98F-B43A473CE4EB}" type="pres">
      <dgm:prSet presAssocID="{AA6B8C72-D5E9-4375-AA54-D759037A7213}" presName="connectorText" presStyleLbl="sibTrans2D1" presStyleIdx="1" presStyleCnt="5"/>
      <dgm:spPr/>
      <dgm:t>
        <a:bodyPr/>
        <a:lstStyle/>
        <a:p>
          <a:endParaRPr lang="es-MX"/>
        </a:p>
      </dgm:t>
    </dgm:pt>
    <dgm:pt modelId="{E1D3EB7B-D9E4-4347-B602-99D00D1ACD0C}" type="pres">
      <dgm:prSet presAssocID="{24754E56-E821-4EC0-BEEC-594B37DE64E5}" presName="node" presStyleLbl="node1" presStyleIdx="2" presStyleCnt="6" custScaleY="119946">
        <dgm:presLayoutVars>
          <dgm:bulletEnabled val="1"/>
        </dgm:presLayoutVars>
      </dgm:prSet>
      <dgm:spPr/>
      <dgm:t>
        <a:bodyPr/>
        <a:lstStyle/>
        <a:p>
          <a:endParaRPr lang="es-MX"/>
        </a:p>
      </dgm:t>
    </dgm:pt>
    <dgm:pt modelId="{8D6D1442-76E9-4572-994D-C0D8381A36C6}" type="pres">
      <dgm:prSet presAssocID="{7D0225FF-7583-464C-AD12-161877707D39}" presName="sibTrans" presStyleLbl="sibTrans2D1" presStyleIdx="2" presStyleCnt="5"/>
      <dgm:spPr/>
      <dgm:t>
        <a:bodyPr/>
        <a:lstStyle/>
        <a:p>
          <a:endParaRPr lang="es-MX"/>
        </a:p>
      </dgm:t>
    </dgm:pt>
    <dgm:pt modelId="{3147D471-5C72-4B60-85F4-191CEAEA35A8}" type="pres">
      <dgm:prSet presAssocID="{7D0225FF-7583-464C-AD12-161877707D39}" presName="connectorText" presStyleLbl="sibTrans2D1" presStyleIdx="2" presStyleCnt="5"/>
      <dgm:spPr/>
      <dgm:t>
        <a:bodyPr/>
        <a:lstStyle/>
        <a:p>
          <a:endParaRPr lang="es-MX"/>
        </a:p>
      </dgm:t>
    </dgm:pt>
    <dgm:pt modelId="{73F511C6-0A10-441A-8862-7F193366AF38}" type="pres">
      <dgm:prSet presAssocID="{3F14461C-A28A-4D63-B5CE-257165D84F28}" presName="node" presStyleLbl="node1" presStyleIdx="3" presStyleCnt="6" custScaleY="119946">
        <dgm:presLayoutVars>
          <dgm:bulletEnabled val="1"/>
        </dgm:presLayoutVars>
      </dgm:prSet>
      <dgm:spPr/>
      <dgm:t>
        <a:bodyPr/>
        <a:lstStyle/>
        <a:p>
          <a:endParaRPr lang="es-MX"/>
        </a:p>
      </dgm:t>
    </dgm:pt>
    <dgm:pt modelId="{DEA12AE9-2541-4100-8D53-0AF1B90773BC}" type="pres">
      <dgm:prSet presAssocID="{BEEB0873-261D-411B-83DE-C3E5E371F312}" presName="sibTrans" presStyleLbl="sibTrans2D1" presStyleIdx="3" presStyleCnt="5"/>
      <dgm:spPr/>
      <dgm:t>
        <a:bodyPr/>
        <a:lstStyle/>
        <a:p>
          <a:endParaRPr lang="es-MX"/>
        </a:p>
      </dgm:t>
    </dgm:pt>
    <dgm:pt modelId="{D03A8AB5-B3E9-47D8-9081-C41643E14407}" type="pres">
      <dgm:prSet presAssocID="{BEEB0873-261D-411B-83DE-C3E5E371F312}" presName="connectorText" presStyleLbl="sibTrans2D1" presStyleIdx="3" presStyleCnt="5"/>
      <dgm:spPr/>
      <dgm:t>
        <a:bodyPr/>
        <a:lstStyle/>
        <a:p>
          <a:endParaRPr lang="es-MX"/>
        </a:p>
      </dgm:t>
    </dgm:pt>
    <dgm:pt modelId="{8E048C9E-EAEC-44D8-A4BA-DFAE0F5D6A57}" type="pres">
      <dgm:prSet presAssocID="{CF1C9901-07E4-4E7C-B6B6-D44FDD2C2C98}" presName="node" presStyleLbl="node1" presStyleIdx="4" presStyleCnt="6" custScaleY="119946">
        <dgm:presLayoutVars>
          <dgm:bulletEnabled val="1"/>
        </dgm:presLayoutVars>
      </dgm:prSet>
      <dgm:spPr/>
      <dgm:t>
        <a:bodyPr/>
        <a:lstStyle/>
        <a:p>
          <a:endParaRPr lang="es-MX"/>
        </a:p>
      </dgm:t>
    </dgm:pt>
    <dgm:pt modelId="{8CB78474-6F84-4DC2-8BC6-89752507EF4F}" type="pres">
      <dgm:prSet presAssocID="{3341D118-883D-44D2-A0CA-AE72A1474E09}" presName="sibTrans" presStyleLbl="sibTrans2D1" presStyleIdx="4" presStyleCnt="5"/>
      <dgm:spPr/>
      <dgm:t>
        <a:bodyPr/>
        <a:lstStyle/>
        <a:p>
          <a:endParaRPr lang="es-MX"/>
        </a:p>
      </dgm:t>
    </dgm:pt>
    <dgm:pt modelId="{A0ED5E5C-E76E-4B03-86D6-9F8F0A9EBB97}" type="pres">
      <dgm:prSet presAssocID="{3341D118-883D-44D2-A0CA-AE72A1474E09}" presName="connectorText" presStyleLbl="sibTrans2D1" presStyleIdx="4" presStyleCnt="5"/>
      <dgm:spPr/>
      <dgm:t>
        <a:bodyPr/>
        <a:lstStyle/>
        <a:p>
          <a:endParaRPr lang="es-MX"/>
        </a:p>
      </dgm:t>
    </dgm:pt>
    <dgm:pt modelId="{4C1ADDD3-0A21-4C7E-B7A2-5E5221538949}" type="pres">
      <dgm:prSet presAssocID="{1163D64E-CEF0-40D1-A525-C171836F6F8A}" presName="node" presStyleLbl="node1" presStyleIdx="5" presStyleCnt="6" custScaleY="119946">
        <dgm:presLayoutVars>
          <dgm:bulletEnabled val="1"/>
        </dgm:presLayoutVars>
      </dgm:prSet>
      <dgm:spPr/>
      <dgm:t>
        <a:bodyPr/>
        <a:lstStyle/>
        <a:p>
          <a:endParaRPr lang="es-MX"/>
        </a:p>
      </dgm:t>
    </dgm:pt>
  </dgm:ptLst>
  <dgm:cxnLst>
    <dgm:cxn modelId="{038BFD93-784D-41C7-925C-81DFA3812C74}" srcId="{C99498E5-2BC7-48C9-8053-767D03D88194}" destId="{CF1C9901-07E4-4E7C-B6B6-D44FDD2C2C98}" srcOrd="4" destOrd="0" parTransId="{7ADD367A-A936-4F5B-9A1D-7640E7514363}" sibTransId="{3341D118-883D-44D2-A0CA-AE72A1474E09}"/>
    <dgm:cxn modelId="{C6F045A7-282F-460F-A3BD-F54DEB241F8D}" type="presOf" srcId="{CF1C9901-07E4-4E7C-B6B6-D44FDD2C2C98}" destId="{8E048C9E-EAEC-44D8-A4BA-DFAE0F5D6A57}" srcOrd="0" destOrd="0" presId="urn:microsoft.com/office/officeart/2005/8/layout/process5"/>
    <dgm:cxn modelId="{BBD3B271-6AFF-41BF-8113-D6F14D46D2A1}" type="presOf" srcId="{A875DEDC-7EDD-40F5-8C81-91BD93EDA4BC}" destId="{06D5F4D6-3266-4A4B-B05C-326224DAEAEC}" srcOrd="0" destOrd="0" presId="urn:microsoft.com/office/officeart/2005/8/layout/process5"/>
    <dgm:cxn modelId="{F78492F4-7355-4353-9CD6-A04430DBE702}" type="presOf" srcId="{C99498E5-2BC7-48C9-8053-767D03D88194}" destId="{D671C196-B36F-47AC-8579-BBD0FE93390E}" srcOrd="0" destOrd="0" presId="urn:microsoft.com/office/officeart/2005/8/layout/process5"/>
    <dgm:cxn modelId="{262FD11C-C151-49A9-9781-D65AD280172D}" srcId="{C99498E5-2BC7-48C9-8053-767D03D88194}" destId="{3F14461C-A28A-4D63-B5CE-257165D84F28}" srcOrd="3" destOrd="0" parTransId="{A4A767EE-E1CE-48DC-9BD6-F46628A679BF}" sibTransId="{BEEB0873-261D-411B-83DE-C3E5E371F312}"/>
    <dgm:cxn modelId="{CB243101-F384-44C3-A040-0B0921BC2EAC}" srcId="{C99498E5-2BC7-48C9-8053-767D03D88194}" destId="{1163D64E-CEF0-40D1-A525-C171836F6F8A}" srcOrd="5" destOrd="0" parTransId="{3439D6CF-A3F8-4682-AE49-AA4D565EE316}" sibTransId="{F904893F-F4EC-4FDC-BC00-755715433504}"/>
    <dgm:cxn modelId="{D38B9573-3657-4008-9A1F-27A040BC76E7}" srcId="{C99498E5-2BC7-48C9-8053-767D03D88194}" destId="{24754E56-E821-4EC0-BEEC-594B37DE64E5}" srcOrd="2" destOrd="0" parTransId="{DA183F85-FB70-4C06-9616-8895D13CE295}" sibTransId="{7D0225FF-7583-464C-AD12-161877707D39}"/>
    <dgm:cxn modelId="{4C9F4226-CB99-4B2F-8A77-8F6723D4BFE2}" type="presOf" srcId="{AA6B8C72-D5E9-4375-AA54-D759037A7213}" destId="{511A31FB-1838-47E7-A98F-B43A473CE4EB}" srcOrd="1" destOrd="0" presId="urn:microsoft.com/office/officeart/2005/8/layout/process5"/>
    <dgm:cxn modelId="{69567ED3-6574-41D1-A47D-A4E758E6C429}" type="presOf" srcId="{7D0225FF-7583-464C-AD12-161877707D39}" destId="{3147D471-5C72-4B60-85F4-191CEAEA35A8}" srcOrd="1" destOrd="0" presId="urn:microsoft.com/office/officeart/2005/8/layout/process5"/>
    <dgm:cxn modelId="{D967DDF1-45F1-497A-AF5A-2AE83FCC88F7}" type="presOf" srcId="{7D0225FF-7583-464C-AD12-161877707D39}" destId="{8D6D1442-76E9-4572-994D-C0D8381A36C6}" srcOrd="0" destOrd="0" presId="urn:microsoft.com/office/officeart/2005/8/layout/process5"/>
    <dgm:cxn modelId="{C5191424-31DE-4B2E-8711-EA51DB1A7B19}" srcId="{C99498E5-2BC7-48C9-8053-767D03D88194}" destId="{A875DEDC-7EDD-40F5-8C81-91BD93EDA4BC}" srcOrd="1" destOrd="0" parTransId="{0524B53D-D0EE-4CB0-B2FB-BDE9633FDEDE}" sibTransId="{AA6B8C72-D5E9-4375-AA54-D759037A7213}"/>
    <dgm:cxn modelId="{3D6577B0-2CB7-433D-971A-DA57674E9D94}" type="presOf" srcId="{E282565A-38FC-4AAB-9185-9DB114359E61}" destId="{6BACC64E-3DED-4DB6-87FE-F7A46858F150}" srcOrd="0" destOrd="0" presId="urn:microsoft.com/office/officeart/2005/8/layout/process5"/>
    <dgm:cxn modelId="{C0A15813-C321-40F9-88A9-0EC41C49D34F}" type="presOf" srcId="{AA6B8C72-D5E9-4375-AA54-D759037A7213}" destId="{6FB0475B-A77E-41B3-8FE1-E33C1F5FA093}" srcOrd="0" destOrd="0" presId="urn:microsoft.com/office/officeart/2005/8/layout/process5"/>
    <dgm:cxn modelId="{1279C92E-9487-462F-954D-E2B4FDC985C0}" type="presOf" srcId="{2F834EEB-1AB6-4230-A6F1-0481D4FB8B88}" destId="{787E6513-C7AB-4A5F-A518-A254C42A6D5E}" srcOrd="0" destOrd="0" presId="urn:microsoft.com/office/officeart/2005/8/layout/process5"/>
    <dgm:cxn modelId="{9A04A167-C032-43D1-89D0-C6807307D0DF}" type="presOf" srcId="{3341D118-883D-44D2-A0CA-AE72A1474E09}" destId="{A0ED5E5C-E76E-4B03-86D6-9F8F0A9EBB97}" srcOrd="1" destOrd="0" presId="urn:microsoft.com/office/officeart/2005/8/layout/process5"/>
    <dgm:cxn modelId="{220BCD42-0AD1-4302-AB01-2EDD0D871405}" type="presOf" srcId="{24754E56-E821-4EC0-BEEC-594B37DE64E5}" destId="{E1D3EB7B-D9E4-4347-B602-99D00D1ACD0C}" srcOrd="0" destOrd="0" presId="urn:microsoft.com/office/officeart/2005/8/layout/process5"/>
    <dgm:cxn modelId="{9CBF6E07-5333-4DC1-BC60-97E944647452}" type="presOf" srcId="{3341D118-883D-44D2-A0CA-AE72A1474E09}" destId="{8CB78474-6F84-4DC2-8BC6-89752507EF4F}" srcOrd="0" destOrd="0" presId="urn:microsoft.com/office/officeart/2005/8/layout/process5"/>
    <dgm:cxn modelId="{5DA47F4C-5AB5-4947-81A6-9FC87D078FB9}" type="presOf" srcId="{3F14461C-A28A-4D63-B5CE-257165D84F28}" destId="{73F511C6-0A10-441A-8862-7F193366AF38}" srcOrd="0" destOrd="0" presId="urn:microsoft.com/office/officeart/2005/8/layout/process5"/>
    <dgm:cxn modelId="{540B4FB1-356E-46B8-8499-E90627CA6F8A}" type="presOf" srcId="{E282565A-38FC-4AAB-9185-9DB114359E61}" destId="{51B5CCFA-7231-4EBF-9C62-C6F75F8DF64E}" srcOrd="1" destOrd="0" presId="urn:microsoft.com/office/officeart/2005/8/layout/process5"/>
    <dgm:cxn modelId="{C7B9913C-55EE-49E9-9DF7-C728B37A8177}" type="presOf" srcId="{1163D64E-CEF0-40D1-A525-C171836F6F8A}" destId="{4C1ADDD3-0A21-4C7E-B7A2-5E5221538949}" srcOrd="0" destOrd="0" presId="urn:microsoft.com/office/officeart/2005/8/layout/process5"/>
    <dgm:cxn modelId="{928AB71F-4740-4613-97D0-7109FB865179}" type="presOf" srcId="{BEEB0873-261D-411B-83DE-C3E5E371F312}" destId="{D03A8AB5-B3E9-47D8-9081-C41643E14407}" srcOrd="1" destOrd="0" presId="urn:microsoft.com/office/officeart/2005/8/layout/process5"/>
    <dgm:cxn modelId="{B71DABE0-2AAD-4F7A-9459-2850713DD98B}" type="presOf" srcId="{BEEB0873-261D-411B-83DE-C3E5E371F312}" destId="{DEA12AE9-2541-4100-8D53-0AF1B90773BC}" srcOrd="0" destOrd="0" presId="urn:microsoft.com/office/officeart/2005/8/layout/process5"/>
    <dgm:cxn modelId="{F20C684A-83A8-461F-A55E-01998910D393}" srcId="{C99498E5-2BC7-48C9-8053-767D03D88194}" destId="{2F834EEB-1AB6-4230-A6F1-0481D4FB8B88}" srcOrd="0" destOrd="0" parTransId="{BE7090A4-4AEE-4373-ABAB-B5C9DA88CA0B}" sibTransId="{E282565A-38FC-4AAB-9185-9DB114359E61}"/>
    <dgm:cxn modelId="{8DD48E71-254F-41E8-9253-544A4332F6B2}" type="presParOf" srcId="{D671C196-B36F-47AC-8579-BBD0FE93390E}" destId="{787E6513-C7AB-4A5F-A518-A254C42A6D5E}" srcOrd="0" destOrd="0" presId="urn:microsoft.com/office/officeart/2005/8/layout/process5"/>
    <dgm:cxn modelId="{7601A9C9-1ABF-444B-85B4-54F65D782BC3}" type="presParOf" srcId="{D671C196-B36F-47AC-8579-BBD0FE93390E}" destId="{6BACC64E-3DED-4DB6-87FE-F7A46858F150}" srcOrd="1" destOrd="0" presId="urn:microsoft.com/office/officeart/2005/8/layout/process5"/>
    <dgm:cxn modelId="{17BA7FC1-A626-4AA4-9963-30FC28DFCBB8}" type="presParOf" srcId="{6BACC64E-3DED-4DB6-87FE-F7A46858F150}" destId="{51B5CCFA-7231-4EBF-9C62-C6F75F8DF64E}" srcOrd="0" destOrd="0" presId="urn:microsoft.com/office/officeart/2005/8/layout/process5"/>
    <dgm:cxn modelId="{A2F4A86B-A30B-449C-BCA4-20FB6C15507E}" type="presParOf" srcId="{D671C196-B36F-47AC-8579-BBD0FE93390E}" destId="{06D5F4D6-3266-4A4B-B05C-326224DAEAEC}" srcOrd="2" destOrd="0" presId="urn:microsoft.com/office/officeart/2005/8/layout/process5"/>
    <dgm:cxn modelId="{C3AC07B2-39D2-4E03-B09C-993B4E7FE3E8}" type="presParOf" srcId="{D671C196-B36F-47AC-8579-BBD0FE93390E}" destId="{6FB0475B-A77E-41B3-8FE1-E33C1F5FA093}" srcOrd="3" destOrd="0" presId="urn:microsoft.com/office/officeart/2005/8/layout/process5"/>
    <dgm:cxn modelId="{FCE674A7-E416-4FD6-A74F-72AD6A5E399A}" type="presParOf" srcId="{6FB0475B-A77E-41B3-8FE1-E33C1F5FA093}" destId="{511A31FB-1838-47E7-A98F-B43A473CE4EB}" srcOrd="0" destOrd="0" presId="urn:microsoft.com/office/officeart/2005/8/layout/process5"/>
    <dgm:cxn modelId="{488FDC1A-31FB-4BB4-927D-61F8E3511D2D}" type="presParOf" srcId="{D671C196-B36F-47AC-8579-BBD0FE93390E}" destId="{E1D3EB7B-D9E4-4347-B602-99D00D1ACD0C}" srcOrd="4" destOrd="0" presId="urn:microsoft.com/office/officeart/2005/8/layout/process5"/>
    <dgm:cxn modelId="{FEB3F467-259D-4F33-817C-B9EC6927661D}" type="presParOf" srcId="{D671C196-B36F-47AC-8579-BBD0FE93390E}" destId="{8D6D1442-76E9-4572-994D-C0D8381A36C6}" srcOrd="5" destOrd="0" presId="urn:microsoft.com/office/officeart/2005/8/layout/process5"/>
    <dgm:cxn modelId="{EA0E8227-FE06-4A35-B9C4-A55F78DAF195}" type="presParOf" srcId="{8D6D1442-76E9-4572-994D-C0D8381A36C6}" destId="{3147D471-5C72-4B60-85F4-191CEAEA35A8}" srcOrd="0" destOrd="0" presId="urn:microsoft.com/office/officeart/2005/8/layout/process5"/>
    <dgm:cxn modelId="{F4E519E8-023C-4993-B315-AD9F43860958}" type="presParOf" srcId="{D671C196-B36F-47AC-8579-BBD0FE93390E}" destId="{73F511C6-0A10-441A-8862-7F193366AF38}" srcOrd="6" destOrd="0" presId="urn:microsoft.com/office/officeart/2005/8/layout/process5"/>
    <dgm:cxn modelId="{6F0C67CF-7E9A-42E0-A32E-D0225CEB2E50}" type="presParOf" srcId="{D671C196-B36F-47AC-8579-BBD0FE93390E}" destId="{DEA12AE9-2541-4100-8D53-0AF1B90773BC}" srcOrd="7" destOrd="0" presId="urn:microsoft.com/office/officeart/2005/8/layout/process5"/>
    <dgm:cxn modelId="{E33CA071-B118-46ED-8DE9-7D1C1992F89C}" type="presParOf" srcId="{DEA12AE9-2541-4100-8D53-0AF1B90773BC}" destId="{D03A8AB5-B3E9-47D8-9081-C41643E14407}" srcOrd="0" destOrd="0" presId="urn:microsoft.com/office/officeart/2005/8/layout/process5"/>
    <dgm:cxn modelId="{AC25D9A6-B9C7-425E-B15F-FC2CB128AC01}" type="presParOf" srcId="{D671C196-B36F-47AC-8579-BBD0FE93390E}" destId="{8E048C9E-EAEC-44D8-A4BA-DFAE0F5D6A57}" srcOrd="8" destOrd="0" presId="urn:microsoft.com/office/officeart/2005/8/layout/process5"/>
    <dgm:cxn modelId="{C2F25553-2D14-493B-B3C9-F74FE3ACBEA8}" type="presParOf" srcId="{D671C196-B36F-47AC-8579-BBD0FE93390E}" destId="{8CB78474-6F84-4DC2-8BC6-89752507EF4F}" srcOrd="9" destOrd="0" presId="urn:microsoft.com/office/officeart/2005/8/layout/process5"/>
    <dgm:cxn modelId="{13A443E2-CF15-4380-BBF6-BFA48830E139}" type="presParOf" srcId="{8CB78474-6F84-4DC2-8BC6-89752507EF4F}" destId="{A0ED5E5C-E76E-4B03-86D6-9F8F0A9EBB97}" srcOrd="0" destOrd="0" presId="urn:microsoft.com/office/officeart/2005/8/layout/process5"/>
    <dgm:cxn modelId="{7F173CD9-757D-42BA-8B15-951A22D6B26A}" type="presParOf" srcId="{D671C196-B36F-47AC-8579-BBD0FE93390E}" destId="{4C1ADDD3-0A21-4C7E-B7A2-5E5221538949}"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A6806-0D43-4390-9FCE-939A763A623D}">
      <dsp:nvSpPr>
        <dsp:cNvPr id="0" name=""/>
        <dsp:cNvSpPr/>
      </dsp:nvSpPr>
      <dsp:spPr>
        <a:xfrm>
          <a:off x="0" y="886598"/>
          <a:ext cx="2790309" cy="1674186"/>
        </a:xfrm>
        <a:prstGeom prst="rect">
          <a:avLst/>
        </a:prstGeom>
        <a:solidFill>
          <a:schemeClr val="accent2">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latin typeface="+mj-lt"/>
            </a:rPr>
            <a:t>Son proteínas  ya que la estructura de los polipéptidos permite la diversidad necesaria y especificidad de la forma y carga eléctrica.</a:t>
          </a:r>
          <a:endParaRPr lang="es-MX" sz="1700" b="1" kern="1200" dirty="0">
            <a:latin typeface="+mj-lt"/>
          </a:endParaRPr>
        </a:p>
      </dsp:txBody>
      <dsp:txXfrm>
        <a:off x="0" y="886598"/>
        <a:ext cx="2790309" cy="1674186"/>
      </dsp:txXfrm>
    </dsp:sp>
    <dsp:sp modelId="{AF51FA5F-6C64-4A76-8832-512A7F9D814B}">
      <dsp:nvSpPr>
        <dsp:cNvPr id="0" name=""/>
        <dsp:cNvSpPr/>
      </dsp:nvSpPr>
      <dsp:spPr>
        <a:xfrm>
          <a:off x="3069341" y="886598"/>
          <a:ext cx="2790309" cy="1674186"/>
        </a:xfrm>
        <a:prstGeom prst="rect">
          <a:avLst/>
        </a:prstGeom>
        <a:solidFill>
          <a:schemeClr val="accent3">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latin typeface="+mj-lt"/>
            </a:rPr>
            <a:t>Se conocen receptores cuyos ligando aun son desconocidos, se les llama receptores “huérfanos”.</a:t>
          </a:r>
        </a:p>
      </dsp:txBody>
      <dsp:txXfrm>
        <a:off x="3069341" y="886598"/>
        <a:ext cx="2790309" cy="1674186"/>
      </dsp:txXfrm>
    </dsp:sp>
    <dsp:sp modelId="{4CDAEA6D-8777-4244-B747-6553079B646A}">
      <dsp:nvSpPr>
        <dsp:cNvPr id="0" name=""/>
        <dsp:cNvSpPr/>
      </dsp:nvSpPr>
      <dsp:spPr>
        <a:xfrm>
          <a:off x="6138681" y="886598"/>
          <a:ext cx="2790309" cy="1674186"/>
        </a:xfrm>
        <a:prstGeom prst="rect">
          <a:avLst/>
        </a:prstGeom>
        <a:solidFill>
          <a:schemeClr val="accent4">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latin typeface="+mj-lt"/>
            </a:rPr>
            <a:t>Proteínas reguladoras median las señales químicas endógena como neutransmisorores, autacoides y hormonas. </a:t>
          </a:r>
          <a:endParaRPr lang="es-MX" sz="1700" b="1" kern="1200" dirty="0">
            <a:latin typeface="+mj-lt"/>
          </a:endParaRPr>
        </a:p>
      </dsp:txBody>
      <dsp:txXfrm>
        <a:off x="6138681" y="886598"/>
        <a:ext cx="2790309" cy="1674186"/>
      </dsp:txXfrm>
    </dsp:sp>
    <dsp:sp modelId="{C062A949-E807-48AB-AFF1-1B7D6CE0D392}">
      <dsp:nvSpPr>
        <dsp:cNvPr id="0" name=""/>
        <dsp:cNvSpPr/>
      </dsp:nvSpPr>
      <dsp:spPr>
        <a:xfrm>
          <a:off x="0" y="2839815"/>
          <a:ext cx="2790309" cy="1674186"/>
        </a:xfrm>
        <a:prstGeom prst="rect">
          <a:avLst/>
        </a:prstGeom>
        <a:solidFill>
          <a:schemeClr val="accent5">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latin typeface="+mj-lt"/>
            </a:rPr>
            <a:t>Enzimas que pueden inhibirse o activarse por la unión de un fármaco (reductasa de </a:t>
          </a:r>
          <a:r>
            <a:rPr lang="es-MX" sz="1700" b="1" kern="1200" dirty="0" err="1" smtClean="0">
              <a:latin typeface="+mj-lt"/>
            </a:rPr>
            <a:t>hidrofolato</a:t>
          </a:r>
          <a:r>
            <a:rPr lang="es-MX" sz="1700" b="1" kern="1200" dirty="0" smtClean="0">
              <a:latin typeface="+mj-lt"/>
            </a:rPr>
            <a:t>, receptor del </a:t>
          </a:r>
          <a:r>
            <a:rPr lang="es-MX" sz="1700" b="1" kern="1200" dirty="0" err="1" smtClean="0">
              <a:latin typeface="+mj-lt"/>
            </a:rPr>
            <a:t>metrotexato</a:t>
          </a:r>
          <a:r>
            <a:rPr lang="es-MX" sz="1700" b="1" kern="1200" dirty="0" smtClean="0">
              <a:latin typeface="+mj-lt"/>
            </a:rPr>
            <a:t>)</a:t>
          </a:r>
          <a:endParaRPr lang="es-MX" sz="1700" b="1" kern="1200" dirty="0">
            <a:latin typeface="+mj-lt"/>
          </a:endParaRPr>
        </a:p>
      </dsp:txBody>
      <dsp:txXfrm>
        <a:off x="0" y="2839815"/>
        <a:ext cx="2790309" cy="1674186"/>
      </dsp:txXfrm>
    </dsp:sp>
    <dsp:sp modelId="{906134CB-2081-40C8-8CCD-C0E99D4C422E}">
      <dsp:nvSpPr>
        <dsp:cNvPr id="0" name=""/>
        <dsp:cNvSpPr/>
      </dsp:nvSpPr>
      <dsp:spPr>
        <a:xfrm>
          <a:off x="3069341" y="2839815"/>
          <a:ext cx="2790309" cy="1674186"/>
        </a:xfrm>
        <a:prstGeom prst="rect">
          <a:avLst/>
        </a:prstGeom>
        <a:solidFill>
          <a:schemeClr val="accent6">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latin typeface="+mj-lt"/>
            </a:rPr>
            <a:t>Proteínas transportadoras como </a:t>
          </a:r>
          <a14:m xmlns:a14="http://schemas.microsoft.com/office/drawing/2010/main">
            <m:oMath xmlns:m="http://schemas.openxmlformats.org/officeDocument/2006/math">
              <m:sSup>
                <m:sSupPr>
                  <m:ctrlPr>
                    <a:rPr lang="es-MX" sz="1700" b="1" i="1" kern="1200" smtClean="0">
                      <a:latin typeface="Cambria Math"/>
                    </a:rPr>
                  </m:ctrlPr>
                </m:sSupPr>
                <m:e>
                  <m:r>
                    <a:rPr lang="es-MX" sz="1700" b="1" i="1" kern="1200" smtClean="0">
                      <a:latin typeface="Cambria Math"/>
                    </a:rPr>
                    <m:t>𝑵𝒂</m:t>
                  </m:r>
                </m:e>
                <m:sup>
                  <m:r>
                    <a:rPr lang="es-MX" sz="1700" b="1" i="1" kern="1200" smtClean="0">
                      <a:latin typeface="Cambria Math"/>
                    </a:rPr>
                    <m:t>+</m:t>
                  </m:r>
                </m:sup>
              </m:sSup>
              <m:r>
                <a:rPr lang="es-MX" sz="1700" b="1" i="1" kern="1200" smtClean="0">
                  <a:latin typeface="Cambria Math"/>
                </a:rPr>
                <m:t>, </m:t>
              </m:r>
              <m:sSup>
                <m:sSupPr>
                  <m:ctrlPr>
                    <a:rPr lang="es-MX" sz="1700" b="1" i="1" kern="1200" smtClean="0">
                      <a:latin typeface="Cambria Math"/>
                    </a:rPr>
                  </m:ctrlPr>
                </m:sSupPr>
                <m:e>
                  <m:r>
                    <a:rPr lang="es-MX" sz="1700" b="1" i="1" kern="1200" smtClean="0">
                      <a:latin typeface="Cambria Math"/>
                    </a:rPr>
                    <m:t>𝑲</m:t>
                  </m:r>
                </m:e>
                <m:sup>
                  <m:r>
                    <a:rPr lang="es-MX" sz="1700" b="1" i="1" kern="1200" smtClean="0">
                      <a:latin typeface="Cambria Math"/>
                    </a:rPr>
                    <m:t>+</m:t>
                  </m:r>
                </m:sup>
              </m:sSup>
              <m:r>
                <a:rPr lang="es-MX" sz="1700" b="1" i="1" kern="1200" smtClean="0">
                  <a:latin typeface="Cambria Math"/>
                </a:rPr>
                <m:t>𝑨𝑻𝑷𝒂𝒔𝒂</m:t>
              </m:r>
            </m:oMath>
          </a14:m>
          <a:r>
            <a:rPr lang="es-MX" sz="1700" b="1" kern="1200" dirty="0" smtClean="0">
              <a:latin typeface="+mj-lt"/>
            </a:rPr>
            <a:t>, receptores de membrana  para los glucósidos cardiacos </a:t>
          </a:r>
          <a:r>
            <a:rPr lang="es-MX" sz="1700" b="1" kern="1200" dirty="0" err="1" smtClean="0">
              <a:latin typeface="+mj-lt"/>
            </a:rPr>
            <a:t>digitálicos</a:t>
          </a:r>
          <a:r>
            <a:rPr lang="es-MX" sz="1700" b="1" kern="1200" dirty="0" smtClean="0">
              <a:latin typeface="+mj-lt"/>
            </a:rPr>
            <a:t>.</a:t>
          </a:r>
          <a:endParaRPr lang="es-MX" sz="1700" b="1" kern="1200" dirty="0">
            <a:latin typeface="+mj-lt"/>
          </a:endParaRPr>
        </a:p>
      </dsp:txBody>
      <dsp:txXfrm>
        <a:off x="3069341" y="2839815"/>
        <a:ext cx="2790309" cy="1674186"/>
      </dsp:txXfrm>
    </dsp:sp>
    <dsp:sp modelId="{B5F2AF55-9FF4-4BBA-B7D4-3C13BFD27C76}">
      <dsp:nvSpPr>
        <dsp:cNvPr id="0" name=""/>
        <dsp:cNvSpPr/>
      </dsp:nvSpPr>
      <dsp:spPr>
        <a:xfrm>
          <a:off x="6138681" y="2839815"/>
          <a:ext cx="2790309" cy="1674186"/>
        </a:xfrm>
        <a:prstGeom prst="rect">
          <a:avLst/>
        </a:prstGeom>
        <a:solidFill>
          <a:schemeClr val="accent2">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smtClean="0">
              <a:latin typeface="+mj-lt"/>
            </a:rPr>
            <a:t>Proteínas estructurales, por ejemplo la tubulina, receptor de la colchicina.</a:t>
          </a:r>
          <a:endParaRPr lang="es-MX" sz="1700" b="1" kern="1200" dirty="0">
            <a:latin typeface="+mj-lt"/>
          </a:endParaRPr>
        </a:p>
      </dsp:txBody>
      <dsp:txXfrm>
        <a:off x="6138681" y="2839815"/>
        <a:ext cx="2790309" cy="167418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7E6513-C7AB-4A5F-A518-A254C42A6D5E}">
      <dsp:nvSpPr>
        <dsp:cNvPr id="0" name=""/>
        <dsp:cNvSpPr/>
      </dsp:nvSpPr>
      <dsp:spPr>
        <a:xfrm>
          <a:off x="7531" y="738099"/>
          <a:ext cx="2251023" cy="1620007"/>
        </a:xfrm>
        <a:prstGeom prst="roundRect">
          <a:avLst>
            <a:gd name="adj" fmla="val 10000"/>
          </a:avLst>
        </a:prstGeom>
        <a:solidFill>
          <a:schemeClr val="accent2">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tx1"/>
              </a:solidFill>
              <a:latin typeface="+mj-lt"/>
            </a:rPr>
            <a:t>Primero se detecta el ligando extracelular mediante un receptor en la superficie celular.</a:t>
          </a:r>
          <a:endParaRPr lang="es-MX" sz="1400" b="1" kern="1200" dirty="0">
            <a:solidFill>
              <a:schemeClr val="tx1"/>
            </a:solidFill>
            <a:latin typeface="+mj-lt"/>
          </a:endParaRPr>
        </a:p>
      </dsp:txBody>
      <dsp:txXfrm>
        <a:off x="54979" y="785547"/>
        <a:ext cx="2156127" cy="1525111"/>
      </dsp:txXfrm>
    </dsp:sp>
    <dsp:sp modelId="{6BACC64E-3DED-4DB6-87FE-F7A46858F150}">
      <dsp:nvSpPr>
        <dsp:cNvPr id="0" name=""/>
        <dsp:cNvSpPr/>
      </dsp:nvSpPr>
      <dsp:spPr>
        <a:xfrm>
          <a:off x="2456644" y="1268976"/>
          <a:ext cx="477216" cy="558253"/>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b="1" kern="1200">
            <a:solidFill>
              <a:schemeClr val="tx1"/>
            </a:solidFill>
            <a:latin typeface="+mj-lt"/>
          </a:endParaRPr>
        </a:p>
      </dsp:txBody>
      <dsp:txXfrm>
        <a:off x="2456644" y="1380627"/>
        <a:ext cx="334051" cy="334951"/>
      </dsp:txXfrm>
    </dsp:sp>
    <dsp:sp modelId="{06D5F4D6-3266-4A4B-B05C-326224DAEAEC}">
      <dsp:nvSpPr>
        <dsp:cNvPr id="0" name=""/>
        <dsp:cNvSpPr/>
      </dsp:nvSpPr>
      <dsp:spPr>
        <a:xfrm>
          <a:off x="3158964" y="738099"/>
          <a:ext cx="2251023" cy="1620007"/>
        </a:xfrm>
        <a:prstGeom prst="roundRect">
          <a:avLst>
            <a:gd name="adj" fmla="val 10000"/>
          </a:avLst>
        </a:prstGeom>
        <a:solidFill>
          <a:schemeClr val="accent3">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tx1"/>
              </a:solidFill>
              <a:latin typeface="+mj-lt"/>
            </a:rPr>
            <a:t>El receptor desencadena la activación de una proteína G situada cara citoplásmica de la membrana.  </a:t>
          </a:r>
          <a:endParaRPr lang="es-MX" sz="1400" b="1" kern="1200" dirty="0">
            <a:solidFill>
              <a:schemeClr val="tx1"/>
            </a:solidFill>
            <a:latin typeface="+mj-lt"/>
          </a:endParaRPr>
        </a:p>
      </dsp:txBody>
      <dsp:txXfrm>
        <a:off x="3206412" y="785547"/>
        <a:ext cx="2156127" cy="1525111"/>
      </dsp:txXfrm>
    </dsp:sp>
    <dsp:sp modelId="{6FB0475B-A77E-41B3-8FE1-E33C1F5FA093}">
      <dsp:nvSpPr>
        <dsp:cNvPr id="0" name=""/>
        <dsp:cNvSpPr/>
      </dsp:nvSpPr>
      <dsp:spPr>
        <a:xfrm>
          <a:off x="5608077" y="1268976"/>
          <a:ext cx="477216" cy="558253"/>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b="1" kern="1200">
            <a:solidFill>
              <a:schemeClr val="tx1"/>
            </a:solidFill>
            <a:latin typeface="+mj-lt"/>
          </a:endParaRPr>
        </a:p>
      </dsp:txBody>
      <dsp:txXfrm>
        <a:off x="5608077" y="1380627"/>
        <a:ext cx="334051" cy="334951"/>
      </dsp:txXfrm>
    </dsp:sp>
    <dsp:sp modelId="{E1D3EB7B-D9E4-4347-B602-99D00D1ACD0C}">
      <dsp:nvSpPr>
        <dsp:cNvPr id="0" name=""/>
        <dsp:cNvSpPr/>
      </dsp:nvSpPr>
      <dsp:spPr>
        <a:xfrm>
          <a:off x="6310397" y="738099"/>
          <a:ext cx="2251023" cy="1620007"/>
        </a:xfrm>
        <a:prstGeom prst="roundRect">
          <a:avLst>
            <a:gd name="adj" fmla="val 10000"/>
          </a:avLst>
        </a:prstGeom>
        <a:solidFill>
          <a:schemeClr val="accent4">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tx1"/>
              </a:solidFill>
              <a:latin typeface="+mj-lt"/>
            </a:rPr>
            <a:t>La proteína G activada cambia de actividad  de un elemento efector  y este cambia la concentración del segundo mensajero.</a:t>
          </a:r>
          <a:endParaRPr lang="es-MX" sz="1400" b="1" kern="1200" dirty="0">
            <a:solidFill>
              <a:schemeClr val="tx1"/>
            </a:solidFill>
            <a:latin typeface="+mj-lt"/>
          </a:endParaRPr>
        </a:p>
      </dsp:txBody>
      <dsp:txXfrm>
        <a:off x="6357845" y="785547"/>
        <a:ext cx="2156127" cy="1525111"/>
      </dsp:txXfrm>
    </dsp:sp>
    <dsp:sp modelId="{8D6D1442-76E9-4572-994D-C0D8381A36C6}">
      <dsp:nvSpPr>
        <dsp:cNvPr id="0" name=""/>
        <dsp:cNvSpPr/>
      </dsp:nvSpPr>
      <dsp:spPr>
        <a:xfrm rot="5400000">
          <a:off x="7197300" y="2515678"/>
          <a:ext cx="477216" cy="558253"/>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b="1" kern="1200">
            <a:solidFill>
              <a:schemeClr val="tx1"/>
            </a:solidFill>
            <a:latin typeface="+mj-lt"/>
          </a:endParaRPr>
        </a:p>
      </dsp:txBody>
      <dsp:txXfrm rot="-5400000">
        <a:off x="7268433" y="2556197"/>
        <a:ext cx="334951" cy="334051"/>
      </dsp:txXfrm>
    </dsp:sp>
    <dsp:sp modelId="{73F511C6-0A10-441A-8862-7F193366AF38}">
      <dsp:nvSpPr>
        <dsp:cNvPr id="0" name=""/>
        <dsp:cNvSpPr/>
      </dsp:nvSpPr>
      <dsp:spPr>
        <a:xfrm>
          <a:off x="6310397" y="3258516"/>
          <a:ext cx="2251023" cy="1620007"/>
        </a:xfrm>
        <a:prstGeom prst="roundRect">
          <a:avLst>
            <a:gd name="adj" fmla="val 10000"/>
          </a:avLst>
        </a:prstGeom>
        <a:solidFill>
          <a:schemeClr val="accent5">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tx1"/>
              </a:solidFill>
              <a:latin typeface="+mj-lt"/>
            </a:rPr>
            <a:t>Para el AMPc  la enzima efectora es la ciclasa de adenilo</a:t>
          </a:r>
          <a:endParaRPr lang="es-MX" sz="1400" b="1" kern="1200" dirty="0">
            <a:solidFill>
              <a:schemeClr val="tx1"/>
            </a:solidFill>
            <a:latin typeface="+mj-lt"/>
          </a:endParaRPr>
        </a:p>
      </dsp:txBody>
      <dsp:txXfrm>
        <a:off x="6357845" y="3305964"/>
        <a:ext cx="2156127" cy="1525111"/>
      </dsp:txXfrm>
    </dsp:sp>
    <dsp:sp modelId="{DEA12AE9-2541-4100-8D53-0AF1B90773BC}">
      <dsp:nvSpPr>
        <dsp:cNvPr id="0" name=""/>
        <dsp:cNvSpPr/>
      </dsp:nvSpPr>
      <dsp:spPr>
        <a:xfrm rot="10800000">
          <a:off x="5635090" y="3789393"/>
          <a:ext cx="477216" cy="55825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b="1" kern="1200">
            <a:solidFill>
              <a:schemeClr val="tx1"/>
            </a:solidFill>
            <a:latin typeface="+mj-lt"/>
          </a:endParaRPr>
        </a:p>
      </dsp:txBody>
      <dsp:txXfrm rot="10800000">
        <a:off x="5778255" y="3901044"/>
        <a:ext cx="334051" cy="334951"/>
      </dsp:txXfrm>
    </dsp:sp>
    <dsp:sp modelId="{8E048C9E-EAEC-44D8-A4BA-DFAE0F5D6A57}">
      <dsp:nvSpPr>
        <dsp:cNvPr id="0" name=""/>
        <dsp:cNvSpPr/>
      </dsp:nvSpPr>
      <dsp:spPr>
        <a:xfrm>
          <a:off x="3158964" y="3258516"/>
          <a:ext cx="2251023" cy="1620007"/>
        </a:xfrm>
        <a:prstGeom prst="roundRect">
          <a:avLst>
            <a:gd name="adj" fmla="val 10000"/>
          </a:avLst>
        </a:prstGeom>
        <a:solidFill>
          <a:schemeClr val="accent6">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tx1"/>
              </a:solidFill>
              <a:latin typeface="+mj-lt"/>
            </a:rPr>
            <a:t>La proteína </a:t>
          </a:r>
          <a14:m xmlns:a14="http://schemas.microsoft.com/office/drawing/2010/main">
            <m:oMath xmlns:m="http://schemas.openxmlformats.org/officeDocument/2006/math">
              <m:sSub>
                <m:sSubPr>
                  <m:ctrlPr>
                    <a:rPr lang="es-MX" sz="1400" b="1" i="1" kern="1200" smtClean="0">
                      <a:solidFill>
                        <a:schemeClr val="tx1"/>
                      </a:solidFill>
                      <a:latin typeface="Cambria Math"/>
                    </a:rPr>
                  </m:ctrlPr>
                </m:sSubPr>
                <m:e>
                  <m:r>
                    <a:rPr lang="es-MX" sz="1400" b="1" i="1" kern="1200" smtClean="0">
                      <a:solidFill>
                        <a:schemeClr val="tx1"/>
                      </a:solidFill>
                      <a:latin typeface="Cambria Math"/>
                    </a:rPr>
                    <m:t>𝑮</m:t>
                  </m:r>
                </m:e>
                <m:sub>
                  <m:r>
                    <a:rPr lang="es-MX" sz="1400" b="1" i="1" kern="1200" smtClean="0">
                      <a:solidFill>
                        <a:schemeClr val="tx1"/>
                      </a:solidFill>
                      <a:latin typeface="Cambria Math"/>
                    </a:rPr>
                    <m:t>𝒔</m:t>
                  </m:r>
                </m:sub>
              </m:sSub>
            </m:oMath>
          </a14:m>
          <a:r>
            <a:rPr lang="es-MX" sz="1400" b="1" kern="1200" dirty="0" smtClean="0">
              <a:solidFill>
                <a:schemeClr val="tx1"/>
              </a:solidFill>
              <a:latin typeface="+mj-lt"/>
            </a:rPr>
            <a:t> estimula la ciclasa de adenilo, después de la activación por hormonas  y neurotransmisores  </a:t>
          </a:r>
          <a:endParaRPr lang="es-MX" sz="1400" b="1" kern="1200" dirty="0">
            <a:solidFill>
              <a:schemeClr val="tx1"/>
            </a:solidFill>
            <a:latin typeface="+mj-lt"/>
          </a:endParaRPr>
        </a:p>
      </dsp:txBody>
      <dsp:txXfrm>
        <a:off x="3206412" y="3305964"/>
        <a:ext cx="2156127" cy="1525111"/>
      </dsp:txXfrm>
    </dsp:sp>
    <dsp:sp modelId="{8CB78474-6F84-4DC2-8BC6-89752507EF4F}">
      <dsp:nvSpPr>
        <dsp:cNvPr id="0" name=""/>
        <dsp:cNvSpPr/>
      </dsp:nvSpPr>
      <dsp:spPr>
        <a:xfrm rot="10800000">
          <a:off x="2483657" y="3789393"/>
          <a:ext cx="477216" cy="558253"/>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s-MX" sz="2300" b="1" kern="1200">
            <a:solidFill>
              <a:schemeClr val="tx1"/>
            </a:solidFill>
            <a:latin typeface="+mj-lt"/>
          </a:endParaRPr>
        </a:p>
      </dsp:txBody>
      <dsp:txXfrm rot="10800000">
        <a:off x="2626822" y="3901044"/>
        <a:ext cx="334051" cy="334951"/>
      </dsp:txXfrm>
    </dsp:sp>
    <dsp:sp modelId="{4C1ADDD3-0A21-4C7E-B7A2-5E5221538949}">
      <dsp:nvSpPr>
        <dsp:cNvPr id="0" name=""/>
        <dsp:cNvSpPr/>
      </dsp:nvSpPr>
      <dsp:spPr>
        <a:xfrm>
          <a:off x="7531" y="3258516"/>
          <a:ext cx="2251023" cy="1620007"/>
        </a:xfrm>
        <a:prstGeom prst="roundRect">
          <a:avLst>
            <a:gd name="adj" fmla="val 10000"/>
          </a:avLst>
        </a:prstGeom>
        <a:solidFill>
          <a:schemeClr val="accent2">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tx1"/>
              </a:solidFill>
              <a:latin typeface="+mj-lt"/>
            </a:rPr>
            <a:t>Que actúan a través de receptores vinculados con </a:t>
          </a:r>
          <a14:m xmlns:a14="http://schemas.microsoft.com/office/drawing/2010/main">
            <m:oMath xmlns:m="http://schemas.openxmlformats.org/officeDocument/2006/math">
              <m:sSub>
                <m:sSubPr>
                  <m:ctrlPr>
                    <a:rPr lang="es-MX" sz="1400" b="1" i="1" kern="1200" smtClean="0">
                      <a:solidFill>
                        <a:schemeClr val="tx1"/>
                      </a:solidFill>
                      <a:latin typeface="Cambria Math"/>
                    </a:rPr>
                  </m:ctrlPr>
                </m:sSubPr>
                <m:e>
                  <m:r>
                    <a:rPr lang="es-MX" sz="1400" b="1" i="1" kern="1200" smtClean="0">
                      <a:solidFill>
                        <a:schemeClr val="tx1"/>
                      </a:solidFill>
                      <a:latin typeface="Cambria Math"/>
                    </a:rPr>
                    <m:t>𝑮</m:t>
                  </m:r>
                </m:e>
                <m:sub>
                  <m:r>
                    <a:rPr lang="es-MX" sz="1400" b="1" i="1" kern="1200" smtClean="0">
                      <a:solidFill>
                        <a:schemeClr val="tx1"/>
                      </a:solidFill>
                      <a:latin typeface="Cambria Math"/>
                    </a:rPr>
                    <m:t>𝒔</m:t>
                  </m:r>
                </m:sub>
              </m:sSub>
            </m:oMath>
          </a14:m>
          <a:r>
            <a:rPr lang="es-MX" sz="1400" b="1" kern="1200" dirty="0" smtClean="0">
              <a:solidFill>
                <a:schemeClr val="tx1"/>
              </a:solidFill>
              <a:latin typeface="+mj-lt"/>
            </a:rPr>
            <a:t>, ej. adrenorreceptores </a:t>
          </a:r>
          <a14:m xmlns:a14="http://schemas.microsoft.com/office/drawing/2010/main">
            <m:oMath xmlns:m="http://schemas.openxmlformats.org/officeDocument/2006/math">
              <m:r>
                <a:rPr lang="es-MX" sz="1400" b="1" i="1" kern="1200" smtClean="0">
                  <a:solidFill>
                    <a:schemeClr val="tx1"/>
                  </a:solidFill>
                  <a:latin typeface="Cambria Math"/>
                  <a:ea typeface="Cambria Math"/>
                </a:rPr>
                <m:t>𝜷</m:t>
              </m:r>
            </m:oMath>
          </a14:m>
          <a:r>
            <a:rPr lang="es-MX" sz="1400" b="1" kern="1200" dirty="0" smtClean="0">
              <a:solidFill>
                <a:schemeClr val="tx1"/>
              </a:solidFill>
              <a:latin typeface="+mj-lt"/>
            </a:rPr>
            <a:t>, para glucagón, y subtipos de dopamina y serotonina</a:t>
          </a:r>
          <a:endParaRPr lang="es-MX" sz="1400" b="1" kern="1200" dirty="0">
            <a:solidFill>
              <a:schemeClr val="tx1"/>
            </a:solidFill>
            <a:latin typeface="+mj-lt"/>
          </a:endParaRPr>
        </a:p>
      </dsp:txBody>
      <dsp:txXfrm>
        <a:off x="54979" y="3305964"/>
        <a:ext cx="2156127" cy="152511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B0B192-927C-4D1D-AC6F-FCF8EB69C8FA}">
      <dsp:nvSpPr>
        <dsp:cNvPr id="0" name=""/>
        <dsp:cNvSpPr/>
      </dsp:nvSpPr>
      <dsp:spPr>
        <a:xfrm>
          <a:off x="7594" y="560312"/>
          <a:ext cx="2269939" cy="1361963"/>
        </a:xfrm>
        <a:prstGeom prst="roundRect">
          <a:avLst>
            <a:gd name="adj" fmla="val 10000"/>
          </a:avLst>
        </a:prstGeom>
        <a:solidFill>
          <a:schemeClr val="accent5">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solidFill>
                <a:schemeClr val="tx1"/>
              </a:solidFill>
              <a:latin typeface="+mj-lt"/>
            </a:rPr>
            <a:t>Estimulación de una enzima de membrana, fosfolipasa C (PLC)</a:t>
          </a:r>
          <a:endParaRPr lang="es-MX" sz="1300" b="1" kern="1200" dirty="0">
            <a:solidFill>
              <a:schemeClr val="tx1"/>
            </a:solidFill>
            <a:latin typeface="+mj-lt"/>
          </a:endParaRPr>
        </a:p>
      </dsp:txBody>
      <dsp:txXfrm>
        <a:off x="47485" y="600203"/>
        <a:ext cx="2190157" cy="1282181"/>
      </dsp:txXfrm>
    </dsp:sp>
    <dsp:sp modelId="{E7A1418F-8F83-4CEA-A99C-A094AEA34843}">
      <dsp:nvSpPr>
        <dsp:cNvPr id="0" name=""/>
        <dsp:cNvSpPr/>
      </dsp:nvSpPr>
      <dsp:spPr>
        <a:xfrm>
          <a:off x="2477288" y="959821"/>
          <a:ext cx="481227" cy="56294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b="1" kern="1200">
            <a:solidFill>
              <a:schemeClr val="tx1"/>
            </a:solidFill>
            <a:latin typeface="+mj-lt"/>
          </a:endParaRPr>
        </a:p>
      </dsp:txBody>
      <dsp:txXfrm>
        <a:off x="2477288" y="1072410"/>
        <a:ext cx="336859" cy="337767"/>
      </dsp:txXfrm>
    </dsp:sp>
    <dsp:sp modelId="{176FE812-34CA-4BB4-8DAB-009DB0C5283C}">
      <dsp:nvSpPr>
        <dsp:cNvPr id="0" name=""/>
        <dsp:cNvSpPr/>
      </dsp:nvSpPr>
      <dsp:spPr>
        <a:xfrm>
          <a:off x="3185510" y="560312"/>
          <a:ext cx="2269939" cy="1361963"/>
        </a:xfrm>
        <a:prstGeom prst="roundRect">
          <a:avLst>
            <a:gd name="adj" fmla="val 10000"/>
          </a:avLst>
        </a:prstGeom>
        <a:solidFill>
          <a:schemeClr val="accent5">
            <a:hueOff val="1406896"/>
            <a:satOff val="-11340"/>
            <a:lumOff val="3216"/>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solidFill>
                <a:schemeClr val="tx1"/>
              </a:solidFill>
              <a:latin typeface="+mj-lt"/>
            </a:rPr>
            <a:t>Separa el 4,5-bifosfato de fosfatidilinositol </a:t>
          </a:r>
          <a14:m xmlns:a14="http://schemas.microsoft.com/office/drawing/2010/main">
            <m:oMath xmlns:m="http://schemas.openxmlformats.org/officeDocument/2006/math">
              <m:sSub>
                <m:sSubPr>
                  <m:ctrlPr>
                    <a:rPr lang="es-MX" sz="1300" b="1" i="1" kern="1200" smtClean="0">
                      <a:solidFill>
                        <a:schemeClr val="tx1"/>
                      </a:solidFill>
                      <a:latin typeface="Cambria Math"/>
                    </a:rPr>
                  </m:ctrlPr>
                </m:sSubPr>
                <m:e>
                  <m:r>
                    <a:rPr lang="es-MX" sz="1300" b="1" i="1" kern="1200" smtClean="0">
                      <a:solidFill>
                        <a:schemeClr val="tx1"/>
                      </a:solidFill>
                      <a:latin typeface="Cambria Math"/>
                    </a:rPr>
                    <m:t>(</m:t>
                  </m:r>
                  <m:r>
                    <a:rPr lang="es-MX" sz="1300" b="1" i="1" kern="1200" smtClean="0">
                      <a:solidFill>
                        <a:schemeClr val="tx1"/>
                      </a:solidFill>
                      <a:latin typeface="Cambria Math"/>
                    </a:rPr>
                    <m:t>𝑰𝑷</m:t>
                  </m:r>
                </m:e>
                <m:sub>
                  <m:r>
                    <a:rPr lang="es-MX" sz="1300" b="1" i="1" kern="1200" smtClean="0">
                      <a:solidFill>
                        <a:schemeClr val="tx1"/>
                      </a:solidFill>
                      <a:latin typeface="Cambria Math"/>
                    </a:rPr>
                    <m:t>𝟐</m:t>
                  </m:r>
                </m:sub>
              </m:sSub>
              <m:r>
                <a:rPr lang="es-MX" sz="1300" b="1" i="1" kern="1200" smtClean="0">
                  <a:solidFill>
                    <a:schemeClr val="tx1"/>
                  </a:solidFill>
                  <a:latin typeface="Cambria Math"/>
                </a:rPr>
                <m:t>)</m:t>
              </m:r>
            </m:oMath>
          </a14:m>
          <a:r>
            <a:rPr lang="es-MX" sz="1300" b="1" kern="1200" dirty="0" smtClean="0">
              <a:solidFill>
                <a:schemeClr val="tx1"/>
              </a:solidFill>
              <a:latin typeface="+mj-lt"/>
            </a:rPr>
            <a:t> en diacilglicerol (DAG) y 1,4,5- trifosfato de inositol (</a:t>
          </a:r>
          <a14:m xmlns:a14="http://schemas.microsoft.com/office/drawing/2010/main">
            <m:oMath xmlns:m="http://schemas.openxmlformats.org/officeDocument/2006/math">
              <m:sSub>
                <m:sSubPr>
                  <m:ctrlPr>
                    <a:rPr lang="es-MX" sz="1300" b="1" i="1" kern="1200" smtClean="0">
                      <a:solidFill>
                        <a:schemeClr val="tx1"/>
                      </a:solidFill>
                      <a:latin typeface="Cambria Math"/>
                    </a:rPr>
                  </m:ctrlPr>
                </m:sSubPr>
                <m:e>
                  <m:r>
                    <a:rPr lang="es-MX" sz="1300" b="1" i="1" kern="1200" smtClean="0">
                      <a:solidFill>
                        <a:schemeClr val="tx1"/>
                      </a:solidFill>
                      <a:latin typeface="Cambria Math"/>
                    </a:rPr>
                    <m:t>𝑰𝑷</m:t>
                  </m:r>
                </m:e>
                <m:sub>
                  <m:r>
                    <a:rPr lang="es-MX" sz="1300" b="1" i="1" kern="1200" smtClean="0">
                      <a:solidFill>
                        <a:schemeClr val="tx1"/>
                      </a:solidFill>
                      <a:latin typeface="Cambria Math"/>
                    </a:rPr>
                    <m:t>𝟑</m:t>
                  </m:r>
                </m:sub>
              </m:sSub>
              <m:r>
                <a:rPr lang="es-MX" sz="1300" b="1" i="1" kern="1200" smtClean="0">
                  <a:solidFill>
                    <a:schemeClr val="tx1"/>
                  </a:solidFill>
                  <a:latin typeface="Cambria Math"/>
                </a:rPr>
                <m:t>)</m:t>
              </m:r>
            </m:oMath>
          </a14:m>
          <a:endParaRPr lang="es-MX" sz="1300" b="1" kern="1200" dirty="0">
            <a:solidFill>
              <a:schemeClr val="tx1"/>
            </a:solidFill>
            <a:latin typeface="+mj-lt"/>
          </a:endParaRPr>
        </a:p>
      </dsp:txBody>
      <dsp:txXfrm>
        <a:off x="3225401" y="600203"/>
        <a:ext cx="2190157" cy="1282181"/>
      </dsp:txXfrm>
    </dsp:sp>
    <dsp:sp modelId="{4BB92805-CEBD-48F6-9868-10137B40AB31}">
      <dsp:nvSpPr>
        <dsp:cNvPr id="0" name=""/>
        <dsp:cNvSpPr/>
      </dsp:nvSpPr>
      <dsp:spPr>
        <a:xfrm>
          <a:off x="5655204" y="959821"/>
          <a:ext cx="481227" cy="562945"/>
        </a:xfrm>
        <a:prstGeom prst="rightArrow">
          <a:avLst>
            <a:gd name="adj1" fmla="val 60000"/>
            <a:gd name="adj2" fmla="val 50000"/>
          </a:avLst>
        </a:prstGeom>
        <a:solidFill>
          <a:schemeClr val="accent5">
            <a:hueOff val="1758620"/>
            <a:satOff val="-14175"/>
            <a:lumOff val="402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b="1" kern="1200">
            <a:solidFill>
              <a:schemeClr val="tx1"/>
            </a:solidFill>
            <a:latin typeface="+mj-lt"/>
          </a:endParaRPr>
        </a:p>
      </dsp:txBody>
      <dsp:txXfrm>
        <a:off x="5655204" y="1072410"/>
        <a:ext cx="336859" cy="337767"/>
      </dsp:txXfrm>
    </dsp:sp>
    <dsp:sp modelId="{0E1C9384-49D1-493D-A3D6-C78889FEDBAA}">
      <dsp:nvSpPr>
        <dsp:cNvPr id="0" name=""/>
        <dsp:cNvSpPr/>
      </dsp:nvSpPr>
      <dsp:spPr>
        <a:xfrm>
          <a:off x="6363425" y="560312"/>
          <a:ext cx="2269939" cy="1361963"/>
        </a:xfrm>
        <a:prstGeom prst="roundRect">
          <a:avLst>
            <a:gd name="adj" fmla="val 10000"/>
          </a:avLst>
        </a:prstGeom>
        <a:solidFill>
          <a:schemeClr val="accent5">
            <a:hueOff val="2813791"/>
            <a:satOff val="-22679"/>
            <a:lumOff val="6432"/>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solidFill>
                <a:schemeClr val="tx1"/>
              </a:solidFill>
              <a:latin typeface="+mj-lt"/>
            </a:rPr>
            <a:t>El diacilglicerol esta limitado a la membrana, donde activa una la proteína cinasa  C.</a:t>
          </a:r>
          <a:endParaRPr lang="es-MX" sz="1300" b="1" kern="1200" dirty="0">
            <a:solidFill>
              <a:schemeClr val="tx1"/>
            </a:solidFill>
            <a:latin typeface="+mj-lt"/>
          </a:endParaRPr>
        </a:p>
      </dsp:txBody>
      <dsp:txXfrm>
        <a:off x="6403316" y="600203"/>
        <a:ext cx="2190157" cy="1282181"/>
      </dsp:txXfrm>
    </dsp:sp>
    <dsp:sp modelId="{C5B87200-B04E-410E-B6B4-A31638879020}">
      <dsp:nvSpPr>
        <dsp:cNvPr id="0" name=""/>
        <dsp:cNvSpPr/>
      </dsp:nvSpPr>
      <dsp:spPr>
        <a:xfrm rot="5400000">
          <a:off x="7257781" y="2081171"/>
          <a:ext cx="481227" cy="562945"/>
        </a:xfrm>
        <a:prstGeom prst="rightArrow">
          <a:avLst>
            <a:gd name="adj1" fmla="val 60000"/>
            <a:gd name="adj2" fmla="val 50000"/>
          </a:avLst>
        </a:prstGeom>
        <a:solidFill>
          <a:schemeClr val="accent5">
            <a:hueOff val="3517239"/>
            <a:satOff val="-28349"/>
            <a:lumOff val="804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b="1" kern="1200">
            <a:solidFill>
              <a:schemeClr val="tx1"/>
            </a:solidFill>
          </a:endParaRPr>
        </a:p>
      </dsp:txBody>
      <dsp:txXfrm rot="-5400000">
        <a:off x="7329511" y="2122030"/>
        <a:ext cx="337767" cy="336859"/>
      </dsp:txXfrm>
    </dsp:sp>
    <dsp:sp modelId="{ECA65162-81DC-4035-AAB2-C8A1925AB20F}">
      <dsp:nvSpPr>
        <dsp:cNvPr id="0" name=""/>
        <dsp:cNvSpPr/>
      </dsp:nvSpPr>
      <dsp:spPr>
        <a:xfrm>
          <a:off x="6363425" y="2830251"/>
          <a:ext cx="2269939" cy="1361963"/>
        </a:xfrm>
        <a:prstGeom prst="roundRect">
          <a:avLst>
            <a:gd name="adj" fmla="val 10000"/>
          </a:avLst>
        </a:prstGeom>
        <a:solidFill>
          <a:schemeClr val="accent5">
            <a:hueOff val="4220687"/>
            <a:satOff val="-34019"/>
            <a:lumOff val="9647"/>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solidFill>
                <a:schemeClr val="tx1"/>
              </a:solidFill>
              <a:latin typeface="+mj-lt"/>
            </a:rPr>
            <a:t>El (</a:t>
          </a:r>
          <a14:m xmlns:a14="http://schemas.microsoft.com/office/drawing/2010/main">
            <m:oMath xmlns:m="http://schemas.openxmlformats.org/officeDocument/2006/math">
              <m:sSub>
                <m:sSubPr>
                  <m:ctrlPr>
                    <a:rPr lang="es-MX" sz="1300" b="1" i="1" kern="1200" smtClean="0">
                      <a:solidFill>
                        <a:schemeClr val="tx1"/>
                      </a:solidFill>
                      <a:latin typeface="Cambria Math"/>
                    </a:rPr>
                  </m:ctrlPr>
                </m:sSubPr>
                <m:e>
                  <m:r>
                    <a:rPr lang="es-MX" sz="1300" b="1" i="1" kern="1200" smtClean="0">
                      <a:solidFill>
                        <a:schemeClr val="tx1"/>
                      </a:solidFill>
                      <a:latin typeface="Cambria Math"/>
                    </a:rPr>
                    <m:t>𝑰𝑷</m:t>
                  </m:r>
                </m:e>
                <m:sub>
                  <m:r>
                    <a:rPr lang="es-MX" sz="1300" b="1" i="1" kern="1200" smtClean="0">
                      <a:solidFill>
                        <a:schemeClr val="tx1"/>
                      </a:solidFill>
                      <a:latin typeface="Cambria Math"/>
                    </a:rPr>
                    <m:t>𝟑</m:t>
                  </m:r>
                </m:sub>
              </m:sSub>
              <m:r>
                <a:rPr lang="es-MX" sz="1300" b="1" i="1" kern="1200" smtClean="0">
                  <a:solidFill>
                    <a:schemeClr val="tx1"/>
                  </a:solidFill>
                  <a:latin typeface="Cambria Math"/>
                </a:rPr>
                <m:t>)</m:t>
              </m:r>
            </m:oMath>
          </a14:m>
          <a:r>
            <a:rPr lang="es-MX" sz="1300" b="1" kern="1200" dirty="0" smtClean="0">
              <a:solidFill>
                <a:schemeClr val="tx1"/>
              </a:solidFill>
              <a:latin typeface="+mj-lt"/>
            </a:rPr>
            <a:t>  Es hidrosoluble y difunde al citoplasma para iniciar la liberación de calcio.  </a:t>
          </a:r>
          <a:endParaRPr lang="es-MX" sz="1300" b="1" kern="1200" dirty="0">
            <a:solidFill>
              <a:schemeClr val="tx1"/>
            </a:solidFill>
            <a:latin typeface="+mj-lt"/>
          </a:endParaRPr>
        </a:p>
      </dsp:txBody>
      <dsp:txXfrm>
        <a:off x="6403316" y="2870142"/>
        <a:ext cx="2190157" cy="1282181"/>
      </dsp:txXfrm>
    </dsp:sp>
    <dsp:sp modelId="{EBF01620-1E03-49EA-86B2-206599BEE9E9}">
      <dsp:nvSpPr>
        <dsp:cNvPr id="0" name=""/>
        <dsp:cNvSpPr/>
      </dsp:nvSpPr>
      <dsp:spPr>
        <a:xfrm rot="10800000">
          <a:off x="5682443" y="3229761"/>
          <a:ext cx="481227" cy="562945"/>
        </a:xfrm>
        <a:prstGeom prst="rightArrow">
          <a:avLst>
            <a:gd name="adj1" fmla="val 60000"/>
            <a:gd name="adj2" fmla="val 50000"/>
          </a:avLst>
        </a:prstGeom>
        <a:solidFill>
          <a:schemeClr val="accent5">
            <a:hueOff val="5275859"/>
            <a:satOff val="-42524"/>
            <a:lumOff val="1205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b="1" kern="1200">
            <a:solidFill>
              <a:schemeClr val="tx1"/>
            </a:solidFill>
            <a:latin typeface="+mj-lt"/>
          </a:endParaRPr>
        </a:p>
      </dsp:txBody>
      <dsp:txXfrm rot="10800000">
        <a:off x="5826811" y="3342350"/>
        <a:ext cx="336859" cy="337767"/>
      </dsp:txXfrm>
    </dsp:sp>
    <dsp:sp modelId="{DAA875FF-D9D1-4634-A831-C04DC0F18DE6}">
      <dsp:nvSpPr>
        <dsp:cNvPr id="0" name=""/>
        <dsp:cNvSpPr/>
      </dsp:nvSpPr>
      <dsp:spPr>
        <a:xfrm>
          <a:off x="3185510" y="2830251"/>
          <a:ext cx="2269939" cy="1361963"/>
        </a:xfrm>
        <a:prstGeom prst="roundRect">
          <a:avLst>
            <a:gd name="adj" fmla="val 10000"/>
          </a:avLst>
        </a:prstGeom>
        <a:solidFill>
          <a:schemeClr val="accent5">
            <a:hueOff val="5627583"/>
            <a:satOff val="-45358"/>
            <a:lumOff val="12863"/>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solidFill>
                <a:schemeClr val="tx1"/>
              </a:solidFill>
              <a:latin typeface="+mj-lt"/>
            </a:rPr>
            <a:t>La concentración alta de calcio promueve su unión con la calmudulina que regula actividad de enzimas .</a:t>
          </a:r>
          <a:endParaRPr lang="es-MX" sz="1300" b="1" kern="1200" dirty="0">
            <a:solidFill>
              <a:schemeClr val="tx1"/>
            </a:solidFill>
            <a:latin typeface="+mj-lt"/>
          </a:endParaRPr>
        </a:p>
      </dsp:txBody>
      <dsp:txXfrm>
        <a:off x="3225401" y="2870142"/>
        <a:ext cx="2190157" cy="1282181"/>
      </dsp:txXfrm>
    </dsp:sp>
    <dsp:sp modelId="{9AC59F03-B4E2-4AC8-9989-4D5B4E3892E4}">
      <dsp:nvSpPr>
        <dsp:cNvPr id="0" name=""/>
        <dsp:cNvSpPr/>
      </dsp:nvSpPr>
      <dsp:spPr>
        <a:xfrm rot="10800000">
          <a:off x="2504528" y="3229761"/>
          <a:ext cx="481227" cy="562945"/>
        </a:xfrm>
        <a:prstGeom prst="rightArrow">
          <a:avLst>
            <a:gd name="adj1" fmla="val 60000"/>
            <a:gd name="adj2" fmla="val 50000"/>
          </a:avLst>
        </a:prstGeom>
        <a:solidFill>
          <a:schemeClr val="accent5">
            <a:hueOff val="7034478"/>
            <a:satOff val="-56698"/>
            <a:lumOff val="1607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b="1" kern="1200">
            <a:solidFill>
              <a:schemeClr val="tx1"/>
            </a:solidFill>
            <a:latin typeface="+mj-lt"/>
          </a:endParaRPr>
        </a:p>
      </dsp:txBody>
      <dsp:txXfrm rot="10800000">
        <a:off x="2648896" y="3342350"/>
        <a:ext cx="336859" cy="337767"/>
      </dsp:txXfrm>
    </dsp:sp>
    <dsp:sp modelId="{CCFE106A-1AB7-461D-BAAB-111790F71FCC}">
      <dsp:nvSpPr>
        <dsp:cNvPr id="0" name=""/>
        <dsp:cNvSpPr/>
      </dsp:nvSpPr>
      <dsp:spPr>
        <a:xfrm>
          <a:off x="7594" y="2830251"/>
          <a:ext cx="2269939" cy="1361963"/>
        </a:xfrm>
        <a:prstGeom prst="roundRect">
          <a:avLst>
            <a:gd name="adj" fmla="val 10000"/>
          </a:avLst>
        </a:prstGeom>
        <a:solidFill>
          <a:schemeClr val="accent5">
            <a:hueOff val="7034478"/>
            <a:satOff val="-56698"/>
            <a:lumOff val="16079"/>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solidFill>
                <a:schemeClr val="tx1"/>
              </a:solidFill>
              <a:latin typeface="+mj-lt"/>
            </a:rPr>
            <a:t>El </a:t>
          </a:r>
          <a14:m xmlns:a14="http://schemas.microsoft.com/office/drawing/2010/main">
            <m:oMath xmlns:m="http://schemas.openxmlformats.org/officeDocument/2006/math">
              <m:sSub>
                <m:sSubPr>
                  <m:ctrlPr>
                    <a:rPr lang="es-MX" sz="1300" b="1" i="1" kern="1200" smtClean="0">
                      <a:solidFill>
                        <a:schemeClr val="tx1"/>
                      </a:solidFill>
                      <a:latin typeface="Cambria Math"/>
                    </a:rPr>
                  </m:ctrlPr>
                </m:sSubPr>
                <m:e>
                  <m:r>
                    <a:rPr lang="es-MX" sz="1300" b="1" i="1" kern="1200" smtClean="0">
                      <a:solidFill>
                        <a:schemeClr val="tx1"/>
                      </a:solidFill>
                      <a:latin typeface="Cambria Math"/>
                    </a:rPr>
                    <m:t>(</m:t>
                  </m:r>
                  <m:r>
                    <a:rPr lang="es-MX" sz="1300" b="1" i="1" kern="1200" smtClean="0">
                      <a:solidFill>
                        <a:schemeClr val="tx1"/>
                      </a:solidFill>
                      <a:latin typeface="Cambria Math"/>
                    </a:rPr>
                    <m:t>𝑰𝑷</m:t>
                  </m:r>
                </m:e>
                <m:sub>
                  <m:r>
                    <a:rPr lang="es-MX" sz="1300" b="1" i="1" kern="1200" smtClean="0">
                      <a:solidFill>
                        <a:schemeClr val="tx1"/>
                      </a:solidFill>
                      <a:latin typeface="Cambria Math"/>
                    </a:rPr>
                    <m:t>𝟑</m:t>
                  </m:r>
                </m:sub>
              </m:sSub>
              <m:r>
                <a:rPr lang="es-MX" sz="1300" b="1" i="1" kern="1200" smtClean="0">
                  <a:solidFill>
                    <a:schemeClr val="tx1"/>
                  </a:solidFill>
                  <a:latin typeface="Cambria Math"/>
                </a:rPr>
                <m:t>)</m:t>
              </m:r>
            </m:oMath>
          </a14:m>
          <a:r>
            <a:rPr lang="es-MX" sz="1300" b="1" kern="1200" dirty="0" smtClean="0">
              <a:solidFill>
                <a:schemeClr val="tx1"/>
              </a:solidFill>
              <a:latin typeface="+mj-lt"/>
            </a:rPr>
            <a:t> se desactiva con la fosforilación. El Diacilglicerol se fosforila. El calcio se extrae  mediante bombas de calcio</a:t>
          </a:r>
          <a:endParaRPr lang="es-MX" sz="1300" b="1" kern="1200" dirty="0">
            <a:solidFill>
              <a:schemeClr val="tx1"/>
            </a:solidFill>
            <a:latin typeface="+mj-lt"/>
          </a:endParaRPr>
        </a:p>
      </dsp:txBody>
      <dsp:txXfrm>
        <a:off x="47485" y="2870142"/>
        <a:ext cx="2190157" cy="128218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3D1992-28F9-4730-B101-3D6B4C33A525}" type="datetimeFigureOut">
              <a:rPr lang="es-MX" smtClean="0"/>
              <a:t>26/09/2015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AF068A-2006-4F00-8D11-33ACAF287CEA}" type="slidenum">
              <a:rPr lang="es-MX" smtClean="0"/>
              <a:t>‹Nº›</a:t>
            </a:fld>
            <a:endParaRPr lang="es-MX"/>
          </a:p>
        </p:txBody>
      </p:sp>
    </p:spTree>
    <p:extLst>
      <p:ext uri="{BB962C8B-B14F-4D97-AF65-F5344CB8AC3E}">
        <p14:creationId xmlns:p14="http://schemas.microsoft.com/office/powerpoint/2010/main" val="1574058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1FAF068A-2006-4F00-8D11-33ACAF287CEA}" type="slidenum">
              <a:rPr lang="es-MX" smtClean="0"/>
              <a:t>11</a:t>
            </a:fld>
            <a:endParaRPr lang="es-MX"/>
          </a:p>
        </p:txBody>
      </p:sp>
    </p:spTree>
    <p:extLst>
      <p:ext uri="{BB962C8B-B14F-4D97-AF65-F5344CB8AC3E}">
        <p14:creationId xmlns:p14="http://schemas.microsoft.com/office/powerpoint/2010/main" val="4011097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1FAF068A-2006-4F00-8D11-33ACAF287CEA}" type="slidenum">
              <a:rPr lang="es-MX" smtClean="0"/>
              <a:t>28</a:t>
            </a:fld>
            <a:endParaRPr lang="es-MX"/>
          </a:p>
        </p:txBody>
      </p:sp>
    </p:spTree>
    <p:extLst>
      <p:ext uri="{BB962C8B-B14F-4D97-AF65-F5344CB8AC3E}">
        <p14:creationId xmlns:p14="http://schemas.microsoft.com/office/powerpoint/2010/main" val="3336551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es-MX">
              <a:solidFill>
                <a:prstClr val="black">
                  <a:lumMod val="65000"/>
                  <a:lumOff val="35000"/>
                </a:prstClr>
              </a:solidFill>
            </a:endParaRPr>
          </a:p>
        </p:txBody>
      </p:sp>
    </p:spTree>
    <p:extLst>
      <p:ext uri="{BB962C8B-B14F-4D97-AF65-F5344CB8AC3E}">
        <p14:creationId xmlns:p14="http://schemas.microsoft.com/office/powerpoint/2010/main" val="566223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es-MX">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extLst>
      <p:ext uri="{BB962C8B-B14F-4D97-AF65-F5344CB8AC3E}">
        <p14:creationId xmlns:p14="http://schemas.microsoft.com/office/powerpoint/2010/main" val="683742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es-MX">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extLst>
      <p:ext uri="{BB962C8B-B14F-4D97-AF65-F5344CB8AC3E}">
        <p14:creationId xmlns:p14="http://schemas.microsoft.com/office/powerpoint/2010/main" val="1993000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es-MX">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extLst>
      <p:ext uri="{BB962C8B-B14F-4D97-AF65-F5344CB8AC3E}">
        <p14:creationId xmlns:p14="http://schemas.microsoft.com/office/powerpoint/2010/main" val="2402305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es-MX">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675673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es-MX">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592431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es-MX">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extLst>
      <p:ext uri="{BB962C8B-B14F-4D97-AF65-F5344CB8AC3E}">
        <p14:creationId xmlns:p14="http://schemas.microsoft.com/office/powerpoint/2010/main" val="2949570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es-MX">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extLst>
      <p:ext uri="{BB962C8B-B14F-4D97-AF65-F5344CB8AC3E}">
        <p14:creationId xmlns:p14="http://schemas.microsoft.com/office/powerpoint/2010/main" val="3641783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es-MX">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extLst>
      <p:ext uri="{BB962C8B-B14F-4D97-AF65-F5344CB8AC3E}">
        <p14:creationId xmlns:p14="http://schemas.microsoft.com/office/powerpoint/2010/main" val="2621199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es-MX">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extLst>
      <p:ext uri="{BB962C8B-B14F-4D97-AF65-F5344CB8AC3E}">
        <p14:creationId xmlns:p14="http://schemas.microsoft.com/office/powerpoint/2010/main" val="4095112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es-MX">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Tree>
    <p:extLst>
      <p:ext uri="{BB962C8B-B14F-4D97-AF65-F5344CB8AC3E}">
        <p14:creationId xmlns:p14="http://schemas.microsoft.com/office/powerpoint/2010/main" val="2205767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E854794-ABC9-4A87-9C75-66169AA60B50}" type="datetimeFigureOut">
              <a:rPr lang="es-MX" smtClean="0">
                <a:solidFill>
                  <a:prstClr val="black">
                    <a:lumMod val="65000"/>
                    <a:lumOff val="35000"/>
                  </a:prstClr>
                </a:solidFill>
              </a:rPr>
              <a:pPr/>
              <a:t>26/09/2015</a:t>
            </a:fld>
            <a:endParaRPr lang="es-MX">
              <a:solidFill>
                <a:prstClr val="black">
                  <a:lumMod val="65000"/>
                  <a:lumOff val="35000"/>
                </a:prstClr>
              </a:solidFill>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MX">
              <a:solidFill>
                <a:prstClr val="black">
                  <a:lumMod val="65000"/>
                  <a:lumOff val="35000"/>
                </a:prstClr>
              </a:solidFill>
            </a:endParaRP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30A30C54-565F-467B-9080-ACD0148D6EC1}" type="slidenum">
              <a:rPr lang="es-MX" smtClean="0">
                <a:solidFill>
                  <a:prstClr val="black">
                    <a:lumMod val="65000"/>
                    <a:lumOff val="35000"/>
                  </a:prstClr>
                </a:solidFill>
              </a:rPr>
              <a:pPr/>
              <a:t>‹Nº›</a:t>
            </a:fld>
            <a:endParaRPr lang="es-MX">
              <a:solidFill>
                <a:prstClr val="black">
                  <a:lumMod val="65000"/>
                  <a:lumOff val="35000"/>
                </a:prstClr>
              </a:solidFill>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989278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8.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10" Type="http://schemas.openxmlformats.org/officeDocument/2006/relationships/diagramColors" Target="../diagrams/colors8.xml"/><Relationship Id="rId4" Type="http://schemas.openxmlformats.org/officeDocument/2006/relationships/diagramQuickStyle" Target="../diagrams/quickStyle8.xml"/><Relationship Id="rId9" Type="http://schemas.openxmlformats.org/officeDocument/2006/relationships/diagramQuickStyle" Target="../diagrams/quickStyle8.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9.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10" Type="http://schemas.openxmlformats.org/officeDocument/2006/relationships/diagramColors" Target="../diagrams/colors9.xml"/><Relationship Id="rId4" Type="http://schemas.openxmlformats.org/officeDocument/2006/relationships/diagramQuickStyle" Target="../diagrams/quickStyle9.xml"/><Relationship Id="rId9" Type="http://schemas.openxmlformats.org/officeDocument/2006/relationships/diagramQuickStyle" Target="../diagrams/quickStyle9.xml"/></Relationships>
</file>

<file path=ppt/slides/_rels/slide58.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979711" y="188640"/>
            <a:ext cx="7056785" cy="1470025"/>
          </a:xfrm>
        </p:spPr>
        <p:txBody>
          <a:bodyPr>
            <a:normAutofit/>
          </a:bodyPr>
          <a:lstStyle/>
          <a:p>
            <a:r>
              <a:rPr lang="es-MX" sz="4200" dirty="0" smtClean="0">
                <a:latin typeface="+mj-lt"/>
              </a:rPr>
              <a:t>Universidad Autónoma del Estado de México</a:t>
            </a:r>
            <a:endParaRPr lang="es-MX" sz="4200" dirty="0">
              <a:latin typeface="+mj-lt"/>
            </a:endParaRPr>
          </a:p>
        </p:txBody>
      </p:sp>
      <p:sp>
        <p:nvSpPr>
          <p:cNvPr id="3" name="2 Subtítulo"/>
          <p:cNvSpPr>
            <a:spLocks noGrp="1"/>
          </p:cNvSpPr>
          <p:nvPr>
            <p:ph type="subTitle" idx="1"/>
          </p:nvPr>
        </p:nvSpPr>
        <p:spPr>
          <a:xfrm>
            <a:off x="395536" y="1628800"/>
            <a:ext cx="8352928" cy="5040560"/>
          </a:xfrm>
        </p:spPr>
        <p:txBody>
          <a:bodyPr>
            <a:normAutofit/>
          </a:bodyPr>
          <a:lstStyle/>
          <a:p>
            <a:endParaRPr lang="es-MX" dirty="0" smtClean="0"/>
          </a:p>
          <a:p>
            <a:r>
              <a:rPr lang="es-MX" b="1" dirty="0" smtClean="0">
                <a:solidFill>
                  <a:schemeClr val="tx1"/>
                </a:solidFill>
              </a:rPr>
              <a:t>Facultad de Medicina.</a:t>
            </a:r>
          </a:p>
          <a:p>
            <a:r>
              <a:rPr lang="es-MX" b="1" dirty="0" smtClean="0">
                <a:solidFill>
                  <a:schemeClr val="tx1"/>
                </a:solidFill>
              </a:rPr>
              <a:t>Título: </a:t>
            </a:r>
            <a:r>
              <a:rPr lang="es-MX" dirty="0" smtClean="0">
                <a:solidFill>
                  <a:schemeClr val="tx1"/>
                </a:solidFill>
              </a:rPr>
              <a:t>Farmacodinamia</a:t>
            </a:r>
          </a:p>
          <a:p>
            <a:r>
              <a:rPr lang="es-MX" b="1" dirty="0" smtClean="0">
                <a:solidFill>
                  <a:schemeClr val="tx1"/>
                </a:solidFill>
              </a:rPr>
              <a:t>Unidad de Aprendizaje: </a:t>
            </a:r>
            <a:r>
              <a:rPr lang="es-MX" dirty="0" smtClean="0">
                <a:solidFill>
                  <a:schemeClr val="tx1"/>
                </a:solidFill>
              </a:rPr>
              <a:t>Farmacología</a:t>
            </a:r>
          </a:p>
          <a:p>
            <a:r>
              <a:rPr lang="es-MX" b="1" dirty="0" smtClean="0">
                <a:solidFill>
                  <a:schemeClr val="tx1"/>
                </a:solidFill>
              </a:rPr>
              <a:t>Programa Educativo: </a:t>
            </a:r>
            <a:r>
              <a:rPr lang="es-MX" dirty="0" smtClean="0">
                <a:solidFill>
                  <a:schemeClr val="tx1"/>
                </a:solidFill>
              </a:rPr>
              <a:t>Médico Cirujano </a:t>
            </a:r>
          </a:p>
          <a:p>
            <a:r>
              <a:rPr lang="es-MX" b="1" dirty="0" smtClean="0">
                <a:solidFill>
                  <a:schemeClr val="tx1"/>
                </a:solidFill>
              </a:rPr>
              <a:t>Espacio Académico: </a:t>
            </a:r>
            <a:r>
              <a:rPr lang="es-MX" dirty="0" smtClean="0">
                <a:solidFill>
                  <a:schemeClr val="tx1"/>
                </a:solidFill>
              </a:rPr>
              <a:t>Facultad de Medicina</a:t>
            </a:r>
            <a:endParaRPr lang="es-MX" b="1" dirty="0" smtClean="0">
              <a:solidFill>
                <a:schemeClr val="tx1"/>
              </a:solidFill>
            </a:endParaRPr>
          </a:p>
          <a:p>
            <a:r>
              <a:rPr lang="es-MX" b="1" dirty="0" smtClean="0">
                <a:solidFill>
                  <a:schemeClr val="tx1"/>
                </a:solidFill>
              </a:rPr>
              <a:t>Responsable de la Elaboración: </a:t>
            </a:r>
            <a:r>
              <a:rPr lang="es-MX" dirty="0" smtClean="0">
                <a:solidFill>
                  <a:schemeClr val="tx1"/>
                </a:solidFill>
              </a:rPr>
              <a:t>Dr. Javier Jaimes García.</a:t>
            </a:r>
          </a:p>
          <a:p>
            <a:endParaRPr lang="es-MX" dirty="0">
              <a:solidFill>
                <a:schemeClr val="tx1"/>
              </a:solidFill>
            </a:endParaRPr>
          </a:p>
          <a:p>
            <a:endParaRPr lang="es-MX" dirty="0" smtClean="0">
              <a:solidFill>
                <a:schemeClr val="tx1"/>
              </a:solidFill>
            </a:endParaRPr>
          </a:p>
          <a:p>
            <a:r>
              <a:rPr lang="es-MX" b="1" dirty="0" smtClean="0">
                <a:solidFill>
                  <a:schemeClr val="tx1"/>
                </a:solidFill>
              </a:rPr>
              <a:t>Fecha de Elaboración: </a:t>
            </a:r>
            <a:r>
              <a:rPr lang="es-MX" dirty="0" smtClean="0">
                <a:solidFill>
                  <a:schemeClr val="tx1"/>
                </a:solidFill>
              </a:rPr>
              <a:t>Septiembre de 2015</a:t>
            </a:r>
            <a:endParaRPr lang="es-MX" b="1" dirty="0" smtClean="0">
              <a:solidFill>
                <a:schemeClr val="tx1"/>
              </a:solidFill>
            </a:endParaRPr>
          </a:p>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826"/>
            <a:ext cx="1830083" cy="1593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1284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024"/>
            <a:ext cx="8229600" cy="908720"/>
          </a:xfrm>
        </p:spPr>
        <p:txBody>
          <a:bodyPr/>
          <a:lstStyle/>
          <a:p>
            <a:r>
              <a:rPr lang="es-MX" sz="4400" b="1" dirty="0" smtClean="0">
                <a:solidFill>
                  <a:srgbClr val="00B050"/>
                </a:solidFill>
                <a:latin typeface="+mj-lt"/>
              </a:rPr>
              <a:t>Receptor Farmacológico</a:t>
            </a:r>
            <a:endParaRPr lang="es-MX" sz="4400" b="1" dirty="0">
              <a:solidFill>
                <a:srgbClr val="00B050"/>
              </a:solidFill>
              <a:latin typeface="+mj-lt"/>
            </a:endParaRPr>
          </a:p>
        </p:txBody>
      </p:sp>
      <p:sp>
        <p:nvSpPr>
          <p:cNvPr id="3" name="2 Marcador de contenido"/>
          <p:cNvSpPr>
            <a:spLocks noGrp="1"/>
          </p:cNvSpPr>
          <p:nvPr>
            <p:ph idx="1"/>
          </p:nvPr>
        </p:nvSpPr>
        <p:spPr>
          <a:xfrm>
            <a:off x="457200" y="1340769"/>
            <a:ext cx="8229600" cy="576063"/>
          </a:xfrm>
        </p:spPr>
        <p:txBody>
          <a:bodyPr/>
          <a:lstStyle/>
          <a:p>
            <a:pPr marL="0" indent="0">
              <a:buNone/>
            </a:pPr>
            <a:r>
              <a:rPr lang="es-MX" sz="2000" b="1" dirty="0" smtClean="0">
                <a:solidFill>
                  <a:schemeClr val="tx1"/>
                </a:solidFill>
              </a:rPr>
              <a:t>Naturaleza macromolecular de los receptores farmacológicos.</a:t>
            </a:r>
          </a:p>
          <a:p>
            <a:pPr marL="0" indent="0">
              <a:buNone/>
            </a:pPr>
            <a:endParaRPr lang="es-MX" dirty="0">
              <a:solidFill>
                <a:schemeClr val="tx1"/>
              </a:solidFill>
            </a:endParaRPr>
          </a:p>
        </p:txBody>
      </p:sp>
      <mc:AlternateContent xmlns:mc="http://schemas.openxmlformats.org/markup-compatibility/2006" xmlns:a14="http://schemas.microsoft.com/office/drawing/2010/main">
        <mc:Choice Requires="a14">
          <p:graphicFrame>
            <p:nvGraphicFramePr>
              <p:cNvPr id="4" name="3 Diagrama"/>
              <p:cNvGraphicFramePr/>
              <p:nvPr>
                <p:extLst>
                  <p:ext uri="{D42A27DB-BD31-4B8C-83A1-F6EECF244321}">
                    <p14:modId xmlns:p14="http://schemas.microsoft.com/office/powerpoint/2010/main" val="1146373632"/>
                  </p:ext>
                </p:extLst>
              </p:nvPr>
            </p:nvGraphicFramePr>
            <p:xfrm>
              <a:off x="107504" y="1340768"/>
              <a:ext cx="8928992"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4" name="3 Diagrama"/>
              <p:cNvGraphicFramePr/>
              <p:nvPr>
                <p:extLst>
                  <p:ext uri="{D42A27DB-BD31-4B8C-83A1-F6EECF244321}">
                    <p14:modId xmlns:p14="http://schemas.microsoft.com/office/powerpoint/2010/main" val="1146373632"/>
                  </p:ext>
                </p:extLst>
              </p:nvPr>
            </p:nvGraphicFramePr>
            <p:xfrm>
              <a:off x="107504" y="1340768"/>
              <a:ext cx="8928992" cy="5400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2646608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000" dirty="0" smtClean="0"/>
              <a:t>Relación entre la concentración del fármaco y la respuesta.</a:t>
            </a:r>
            <a:endParaRPr lang="es-MX" sz="4000" dirty="0"/>
          </a:p>
        </p:txBody>
      </p:sp>
      <p:sp>
        <p:nvSpPr>
          <p:cNvPr id="3" name="2 Marcador de contenido"/>
          <p:cNvSpPr>
            <a:spLocks noGrp="1"/>
          </p:cNvSpPr>
          <p:nvPr>
            <p:ph idx="1"/>
          </p:nvPr>
        </p:nvSpPr>
        <p:spPr>
          <a:xfrm>
            <a:off x="251520" y="1844824"/>
            <a:ext cx="8640960" cy="4824536"/>
          </a:xfrm>
        </p:spPr>
        <p:txBody>
          <a:bodyPr/>
          <a:lstStyle/>
          <a:p>
            <a:pPr marL="0" indent="0" algn="just">
              <a:buNone/>
            </a:pPr>
            <a:r>
              <a:rPr lang="es-MX" sz="2200" b="1" dirty="0" smtClean="0">
                <a:solidFill>
                  <a:schemeClr val="tx1"/>
                </a:solidFill>
              </a:rPr>
              <a:t>Curvas de concentración-efecto y unión del receptor con agonistas.</a:t>
            </a:r>
          </a:p>
          <a:p>
            <a:pPr marL="0" indent="0" algn="just">
              <a:buNone/>
            </a:pPr>
            <a:endParaRPr lang="es-MX" b="1" dirty="0" smtClean="0">
              <a:solidFill>
                <a:schemeClr val="tx1"/>
              </a:solidFill>
            </a:endParaRPr>
          </a:p>
          <a:p>
            <a:pPr algn="just"/>
            <a:r>
              <a:rPr lang="es-MX" sz="2000" dirty="0" smtClean="0">
                <a:solidFill>
                  <a:schemeClr val="tx1"/>
                </a:solidFill>
              </a:rPr>
              <a:t>Las respuesta a dosis bajas de un fármaco aumenta en proporción directa a la dosis.</a:t>
            </a:r>
          </a:p>
          <a:p>
            <a:pPr marL="0" indent="0" algn="just">
              <a:buNone/>
            </a:pPr>
            <a:endParaRPr lang="es-MX" sz="2000" dirty="0" smtClean="0">
              <a:solidFill>
                <a:schemeClr val="tx1"/>
              </a:solidFill>
            </a:endParaRPr>
          </a:p>
          <a:p>
            <a:pPr algn="just"/>
            <a:r>
              <a:rPr lang="es-MX" sz="2000" dirty="0" smtClean="0">
                <a:solidFill>
                  <a:schemeClr val="tx1"/>
                </a:solidFill>
              </a:rPr>
              <a:t>Ocurre que conforme aumenta la dosis , el incremento de la respuesta disminuye</a:t>
            </a:r>
          </a:p>
          <a:p>
            <a:pPr marL="0" indent="0" algn="just">
              <a:buNone/>
            </a:pPr>
            <a:endParaRPr lang="es-MX" sz="2000" dirty="0" smtClean="0">
              <a:solidFill>
                <a:schemeClr val="tx1"/>
              </a:solidFill>
            </a:endParaRPr>
          </a:p>
          <a:p>
            <a:pPr algn="just"/>
            <a:r>
              <a:rPr lang="es-MX" sz="2000" dirty="0" smtClean="0">
                <a:solidFill>
                  <a:schemeClr val="tx1"/>
                </a:solidFill>
              </a:rPr>
              <a:t>En sistemas ideales la relación entre la concentración del fármaco y su efecto se describe con una curva hiperbólica.</a:t>
            </a:r>
          </a:p>
          <a:p>
            <a:pPr marL="0" indent="0" algn="just">
              <a:buNone/>
            </a:pPr>
            <a:endParaRPr lang="es-MX" b="1" dirty="0" smtClean="0">
              <a:solidFill>
                <a:schemeClr val="tx1"/>
              </a:solidFill>
            </a:endParaRPr>
          </a:p>
        </p:txBody>
      </p:sp>
    </p:spTree>
    <p:extLst>
      <p:ext uri="{BB962C8B-B14F-4D97-AF65-F5344CB8AC3E}">
        <p14:creationId xmlns:p14="http://schemas.microsoft.com/office/powerpoint/2010/main" val="40743816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864096"/>
          </a:xfrm>
        </p:spPr>
        <p:txBody>
          <a:bodyPr/>
          <a:lstStyle/>
          <a:p>
            <a:pPr marL="0" indent="0">
              <a:buNone/>
            </a:pPr>
            <a:r>
              <a:rPr lang="es-MX" b="1" dirty="0" smtClean="0">
                <a:solidFill>
                  <a:schemeClr val="tx1"/>
                </a:solidFill>
              </a:rPr>
              <a:t>Curvas de concentración-efecto y unión del receptor con agonistas.</a:t>
            </a:r>
          </a:p>
          <a:p>
            <a:pPr marL="0" indent="0">
              <a:buNone/>
            </a:pPr>
            <a:endParaRPr lang="es-MX" dirty="0" smtClean="0"/>
          </a:p>
          <a:p>
            <a:pPr marL="0" indent="0">
              <a:buNone/>
            </a:pPr>
            <a:endParaRPr lang="es-MX" b="1" i="1" dirty="0">
              <a:solidFill>
                <a:schemeClr val="tx1"/>
              </a:solidFill>
              <a:latin typeface="Cambria Math"/>
            </a:endParaRPr>
          </a:p>
        </p:txBody>
      </p:sp>
      <mc:AlternateContent xmlns:mc="http://schemas.openxmlformats.org/markup-compatibility/2006" xmlns:a14="http://schemas.microsoft.com/office/drawing/2010/main">
        <mc:Choice Requires="a14">
          <p:sp>
            <p:nvSpPr>
              <p:cNvPr id="4" name="3 Rectángulo"/>
              <p:cNvSpPr/>
              <p:nvPr/>
            </p:nvSpPr>
            <p:spPr>
              <a:xfrm>
                <a:off x="724463" y="3645024"/>
                <a:ext cx="2088232" cy="115212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14:m>
                  <m:oMathPara xmlns:m="http://schemas.openxmlformats.org/officeDocument/2006/math">
                    <m:oMathParaPr>
                      <m:jc m:val="left"/>
                    </m:oMathParaPr>
                    <m:oMath xmlns:m="http://schemas.openxmlformats.org/officeDocument/2006/math">
                      <m:r>
                        <a:rPr lang="es-MX" sz="2400" b="1" i="1" smtClean="0">
                          <a:solidFill>
                            <a:schemeClr val="tx1"/>
                          </a:solidFill>
                          <a:latin typeface="Cambria Math"/>
                        </a:rPr>
                        <m:t>𝑬</m:t>
                      </m:r>
                      <m:r>
                        <a:rPr lang="es-MX" sz="2400" b="1" i="1" smtClean="0">
                          <a:solidFill>
                            <a:schemeClr val="tx1"/>
                          </a:solidFill>
                          <a:latin typeface="Cambria Math"/>
                        </a:rPr>
                        <m:t>=</m:t>
                      </m:r>
                      <m:f>
                        <m:fPr>
                          <m:ctrlPr>
                            <a:rPr lang="es-MX" sz="2400" b="1" i="1" smtClean="0">
                              <a:solidFill>
                                <a:schemeClr val="tx1"/>
                              </a:solidFill>
                              <a:latin typeface="Cambria Math"/>
                            </a:rPr>
                          </m:ctrlPr>
                        </m:fPr>
                        <m:num>
                          <m:sSub>
                            <m:sSubPr>
                              <m:ctrlPr>
                                <a:rPr lang="es-MX" sz="2400" b="1" i="1" smtClean="0">
                                  <a:solidFill>
                                    <a:schemeClr val="tx1"/>
                                  </a:solidFill>
                                  <a:latin typeface="Cambria Math"/>
                                </a:rPr>
                              </m:ctrlPr>
                            </m:sSubPr>
                            <m:e>
                              <m:r>
                                <a:rPr lang="es-MX" sz="2400" b="1" i="1" smtClean="0">
                                  <a:solidFill>
                                    <a:schemeClr val="tx1"/>
                                  </a:solidFill>
                                  <a:latin typeface="Cambria Math"/>
                                </a:rPr>
                                <m:t>𝑬</m:t>
                              </m:r>
                            </m:e>
                            <m:sub>
                              <m:r>
                                <a:rPr lang="es-MX" sz="2400" b="1" i="1" smtClean="0">
                                  <a:solidFill>
                                    <a:schemeClr val="tx1"/>
                                  </a:solidFill>
                                  <a:latin typeface="Cambria Math"/>
                                </a:rPr>
                                <m:t>𝒎</m:t>
                              </m:r>
                              <m:r>
                                <a:rPr lang="es-MX" sz="2400" b="1" i="1" smtClean="0">
                                  <a:solidFill>
                                    <a:schemeClr val="tx1"/>
                                  </a:solidFill>
                                  <a:latin typeface="Cambria Math"/>
                                </a:rPr>
                                <m:t>á</m:t>
                              </m:r>
                              <m:r>
                                <a:rPr lang="es-MX" sz="2400" b="1" i="1" smtClean="0">
                                  <a:solidFill>
                                    <a:schemeClr val="tx1"/>
                                  </a:solidFill>
                                  <a:latin typeface="Cambria Math"/>
                                </a:rPr>
                                <m:t>𝒙</m:t>
                              </m:r>
                            </m:sub>
                          </m:sSub>
                          <m:r>
                            <a:rPr lang="es-MX" sz="2400" b="1" i="1" smtClean="0">
                              <a:solidFill>
                                <a:schemeClr val="tx1"/>
                              </a:solidFill>
                              <a:latin typeface="Cambria Math"/>
                              <a:ea typeface="Cambria Math"/>
                            </a:rPr>
                            <m:t>×</m:t>
                          </m:r>
                          <m:r>
                            <a:rPr lang="es-MX" sz="2400" b="1" i="1" smtClean="0">
                              <a:solidFill>
                                <a:schemeClr val="tx1"/>
                              </a:solidFill>
                              <a:latin typeface="Cambria Math"/>
                              <a:ea typeface="Cambria Math"/>
                            </a:rPr>
                            <m:t>𝑪</m:t>
                          </m:r>
                        </m:num>
                        <m:den>
                          <m:r>
                            <a:rPr lang="es-MX" sz="2400" b="1" i="1" smtClean="0">
                              <a:solidFill>
                                <a:schemeClr val="tx1"/>
                              </a:solidFill>
                              <a:latin typeface="Cambria Math"/>
                            </a:rPr>
                            <m:t>𝑪</m:t>
                          </m:r>
                          <m:r>
                            <a:rPr lang="es-MX" sz="2400" b="1" i="1" smtClean="0">
                              <a:solidFill>
                                <a:schemeClr val="tx1"/>
                              </a:solidFill>
                              <a:latin typeface="Cambria Math"/>
                              <a:ea typeface="Cambria Math"/>
                            </a:rPr>
                            <m:t>+</m:t>
                          </m:r>
                          <m:sSub>
                            <m:sSubPr>
                              <m:ctrlPr>
                                <a:rPr lang="es-MX" sz="2400" b="1" i="1" smtClean="0">
                                  <a:solidFill>
                                    <a:schemeClr val="tx1"/>
                                  </a:solidFill>
                                  <a:latin typeface="Cambria Math"/>
                                  <a:ea typeface="Cambria Math"/>
                                </a:rPr>
                              </m:ctrlPr>
                            </m:sSubPr>
                            <m:e>
                              <m:r>
                                <a:rPr lang="es-MX" sz="2400" b="1" i="1" smtClean="0">
                                  <a:solidFill>
                                    <a:schemeClr val="tx1"/>
                                  </a:solidFill>
                                  <a:latin typeface="Cambria Math"/>
                                  <a:ea typeface="Cambria Math"/>
                                </a:rPr>
                                <m:t>𝑬𝑪</m:t>
                              </m:r>
                            </m:e>
                            <m:sub>
                              <m:r>
                                <a:rPr lang="es-MX" sz="2400" b="1" i="1" smtClean="0">
                                  <a:solidFill>
                                    <a:schemeClr val="tx1"/>
                                  </a:solidFill>
                                  <a:latin typeface="Cambria Math"/>
                                  <a:ea typeface="Cambria Math"/>
                                </a:rPr>
                                <m:t>𝟓𝟎</m:t>
                              </m:r>
                            </m:sub>
                          </m:sSub>
                        </m:den>
                      </m:f>
                    </m:oMath>
                  </m:oMathPara>
                </a14:m>
                <a:endParaRPr lang="es-MX" sz="2400" b="1" dirty="0" smtClean="0"/>
              </a:p>
            </p:txBody>
          </p:sp>
        </mc:Choice>
        <mc:Fallback xmlns="">
          <p:sp>
            <p:nvSpPr>
              <p:cNvPr id="4" name="3 Rectángulo"/>
              <p:cNvSpPr>
                <a:spLocks noRot="1" noChangeAspect="1" noMove="1" noResize="1" noEditPoints="1" noAdjustHandles="1" noChangeArrowheads="1" noChangeShapeType="1" noTextEdit="1"/>
              </p:cNvSpPr>
              <p:nvPr/>
            </p:nvSpPr>
            <p:spPr>
              <a:xfrm>
                <a:off x="724463" y="3645024"/>
                <a:ext cx="2088232" cy="1152128"/>
              </a:xfrm>
              <a:prstGeom prst="rect">
                <a:avLst/>
              </a:prstGeom>
              <a:blipFill rotWithShape="1">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4572000" y="3356992"/>
                <a:ext cx="4176464" cy="194421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s-MX" b="1" i="1" dirty="0" smtClean="0">
                    <a:latin typeface="+mj-lt"/>
                  </a:rPr>
                  <a:t>E</a:t>
                </a:r>
                <a:r>
                  <a:rPr lang="es-MX" dirty="0" smtClean="0">
                    <a:latin typeface="+mj-lt"/>
                  </a:rPr>
                  <a:t> = efecto observado con la concentración</a:t>
                </a:r>
              </a:p>
              <a:p>
                <a:r>
                  <a:rPr lang="es-MX" b="1" i="1" dirty="0" smtClean="0">
                    <a:latin typeface="+mj-lt"/>
                  </a:rPr>
                  <a:t>C </a:t>
                </a:r>
                <a:r>
                  <a:rPr lang="es-MX" dirty="0" smtClean="0">
                    <a:latin typeface="+mj-lt"/>
                  </a:rPr>
                  <a:t>= concentración</a:t>
                </a:r>
              </a:p>
              <a:p>
                <a14:m>
                  <m:oMath xmlns:m="http://schemas.openxmlformats.org/officeDocument/2006/math">
                    <m:sSub>
                      <m:sSubPr>
                        <m:ctrlPr>
                          <a:rPr lang="es-MX" b="1" i="1" smtClean="0">
                            <a:latin typeface="Cambria Math"/>
                          </a:rPr>
                        </m:ctrlPr>
                      </m:sSubPr>
                      <m:e>
                        <m:r>
                          <a:rPr lang="es-MX" b="1" i="1" smtClean="0">
                            <a:latin typeface="Cambria Math"/>
                          </a:rPr>
                          <m:t>𝑬</m:t>
                        </m:r>
                      </m:e>
                      <m:sub>
                        <m:r>
                          <a:rPr lang="es-MX" b="1" i="1" smtClean="0">
                            <a:latin typeface="Cambria Math"/>
                          </a:rPr>
                          <m:t>𝒎</m:t>
                        </m:r>
                        <m:r>
                          <a:rPr lang="es-MX" b="1" i="1" smtClean="0">
                            <a:latin typeface="Cambria Math"/>
                          </a:rPr>
                          <m:t>á</m:t>
                        </m:r>
                        <m:r>
                          <a:rPr lang="es-MX" b="1" i="1" smtClean="0">
                            <a:latin typeface="Cambria Math"/>
                          </a:rPr>
                          <m:t>𝒙</m:t>
                        </m:r>
                      </m:sub>
                    </m:sSub>
                  </m:oMath>
                </a14:m>
                <a:r>
                  <a:rPr lang="es-MX" dirty="0" smtClean="0">
                    <a:latin typeface="+mj-lt"/>
                  </a:rPr>
                  <a:t> = Concentración máxima</a:t>
                </a:r>
              </a:p>
              <a:p>
                <a14:m>
                  <m:oMath xmlns:m="http://schemas.openxmlformats.org/officeDocument/2006/math">
                    <m:sSub>
                      <m:sSubPr>
                        <m:ctrlPr>
                          <a:rPr lang="es-MX" b="1" i="1" smtClean="0">
                            <a:latin typeface="Cambria Math"/>
                          </a:rPr>
                        </m:ctrlPr>
                      </m:sSubPr>
                      <m:e>
                        <m:r>
                          <a:rPr lang="es-MX" b="1" i="1" smtClean="0">
                            <a:latin typeface="Cambria Math"/>
                          </a:rPr>
                          <m:t>𝑬𝑪</m:t>
                        </m:r>
                      </m:e>
                      <m:sub>
                        <m:r>
                          <a:rPr lang="es-MX" b="1" i="1" smtClean="0">
                            <a:latin typeface="Cambria Math"/>
                          </a:rPr>
                          <m:t>𝟓𝟎</m:t>
                        </m:r>
                        <m:r>
                          <a:rPr lang="es-MX" b="1" i="1" smtClean="0">
                            <a:latin typeface="Cambria Math"/>
                          </a:rPr>
                          <m:t> </m:t>
                        </m:r>
                      </m:sub>
                    </m:sSub>
                  </m:oMath>
                </a14:m>
                <a:r>
                  <a:rPr lang="es-MX" dirty="0" smtClean="0">
                    <a:latin typeface="+mj-lt"/>
                  </a:rPr>
                  <a:t> = concentración del fármaco que produce el 50% del efecto máximo.</a:t>
                </a:r>
                <a:endParaRPr lang="es-MX" dirty="0">
                  <a:latin typeface="+mj-lt"/>
                </a:endParaRPr>
              </a:p>
            </p:txBody>
          </p:sp>
        </mc:Choice>
        <mc:Fallback xmlns="">
          <p:sp>
            <p:nvSpPr>
              <p:cNvPr id="5" name="4 Rectángulo"/>
              <p:cNvSpPr>
                <a:spLocks noRot="1" noChangeAspect="1" noMove="1" noResize="1" noEditPoints="1" noAdjustHandles="1" noChangeArrowheads="1" noChangeShapeType="1" noTextEdit="1"/>
              </p:cNvSpPr>
              <p:nvPr/>
            </p:nvSpPr>
            <p:spPr>
              <a:xfrm>
                <a:off x="4572000" y="3356992"/>
                <a:ext cx="4176464" cy="1944216"/>
              </a:xfrm>
              <a:prstGeom prst="rect">
                <a:avLst/>
              </a:prstGeom>
              <a:blipFill rotWithShape="1">
                <a:blip r:embed="rId3"/>
                <a:stretch>
                  <a:fillRect l="-870" t="-2778" b="-5556"/>
                </a:stretch>
              </a:blipFill>
            </p:spPr>
            <p:txBody>
              <a:bodyPr/>
              <a:lstStyle/>
              <a:p>
                <a:r>
                  <a:rPr lang="es-MX">
                    <a:noFill/>
                  </a:rPr>
                  <a:t> </a:t>
                </a:r>
              </a:p>
            </p:txBody>
          </p:sp>
        </mc:Fallback>
      </mc:AlternateContent>
      <p:sp>
        <p:nvSpPr>
          <p:cNvPr id="8" name="7 Flecha derecha"/>
          <p:cNvSpPr/>
          <p:nvPr/>
        </p:nvSpPr>
        <p:spPr>
          <a:xfrm>
            <a:off x="3276605" y="4113076"/>
            <a:ext cx="864096" cy="43204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sp>
        <p:nvSpPr>
          <p:cNvPr id="10" name="9 Rectángulo"/>
          <p:cNvSpPr/>
          <p:nvPr/>
        </p:nvSpPr>
        <p:spPr>
          <a:xfrm>
            <a:off x="683568" y="1556792"/>
            <a:ext cx="7776864" cy="13681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000" b="1" dirty="0" smtClean="0">
                <a:latin typeface="+mj-lt"/>
              </a:rPr>
              <a:t>Los parámetros farmacológicos comúnmente empleados son  la eficacia que se refiere al efecto máximo, y la potencia relacionada con la concentración necesaria para alcanzar el 50% del máximo efecto generado. </a:t>
            </a:r>
          </a:p>
        </p:txBody>
      </p:sp>
      <p:sp>
        <p:nvSpPr>
          <p:cNvPr id="11" name="10 Rectángulo"/>
          <p:cNvSpPr/>
          <p:nvPr/>
        </p:nvSpPr>
        <p:spPr>
          <a:xfrm>
            <a:off x="724463" y="5877272"/>
            <a:ext cx="8024001" cy="86409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s-MX" b="1" dirty="0" smtClean="0">
                <a:latin typeface="+mj-lt"/>
              </a:rPr>
              <a:t>La relación hiperbólica se parece a la Ley de acción de las masas, que describe la relación entre dos moléculas de una afinidad determinada.</a:t>
            </a:r>
            <a:endParaRPr lang="es-MX" b="1" dirty="0">
              <a:latin typeface="+mj-lt"/>
            </a:endParaRPr>
          </a:p>
        </p:txBody>
      </p:sp>
    </p:spTree>
    <p:extLst>
      <p:ext uri="{BB962C8B-B14F-4D97-AF65-F5344CB8AC3E}">
        <p14:creationId xmlns:p14="http://schemas.microsoft.com/office/powerpoint/2010/main" val="374162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txBody>
          <a:bodyPr/>
          <a:lstStyle/>
          <a:p>
            <a:pPr marL="0" indent="0">
              <a:buNone/>
            </a:pPr>
            <a:r>
              <a:rPr lang="es-MX" b="1" dirty="0">
                <a:solidFill>
                  <a:schemeClr val="tx1"/>
                </a:solidFill>
              </a:rPr>
              <a:t>Curvas de concentración-efecto y unión del receptor con </a:t>
            </a:r>
            <a:r>
              <a:rPr lang="es-MX" b="1" dirty="0" smtClean="0">
                <a:solidFill>
                  <a:schemeClr val="tx1"/>
                </a:solidFill>
              </a:rPr>
              <a:t>agonistas</a:t>
            </a:r>
            <a:r>
              <a:rPr lang="es-MX" b="1" dirty="0">
                <a:solidFill>
                  <a:schemeClr val="tx1"/>
                </a:solidFill>
              </a:rPr>
              <a:t>.</a:t>
            </a:r>
          </a:p>
          <a:p>
            <a:endParaRPr lang="es-MX"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6505" y="1826822"/>
            <a:ext cx="5719811" cy="4267859"/>
          </a:xfrm>
          <a:prstGeom prst="rect">
            <a:avLst/>
          </a:prstGeom>
        </p:spPr>
      </p:pic>
      <p:sp>
        <p:nvSpPr>
          <p:cNvPr id="9" name="8 Forma libre"/>
          <p:cNvSpPr/>
          <p:nvPr/>
        </p:nvSpPr>
        <p:spPr>
          <a:xfrm>
            <a:off x="2170080" y="2042845"/>
            <a:ext cx="5282350" cy="3168353"/>
          </a:xfrm>
          <a:custGeom>
            <a:avLst/>
            <a:gdLst>
              <a:gd name="connsiteX0" fmla="*/ 0 w 5270269"/>
              <a:gd name="connsiteY0" fmla="*/ 3241964 h 3241964"/>
              <a:gd name="connsiteX1" fmla="*/ 1080655 w 5270269"/>
              <a:gd name="connsiteY1" fmla="*/ 1812175 h 3241964"/>
              <a:gd name="connsiteX2" fmla="*/ 2510444 w 5270269"/>
              <a:gd name="connsiteY2" fmla="*/ 731520 h 3241964"/>
              <a:gd name="connsiteX3" fmla="*/ 3840480 w 5270269"/>
              <a:gd name="connsiteY3" fmla="*/ 282633 h 3241964"/>
              <a:gd name="connsiteX4" fmla="*/ 5270269 w 5270269"/>
              <a:gd name="connsiteY4" fmla="*/ 0 h 3241964"/>
              <a:gd name="connsiteX5" fmla="*/ 5270269 w 5270269"/>
              <a:gd name="connsiteY5" fmla="*/ 0 h 324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70269" h="3241964">
                <a:moveTo>
                  <a:pt x="0" y="3241964"/>
                </a:moveTo>
                <a:cubicBezTo>
                  <a:pt x="331124" y="2736273"/>
                  <a:pt x="662248" y="2230582"/>
                  <a:pt x="1080655" y="1812175"/>
                </a:cubicBezTo>
                <a:cubicBezTo>
                  <a:pt x="1499062" y="1393768"/>
                  <a:pt x="2050473" y="986444"/>
                  <a:pt x="2510444" y="731520"/>
                </a:cubicBezTo>
                <a:cubicBezTo>
                  <a:pt x="2970415" y="476596"/>
                  <a:pt x="3380509" y="404553"/>
                  <a:pt x="3840480" y="282633"/>
                </a:cubicBezTo>
                <a:cubicBezTo>
                  <a:pt x="4300451" y="160713"/>
                  <a:pt x="5270269" y="0"/>
                  <a:pt x="5270269" y="0"/>
                </a:cubicBezTo>
                <a:lnTo>
                  <a:pt x="5270269" y="0"/>
                </a:lnTo>
              </a:path>
            </a:pathLst>
          </a:custGeom>
          <a:ln>
            <a:solidFill>
              <a:srgbClr val="00B050"/>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s-MX"/>
          </a:p>
        </p:txBody>
      </p:sp>
      <p:sp>
        <p:nvSpPr>
          <p:cNvPr id="12" name="11 Rectángulo"/>
          <p:cNvSpPr/>
          <p:nvPr/>
        </p:nvSpPr>
        <p:spPr>
          <a:xfrm>
            <a:off x="2771800" y="5832648"/>
            <a:ext cx="4248472" cy="332656"/>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MX" b="1" dirty="0" smtClean="0">
                <a:latin typeface="+mj-lt"/>
              </a:rPr>
              <a:t>Concentración del fármaco (C)</a:t>
            </a:r>
            <a:endParaRPr lang="es-MX" b="1" dirty="0">
              <a:latin typeface="+mj-lt"/>
            </a:endParaRPr>
          </a:p>
        </p:txBody>
      </p:sp>
      <p:sp>
        <p:nvSpPr>
          <p:cNvPr id="13" name="12 Rectángulo"/>
          <p:cNvSpPr/>
          <p:nvPr/>
        </p:nvSpPr>
        <p:spPr>
          <a:xfrm rot="16200000">
            <a:off x="-50931" y="3524810"/>
            <a:ext cx="3816424" cy="3312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MX" b="1" dirty="0" smtClean="0">
                <a:latin typeface="+mj-lt"/>
              </a:rPr>
              <a:t>Efecto farmacológico (E)</a:t>
            </a:r>
            <a:endParaRPr lang="es-MX" b="1" dirty="0">
              <a:latin typeface="+mj-lt"/>
            </a:endParaRPr>
          </a:p>
        </p:txBody>
      </p:sp>
      <p:cxnSp>
        <p:nvCxnSpPr>
          <p:cNvPr id="15" name="14 Conector recto"/>
          <p:cNvCxnSpPr/>
          <p:nvPr/>
        </p:nvCxnSpPr>
        <p:spPr>
          <a:xfrm>
            <a:off x="2235896" y="3573016"/>
            <a:ext cx="125598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3491880" y="3573016"/>
            <a:ext cx="1" cy="202560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8" name="17 Rectángulo"/>
          <p:cNvSpPr/>
          <p:nvPr/>
        </p:nvSpPr>
        <p:spPr>
          <a:xfrm>
            <a:off x="7092280" y="3501008"/>
            <a:ext cx="648072" cy="2520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atin typeface="+mj-lt"/>
              </a:rPr>
              <a:t>0.5</a:t>
            </a:r>
            <a:endParaRPr lang="es-MX" b="1" dirty="0">
              <a:latin typeface="+mj-lt"/>
            </a:endParaRPr>
          </a:p>
        </p:txBody>
      </p:sp>
      <p:sp>
        <p:nvSpPr>
          <p:cNvPr id="19" name="18 Rectángulo"/>
          <p:cNvSpPr/>
          <p:nvPr/>
        </p:nvSpPr>
        <p:spPr>
          <a:xfrm>
            <a:off x="7182129" y="1700808"/>
            <a:ext cx="648072" cy="2520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atin typeface="+mj-lt"/>
              </a:rPr>
              <a:t>1.0</a:t>
            </a:r>
            <a:endParaRPr lang="es-MX" b="1" dirty="0">
              <a:latin typeface="+mj-lt"/>
            </a:endParaRPr>
          </a:p>
        </p:txBody>
      </p:sp>
      <p:cxnSp>
        <p:nvCxnSpPr>
          <p:cNvPr id="28" name="27 Conector recto de flecha"/>
          <p:cNvCxnSpPr/>
          <p:nvPr/>
        </p:nvCxnSpPr>
        <p:spPr>
          <a:xfrm flipV="1">
            <a:off x="3563888" y="5157192"/>
            <a:ext cx="504056" cy="3996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3" name="32 Rectángulo"/>
              <p:cNvSpPr/>
              <p:nvPr/>
            </p:nvSpPr>
            <p:spPr>
              <a:xfrm>
                <a:off x="4067944" y="4797152"/>
                <a:ext cx="814419" cy="33734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a:rPr>
                          </m:ctrlPr>
                        </m:sSubPr>
                        <m:e>
                          <m:r>
                            <a:rPr lang="es-MX" b="0" i="1" smtClean="0">
                              <a:latin typeface="Cambria Math"/>
                            </a:rPr>
                            <m:t>𝐸𝐶</m:t>
                          </m:r>
                        </m:e>
                        <m:sub>
                          <m:r>
                            <a:rPr lang="es-MX" b="0" i="1" smtClean="0">
                              <a:latin typeface="Cambria Math"/>
                            </a:rPr>
                            <m:t>50</m:t>
                          </m:r>
                        </m:sub>
                      </m:sSub>
                    </m:oMath>
                  </m:oMathPara>
                </a14:m>
                <a:endParaRPr lang="es-MX" dirty="0"/>
              </a:p>
            </p:txBody>
          </p:sp>
        </mc:Choice>
        <mc:Fallback xmlns="">
          <p:sp>
            <p:nvSpPr>
              <p:cNvPr id="33" name="32 Rectángulo"/>
              <p:cNvSpPr>
                <a:spLocks noRot="1" noChangeAspect="1" noMove="1" noResize="1" noEditPoints="1" noAdjustHandles="1" noChangeArrowheads="1" noChangeShapeType="1" noTextEdit="1"/>
              </p:cNvSpPr>
              <p:nvPr/>
            </p:nvSpPr>
            <p:spPr>
              <a:xfrm>
                <a:off x="4067944" y="4797152"/>
                <a:ext cx="814419" cy="337348"/>
              </a:xfrm>
              <a:prstGeom prst="rect">
                <a:avLst/>
              </a:prstGeom>
              <a:blipFill rotWithShape="1">
                <a:blip r:embed="rId3"/>
                <a:stretch>
                  <a:fillRect/>
                </a:stretch>
              </a:blipFill>
            </p:spPr>
            <p:txBody>
              <a:bodyPr/>
              <a:lstStyle/>
              <a:p>
                <a:r>
                  <a:rPr lang="es-MX">
                    <a:noFill/>
                  </a:rPr>
                  <a:t> </a:t>
                </a:r>
              </a:p>
            </p:txBody>
          </p:sp>
        </mc:Fallback>
      </mc:AlternateContent>
      <p:cxnSp>
        <p:nvCxnSpPr>
          <p:cNvPr id="35" name="34 Conector recto de flecha"/>
          <p:cNvCxnSpPr/>
          <p:nvPr/>
        </p:nvCxnSpPr>
        <p:spPr>
          <a:xfrm flipV="1">
            <a:off x="6804248" y="2132856"/>
            <a:ext cx="504056" cy="5040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8" name="37 Rectángulo"/>
              <p:cNvSpPr/>
              <p:nvPr/>
            </p:nvSpPr>
            <p:spPr>
              <a:xfrm>
                <a:off x="6205853" y="2636912"/>
                <a:ext cx="814419" cy="33734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a:rPr>
                          </m:ctrlPr>
                        </m:sSubPr>
                        <m:e>
                          <m:r>
                            <a:rPr lang="es-MX" b="0" i="1" smtClean="0">
                              <a:latin typeface="Cambria Math"/>
                            </a:rPr>
                            <m:t>𝐸</m:t>
                          </m:r>
                        </m:e>
                        <m:sub>
                          <m:r>
                            <a:rPr lang="es-MX" b="0" i="1" smtClean="0">
                              <a:latin typeface="Cambria Math"/>
                            </a:rPr>
                            <m:t>𝑚</m:t>
                          </m:r>
                          <m:r>
                            <a:rPr lang="es-MX" b="0" i="1" smtClean="0">
                              <a:latin typeface="Cambria Math"/>
                            </a:rPr>
                            <m:t>á</m:t>
                          </m:r>
                          <m:r>
                            <a:rPr lang="es-MX" b="0" i="1" smtClean="0">
                              <a:latin typeface="Cambria Math"/>
                            </a:rPr>
                            <m:t>𝑥</m:t>
                          </m:r>
                        </m:sub>
                      </m:sSub>
                    </m:oMath>
                  </m:oMathPara>
                </a14:m>
                <a:endParaRPr lang="es-MX" dirty="0"/>
              </a:p>
            </p:txBody>
          </p:sp>
        </mc:Choice>
        <mc:Fallback xmlns="">
          <p:sp>
            <p:nvSpPr>
              <p:cNvPr id="38" name="37 Rectángulo"/>
              <p:cNvSpPr>
                <a:spLocks noRot="1" noChangeAspect="1" noMove="1" noResize="1" noEditPoints="1" noAdjustHandles="1" noChangeArrowheads="1" noChangeShapeType="1" noTextEdit="1"/>
              </p:cNvSpPr>
              <p:nvPr/>
            </p:nvSpPr>
            <p:spPr>
              <a:xfrm>
                <a:off x="6205853" y="2636912"/>
                <a:ext cx="814419" cy="337348"/>
              </a:xfrm>
              <a:prstGeom prst="rect">
                <a:avLst/>
              </a:prstGeom>
              <a:blipFill rotWithShape="1">
                <a:blip r:embed="rId4"/>
                <a:stretch>
                  <a:fillRect/>
                </a:stretch>
              </a:blipFill>
            </p:spPr>
            <p:txBody>
              <a:bodyPr/>
              <a:lstStyle/>
              <a:p>
                <a:r>
                  <a:rPr lang="es-MX">
                    <a:noFill/>
                  </a:rPr>
                  <a:t> </a:t>
                </a:r>
              </a:p>
            </p:txBody>
          </p:sp>
        </mc:Fallback>
      </mc:AlternateContent>
      <p:sp>
        <p:nvSpPr>
          <p:cNvPr id="39" name="38 Rectángulo"/>
          <p:cNvSpPr/>
          <p:nvPr/>
        </p:nvSpPr>
        <p:spPr>
          <a:xfrm>
            <a:off x="467544" y="6336704"/>
            <a:ext cx="8352928" cy="47667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smtClean="0">
                <a:latin typeface="+mj-lt"/>
              </a:rPr>
              <a:t>Relación entre la concentración farmacológica y el efecto del fármaco</a:t>
            </a:r>
            <a:endParaRPr lang="es-MX" b="1" dirty="0">
              <a:latin typeface="+mj-lt"/>
            </a:endParaRPr>
          </a:p>
        </p:txBody>
      </p:sp>
    </p:spTree>
    <p:extLst>
      <p:ext uri="{BB962C8B-B14F-4D97-AF65-F5344CB8AC3E}">
        <p14:creationId xmlns:p14="http://schemas.microsoft.com/office/powerpoint/2010/main" val="1424136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6264696"/>
          </a:xfrm>
        </p:spPr>
        <p:txBody>
          <a:bodyPr>
            <a:normAutofit/>
          </a:bodyPr>
          <a:lstStyle/>
          <a:p>
            <a:r>
              <a:rPr lang="es-MX" sz="2200" dirty="0" smtClean="0">
                <a:solidFill>
                  <a:schemeClr val="tx1"/>
                </a:solidFill>
              </a:rPr>
              <a:t>El fármaco unido al receptor se relaciona con la concentración de fármaco libre (no unido), como se muestra en la siguiente gráfica.</a:t>
            </a:r>
          </a:p>
          <a:p>
            <a:endParaRPr lang="es-MX" sz="2200" dirty="0" smtClean="0"/>
          </a:p>
          <a:p>
            <a:endParaRPr lang="es-MX" sz="2200" dirty="0"/>
          </a:p>
          <a:p>
            <a:endParaRPr lang="es-MX" sz="2200" dirty="0" smtClean="0"/>
          </a:p>
          <a:p>
            <a:endParaRPr lang="es-MX" sz="2200" dirty="0"/>
          </a:p>
          <a:p>
            <a:endParaRPr lang="es-MX" sz="2200" dirty="0" smtClean="0"/>
          </a:p>
          <a:p>
            <a:endParaRPr lang="es-MX" sz="2200" dirty="0"/>
          </a:p>
          <a:p>
            <a:endParaRPr lang="es-MX" sz="2200" dirty="0" smtClean="0"/>
          </a:p>
          <a:p>
            <a:endParaRPr lang="es-MX" sz="2200" dirty="0"/>
          </a:p>
          <a:p>
            <a:r>
              <a:rPr lang="es-MX" sz="2200" dirty="0" smtClean="0">
                <a:solidFill>
                  <a:schemeClr val="tx1"/>
                </a:solidFill>
              </a:rPr>
              <a:t>Esta constante caracteriza la afinidad del receptor para unirse con el fármaco en forma reciproca.</a:t>
            </a:r>
          </a:p>
          <a:p>
            <a:endParaRPr lang="es-MX" sz="2200" dirty="0">
              <a:solidFill>
                <a:schemeClr val="tx1"/>
              </a:solidFill>
            </a:endParaRPr>
          </a:p>
        </p:txBody>
      </p:sp>
      <mc:AlternateContent xmlns:mc="http://schemas.openxmlformats.org/markup-compatibility/2006" xmlns:a14="http://schemas.microsoft.com/office/drawing/2010/main">
        <mc:Choice Requires="a14">
          <p:sp>
            <p:nvSpPr>
              <p:cNvPr id="4" name="3 Rectángulo"/>
              <p:cNvSpPr/>
              <p:nvPr/>
            </p:nvSpPr>
            <p:spPr>
              <a:xfrm>
                <a:off x="753384" y="2780928"/>
                <a:ext cx="2088232" cy="115212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MX" sz="2400" b="1" dirty="0" smtClean="0">
                    <a:solidFill>
                      <a:schemeClr val="tx1"/>
                    </a:solidFill>
                  </a:rPr>
                  <a:t>B</a:t>
                </a:r>
                <a14:m>
                  <m:oMath xmlns:m="http://schemas.openxmlformats.org/officeDocument/2006/math">
                    <m:r>
                      <a:rPr lang="es-MX" sz="2800" b="1" i="1" smtClean="0">
                        <a:solidFill>
                          <a:schemeClr val="tx1"/>
                        </a:solidFill>
                        <a:latin typeface="Cambria Math"/>
                      </a:rPr>
                      <m:t>=</m:t>
                    </m:r>
                    <m:f>
                      <m:fPr>
                        <m:ctrlPr>
                          <a:rPr lang="es-MX" sz="2800" b="1" i="1" smtClean="0">
                            <a:solidFill>
                              <a:schemeClr val="tx1"/>
                            </a:solidFill>
                            <a:latin typeface="Cambria Math"/>
                          </a:rPr>
                        </m:ctrlPr>
                      </m:fPr>
                      <m:num>
                        <m:sSub>
                          <m:sSubPr>
                            <m:ctrlPr>
                              <a:rPr lang="es-MX" sz="2800" b="1" i="1" smtClean="0">
                                <a:solidFill>
                                  <a:schemeClr val="tx1"/>
                                </a:solidFill>
                                <a:latin typeface="Cambria Math"/>
                              </a:rPr>
                            </m:ctrlPr>
                          </m:sSubPr>
                          <m:e>
                            <m:r>
                              <a:rPr lang="es-MX" sz="2800" b="1" i="1" smtClean="0">
                                <a:solidFill>
                                  <a:schemeClr val="tx1"/>
                                </a:solidFill>
                                <a:latin typeface="Cambria Math"/>
                              </a:rPr>
                              <m:t>𝑩</m:t>
                            </m:r>
                          </m:e>
                          <m:sub>
                            <m:r>
                              <a:rPr lang="es-MX" sz="2800" b="1" i="1" smtClean="0">
                                <a:solidFill>
                                  <a:schemeClr val="tx1"/>
                                </a:solidFill>
                                <a:latin typeface="Cambria Math"/>
                              </a:rPr>
                              <m:t>𝒎</m:t>
                            </m:r>
                            <m:r>
                              <a:rPr lang="es-MX" sz="2800" b="1" i="1" smtClean="0">
                                <a:solidFill>
                                  <a:schemeClr val="tx1"/>
                                </a:solidFill>
                                <a:latin typeface="Cambria Math"/>
                              </a:rPr>
                              <m:t>á</m:t>
                            </m:r>
                            <m:r>
                              <a:rPr lang="es-MX" sz="2800" b="1" i="1" smtClean="0">
                                <a:solidFill>
                                  <a:schemeClr val="tx1"/>
                                </a:solidFill>
                                <a:latin typeface="Cambria Math"/>
                              </a:rPr>
                              <m:t>𝒙</m:t>
                            </m:r>
                          </m:sub>
                        </m:sSub>
                        <m:r>
                          <a:rPr lang="es-MX" sz="2800" b="1" i="1" smtClean="0">
                            <a:solidFill>
                              <a:schemeClr val="tx1"/>
                            </a:solidFill>
                            <a:latin typeface="Cambria Math"/>
                            <a:ea typeface="Cambria Math"/>
                          </a:rPr>
                          <m:t>×</m:t>
                        </m:r>
                        <m:r>
                          <a:rPr lang="es-MX" sz="2800" b="1" i="1" smtClean="0">
                            <a:solidFill>
                              <a:schemeClr val="tx1"/>
                            </a:solidFill>
                            <a:latin typeface="Cambria Math"/>
                            <a:ea typeface="Cambria Math"/>
                          </a:rPr>
                          <m:t>𝑪</m:t>
                        </m:r>
                      </m:num>
                      <m:den>
                        <m:r>
                          <a:rPr lang="es-MX" sz="2800" b="1" i="1" smtClean="0">
                            <a:solidFill>
                              <a:schemeClr val="tx1"/>
                            </a:solidFill>
                            <a:latin typeface="Cambria Math"/>
                          </a:rPr>
                          <m:t>𝑪</m:t>
                        </m:r>
                        <m:r>
                          <a:rPr lang="es-MX" sz="2800" b="1" i="1" smtClean="0">
                            <a:solidFill>
                              <a:schemeClr val="tx1"/>
                            </a:solidFill>
                            <a:latin typeface="Cambria Math"/>
                            <a:ea typeface="Cambria Math"/>
                          </a:rPr>
                          <m:t>+</m:t>
                        </m:r>
                        <m:sSub>
                          <m:sSubPr>
                            <m:ctrlPr>
                              <a:rPr lang="es-MX" sz="2800" b="1" i="1" smtClean="0">
                                <a:solidFill>
                                  <a:schemeClr val="tx1"/>
                                </a:solidFill>
                                <a:latin typeface="Cambria Math"/>
                                <a:ea typeface="Cambria Math"/>
                              </a:rPr>
                            </m:ctrlPr>
                          </m:sSubPr>
                          <m:e>
                            <m:r>
                              <a:rPr lang="es-MX" sz="2800" b="1" i="1" smtClean="0">
                                <a:solidFill>
                                  <a:schemeClr val="tx1"/>
                                </a:solidFill>
                                <a:latin typeface="Cambria Math"/>
                                <a:ea typeface="Cambria Math"/>
                              </a:rPr>
                              <m:t>𝑲</m:t>
                            </m:r>
                          </m:e>
                          <m:sub>
                            <m:r>
                              <a:rPr lang="es-MX" sz="2800" b="1" i="1" smtClean="0">
                                <a:solidFill>
                                  <a:schemeClr val="tx1"/>
                                </a:solidFill>
                                <a:latin typeface="Cambria Math"/>
                                <a:ea typeface="Cambria Math"/>
                              </a:rPr>
                              <m:t>𝒅</m:t>
                            </m:r>
                          </m:sub>
                        </m:sSub>
                      </m:den>
                    </m:f>
                  </m:oMath>
                </a14:m>
                <a:endParaRPr lang="es-MX" sz="2400" b="1" dirty="0" smtClean="0"/>
              </a:p>
            </p:txBody>
          </p:sp>
        </mc:Choice>
        <mc:Fallback xmlns="">
          <p:sp>
            <p:nvSpPr>
              <p:cNvPr id="4" name="3 Rectángulo"/>
              <p:cNvSpPr>
                <a:spLocks noRot="1" noChangeAspect="1" noMove="1" noResize="1" noEditPoints="1" noAdjustHandles="1" noChangeArrowheads="1" noChangeShapeType="1" noTextEdit="1"/>
              </p:cNvSpPr>
              <p:nvPr/>
            </p:nvSpPr>
            <p:spPr>
              <a:xfrm>
                <a:off x="753384" y="2780928"/>
                <a:ext cx="2088232" cy="1152128"/>
              </a:xfrm>
              <a:prstGeom prst="rect">
                <a:avLst/>
              </a:prstGeom>
              <a:blipFill rotWithShape="1">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4427984" y="2384884"/>
                <a:ext cx="4176464" cy="194421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s-MX" b="1" i="1" dirty="0" smtClean="0"/>
                  <a:t>B</a:t>
                </a:r>
                <a:r>
                  <a:rPr lang="es-MX" dirty="0" smtClean="0"/>
                  <a:t> = Fármaco unido al receptor</a:t>
                </a:r>
              </a:p>
              <a:p>
                <a:r>
                  <a:rPr lang="es-MX" b="1" i="1" dirty="0" smtClean="0"/>
                  <a:t>C </a:t>
                </a:r>
                <a:r>
                  <a:rPr lang="es-MX" dirty="0" smtClean="0"/>
                  <a:t>= concentración de fármaco libre</a:t>
                </a:r>
              </a:p>
              <a:p>
                <a14:m>
                  <m:oMath xmlns:m="http://schemas.openxmlformats.org/officeDocument/2006/math">
                    <m:sSub>
                      <m:sSubPr>
                        <m:ctrlPr>
                          <a:rPr lang="es-MX" b="1" i="1" smtClean="0">
                            <a:latin typeface="Cambria Math"/>
                          </a:rPr>
                        </m:ctrlPr>
                      </m:sSubPr>
                      <m:e>
                        <m:r>
                          <a:rPr lang="es-MX" b="1" i="1" smtClean="0">
                            <a:latin typeface="Cambria Math"/>
                          </a:rPr>
                          <m:t>𝑩</m:t>
                        </m:r>
                      </m:e>
                      <m:sub>
                        <m:r>
                          <a:rPr lang="es-MX" b="1" i="1" smtClean="0">
                            <a:latin typeface="Cambria Math"/>
                          </a:rPr>
                          <m:t>𝒎</m:t>
                        </m:r>
                        <m:r>
                          <a:rPr lang="es-MX" b="1" i="1" smtClean="0">
                            <a:latin typeface="Cambria Math"/>
                          </a:rPr>
                          <m:t>á</m:t>
                        </m:r>
                        <m:r>
                          <a:rPr lang="es-MX" b="1" i="1" smtClean="0">
                            <a:latin typeface="Cambria Math"/>
                          </a:rPr>
                          <m:t>𝒙</m:t>
                        </m:r>
                      </m:sub>
                    </m:sSub>
                  </m:oMath>
                </a14:m>
                <a:r>
                  <a:rPr lang="es-MX" dirty="0" smtClean="0"/>
                  <a:t> = concentración total de los sitios receptores.</a:t>
                </a:r>
              </a:p>
              <a:p>
                <a14:m>
                  <m:oMath xmlns:m="http://schemas.openxmlformats.org/officeDocument/2006/math">
                    <m:sSub>
                      <m:sSubPr>
                        <m:ctrlPr>
                          <a:rPr lang="es-MX" b="1" i="1" smtClean="0">
                            <a:latin typeface="Cambria Math"/>
                          </a:rPr>
                        </m:ctrlPr>
                      </m:sSubPr>
                      <m:e>
                        <m:r>
                          <a:rPr lang="es-MX" b="1" i="1" smtClean="0">
                            <a:latin typeface="Cambria Math"/>
                          </a:rPr>
                          <m:t>𝑲</m:t>
                        </m:r>
                      </m:e>
                      <m:sub>
                        <m:r>
                          <a:rPr lang="es-MX" b="1" i="1" smtClean="0">
                            <a:latin typeface="Cambria Math"/>
                          </a:rPr>
                          <m:t>𝒅</m:t>
                        </m:r>
                        <m:r>
                          <a:rPr lang="es-MX" b="1" i="1" smtClean="0">
                            <a:latin typeface="Cambria Math"/>
                          </a:rPr>
                          <m:t> </m:t>
                        </m:r>
                      </m:sub>
                    </m:sSub>
                  </m:oMath>
                </a14:m>
                <a:r>
                  <a:rPr lang="es-MX" dirty="0" smtClean="0"/>
                  <a:t> =constante de disociación de equilibrio</a:t>
                </a:r>
                <a:endParaRPr lang="es-MX" dirty="0"/>
              </a:p>
            </p:txBody>
          </p:sp>
        </mc:Choice>
        <mc:Fallback xmlns="">
          <p:sp>
            <p:nvSpPr>
              <p:cNvPr id="5" name="4 Rectángulo"/>
              <p:cNvSpPr>
                <a:spLocks noRot="1" noChangeAspect="1" noMove="1" noResize="1" noEditPoints="1" noAdjustHandles="1" noChangeArrowheads="1" noChangeShapeType="1" noTextEdit="1"/>
              </p:cNvSpPr>
              <p:nvPr/>
            </p:nvSpPr>
            <p:spPr>
              <a:xfrm>
                <a:off x="4427984" y="2384884"/>
                <a:ext cx="4176464" cy="1944216"/>
              </a:xfrm>
              <a:prstGeom prst="rect">
                <a:avLst/>
              </a:prstGeom>
              <a:blipFill rotWithShape="1">
                <a:blip r:embed="rId3"/>
                <a:stretch>
                  <a:fillRect l="-870"/>
                </a:stretch>
              </a:blipFill>
            </p:spPr>
            <p:txBody>
              <a:bodyPr/>
              <a:lstStyle/>
              <a:p>
                <a:r>
                  <a:rPr lang="es-MX">
                    <a:noFill/>
                  </a:rPr>
                  <a:t> </a:t>
                </a:r>
              </a:p>
            </p:txBody>
          </p:sp>
        </mc:Fallback>
      </mc:AlternateContent>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3100611"/>
            <a:ext cx="901700"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8059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2063935"/>
            <a:ext cx="6192688" cy="4620698"/>
          </a:xfrm>
        </p:spPr>
      </p:pic>
      <p:sp>
        <p:nvSpPr>
          <p:cNvPr id="5" name="4 Rectángulo"/>
          <p:cNvSpPr/>
          <p:nvPr/>
        </p:nvSpPr>
        <p:spPr>
          <a:xfrm>
            <a:off x="2771800" y="6408712"/>
            <a:ext cx="4248472" cy="3326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b="1" dirty="0" smtClean="0">
                <a:latin typeface="+mj-lt"/>
              </a:rPr>
              <a:t>Concentración del fármaco (C)</a:t>
            </a:r>
            <a:endParaRPr lang="es-MX" b="1" dirty="0">
              <a:latin typeface="+mj-lt"/>
            </a:endParaRPr>
          </a:p>
        </p:txBody>
      </p:sp>
      <p:sp>
        <p:nvSpPr>
          <p:cNvPr id="6" name="5 Rectángulo"/>
          <p:cNvSpPr/>
          <p:nvPr/>
        </p:nvSpPr>
        <p:spPr>
          <a:xfrm rot="16200000">
            <a:off x="-122940" y="3803460"/>
            <a:ext cx="3816424" cy="331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b="1" dirty="0" smtClean="0">
                <a:latin typeface="+mj-lt"/>
              </a:rPr>
              <a:t>Receptor-fármaco unidos (B)</a:t>
            </a:r>
            <a:endParaRPr lang="es-MX" b="1" dirty="0">
              <a:latin typeface="+mj-lt"/>
            </a:endParaRPr>
          </a:p>
        </p:txBody>
      </p:sp>
      <p:sp>
        <p:nvSpPr>
          <p:cNvPr id="10" name="9 Forma libre"/>
          <p:cNvSpPr/>
          <p:nvPr/>
        </p:nvSpPr>
        <p:spPr>
          <a:xfrm>
            <a:off x="2170080" y="2348881"/>
            <a:ext cx="5642280" cy="3312368"/>
          </a:xfrm>
          <a:custGeom>
            <a:avLst/>
            <a:gdLst>
              <a:gd name="connsiteX0" fmla="*/ 0 w 5270269"/>
              <a:gd name="connsiteY0" fmla="*/ 3241964 h 3241964"/>
              <a:gd name="connsiteX1" fmla="*/ 1080655 w 5270269"/>
              <a:gd name="connsiteY1" fmla="*/ 1812175 h 3241964"/>
              <a:gd name="connsiteX2" fmla="*/ 2510444 w 5270269"/>
              <a:gd name="connsiteY2" fmla="*/ 731520 h 3241964"/>
              <a:gd name="connsiteX3" fmla="*/ 3840480 w 5270269"/>
              <a:gd name="connsiteY3" fmla="*/ 282633 h 3241964"/>
              <a:gd name="connsiteX4" fmla="*/ 5270269 w 5270269"/>
              <a:gd name="connsiteY4" fmla="*/ 0 h 3241964"/>
              <a:gd name="connsiteX5" fmla="*/ 5270269 w 5270269"/>
              <a:gd name="connsiteY5" fmla="*/ 0 h 324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70269" h="3241964">
                <a:moveTo>
                  <a:pt x="0" y="3241964"/>
                </a:moveTo>
                <a:cubicBezTo>
                  <a:pt x="331124" y="2736273"/>
                  <a:pt x="662248" y="2230582"/>
                  <a:pt x="1080655" y="1812175"/>
                </a:cubicBezTo>
                <a:cubicBezTo>
                  <a:pt x="1499062" y="1393768"/>
                  <a:pt x="2050473" y="986444"/>
                  <a:pt x="2510444" y="731520"/>
                </a:cubicBezTo>
                <a:cubicBezTo>
                  <a:pt x="2970415" y="476596"/>
                  <a:pt x="3380509" y="404553"/>
                  <a:pt x="3840480" y="282633"/>
                </a:cubicBezTo>
                <a:cubicBezTo>
                  <a:pt x="4300451" y="160713"/>
                  <a:pt x="5270269" y="0"/>
                  <a:pt x="5270269" y="0"/>
                </a:cubicBezTo>
                <a:lnTo>
                  <a:pt x="5270269" y="0"/>
                </a:lnTo>
              </a:path>
            </a:pathLst>
          </a:custGeom>
          <a:ln>
            <a:solidFill>
              <a:srgbClr val="0070C0"/>
            </a:solidFill>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mc:AlternateContent xmlns:mc="http://schemas.openxmlformats.org/markup-compatibility/2006" xmlns:a14="http://schemas.microsoft.com/office/drawing/2010/main">
        <mc:Choice Requires="a14">
          <p:sp>
            <p:nvSpPr>
              <p:cNvPr id="11" name="10 Rectángulo"/>
              <p:cNvSpPr/>
              <p:nvPr/>
            </p:nvSpPr>
            <p:spPr>
              <a:xfrm>
                <a:off x="3779912" y="5373216"/>
                <a:ext cx="814419" cy="33734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a:rPr>
                          </m:ctrlPr>
                        </m:sSubPr>
                        <m:e>
                          <m:r>
                            <a:rPr lang="es-MX" b="0" i="1" smtClean="0">
                              <a:latin typeface="Cambria Math"/>
                            </a:rPr>
                            <m:t>𝐾</m:t>
                          </m:r>
                        </m:e>
                        <m:sub>
                          <m:r>
                            <a:rPr lang="es-MX" b="0" i="1" smtClean="0">
                              <a:latin typeface="Cambria Math"/>
                            </a:rPr>
                            <m:t>𝑑</m:t>
                          </m:r>
                        </m:sub>
                      </m:sSub>
                    </m:oMath>
                  </m:oMathPara>
                </a14:m>
                <a:endParaRPr lang="es-MX" dirty="0"/>
              </a:p>
            </p:txBody>
          </p:sp>
        </mc:Choice>
        <mc:Fallback xmlns="">
          <p:sp>
            <p:nvSpPr>
              <p:cNvPr id="11" name="10 Rectángulo"/>
              <p:cNvSpPr>
                <a:spLocks noRot="1" noChangeAspect="1" noMove="1" noResize="1" noEditPoints="1" noAdjustHandles="1" noChangeArrowheads="1" noChangeShapeType="1" noTextEdit="1"/>
              </p:cNvSpPr>
              <p:nvPr/>
            </p:nvSpPr>
            <p:spPr>
              <a:xfrm>
                <a:off x="3779912" y="5373216"/>
                <a:ext cx="814419" cy="337348"/>
              </a:xfrm>
              <a:prstGeom prst="rect">
                <a:avLst/>
              </a:prstGeom>
              <a:blipFill rotWithShape="1">
                <a:blip r:embed="rId3"/>
                <a:stretch>
                  <a:fillRect/>
                </a:stretch>
              </a:blipFill>
            </p:spPr>
            <p:txBody>
              <a:bodyPr/>
              <a:lstStyle/>
              <a:p>
                <a:r>
                  <a:rPr lang="es-MX">
                    <a:noFill/>
                  </a:rPr>
                  <a:t> </a:t>
                </a:r>
              </a:p>
            </p:txBody>
          </p:sp>
        </mc:Fallback>
      </mc:AlternateContent>
      <p:cxnSp>
        <p:nvCxnSpPr>
          <p:cNvPr id="13" name="12 Conector recto"/>
          <p:cNvCxnSpPr/>
          <p:nvPr/>
        </p:nvCxnSpPr>
        <p:spPr>
          <a:xfrm>
            <a:off x="2170080" y="4221088"/>
            <a:ext cx="1156935"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 name="15 Conector recto"/>
          <p:cNvCxnSpPr>
            <a:stCxn id="10" idx="1"/>
          </p:cNvCxnSpPr>
          <p:nvPr/>
        </p:nvCxnSpPr>
        <p:spPr>
          <a:xfrm>
            <a:off x="3327015" y="4200410"/>
            <a:ext cx="0" cy="2036902"/>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7015" y="5603900"/>
            <a:ext cx="738187" cy="63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8" name="17 Rectángulo"/>
              <p:cNvSpPr/>
              <p:nvPr/>
            </p:nvSpPr>
            <p:spPr>
              <a:xfrm>
                <a:off x="6637901" y="3091652"/>
                <a:ext cx="814419" cy="33734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s-MX" i="1" smtClean="0">
                              <a:latin typeface="Cambria Math"/>
                            </a:rPr>
                          </m:ctrlPr>
                        </m:sSubPr>
                        <m:e>
                          <m:r>
                            <a:rPr lang="es-MX" b="0" i="1" smtClean="0">
                              <a:latin typeface="Cambria Math"/>
                            </a:rPr>
                            <m:t>𝐵</m:t>
                          </m:r>
                        </m:e>
                        <m:sub>
                          <m:r>
                            <a:rPr lang="es-MX" b="0" i="1" smtClean="0">
                              <a:latin typeface="Cambria Math"/>
                            </a:rPr>
                            <m:t>𝑚</m:t>
                          </m:r>
                          <m:r>
                            <a:rPr lang="es-MX" b="0" i="1" smtClean="0">
                              <a:latin typeface="Cambria Math"/>
                            </a:rPr>
                            <m:t>á</m:t>
                          </m:r>
                          <m:r>
                            <a:rPr lang="es-MX" b="0" i="1" smtClean="0">
                              <a:latin typeface="Cambria Math"/>
                            </a:rPr>
                            <m:t>𝑥</m:t>
                          </m:r>
                        </m:sub>
                      </m:sSub>
                    </m:oMath>
                  </m:oMathPara>
                </a14:m>
                <a:endParaRPr lang="es-MX" dirty="0"/>
              </a:p>
            </p:txBody>
          </p:sp>
        </mc:Choice>
        <mc:Fallback xmlns="">
          <p:sp>
            <p:nvSpPr>
              <p:cNvPr id="18" name="17 Rectángulo"/>
              <p:cNvSpPr>
                <a:spLocks noRot="1" noChangeAspect="1" noMove="1" noResize="1" noEditPoints="1" noAdjustHandles="1" noChangeArrowheads="1" noChangeShapeType="1" noTextEdit="1"/>
              </p:cNvSpPr>
              <p:nvPr/>
            </p:nvSpPr>
            <p:spPr>
              <a:xfrm>
                <a:off x="6637901" y="3091652"/>
                <a:ext cx="814419" cy="337348"/>
              </a:xfrm>
              <a:prstGeom prst="rect">
                <a:avLst/>
              </a:prstGeom>
              <a:blipFill rotWithShape="1">
                <a:blip r:embed="rId5"/>
                <a:stretch>
                  <a:fillRect/>
                </a:stretch>
              </a:blipFill>
            </p:spPr>
            <p:txBody>
              <a:bodyPr/>
              <a:lstStyle/>
              <a:p>
                <a:r>
                  <a:rPr lang="es-MX">
                    <a:noFill/>
                  </a:rPr>
                  <a:t> </a:t>
                </a:r>
              </a:p>
            </p:txBody>
          </p:sp>
        </mc:Fallback>
      </mc:AlternateContent>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50652" y="2434994"/>
            <a:ext cx="738187" cy="73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71821" y="2060848"/>
            <a:ext cx="6762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71047" y="4159424"/>
            <a:ext cx="68262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16 Rectángulo"/>
          <p:cNvSpPr/>
          <p:nvPr/>
        </p:nvSpPr>
        <p:spPr>
          <a:xfrm>
            <a:off x="755576" y="404664"/>
            <a:ext cx="7488832" cy="7920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2000" b="1" dirty="0" smtClean="0">
                <a:latin typeface="+mj-lt"/>
              </a:rPr>
              <a:t>Relación entre la concentración del fármaco libre y receptor- fármaco unido.</a:t>
            </a:r>
            <a:endParaRPr lang="es-MX" sz="2000" b="1" dirty="0">
              <a:latin typeface="+mj-lt"/>
            </a:endParaRPr>
          </a:p>
        </p:txBody>
      </p:sp>
    </p:spTree>
    <p:extLst>
      <p:ext uri="{BB962C8B-B14F-4D97-AF65-F5344CB8AC3E}">
        <p14:creationId xmlns:p14="http://schemas.microsoft.com/office/powerpoint/2010/main" val="2369262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484784"/>
          </a:xfrm>
        </p:spPr>
        <p:txBody>
          <a:bodyPr/>
          <a:lstStyle/>
          <a:p>
            <a:r>
              <a:rPr lang="es-MX" sz="4000" dirty="0" smtClean="0"/>
              <a:t>Acoplamiento receptor efector y receptores de reserva </a:t>
            </a:r>
            <a:endParaRPr lang="es-MX" sz="4000" dirty="0"/>
          </a:p>
        </p:txBody>
      </p:sp>
      <p:sp>
        <p:nvSpPr>
          <p:cNvPr id="3" name="2 Marcador de contenido"/>
          <p:cNvSpPr>
            <a:spLocks noGrp="1"/>
          </p:cNvSpPr>
          <p:nvPr>
            <p:ph idx="1"/>
          </p:nvPr>
        </p:nvSpPr>
        <p:spPr>
          <a:xfrm>
            <a:off x="457200" y="1600200"/>
            <a:ext cx="8229600" cy="5069160"/>
          </a:xfrm>
        </p:spPr>
        <p:txBody>
          <a:bodyPr>
            <a:normAutofit/>
          </a:bodyPr>
          <a:lstStyle/>
          <a:p>
            <a:pPr marL="0" indent="0" algn="just">
              <a:buNone/>
            </a:pPr>
            <a:r>
              <a:rPr lang="es-MX" dirty="0" smtClean="0">
                <a:solidFill>
                  <a:schemeClr val="tx1"/>
                </a:solidFill>
              </a:rPr>
              <a:t>Acoplamiento.- proceso de transducción que vincula la ocupación de un receptor farmacológico y la respuesta farmacológica.</a:t>
            </a:r>
          </a:p>
          <a:p>
            <a:pPr marL="0" indent="0" algn="just">
              <a:buNone/>
            </a:pPr>
            <a:endParaRPr lang="es-MX" dirty="0" smtClean="0">
              <a:solidFill>
                <a:schemeClr val="tx1"/>
              </a:solidFill>
            </a:endParaRPr>
          </a:p>
          <a:p>
            <a:pPr marL="0" indent="0" algn="just">
              <a:buNone/>
            </a:pPr>
            <a:r>
              <a:rPr lang="es-MX" dirty="0" smtClean="0">
                <a:solidFill>
                  <a:schemeClr val="tx1"/>
                </a:solidFill>
              </a:rPr>
              <a:t>La eficiencia relativa de este acoplamiento depende de:</a:t>
            </a:r>
          </a:p>
          <a:p>
            <a:pPr marL="0" indent="0" algn="just">
              <a:buNone/>
            </a:pPr>
            <a:endParaRPr lang="es-MX" dirty="0" smtClean="0">
              <a:solidFill>
                <a:schemeClr val="tx1"/>
              </a:solidFill>
            </a:endParaRPr>
          </a:p>
          <a:p>
            <a:pPr marL="0" indent="0" algn="just">
              <a:buNone/>
            </a:pPr>
            <a:endParaRPr lang="es-MX" dirty="0" smtClean="0">
              <a:solidFill>
                <a:schemeClr val="tx1"/>
              </a:solidFill>
            </a:endParaRPr>
          </a:p>
          <a:p>
            <a:pPr marL="0" indent="0" algn="just">
              <a:buNone/>
            </a:pPr>
            <a:endParaRPr lang="es-MX" dirty="0">
              <a:solidFill>
                <a:schemeClr val="tx1"/>
              </a:solidFill>
            </a:endParaRPr>
          </a:p>
          <a:p>
            <a:pPr marL="0" indent="0" algn="just">
              <a:buNone/>
            </a:pPr>
            <a:r>
              <a:rPr lang="es-MX" dirty="0" smtClean="0">
                <a:solidFill>
                  <a:schemeClr val="tx1"/>
                </a:solidFill>
              </a:rPr>
              <a:t>.</a:t>
            </a:r>
          </a:p>
          <a:p>
            <a:pPr marL="0" indent="0" algn="just">
              <a:buNone/>
            </a:pPr>
            <a:endParaRPr lang="es-MX" dirty="0">
              <a:solidFill>
                <a:schemeClr val="tx1"/>
              </a:solidFill>
            </a:endParaRPr>
          </a:p>
        </p:txBody>
      </p:sp>
      <p:graphicFrame>
        <p:nvGraphicFramePr>
          <p:cNvPr id="4" name="3 Diagrama"/>
          <p:cNvGraphicFramePr/>
          <p:nvPr>
            <p:extLst>
              <p:ext uri="{D42A27DB-BD31-4B8C-83A1-F6EECF244321}">
                <p14:modId xmlns:p14="http://schemas.microsoft.com/office/powerpoint/2010/main" val="245786005"/>
              </p:ext>
            </p:extLst>
          </p:nvPr>
        </p:nvGraphicFramePr>
        <p:xfrm>
          <a:off x="683568" y="4365104"/>
          <a:ext cx="7992888" cy="1584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643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000" b="1" dirty="0">
                <a:solidFill>
                  <a:srgbClr val="00B0F0"/>
                </a:solidFill>
                <a:latin typeface="+mj-lt"/>
              </a:rPr>
              <a:t>Acoplamiento receptor efector y receptores de reserva </a:t>
            </a:r>
          </a:p>
        </p:txBody>
      </p:sp>
      <p:sp>
        <p:nvSpPr>
          <p:cNvPr id="3" name="2 Marcador de contenido"/>
          <p:cNvSpPr>
            <a:spLocks noGrp="1"/>
          </p:cNvSpPr>
          <p:nvPr>
            <p:ph idx="1"/>
          </p:nvPr>
        </p:nvSpPr>
        <p:spPr>
          <a:xfrm>
            <a:off x="457200" y="2204864"/>
            <a:ext cx="8363272" cy="4392488"/>
          </a:xfrm>
        </p:spPr>
        <p:txBody>
          <a:bodyPr>
            <a:normAutofit/>
          </a:bodyPr>
          <a:lstStyle/>
          <a:p>
            <a:pPr algn="just"/>
            <a:r>
              <a:rPr lang="es-MX" dirty="0">
                <a:solidFill>
                  <a:schemeClr val="tx1"/>
                </a:solidFill>
              </a:rPr>
              <a:t>El efecto biológico de los fármacos puede tener una relación lineal con el numero de receptores unidos.</a:t>
            </a:r>
          </a:p>
          <a:p>
            <a:pPr algn="just"/>
            <a:endParaRPr lang="es-MX" dirty="0" smtClean="0">
              <a:solidFill>
                <a:schemeClr val="tx1"/>
              </a:solidFill>
            </a:endParaRPr>
          </a:p>
          <a:p>
            <a:pPr algn="just"/>
            <a:r>
              <a:rPr lang="es-MX" dirty="0" smtClean="0">
                <a:solidFill>
                  <a:schemeClr val="tx1"/>
                </a:solidFill>
              </a:rPr>
              <a:t>La respuesta biológica es una función mas compleja de unión farmacológica, esto ocurre con los receptores vinculados a cascadas de transducción de señales enzimáticas </a:t>
            </a:r>
          </a:p>
          <a:p>
            <a:pPr marL="0" indent="0" algn="just">
              <a:buNone/>
            </a:pPr>
            <a:endParaRPr lang="es-MX" dirty="0">
              <a:solidFill>
                <a:schemeClr val="tx1"/>
              </a:solidFill>
            </a:endParaRPr>
          </a:p>
          <a:p>
            <a:pPr algn="just"/>
            <a:r>
              <a:rPr lang="es-MX" dirty="0" smtClean="0">
                <a:solidFill>
                  <a:schemeClr val="tx1"/>
                </a:solidFill>
              </a:rPr>
              <a:t>Muchos factores contribuyen al acoplamiento ocupación- respuesta no lineal.</a:t>
            </a:r>
            <a:endParaRPr lang="es-MX" dirty="0"/>
          </a:p>
        </p:txBody>
      </p:sp>
    </p:spTree>
    <p:extLst>
      <p:ext uri="{BB962C8B-B14F-4D97-AF65-F5344CB8AC3E}">
        <p14:creationId xmlns:p14="http://schemas.microsoft.com/office/powerpoint/2010/main" val="14708164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lstStyle/>
          <a:p>
            <a:r>
              <a:rPr lang="es-MX" sz="4400" b="1" dirty="0" smtClean="0">
                <a:solidFill>
                  <a:srgbClr val="00B050"/>
                </a:solidFill>
                <a:latin typeface="+mj-lt"/>
              </a:rPr>
              <a:t>Receptores de reserva</a:t>
            </a:r>
            <a:endParaRPr lang="es-MX" sz="4400" b="1" dirty="0">
              <a:solidFill>
                <a:srgbClr val="00B050"/>
              </a:solidFill>
              <a:latin typeface="+mj-lt"/>
            </a:endParaRPr>
          </a:p>
        </p:txBody>
      </p:sp>
      <p:sp>
        <p:nvSpPr>
          <p:cNvPr id="3" name="2 Marcador de contenido"/>
          <p:cNvSpPr>
            <a:spLocks noGrp="1"/>
          </p:cNvSpPr>
          <p:nvPr>
            <p:ph idx="1"/>
          </p:nvPr>
        </p:nvSpPr>
        <p:spPr/>
        <p:txBody>
          <a:bodyPr/>
          <a:lstStyle/>
          <a:p>
            <a:pPr marL="0" indent="0" algn="just">
              <a:buNone/>
            </a:pPr>
            <a:r>
              <a:rPr lang="es-MX" dirty="0">
                <a:solidFill>
                  <a:schemeClr val="tx1"/>
                </a:solidFill>
              </a:rPr>
              <a:t>A</a:t>
            </a:r>
            <a:r>
              <a:rPr lang="es-MX" dirty="0" smtClean="0">
                <a:solidFill>
                  <a:schemeClr val="tx1"/>
                </a:solidFill>
              </a:rPr>
              <a:t>yudan a comprender la relación no lineal. Son la proporción de receptores que persisten no ocupados a pesar de producirse una respuesta máxima con un agonista. </a:t>
            </a:r>
          </a:p>
          <a:p>
            <a:pPr marL="0" indent="0" algn="just">
              <a:buNone/>
            </a:pPr>
            <a:endParaRPr lang="es-MX" dirty="0">
              <a:solidFill>
                <a:schemeClr val="tx1"/>
              </a:solidFill>
            </a:endParaRPr>
          </a:p>
          <a:p>
            <a:pPr marL="0" indent="0" algn="just">
              <a:buNone/>
            </a:pPr>
            <a:endParaRPr lang="es-MX" dirty="0" smtClean="0">
              <a:solidFill>
                <a:schemeClr val="tx1"/>
              </a:solidFill>
            </a:endParaRPr>
          </a:p>
        </p:txBody>
      </p:sp>
      <mc:AlternateContent xmlns:mc="http://schemas.openxmlformats.org/markup-compatibility/2006" xmlns:a14="http://schemas.microsoft.com/office/drawing/2010/main">
        <mc:Choice Requires="a14">
          <p:sp>
            <p:nvSpPr>
              <p:cNvPr id="4" name="3 Rectángulo"/>
              <p:cNvSpPr/>
              <p:nvPr/>
            </p:nvSpPr>
            <p:spPr>
              <a:xfrm>
                <a:off x="755576" y="3933056"/>
                <a:ext cx="7776864" cy="20882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dirty="0" smtClean="0">
                    <a:solidFill>
                      <a:schemeClr val="tx1"/>
                    </a:solidFill>
                    <a:latin typeface="+mj-lt"/>
                  </a:rPr>
                  <a:t>Ejemplo: La misma respuesta inotrópica máxima del músculo cardiaco ante las catecolaminas puede inducirse incluso en condiciones en las que  el 90% de los adrenorreceptores </a:t>
                </a:r>
                <a14:m>
                  <m:oMath xmlns:m="http://schemas.openxmlformats.org/officeDocument/2006/math">
                    <m:r>
                      <a:rPr lang="es-MX" b="0" i="1" smtClean="0">
                        <a:solidFill>
                          <a:schemeClr val="tx1"/>
                        </a:solidFill>
                        <a:latin typeface="Cambria Math"/>
                        <a:ea typeface="Cambria Math"/>
                      </a:rPr>
                      <m:t>𝛽</m:t>
                    </m:r>
                  </m:oMath>
                </a14:m>
                <a:r>
                  <a:rPr lang="es-MX" dirty="0" smtClean="0">
                    <a:solidFill>
                      <a:schemeClr val="tx1"/>
                    </a:solidFill>
                    <a:latin typeface="+mj-lt"/>
                  </a:rPr>
                  <a:t> tenga una unión casi irreversible con la sustancia antagonista</a:t>
                </a:r>
              </a:p>
              <a:p>
                <a:pPr algn="ctr"/>
                <a:r>
                  <a:rPr lang="es-MX" dirty="0" smtClean="0">
                    <a:solidFill>
                      <a:schemeClr val="tx1"/>
                    </a:solidFill>
                    <a:latin typeface="+mj-lt"/>
                  </a:rPr>
                  <a:t>Por eso se dice que las células miocárdicas contienen una gran proporción de adrenorreceptores </a:t>
                </a:r>
                <a14:m>
                  <m:oMath xmlns:m="http://schemas.openxmlformats.org/officeDocument/2006/math">
                    <m:r>
                      <a:rPr lang="es-MX" b="0" i="1" smtClean="0">
                        <a:solidFill>
                          <a:schemeClr val="tx1"/>
                        </a:solidFill>
                        <a:latin typeface="Cambria Math"/>
                        <a:ea typeface="Cambria Math"/>
                      </a:rPr>
                      <m:t>𝛽</m:t>
                    </m:r>
                  </m:oMath>
                </a14:m>
                <a:r>
                  <a:rPr lang="es-MX" dirty="0" smtClean="0">
                    <a:solidFill>
                      <a:schemeClr val="tx1"/>
                    </a:solidFill>
                    <a:latin typeface="+mj-lt"/>
                  </a:rPr>
                  <a:t> de reserva.</a:t>
                </a:r>
                <a:endParaRPr lang="es-MX" dirty="0">
                  <a:solidFill>
                    <a:schemeClr val="tx1"/>
                  </a:solidFill>
                  <a:latin typeface="+mj-lt"/>
                </a:endParaRPr>
              </a:p>
            </p:txBody>
          </p:sp>
        </mc:Choice>
        <mc:Fallback xmlns="">
          <p:sp>
            <p:nvSpPr>
              <p:cNvPr id="4" name="3 Rectángulo"/>
              <p:cNvSpPr>
                <a:spLocks noRot="1" noChangeAspect="1" noMove="1" noResize="1" noEditPoints="1" noAdjustHandles="1" noChangeArrowheads="1" noChangeShapeType="1" noTextEdit="1"/>
              </p:cNvSpPr>
              <p:nvPr/>
            </p:nvSpPr>
            <p:spPr>
              <a:xfrm>
                <a:off x="755576" y="3933056"/>
                <a:ext cx="7776864" cy="2088232"/>
              </a:xfrm>
              <a:prstGeom prst="rect">
                <a:avLst/>
              </a:prstGeom>
              <a:blipFill rotWithShape="1">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37618259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lstStyle/>
          <a:p>
            <a:r>
              <a:rPr lang="es-MX" sz="4400" b="1" dirty="0" smtClean="0">
                <a:solidFill>
                  <a:srgbClr val="7030A0"/>
                </a:solidFill>
                <a:latin typeface="+mj-lt"/>
              </a:rPr>
              <a:t>Receptores de reserva </a:t>
            </a:r>
            <a:endParaRPr lang="es-MX" sz="4400" b="1" dirty="0">
              <a:solidFill>
                <a:srgbClr val="7030A0"/>
              </a:solidFill>
              <a:latin typeface="+mj-lt"/>
            </a:endParaRPr>
          </a:p>
        </p:txBody>
      </p:sp>
      <p:pic>
        <p:nvPicPr>
          <p:cNvPr id="6" name="5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6" y="1196752"/>
            <a:ext cx="5256584" cy="5523415"/>
          </a:xfrm>
        </p:spPr>
      </p:pic>
    </p:spTree>
    <p:extLst>
      <p:ext uri="{BB962C8B-B14F-4D97-AF65-F5344CB8AC3E}">
        <p14:creationId xmlns:p14="http://schemas.microsoft.com/office/powerpoint/2010/main" val="136636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400" b="1" dirty="0" smtClean="0">
                <a:latin typeface="+mj-lt"/>
              </a:rPr>
              <a:t>Principios Generales De Farmacología</a:t>
            </a:r>
            <a:endParaRPr lang="es-MX" sz="4400" b="1" dirty="0">
              <a:latin typeface="+mj-lt"/>
            </a:endParaRPr>
          </a:p>
        </p:txBody>
      </p:sp>
      <p:sp>
        <p:nvSpPr>
          <p:cNvPr id="3" name="2 Marcador de contenido"/>
          <p:cNvSpPr>
            <a:spLocks noGrp="1"/>
          </p:cNvSpPr>
          <p:nvPr>
            <p:ph idx="1"/>
          </p:nvPr>
        </p:nvSpPr>
        <p:spPr>
          <a:xfrm>
            <a:off x="457200" y="1844824"/>
            <a:ext cx="8229600" cy="4525963"/>
          </a:xfrm>
        </p:spPr>
        <p:txBody>
          <a:bodyPr/>
          <a:lstStyle/>
          <a:p>
            <a:pPr marL="0" indent="0" algn="just">
              <a:buNone/>
            </a:pPr>
            <a:r>
              <a:rPr lang="es-MX" b="1" dirty="0" smtClean="0">
                <a:solidFill>
                  <a:schemeClr val="tx1"/>
                </a:solidFill>
              </a:rPr>
              <a:t>Definiciones:</a:t>
            </a:r>
          </a:p>
          <a:p>
            <a:pPr algn="just"/>
            <a:r>
              <a:rPr lang="es-MX" b="1" dirty="0" smtClean="0">
                <a:solidFill>
                  <a:schemeClr val="tx1"/>
                </a:solidFill>
              </a:rPr>
              <a:t>Fármaco: </a:t>
            </a:r>
            <a:r>
              <a:rPr lang="es-MX" dirty="0" smtClean="0">
                <a:solidFill>
                  <a:schemeClr val="tx1"/>
                </a:solidFill>
              </a:rPr>
              <a:t>Cualquier sustancia que produzca un cambio en la función biológica a través de sus acciones químicas. La molécula del fármaco interactúa con un receptor como agonista (activador) o antagonista (inhibidor)</a:t>
            </a:r>
          </a:p>
          <a:p>
            <a:pPr algn="just"/>
            <a:endParaRPr lang="es-MX" dirty="0" smtClean="0">
              <a:solidFill>
                <a:schemeClr val="tx1"/>
              </a:solidFill>
            </a:endParaRPr>
          </a:p>
          <a:p>
            <a:pPr algn="just"/>
            <a:r>
              <a:rPr lang="es-MX" b="1" dirty="0" smtClean="0">
                <a:solidFill>
                  <a:schemeClr val="tx1"/>
                </a:solidFill>
              </a:rPr>
              <a:t>Receptor: </a:t>
            </a:r>
            <a:r>
              <a:rPr lang="es-MX" dirty="0" smtClean="0">
                <a:solidFill>
                  <a:schemeClr val="tx1"/>
                </a:solidFill>
              </a:rPr>
              <a:t>molécula del sistema biológico que desempeña una función reguladora.</a:t>
            </a:r>
            <a:endParaRPr lang="es-MX" dirty="0">
              <a:solidFill>
                <a:schemeClr val="tx1"/>
              </a:solidFill>
            </a:endParaRPr>
          </a:p>
        </p:txBody>
      </p:sp>
    </p:spTree>
    <p:extLst>
      <p:ext uri="{BB962C8B-B14F-4D97-AF65-F5344CB8AC3E}">
        <p14:creationId xmlns:p14="http://schemas.microsoft.com/office/powerpoint/2010/main" val="34484629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lstStyle/>
          <a:p>
            <a:r>
              <a:rPr lang="es-MX" sz="4000" b="1" dirty="0" smtClean="0">
                <a:solidFill>
                  <a:srgbClr val="FF0000"/>
                </a:solidFill>
                <a:latin typeface="+mj-lt"/>
              </a:rPr>
              <a:t>Antagonistas competitivos </a:t>
            </a:r>
            <a:endParaRPr lang="es-MX" sz="4000" b="1" dirty="0">
              <a:solidFill>
                <a:srgbClr val="FF0000"/>
              </a:solidFill>
              <a:latin typeface="+mj-lt"/>
            </a:endParaRPr>
          </a:p>
        </p:txBody>
      </p:sp>
      <p:sp>
        <p:nvSpPr>
          <p:cNvPr id="3" name="2 Marcador de contenido"/>
          <p:cNvSpPr>
            <a:spLocks noGrp="1"/>
          </p:cNvSpPr>
          <p:nvPr>
            <p:ph idx="1"/>
          </p:nvPr>
        </p:nvSpPr>
        <p:spPr>
          <a:xfrm>
            <a:off x="457200" y="1600200"/>
            <a:ext cx="4546848" cy="4853136"/>
          </a:xfrm>
        </p:spPr>
        <p:txBody>
          <a:bodyPr>
            <a:normAutofit lnSpcReduction="10000"/>
          </a:bodyPr>
          <a:lstStyle/>
          <a:p>
            <a:pPr marL="0" indent="0" algn="just">
              <a:buNone/>
            </a:pPr>
            <a:r>
              <a:rPr lang="es-MX" dirty="0" smtClean="0">
                <a:solidFill>
                  <a:schemeClr val="tx1"/>
                </a:solidFill>
              </a:rPr>
              <a:t>Los antagonistas de los receptores se unen con estos pero no los activan , y su función es impedir que los agonistas activen los receptores.</a:t>
            </a:r>
          </a:p>
          <a:p>
            <a:pPr marL="0" indent="0" algn="just">
              <a:buNone/>
            </a:pPr>
            <a:endParaRPr lang="es-MX" dirty="0">
              <a:solidFill>
                <a:schemeClr val="tx1"/>
              </a:solidFill>
            </a:endParaRPr>
          </a:p>
          <a:p>
            <a:pPr marL="0" indent="0" algn="just">
              <a:buNone/>
            </a:pPr>
            <a:r>
              <a:rPr lang="es-MX" dirty="0" smtClean="0">
                <a:solidFill>
                  <a:schemeClr val="tx1"/>
                </a:solidFill>
              </a:rPr>
              <a:t>Agonista competitivo: mensajero que actúa de forma reversible con una serie de receptores formando un complejo que no desencadena ninguna respuesta.</a:t>
            </a:r>
            <a:endParaRPr lang="es-MX"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2089" y="2204864"/>
            <a:ext cx="3553080" cy="3168352"/>
          </a:xfrm>
          <a:prstGeom prst="rect">
            <a:avLst/>
          </a:prstGeom>
        </p:spPr>
      </p:pic>
    </p:spTree>
    <p:extLst>
      <p:ext uri="{BB962C8B-B14F-4D97-AF65-F5344CB8AC3E}">
        <p14:creationId xmlns:p14="http://schemas.microsoft.com/office/powerpoint/2010/main" val="29377756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lgn="just">
              <a:buNone/>
            </a:pPr>
            <a:r>
              <a:rPr lang="es-MX" dirty="0" smtClean="0">
                <a:solidFill>
                  <a:schemeClr val="tx1"/>
                </a:solidFill>
              </a:rPr>
              <a:t>En este caso , la presencia del antagonista produce un aumento en la concentración del agonista requerida para obtener cierto grado de respuesta. Por lo que la curva se desplaza hacia la derecha. </a:t>
            </a:r>
            <a:endParaRPr lang="es-MX" dirty="0">
              <a:solidFill>
                <a:schemeClr val="tx1"/>
              </a:solidFill>
            </a:endParaRPr>
          </a:p>
        </p:txBody>
      </p:sp>
      <p:sp>
        <p:nvSpPr>
          <p:cNvPr id="4" name="1 Título"/>
          <p:cNvSpPr>
            <a:spLocks noGrp="1"/>
          </p:cNvSpPr>
          <p:nvPr>
            <p:ph type="title"/>
          </p:nvPr>
        </p:nvSpPr>
        <p:spPr>
          <a:xfrm>
            <a:off x="457200" y="0"/>
            <a:ext cx="8229600" cy="1052736"/>
          </a:xfrm>
        </p:spPr>
        <p:txBody>
          <a:bodyPr/>
          <a:lstStyle/>
          <a:p>
            <a:r>
              <a:rPr lang="es-MX" sz="4000" b="1" dirty="0" smtClean="0">
                <a:solidFill>
                  <a:srgbClr val="002060"/>
                </a:solidFill>
                <a:latin typeface="+mj-lt"/>
              </a:rPr>
              <a:t>Antagonistas competitivos </a:t>
            </a:r>
            <a:endParaRPr lang="es-MX" sz="4000" b="1" dirty="0">
              <a:solidFill>
                <a:srgbClr val="002060"/>
              </a:solidFill>
              <a:latin typeface="+mj-lt"/>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4178" y="3356992"/>
            <a:ext cx="4684086" cy="3240360"/>
          </a:xfrm>
          <a:prstGeom prst="rect">
            <a:avLst/>
          </a:prstGeom>
        </p:spPr>
      </p:pic>
    </p:spTree>
    <p:extLst>
      <p:ext uri="{BB962C8B-B14F-4D97-AF65-F5344CB8AC3E}">
        <p14:creationId xmlns:p14="http://schemas.microsoft.com/office/powerpoint/2010/main" val="37562608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980728"/>
          </a:xfrm>
        </p:spPr>
        <p:txBody>
          <a:bodyPr/>
          <a:lstStyle/>
          <a:p>
            <a:r>
              <a:rPr lang="es-MX" sz="4400" b="1" dirty="0">
                <a:solidFill>
                  <a:srgbClr val="FFC000"/>
                </a:solidFill>
                <a:latin typeface="+mj-lt"/>
              </a:rPr>
              <a:t>Antagonistas competitivos</a:t>
            </a:r>
            <a:endParaRPr lang="es-MX" sz="4400" dirty="0">
              <a:solidFill>
                <a:srgbClr val="FFC000"/>
              </a:solidFill>
              <a:latin typeface="+mj-lt"/>
            </a:endParaRPr>
          </a:p>
        </p:txBody>
      </p:sp>
      <p:sp>
        <p:nvSpPr>
          <p:cNvPr id="3" name="2 Marcador de contenido"/>
          <p:cNvSpPr>
            <a:spLocks noGrp="1"/>
          </p:cNvSpPr>
          <p:nvPr>
            <p:ph idx="1"/>
          </p:nvPr>
        </p:nvSpPr>
        <p:spPr>
          <a:xfrm>
            <a:off x="457200" y="1268760"/>
            <a:ext cx="8229600" cy="5472608"/>
          </a:xfrm>
        </p:spPr>
        <p:txBody>
          <a:bodyPr/>
          <a:lstStyle/>
          <a:p>
            <a:pPr marL="0" indent="0">
              <a:buNone/>
            </a:pPr>
            <a:r>
              <a:rPr lang="es-MX" dirty="0" smtClean="0">
                <a:solidFill>
                  <a:schemeClr val="tx1"/>
                </a:solidFill>
              </a:rPr>
              <a:t>Ecuación de </a:t>
            </a:r>
            <a:r>
              <a:rPr lang="es-MX" dirty="0" err="1" smtClean="0">
                <a:solidFill>
                  <a:schemeClr val="tx1"/>
                </a:solidFill>
              </a:rPr>
              <a:t>Schild</a:t>
            </a:r>
            <a:r>
              <a:rPr lang="es-MX" dirty="0" smtClean="0">
                <a:solidFill>
                  <a:schemeClr val="tx1"/>
                </a:solidFill>
              </a:rPr>
              <a:t>:</a:t>
            </a:r>
          </a:p>
          <a:p>
            <a:pPr marL="0" indent="0">
              <a:buNone/>
            </a:pPr>
            <a:endParaRPr lang="es-MX" dirty="0" smtClean="0">
              <a:solidFill>
                <a:schemeClr val="tx1"/>
              </a:solidFill>
            </a:endParaRPr>
          </a:p>
          <a:p>
            <a:pPr marL="0" indent="0">
              <a:buNone/>
            </a:pPr>
            <a:endParaRPr lang="es-MX" dirty="0" smtClean="0">
              <a:solidFill>
                <a:schemeClr val="tx1"/>
              </a:solidFill>
            </a:endParaRPr>
          </a:p>
          <a:p>
            <a:pPr marL="0" indent="0">
              <a:buNone/>
            </a:pPr>
            <a:endParaRPr lang="es-MX" dirty="0">
              <a:solidFill>
                <a:schemeClr val="tx1"/>
              </a:solidFill>
            </a:endParaRPr>
          </a:p>
          <a:p>
            <a:pPr marL="0" indent="0">
              <a:buNone/>
            </a:pPr>
            <a:endParaRPr lang="es-MX" dirty="0" smtClean="0">
              <a:solidFill>
                <a:schemeClr val="tx1"/>
              </a:solidFill>
            </a:endParaRPr>
          </a:p>
          <a:p>
            <a:pPr marL="0" indent="0">
              <a:buNone/>
            </a:pPr>
            <a:endParaRPr lang="es-MX" dirty="0">
              <a:solidFill>
                <a:schemeClr val="tx1"/>
              </a:solidFill>
            </a:endParaRPr>
          </a:p>
          <a:p>
            <a:pPr marL="0" indent="0">
              <a:buNone/>
            </a:pPr>
            <a:endParaRPr lang="es-MX" dirty="0" smtClean="0">
              <a:solidFill>
                <a:schemeClr val="tx1"/>
              </a:solidFill>
            </a:endParaRPr>
          </a:p>
          <a:p>
            <a:pPr marL="0" indent="0">
              <a:buNone/>
            </a:pPr>
            <a:endParaRPr lang="es-MX" dirty="0">
              <a:solidFill>
                <a:schemeClr val="tx1"/>
              </a:solidFill>
            </a:endParaRPr>
          </a:p>
          <a:p>
            <a:pPr marL="0" indent="0">
              <a:buNone/>
            </a:pPr>
            <a:endParaRPr lang="es-MX" dirty="0" smtClean="0">
              <a:solidFill>
                <a:schemeClr val="tx1"/>
              </a:solidFill>
            </a:endParaRPr>
          </a:p>
          <a:p>
            <a:pPr marL="0" indent="0">
              <a:buNone/>
            </a:pPr>
            <a:endParaRPr lang="es-MX" dirty="0">
              <a:solidFill>
                <a:schemeClr val="tx1"/>
              </a:solidFill>
            </a:endParaRPr>
          </a:p>
          <a:p>
            <a:pPr marL="0" indent="0">
              <a:buNone/>
            </a:pPr>
            <a:endParaRPr lang="es-MX" dirty="0" smtClean="0">
              <a:solidFill>
                <a:schemeClr val="tx1"/>
              </a:solidFill>
            </a:endParaRPr>
          </a:p>
        </p:txBody>
      </p:sp>
      <mc:AlternateContent xmlns:mc="http://schemas.openxmlformats.org/markup-compatibility/2006" xmlns:a14="http://schemas.microsoft.com/office/drawing/2010/main">
        <mc:Choice Requires="a14">
          <p:sp>
            <p:nvSpPr>
              <p:cNvPr id="4" name="3 Rectángulo"/>
              <p:cNvSpPr/>
              <p:nvPr/>
            </p:nvSpPr>
            <p:spPr>
              <a:xfrm>
                <a:off x="539552" y="3429000"/>
                <a:ext cx="1584176" cy="100811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14:m>
                  <m:oMathPara xmlns:m="http://schemas.openxmlformats.org/officeDocument/2006/math">
                    <m:oMathParaPr>
                      <m:jc m:val="left"/>
                    </m:oMathParaPr>
                    <m:oMath xmlns:m="http://schemas.openxmlformats.org/officeDocument/2006/math">
                      <m:f>
                        <m:fPr>
                          <m:ctrlPr>
                            <a:rPr lang="es-MX" b="1" i="1" smtClean="0">
                              <a:solidFill>
                                <a:schemeClr val="tx1"/>
                              </a:solidFill>
                              <a:latin typeface="Cambria Math"/>
                            </a:rPr>
                          </m:ctrlPr>
                        </m:fPr>
                        <m:num>
                          <m:r>
                            <a:rPr lang="es-MX" b="1" i="1" smtClean="0">
                              <a:solidFill>
                                <a:schemeClr val="tx1"/>
                              </a:solidFill>
                              <a:latin typeface="Cambria Math"/>
                            </a:rPr>
                            <m:t>𝑪</m:t>
                          </m:r>
                          <m:r>
                            <a:rPr lang="es-MX" b="1" i="1" smtClean="0">
                              <a:solidFill>
                                <a:schemeClr val="tx1"/>
                              </a:solidFill>
                              <a:latin typeface="Cambria Math"/>
                            </a:rPr>
                            <m:t>´</m:t>
                          </m:r>
                        </m:num>
                        <m:den>
                          <m:r>
                            <a:rPr lang="es-MX" b="1" i="1" smtClean="0">
                              <a:solidFill>
                                <a:schemeClr val="tx1"/>
                              </a:solidFill>
                              <a:latin typeface="Cambria Math"/>
                            </a:rPr>
                            <m:t>𝑪</m:t>
                          </m:r>
                        </m:den>
                      </m:f>
                      <m:r>
                        <a:rPr lang="es-MX" b="1" i="1" smtClean="0">
                          <a:solidFill>
                            <a:schemeClr val="tx1"/>
                          </a:solidFill>
                          <a:latin typeface="Cambria Math"/>
                        </a:rPr>
                        <m:t>=</m:t>
                      </m:r>
                      <m:r>
                        <a:rPr lang="es-MX" b="1" i="1" smtClean="0">
                          <a:solidFill>
                            <a:schemeClr val="tx1"/>
                          </a:solidFill>
                          <a:latin typeface="Cambria Math"/>
                        </a:rPr>
                        <m:t>𝟏</m:t>
                      </m:r>
                      <m:r>
                        <a:rPr lang="es-MX" b="1" i="1" smtClean="0">
                          <a:solidFill>
                            <a:schemeClr val="tx1"/>
                          </a:solidFill>
                          <a:latin typeface="Cambria Math"/>
                        </a:rPr>
                        <m:t>+</m:t>
                      </m:r>
                      <m:f>
                        <m:fPr>
                          <m:ctrlPr>
                            <a:rPr lang="es-MX" b="1" i="1" smtClean="0">
                              <a:solidFill>
                                <a:schemeClr val="tx1"/>
                              </a:solidFill>
                              <a:latin typeface="Cambria Math"/>
                            </a:rPr>
                          </m:ctrlPr>
                        </m:fPr>
                        <m:num>
                          <m:r>
                            <a:rPr lang="es-MX" b="1" i="1" smtClean="0">
                              <a:solidFill>
                                <a:schemeClr val="tx1"/>
                              </a:solidFill>
                              <a:latin typeface="Cambria Math"/>
                            </a:rPr>
                            <m:t>(</m:t>
                          </m:r>
                          <m:d>
                            <m:dPr>
                              <m:begChr m:val="["/>
                              <m:endChr m:val="]"/>
                              <m:ctrlPr>
                                <a:rPr lang="es-MX" b="1" i="1" smtClean="0">
                                  <a:solidFill>
                                    <a:schemeClr val="tx1"/>
                                  </a:solidFill>
                                  <a:latin typeface="Cambria Math"/>
                                </a:rPr>
                              </m:ctrlPr>
                            </m:dPr>
                            <m:e>
                              <m:r>
                                <a:rPr lang="es-MX" b="1" i="1" smtClean="0">
                                  <a:solidFill>
                                    <a:schemeClr val="tx1"/>
                                  </a:solidFill>
                                  <a:latin typeface="Cambria Math"/>
                                </a:rPr>
                                <m:t>𝑰</m:t>
                              </m:r>
                            </m:e>
                          </m:d>
                          <m:r>
                            <a:rPr lang="es-MX" b="1" i="1" smtClean="0">
                              <a:solidFill>
                                <a:schemeClr val="tx1"/>
                              </a:solidFill>
                              <a:latin typeface="Cambria Math"/>
                            </a:rPr>
                            <m:t>)</m:t>
                          </m:r>
                        </m:num>
                        <m:den>
                          <m:sSub>
                            <m:sSubPr>
                              <m:ctrlPr>
                                <a:rPr lang="es-MX" b="1" i="1" smtClean="0">
                                  <a:solidFill>
                                    <a:schemeClr val="tx1"/>
                                  </a:solidFill>
                                  <a:latin typeface="Cambria Math"/>
                                </a:rPr>
                              </m:ctrlPr>
                            </m:sSubPr>
                            <m:e>
                              <m:r>
                                <a:rPr lang="es-MX" b="1" i="1" smtClean="0">
                                  <a:solidFill>
                                    <a:schemeClr val="tx1"/>
                                  </a:solidFill>
                                  <a:latin typeface="Cambria Math"/>
                                </a:rPr>
                                <m:t>𝑲</m:t>
                              </m:r>
                            </m:e>
                            <m:sub>
                              <m:r>
                                <a:rPr lang="es-MX" b="1" i="1" smtClean="0">
                                  <a:solidFill>
                                    <a:schemeClr val="tx1"/>
                                  </a:solidFill>
                                  <a:latin typeface="Cambria Math"/>
                                </a:rPr>
                                <m:t>𝒊</m:t>
                              </m:r>
                            </m:sub>
                          </m:sSub>
                        </m:den>
                      </m:f>
                    </m:oMath>
                  </m:oMathPara>
                </a14:m>
                <a:endParaRPr lang="es-MX" b="1" dirty="0" smtClean="0">
                  <a:solidFill>
                    <a:schemeClr val="tx1"/>
                  </a:solidFill>
                  <a:latin typeface="+mj-lt"/>
                </a:endParaRPr>
              </a:p>
            </p:txBody>
          </p:sp>
        </mc:Choice>
        <mc:Fallback xmlns="">
          <p:sp>
            <p:nvSpPr>
              <p:cNvPr id="4" name="3 Rectángulo"/>
              <p:cNvSpPr>
                <a:spLocks noRot="1" noChangeAspect="1" noMove="1" noResize="1" noEditPoints="1" noAdjustHandles="1" noChangeArrowheads="1" noChangeShapeType="1" noTextEdit="1"/>
              </p:cNvSpPr>
              <p:nvPr/>
            </p:nvSpPr>
            <p:spPr>
              <a:xfrm>
                <a:off x="539552" y="3429000"/>
                <a:ext cx="1584176" cy="1008112"/>
              </a:xfrm>
              <a:prstGeom prst="rect">
                <a:avLst/>
              </a:prstGeom>
              <a:blipFill rotWithShape="1">
                <a:blip r:embed="rId2"/>
                <a:stretch>
                  <a:fillRect/>
                </a:stretch>
              </a:blipFill>
            </p:spPr>
            <p:txBody>
              <a:bodyPr/>
              <a:lstStyle/>
              <a:p>
                <a:r>
                  <a:rPr lang="es-MX">
                    <a:noFill/>
                  </a:rPr>
                  <a:t> </a:t>
                </a:r>
              </a:p>
            </p:txBody>
          </p:sp>
        </mc:Fallback>
      </mc:AlternateContent>
      <p:sp>
        <p:nvSpPr>
          <p:cNvPr id="5" name="4 Flecha arriba"/>
          <p:cNvSpPr/>
          <p:nvPr/>
        </p:nvSpPr>
        <p:spPr>
          <a:xfrm rot="5400000">
            <a:off x="2771800" y="3609020"/>
            <a:ext cx="504056" cy="648072"/>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mc:AlternateContent xmlns:mc="http://schemas.openxmlformats.org/markup-compatibility/2006" xmlns:a14="http://schemas.microsoft.com/office/drawing/2010/main">
        <mc:Choice Requires="a14">
          <p:sp>
            <p:nvSpPr>
              <p:cNvPr id="8" name="7 Rectángulo"/>
              <p:cNvSpPr/>
              <p:nvPr/>
            </p:nvSpPr>
            <p:spPr>
              <a:xfrm>
                <a:off x="3851920" y="2060847"/>
                <a:ext cx="4608512" cy="374441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sz="2000" dirty="0" smtClean="0">
                    <a:latin typeface="+mj-lt"/>
                  </a:rPr>
                  <a:t>La concentración necesaria de un agonista (C´)  para  producir un efecto determinado en  presencia de concentración fija ([I]) de antagonista competitivo es mayor que la concentración de agonista (C) que requiere pata producir el mismo efecto en ausencia del antagonista. Esta proporción se relaciona con la constante de disociación del antagonista (</a:t>
                </a:r>
                <a14:m>
                  <m:oMath xmlns:m="http://schemas.openxmlformats.org/officeDocument/2006/math">
                    <m:sSub>
                      <m:sSubPr>
                        <m:ctrlPr>
                          <a:rPr lang="es-MX" sz="2000" i="1" smtClean="0">
                            <a:latin typeface="Cambria Math"/>
                          </a:rPr>
                        </m:ctrlPr>
                      </m:sSubPr>
                      <m:e>
                        <m:r>
                          <a:rPr lang="es-MX" sz="2000" b="0" i="1" smtClean="0">
                            <a:latin typeface="Cambria Math"/>
                          </a:rPr>
                          <m:t>𝐾</m:t>
                        </m:r>
                      </m:e>
                      <m:sub>
                        <m:r>
                          <a:rPr lang="es-MX" sz="2000" b="0" i="1" smtClean="0">
                            <a:latin typeface="Cambria Math"/>
                          </a:rPr>
                          <m:t>𝑖</m:t>
                        </m:r>
                      </m:sub>
                    </m:sSub>
                    <m:r>
                      <a:rPr lang="es-MX" sz="2000" b="0" i="1" smtClean="0">
                        <a:latin typeface="Cambria Math"/>
                      </a:rPr>
                      <m:t>)</m:t>
                    </m:r>
                  </m:oMath>
                </a14:m>
                <a:r>
                  <a:rPr lang="es-MX" sz="2000" dirty="0" smtClean="0">
                    <a:latin typeface="+mj-lt"/>
                  </a:rPr>
                  <a:t> </a:t>
                </a:r>
                <a:endParaRPr lang="es-MX" sz="2000" dirty="0">
                  <a:latin typeface="+mj-lt"/>
                </a:endParaRPr>
              </a:p>
            </p:txBody>
          </p:sp>
        </mc:Choice>
        <mc:Fallback xmlns="">
          <p:sp>
            <p:nvSpPr>
              <p:cNvPr id="8" name="7 Rectángulo"/>
              <p:cNvSpPr>
                <a:spLocks noRot="1" noChangeAspect="1" noMove="1" noResize="1" noEditPoints="1" noAdjustHandles="1" noChangeArrowheads="1" noChangeShapeType="1" noTextEdit="1"/>
              </p:cNvSpPr>
              <p:nvPr/>
            </p:nvSpPr>
            <p:spPr>
              <a:xfrm>
                <a:off x="3851920" y="2060847"/>
                <a:ext cx="4608512" cy="3744416"/>
              </a:xfrm>
              <a:prstGeom prst="rect">
                <a:avLst/>
              </a:prstGeom>
              <a:blipFill rotWithShape="1">
                <a:blip r:embed="rId3"/>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1932153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980728"/>
          </a:xfrm>
        </p:spPr>
        <p:txBody>
          <a:bodyPr/>
          <a:lstStyle/>
          <a:p>
            <a:r>
              <a:rPr lang="es-MX" sz="4400" b="1" dirty="0" smtClean="0">
                <a:latin typeface="+mj-lt"/>
              </a:rPr>
              <a:t>Antagonistas irreversibles </a:t>
            </a:r>
            <a:endParaRPr lang="es-MX" sz="4400" b="1" dirty="0">
              <a:latin typeface="+mj-lt"/>
            </a:endParaRPr>
          </a:p>
        </p:txBody>
      </p:sp>
      <p:sp>
        <p:nvSpPr>
          <p:cNvPr id="3" name="2 Marcador de contenido"/>
          <p:cNvSpPr>
            <a:spLocks noGrp="1"/>
          </p:cNvSpPr>
          <p:nvPr>
            <p:ph idx="1"/>
          </p:nvPr>
        </p:nvSpPr>
        <p:spPr/>
        <p:txBody>
          <a:bodyPr>
            <a:normAutofit/>
          </a:bodyPr>
          <a:lstStyle/>
          <a:p>
            <a:pPr marL="0" indent="0" algn="just">
              <a:buNone/>
            </a:pPr>
            <a:r>
              <a:rPr lang="es-MX" sz="2000" dirty="0" smtClean="0">
                <a:solidFill>
                  <a:schemeClr val="tx1"/>
                </a:solidFill>
              </a:rPr>
              <a:t>Algunos antagonistas se unen de forma irreversible por medio de un enlace covalente con el receptor, de tal manera el receptor no esta disponible para unirse al agonista.</a:t>
            </a:r>
          </a:p>
          <a:p>
            <a:pPr marL="0" indent="0" algn="just">
              <a:buNone/>
            </a:pPr>
            <a:endParaRPr lang="es-MX" sz="2000" dirty="0">
              <a:solidFill>
                <a:schemeClr val="tx1"/>
              </a:solidFill>
            </a:endParaRPr>
          </a:p>
          <a:p>
            <a:pPr marL="0" indent="0" algn="just">
              <a:buNone/>
            </a:pPr>
            <a:r>
              <a:rPr lang="es-MX" sz="2000" dirty="0" smtClean="0">
                <a:solidFill>
                  <a:schemeClr val="tx1"/>
                </a:solidFill>
              </a:rPr>
              <a:t>Los agonistas irreversible presentan ventajas y desventajas.</a:t>
            </a:r>
          </a:p>
          <a:p>
            <a:pPr marL="0" indent="0" algn="just">
              <a:buNone/>
            </a:pPr>
            <a:endParaRPr lang="es-MX" sz="2000" dirty="0">
              <a:solidFill>
                <a:schemeClr val="tx1"/>
              </a:solidFill>
            </a:endParaRPr>
          </a:p>
        </p:txBody>
      </p:sp>
      <mc:AlternateContent xmlns:mc="http://schemas.openxmlformats.org/markup-compatibility/2006" xmlns:a14="http://schemas.microsoft.com/office/drawing/2010/main">
        <mc:Choice Requires="a14">
          <p:sp>
            <p:nvSpPr>
              <p:cNvPr id="4" name="3 Rectángulo"/>
              <p:cNvSpPr/>
              <p:nvPr/>
            </p:nvSpPr>
            <p:spPr>
              <a:xfrm>
                <a:off x="395536" y="4221088"/>
                <a:ext cx="8496944" cy="223224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es-MX" b="1" dirty="0" smtClean="0">
                    <a:latin typeface="+mj-lt"/>
                  </a:rPr>
                  <a:t>Ejemplo: La </a:t>
                </a:r>
                <a:r>
                  <a:rPr lang="es-MX" b="1" dirty="0" err="1" smtClean="0">
                    <a:latin typeface="+mj-lt"/>
                  </a:rPr>
                  <a:t>Fenoxibenzamina</a:t>
                </a:r>
                <a:r>
                  <a:rPr lang="es-MX" b="1" dirty="0" smtClean="0">
                    <a:latin typeface="+mj-lt"/>
                  </a:rPr>
                  <a:t> antagonista irreversible de los adrenorreceptores </a:t>
                </a:r>
                <a14:m>
                  <m:oMath xmlns:m="http://schemas.openxmlformats.org/officeDocument/2006/math">
                    <m:r>
                      <a:rPr lang="es-MX" b="1" i="1" smtClean="0">
                        <a:latin typeface="Cambria Math"/>
                        <a:ea typeface="Cambria Math"/>
                      </a:rPr>
                      <m:t>𝜶</m:t>
                    </m:r>
                  </m:oMath>
                </a14:m>
                <a:r>
                  <a:rPr lang="es-MX" b="1" dirty="0" smtClean="0">
                    <a:latin typeface="+mj-lt"/>
                  </a:rPr>
                  <a:t>, para tratamiento de </a:t>
                </a:r>
                <a:r>
                  <a:rPr lang="es-MX" b="1" dirty="0" err="1" smtClean="0">
                    <a:latin typeface="+mj-lt"/>
                  </a:rPr>
                  <a:t>feocromocitoma</a:t>
                </a:r>
                <a:r>
                  <a:rPr lang="es-MX" b="1" dirty="0" smtClean="0">
                    <a:latin typeface="+mj-lt"/>
                  </a:rPr>
                  <a:t> </a:t>
                </a:r>
              </a:p>
              <a:p>
                <a:pPr algn="just"/>
                <a:endParaRPr lang="es-MX" b="1" dirty="0" smtClean="0">
                  <a:latin typeface="+mj-lt"/>
                </a:endParaRPr>
              </a:p>
              <a:p>
                <a:pPr algn="just"/>
                <a:r>
                  <a:rPr lang="es-MX" b="1" dirty="0" smtClean="0">
                    <a:latin typeface="+mj-lt"/>
                  </a:rPr>
                  <a:t>Su administración disminuye un la presión sanguínea, el bloqueo se mantendrá aunque el tumor libere cantidades muy grande catecolamina en forma episódica.</a:t>
                </a:r>
                <a:endParaRPr lang="es-MX" b="1" dirty="0">
                  <a:latin typeface="+mj-lt"/>
                </a:endParaRPr>
              </a:p>
            </p:txBody>
          </p:sp>
        </mc:Choice>
        <mc:Fallback xmlns="">
          <p:sp>
            <p:nvSpPr>
              <p:cNvPr id="4" name="3 Rectángulo"/>
              <p:cNvSpPr>
                <a:spLocks noRot="1" noChangeAspect="1" noMove="1" noResize="1" noEditPoints="1" noAdjustHandles="1" noChangeArrowheads="1" noChangeShapeType="1" noTextEdit="1"/>
              </p:cNvSpPr>
              <p:nvPr/>
            </p:nvSpPr>
            <p:spPr>
              <a:xfrm>
                <a:off x="395536" y="4221088"/>
                <a:ext cx="8496944" cy="2232248"/>
              </a:xfrm>
              <a:prstGeom prst="rect">
                <a:avLst/>
              </a:prstGeom>
              <a:blipFill rotWithShape="1">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4642143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979297174"/>
              </p:ext>
            </p:extLst>
          </p:nvPr>
        </p:nvGraphicFramePr>
        <p:xfrm>
          <a:off x="457200" y="1484313"/>
          <a:ext cx="8229600" cy="4641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a:spLocks noGrp="1"/>
          </p:cNvSpPr>
          <p:nvPr>
            <p:ph type="title"/>
          </p:nvPr>
        </p:nvSpPr>
        <p:spPr>
          <a:xfrm>
            <a:off x="457200" y="0"/>
            <a:ext cx="8229600" cy="980728"/>
          </a:xfrm>
        </p:spPr>
        <p:txBody>
          <a:bodyPr/>
          <a:lstStyle/>
          <a:p>
            <a:r>
              <a:rPr lang="es-MX" sz="4400" b="1" dirty="0" smtClean="0">
                <a:solidFill>
                  <a:srgbClr val="7030A0"/>
                </a:solidFill>
                <a:latin typeface="+mj-lt"/>
              </a:rPr>
              <a:t>Antagonistas irreversibles </a:t>
            </a:r>
            <a:endParaRPr lang="es-MX" sz="4400" b="1" dirty="0">
              <a:solidFill>
                <a:srgbClr val="7030A0"/>
              </a:solidFill>
              <a:latin typeface="+mj-lt"/>
            </a:endParaRPr>
          </a:p>
        </p:txBody>
      </p:sp>
    </p:spTree>
    <p:extLst>
      <p:ext uri="{BB962C8B-B14F-4D97-AF65-F5344CB8AC3E}">
        <p14:creationId xmlns:p14="http://schemas.microsoft.com/office/powerpoint/2010/main" val="644205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268760"/>
          </a:xfrm>
        </p:spPr>
        <p:txBody>
          <a:bodyPr/>
          <a:lstStyle/>
          <a:p>
            <a:r>
              <a:rPr lang="es-MX" b="1" dirty="0" smtClean="0">
                <a:latin typeface="+mj-lt"/>
              </a:rPr>
              <a:t>Antagonistas parciales</a:t>
            </a:r>
            <a:endParaRPr lang="es-MX" b="1" dirty="0">
              <a:latin typeface="+mj-lt"/>
            </a:endParaRPr>
          </a:p>
        </p:txBody>
      </p:sp>
      <p:sp>
        <p:nvSpPr>
          <p:cNvPr id="3" name="2 Marcador de contenido"/>
          <p:cNvSpPr>
            <a:spLocks noGrp="1"/>
          </p:cNvSpPr>
          <p:nvPr>
            <p:ph idx="1"/>
          </p:nvPr>
        </p:nvSpPr>
        <p:spPr/>
        <p:txBody>
          <a:bodyPr>
            <a:normAutofit/>
          </a:bodyPr>
          <a:lstStyle/>
          <a:p>
            <a:pPr algn="just"/>
            <a:r>
              <a:rPr lang="es-MX" sz="2000" dirty="0" smtClean="0">
                <a:solidFill>
                  <a:schemeClr val="tx1"/>
                </a:solidFill>
              </a:rPr>
              <a:t>Producen curvas de concentración –efecto parecidas a las observadas en los agonistas totales</a:t>
            </a:r>
          </a:p>
          <a:p>
            <a:pPr algn="just"/>
            <a:endParaRPr lang="es-MX" sz="2000" dirty="0">
              <a:solidFill>
                <a:schemeClr val="tx1"/>
              </a:solidFill>
            </a:endParaRPr>
          </a:p>
          <a:p>
            <a:pPr algn="just"/>
            <a:r>
              <a:rPr lang="es-MX" sz="2000" dirty="0" smtClean="0">
                <a:solidFill>
                  <a:schemeClr val="tx1"/>
                </a:solidFill>
              </a:rPr>
              <a:t>La falla de los agonistas parciales para inducir una respuesta máxima no se debe a poca afinidad para unirse a los recetores, se debe a la incapacidad máxima de un agonista para producir la respuesta farmacológica máxima.</a:t>
            </a:r>
            <a:endParaRPr lang="es-MX" sz="2000" dirty="0">
              <a:solidFill>
                <a:schemeClr val="tx1"/>
              </a:solidFill>
            </a:endParaRPr>
          </a:p>
        </p:txBody>
      </p:sp>
      <mc:AlternateContent xmlns:mc="http://schemas.openxmlformats.org/markup-compatibility/2006" xmlns:a14="http://schemas.microsoft.com/office/drawing/2010/main">
        <mc:Choice Requires="a14">
          <p:sp>
            <p:nvSpPr>
              <p:cNvPr id="4" name="3 Rectángulo"/>
              <p:cNvSpPr/>
              <p:nvPr/>
            </p:nvSpPr>
            <p:spPr>
              <a:xfrm>
                <a:off x="683568" y="4653136"/>
                <a:ext cx="7920880" cy="165618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es-MX" dirty="0" smtClean="0">
                    <a:solidFill>
                      <a:schemeClr val="tx1"/>
                    </a:solidFill>
                    <a:latin typeface="+mj-lt"/>
                  </a:rPr>
                  <a:t>Muchos fármacos llegan a usarse como antagonistas, cuando son agonistas parciales.</a:t>
                </a:r>
              </a:p>
              <a:p>
                <a:pPr algn="just"/>
                <a:r>
                  <a:rPr lang="es-MX" dirty="0" smtClean="0">
                    <a:solidFill>
                      <a:schemeClr val="tx1"/>
                    </a:solidFill>
                    <a:latin typeface="+mj-lt"/>
                  </a:rPr>
                  <a:t>*Ejemplo: Buprenorfina, agonista parcial de los receptores opioides </a:t>
                </a:r>
                <a14:m>
                  <m:oMath xmlns:m="http://schemas.openxmlformats.org/officeDocument/2006/math">
                    <m:r>
                      <a:rPr lang="es-MX" b="0" i="1" smtClean="0">
                        <a:solidFill>
                          <a:schemeClr val="tx1"/>
                        </a:solidFill>
                        <a:latin typeface="Cambria Math"/>
                        <a:ea typeface="Cambria Math"/>
                      </a:rPr>
                      <m:t>𝜇</m:t>
                    </m:r>
                    <m:r>
                      <a:rPr lang="es-MX" b="0" i="0" smtClean="0">
                        <a:solidFill>
                          <a:schemeClr val="tx1"/>
                        </a:solidFill>
                        <a:latin typeface="Cambria Math"/>
                        <a:ea typeface="Cambria Math"/>
                      </a:rPr>
                      <m:t>,</m:t>
                    </m:r>
                  </m:oMath>
                </a14:m>
                <a:r>
                  <a:rPr lang="es-MX" dirty="0" smtClean="0">
                    <a:solidFill>
                      <a:schemeClr val="tx1"/>
                    </a:solidFill>
                    <a:latin typeface="+mj-lt"/>
                  </a:rPr>
                  <a:t> analgésico mas seguro que la morfina, es efectiva como antagonistas en personas dependientes a la morfina.</a:t>
                </a:r>
                <a:endParaRPr lang="es-MX" dirty="0">
                  <a:solidFill>
                    <a:schemeClr val="tx1"/>
                  </a:solidFill>
                  <a:latin typeface="+mj-lt"/>
                </a:endParaRPr>
              </a:p>
            </p:txBody>
          </p:sp>
        </mc:Choice>
        <mc:Fallback xmlns="">
          <p:sp>
            <p:nvSpPr>
              <p:cNvPr id="4" name="3 Rectángulo"/>
              <p:cNvSpPr>
                <a:spLocks noRot="1" noChangeAspect="1" noMove="1" noResize="1" noEditPoints="1" noAdjustHandles="1" noChangeArrowheads="1" noChangeShapeType="1" noTextEdit="1"/>
              </p:cNvSpPr>
              <p:nvPr/>
            </p:nvSpPr>
            <p:spPr>
              <a:xfrm>
                <a:off x="683568" y="4653136"/>
                <a:ext cx="7920880" cy="1656184"/>
              </a:xfrm>
              <a:prstGeom prst="rect">
                <a:avLst/>
              </a:prstGeom>
              <a:blipFill rotWithShape="1">
                <a:blip r:embed="rId2"/>
                <a:stretch>
                  <a:fillRect l="-460" r="-460"/>
                </a:stretch>
              </a:blipFill>
            </p:spPr>
            <p:txBody>
              <a:bodyPr/>
              <a:lstStyle/>
              <a:p>
                <a:r>
                  <a:rPr lang="es-MX">
                    <a:noFill/>
                  </a:rPr>
                  <a:t> </a:t>
                </a:r>
              </a:p>
            </p:txBody>
          </p:sp>
        </mc:Fallback>
      </mc:AlternateContent>
    </p:spTree>
    <p:extLst>
      <p:ext uri="{BB962C8B-B14F-4D97-AF65-F5344CB8AC3E}">
        <p14:creationId xmlns:p14="http://schemas.microsoft.com/office/powerpoint/2010/main" val="23610713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000" b="1" dirty="0" smtClean="0">
                <a:solidFill>
                  <a:srgbClr val="7030A0"/>
                </a:solidFill>
                <a:latin typeface="+mj-lt"/>
              </a:rPr>
              <a:t>Mecanismos de señalización y acción farmacológica</a:t>
            </a:r>
            <a:endParaRPr lang="es-MX" sz="4000" b="1" dirty="0">
              <a:solidFill>
                <a:srgbClr val="7030A0"/>
              </a:solidFill>
              <a:latin typeface="+mj-lt"/>
            </a:endParaRPr>
          </a:p>
        </p:txBody>
      </p:sp>
      <p:sp>
        <p:nvSpPr>
          <p:cNvPr id="3" name="2 Marcador de contenido"/>
          <p:cNvSpPr>
            <a:spLocks noGrp="1"/>
          </p:cNvSpPr>
          <p:nvPr>
            <p:ph idx="1"/>
          </p:nvPr>
        </p:nvSpPr>
        <p:spPr/>
        <p:txBody>
          <a:bodyPr/>
          <a:lstStyle/>
          <a:p>
            <a:pPr marL="0" indent="0" algn="just">
              <a:buNone/>
            </a:pPr>
            <a:r>
              <a:rPr lang="es-MX" dirty="0" smtClean="0">
                <a:solidFill>
                  <a:schemeClr val="tx1"/>
                </a:solidFill>
              </a:rPr>
              <a:t>Deben comprenderse los mecanismos moleculares por los cuales actúa el fármaco.</a:t>
            </a:r>
          </a:p>
          <a:p>
            <a:pPr marL="0" indent="0" algn="just">
              <a:buNone/>
            </a:pPr>
            <a:endParaRPr lang="es-MX" dirty="0">
              <a:solidFill>
                <a:schemeClr val="tx1"/>
              </a:solidFill>
            </a:endParaRPr>
          </a:p>
          <a:p>
            <a:pPr marL="0" indent="0" algn="just">
              <a:buNone/>
            </a:pPr>
            <a:r>
              <a:rPr lang="es-MX" dirty="0" smtClean="0">
                <a:solidFill>
                  <a:schemeClr val="tx1"/>
                </a:solidFill>
              </a:rPr>
              <a:t>Se conocen bien cinco mecanismos de señalización transmembrana:</a:t>
            </a:r>
          </a:p>
          <a:p>
            <a:pPr marL="0" indent="0" algn="just">
              <a:buNone/>
            </a:pPr>
            <a:endParaRPr lang="es-MX" dirty="0">
              <a:solidFill>
                <a:schemeClr val="tx1"/>
              </a:solidFill>
            </a:endParaRPr>
          </a:p>
          <a:p>
            <a:pPr marL="457200" indent="-457200" algn="just">
              <a:buAutoNum type="arabicPeriod"/>
            </a:pPr>
            <a:r>
              <a:rPr lang="es-MX" dirty="0" smtClean="0">
                <a:solidFill>
                  <a:schemeClr val="tx1"/>
                </a:solidFill>
              </a:rPr>
              <a:t>Un compuesto químico liposoluble cruza la membrana plasmática y actúa sobre un receptor intracelular.</a:t>
            </a:r>
          </a:p>
          <a:p>
            <a:pPr marL="457200" indent="-457200">
              <a:buAutoNum type="arabicPeriod"/>
            </a:pPr>
            <a:endParaRPr lang="es-MX" dirty="0" smtClean="0">
              <a:solidFill>
                <a:schemeClr val="tx1"/>
              </a:solidFill>
            </a:endParaRPr>
          </a:p>
          <a:p>
            <a:endParaRPr lang="es-MX" dirty="0"/>
          </a:p>
        </p:txBody>
      </p:sp>
    </p:spTree>
    <p:extLst>
      <p:ext uri="{BB962C8B-B14F-4D97-AF65-F5344CB8AC3E}">
        <p14:creationId xmlns:p14="http://schemas.microsoft.com/office/powerpoint/2010/main" val="32346949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lgn="just">
              <a:buNone/>
            </a:pPr>
            <a:endParaRPr lang="es-MX" dirty="0" smtClean="0">
              <a:solidFill>
                <a:schemeClr val="tx1"/>
              </a:solidFill>
            </a:endParaRPr>
          </a:p>
          <a:p>
            <a:pPr marL="0" indent="0" algn="just">
              <a:buNone/>
            </a:pPr>
            <a:r>
              <a:rPr lang="es-MX" dirty="0" smtClean="0">
                <a:solidFill>
                  <a:schemeClr val="tx1"/>
                </a:solidFill>
              </a:rPr>
              <a:t>2. La señal se une con el dominio extracelular de una proteína transmembrana , lo que la actividad enzimática de su dominio citoplasmático </a:t>
            </a:r>
          </a:p>
          <a:p>
            <a:pPr marL="0" indent="0" algn="just">
              <a:buNone/>
            </a:pPr>
            <a:endParaRPr lang="es-MX" dirty="0">
              <a:solidFill>
                <a:schemeClr val="tx1"/>
              </a:solidFill>
            </a:endParaRPr>
          </a:p>
          <a:p>
            <a:pPr marL="0" indent="0" algn="just">
              <a:buNone/>
            </a:pPr>
            <a:r>
              <a:rPr lang="es-MX" dirty="0" smtClean="0">
                <a:solidFill>
                  <a:schemeClr val="tx1"/>
                </a:solidFill>
              </a:rPr>
              <a:t>3. La señal se une con el dominio extracelular de un receptor transmembrana unido a una proteína tirosina cinasa separada, a la cual activa</a:t>
            </a:r>
            <a:endParaRPr lang="es-MX" dirty="0">
              <a:solidFill>
                <a:schemeClr val="tx1"/>
              </a:solidFill>
            </a:endParaRPr>
          </a:p>
        </p:txBody>
      </p:sp>
      <p:sp>
        <p:nvSpPr>
          <p:cNvPr id="4" name="1 Título"/>
          <p:cNvSpPr>
            <a:spLocks noGrp="1"/>
          </p:cNvSpPr>
          <p:nvPr>
            <p:ph type="title"/>
          </p:nvPr>
        </p:nvSpPr>
        <p:spPr>
          <a:xfrm>
            <a:off x="457200" y="0"/>
            <a:ext cx="8229600" cy="1600200"/>
          </a:xfrm>
        </p:spPr>
        <p:txBody>
          <a:bodyPr/>
          <a:lstStyle/>
          <a:p>
            <a:r>
              <a:rPr lang="es-MX" sz="4000" b="1" dirty="0" smtClean="0">
                <a:solidFill>
                  <a:srgbClr val="00B050"/>
                </a:solidFill>
                <a:latin typeface="+mj-lt"/>
              </a:rPr>
              <a:t>Mecanismos de señalización y acción farmacológica</a:t>
            </a:r>
            <a:endParaRPr lang="es-MX" sz="4000" b="1" dirty="0">
              <a:solidFill>
                <a:srgbClr val="00B050"/>
              </a:solidFill>
              <a:latin typeface="+mj-lt"/>
            </a:endParaRPr>
          </a:p>
        </p:txBody>
      </p:sp>
    </p:spTree>
    <p:extLst>
      <p:ext uri="{BB962C8B-B14F-4D97-AF65-F5344CB8AC3E}">
        <p14:creationId xmlns:p14="http://schemas.microsoft.com/office/powerpoint/2010/main" val="17336567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1600200"/>
            <a:ext cx="8363272" cy="4997152"/>
          </a:xfrm>
        </p:spPr>
        <p:txBody>
          <a:bodyPr>
            <a:normAutofit/>
          </a:bodyPr>
          <a:lstStyle/>
          <a:p>
            <a:pPr marL="0" indent="0" algn="just">
              <a:buNone/>
            </a:pPr>
            <a:r>
              <a:rPr lang="es-MX" sz="2000" dirty="0" smtClean="0">
                <a:solidFill>
                  <a:schemeClr val="tx1"/>
                </a:solidFill>
              </a:rPr>
              <a:t>4. La señal se une con un conducto iónico y regula su abertura directamente.</a:t>
            </a:r>
          </a:p>
          <a:p>
            <a:pPr marL="0" indent="0" algn="just">
              <a:buNone/>
            </a:pPr>
            <a:r>
              <a:rPr lang="es-MX" sz="2000" dirty="0" smtClean="0">
                <a:solidFill>
                  <a:schemeClr val="tx1"/>
                </a:solidFill>
              </a:rPr>
              <a:t>5. La señal se une con un receptor en la superficie celular vinculado con una enzima efectora mediante una proteína G.</a:t>
            </a:r>
          </a:p>
          <a:p>
            <a:pPr marL="0" indent="0" algn="just">
              <a:buNone/>
            </a:pPr>
            <a:endParaRPr lang="es-MX" sz="2000" dirty="0">
              <a:solidFill>
                <a:schemeClr val="tx1"/>
              </a:solidFill>
            </a:endParaRPr>
          </a:p>
          <a:p>
            <a:pPr marL="0" indent="0">
              <a:buNone/>
            </a:pPr>
            <a:endParaRPr lang="es-MX" sz="2000" dirty="0" smtClean="0">
              <a:solidFill>
                <a:schemeClr val="tx1"/>
              </a:solidFill>
            </a:endParaRPr>
          </a:p>
          <a:p>
            <a:pPr marL="0" indent="0">
              <a:buNone/>
            </a:pPr>
            <a:endParaRPr lang="es-MX" sz="2000" dirty="0">
              <a:solidFill>
                <a:schemeClr val="tx1"/>
              </a:solidFill>
            </a:endParaRPr>
          </a:p>
          <a:p>
            <a:pPr marL="0" indent="0">
              <a:buNone/>
            </a:pPr>
            <a:endParaRPr lang="es-MX" sz="2000" dirty="0" smtClean="0">
              <a:solidFill>
                <a:schemeClr val="tx1"/>
              </a:solidFill>
            </a:endParaRPr>
          </a:p>
          <a:p>
            <a:pPr marL="0" indent="0">
              <a:buNone/>
            </a:pPr>
            <a:endParaRPr lang="es-MX" sz="2000" dirty="0">
              <a:solidFill>
                <a:schemeClr val="tx1"/>
              </a:solidFill>
            </a:endParaRPr>
          </a:p>
          <a:p>
            <a:pPr marL="0" indent="0">
              <a:buNone/>
            </a:pPr>
            <a:endParaRPr lang="es-MX" sz="2000" dirty="0" smtClean="0">
              <a:solidFill>
                <a:schemeClr val="tx1"/>
              </a:solidFill>
            </a:endParaRPr>
          </a:p>
          <a:p>
            <a:pPr marL="0" indent="0">
              <a:buNone/>
            </a:pPr>
            <a:endParaRPr lang="es-MX" sz="2000" dirty="0">
              <a:solidFill>
                <a:schemeClr val="tx1"/>
              </a:solidFill>
            </a:endParaRPr>
          </a:p>
          <a:p>
            <a:pPr marL="0" indent="0">
              <a:buNone/>
            </a:pPr>
            <a:endParaRPr lang="es-MX" sz="2000" dirty="0" smtClean="0">
              <a:solidFill>
                <a:schemeClr val="tx1"/>
              </a:solidFill>
            </a:endParaRPr>
          </a:p>
          <a:p>
            <a:pPr marL="0" indent="0">
              <a:buNone/>
            </a:pPr>
            <a:r>
              <a:rPr lang="es-MX" sz="1200" dirty="0" smtClean="0">
                <a:solidFill>
                  <a:schemeClr val="tx1"/>
                </a:solidFill>
              </a:rPr>
              <a:t> </a:t>
            </a:r>
          </a:p>
          <a:p>
            <a:pPr marL="0" indent="0">
              <a:buNone/>
            </a:pPr>
            <a:r>
              <a:rPr lang="es-MX" sz="1200" dirty="0">
                <a:solidFill>
                  <a:schemeClr val="tx1"/>
                </a:solidFill>
              </a:rPr>
              <a:t>Diferentes tipos de función adscritas a distintos tipos de </a:t>
            </a:r>
            <a:r>
              <a:rPr lang="es-MX" sz="1200" dirty="0" smtClean="0">
                <a:solidFill>
                  <a:schemeClr val="tx1"/>
                </a:solidFill>
              </a:rPr>
              <a:t>proteínas </a:t>
            </a:r>
            <a:r>
              <a:rPr lang="es-MX" sz="1200" dirty="0">
                <a:solidFill>
                  <a:schemeClr val="tx1"/>
                </a:solidFill>
              </a:rPr>
              <a:t>transmembranales: transporte, de anclaje y conexión, receptores y enzimas</a:t>
            </a:r>
            <a:r>
              <a:rPr lang="es-MX" sz="1200" dirty="0" smtClean="0">
                <a:solidFill>
                  <a:schemeClr val="tx1"/>
                </a:solidFill>
              </a:rPr>
              <a:t>..</a:t>
            </a:r>
            <a:endParaRPr lang="es-MX" sz="1200" dirty="0">
              <a:solidFill>
                <a:schemeClr val="tx1"/>
              </a:solidFill>
            </a:endParaRPr>
          </a:p>
        </p:txBody>
      </p:sp>
      <p:sp>
        <p:nvSpPr>
          <p:cNvPr id="4" name="1 Título"/>
          <p:cNvSpPr>
            <a:spLocks noGrp="1"/>
          </p:cNvSpPr>
          <p:nvPr>
            <p:ph type="title"/>
          </p:nvPr>
        </p:nvSpPr>
        <p:spPr/>
        <p:txBody>
          <a:bodyPr/>
          <a:lstStyle/>
          <a:p>
            <a:r>
              <a:rPr lang="es-MX" sz="4000" b="1" dirty="0" smtClean="0">
                <a:solidFill>
                  <a:srgbClr val="FFC000"/>
                </a:solidFill>
                <a:latin typeface="+mj-lt"/>
              </a:rPr>
              <a:t>Mecanismos de señalización y acción farmacológica</a:t>
            </a:r>
            <a:endParaRPr lang="es-MX" sz="4000" b="1" dirty="0">
              <a:solidFill>
                <a:srgbClr val="FFC000"/>
              </a:solidFill>
              <a:latin typeface="+mj-lt"/>
            </a:endParaRPr>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4751" y="3148045"/>
            <a:ext cx="4968552" cy="2801235"/>
          </a:xfrm>
          <a:prstGeom prst="rect">
            <a:avLst/>
          </a:prstGeom>
        </p:spPr>
      </p:pic>
    </p:spTree>
    <p:extLst>
      <p:ext uri="{BB962C8B-B14F-4D97-AF65-F5344CB8AC3E}">
        <p14:creationId xmlns:p14="http://schemas.microsoft.com/office/powerpoint/2010/main" val="26915368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000" b="1" dirty="0" smtClean="0">
                <a:solidFill>
                  <a:srgbClr val="FF0000"/>
                </a:solidFill>
                <a:latin typeface="+mj-lt"/>
              </a:rPr>
              <a:t>Receptores liposolubles para sustancias liposolubles.</a:t>
            </a:r>
            <a:endParaRPr lang="es-MX" sz="4000" b="1" dirty="0">
              <a:solidFill>
                <a:srgbClr val="FF0000"/>
              </a:solidFill>
              <a:latin typeface="+mj-lt"/>
            </a:endParaRPr>
          </a:p>
        </p:txBody>
      </p:sp>
      <p:sp>
        <p:nvSpPr>
          <p:cNvPr id="3" name="2 Marcador de contenido"/>
          <p:cNvSpPr>
            <a:spLocks noGrp="1"/>
          </p:cNvSpPr>
          <p:nvPr>
            <p:ph idx="1"/>
          </p:nvPr>
        </p:nvSpPr>
        <p:spPr/>
        <p:txBody>
          <a:bodyPr>
            <a:normAutofit lnSpcReduction="10000"/>
          </a:bodyPr>
          <a:lstStyle/>
          <a:p>
            <a:pPr marL="57150" indent="0">
              <a:buNone/>
            </a:pPr>
            <a:endParaRPr lang="es-MX" dirty="0" smtClean="0">
              <a:solidFill>
                <a:schemeClr val="tx1"/>
              </a:solidFill>
            </a:endParaRPr>
          </a:p>
          <a:p>
            <a:pPr marL="57150" indent="0" algn="just">
              <a:buNone/>
            </a:pPr>
            <a:r>
              <a:rPr lang="es-MX" dirty="0" smtClean="0">
                <a:solidFill>
                  <a:schemeClr val="tx1"/>
                </a:solidFill>
              </a:rPr>
              <a:t>Varios ligandos biológicos son bastante liposolubles para cruzar la membrana plasmática y actuar sobre los receptores intracelulares:</a:t>
            </a:r>
          </a:p>
          <a:p>
            <a:pPr marL="57150" indent="0" algn="just">
              <a:buNone/>
            </a:pPr>
            <a:endParaRPr lang="es-MX" dirty="0" smtClean="0">
              <a:solidFill>
                <a:schemeClr val="tx1"/>
              </a:solidFill>
            </a:endParaRPr>
          </a:p>
          <a:p>
            <a:pPr marL="514350" indent="-457200" algn="just">
              <a:buFont typeface="Wingdings" panose="05000000000000000000" pitchFamily="2" charset="2"/>
              <a:buChar char="§"/>
            </a:pPr>
            <a:r>
              <a:rPr lang="es-MX" dirty="0" smtClean="0">
                <a:solidFill>
                  <a:schemeClr val="tx1"/>
                </a:solidFill>
              </a:rPr>
              <a:t>Esteroides: corticoides, mineralocorticoides, esteroides sexuales, vitamina D.</a:t>
            </a:r>
          </a:p>
          <a:p>
            <a:pPr marL="514350" indent="-457200" algn="just">
              <a:buFont typeface="Wingdings" panose="05000000000000000000" pitchFamily="2" charset="2"/>
              <a:buChar char="§"/>
            </a:pPr>
            <a:r>
              <a:rPr lang="es-MX" dirty="0" smtClean="0">
                <a:solidFill>
                  <a:schemeClr val="tx1"/>
                </a:solidFill>
              </a:rPr>
              <a:t>Hormona tiroidea</a:t>
            </a:r>
          </a:p>
          <a:p>
            <a:pPr marL="57150" indent="0" algn="just">
              <a:buNone/>
            </a:pPr>
            <a:endParaRPr lang="es-MX" dirty="0" smtClean="0">
              <a:solidFill>
                <a:schemeClr val="tx1"/>
              </a:solidFill>
            </a:endParaRPr>
          </a:p>
          <a:p>
            <a:pPr marL="57150" indent="0" algn="just">
              <a:buNone/>
            </a:pPr>
            <a:r>
              <a:rPr lang="es-MX" dirty="0" smtClean="0">
                <a:solidFill>
                  <a:schemeClr val="tx1"/>
                </a:solidFill>
              </a:rPr>
              <a:t>Ya se han identificado secuencias blanco de DNA (elementos de respuesta).</a:t>
            </a:r>
          </a:p>
        </p:txBody>
      </p:sp>
    </p:spTree>
    <p:extLst>
      <p:ext uri="{BB962C8B-B14F-4D97-AF65-F5344CB8AC3E}">
        <p14:creationId xmlns:p14="http://schemas.microsoft.com/office/powerpoint/2010/main" val="1583429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400" b="1" dirty="0">
                <a:solidFill>
                  <a:srgbClr val="C00000"/>
                </a:solidFill>
                <a:latin typeface="+mj-lt"/>
              </a:rPr>
              <a:t>Principios Generales De Farmacología</a:t>
            </a:r>
            <a:endParaRPr lang="es-MX" sz="4400" dirty="0">
              <a:solidFill>
                <a:srgbClr val="C00000"/>
              </a:solidFill>
              <a:latin typeface="+mj-lt"/>
            </a:endParaRPr>
          </a:p>
        </p:txBody>
      </p:sp>
      <p:sp>
        <p:nvSpPr>
          <p:cNvPr id="3" name="2 Marcador de contenido"/>
          <p:cNvSpPr>
            <a:spLocks noGrp="1"/>
          </p:cNvSpPr>
          <p:nvPr>
            <p:ph idx="1"/>
          </p:nvPr>
        </p:nvSpPr>
        <p:spPr>
          <a:xfrm>
            <a:off x="457200" y="1988840"/>
            <a:ext cx="8229600" cy="4536504"/>
          </a:xfrm>
        </p:spPr>
        <p:txBody>
          <a:bodyPr/>
          <a:lstStyle/>
          <a:p>
            <a:pPr marL="0" indent="0">
              <a:buNone/>
            </a:pPr>
            <a:r>
              <a:rPr lang="es-MX" dirty="0" smtClean="0">
                <a:solidFill>
                  <a:schemeClr val="tx1"/>
                </a:solidFill>
              </a:rPr>
              <a:t>Características de los receptores:</a:t>
            </a:r>
          </a:p>
          <a:p>
            <a:pPr marL="0" indent="0">
              <a:buNone/>
            </a:pPr>
            <a:endParaRPr lang="es-MX" dirty="0" smtClean="0">
              <a:solidFill>
                <a:schemeClr val="tx1"/>
              </a:solidFill>
            </a:endParaRPr>
          </a:p>
          <a:p>
            <a:pPr>
              <a:buFont typeface="Wingdings" panose="05000000000000000000" pitchFamily="2" charset="2"/>
              <a:buChar char="§"/>
            </a:pPr>
            <a:r>
              <a:rPr lang="es-MX" dirty="0" smtClean="0">
                <a:solidFill>
                  <a:schemeClr val="tx1"/>
                </a:solidFill>
              </a:rPr>
              <a:t>Tamaño</a:t>
            </a:r>
          </a:p>
          <a:p>
            <a:pPr>
              <a:buFont typeface="Wingdings" panose="05000000000000000000" pitchFamily="2" charset="2"/>
              <a:buChar char="§"/>
            </a:pPr>
            <a:r>
              <a:rPr lang="es-MX" dirty="0" smtClean="0">
                <a:solidFill>
                  <a:schemeClr val="tx1"/>
                </a:solidFill>
              </a:rPr>
              <a:t>Carga eléctrica</a:t>
            </a:r>
          </a:p>
          <a:p>
            <a:pPr>
              <a:buFont typeface="Wingdings" panose="05000000000000000000" pitchFamily="2" charset="2"/>
              <a:buChar char="§"/>
            </a:pPr>
            <a:r>
              <a:rPr lang="es-MX" dirty="0" smtClean="0">
                <a:solidFill>
                  <a:schemeClr val="tx1"/>
                </a:solidFill>
              </a:rPr>
              <a:t>Forma,</a:t>
            </a:r>
          </a:p>
          <a:p>
            <a:pPr>
              <a:buFont typeface="Wingdings" panose="05000000000000000000" pitchFamily="2" charset="2"/>
              <a:buChar char="§"/>
            </a:pPr>
            <a:r>
              <a:rPr lang="es-MX" dirty="0" smtClean="0">
                <a:solidFill>
                  <a:schemeClr val="tx1"/>
                </a:solidFill>
              </a:rPr>
              <a:t>Composición atómica</a:t>
            </a:r>
            <a:endParaRPr lang="es-MX" dirty="0">
              <a:solidFill>
                <a:schemeClr val="tx1"/>
              </a:solidFill>
            </a:endParaRPr>
          </a:p>
          <a:p>
            <a:pPr>
              <a:buFont typeface="Wingdings" panose="05000000000000000000" pitchFamily="2" charset="2"/>
              <a:buChar char="§"/>
            </a:pPr>
            <a:r>
              <a:rPr lang="es-MX" dirty="0" smtClean="0">
                <a:solidFill>
                  <a:schemeClr val="tx1"/>
                </a:solidFill>
              </a:rPr>
              <a:t>Propiedades de transporte.</a:t>
            </a:r>
          </a:p>
          <a:p>
            <a:pPr>
              <a:buFont typeface="Wingdings" panose="05000000000000000000" pitchFamily="2" charset="2"/>
              <a:buChar char="§"/>
            </a:pPr>
            <a:r>
              <a:rPr lang="es-MX" dirty="0" smtClean="0">
                <a:solidFill>
                  <a:schemeClr val="tx1"/>
                </a:solidFill>
              </a:rPr>
              <a:t>Desactivarse- excretarse.</a:t>
            </a:r>
            <a:endParaRPr lang="es-MX"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112" y="3240380"/>
            <a:ext cx="3362176" cy="2204844"/>
          </a:xfrm>
          <a:prstGeom prst="rect">
            <a:avLst/>
          </a:prstGeom>
        </p:spPr>
      </p:pic>
    </p:spTree>
    <p:extLst>
      <p:ext uri="{BB962C8B-B14F-4D97-AF65-F5344CB8AC3E}">
        <p14:creationId xmlns:p14="http://schemas.microsoft.com/office/powerpoint/2010/main" val="42151515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12776"/>
            <a:ext cx="8229600" cy="4525963"/>
          </a:xfrm>
        </p:spPr>
        <p:txBody>
          <a:bodyPr/>
          <a:lstStyle/>
          <a:p>
            <a:pPr marL="0" indent="0">
              <a:buNone/>
            </a:pPr>
            <a:r>
              <a:rPr lang="es-MX" dirty="0" smtClean="0">
                <a:solidFill>
                  <a:schemeClr val="tx1"/>
                </a:solidFill>
              </a:rPr>
              <a:t>La unión de una H. glucocorticoide con su proteína receptora normal…</a:t>
            </a:r>
            <a:endParaRPr lang="es-MX" dirty="0">
              <a:solidFill>
                <a:schemeClr val="tx1"/>
              </a:solidFill>
            </a:endParaRPr>
          </a:p>
        </p:txBody>
      </p:sp>
      <p:sp>
        <p:nvSpPr>
          <p:cNvPr id="4" name="1 Título"/>
          <p:cNvSpPr>
            <a:spLocks noGrp="1"/>
          </p:cNvSpPr>
          <p:nvPr>
            <p:ph type="title"/>
          </p:nvPr>
        </p:nvSpPr>
        <p:spPr>
          <a:xfrm>
            <a:off x="457200" y="0"/>
            <a:ext cx="8229600" cy="1196752"/>
          </a:xfrm>
        </p:spPr>
        <p:txBody>
          <a:bodyPr/>
          <a:lstStyle/>
          <a:p>
            <a:pPr>
              <a:lnSpc>
                <a:spcPct val="100000"/>
              </a:lnSpc>
            </a:pPr>
            <a:r>
              <a:rPr lang="es-MX" sz="3600" b="1" dirty="0" smtClean="0">
                <a:solidFill>
                  <a:schemeClr val="accent3">
                    <a:lumMod val="75000"/>
                  </a:schemeClr>
                </a:solidFill>
                <a:latin typeface="+mj-lt"/>
              </a:rPr>
              <a:t>Receptores liposolubles para sustancias liposolubles.</a:t>
            </a:r>
            <a:endParaRPr lang="es-MX" sz="3600" b="1" dirty="0">
              <a:solidFill>
                <a:schemeClr val="accent3">
                  <a:lumMod val="75000"/>
                </a:schemeClr>
              </a:solidFill>
              <a:latin typeface="+mj-lt"/>
            </a:endParaRPr>
          </a:p>
        </p:txBody>
      </p:sp>
      <p:graphicFrame>
        <p:nvGraphicFramePr>
          <p:cNvPr id="5" name="4 Diagrama"/>
          <p:cNvGraphicFramePr/>
          <p:nvPr>
            <p:extLst>
              <p:ext uri="{D42A27DB-BD31-4B8C-83A1-F6EECF244321}">
                <p14:modId xmlns:p14="http://schemas.microsoft.com/office/powerpoint/2010/main" val="3841867348"/>
              </p:ext>
            </p:extLst>
          </p:nvPr>
        </p:nvGraphicFramePr>
        <p:xfrm>
          <a:off x="179512" y="2132856"/>
          <a:ext cx="8712968" cy="472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53449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lgn="just">
              <a:buNone/>
            </a:pPr>
            <a:r>
              <a:rPr lang="es-MX" dirty="0" smtClean="0">
                <a:solidFill>
                  <a:schemeClr val="tx1"/>
                </a:solidFill>
              </a:rPr>
              <a:t>El mecanismo utilizado por las hormonas para regular la expresión génica tiene dos consecuencias de importancia terapéutica: </a:t>
            </a:r>
          </a:p>
          <a:p>
            <a:pPr marL="0" indent="0">
              <a:buNone/>
            </a:pPr>
            <a:endParaRPr lang="es-MX" dirty="0">
              <a:solidFill>
                <a:schemeClr val="tx1"/>
              </a:solidFill>
            </a:endParaRPr>
          </a:p>
        </p:txBody>
      </p:sp>
      <p:sp>
        <p:nvSpPr>
          <p:cNvPr id="4" name="1 Título"/>
          <p:cNvSpPr>
            <a:spLocks noGrp="1"/>
          </p:cNvSpPr>
          <p:nvPr>
            <p:ph type="title"/>
          </p:nvPr>
        </p:nvSpPr>
        <p:spPr>
          <a:xfrm>
            <a:off x="457200" y="0"/>
            <a:ext cx="8229600" cy="1196752"/>
          </a:xfrm>
        </p:spPr>
        <p:txBody>
          <a:bodyPr/>
          <a:lstStyle/>
          <a:p>
            <a:pPr>
              <a:lnSpc>
                <a:spcPct val="100000"/>
              </a:lnSpc>
            </a:pPr>
            <a:r>
              <a:rPr lang="es-MX" sz="3600" b="1" dirty="0" smtClean="0">
                <a:solidFill>
                  <a:srgbClr val="0070C0"/>
                </a:solidFill>
                <a:latin typeface="+mj-lt"/>
              </a:rPr>
              <a:t>Receptores liposolubles para sustancias liposolubles.</a:t>
            </a:r>
            <a:endParaRPr lang="es-MX" sz="3600" b="1" dirty="0">
              <a:solidFill>
                <a:srgbClr val="0070C0"/>
              </a:solidFill>
              <a:latin typeface="+mj-lt"/>
            </a:endParaRPr>
          </a:p>
        </p:txBody>
      </p:sp>
      <p:sp>
        <p:nvSpPr>
          <p:cNvPr id="5" name="4 Rectángulo redondeado"/>
          <p:cNvSpPr/>
          <p:nvPr/>
        </p:nvSpPr>
        <p:spPr>
          <a:xfrm>
            <a:off x="611560" y="3068960"/>
            <a:ext cx="3096344" cy="360040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atin typeface="+mj-lt"/>
              </a:rPr>
              <a:t>1. Producen efectos después de un periodo de retraso característico (30 minutos y varias horas) el tiempo necesario para la síntesis de nuevas proteínas.</a:t>
            </a:r>
          </a:p>
          <a:p>
            <a:pPr algn="ctr"/>
            <a:r>
              <a:rPr lang="es-MX" b="1" dirty="0" smtClean="0">
                <a:latin typeface="+mj-lt"/>
              </a:rPr>
              <a:t>Ej. Los glucocorticoides no alivian de inmediato síntomas| del asma aguda</a:t>
            </a:r>
            <a:endParaRPr lang="es-MX" b="1" dirty="0">
              <a:latin typeface="+mj-lt"/>
            </a:endParaRPr>
          </a:p>
        </p:txBody>
      </p:sp>
      <p:sp>
        <p:nvSpPr>
          <p:cNvPr id="6" name="5 Rectángulo redondeado"/>
          <p:cNvSpPr/>
          <p:nvPr/>
        </p:nvSpPr>
        <p:spPr>
          <a:xfrm>
            <a:off x="5292080" y="3068960"/>
            <a:ext cx="3096344" cy="360040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atin typeface="+mj-lt"/>
              </a:rPr>
              <a:t>2. Los efectos de estas sustancias pueden persistir horas o días luego que la concentración del agonista se reduzca a cero. Los efectos benéficos o tóxicos casi siempre disminuye con lentitud</a:t>
            </a:r>
            <a:endParaRPr lang="es-MX" b="1" dirty="0">
              <a:latin typeface="+mj-lt"/>
            </a:endParaRPr>
          </a:p>
        </p:txBody>
      </p:sp>
    </p:spTree>
    <p:extLst>
      <p:ext uri="{BB962C8B-B14F-4D97-AF65-F5344CB8AC3E}">
        <p14:creationId xmlns:p14="http://schemas.microsoft.com/office/powerpoint/2010/main" val="4949080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340768"/>
          </a:xfrm>
        </p:spPr>
        <p:txBody>
          <a:bodyPr/>
          <a:lstStyle/>
          <a:p>
            <a:pPr>
              <a:lnSpc>
                <a:spcPct val="100000"/>
              </a:lnSpc>
            </a:pPr>
            <a:r>
              <a:rPr lang="es-MX" sz="3600" b="1" dirty="0" smtClean="0">
                <a:latin typeface="+mj-lt"/>
              </a:rPr>
              <a:t>Enzimas transmembrana reguladas por ligando</a:t>
            </a:r>
            <a:endParaRPr lang="es-MX" sz="3600" b="1" dirty="0">
              <a:latin typeface="+mj-lt"/>
            </a:endParaRP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0" indent="0">
                  <a:buNone/>
                </a:pPr>
                <a:r>
                  <a:rPr lang="es-MX" dirty="0" smtClean="0">
                    <a:solidFill>
                      <a:schemeClr val="tx1"/>
                    </a:solidFill>
                  </a:rPr>
                  <a:t>Este grupo de receptores median los primeros pasos de señalización de:</a:t>
                </a:r>
              </a:p>
              <a:p>
                <a:pPr>
                  <a:buFont typeface="Wingdings" panose="05000000000000000000" pitchFamily="2" charset="2"/>
                  <a:buChar char="§"/>
                </a:pPr>
                <a:r>
                  <a:rPr lang="es-MX" dirty="0" smtClean="0">
                    <a:solidFill>
                      <a:schemeClr val="tx1"/>
                    </a:solidFill>
                  </a:rPr>
                  <a:t>La insulina </a:t>
                </a:r>
              </a:p>
              <a:p>
                <a:pPr>
                  <a:buFont typeface="Wingdings" panose="05000000000000000000" pitchFamily="2" charset="2"/>
                  <a:buChar char="§"/>
                </a:pPr>
                <a:r>
                  <a:rPr lang="es-MX" dirty="0" smtClean="0">
                    <a:solidFill>
                      <a:schemeClr val="tx1"/>
                    </a:solidFill>
                  </a:rPr>
                  <a:t>Factor de crecimiento epidérmico (EGF)</a:t>
                </a:r>
              </a:p>
              <a:p>
                <a:pPr>
                  <a:buFont typeface="Wingdings" panose="05000000000000000000" pitchFamily="2" charset="2"/>
                  <a:buChar char="§"/>
                </a:pPr>
                <a:r>
                  <a:rPr lang="es-MX" dirty="0" smtClean="0">
                    <a:solidFill>
                      <a:schemeClr val="tx1"/>
                    </a:solidFill>
                  </a:rPr>
                  <a:t>Factor de crecimiento derivado de las plaquetas</a:t>
                </a:r>
                <a:r>
                  <a:rPr lang="es-MX" dirty="0">
                    <a:solidFill>
                      <a:schemeClr val="tx1"/>
                    </a:solidFill>
                  </a:rPr>
                  <a:t> </a:t>
                </a:r>
                <a:r>
                  <a:rPr lang="es-MX" dirty="0" smtClean="0">
                    <a:solidFill>
                      <a:schemeClr val="tx1"/>
                    </a:solidFill>
                  </a:rPr>
                  <a:t>(PEGF)</a:t>
                </a:r>
              </a:p>
              <a:p>
                <a:pPr>
                  <a:buFont typeface="Wingdings" panose="05000000000000000000" pitchFamily="2" charset="2"/>
                  <a:buChar char="§"/>
                </a:pPr>
                <a:r>
                  <a:rPr lang="es-MX" dirty="0" smtClean="0">
                    <a:solidFill>
                      <a:schemeClr val="tx1"/>
                    </a:solidFill>
                  </a:rPr>
                  <a:t>Péptido natriurético auricular (ANP)</a:t>
                </a:r>
              </a:p>
              <a:p>
                <a:pPr>
                  <a:buFont typeface="Wingdings" panose="05000000000000000000" pitchFamily="2" charset="2"/>
                  <a:buChar char="§"/>
                </a:pPr>
                <a:r>
                  <a:rPr lang="es-MX" dirty="0" smtClean="0">
                    <a:solidFill>
                      <a:schemeClr val="tx1"/>
                    </a:solidFill>
                  </a:rPr>
                  <a:t>Factor transformador de crecimiento </a:t>
                </a:r>
                <a14:m>
                  <m:oMath xmlns:m="http://schemas.openxmlformats.org/officeDocument/2006/math">
                    <m:r>
                      <a:rPr lang="es-MX" i="1" smtClean="0">
                        <a:solidFill>
                          <a:schemeClr val="tx1"/>
                        </a:solidFill>
                        <a:latin typeface="Cambria Math"/>
                        <a:ea typeface="Cambria Math"/>
                      </a:rPr>
                      <m:t>𝛽</m:t>
                    </m:r>
                  </m:oMath>
                </a14:m>
                <a:r>
                  <a:rPr lang="es-MX" dirty="0" smtClean="0">
                    <a:solidFill>
                      <a:schemeClr val="tx1"/>
                    </a:solidFill>
                  </a:rPr>
                  <a:t> (TGF-</a:t>
                </a:r>
                <a14:m>
                  <m:oMath xmlns:m="http://schemas.openxmlformats.org/officeDocument/2006/math">
                    <m:r>
                      <a:rPr lang="es-MX" i="1" smtClean="0">
                        <a:solidFill>
                          <a:schemeClr val="tx1"/>
                        </a:solidFill>
                        <a:latin typeface="Cambria Math"/>
                        <a:ea typeface="Cambria Math"/>
                      </a:rPr>
                      <m:t>𝛽</m:t>
                    </m:r>
                  </m:oMath>
                </a14:m>
                <a:r>
                  <a:rPr lang="es-MX" dirty="0" smtClean="0">
                    <a:solidFill>
                      <a:schemeClr val="tx1"/>
                    </a:solidFill>
                  </a:rPr>
                  <a:t>)</a:t>
                </a:r>
              </a:p>
              <a:p>
                <a:pPr marL="0" indent="0">
                  <a:buNone/>
                </a:pPr>
                <a:endParaRPr lang="es-MX" dirty="0" smtClean="0"/>
              </a:p>
              <a:p>
                <a:pPr>
                  <a:buFont typeface="Wingdings" panose="05000000000000000000" pitchFamily="2" charset="2"/>
                  <a:buChar char="§"/>
                </a:pPr>
                <a:endParaRPr lang="es-MX" dirty="0" smtClean="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111" t="-1078"/>
                </a:stretch>
              </a:blipFill>
            </p:spPr>
            <p:txBody>
              <a:bodyPr/>
              <a:lstStyle/>
              <a:p>
                <a:r>
                  <a:rPr lang="es-MX">
                    <a:noFill/>
                  </a:rPr>
                  <a:t> </a:t>
                </a:r>
              </a:p>
            </p:txBody>
          </p:sp>
        </mc:Fallback>
      </mc:AlternateContent>
    </p:spTree>
    <p:extLst>
      <p:ext uri="{BB962C8B-B14F-4D97-AF65-F5344CB8AC3E}">
        <p14:creationId xmlns:p14="http://schemas.microsoft.com/office/powerpoint/2010/main" val="3002253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719618520"/>
              </p:ext>
            </p:extLst>
          </p:nvPr>
        </p:nvGraphicFramePr>
        <p:xfrm>
          <a:off x="107504" y="1628800"/>
          <a:ext cx="8856984"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Rectángulo"/>
          <p:cNvSpPr/>
          <p:nvPr/>
        </p:nvSpPr>
        <p:spPr>
          <a:xfrm>
            <a:off x="417026" y="212447"/>
            <a:ext cx="8064896" cy="1200329"/>
          </a:xfrm>
          <a:prstGeom prst="rect">
            <a:avLst/>
          </a:prstGeom>
        </p:spPr>
        <p:txBody>
          <a:bodyPr wrap="square">
            <a:spAutoFit/>
          </a:bodyPr>
          <a:lstStyle/>
          <a:p>
            <a:pPr algn="ctr"/>
            <a:r>
              <a:rPr lang="es-MX" sz="3600" b="1" dirty="0">
                <a:solidFill>
                  <a:srgbClr val="00B050"/>
                </a:solidFill>
                <a:effectLst>
                  <a:outerShdw blurRad="63500" dist="38100" dir="5400000" algn="t" rotWithShape="0">
                    <a:prstClr val="black">
                      <a:alpha val="25000"/>
                    </a:prstClr>
                  </a:outerShdw>
                </a:effectLst>
                <a:latin typeface="Century Gothic"/>
                <a:ea typeface="+mj-ea"/>
                <a:cs typeface="+mj-cs"/>
              </a:rPr>
              <a:t>Enzimas transmembrana reguladas por ligando</a:t>
            </a:r>
            <a:endParaRPr lang="es-MX" b="1" dirty="0">
              <a:solidFill>
                <a:srgbClr val="00B050"/>
              </a:solidFill>
            </a:endParaRPr>
          </a:p>
        </p:txBody>
      </p:sp>
    </p:spTree>
    <p:extLst>
      <p:ext uri="{BB962C8B-B14F-4D97-AF65-F5344CB8AC3E}">
        <p14:creationId xmlns:p14="http://schemas.microsoft.com/office/powerpoint/2010/main" val="4108610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r>
              <a:rPr lang="es-MX" dirty="0" smtClean="0">
                <a:solidFill>
                  <a:schemeClr val="tx1"/>
                </a:solidFill>
              </a:rPr>
              <a:t>Como ejemplo:</a:t>
            </a:r>
          </a:p>
          <a:p>
            <a:pPr algn="just">
              <a:buFont typeface="Wingdings" panose="05000000000000000000" pitchFamily="2" charset="2"/>
              <a:buChar char="§"/>
            </a:pPr>
            <a:r>
              <a:rPr lang="es-MX" sz="2000" dirty="0">
                <a:solidFill>
                  <a:schemeClr val="tx1"/>
                </a:solidFill>
              </a:rPr>
              <a:t>L</a:t>
            </a:r>
            <a:r>
              <a:rPr lang="es-MX" sz="2000" dirty="0" smtClean="0">
                <a:solidFill>
                  <a:schemeClr val="tx1"/>
                </a:solidFill>
              </a:rPr>
              <a:t>a insulina utiliza un solo tipo de receptor para la captación de glucosa y aminoácidos, así como para regular el metabolismo de glucógeno y triglicéridos en la célula.</a:t>
            </a:r>
          </a:p>
          <a:p>
            <a:pPr marL="0" indent="0" algn="just">
              <a:buNone/>
            </a:pPr>
            <a:endParaRPr lang="es-MX" sz="2000" dirty="0" smtClean="0">
              <a:solidFill>
                <a:schemeClr val="tx1"/>
              </a:solidFill>
            </a:endParaRPr>
          </a:p>
          <a:p>
            <a:pPr algn="just">
              <a:buFont typeface="Wingdings" panose="05000000000000000000" pitchFamily="2" charset="2"/>
              <a:buChar char="§"/>
            </a:pPr>
            <a:r>
              <a:rPr lang="es-MX" sz="2000" dirty="0" smtClean="0">
                <a:solidFill>
                  <a:schemeClr val="tx1"/>
                </a:solidFill>
              </a:rPr>
              <a:t>Lo inhibidores de tirosina cinasa tienen importancia en la mayor parte de los trastornos neoplásicos, en los que existe con frecuencia una señalización excesiva de los factores de crecimiento:</a:t>
            </a:r>
            <a:endParaRPr lang="es-MX" sz="2000" dirty="0">
              <a:solidFill>
                <a:schemeClr val="tx1"/>
              </a:solidFill>
            </a:endParaRPr>
          </a:p>
        </p:txBody>
      </p:sp>
      <p:sp>
        <p:nvSpPr>
          <p:cNvPr id="4" name="3 Título"/>
          <p:cNvSpPr>
            <a:spLocks noGrp="1"/>
          </p:cNvSpPr>
          <p:nvPr>
            <p:ph type="title"/>
          </p:nvPr>
        </p:nvSpPr>
        <p:spPr>
          <a:xfrm>
            <a:off x="457200" y="88055"/>
            <a:ext cx="8229600" cy="1512145"/>
          </a:xfrm>
          <a:prstGeom prst="rect">
            <a:avLst/>
          </a:prstGeom>
        </p:spPr>
        <p:txBody>
          <a:bodyPr wrap="square">
            <a:spAutoFit/>
          </a:bodyPr>
          <a:lstStyle/>
          <a:p>
            <a:pPr algn="ctr"/>
            <a:r>
              <a:rPr lang="es-MX" sz="3600" b="1" dirty="0">
                <a:solidFill>
                  <a:srgbClr val="0070C0"/>
                </a:solidFill>
                <a:effectLst>
                  <a:outerShdw blurRad="63500" dist="38100" dir="5400000" algn="t" rotWithShape="0">
                    <a:prstClr val="black">
                      <a:alpha val="25000"/>
                    </a:prstClr>
                  </a:outerShdw>
                </a:effectLst>
                <a:latin typeface="Century Gothic"/>
              </a:rPr>
              <a:t>Enzimas transmembrana reguladas por ligando</a:t>
            </a:r>
            <a:endParaRPr lang="es-MX" b="1" dirty="0">
              <a:solidFill>
                <a:srgbClr val="0070C0"/>
              </a:solidFill>
            </a:endParaRPr>
          </a:p>
        </p:txBody>
      </p:sp>
      <p:graphicFrame>
        <p:nvGraphicFramePr>
          <p:cNvPr id="5" name="4 Diagrama"/>
          <p:cNvGraphicFramePr/>
          <p:nvPr>
            <p:extLst>
              <p:ext uri="{D42A27DB-BD31-4B8C-83A1-F6EECF244321}">
                <p14:modId xmlns:p14="http://schemas.microsoft.com/office/powerpoint/2010/main" val="1767628385"/>
              </p:ext>
            </p:extLst>
          </p:nvPr>
        </p:nvGraphicFramePr>
        <p:xfrm>
          <a:off x="323528" y="5013176"/>
          <a:ext cx="8424936" cy="1728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03569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1048351"/>
            <a:ext cx="6132634" cy="4972937"/>
          </a:xfrm>
        </p:spPr>
      </p:pic>
      <p:sp>
        <p:nvSpPr>
          <p:cNvPr id="5" name="4 Título"/>
          <p:cNvSpPr>
            <a:spLocks noGrp="1"/>
          </p:cNvSpPr>
          <p:nvPr>
            <p:ph type="title"/>
          </p:nvPr>
        </p:nvSpPr>
        <p:spPr>
          <a:xfrm>
            <a:off x="385192" y="188640"/>
            <a:ext cx="8435280" cy="523220"/>
          </a:xfrm>
          <a:prstGeom prst="rect">
            <a:avLst/>
          </a:prstGeom>
        </p:spPr>
        <p:txBody>
          <a:bodyPr wrap="square">
            <a:spAutoFit/>
          </a:bodyPr>
          <a:lstStyle/>
          <a:p>
            <a:pPr algn="ctr">
              <a:lnSpc>
                <a:spcPct val="100000"/>
              </a:lnSpc>
            </a:pPr>
            <a:r>
              <a:rPr lang="es-MX" sz="2800" b="1" dirty="0">
                <a:solidFill>
                  <a:srgbClr val="00B050"/>
                </a:solidFill>
                <a:effectLst>
                  <a:outerShdw blurRad="63500" dist="38100" dir="5400000" algn="t" rotWithShape="0">
                    <a:prstClr val="black">
                      <a:alpha val="25000"/>
                    </a:prstClr>
                  </a:outerShdw>
                </a:effectLst>
                <a:latin typeface="Century Gothic"/>
                <a:ea typeface="+mj-ea"/>
                <a:cs typeface="+mj-cs"/>
              </a:rPr>
              <a:t>Enzimas transmembrana reguladas por ligando</a:t>
            </a:r>
            <a:endParaRPr lang="es-MX" sz="4400" b="1" dirty="0">
              <a:solidFill>
                <a:srgbClr val="00B050"/>
              </a:solidFill>
            </a:endParaRPr>
          </a:p>
        </p:txBody>
      </p:sp>
      <p:sp>
        <p:nvSpPr>
          <p:cNvPr id="6" name="5 Rectángulo"/>
          <p:cNvSpPr/>
          <p:nvPr/>
        </p:nvSpPr>
        <p:spPr>
          <a:xfrm>
            <a:off x="899592" y="6021288"/>
            <a:ext cx="7776864" cy="830997"/>
          </a:xfrm>
          <a:prstGeom prst="rect">
            <a:avLst/>
          </a:prstGeom>
        </p:spPr>
        <p:txBody>
          <a:bodyPr wrap="square">
            <a:spAutoFit/>
          </a:bodyPr>
          <a:lstStyle/>
          <a:p>
            <a:r>
              <a:rPr lang="es-MX" sz="1600" b="1" dirty="0" err="1">
                <a:latin typeface="+mj-lt"/>
              </a:rPr>
              <a:t>Transactivación</a:t>
            </a:r>
            <a:r>
              <a:rPr lang="es-MX" sz="1600" b="1" dirty="0">
                <a:latin typeface="+mj-lt"/>
              </a:rPr>
              <a:t> del receptor de PDGF por el EGFR.</a:t>
            </a:r>
            <a:r>
              <a:rPr lang="es-MX" sz="1600" dirty="0">
                <a:latin typeface="+mj-lt"/>
              </a:rPr>
              <a:t> El EGFR fosforila al PDGFR-b y éste es capaz de reclutar a la </a:t>
            </a:r>
            <a:r>
              <a:rPr lang="es-MX" sz="1600" dirty="0" smtClean="0">
                <a:latin typeface="+mj-lt"/>
              </a:rPr>
              <a:t>PI3K (</a:t>
            </a:r>
            <a:r>
              <a:rPr lang="es-MX" sz="1600" dirty="0" err="1" smtClean="0">
                <a:latin typeface="+mj-lt"/>
              </a:rPr>
              <a:t>fosfoinositol</a:t>
            </a:r>
            <a:r>
              <a:rPr lang="es-MX" sz="1600" dirty="0" smtClean="0">
                <a:latin typeface="+mj-lt"/>
              </a:rPr>
              <a:t> 3 cinasa), </a:t>
            </a:r>
            <a:r>
              <a:rPr lang="es-MX" sz="1600" dirty="0">
                <a:latin typeface="+mj-lt"/>
              </a:rPr>
              <a:t>generando así señales en ausencia del ligando PDGF</a:t>
            </a:r>
          </a:p>
        </p:txBody>
      </p:sp>
    </p:spTree>
    <p:extLst>
      <p:ext uri="{BB962C8B-B14F-4D97-AF65-F5344CB8AC3E}">
        <p14:creationId xmlns:p14="http://schemas.microsoft.com/office/powerpoint/2010/main" val="14914201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lgn="just">
              <a:buNone/>
            </a:pPr>
            <a:r>
              <a:rPr lang="es-MX" dirty="0" smtClean="0">
                <a:solidFill>
                  <a:schemeClr val="tx1"/>
                </a:solidFill>
              </a:rPr>
              <a:t>La intensidad y la duración de la actividad de EGF, PDGF y otros agentes que interactúan a través de las tirosinas cinasas se limitan por proceso de regulación descendente.</a:t>
            </a:r>
          </a:p>
          <a:p>
            <a:pPr marL="0" indent="0" algn="just">
              <a:buNone/>
            </a:pPr>
            <a:endParaRPr lang="es-MX" dirty="0">
              <a:solidFill>
                <a:schemeClr val="tx1"/>
              </a:solidFill>
            </a:endParaRPr>
          </a:p>
          <a:p>
            <a:pPr marL="0" indent="0" algn="just">
              <a:buNone/>
            </a:pPr>
            <a:r>
              <a:rPr lang="es-MX" sz="2000" dirty="0" smtClean="0">
                <a:solidFill>
                  <a:schemeClr val="tx1"/>
                </a:solidFill>
              </a:rPr>
              <a:t>La </a:t>
            </a:r>
            <a:r>
              <a:rPr lang="es-MX" sz="2000" b="1" dirty="0" smtClean="0">
                <a:solidFill>
                  <a:schemeClr val="tx1"/>
                </a:solidFill>
              </a:rPr>
              <a:t>regulación descendente </a:t>
            </a:r>
            <a:r>
              <a:rPr lang="es-MX" sz="2000" dirty="0" smtClean="0">
                <a:solidFill>
                  <a:schemeClr val="tx1"/>
                </a:solidFill>
              </a:rPr>
              <a:t>ocurre cuando la unión del ligando produce una endocitosis acelerada de la superficie celular, seguida de la degradación de esos receptores, si esto ocurre a una velocidad mayor que la síntesis de nuevos receptores, se reduce el numero total de receptores en la superficie.</a:t>
            </a:r>
            <a:endParaRPr lang="es-MX" sz="2000" dirty="0">
              <a:solidFill>
                <a:schemeClr val="tx1"/>
              </a:solidFill>
            </a:endParaRPr>
          </a:p>
        </p:txBody>
      </p:sp>
      <p:sp>
        <p:nvSpPr>
          <p:cNvPr id="4" name="3 Título"/>
          <p:cNvSpPr>
            <a:spLocks noGrp="1"/>
          </p:cNvSpPr>
          <p:nvPr>
            <p:ph type="title"/>
          </p:nvPr>
        </p:nvSpPr>
        <p:spPr>
          <a:xfrm>
            <a:off x="457200" y="88055"/>
            <a:ext cx="8229600" cy="1512145"/>
          </a:xfrm>
          <a:prstGeom prst="rect">
            <a:avLst/>
          </a:prstGeom>
        </p:spPr>
        <p:txBody>
          <a:bodyPr wrap="square">
            <a:spAutoFit/>
          </a:bodyPr>
          <a:lstStyle/>
          <a:p>
            <a:pPr algn="ctr"/>
            <a:r>
              <a:rPr lang="es-MX" sz="3600" b="1" dirty="0">
                <a:solidFill>
                  <a:srgbClr val="7030A0"/>
                </a:solidFill>
                <a:effectLst>
                  <a:outerShdw blurRad="63500" dist="38100" dir="5400000" algn="t" rotWithShape="0">
                    <a:prstClr val="black">
                      <a:alpha val="25000"/>
                    </a:prstClr>
                  </a:outerShdw>
                </a:effectLst>
                <a:latin typeface="Century Gothic"/>
              </a:rPr>
              <a:t>Enzimas transmembrana reguladas por ligando</a:t>
            </a:r>
            <a:endParaRPr lang="es-MX" b="1" dirty="0">
              <a:solidFill>
                <a:srgbClr val="7030A0"/>
              </a:solidFill>
            </a:endParaRPr>
          </a:p>
        </p:txBody>
      </p:sp>
    </p:spTree>
    <p:extLst>
      <p:ext uri="{BB962C8B-B14F-4D97-AF65-F5344CB8AC3E}">
        <p14:creationId xmlns:p14="http://schemas.microsoft.com/office/powerpoint/2010/main" val="22692958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0" indent="0" algn="just">
                  <a:buNone/>
                </a:pPr>
                <a:r>
                  <a:rPr lang="es-MX" dirty="0" smtClean="0">
                    <a:solidFill>
                      <a:schemeClr val="tx1"/>
                    </a:solidFill>
                  </a:rPr>
                  <a:t>Además varios reguladores de crecimiento y la diferenciación, incluido TGF-</a:t>
                </a:r>
                <a14:m>
                  <m:oMath xmlns:m="http://schemas.openxmlformats.org/officeDocument/2006/math">
                    <m:r>
                      <a:rPr lang="es-MX" i="1" smtClean="0">
                        <a:solidFill>
                          <a:schemeClr val="tx1"/>
                        </a:solidFill>
                        <a:latin typeface="Cambria Math"/>
                        <a:ea typeface="Cambria Math"/>
                      </a:rPr>
                      <m:t>𝛽</m:t>
                    </m:r>
                    <m:r>
                      <a:rPr lang="es-MX" b="0" i="0" smtClean="0">
                        <a:solidFill>
                          <a:schemeClr val="tx1"/>
                        </a:solidFill>
                        <a:latin typeface="Cambria Math"/>
                        <a:ea typeface="Cambria Math"/>
                      </a:rPr>
                      <m:t>, </m:t>
                    </m:r>
                  </m:oMath>
                </a14:m>
                <a:r>
                  <a:rPr lang="es-MX" dirty="0" smtClean="0">
                    <a:solidFill>
                      <a:schemeClr val="tx1"/>
                    </a:solidFill>
                  </a:rPr>
                  <a:t>actúan en otra clase de enzimas receptor transmembrana que fosforilan los residuos de serina y treonina.</a:t>
                </a:r>
              </a:p>
              <a:p>
                <a:pPr marL="0" indent="0" algn="just">
                  <a:buNone/>
                </a:pPr>
                <a:endParaRPr lang="es-MX" dirty="0">
                  <a:solidFill>
                    <a:schemeClr val="tx1"/>
                  </a:solidFill>
                </a:endParaRPr>
              </a:p>
              <a:p>
                <a:pPr marL="0" indent="0" algn="just">
                  <a:buNone/>
                </a:pPr>
                <a:r>
                  <a:rPr lang="es-MX" dirty="0" smtClean="0">
                    <a:solidFill>
                      <a:schemeClr val="tx1"/>
                    </a:solidFill>
                  </a:rPr>
                  <a:t> El ANP, regulador importante del </a:t>
                </a:r>
                <a:r>
                  <a:rPr lang="es-MX" dirty="0">
                    <a:solidFill>
                      <a:schemeClr val="tx1"/>
                    </a:solidFill>
                  </a:rPr>
                  <a:t>v</a:t>
                </a:r>
                <a:r>
                  <a:rPr lang="es-MX" dirty="0" smtClean="0">
                    <a:solidFill>
                      <a:schemeClr val="tx1"/>
                    </a:solidFill>
                  </a:rPr>
                  <a:t>olumen sanguíneo y el tono vascular, actúa sobre un receptor transmembrana donde su dominio intracelular es una ciclasa de guanililo, genera GNP cíclico.</a:t>
                </a: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111" t="-1078" r="-1111"/>
                </a:stretch>
              </a:blipFill>
            </p:spPr>
            <p:txBody>
              <a:bodyPr/>
              <a:lstStyle/>
              <a:p>
                <a:r>
                  <a:rPr lang="es-MX">
                    <a:noFill/>
                  </a:rPr>
                  <a:t> </a:t>
                </a:r>
              </a:p>
            </p:txBody>
          </p:sp>
        </mc:Fallback>
      </mc:AlternateContent>
      <p:sp>
        <p:nvSpPr>
          <p:cNvPr id="4" name="3 Título"/>
          <p:cNvSpPr>
            <a:spLocks noGrp="1"/>
          </p:cNvSpPr>
          <p:nvPr>
            <p:ph type="title"/>
          </p:nvPr>
        </p:nvSpPr>
        <p:spPr>
          <a:xfrm>
            <a:off x="457200" y="88055"/>
            <a:ext cx="8229600" cy="1512145"/>
          </a:xfrm>
          <a:prstGeom prst="rect">
            <a:avLst/>
          </a:prstGeom>
        </p:spPr>
        <p:txBody>
          <a:bodyPr wrap="square">
            <a:spAutoFit/>
          </a:bodyPr>
          <a:lstStyle/>
          <a:p>
            <a:pPr algn="ctr"/>
            <a:r>
              <a:rPr lang="es-MX" sz="3600" b="1" dirty="0">
                <a:solidFill>
                  <a:srgbClr val="FFC000"/>
                </a:solidFill>
                <a:effectLst>
                  <a:outerShdw blurRad="63500" dist="38100" dir="5400000" algn="t" rotWithShape="0">
                    <a:prstClr val="black">
                      <a:alpha val="25000"/>
                    </a:prstClr>
                  </a:outerShdw>
                </a:effectLst>
                <a:latin typeface="Century Gothic"/>
              </a:rPr>
              <a:t>Enzimas transmembrana reguladas por ligando</a:t>
            </a:r>
            <a:endParaRPr lang="es-MX" b="1" dirty="0">
              <a:solidFill>
                <a:srgbClr val="FFC000"/>
              </a:solidFill>
            </a:endParaRPr>
          </a:p>
        </p:txBody>
      </p:sp>
    </p:spTree>
    <p:extLst>
      <p:ext uri="{BB962C8B-B14F-4D97-AF65-F5344CB8AC3E}">
        <p14:creationId xmlns:p14="http://schemas.microsoft.com/office/powerpoint/2010/main" val="28844200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4016"/>
            <a:ext cx="8229600" cy="836712"/>
          </a:xfrm>
        </p:spPr>
        <p:txBody>
          <a:bodyPr/>
          <a:lstStyle/>
          <a:p>
            <a:r>
              <a:rPr lang="es-MX" sz="4400" b="1" dirty="0" smtClean="0">
                <a:solidFill>
                  <a:srgbClr val="00B0F0"/>
                </a:solidFill>
                <a:latin typeface="+mj-lt"/>
              </a:rPr>
              <a:t>Receptores de citocinas</a:t>
            </a:r>
            <a:endParaRPr lang="es-MX" sz="4400" b="1" dirty="0">
              <a:solidFill>
                <a:srgbClr val="00B0F0"/>
              </a:solidFill>
              <a:latin typeface="+mj-lt"/>
            </a:endParaRPr>
          </a:p>
        </p:txBody>
      </p:sp>
      <p:sp>
        <p:nvSpPr>
          <p:cNvPr id="3" name="2 Marcador de contenido"/>
          <p:cNvSpPr>
            <a:spLocks noGrp="1"/>
          </p:cNvSpPr>
          <p:nvPr>
            <p:ph idx="1"/>
          </p:nvPr>
        </p:nvSpPr>
        <p:spPr>
          <a:xfrm>
            <a:off x="179512" y="1600200"/>
            <a:ext cx="8784976" cy="4525963"/>
          </a:xfrm>
        </p:spPr>
        <p:txBody>
          <a:bodyPr/>
          <a:lstStyle/>
          <a:p>
            <a:pPr algn="just"/>
            <a:r>
              <a:rPr lang="es-MX" dirty="0" smtClean="0">
                <a:solidFill>
                  <a:schemeClr val="tx1"/>
                </a:solidFill>
              </a:rPr>
              <a:t>Responde a un grupo heterogéneo de ligandos peptídicos, que incluyen la hormona del crecimiento, eritropoyetina, varios tipos de interferón y otros tipos de reguladores del crecimiento y la diferenciación. </a:t>
            </a:r>
          </a:p>
          <a:p>
            <a:pPr algn="just"/>
            <a:endParaRPr lang="es-MX" dirty="0">
              <a:solidFill>
                <a:schemeClr val="tx1"/>
              </a:solidFill>
            </a:endParaRPr>
          </a:p>
          <a:p>
            <a:pPr algn="just"/>
            <a:r>
              <a:rPr lang="es-MX" dirty="0" smtClean="0">
                <a:solidFill>
                  <a:schemeClr val="tx1"/>
                </a:solidFill>
              </a:rPr>
              <a:t>Utilizan un mecanismo similar al de la tirosina cinasa, </a:t>
            </a:r>
            <a:r>
              <a:rPr lang="es-MX" dirty="0" err="1" smtClean="0">
                <a:solidFill>
                  <a:schemeClr val="tx1"/>
                </a:solidFill>
              </a:rPr>
              <a:t>ecxepto</a:t>
            </a:r>
            <a:r>
              <a:rPr lang="es-MX" dirty="0" smtClean="0">
                <a:solidFill>
                  <a:schemeClr val="tx1"/>
                </a:solidFill>
              </a:rPr>
              <a:t> que aquí la tirosina cinasa no es intrínseca en a la molécula receptora.</a:t>
            </a:r>
            <a:endParaRPr lang="es-MX" dirty="0">
              <a:solidFill>
                <a:schemeClr val="tx1"/>
              </a:solidFill>
            </a:endParaRPr>
          </a:p>
        </p:txBody>
      </p:sp>
    </p:spTree>
    <p:extLst>
      <p:ext uri="{BB962C8B-B14F-4D97-AF65-F5344CB8AC3E}">
        <p14:creationId xmlns:p14="http://schemas.microsoft.com/office/powerpoint/2010/main" val="24501912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4016"/>
            <a:ext cx="8229600" cy="836712"/>
          </a:xfrm>
        </p:spPr>
        <p:txBody>
          <a:bodyPr/>
          <a:lstStyle/>
          <a:p>
            <a:r>
              <a:rPr lang="es-MX" sz="4000" b="1" dirty="0">
                <a:solidFill>
                  <a:srgbClr val="7030A0"/>
                </a:solidFill>
                <a:latin typeface="+mj-lt"/>
              </a:rPr>
              <a:t>Receptores de citocinas</a:t>
            </a:r>
            <a:endParaRPr lang="es-MX" sz="4000" dirty="0">
              <a:solidFill>
                <a:srgbClr val="7030A0"/>
              </a:solidFill>
              <a:latin typeface="+mj-l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715149273"/>
              </p:ext>
            </p:extLst>
          </p:nvPr>
        </p:nvGraphicFramePr>
        <p:xfrm>
          <a:off x="179512" y="548680"/>
          <a:ext cx="871296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395536" y="5877272"/>
            <a:ext cx="8352928" cy="5400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200" dirty="0" smtClean="0">
                <a:latin typeface="+mj-lt"/>
              </a:rPr>
              <a:t>*STAT= transductores de señal y activadores de transcripción</a:t>
            </a:r>
            <a:endParaRPr lang="es-MX" sz="1200" dirty="0">
              <a:latin typeface="+mj-lt"/>
            </a:endParaRPr>
          </a:p>
        </p:txBody>
      </p:sp>
    </p:spTree>
    <p:extLst>
      <p:ext uri="{BB962C8B-B14F-4D97-AF65-F5344CB8AC3E}">
        <p14:creationId xmlns:p14="http://schemas.microsoft.com/office/powerpoint/2010/main" val="3146554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400" b="1" dirty="0">
                <a:solidFill>
                  <a:srgbClr val="00B0F0"/>
                </a:solidFill>
                <a:latin typeface="+mj-lt"/>
              </a:rPr>
              <a:t>Principios Generales De Farmacología</a:t>
            </a:r>
            <a:endParaRPr lang="es-MX" sz="4400" dirty="0">
              <a:solidFill>
                <a:srgbClr val="00B0F0"/>
              </a:solidFill>
              <a:latin typeface="+mj-lt"/>
            </a:endParaRPr>
          </a:p>
        </p:txBody>
      </p:sp>
      <p:sp>
        <p:nvSpPr>
          <p:cNvPr id="3" name="2 Marcador de contenido"/>
          <p:cNvSpPr>
            <a:spLocks noGrp="1"/>
          </p:cNvSpPr>
          <p:nvPr>
            <p:ph idx="1"/>
          </p:nvPr>
        </p:nvSpPr>
        <p:spPr>
          <a:xfrm>
            <a:off x="457200" y="1772816"/>
            <a:ext cx="8229600" cy="4525963"/>
          </a:xfrm>
        </p:spPr>
        <p:txBody>
          <a:bodyPr>
            <a:normAutofit/>
          </a:bodyPr>
          <a:lstStyle/>
          <a:p>
            <a:pPr marL="457200" indent="-457200" algn="just">
              <a:buFont typeface="+mj-lt"/>
              <a:buAutoNum type="alphaLcPeriod"/>
            </a:pPr>
            <a:r>
              <a:rPr lang="es-MX" sz="2800" b="1" dirty="0" smtClean="0">
                <a:solidFill>
                  <a:schemeClr val="tx1"/>
                </a:solidFill>
              </a:rPr>
              <a:t>Naturaleza física de los fármacos:</a:t>
            </a:r>
          </a:p>
          <a:p>
            <a:pPr marL="857250" lvl="1" indent="-457200" algn="just">
              <a:buFont typeface="Wingdings" panose="05000000000000000000" pitchFamily="2" charset="2"/>
              <a:buChar char="§"/>
            </a:pPr>
            <a:r>
              <a:rPr lang="es-MX" sz="2400" dirty="0" smtClean="0">
                <a:solidFill>
                  <a:schemeClr val="tx1"/>
                </a:solidFill>
              </a:rPr>
              <a:t>Sólidos, líquidos, gaseosos</a:t>
            </a:r>
          </a:p>
          <a:p>
            <a:pPr marL="857250" lvl="1" indent="-457200" algn="just">
              <a:buFont typeface="Wingdings" panose="05000000000000000000" pitchFamily="2" charset="2"/>
              <a:buChar char="§"/>
            </a:pPr>
            <a:r>
              <a:rPr lang="es-MX" sz="2400" dirty="0" smtClean="0">
                <a:solidFill>
                  <a:schemeClr val="tx1"/>
                </a:solidFill>
              </a:rPr>
              <a:t>Orgánicos  e inorgánicos</a:t>
            </a:r>
          </a:p>
          <a:p>
            <a:pPr marL="857250" lvl="1" indent="-457200" algn="just">
              <a:buFont typeface="Wingdings" panose="05000000000000000000" pitchFamily="2" charset="2"/>
              <a:buChar char="§"/>
            </a:pPr>
            <a:r>
              <a:rPr lang="es-MX" sz="2400" dirty="0" smtClean="0">
                <a:solidFill>
                  <a:schemeClr val="tx1"/>
                </a:solidFill>
              </a:rPr>
              <a:t>Ácidos o bases débiles</a:t>
            </a:r>
          </a:p>
          <a:p>
            <a:pPr marL="400050" lvl="1" indent="0" algn="just">
              <a:buNone/>
            </a:pPr>
            <a:endParaRPr lang="es-MX" sz="2400" dirty="0" smtClean="0">
              <a:solidFill>
                <a:schemeClr val="tx1"/>
              </a:solidFill>
            </a:endParaRPr>
          </a:p>
          <a:p>
            <a:pPr marL="514350" indent="-514350" algn="just">
              <a:buFont typeface="+mj-lt"/>
              <a:buAutoNum type="alphaLcPeriod"/>
            </a:pPr>
            <a:r>
              <a:rPr lang="es-MX" sz="2800" b="1" dirty="0" smtClean="0">
                <a:solidFill>
                  <a:schemeClr val="tx1"/>
                </a:solidFill>
              </a:rPr>
              <a:t>Tamaño del fármaco:</a:t>
            </a:r>
          </a:p>
          <a:p>
            <a:pPr marL="914400" lvl="1" indent="-514350" algn="just">
              <a:buFont typeface="Wingdings" panose="05000000000000000000" pitchFamily="2" charset="2"/>
              <a:buChar char="§"/>
            </a:pPr>
            <a:r>
              <a:rPr lang="es-MX" sz="2400" dirty="0" smtClean="0">
                <a:solidFill>
                  <a:schemeClr val="tx1"/>
                </a:solidFill>
              </a:rPr>
              <a:t>Muy pequeño (ion litio peso molecular de 7), o muy grande (</a:t>
            </a:r>
            <a:r>
              <a:rPr lang="es-MX" sz="2400" dirty="0" err="1" smtClean="0">
                <a:solidFill>
                  <a:schemeClr val="tx1"/>
                </a:solidFill>
              </a:rPr>
              <a:t>alteplasa</a:t>
            </a:r>
            <a:r>
              <a:rPr lang="es-MX" sz="2400" dirty="0" smtClean="0">
                <a:solidFill>
                  <a:schemeClr val="tx1"/>
                </a:solidFill>
              </a:rPr>
              <a:t> P.M 59,050)</a:t>
            </a:r>
          </a:p>
          <a:p>
            <a:pPr marL="914400" lvl="1" indent="-514350" algn="just">
              <a:buFont typeface="Wingdings" panose="05000000000000000000" pitchFamily="2" charset="2"/>
              <a:buChar char="§"/>
            </a:pPr>
            <a:r>
              <a:rPr lang="es-MX" sz="2400" dirty="0" smtClean="0">
                <a:solidFill>
                  <a:schemeClr val="tx1"/>
                </a:solidFill>
              </a:rPr>
              <a:t>La mayoría de los fármacos tiene un peso molecular  de entre 100 y 1,000.</a:t>
            </a:r>
          </a:p>
          <a:p>
            <a:pPr marL="514350" indent="-514350" algn="just">
              <a:buFont typeface="+mj-lt"/>
              <a:buAutoNum type="alphaLcPeriod"/>
            </a:pPr>
            <a:endParaRPr lang="es-MX" sz="3200" dirty="0" smtClean="0">
              <a:solidFill>
                <a:schemeClr val="tx1"/>
              </a:solidFill>
            </a:endParaRPr>
          </a:p>
          <a:p>
            <a:pPr marL="914400" lvl="1" indent="-514350" algn="just">
              <a:buFont typeface="Wingdings" panose="05000000000000000000" pitchFamily="2" charset="2"/>
              <a:buChar char="§"/>
            </a:pPr>
            <a:endParaRPr lang="es-MX" sz="2000" dirty="0" smtClean="0">
              <a:solidFill>
                <a:schemeClr val="tx1"/>
              </a:solidFill>
            </a:endParaRPr>
          </a:p>
        </p:txBody>
      </p:sp>
    </p:spTree>
    <p:extLst>
      <p:ext uri="{BB962C8B-B14F-4D97-AF65-F5344CB8AC3E}">
        <p14:creationId xmlns:p14="http://schemas.microsoft.com/office/powerpoint/2010/main" val="41714451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7250"/>
            <a:ext cx="8568952" cy="881470"/>
          </a:xfrm>
        </p:spPr>
        <p:txBody>
          <a:bodyPr/>
          <a:lstStyle/>
          <a:p>
            <a:pPr>
              <a:lnSpc>
                <a:spcPct val="100000"/>
              </a:lnSpc>
            </a:pPr>
            <a:r>
              <a:rPr lang="es-MX" sz="4000" b="1" dirty="0" smtClean="0">
                <a:latin typeface="+mj-lt"/>
              </a:rPr>
              <a:t>Conductos activados por ligando</a:t>
            </a:r>
            <a:endParaRPr lang="es-MX" sz="4000" b="1" dirty="0">
              <a:latin typeface="+mj-lt"/>
            </a:endParaRPr>
          </a:p>
        </p:txBody>
      </p:sp>
      <p:sp>
        <p:nvSpPr>
          <p:cNvPr id="3" name="2 Marcador de contenido"/>
          <p:cNvSpPr>
            <a:spLocks noGrp="1"/>
          </p:cNvSpPr>
          <p:nvPr>
            <p:ph idx="1"/>
          </p:nvPr>
        </p:nvSpPr>
        <p:spPr>
          <a:xfrm>
            <a:off x="395536" y="1340768"/>
            <a:ext cx="8424936" cy="4525963"/>
          </a:xfrm>
        </p:spPr>
        <p:txBody>
          <a:bodyPr/>
          <a:lstStyle/>
          <a:p>
            <a:pPr marL="0" indent="0" algn="just">
              <a:buNone/>
            </a:pPr>
            <a:r>
              <a:rPr lang="es-MX" sz="2000" dirty="0" smtClean="0">
                <a:solidFill>
                  <a:schemeClr val="tx1"/>
                </a:solidFill>
              </a:rPr>
              <a:t>Actúan mediante la simulación de o bloqueo de las acciones de los ligandos endógenos ( acetilcolina, glutamato, serotonina, GABA) que regulan el flujo de iones a través de los conductos de la membrana plasmática. </a:t>
            </a:r>
          </a:p>
          <a:p>
            <a:pPr marL="0" indent="0">
              <a:buNone/>
            </a:pPr>
            <a:endParaRPr lang="es-MX" dirty="0">
              <a:solidFill>
                <a:schemeClr val="tx1"/>
              </a:solidFill>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3068960"/>
            <a:ext cx="4616742" cy="3672408"/>
          </a:xfrm>
          <a:prstGeom prst="rect">
            <a:avLst/>
          </a:prstGeom>
        </p:spPr>
      </p:pic>
    </p:spTree>
    <p:extLst>
      <p:ext uri="{BB962C8B-B14F-4D97-AF65-F5344CB8AC3E}">
        <p14:creationId xmlns:p14="http://schemas.microsoft.com/office/powerpoint/2010/main" val="10777664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MX" sz="2200" dirty="0" smtClean="0">
                <a:solidFill>
                  <a:schemeClr val="tx1"/>
                </a:solidFill>
              </a:rPr>
              <a:t>Cada uno de los receptores, transmite su señal por medio de la membrana plasmática por aumento de la conductancia transmembrana del ion relevante, por lo que se produce una alteración del potencial eléctrico a través de la membrana.</a:t>
            </a:r>
          </a:p>
          <a:p>
            <a:pPr marL="0" indent="0" algn="just">
              <a:buNone/>
            </a:pPr>
            <a:endParaRPr lang="es-MX" sz="2200" dirty="0">
              <a:solidFill>
                <a:schemeClr val="tx1"/>
              </a:solidFill>
            </a:endParaRPr>
          </a:p>
          <a:p>
            <a:pPr marL="0" indent="0" algn="just">
              <a:buNone/>
            </a:pPr>
            <a:endParaRPr lang="es-MX" sz="2200" dirty="0">
              <a:solidFill>
                <a:schemeClr val="tx1"/>
              </a:solidFill>
            </a:endParaRPr>
          </a:p>
        </p:txBody>
      </p:sp>
      <p:sp>
        <p:nvSpPr>
          <p:cNvPr id="4" name="1 Título"/>
          <p:cNvSpPr>
            <a:spLocks noGrp="1"/>
          </p:cNvSpPr>
          <p:nvPr>
            <p:ph type="title"/>
          </p:nvPr>
        </p:nvSpPr>
        <p:spPr>
          <a:xfrm>
            <a:off x="179512" y="0"/>
            <a:ext cx="8784976" cy="980728"/>
          </a:xfrm>
        </p:spPr>
        <p:txBody>
          <a:bodyPr/>
          <a:lstStyle/>
          <a:p>
            <a:pPr>
              <a:lnSpc>
                <a:spcPct val="100000"/>
              </a:lnSpc>
            </a:pPr>
            <a:r>
              <a:rPr lang="es-MX" sz="4000" b="1" dirty="0" smtClean="0">
                <a:latin typeface="+mj-lt"/>
              </a:rPr>
              <a:t>Conductos activados por ligando</a:t>
            </a:r>
            <a:endParaRPr lang="es-MX" sz="4000" b="1" dirty="0">
              <a:latin typeface="+mj-lt"/>
            </a:endParaRPr>
          </a:p>
        </p:txBody>
      </p:sp>
      <p:sp>
        <p:nvSpPr>
          <p:cNvPr id="5" name="4 Rectángulo"/>
          <p:cNvSpPr/>
          <p:nvPr/>
        </p:nvSpPr>
        <p:spPr>
          <a:xfrm>
            <a:off x="1331640" y="4365104"/>
            <a:ext cx="6840760" cy="1728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latin typeface="+mj-lt"/>
              </a:rPr>
              <a:t>Ejemplo: la acetilcolina produce la abertura del conducto iónico en el receptor nicotínico para la acetilcolina (AchR), esto permite que el sodio fluya a favor del gradiente de concentración y produzca un potencial postsináptico excitatorio localizado (una despolarización)</a:t>
            </a:r>
            <a:endParaRPr lang="es-MX" dirty="0">
              <a:solidFill>
                <a:schemeClr val="tx1"/>
              </a:solidFill>
              <a:latin typeface="+mj-lt"/>
            </a:endParaRPr>
          </a:p>
        </p:txBody>
      </p:sp>
    </p:spTree>
    <p:extLst>
      <p:ext uri="{BB962C8B-B14F-4D97-AF65-F5344CB8AC3E}">
        <p14:creationId xmlns:p14="http://schemas.microsoft.com/office/powerpoint/2010/main" val="14235952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4016" y="0"/>
            <a:ext cx="8964488" cy="836712"/>
          </a:xfrm>
        </p:spPr>
        <p:txBody>
          <a:bodyPr/>
          <a:lstStyle/>
          <a:p>
            <a:r>
              <a:rPr lang="es-MX" sz="3600" b="1" dirty="0">
                <a:latin typeface="+mj-lt"/>
              </a:rPr>
              <a:t>Conductos activados por </a:t>
            </a:r>
            <a:r>
              <a:rPr lang="es-MX" sz="3600" b="1" dirty="0" smtClean="0">
                <a:latin typeface="+mj-lt"/>
              </a:rPr>
              <a:t>ligando</a:t>
            </a:r>
            <a:endParaRPr lang="es-MX" sz="3600" dirty="0">
              <a:latin typeface="+mj-lt"/>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4848" y="2636912"/>
            <a:ext cx="8229600" cy="4138313"/>
          </a:xfrm>
        </p:spPr>
      </p:pic>
      <p:sp>
        <p:nvSpPr>
          <p:cNvPr id="5" name="4 Rectángulo"/>
          <p:cNvSpPr/>
          <p:nvPr/>
        </p:nvSpPr>
        <p:spPr>
          <a:xfrm>
            <a:off x="467544" y="908720"/>
            <a:ext cx="8280920" cy="144016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mj-lt"/>
              </a:rPr>
              <a:t>El AchR es el mejor identificado de los receptores de superficie celular para hormonas y neurotransmisores </a:t>
            </a:r>
            <a:endParaRPr lang="es-MX" dirty="0">
              <a:latin typeface="+mj-lt"/>
            </a:endParaRPr>
          </a:p>
        </p:txBody>
      </p:sp>
    </p:spTree>
    <p:extLst>
      <p:ext uri="{BB962C8B-B14F-4D97-AF65-F5344CB8AC3E}">
        <p14:creationId xmlns:p14="http://schemas.microsoft.com/office/powerpoint/2010/main" val="968946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4929411"/>
          </a:xfrm>
        </p:spPr>
        <p:txBody>
          <a:bodyPr/>
          <a:lstStyle/>
          <a:p>
            <a:pPr marL="0" indent="0" algn="just">
              <a:buNone/>
            </a:pPr>
            <a:r>
              <a:rPr lang="es-MX" dirty="0" smtClean="0">
                <a:solidFill>
                  <a:schemeClr val="tx1"/>
                </a:solidFill>
              </a:rPr>
              <a:t>El intervalo de tiempo que pasa entre la unión del agonista con  un conducto activado por ligando y la respuesta celular puede medirse en milisegundos, la rapidez es importante para la transferencia al momento de la sinapsis </a:t>
            </a:r>
          </a:p>
          <a:p>
            <a:pPr marL="0" indent="0" algn="just">
              <a:buNone/>
            </a:pPr>
            <a:endParaRPr lang="es-MX" dirty="0">
              <a:solidFill>
                <a:schemeClr val="tx1"/>
              </a:solidFill>
            </a:endParaRPr>
          </a:p>
          <a:p>
            <a:pPr marL="0" indent="0" algn="just">
              <a:buNone/>
            </a:pPr>
            <a:r>
              <a:rPr lang="es-MX" dirty="0" smtClean="0">
                <a:solidFill>
                  <a:schemeClr val="tx1"/>
                </a:solidFill>
              </a:rPr>
              <a:t>Los conductos iónicos pueden regularse por fosforilación y endocitosis.</a:t>
            </a:r>
          </a:p>
          <a:p>
            <a:pPr marL="0" indent="0">
              <a:buNone/>
            </a:pPr>
            <a:endParaRPr lang="es-MX" dirty="0">
              <a:solidFill>
                <a:schemeClr val="tx1"/>
              </a:solidFill>
            </a:endParaRPr>
          </a:p>
          <a:p>
            <a:pPr marL="0" indent="0">
              <a:buNone/>
            </a:pPr>
            <a:endParaRPr lang="es-MX" dirty="0">
              <a:solidFill>
                <a:schemeClr val="tx1"/>
              </a:solidFill>
            </a:endParaRPr>
          </a:p>
        </p:txBody>
      </p:sp>
      <p:sp>
        <p:nvSpPr>
          <p:cNvPr id="4" name="1 Título"/>
          <p:cNvSpPr>
            <a:spLocks noGrp="1"/>
          </p:cNvSpPr>
          <p:nvPr>
            <p:ph type="title"/>
          </p:nvPr>
        </p:nvSpPr>
        <p:spPr>
          <a:xfrm>
            <a:off x="457200" y="0"/>
            <a:ext cx="8229600" cy="908720"/>
          </a:xfrm>
        </p:spPr>
        <p:txBody>
          <a:bodyPr/>
          <a:lstStyle/>
          <a:p>
            <a:r>
              <a:rPr lang="es-MX" sz="3600" b="1" dirty="0">
                <a:solidFill>
                  <a:srgbClr val="00B050"/>
                </a:solidFill>
                <a:latin typeface="+mj-lt"/>
              </a:rPr>
              <a:t>Conductos activados por </a:t>
            </a:r>
            <a:r>
              <a:rPr lang="es-MX" sz="3600" b="1" dirty="0" smtClean="0">
                <a:solidFill>
                  <a:srgbClr val="00B050"/>
                </a:solidFill>
                <a:latin typeface="+mj-lt"/>
              </a:rPr>
              <a:t>ligando</a:t>
            </a:r>
            <a:endParaRPr lang="es-MX" sz="3600" dirty="0">
              <a:solidFill>
                <a:srgbClr val="00B050"/>
              </a:solidFill>
              <a:latin typeface="+mj-lt"/>
            </a:endParaRPr>
          </a:p>
        </p:txBody>
      </p:sp>
      <p:sp>
        <p:nvSpPr>
          <p:cNvPr id="5" name="4 Rectángulo"/>
          <p:cNvSpPr/>
          <p:nvPr/>
        </p:nvSpPr>
        <p:spPr>
          <a:xfrm>
            <a:off x="1043608" y="5085184"/>
            <a:ext cx="6840760" cy="10081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b="1" dirty="0" smtClean="0">
                <a:solidFill>
                  <a:schemeClr val="tx1"/>
                </a:solidFill>
                <a:latin typeface="+mj-lt"/>
              </a:rPr>
              <a:t>En el SNC estos mecanismos contribuyen a la plasticidad sináptica implicada en el aprendizaje y la memoria</a:t>
            </a:r>
            <a:endParaRPr lang="es-MX" b="1" dirty="0">
              <a:solidFill>
                <a:schemeClr val="tx1"/>
              </a:solidFill>
              <a:latin typeface="+mj-lt"/>
            </a:endParaRPr>
          </a:p>
        </p:txBody>
      </p:sp>
    </p:spTree>
    <p:extLst>
      <p:ext uri="{BB962C8B-B14F-4D97-AF65-F5344CB8AC3E}">
        <p14:creationId xmlns:p14="http://schemas.microsoft.com/office/powerpoint/2010/main" val="28504715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400" b="1" dirty="0" smtClean="0">
                <a:latin typeface="+mj-lt"/>
              </a:rPr>
              <a:t>Conductos activados por voltaje</a:t>
            </a:r>
            <a:r>
              <a:rPr lang="es-MX" dirty="0" smtClean="0"/>
              <a:t>.</a:t>
            </a:r>
            <a:endParaRPr lang="es-MX" dirty="0"/>
          </a:p>
        </p:txBody>
      </p:sp>
      <p:sp>
        <p:nvSpPr>
          <p:cNvPr id="3" name="2 Marcador de contenido"/>
          <p:cNvSpPr>
            <a:spLocks noGrp="1"/>
          </p:cNvSpPr>
          <p:nvPr>
            <p:ph idx="1"/>
          </p:nvPr>
        </p:nvSpPr>
        <p:spPr>
          <a:xfrm>
            <a:off x="323528" y="1999381"/>
            <a:ext cx="8568952" cy="4525963"/>
          </a:xfrm>
        </p:spPr>
        <p:txBody>
          <a:bodyPr/>
          <a:lstStyle/>
          <a:p>
            <a:pPr algn="just"/>
            <a:r>
              <a:rPr lang="es-MX" dirty="0" smtClean="0">
                <a:solidFill>
                  <a:schemeClr val="tx1"/>
                </a:solidFill>
              </a:rPr>
              <a:t>No se unen en forma directa con neurotransmisores, ya que se controlan por el potencial de membrana. Son objetivos farmacológicos importantes.</a:t>
            </a:r>
          </a:p>
          <a:p>
            <a:pPr marL="0" indent="0" algn="just">
              <a:buNone/>
            </a:pPr>
            <a:endParaRPr lang="es-MX" dirty="0">
              <a:solidFill>
                <a:schemeClr val="tx1"/>
              </a:solidFill>
            </a:endParaRPr>
          </a:p>
          <a:p>
            <a:pPr marL="0" indent="0" algn="just">
              <a:buNone/>
            </a:pPr>
            <a:endParaRPr lang="es-MX" dirty="0" smtClean="0">
              <a:solidFill>
                <a:schemeClr val="tx1"/>
              </a:solidFill>
            </a:endParaRPr>
          </a:p>
          <a:p>
            <a:endParaRPr lang="es-MX" dirty="0"/>
          </a:p>
        </p:txBody>
      </p:sp>
      <p:sp>
        <p:nvSpPr>
          <p:cNvPr id="4" name="3 Rectángulo"/>
          <p:cNvSpPr/>
          <p:nvPr/>
        </p:nvSpPr>
        <p:spPr>
          <a:xfrm>
            <a:off x="755576" y="3645024"/>
            <a:ext cx="7776864" cy="158417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b="1" dirty="0" smtClean="0">
                <a:latin typeface="+mj-lt"/>
              </a:rPr>
              <a:t>Un ejemplo de la activación por voltaje es el verapamilo: que inhibe los conductos de calcio activados por el voltaje presentes en el corazón y el músculo liso vascular, lo que induce efectos antiarrítmicos y reduce la presión sanguínea.</a:t>
            </a:r>
            <a:endParaRPr lang="es-MX" b="1" dirty="0">
              <a:latin typeface="+mj-lt"/>
            </a:endParaRPr>
          </a:p>
        </p:txBody>
      </p:sp>
    </p:spTree>
    <p:extLst>
      <p:ext uri="{BB962C8B-B14F-4D97-AF65-F5344CB8AC3E}">
        <p14:creationId xmlns:p14="http://schemas.microsoft.com/office/powerpoint/2010/main" val="33464743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3561" y="1829058"/>
            <a:ext cx="7576871" cy="4048214"/>
          </a:xfrm>
        </p:spPr>
      </p:pic>
      <p:sp>
        <p:nvSpPr>
          <p:cNvPr id="5" name="1 Título"/>
          <p:cNvSpPr>
            <a:spLocks noGrp="1"/>
          </p:cNvSpPr>
          <p:nvPr>
            <p:ph type="title"/>
          </p:nvPr>
        </p:nvSpPr>
        <p:spPr>
          <a:xfrm>
            <a:off x="457200" y="28600"/>
            <a:ext cx="8229600" cy="880120"/>
          </a:xfrm>
        </p:spPr>
        <p:txBody>
          <a:bodyPr/>
          <a:lstStyle/>
          <a:p>
            <a:r>
              <a:rPr lang="es-MX" sz="3600" b="1" dirty="0" smtClean="0">
                <a:latin typeface="+mj-lt"/>
              </a:rPr>
              <a:t>Conductos activados por voltaje</a:t>
            </a:r>
            <a:r>
              <a:rPr lang="es-MX" sz="4400" dirty="0" smtClean="0">
                <a:latin typeface="+mj-lt"/>
              </a:rPr>
              <a:t>.</a:t>
            </a:r>
            <a:endParaRPr lang="es-MX" sz="4400" dirty="0">
              <a:latin typeface="+mj-lt"/>
            </a:endParaRPr>
          </a:p>
        </p:txBody>
      </p:sp>
    </p:spTree>
    <p:extLst>
      <p:ext uri="{BB962C8B-B14F-4D97-AF65-F5344CB8AC3E}">
        <p14:creationId xmlns:p14="http://schemas.microsoft.com/office/powerpoint/2010/main" val="4641016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4016" y="44624"/>
            <a:ext cx="8964488" cy="864096"/>
          </a:xfrm>
        </p:spPr>
        <p:txBody>
          <a:bodyPr/>
          <a:lstStyle/>
          <a:p>
            <a:r>
              <a:rPr lang="es-MX" sz="4000" b="1" dirty="0" smtClean="0">
                <a:solidFill>
                  <a:srgbClr val="00B050"/>
                </a:solidFill>
                <a:latin typeface="+mj-lt"/>
              </a:rPr>
              <a:t>Proteína G Y Segundos mensajeros </a:t>
            </a:r>
            <a:endParaRPr lang="es-MX" sz="4000" b="1" dirty="0">
              <a:solidFill>
                <a:srgbClr val="00B050"/>
              </a:solidFill>
              <a:latin typeface="+mj-lt"/>
            </a:endParaRPr>
          </a:p>
        </p:txBody>
      </p:sp>
      <p:sp>
        <p:nvSpPr>
          <p:cNvPr id="3" name="2 Marcador de contenido"/>
          <p:cNvSpPr>
            <a:spLocks noGrp="1"/>
          </p:cNvSpPr>
          <p:nvPr>
            <p:ph idx="1"/>
          </p:nvPr>
        </p:nvSpPr>
        <p:spPr>
          <a:xfrm>
            <a:off x="323528" y="1268760"/>
            <a:ext cx="8568952" cy="5112568"/>
          </a:xfrm>
        </p:spPr>
        <p:txBody>
          <a:bodyPr/>
          <a:lstStyle/>
          <a:p>
            <a:pPr marL="0" indent="0" algn="just">
              <a:buNone/>
            </a:pPr>
            <a:r>
              <a:rPr lang="es-MX" dirty="0" smtClean="0">
                <a:solidFill>
                  <a:schemeClr val="tx1"/>
                </a:solidFill>
              </a:rPr>
              <a:t>Muchos ligandos extracelulares actúan a través del incremento en la concentración de segundos mensajeros. Como el AMPc, ion calcio o fosfoinositidas.</a:t>
            </a:r>
          </a:p>
          <a:p>
            <a:pPr marL="0" indent="0" algn="just">
              <a:buNone/>
            </a:pPr>
            <a:endParaRPr lang="es-MX" dirty="0">
              <a:solidFill>
                <a:schemeClr val="tx1"/>
              </a:solidFill>
            </a:endParaRPr>
          </a:p>
          <a:p>
            <a:pPr marL="0" indent="0" algn="just">
              <a:buNone/>
            </a:pPr>
            <a:r>
              <a:rPr lang="es-MX" dirty="0" smtClean="0">
                <a:solidFill>
                  <a:schemeClr val="tx1"/>
                </a:solidFill>
              </a:rPr>
              <a:t>Utilizan membrana con tres componentes separados.</a:t>
            </a:r>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a:p>
          <a:p>
            <a:pPr marL="0" indent="0">
              <a:buNone/>
            </a:pPr>
            <a:r>
              <a:rPr lang="es-MX" sz="1200" dirty="0" smtClean="0">
                <a:solidFill>
                  <a:schemeClr val="tx1"/>
                </a:solidFill>
              </a:rPr>
              <a:t>             </a:t>
            </a:r>
          </a:p>
          <a:p>
            <a:pPr marL="0" indent="0">
              <a:buNone/>
            </a:pPr>
            <a:r>
              <a:rPr lang="es-MX" sz="1200" dirty="0">
                <a:solidFill>
                  <a:schemeClr val="tx1"/>
                </a:solidFill>
              </a:rPr>
              <a:t> </a:t>
            </a:r>
            <a:r>
              <a:rPr lang="es-MX" sz="1200" dirty="0" smtClean="0">
                <a:solidFill>
                  <a:schemeClr val="tx1"/>
                </a:solidFill>
              </a:rPr>
              <a:t>                           </a:t>
            </a:r>
            <a:r>
              <a:rPr lang="es-MX" sz="1200" dirty="0" err="1" smtClean="0">
                <a:solidFill>
                  <a:schemeClr val="tx1"/>
                </a:solidFill>
              </a:rPr>
              <a:t>Fosfoinisitidas</a:t>
            </a:r>
            <a:endParaRPr lang="es-MX" sz="1200"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3933056"/>
            <a:ext cx="2592288" cy="1944216"/>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136" y="4019983"/>
            <a:ext cx="1686294" cy="2073313"/>
          </a:xfrm>
          <a:prstGeom prst="rect">
            <a:avLst/>
          </a:prstGeom>
        </p:spPr>
      </p:pic>
    </p:spTree>
    <p:extLst>
      <p:ext uri="{BB962C8B-B14F-4D97-AF65-F5344CB8AC3E}">
        <p14:creationId xmlns:p14="http://schemas.microsoft.com/office/powerpoint/2010/main" val="9270563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880120"/>
          </a:xfrm>
        </p:spPr>
        <p:txBody>
          <a:bodyPr/>
          <a:lstStyle/>
          <a:p>
            <a:r>
              <a:rPr lang="es-MX" sz="3600" b="1" dirty="0" smtClean="0">
                <a:latin typeface="+mj-lt"/>
              </a:rPr>
              <a:t>Proteína G y Segundos mensajeros</a:t>
            </a:r>
            <a:endParaRPr lang="es-MX" sz="3600" b="1" dirty="0">
              <a:latin typeface="+mj-lt"/>
            </a:endParaRPr>
          </a:p>
        </p:txBody>
      </p:sp>
      <mc:AlternateContent xmlns:mc="http://schemas.openxmlformats.org/markup-compatibility/2006" xmlns:a14="http://schemas.microsoft.com/office/drawing/2010/main">
        <mc:Choice Requires="a14">
          <p:graphicFrame>
            <p:nvGraphicFramePr>
              <p:cNvPr id="4" name="3 Marcador de contenido"/>
              <p:cNvGraphicFramePr>
                <a:graphicFrameLocks noGrp="1"/>
              </p:cNvGraphicFramePr>
              <p:nvPr>
                <p:ph idx="1"/>
                <p:extLst>
                  <p:ext uri="{D42A27DB-BD31-4B8C-83A1-F6EECF244321}">
                    <p14:modId xmlns:p14="http://schemas.microsoft.com/office/powerpoint/2010/main" val="200334427"/>
                  </p:ext>
                </p:extLst>
              </p:nvPr>
            </p:nvGraphicFramePr>
            <p:xfrm>
              <a:off x="179512" y="980728"/>
              <a:ext cx="856895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4" name="3 Marcador de contenido"/>
              <p:cNvGraphicFramePr>
                <a:graphicFrameLocks noGrp="1"/>
              </p:cNvGraphicFramePr>
              <p:nvPr>
                <p:ph idx="1"/>
                <p:extLst>
                  <p:ext uri="{D42A27DB-BD31-4B8C-83A1-F6EECF244321}">
                    <p14:modId xmlns:p14="http://schemas.microsoft.com/office/powerpoint/2010/main" val="200334427"/>
                  </p:ext>
                </p:extLst>
              </p:nvPr>
            </p:nvGraphicFramePr>
            <p:xfrm>
              <a:off x="179512" y="980728"/>
              <a:ext cx="8568952" cy="56166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39301925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1057926"/>
            <a:ext cx="4835738" cy="4819346"/>
          </a:xfrm>
        </p:spPr>
      </p:pic>
      <p:sp>
        <p:nvSpPr>
          <p:cNvPr id="9" name="1 Título"/>
          <p:cNvSpPr>
            <a:spLocks noGrp="1"/>
          </p:cNvSpPr>
          <p:nvPr>
            <p:ph type="title"/>
          </p:nvPr>
        </p:nvSpPr>
        <p:spPr>
          <a:xfrm>
            <a:off x="457200" y="0"/>
            <a:ext cx="8229600" cy="980728"/>
          </a:xfrm>
        </p:spPr>
        <p:txBody>
          <a:bodyPr/>
          <a:lstStyle/>
          <a:p>
            <a:r>
              <a:rPr lang="es-MX" sz="3600" b="1" dirty="0" smtClean="0">
                <a:latin typeface="+mj-lt"/>
              </a:rPr>
              <a:t>Proteína G y Segundos mensajeros</a:t>
            </a:r>
            <a:endParaRPr lang="es-MX" sz="3600" b="1" dirty="0">
              <a:latin typeface="+mj-lt"/>
            </a:endParaRPr>
          </a:p>
        </p:txBody>
      </p:sp>
    </p:spTree>
    <p:extLst>
      <p:ext uri="{BB962C8B-B14F-4D97-AF65-F5344CB8AC3E}">
        <p14:creationId xmlns:p14="http://schemas.microsoft.com/office/powerpoint/2010/main" val="35960240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908720"/>
          </a:xfrm>
        </p:spPr>
        <p:txBody>
          <a:bodyPr/>
          <a:lstStyle/>
          <a:p>
            <a:r>
              <a:rPr lang="es-MX" sz="4400" b="1" dirty="0" smtClean="0">
                <a:latin typeface="+mj-lt"/>
              </a:rPr>
              <a:t>Proteína G</a:t>
            </a:r>
            <a:endParaRPr lang="es-MX" sz="4400" b="1" dirty="0">
              <a:latin typeface="+mj-lt"/>
            </a:endParaRP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908721"/>
                <a:ext cx="8229600" cy="936104"/>
              </a:xfrm>
            </p:spPr>
            <p:txBody>
              <a:bodyPr>
                <a:normAutofit lnSpcReduction="10000"/>
              </a:bodyPr>
              <a:lstStyle/>
              <a:p>
                <a:pPr marL="0" indent="0" algn="just">
                  <a:buNone/>
                </a:pPr>
                <a:r>
                  <a:rPr lang="es-MX" sz="2000" dirty="0" smtClean="0">
                    <a:solidFill>
                      <a:schemeClr val="tx1"/>
                    </a:solidFill>
                  </a:rPr>
                  <a:t>La </a:t>
                </a:r>
                <a14:m>
                  <m:oMath xmlns:m="http://schemas.openxmlformats.org/officeDocument/2006/math">
                    <m:sSub>
                      <m:sSubPr>
                        <m:ctrlPr>
                          <a:rPr lang="es-MX" sz="2000" i="1" smtClean="0">
                            <a:solidFill>
                              <a:schemeClr val="tx1"/>
                            </a:solidFill>
                            <a:latin typeface="Cambria Math"/>
                          </a:rPr>
                        </m:ctrlPr>
                      </m:sSubPr>
                      <m:e>
                        <m:r>
                          <a:rPr lang="es-MX" sz="2000" b="0" i="1" smtClean="0">
                            <a:solidFill>
                              <a:schemeClr val="tx1"/>
                            </a:solidFill>
                            <a:latin typeface="Cambria Math"/>
                          </a:rPr>
                          <m:t>𝐺</m:t>
                        </m:r>
                      </m:e>
                      <m:sub>
                        <m:r>
                          <a:rPr lang="es-MX" sz="2000" b="0" i="1" smtClean="0">
                            <a:solidFill>
                              <a:schemeClr val="tx1"/>
                            </a:solidFill>
                            <a:latin typeface="Cambria Math"/>
                          </a:rPr>
                          <m:t>𝑠</m:t>
                        </m:r>
                      </m:sub>
                    </m:sSub>
                  </m:oMath>
                </a14:m>
                <a:r>
                  <a:rPr lang="es-MX" sz="2000" dirty="0" smtClean="0">
                    <a:solidFill>
                      <a:schemeClr val="tx1"/>
                    </a:solidFill>
                  </a:rPr>
                  <a:t>y otra proteínas G utilizan la unión e hidrolisis de GTP como mecanismo molecular, y este permite que se presente una amplificación de la señal transmitida. </a:t>
                </a:r>
                <a:endParaRPr lang="es-MX" sz="2000" dirty="0">
                  <a:solidFill>
                    <a:schemeClr val="tx1"/>
                  </a:solidFill>
                </a:endParaRP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908721"/>
                <a:ext cx="8229600" cy="936104"/>
              </a:xfrm>
              <a:blipFill rotWithShape="1">
                <a:blip r:embed="rId2"/>
                <a:stretch>
                  <a:fillRect l="-741" t="-6494" r="-741" b="-9091"/>
                </a:stretch>
              </a:blipFill>
            </p:spPr>
            <p:txBody>
              <a:bodyPr/>
              <a:lstStyle/>
              <a:p>
                <a:r>
                  <a:rPr lang="es-MX">
                    <a:noFill/>
                  </a:rPr>
                  <a:t> </a:t>
                </a:r>
              </a:p>
            </p:txBody>
          </p:sp>
        </mc:Fallback>
      </mc:AlternateContent>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2209682"/>
            <a:ext cx="6821127" cy="4459678"/>
          </a:xfrm>
          <a:prstGeom prst="rect">
            <a:avLst/>
          </a:prstGeom>
        </p:spPr>
      </p:pic>
    </p:spTree>
    <p:extLst>
      <p:ext uri="{BB962C8B-B14F-4D97-AF65-F5344CB8AC3E}">
        <p14:creationId xmlns:p14="http://schemas.microsoft.com/office/powerpoint/2010/main" val="18643655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000" b="1" dirty="0">
                <a:solidFill>
                  <a:srgbClr val="00B050"/>
                </a:solidFill>
                <a:latin typeface="+mj-lt"/>
              </a:rPr>
              <a:t>Principios Generales De Farmacología</a:t>
            </a:r>
            <a:endParaRPr lang="es-MX" sz="4000" dirty="0">
              <a:solidFill>
                <a:srgbClr val="00B050"/>
              </a:solidFill>
              <a:latin typeface="+mj-lt"/>
            </a:endParaRPr>
          </a:p>
        </p:txBody>
      </p:sp>
      <p:sp>
        <p:nvSpPr>
          <p:cNvPr id="3" name="2 Marcador de contenido"/>
          <p:cNvSpPr>
            <a:spLocks noGrp="1"/>
          </p:cNvSpPr>
          <p:nvPr>
            <p:ph idx="1"/>
          </p:nvPr>
        </p:nvSpPr>
        <p:spPr>
          <a:xfrm>
            <a:off x="385192" y="1600200"/>
            <a:ext cx="8435280" cy="4709120"/>
          </a:xfrm>
        </p:spPr>
        <p:txBody>
          <a:bodyPr/>
          <a:lstStyle/>
          <a:p>
            <a:pPr marL="457200" indent="-457200" algn="just">
              <a:buAutoNum type="alphaLcPeriod" startAt="3"/>
            </a:pPr>
            <a:r>
              <a:rPr lang="es-MX" b="1" dirty="0" smtClean="0">
                <a:solidFill>
                  <a:schemeClr val="tx1"/>
                </a:solidFill>
              </a:rPr>
              <a:t>Reactividad de l fármaco y unión fármaco-receptor</a:t>
            </a:r>
          </a:p>
          <a:p>
            <a:pPr marL="857250" lvl="1" indent="-457200" algn="just">
              <a:buFont typeface="Wingdings" panose="05000000000000000000" pitchFamily="2" charset="2"/>
              <a:buChar char="§"/>
            </a:pPr>
            <a:r>
              <a:rPr lang="es-MX" sz="2000" dirty="0" smtClean="0">
                <a:solidFill>
                  <a:schemeClr val="tx1"/>
                </a:solidFill>
              </a:rPr>
              <a:t>Interaccionan mediante fuerzas químicas o enlaces.</a:t>
            </a:r>
          </a:p>
          <a:p>
            <a:pPr marL="857250" lvl="1" indent="-457200" algn="just">
              <a:buFont typeface="Wingdings" panose="05000000000000000000" pitchFamily="2" charset="2"/>
              <a:buChar char="§"/>
            </a:pPr>
            <a:r>
              <a:rPr lang="es-MX" sz="2000" dirty="0" smtClean="0">
                <a:solidFill>
                  <a:schemeClr val="tx1"/>
                </a:solidFill>
              </a:rPr>
              <a:t>Los principales tipos de enlace son: covalente, electrostático e hidrófobos. </a:t>
            </a:r>
          </a:p>
          <a:p>
            <a:pPr marL="0" indent="0" algn="just">
              <a:buNone/>
            </a:pPr>
            <a:r>
              <a:rPr lang="es-MX" b="1" dirty="0" smtClean="0">
                <a:solidFill>
                  <a:schemeClr val="tx1"/>
                </a:solidFill>
              </a:rPr>
              <a:t>d. Forma del fármaco</a:t>
            </a:r>
          </a:p>
          <a:p>
            <a:pPr lvl="1" indent="-342900" algn="just">
              <a:buFont typeface="Wingdings" panose="05000000000000000000" pitchFamily="2" charset="2"/>
              <a:buChar char="§"/>
            </a:pPr>
            <a:r>
              <a:rPr lang="es-MX" sz="2000" dirty="0" smtClean="0">
                <a:solidFill>
                  <a:schemeClr val="tx1"/>
                </a:solidFill>
              </a:rPr>
              <a:t>Debe ser tal que permita la unión con su sitio receptor mediante enlaces.</a:t>
            </a:r>
          </a:p>
          <a:p>
            <a:pPr lvl="1" indent="-342900" algn="just">
              <a:buFont typeface="Wingdings" panose="05000000000000000000" pitchFamily="2" charset="2"/>
              <a:buChar char="§"/>
            </a:pPr>
            <a:r>
              <a:rPr lang="es-MX" sz="2000" dirty="0" smtClean="0">
                <a:solidFill>
                  <a:schemeClr val="tx1"/>
                </a:solidFill>
              </a:rPr>
              <a:t>Lo ideal es que la forma sea complementaria a la del sitio receptor (como una llave con su cerradura).</a:t>
            </a:r>
          </a:p>
          <a:p>
            <a:pPr marL="0" indent="0" algn="just">
              <a:buNone/>
            </a:pPr>
            <a:endParaRPr lang="es-MX" dirty="0" smtClean="0">
              <a:solidFill>
                <a:schemeClr val="tx1"/>
              </a:solidFill>
            </a:endParaRPr>
          </a:p>
          <a:p>
            <a:pPr marL="0" indent="0" algn="just">
              <a:buNone/>
            </a:pPr>
            <a:endParaRPr lang="es-MX"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096" y="4941168"/>
            <a:ext cx="1800200" cy="1800200"/>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1066" y="4941168"/>
            <a:ext cx="2439318" cy="1776864"/>
          </a:xfrm>
          <a:prstGeom prst="rect">
            <a:avLst/>
          </a:prstGeom>
        </p:spPr>
      </p:pic>
    </p:spTree>
    <p:extLst>
      <p:ext uri="{BB962C8B-B14F-4D97-AF65-F5344CB8AC3E}">
        <p14:creationId xmlns:p14="http://schemas.microsoft.com/office/powerpoint/2010/main" val="3726464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80">
                                          <p:stCondLst>
                                            <p:cond delay="0"/>
                                          </p:stCondLst>
                                        </p:cTn>
                                        <p:tgtEl>
                                          <p:spTgt spid="5"/>
                                        </p:tgtEl>
                                      </p:cBhvr>
                                    </p:animEffect>
                                    <p:anim calcmode="lin" valueType="num">
                                      <p:cBhvr>
                                        <p:cTn id="2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9" dur="26">
                                          <p:stCondLst>
                                            <p:cond delay="650"/>
                                          </p:stCondLst>
                                        </p:cTn>
                                        <p:tgtEl>
                                          <p:spTgt spid="5"/>
                                        </p:tgtEl>
                                      </p:cBhvr>
                                      <p:to x="100000" y="60000"/>
                                    </p:animScale>
                                    <p:animScale>
                                      <p:cBhvr>
                                        <p:cTn id="30" dur="166" decel="50000">
                                          <p:stCondLst>
                                            <p:cond delay="676"/>
                                          </p:stCondLst>
                                        </p:cTn>
                                        <p:tgtEl>
                                          <p:spTgt spid="5"/>
                                        </p:tgtEl>
                                      </p:cBhvr>
                                      <p:to x="100000" y="100000"/>
                                    </p:animScale>
                                    <p:animScale>
                                      <p:cBhvr>
                                        <p:cTn id="31" dur="26">
                                          <p:stCondLst>
                                            <p:cond delay="1312"/>
                                          </p:stCondLst>
                                        </p:cTn>
                                        <p:tgtEl>
                                          <p:spTgt spid="5"/>
                                        </p:tgtEl>
                                      </p:cBhvr>
                                      <p:to x="100000" y="80000"/>
                                    </p:animScale>
                                    <p:animScale>
                                      <p:cBhvr>
                                        <p:cTn id="32" dur="166" decel="50000">
                                          <p:stCondLst>
                                            <p:cond delay="1338"/>
                                          </p:stCondLst>
                                        </p:cTn>
                                        <p:tgtEl>
                                          <p:spTgt spid="5"/>
                                        </p:tgtEl>
                                      </p:cBhvr>
                                      <p:to x="100000" y="100000"/>
                                    </p:animScale>
                                    <p:animScale>
                                      <p:cBhvr>
                                        <p:cTn id="33" dur="26">
                                          <p:stCondLst>
                                            <p:cond delay="1642"/>
                                          </p:stCondLst>
                                        </p:cTn>
                                        <p:tgtEl>
                                          <p:spTgt spid="5"/>
                                        </p:tgtEl>
                                      </p:cBhvr>
                                      <p:to x="100000" y="90000"/>
                                    </p:animScale>
                                    <p:animScale>
                                      <p:cBhvr>
                                        <p:cTn id="34" dur="166" decel="50000">
                                          <p:stCondLst>
                                            <p:cond delay="1668"/>
                                          </p:stCondLst>
                                        </p:cTn>
                                        <p:tgtEl>
                                          <p:spTgt spid="5"/>
                                        </p:tgtEl>
                                      </p:cBhvr>
                                      <p:to x="100000" y="100000"/>
                                    </p:animScale>
                                    <p:animScale>
                                      <p:cBhvr>
                                        <p:cTn id="35" dur="26">
                                          <p:stCondLst>
                                            <p:cond delay="1808"/>
                                          </p:stCondLst>
                                        </p:cTn>
                                        <p:tgtEl>
                                          <p:spTgt spid="5"/>
                                        </p:tgtEl>
                                      </p:cBhvr>
                                      <p:to x="100000" y="95000"/>
                                    </p:animScale>
                                    <p:animScale>
                                      <p:cBhvr>
                                        <p:cTn id="3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3475" y="404665"/>
            <a:ext cx="7826957" cy="3600400"/>
          </a:xfrm>
        </p:spPr>
      </p:pic>
      <p:sp>
        <p:nvSpPr>
          <p:cNvPr id="5" name="4 Rectángulo"/>
          <p:cNvSpPr/>
          <p:nvPr/>
        </p:nvSpPr>
        <p:spPr>
          <a:xfrm>
            <a:off x="755576" y="5157192"/>
            <a:ext cx="7776864" cy="10081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AutoNum type="arabicPeriod"/>
            </a:pPr>
            <a:endParaRPr lang="es-MX" b="1" dirty="0" smtClean="0">
              <a:latin typeface="+mj-lt"/>
            </a:endParaRPr>
          </a:p>
          <a:p>
            <a:pPr marL="342900" indent="-342900">
              <a:buAutoNum type="arabicPeriod"/>
            </a:pPr>
            <a:r>
              <a:rPr lang="es-MX" b="1" dirty="0" smtClean="0">
                <a:latin typeface="+mj-lt"/>
              </a:rPr>
              <a:t>Unión del receptor a la membrana</a:t>
            </a:r>
          </a:p>
          <a:p>
            <a:pPr marL="342900" indent="-342900">
              <a:buAutoNum type="arabicPeriod"/>
            </a:pPr>
            <a:r>
              <a:rPr lang="es-MX" b="1" dirty="0" smtClean="0">
                <a:latin typeface="+mj-lt"/>
              </a:rPr>
              <a:t>El receptor interactúa con la proteína G cambiando de forma.</a:t>
            </a:r>
          </a:p>
          <a:p>
            <a:pPr marL="342900" indent="-342900">
              <a:buAutoNum type="arabicPeriod"/>
            </a:pPr>
            <a:r>
              <a:rPr lang="es-MX" b="1" dirty="0" smtClean="0">
                <a:latin typeface="+mj-lt"/>
              </a:rPr>
              <a:t>La proteína G se separa y va activar otras proteínas.</a:t>
            </a:r>
          </a:p>
          <a:p>
            <a:pPr marL="342900" indent="-342900">
              <a:buAutoNum type="arabicPeriod"/>
            </a:pPr>
            <a:endParaRPr lang="es-MX" b="1" dirty="0">
              <a:latin typeface="+mj-lt"/>
            </a:endParaRPr>
          </a:p>
        </p:txBody>
      </p:sp>
    </p:spTree>
    <p:extLst>
      <p:ext uri="{BB962C8B-B14F-4D97-AF65-F5344CB8AC3E}">
        <p14:creationId xmlns:p14="http://schemas.microsoft.com/office/powerpoint/2010/main" val="3639503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238593"/>
            <a:ext cx="8064896" cy="607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6 Conector recto de flecha"/>
          <p:cNvCxnSpPr/>
          <p:nvPr/>
        </p:nvCxnSpPr>
        <p:spPr>
          <a:xfrm flipV="1">
            <a:off x="6156176" y="1124744"/>
            <a:ext cx="0" cy="288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8 Conector recto de flecha"/>
          <p:cNvCxnSpPr/>
          <p:nvPr/>
        </p:nvCxnSpPr>
        <p:spPr>
          <a:xfrm>
            <a:off x="7812360" y="1268760"/>
            <a:ext cx="36004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 name="11 Conector recto de flecha"/>
          <p:cNvCxnSpPr/>
          <p:nvPr/>
        </p:nvCxnSpPr>
        <p:spPr>
          <a:xfrm flipV="1">
            <a:off x="6300192" y="1556792"/>
            <a:ext cx="0" cy="288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12 Conector recto de flecha"/>
          <p:cNvCxnSpPr/>
          <p:nvPr/>
        </p:nvCxnSpPr>
        <p:spPr>
          <a:xfrm>
            <a:off x="6228184" y="2196480"/>
            <a:ext cx="0" cy="29641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 name="20 Conector recto de flecha"/>
          <p:cNvCxnSpPr/>
          <p:nvPr/>
        </p:nvCxnSpPr>
        <p:spPr>
          <a:xfrm>
            <a:off x="7848364" y="2348880"/>
            <a:ext cx="18002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3" name="22 Conector recto de flecha"/>
          <p:cNvCxnSpPr/>
          <p:nvPr/>
        </p:nvCxnSpPr>
        <p:spPr>
          <a:xfrm flipV="1">
            <a:off x="8120813" y="2204864"/>
            <a:ext cx="0" cy="288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5" name="24 Conector recto de flecha"/>
          <p:cNvCxnSpPr/>
          <p:nvPr/>
        </p:nvCxnSpPr>
        <p:spPr>
          <a:xfrm flipV="1">
            <a:off x="6156176" y="2780928"/>
            <a:ext cx="0" cy="288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 name="25 Conector recto de flecha"/>
          <p:cNvCxnSpPr/>
          <p:nvPr/>
        </p:nvCxnSpPr>
        <p:spPr>
          <a:xfrm>
            <a:off x="7884368" y="2996952"/>
            <a:ext cx="36004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7" name="26 Conector recto de flecha"/>
          <p:cNvCxnSpPr/>
          <p:nvPr/>
        </p:nvCxnSpPr>
        <p:spPr>
          <a:xfrm flipV="1">
            <a:off x="6444208" y="3212976"/>
            <a:ext cx="0" cy="288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8" name="27 Conector recto de flecha"/>
          <p:cNvCxnSpPr/>
          <p:nvPr/>
        </p:nvCxnSpPr>
        <p:spPr>
          <a:xfrm flipV="1">
            <a:off x="6156176" y="4581128"/>
            <a:ext cx="0" cy="288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1" name="30 Conector recto de flecha"/>
          <p:cNvCxnSpPr/>
          <p:nvPr/>
        </p:nvCxnSpPr>
        <p:spPr>
          <a:xfrm>
            <a:off x="7488324" y="4725144"/>
            <a:ext cx="36004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2" name="31 Conector recto de flecha"/>
          <p:cNvCxnSpPr/>
          <p:nvPr/>
        </p:nvCxnSpPr>
        <p:spPr>
          <a:xfrm flipV="1">
            <a:off x="6228184" y="5445224"/>
            <a:ext cx="0" cy="288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3" name="32 Conector recto de flecha"/>
          <p:cNvCxnSpPr/>
          <p:nvPr/>
        </p:nvCxnSpPr>
        <p:spPr>
          <a:xfrm>
            <a:off x="8604448" y="5589240"/>
            <a:ext cx="18002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5" name="34 Conector recto de flecha"/>
          <p:cNvCxnSpPr/>
          <p:nvPr/>
        </p:nvCxnSpPr>
        <p:spPr>
          <a:xfrm>
            <a:off x="6300192" y="5940896"/>
            <a:ext cx="0" cy="29641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0" name="29 Rectángulo"/>
          <p:cNvSpPr/>
          <p:nvPr/>
        </p:nvSpPr>
        <p:spPr>
          <a:xfrm>
            <a:off x="395536" y="6381328"/>
            <a:ext cx="8208912"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smtClean="0">
                <a:latin typeface="+mj-lt"/>
              </a:rPr>
              <a:t>Proteína G, sus receptores y efectores.</a:t>
            </a:r>
            <a:endParaRPr lang="es-MX" b="1" dirty="0">
              <a:latin typeface="+mj-lt"/>
            </a:endParaRPr>
          </a:p>
        </p:txBody>
      </p:sp>
    </p:spTree>
    <p:extLst>
      <p:ext uri="{BB962C8B-B14F-4D97-AF65-F5344CB8AC3E}">
        <p14:creationId xmlns:p14="http://schemas.microsoft.com/office/powerpoint/2010/main" val="17510485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313184" y="1196752"/>
                <a:ext cx="8579296" cy="4929411"/>
              </a:xfrm>
            </p:spPr>
            <p:txBody>
              <a:bodyPr/>
              <a:lstStyle/>
              <a:p>
                <a:pPr marL="0" indent="0" algn="just">
                  <a:buNone/>
                </a:pPr>
                <a:r>
                  <a:rPr lang="es-MX" sz="2200" dirty="0" smtClean="0">
                    <a:solidFill>
                      <a:schemeClr val="tx1"/>
                    </a:solidFill>
                  </a:rPr>
                  <a:t>Los receptores que se acoplan a proteína G (GPCR) forma una familia de receptores “siete transmembrana” (7 T-M), “serpentinos”.</a:t>
                </a:r>
              </a:p>
              <a:p>
                <a:pPr marL="0" indent="0" algn="just">
                  <a:buNone/>
                </a:pPr>
                <a:r>
                  <a:rPr lang="es-MX" sz="2200" dirty="0" smtClean="0">
                    <a:solidFill>
                      <a:schemeClr val="tx1"/>
                    </a:solidFill>
                  </a:rPr>
                  <a:t>Algunos ejemplos :</a:t>
                </a:r>
              </a:p>
              <a:p>
                <a:pPr marL="0" indent="0" algn="just">
                  <a:buNone/>
                </a:pPr>
                <a:endParaRPr lang="es-MX" sz="2200" dirty="0" smtClean="0">
                  <a:solidFill>
                    <a:schemeClr val="tx1"/>
                  </a:solidFill>
                </a:endParaRPr>
              </a:p>
              <a:p>
                <a:pPr algn="just">
                  <a:buFont typeface="Wingdings" panose="05000000000000000000" pitchFamily="2" charset="2"/>
                  <a:buChar char="§"/>
                </a:pPr>
                <a:r>
                  <a:rPr lang="es-MX" sz="2000" dirty="0" smtClean="0">
                    <a:solidFill>
                      <a:schemeClr val="tx1"/>
                    </a:solidFill>
                  </a:rPr>
                  <a:t>Los receptores para aminas adrenérgicas serotonina y acetilcolina (no nicotínicos).</a:t>
                </a:r>
              </a:p>
              <a:p>
                <a:pPr algn="just">
                  <a:buFont typeface="Wingdings" panose="05000000000000000000" pitchFamily="2" charset="2"/>
                  <a:buChar char="§"/>
                </a:pPr>
                <a:r>
                  <a:rPr lang="es-MX" sz="2000" dirty="0" smtClean="0">
                    <a:solidFill>
                      <a:schemeClr val="tx1"/>
                    </a:solidFill>
                  </a:rPr>
                  <a:t>Receptores de </a:t>
                </a:r>
                <a14:m>
                  <m:oMath xmlns:m="http://schemas.openxmlformats.org/officeDocument/2006/math">
                    <m:sSub>
                      <m:sSubPr>
                        <m:ctrlPr>
                          <a:rPr lang="es-MX" sz="2000" i="1" smtClean="0">
                            <a:solidFill>
                              <a:schemeClr val="tx1"/>
                            </a:solidFill>
                            <a:latin typeface="Cambria Math"/>
                          </a:rPr>
                        </m:ctrlPr>
                      </m:sSubPr>
                      <m:e>
                        <m:r>
                          <a:rPr lang="es-MX" sz="2000" b="0" i="1" smtClean="0">
                            <a:solidFill>
                              <a:schemeClr val="tx1"/>
                            </a:solidFill>
                            <a:latin typeface="Cambria Math"/>
                          </a:rPr>
                          <m:t>𝐺𝐴𝐵𝐴</m:t>
                        </m:r>
                      </m:e>
                      <m:sub>
                        <m:r>
                          <a:rPr lang="es-MX" sz="2000" b="0" i="1" smtClean="0">
                            <a:solidFill>
                              <a:schemeClr val="tx1"/>
                            </a:solidFill>
                            <a:latin typeface="Cambria Math"/>
                          </a:rPr>
                          <m:t>𝐵</m:t>
                        </m:r>
                      </m:sub>
                    </m:sSub>
                  </m:oMath>
                </a14:m>
                <a:r>
                  <a:rPr lang="es-MX" sz="2000" dirty="0" smtClean="0">
                    <a:solidFill>
                      <a:schemeClr val="tx1"/>
                    </a:solidFill>
                  </a:rPr>
                  <a:t> y glutamato </a:t>
                </a:r>
                <a:r>
                  <a:rPr lang="es-MX" sz="2000" dirty="0" err="1" smtClean="0">
                    <a:solidFill>
                      <a:schemeClr val="tx1"/>
                    </a:solidFill>
                  </a:rPr>
                  <a:t>metaboprótico</a:t>
                </a:r>
                <a:r>
                  <a:rPr lang="es-MX" sz="2000" dirty="0" smtClean="0">
                    <a:solidFill>
                      <a:schemeClr val="tx1"/>
                    </a:solidFill>
                  </a:rPr>
                  <a:t> formados por dos subunidades (</a:t>
                </a:r>
                <a:r>
                  <a:rPr lang="es-MX" sz="2000" dirty="0" err="1" smtClean="0">
                    <a:solidFill>
                      <a:schemeClr val="tx1"/>
                    </a:solidFill>
                  </a:rPr>
                  <a:t>heterodimeros</a:t>
                </a:r>
                <a:r>
                  <a:rPr lang="es-MX" sz="2000" dirty="0" smtClean="0">
                    <a:solidFill>
                      <a:schemeClr val="tx1"/>
                    </a:solidFill>
                  </a:rPr>
                  <a:t> obligados).</a:t>
                </a:r>
              </a:p>
              <a:p>
                <a:pPr algn="just">
                  <a:buFont typeface="Wingdings" panose="05000000000000000000" pitchFamily="2" charset="2"/>
                  <a:buChar char="§"/>
                </a:pPr>
                <a:r>
                  <a:rPr lang="es-MX" sz="2000" dirty="0" smtClean="0">
                    <a:solidFill>
                      <a:schemeClr val="tx1"/>
                    </a:solidFill>
                  </a:rPr>
                  <a:t>Todos los serpentinos transmiten señales de la misma manera a través de la membrana plasmática , el ligando agonista se une en un saco rodeado de transmembrana del receptor.</a:t>
                </a: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313184" y="1196752"/>
                <a:ext cx="8579296" cy="4929411"/>
              </a:xfrm>
              <a:blipFill rotWithShape="1">
                <a:blip r:embed="rId2"/>
                <a:stretch>
                  <a:fillRect l="-852" t="-742" r="-923"/>
                </a:stretch>
              </a:blipFill>
            </p:spPr>
            <p:txBody>
              <a:bodyPr/>
              <a:lstStyle/>
              <a:p>
                <a:r>
                  <a:rPr lang="es-MX">
                    <a:noFill/>
                  </a:rPr>
                  <a:t> </a:t>
                </a:r>
              </a:p>
            </p:txBody>
          </p:sp>
        </mc:Fallback>
      </mc:AlternateContent>
      <p:sp>
        <p:nvSpPr>
          <p:cNvPr id="4" name="1 Título"/>
          <p:cNvSpPr>
            <a:spLocks noGrp="1"/>
          </p:cNvSpPr>
          <p:nvPr>
            <p:ph type="title"/>
          </p:nvPr>
        </p:nvSpPr>
        <p:spPr>
          <a:xfrm>
            <a:off x="457200" y="0"/>
            <a:ext cx="8229600" cy="908720"/>
          </a:xfrm>
        </p:spPr>
        <p:txBody>
          <a:bodyPr/>
          <a:lstStyle/>
          <a:p>
            <a:r>
              <a:rPr lang="es-MX" sz="4400" b="1" dirty="0" smtClean="0">
                <a:solidFill>
                  <a:srgbClr val="FF0000"/>
                </a:solidFill>
                <a:latin typeface="+mj-lt"/>
              </a:rPr>
              <a:t>Proteína G</a:t>
            </a:r>
            <a:endParaRPr lang="es-MX" sz="4400" b="1" dirty="0">
              <a:solidFill>
                <a:srgbClr val="FF0000"/>
              </a:solidFill>
              <a:latin typeface="+mj-lt"/>
            </a:endParaRPr>
          </a:p>
        </p:txBody>
      </p:sp>
    </p:spTree>
    <p:extLst>
      <p:ext uri="{BB962C8B-B14F-4D97-AF65-F5344CB8AC3E}">
        <p14:creationId xmlns:p14="http://schemas.microsoft.com/office/powerpoint/2010/main" val="79799909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382733"/>
            <a:ext cx="7366017" cy="5998595"/>
          </a:xfrm>
        </p:spPr>
      </p:pic>
    </p:spTree>
    <p:extLst>
      <p:ext uri="{BB962C8B-B14F-4D97-AF65-F5344CB8AC3E}">
        <p14:creationId xmlns:p14="http://schemas.microsoft.com/office/powerpoint/2010/main" val="360976418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024"/>
            <a:ext cx="8229600" cy="908720"/>
          </a:xfrm>
        </p:spPr>
        <p:txBody>
          <a:bodyPr/>
          <a:lstStyle/>
          <a:p>
            <a:r>
              <a:rPr lang="es-MX" sz="4400" b="1" dirty="0">
                <a:latin typeface="+mj-lt"/>
              </a:rPr>
              <a:t>	</a:t>
            </a:r>
            <a:r>
              <a:rPr lang="es-MX" sz="4400" b="1" dirty="0" smtClean="0">
                <a:latin typeface="+mj-lt"/>
              </a:rPr>
              <a:t>Regulación del Receptor</a:t>
            </a:r>
            <a:endParaRPr lang="es-MX" sz="4400" b="1" dirty="0">
              <a:latin typeface="+mj-lt"/>
            </a:endParaRPr>
          </a:p>
        </p:txBody>
      </p:sp>
      <p:sp>
        <p:nvSpPr>
          <p:cNvPr id="3" name="2 Marcador de contenido"/>
          <p:cNvSpPr>
            <a:spLocks noGrp="1"/>
          </p:cNvSpPr>
          <p:nvPr>
            <p:ph idx="1"/>
          </p:nvPr>
        </p:nvSpPr>
        <p:spPr/>
        <p:txBody>
          <a:bodyPr/>
          <a:lstStyle/>
          <a:p>
            <a:pPr marL="0" indent="0" algn="just">
              <a:buNone/>
            </a:pPr>
            <a:r>
              <a:rPr lang="es-MX" dirty="0" smtClean="0">
                <a:solidFill>
                  <a:schemeClr val="tx1"/>
                </a:solidFill>
              </a:rPr>
              <a:t>Las respuestas a lo fármacos o a los agonistas hormonales que son mediados por proteína G suelen atenuarse con el tiempo.</a:t>
            </a:r>
          </a:p>
          <a:p>
            <a:pPr marL="0" indent="0" algn="just">
              <a:buNone/>
            </a:pPr>
            <a:endParaRPr lang="es-MX" dirty="0">
              <a:solidFill>
                <a:schemeClr val="tx1"/>
              </a:solidFill>
            </a:endParaRPr>
          </a:p>
          <a:p>
            <a:pPr marL="0" indent="0" algn="just">
              <a:buNone/>
            </a:pPr>
            <a:r>
              <a:rPr lang="es-MX" dirty="0" smtClean="0">
                <a:solidFill>
                  <a:schemeClr val="tx1"/>
                </a:solidFill>
              </a:rPr>
              <a:t>Después de que se llega a un nivel máximo inicial la respuesta disminuye en segundos o bien en pocos minutos, incluso cuando el agonista aun se encuentra presente, a este fenómeno se le conoce como </a:t>
            </a:r>
            <a:r>
              <a:rPr lang="es-MX" b="1" dirty="0">
                <a:solidFill>
                  <a:schemeClr val="tx1"/>
                </a:solidFill>
              </a:rPr>
              <a:t>d</a:t>
            </a:r>
            <a:r>
              <a:rPr lang="es-MX" b="1" dirty="0" smtClean="0">
                <a:solidFill>
                  <a:schemeClr val="tx1"/>
                </a:solidFill>
              </a:rPr>
              <a:t>esensibilización. </a:t>
            </a:r>
            <a:endParaRPr lang="es-MX" b="1" dirty="0">
              <a:solidFill>
                <a:schemeClr val="tx1"/>
              </a:solidFill>
            </a:endParaRPr>
          </a:p>
        </p:txBody>
      </p:sp>
    </p:spTree>
    <p:extLst>
      <p:ext uri="{BB962C8B-B14F-4D97-AF65-F5344CB8AC3E}">
        <p14:creationId xmlns:p14="http://schemas.microsoft.com/office/powerpoint/2010/main" val="21926461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435280" cy="5793507"/>
          </a:xfrm>
        </p:spPr>
        <p:txBody>
          <a:bodyPr/>
          <a:lstStyle/>
          <a:p>
            <a:pPr marL="0" indent="0" algn="just">
              <a:buNone/>
            </a:pPr>
            <a:r>
              <a:rPr lang="es-MX" dirty="0" smtClean="0">
                <a:solidFill>
                  <a:schemeClr val="tx1"/>
                </a:solidFill>
              </a:rPr>
              <a:t>La desensibilización puede revertirse con rapidez siempre y cuando se produzca una segunda exposición al agonista unos cuantos minutos después del final de la primera exposición.</a:t>
            </a:r>
          </a:p>
          <a:p>
            <a:pPr marL="0" indent="0">
              <a:buNone/>
            </a:pPr>
            <a:endParaRPr lang="es-MX"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2049657"/>
            <a:ext cx="6336704" cy="4585645"/>
          </a:xfrm>
          <a:prstGeom prst="rect">
            <a:avLst/>
          </a:prstGeom>
        </p:spPr>
      </p:pic>
    </p:spTree>
    <p:extLst>
      <p:ext uri="{BB962C8B-B14F-4D97-AF65-F5344CB8AC3E}">
        <p14:creationId xmlns:p14="http://schemas.microsoft.com/office/powerpoint/2010/main" val="1871304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lstStyle/>
          <a:p>
            <a:r>
              <a:rPr lang="es-MX" sz="4400" b="1" dirty="0" smtClean="0">
                <a:latin typeface="+mj-lt"/>
              </a:rPr>
              <a:t>Segundos mensajeros</a:t>
            </a:r>
            <a:endParaRPr lang="es-MX" sz="4400" b="1" dirty="0">
              <a:latin typeface="+mj-lt"/>
            </a:endParaRPr>
          </a:p>
        </p:txBody>
      </p:sp>
      <p:sp>
        <p:nvSpPr>
          <p:cNvPr id="3" name="2 Marcador de contenido"/>
          <p:cNvSpPr>
            <a:spLocks noGrp="1"/>
          </p:cNvSpPr>
          <p:nvPr>
            <p:ph idx="1"/>
          </p:nvPr>
        </p:nvSpPr>
        <p:spPr/>
        <p:txBody>
          <a:bodyPr/>
          <a:lstStyle/>
          <a:p>
            <a:pPr algn="just"/>
            <a:r>
              <a:rPr lang="es-MX" b="1" dirty="0" smtClean="0">
                <a:solidFill>
                  <a:schemeClr val="tx1"/>
                </a:solidFill>
              </a:rPr>
              <a:t>Monofosfato de adenosina cíclico (AMPc).</a:t>
            </a:r>
          </a:p>
          <a:p>
            <a:pPr marL="0" indent="0" algn="just">
              <a:buNone/>
            </a:pPr>
            <a:r>
              <a:rPr lang="es-MX" sz="2000" dirty="0" smtClean="0">
                <a:solidFill>
                  <a:schemeClr val="tx1"/>
                </a:solidFill>
              </a:rPr>
              <a:t>Actúa como segundo mensajero intracelular y participa en respuestas hormonales, como son: movilización de energía almacenada, homeostasis de calcio, aumento en la frecuencia y frecuencia contráctil del miocardio, síntesis de hormonas sexuales y suprarrenales, relajación del musculo liso entre muchas mas.</a:t>
            </a:r>
            <a:endParaRPr lang="es-MX" sz="2000" dirty="0">
              <a:solidFill>
                <a:schemeClr val="tx1"/>
              </a:solidFill>
            </a:endParaRPr>
          </a:p>
          <a:p>
            <a:pPr marL="0" indent="0" algn="just">
              <a:buNone/>
            </a:pPr>
            <a:endParaRPr lang="es-MX" sz="2000" dirty="0" smtClean="0">
              <a:solidFill>
                <a:schemeClr val="tx1"/>
              </a:solidFill>
            </a:endParaRPr>
          </a:p>
          <a:p>
            <a:pPr marL="0" indent="0" algn="just">
              <a:buNone/>
            </a:pPr>
            <a:endParaRPr lang="es-MX" sz="2000" dirty="0">
              <a:solidFill>
                <a:schemeClr val="tx1"/>
              </a:solidFill>
            </a:endParaRPr>
          </a:p>
          <a:p>
            <a:pPr marL="0" indent="0" algn="just">
              <a:buNone/>
            </a:pPr>
            <a:r>
              <a:rPr lang="es-MX" sz="2000" dirty="0" smtClean="0">
                <a:solidFill>
                  <a:schemeClr val="tx1"/>
                </a:solidFill>
              </a:rPr>
              <a:t>Ejerce la mayoría de sus efectos por medio de la estimulación de cinasas de proteína dependiente de AMPc</a:t>
            </a:r>
            <a:endParaRPr lang="es-MX" sz="2000" dirty="0">
              <a:solidFill>
                <a:schemeClr val="tx1"/>
              </a:solidFill>
            </a:endParaRPr>
          </a:p>
        </p:txBody>
      </p:sp>
    </p:spTree>
    <p:extLst>
      <p:ext uri="{BB962C8B-B14F-4D97-AF65-F5344CB8AC3E}">
        <p14:creationId xmlns:p14="http://schemas.microsoft.com/office/powerpoint/2010/main" val="202225941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124744"/>
            <a:ext cx="8712968" cy="5184576"/>
          </a:xfrm>
        </p:spPr>
        <p:txBody>
          <a:bodyPr>
            <a:normAutofit/>
          </a:bodyPr>
          <a:lstStyle/>
          <a:p>
            <a:pPr marL="0" indent="0">
              <a:buNone/>
            </a:pPr>
            <a:r>
              <a:rPr lang="es-MX" sz="2000" b="1" dirty="0" smtClean="0">
                <a:solidFill>
                  <a:schemeClr val="tx1"/>
                </a:solidFill>
              </a:rPr>
              <a:t>Calcio y fosfoinositidas. </a:t>
            </a:r>
          </a:p>
          <a:p>
            <a:pPr marL="0" indent="0">
              <a:buNone/>
            </a:pPr>
            <a:r>
              <a:rPr lang="es-MX" sz="2000" dirty="0" smtClean="0">
                <a:solidFill>
                  <a:schemeClr val="tx1"/>
                </a:solidFill>
              </a:rPr>
              <a:t>Estimulación de la hidrolisis de fosfoinositida.</a:t>
            </a:r>
          </a:p>
          <a:p>
            <a:pPr marL="0" indent="0">
              <a:buNone/>
            </a:pPr>
            <a:r>
              <a:rPr lang="es-MX" sz="2000" dirty="0" smtClean="0">
                <a:solidFill>
                  <a:schemeClr val="tx1"/>
                </a:solidFill>
              </a:rPr>
              <a:t>Hormonas, neurotransmisores y factores de crecimiento activan esta vía.</a:t>
            </a:r>
          </a:p>
        </p:txBody>
      </p:sp>
      <p:sp>
        <p:nvSpPr>
          <p:cNvPr id="4" name="1 Título"/>
          <p:cNvSpPr>
            <a:spLocks noGrp="1"/>
          </p:cNvSpPr>
          <p:nvPr>
            <p:ph type="title"/>
          </p:nvPr>
        </p:nvSpPr>
        <p:spPr>
          <a:xfrm>
            <a:off x="457200" y="144016"/>
            <a:ext cx="8229600" cy="908720"/>
          </a:xfrm>
        </p:spPr>
        <p:txBody>
          <a:bodyPr/>
          <a:lstStyle/>
          <a:p>
            <a:r>
              <a:rPr lang="es-MX" sz="4400" b="1" dirty="0" smtClean="0">
                <a:latin typeface="+mj-lt"/>
              </a:rPr>
              <a:t>Segundos mensajeros</a:t>
            </a:r>
            <a:endParaRPr lang="es-MX" sz="4400" b="1" dirty="0">
              <a:latin typeface="+mj-lt"/>
            </a:endParaRPr>
          </a:p>
        </p:txBody>
      </p:sp>
      <mc:AlternateContent xmlns:mc="http://schemas.openxmlformats.org/markup-compatibility/2006" xmlns:a14="http://schemas.microsoft.com/office/drawing/2010/main">
        <mc:Choice Requires="a14">
          <p:graphicFrame>
            <p:nvGraphicFramePr>
              <p:cNvPr id="5" name="4 Diagrama"/>
              <p:cNvGraphicFramePr/>
              <p:nvPr>
                <p:extLst>
                  <p:ext uri="{D42A27DB-BD31-4B8C-83A1-F6EECF244321}">
                    <p14:modId xmlns:p14="http://schemas.microsoft.com/office/powerpoint/2010/main" val="2887200451"/>
                  </p:ext>
                </p:extLst>
              </p:nvPr>
            </p:nvGraphicFramePr>
            <p:xfrm>
              <a:off x="251520" y="2060848"/>
              <a:ext cx="864096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5" name="4 Diagrama"/>
              <p:cNvGraphicFramePr/>
              <p:nvPr>
                <p:extLst>
                  <p:ext uri="{D42A27DB-BD31-4B8C-83A1-F6EECF244321}">
                    <p14:modId xmlns:p14="http://schemas.microsoft.com/office/powerpoint/2010/main" val="2887200451"/>
                  </p:ext>
                </p:extLst>
              </p:nvPr>
            </p:nvGraphicFramePr>
            <p:xfrm>
              <a:off x="251520" y="2060848"/>
              <a:ext cx="8640960" cy="47525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378853869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303484"/>
            <a:ext cx="8568890" cy="3925716"/>
          </a:xfrm>
        </p:spPr>
      </p:pic>
    </p:spTree>
    <p:extLst>
      <p:ext uri="{BB962C8B-B14F-4D97-AF65-F5344CB8AC3E}">
        <p14:creationId xmlns:p14="http://schemas.microsoft.com/office/powerpoint/2010/main" val="61853021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18864" y="980728"/>
            <a:ext cx="8229600" cy="5688632"/>
          </a:xfrm>
        </p:spPr>
        <p:txBody>
          <a:bodyPr/>
          <a:lstStyle/>
          <a:p>
            <a:pPr algn="just"/>
            <a:r>
              <a:rPr lang="es-MX" b="1" dirty="0" smtClean="0">
                <a:solidFill>
                  <a:schemeClr val="tx1"/>
                </a:solidFill>
              </a:rPr>
              <a:t>Monofosfato de guanosina cíclico </a:t>
            </a:r>
            <a:r>
              <a:rPr lang="es-MX" b="1" dirty="0" err="1" smtClean="0">
                <a:solidFill>
                  <a:schemeClr val="tx1"/>
                </a:solidFill>
              </a:rPr>
              <a:t>GMPc</a:t>
            </a:r>
            <a:endParaRPr lang="es-MX" b="1" dirty="0" smtClean="0">
              <a:solidFill>
                <a:schemeClr val="tx1"/>
              </a:solidFill>
            </a:endParaRPr>
          </a:p>
          <a:p>
            <a:pPr marL="0" indent="0" algn="just">
              <a:buNone/>
            </a:pPr>
            <a:r>
              <a:rPr lang="es-MX" sz="2000" dirty="0" smtClean="0">
                <a:solidFill>
                  <a:schemeClr val="tx1"/>
                </a:solidFill>
              </a:rPr>
              <a:t>Tiene funciones establecidas de señalización sólo en unos cuantos tipos celulares. </a:t>
            </a:r>
          </a:p>
          <a:p>
            <a:pPr marL="0" indent="0">
              <a:buNone/>
            </a:pPr>
            <a:endParaRPr lang="es-MX" sz="2000" dirty="0">
              <a:solidFill>
                <a:schemeClr val="tx1"/>
              </a:solidFill>
            </a:endParaRPr>
          </a:p>
          <a:p>
            <a:pPr marL="0" indent="0">
              <a:buNone/>
            </a:pPr>
            <a:endParaRPr lang="es-MX" sz="2000" dirty="0" smtClean="0">
              <a:solidFill>
                <a:schemeClr val="tx1"/>
              </a:solidFill>
            </a:endParaRPr>
          </a:p>
          <a:p>
            <a:pPr marL="0" indent="0">
              <a:buNone/>
            </a:pPr>
            <a:endParaRPr lang="es-MX" dirty="0">
              <a:solidFill>
                <a:schemeClr val="tx1"/>
              </a:solidFill>
            </a:endParaRPr>
          </a:p>
        </p:txBody>
      </p:sp>
      <p:sp>
        <p:nvSpPr>
          <p:cNvPr id="4" name="1 Título"/>
          <p:cNvSpPr>
            <a:spLocks noGrp="1"/>
          </p:cNvSpPr>
          <p:nvPr>
            <p:ph type="title"/>
          </p:nvPr>
        </p:nvSpPr>
        <p:spPr>
          <a:xfrm>
            <a:off x="457200" y="0"/>
            <a:ext cx="8229600" cy="908720"/>
          </a:xfrm>
        </p:spPr>
        <p:txBody>
          <a:bodyPr/>
          <a:lstStyle/>
          <a:p>
            <a:r>
              <a:rPr lang="es-MX" sz="4400" b="1" dirty="0" smtClean="0">
                <a:latin typeface="+mj-lt"/>
              </a:rPr>
              <a:t>Segundos mensajeros</a:t>
            </a:r>
            <a:endParaRPr lang="es-MX" sz="4400" b="1" dirty="0">
              <a:latin typeface="+mj-lt"/>
            </a:endParaRPr>
          </a:p>
        </p:txBody>
      </p:sp>
      <p:graphicFrame>
        <p:nvGraphicFramePr>
          <p:cNvPr id="5" name="4 Diagrama"/>
          <p:cNvGraphicFramePr/>
          <p:nvPr>
            <p:extLst>
              <p:ext uri="{D42A27DB-BD31-4B8C-83A1-F6EECF244321}">
                <p14:modId xmlns:p14="http://schemas.microsoft.com/office/powerpoint/2010/main" val="1228210348"/>
              </p:ext>
            </p:extLst>
          </p:nvPr>
        </p:nvGraphicFramePr>
        <p:xfrm>
          <a:off x="179512" y="2060848"/>
          <a:ext cx="8856984"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8535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000" b="1" dirty="0">
                <a:latin typeface="+mj-lt"/>
              </a:rPr>
              <a:t>Principios Generales De Farmacología</a:t>
            </a:r>
            <a:endParaRPr lang="es-MX" sz="4000" dirty="0">
              <a:latin typeface="+mj-lt"/>
            </a:endParaRPr>
          </a:p>
        </p:txBody>
      </p:sp>
      <p:sp>
        <p:nvSpPr>
          <p:cNvPr id="3" name="2 Marcador de contenido"/>
          <p:cNvSpPr>
            <a:spLocks noGrp="1"/>
          </p:cNvSpPr>
          <p:nvPr>
            <p:ph idx="1"/>
          </p:nvPr>
        </p:nvSpPr>
        <p:spPr>
          <a:xfrm>
            <a:off x="457200" y="1600200"/>
            <a:ext cx="8435280" cy="4525963"/>
          </a:xfrm>
        </p:spPr>
        <p:txBody>
          <a:bodyPr>
            <a:normAutofit/>
          </a:bodyPr>
          <a:lstStyle/>
          <a:p>
            <a:pPr lvl="1" algn="just">
              <a:buFont typeface="Wingdings" panose="05000000000000000000" pitchFamily="2" charset="2"/>
              <a:buChar char="§"/>
            </a:pPr>
            <a:r>
              <a:rPr lang="es-MX" sz="2000" dirty="0" smtClean="0">
                <a:solidFill>
                  <a:schemeClr val="tx1"/>
                </a:solidFill>
              </a:rPr>
              <a:t>Se presenta el fenómeno de </a:t>
            </a:r>
            <a:r>
              <a:rPr lang="es-MX" sz="2000" dirty="0" err="1" smtClean="0">
                <a:solidFill>
                  <a:schemeClr val="tx1"/>
                </a:solidFill>
              </a:rPr>
              <a:t>quiralidad</a:t>
            </a:r>
            <a:r>
              <a:rPr lang="es-MX" sz="2000" dirty="0" smtClean="0">
                <a:solidFill>
                  <a:schemeClr val="tx1"/>
                </a:solidFill>
              </a:rPr>
              <a:t> (</a:t>
            </a:r>
            <a:r>
              <a:rPr lang="es-MX" sz="2000" dirty="0" err="1" smtClean="0">
                <a:solidFill>
                  <a:schemeClr val="tx1"/>
                </a:solidFill>
              </a:rPr>
              <a:t>estereoisomerismo</a:t>
            </a:r>
            <a:r>
              <a:rPr lang="es-MX" sz="2000" dirty="0" smtClean="0">
                <a:solidFill>
                  <a:schemeClr val="tx1"/>
                </a:solidFill>
              </a:rPr>
              <a:t>), y más de la mitad de los fármacos útiles la presentan, ósea que pueden existir como pares enantiomeros</a:t>
            </a:r>
          </a:p>
          <a:p>
            <a:pPr marL="457200" lvl="1" indent="0" algn="just">
              <a:buNone/>
            </a:pPr>
            <a:endParaRPr lang="es-MX" sz="2000" dirty="0" smtClean="0">
              <a:solidFill>
                <a:schemeClr val="tx1"/>
              </a:solidFill>
            </a:endParaRPr>
          </a:p>
          <a:p>
            <a:pPr lvl="1" algn="just">
              <a:buFont typeface="Wingdings" panose="05000000000000000000" pitchFamily="2" charset="2"/>
              <a:buChar char="§"/>
            </a:pPr>
            <a:r>
              <a:rPr lang="es-MX" sz="2000" dirty="0" smtClean="0">
                <a:solidFill>
                  <a:schemeClr val="tx1"/>
                </a:solidFill>
              </a:rPr>
              <a:t>En la mayoría de los casos uno de los enantiomeros mucho mas potente que su enantiomero</a:t>
            </a:r>
            <a:r>
              <a:rPr lang="es-MX" sz="2000" dirty="0">
                <a:solidFill>
                  <a:schemeClr val="tx1"/>
                </a:solidFill>
              </a:rPr>
              <a:t> </a:t>
            </a:r>
            <a:r>
              <a:rPr lang="es-MX" sz="2000" dirty="0" smtClean="0">
                <a:solidFill>
                  <a:schemeClr val="tx1"/>
                </a:solidFill>
              </a:rPr>
              <a:t>(que es su imagen en espejo) y llega a tener mejor ajuste con la molécula receptora. </a:t>
            </a:r>
            <a:endParaRPr lang="es-MX" sz="2000"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879" y="4365104"/>
            <a:ext cx="3039969" cy="2232248"/>
          </a:xfrm>
          <a:prstGeom prst="rect">
            <a:avLst/>
          </a:prstGeom>
        </p:spPr>
      </p:pic>
    </p:spTree>
    <p:extLst>
      <p:ext uri="{BB962C8B-B14F-4D97-AF65-F5344CB8AC3E}">
        <p14:creationId xmlns:p14="http://schemas.microsoft.com/office/powerpoint/2010/main" val="115734005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936104"/>
          </a:xfrm>
        </p:spPr>
        <p:txBody>
          <a:bodyPr/>
          <a:lstStyle/>
          <a:p>
            <a:r>
              <a:rPr lang="es-MX" sz="4400" b="1" dirty="0" smtClean="0">
                <a:solidFill>
                  <a:srgbClr val="00B050"/>
                </a:solidFill>
                <a:latin typeface="+mj-lt"/>
              </a:rPr>
              <a:t>Fosforilación</a:t>
            </a:r>
            <a:endParaRPr lang="es-MX" sz="4400" b="1" dirty="0">
              <a:solidFill>
                <a:srgbClr val="00B050"/>
              </a:solidFill>
              <a:latin typeface="+mj-lt"/>
            </a:endParaRPr>
          </a:p>
        </p:txBody>
      </p:sp>
      <p:sp>
        <p:nvSpPr>
          <p:cNvPr id="3" name="2 Marcador de contenido"/>
          <p:cNvSpPr>
            <a:spLocks noGrp="1"/>
          </p:cNvSpPr>
          <p:nvPr>
            <p:ph idx="1"/>
          </p:nvPr>
        </p:nvSpPr>
        <p:spPr>
          <a:xfrm>
            <a:off x="457200" y="1124744"/>
            <a:ext cx="8229600" cy="4525963"/>
          </a:xfrm>
        </p:spPr>
        <p:txBody>
          <a:bodyPr/>
          <a:lstStyle/>
          <a:p>
            <a:pPr marL="0" indent="0" algn="just">
              <a:buNone/>
            </a:pPr>
            <a:r>
              <a:rPr lang="es-MX" sz="2000" dirty="0" smtClean="0">
                <a:solidFill>
                  <a:schemeClr val="tx1"/>
                </a:solidFill>
              </a:rPr>
              <a:t>Casi todos los sistemas de señalización incluyen fosforilación reversible, que realiza dos funciones principales:</a:t>
            </a:r>
          </a:p>
        </p:txBody>
      </p:sp>
      <p:graphicFrame>
        <p:nvGraphicFramePr>
          <p:cNvPr id="4" name="3 Diagrama"/>
          <p:cNvGraphicFramePr/>
          <p:nvPr>
            <p:extLst>
              <p:ext uri="{D42A27DB-BD31-4B8C-83A1-F6EECF244321}">
                <p14:modId xmlns:p14="http://schemas.microsoft.com/office/powerpoint/2010/main" val="170296435"/>
              </p:ext>
            </p:extLst>
          </p:nvPr>
        </p:nvGraphicFramePr>
        <p:xfrm>
          <a:off x="251520" y="2276872"/>
          <a:ext cx="8640960"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32686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2008"/>
            <a:ext cx="8229600" cy="1484784"/>
          </a:xfrm>
        </p:spPr>
        <p:txBody>
          <a:bodyPr/>
          <a:lstStyle/>
          <a:p>
            <a:r>
              <a:rPr lang="es-MX" sz="4000" b="1" dirty="0" smtClean="0">
                <a:solidFill>
                  <a:srgbClr val="7030A0"/>
                </a:solidFill>
                <a:latin typeface="+mj-lt"/>
              </a:rPr>
              <a:t>Variación de la capacidad de respuesta farmacológica</a:t>
            </a:r>
            <a:endParaRPr lang="es-MX" sz="4000" b="1" dirty="0">
              <a:solidFill>
                <a:srgbClr val="7030A0"/>
              </a:solidFill>
              <a:latin typeface="+mj-lt"/>
            </a:endParaRPr>
          </a:p>
        </p:txBody>
      </p:sp>
      <p:sp>
        <p:nvSpPr>
          <p:cNvPr id="3" name="2 Marcador de contenido"/>
          <p:cNvSpPr>
            <a:spLocks noGrp="1"/>
          </p:cNvSpPr>
          <p:nvPr>
            <p:ph idx="1"/>
          </p:nvPr>
        </p:nvSpPr>
        <p:spPr>
          <a:xfrm>
            <a:off x="457200" y="1916832"/>
            <a:ext cx="8229600" cy="4209331"/>
          </a:xfrm>
        </p:spPr>
        <p:txBody>
          <a:bodyPr>
            <a:normAutofit/>
          </a:bodyPr>
          <a:lstStyle/>
          <a:p>
            <a:pPr algn="just"/>
            <a:r>
              <a:rPr lang="es-MX" sz="2000" dirty="0" smtClean="0">
                <a:solidFill>
                  <a:schemeClr val="tx1"/>
                </a:solidFill>
              </a:rPr>
              <a:t>En ciertas ocasiones los individuos presentan  una respuesta farmacológica inusual o  </a:t>
            </a:r>
            <a:r>
              <a:rPr lang="es-MX" sz="2000" b="1" dirty="0" smtClean="0">
                <a:solidFill>
                  <a:schemeClr val="tx1"/>
                </a:solidFill>
              </a:rPr>
              <a:t>idiosincrásica.</a:t>
            </a:r>
          </a:p>
          <a:p>
            <a:pPr algn="just"/>
            <a:endParaRPr lang="es-MX" sz="2000" b="1" dirty="0">
              <a:solidFill>
                <a:schemeClr val="tx1"/>
              </a:solidFill>
            </a:endParaRPr>
          </a:p>
          <a:p>
            <a:pPr algn="just"/>
            <a:r>
              <a:rPr lang="es-MX" sz="2000" dirty="0" smtClean="0">
                <a:solidFill>
                  <a:schemeClr val="tx1"/>
                </a:solidFill>
              </a:rPr>
              <a:t>Este tipo de respuestas se deben a alteraciones genéticas en el metabolismo o bien a mecanismos inmunitarios.</a:t>
            </a:r>
            <a:endParaRPr lang="es-MX" sz="2000" b="1" dirty="0">
              <a:solidFill>
                <a:schemeClr val="tx1"/>
              </a:solidFill>
            </a:endParaRPr>
          </a:p>
          <a:p>
            <a:pPr algn="just"/>
            <a:endParaRPr lang="es-MX" sz="2000" dirty="0" smtClean="0">
              <a:solidFill>
                <a:schemeClr val="tx1"/>
              </a:solidFill>
            </a:endParaRPr>
          </a:p>
          <a:p>
            <a:pPr algn="just"/>
            <a:r>
              <a:rPr lang="es-MX" sz="2000" dirty="0" smtClean="0">
                <a:solidFill>
                  <a:schemeClr val="tx1"/>
                </a:solidFill>
              </a:rPr>
              <a:t>La capacidad de respuesta casi siempre disminuye como consecuencia de la administración continua del fármaco, lo que produce un estado de </a:t>
            </a:r>
            <a:r>
              <a:rPr lang="es-MX" sz="2000" b="1" dirty="0" smtClean="0">
                <a:solidFill>
                  <a:schemeClr val="tx1"/>
                </a:solidFill>
              </a:rPr>
              <a:t>tolerancia</a:t>
            </a:r>
            <a:r>
              <a:rPr lang="es-MX" sz="2000" dirty="0" smtClean="0">
                <a:solidFill>
                  <a:schemeClr val="tx1"/>
                </a:solidFill>
              </a:rPr>
              <a:t> relativa a los dl efecto mismo.</a:t>
            </a:r>
            <a:endParaRPr lang="es-MX" sz="2000" dirty="0">
              <a:solidFill>
                <a:schemeClr val="tx1"/>
              </a:solidFill>
            </a:endParaRPr>
          </a:p>
        </p:txBody>
      </p:sp>
    </p:spTree>
    <p:extLst>
      <p:ext uri="{BB962C8B-B14F-4D97-AF65-F5344CB8AC3E}">
        <p14:creationId xmlns:p14="http://schemas.microsoft.com/office/powerpoint/2010/main" val="404415588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96752"/>
          </a:xfrm>
        </p:spPr>
        <p:txBody>
          <a:bodyPr/>
          <a:lstStyle/>
          <a:p>
            <a:r>
              <a:rPr lang="es-MX" sz="4400" b="1" dirty="0" smtClean="0">
                <a:solidFill>
                  <a:srgbClr val="FFC000"/>
                </a:solidFill>
                <a:latin typeface="+mj-lt"/>
              </a:rPr>
              <a:t>Variaciones Cuantitativas</a:t>
            </a:r>
            <a:endParaRPr lang="es-MX" sz="4400" b="1" dirty="0">
              <a:solidFill>
                <a:srgbClr val="FFC000"/>
              </a:solidFill>
              <a:latin typeface="+mj-lt"/>
            </a:endParaRPr>
          </a:p>
        </p:txBody>
      </p:sp>
      <p:sp>
        <p:nvSpPr>
          <p:cNvPr id="3" name="2 Marcador de contenido"/>
          <p:cNvSpPr>
            <a:spLocks noGrp="1"/>
          </p:cNvSpPr>
          <p:nvPr>
            <p:ph idx="1"/>
          </p:nvPr>
        </p:nvSpPr>
        <p:spPr/>
        <p:txBody>
          <a:bodyPr>
            <a:normAutofit/>
          </a:bodyPr>
          <a:lstStyle/>
          <a:p>
            <a:pPr marL="0" indent="0" algn="just">
              <a:buNone/>
            </a:pPr>
            <a:r>
              <a:rPr lang="es-MX" sz="2000" dirty="0" smtClean="0">
                <a:solidFill>
                  <a:schemeClr val="tx1"/>
                </a:solidFill>
              </a:rPr>
              <a:t>Son las más frecuentes y las de mayor importancia clínica. </a:t>
            </a:r>
          </a:p>
          <a:p>
            <a:pPr algn="just"/>
            <a:endParaRPr lang="es-MX" sz="2000" dirty="0" smtClean="0"/>
          </a:p>
          <a:p>
            <a:pPr algn="just">
              <a:buFont typeface="Wingdings" panose="05000000000000000000" pitchFamily="2" charset="2"/>
              <a:buChar char="§"/>
            </a:pPr>
            <a:r>
              <a:rPr lang="es-MX" sz="2000" dirty="0" smtClean="0">
                <a:solidFill>
                  <a:schemeClr val="tx1"/>
                </a:solidFill>
              </a:rPr>
              <a:t>Hiporreactivo o hiperreactivo. Se presentan cuando la intensidad del efecto de una dosis está aumentada o disminuida, en comparación al resto de los individuos.</a:t>
            </a:r>
          </a:p>
          <a:p>
            <a:pPr algn="just">
              <a:buFont typeface="Wingdings" panose="05000000000000000000" pitchFamily="2" charset="2"/>
              <a:buChar char="§"/>
            </a:pPr>
            <a:endParaRPr lang="es-MX" sz="2000" dirty="0">
              <a:solidFill>
                <a:schemeClr val="tx1"/>
              </a:solidFill>
            </a:endParaRPr>
          </a:p>
          <a:p>
            <a:pPr algn="just">
              <a:buFont typeface="Wingdings" panose="05000000000000000000" pitchFamily="2" charset="2"/>
              <a:buChar char="§"/>
            </a:pPr>
            <a:r>
              <a:rPr lang="es-MX" sz="2000" dirty="0" smtClean="0">
                <a:solidFill>
                  <a:schemeClr val="tx1"/>
                </a:solidFill>
              </a:rPr>
              <a:t>Hipersensibilidad. Se refiere a respuestas alérgicas o inmunitarias a los fármacos.</a:t>
            </a:r>
          </a:p>
          <a:p>
            <a:pPr algn="just">
              <a:buFont typeface="Wingdings" panose="05000000000000000000" pitchFamily="2" charset="2"/>
              <a:buChar char="§"/>
            </a:pPr>
            <a:endParaRPr lang="es-MX" sz="2000" dirty="0">
              <a:solidFill>
                <a:schemeClr val="tx1"/>
              </a:solidFill>
            </a:endParaRPr>
          </a:p>
          <a:p>
            <a:pPr algn="just">
              <a:buFont typeface="Wingdings" panose="05000000000000000000" pitchFamily="2" charset="2"/>
              <a:buChar char="§"/>
            </a:pPr>
            <a:r>
              <a:rPr lang="es-MX" sz="2000" dirty="0" smtClean="0">
                <a:solidFill>
                  <a:schemeClr val="tx1"/>
                </a:solidFill>
              </a:rPr>
              <a:t>Taquifilaxia. La disminución de la capacidad de respuesta que ocurre con rapidez, luego de administrar un fármaco.</a:t>
            </a:r>
          </a:p>
          <a:p>
            <a:pPr algn="just">
              <a:buFont typeface="Wingdings" panose="05000000000000000000" pitchFamily="2" charset="2"/>
              <a:buChar char="§"/>
            </a:pPr>
            <a:endParaRPr lang="es-MX" sz="2000" dirty="0">
              <a:solidFill>
                <a:schemeClr val="tx1"/>
              </a:solidFill>
            </a:endParaRPr>
          </a:p>
          <a:p>
            <a:pPr algn="just">
              <a:buFont typeface="Wingdings" panose="05000000000000000000" pitchFamily="2" charset="2"/>
              <a:buChar char="§"/>
            </a:pPr>
            <a:endParaRPr lang="es-MX" sz="2000" dirty="0">
              <a:solidFill>
                <a:schemeClr val="tx1"/>
              </a:solidFill>
            </a:endParaRPr>
          </a:p>
        </p:txBody>
      </p:sp>
    </p:spTree>
    <p:extLst>
      <p:ext uri="{BB962C8B-B14F-4D97-AF65-F5344CB8AC3E}">
        <p14:creationId xmlns:p14="http://schemas.microsoft.com/office/powerpoint/2010/main" val="382082012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marL="0" indent="0">
              <a:buNone/>
            </a:pPr>
            <a:r>
              <a:rPr lang="es-MX" sz="2000" b="1" dirty="0" smtClean="0">
                <a:solidFill>
                  <a:schemeClr val="tx1"/>
                </a:solidFill>
              </a:rPr>
              <a:t>Hay algunos mecanismos generales que contribuyen a las variaciones en la respuesta.</a:t>
            </a:r>
          </a:p>
          <a:p>
            <a:pPr>
              <a:buFont typeface="Wingdings" panose="05000000000000000000" pitchFamily="2" charset="2"/>
              <a:buChar char="§"/>
            </a:pPr>
            <a:endParaRPr lang="es-MX" sz="2000" dirty="0">
              <a:solidFill>
                <a:schemeClr val="tx1"/>
              </a:solidFill>
            </a:endParaRPr>
          </a:p>
          <a:p>
            <a:pPr marL="457200" indent="-457200">
              <a:buFont typeface="+mj-lt"/>
              <a:buAutoNum type="alphaLcPeriod"/>
            </a:pPr>
            <a:r>
              <a:rPr lang="es-MX" sz="2000" dirty="0" smtClean="0">
                <a:solidFill>
                  <a:schemeClr val="tx1"/>
                </a:solidFill>
              </a:rPr>
              <a:t>Alteración en la concentración del fármaco que llega al receptor</a:t>
            </a:r>
          </a:p>
          <a:p>
            <a:pPr marL="457200" indent="-457200">
              <a:buFont typeface="+mj-lt"/>
              <a:buAutoNum type="alphaLcPeriod"/>
            </a:pPr>
            <a:endParaRPr lang="es-MX" sz="2000" dirty="0" smtClean="0">
              <a:solidFill>
                <a:schemeClr val="tx1"/>
              </a:solidFill>
            </a:endParaRPr>
          </a:p>
          <a:p>
            <a:pPr marL="457200" indent="-457200">
              <a:buFont typeface="+mj-lt"/>
              <a:buAutoNum type="alphaLcPeriod"/>
            </a:pPr>
            <a:r>
              <a:rPr lang="es-MX" sz="2000" dirty="0" smtClean="0">
                <a:solidFill>
                  <a:schemeClr val="tx1"/>
                </a:solidFill>
              </a:rPr>
              <a:t>Variación en la concentración de un ligando endógeno para el receptor</a:t>
            </a:r>
          </a:p>
          <a:p>
            <a:pPr marL="457200" indent="-457200">
              <a:buFont typeface="+mj-lt"/>
              <a:buAutoNum type="alphaLcPeriod"/>
            </a:pPr>
            <a:endParaRPr lang="es-MX" sz="2000" dirty="0" smtClean="0">
              <a:solidFill>
                <a:schemeClr val="tx1"/>
              </a:solidFill>
            </a:endParaRPr>
          </a:p>
          <a:p>
            <a:pPr marL="457200" indent="-457200">
              <a:buFont typeface="+mj-lt"/>
              <a:buAutoNum type="alphaLcPeriod"/>
            </a:pPr>
            <a:r>
              <a:rPr lang="es-MX" sz="2000" dirty="0" smtClean="0">
                <a:solidFill>
                  <a:schemeClr val="tx1"/>
                </a:solidFill>
              </a:rPr>
              <a:t>Alteraciones en el  numero o la función de los receptores</a:t>
            </a:r>
          </a:p>
          <a:p>
            <a:pPr marL="457200" indent="-457200">
              <a:buFont typeface="+mj-lt"/>
              <a:buAutoNum type="alphaLcPeriod"/>
            </a:pPr>
            <a:endParaRPr lang="es-MX" sz="2000" dirty="0" smtClean="0">
              <a:solidFill>
                <a:schemeClr val="tx1"/>
              </a:solidFill>
            </a:endParaRPr>
          </a:p>
          <a:p>
            <a:pPr marL="457200" indent="-457200">
              <a:buFont typeface="+mj-lt"/>
              <a:buAutoNum type="alphaLcPeriod"/>
            </a:pPr>
            <a:r>
              <a:rPr lang="es-MX" sz="2000" dirty="0" smtClean="0">
                <a:solidFill>
                  <a:schemeClr val="tx1"/>
                </a:solidFill>
              </a:rPr>
              <a:t>Cambios en los componentes de la respuesta distal al receptor</a:t>
            </a:r>
          </a:p>
          <a:p>
            <a:pPr marL="457200" indent="-457200">
              <a:buFont typeface="+mj-lt"/>
              <a:buAutoNum type="alphaLcPeriod"/>
            </a:pPr>
            <a:endParaRPr lang="es-MX" dirty="0"/>
          </a:p>
        </p:txBody>
      </p:sp>
      <p:sp>
        <p:nvSpPr>
          <p:cNvPr id="4" name="1 Título"/>
          <p:cNvSpPr>
            <a:spLocks noGrp="1"/>
          </p:cNvSpPr>
          <p:nvPr>
            <p:ph type="title"/>
          </p:nvPr>
        </p:nvSpPr>
        <p:spPr/>
        <p:txBody>
          <a:bodyPr/>
          <a:lstStyle/>
          <a:p>
            <a:r>
              <a:rPr lang="es-MX" sz="4000" b="1" dirty="0" smtClean="0">
                <a:solidFill>
                  <a:srgbClr val="7030A0"/>
                </a:solidFill>
                <a:latin typeface="+mj-lt"/>
              </a:rPr>
              <a:t>Variación de la capacidad de respuesta farmacológica</a:t>
            </a:r>
            <a:endParaRPr lang="es-MX" sz="4000" b="1" dirty="0">
              <a:solidFill>
                <a:srgbClr val="7030A0"/>
              </a:solidFill>
              <a:latin typeface="+mj-lt"/>
            </a:endParaRPr>
          </a:p>
        </p:txBody>
      </p:sp>
    </p:spTree>
    <p:extLst>
      <p:ext uri="{BB962C8B-B14F-4D97-AF65-F5344CB8AC3E}">
        <p14:creationId xmlns:p14="http://schemas.microsoft.com/office/powerpoint/2010/main" val="243806827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lstStyle/>
          <a:p>
            <a:r>
              <a:rPr lang="es-MX" b="1" dirty="0" smtClean="0">
                <a:latin typeface="+mj-lt"/>
              </a:rPr>
              <a:t>Bibliografía</a:t>
            </a:r>
            <a:endParaRPr lang="es-MX" b="1" dirty="0">
              <a:latin typeface="+mj-lt"/>
            </a:endParaRPr>
          </a:p>
        </p:txBody>
      </p:sp>
      <p:sp>
        <p:nvSpPr>
          <p:cNvPr id="3" name="2 Marcador de contenido"/>
          <p:cNvSpPr>
            <a:spLocks noGrp="1"/>
          </p:cNvSpPr>
          <p:nvPr>
            <p:ph idx="1"/>
          </p:nvPr>
        </p:nvSpPr>
        <p:spPr>
          <a:xfrm>
            <a:off x="457200" y="1412776"/>
            <a:ext cx="8229600" cy="4713387"/>
          </a:xfrm>
        </p:spPr>
        <p:txBody>
          <a:bodyPr/>
          <a:lstStyle/>
          <a:p>
            <a:pPr lvl="0">
              <a:buFont typeface="Wingdings" panose="05000000000000000000" pitchFamily="2" charset="2"/>
              <a:buChar char="§"/>
            </a:pPr>
            <a:r>
              <a:rPr lang="en-US" dirty="0" err="1" smtClean="0">
                <a:solidFill>
                  <a:schemeClr val="tx1"/>
                </a:solidFill>
              </a:rPr>
              <a:t>Katzung</a:t>
            </a:r>
            <a:r>
              <a:rPr lang="en-US" dirty="0" smtClean="0">
                <a:solidFill>
                  <a:schemeClr val="tx1"/>
                </a:solidFill>
              </a:rPr>
              <a:t> B.G</a:t>
            </a:r>
            <a:r>
              <a:rPr lang="en-US" dirty="0">
                <a:solidFill>
                  <a:schemeClr val="tx1"/>
                </a:solidFill>
              </a:rPr>
              <a:t>, Masters SB,  Trevor </a:t>
            </a:r>
            <a:r>
              <a:rPr lang="en-US" dirty="0" smtClean="0">
                <a:solidFill>
                  <a:schemeClr val="tx1"/>
                </a:solidFill>
              </a:rPr>
              <a:t>A.J</a:t>
            </a:r>
            <a:r>
              <a:rPr lang="en-US" dirty="0">
                <a:solidFill>
                  <a:schemeClr val="tx1"/>
                </a:solidFill>
              </a:rPr>
              <a:t>. </a:t>
            </a:r>
            <a:r>
              <a:rPr lang="es-MX" dirty="0">
                <a:solidFill>
                  <a:schemeClr val="tx1"/>
                </a:solidFill>
              </a:rPr>
              <a:t>Farmacología Básica y clínica (</a:t>
            </a:r>
            <a:r>
              <a:rPr lang="es-MX" dirty="0" smtClean="0">
                <a:solidFill>
                  <a:schemeClr val="tx1"/>
                </a:solidFill>
              </a:rPr>
              <a:t>12ª  </a:t>
            </a:r>
            <a:r>
              <a:rPr lang="es-MX" dirty="0">
                <a:solidFill>
                  <a:schemeClr val="tx1"/>
                </a:solidFill>
              </a:rPr>
              <a:t>Ed). McGraw Hill </a:t>
            </a:r>
            <a:r>
              <a:rPr lang="es-MX" dirty="0" smtClean="0">
                <a:solidFill>
                  <a:schemeClr val="tx1"/>
                </a:solidFill>
              </a:rPr>
              <a:t>2013.</a:t>
            </a:r>
            <a:endParaRPr lang="es-MX" dirty="0" smtClean="0">
              <a:solidFill>
                <a:schemeClr val="tx1"/>
              </a:solidFill>
            </a:endParaRPr>
          </a:p>
          <a:p>
            <a:pPr lvl="0">
              <a:buFont typeface="Wingdings" panose="05000000000000000000" pitchFamily="2" charset="2"/>
              <a:buChar char="§"/>
            </a:pPr>
            <a:r>
              <a:rPr lang="es-MX" dirty="0" smtClean="0">
                <a:solidFill>
                  <a:schemeClr val="tx1"/>
                </a:solidFill>
              </a:rPr>
              <a:t>L. </a:t>
            </a:r>
            <a:r>
              <a:rPr lang="es-MX" dirty="0" err="1" smtClean="0">
                <a:solidFill>
                  <a:schemeClr val="tx1"/>
                </a:solidFill>
              </a:rPr>
              <a:t>Brunton</a:t>
            </a:r>
            <a:r>
              <a:rPr lang="es-MX" dirty="0" smtClean="0">
                <a:solidFill>
                  <a:schemeClr val="tx1"/>
                </a:solidFill>
              </a:rPr>
              <a:t>, B. </a:t>
            </a:r>
            <a:r>
              <a:rPr lang="es-MX" dirty="0" err="1" smtClean="0">
                <a:solidFill>
                  <a:schemeClr val="tx1"/>
                </a:solidFill>
              </a:rPr>
              <a:t>Chabner</a:t>
            </a:r>
            <a:r>
              <a:rPr lang="es-MX" dirty="0" smtClean="0">
                <a:solidFill>
                  <a:schemeClr val="tx1"/>
                </a:solidFill>
              </a:rPr>
              <a:t>, B. </a:t>
            </a:r>
            <a:r>
              <a:rPr lang="es-MX" dirty="0" err="1" smtClean="0">
                <a:solidFill>
                  <a:schemeClr val="tx1"/>
                </a:solidFill>
              </a:rPr>
              <a:t>Knollman</a:t>
            </a:r>
            <a:r>
              <a:rPr lang="es-MX" dirty="0" smtClean="0">
                <a:solidFill>
                  <a:schemeClr val="tx1"/>
                </a:solidFill>
              </a:rPr>
              <a:t>. Las bases farmacológicas de la terapéutica. (12ª Ed). Mc Graw Hill 2011.</a:t>
            </a:r>
          </a:p>
          <a:p>
            <a:pPr lvl="0">
              <a:buFont typeface="Wingdings" panose="05000000000000000000" pitchFamily="2" charset="2"/>
              <a:buChar char="§"/>
            </a:pPr>
            <a:r>
              <a:rPr lang="es-MX" dirty="0" smtClean="0">
                <a:solidFill>
                  <a:schemeClr val="tx1"/>
                </a:solidFill>
              </a:rPr>
              <a:t>J. </a:t>
            </a:r>
            <a:r>
              <a:rPr lang="es-MX" dirty="0" err="1" smtClean="0">
                <a:solidFill>
                  <a:schemeClr val="tx1"/>
                </a:solidFill>
              </a:rPr>
              <a:t>Florez</a:t>
            </a:r>
            <a:r>
              <a:rPr lang="es-MX" dirty="0" smtClean="0">
                <a:solidFill>
                  <a:schemeClr val="tx1"/>
                </a:solidFill>
              </a:rPr>
              <a:t>, J.A Armijo, Á. Mediavilla. Farmacología humana. (5ta Ed). </a:t>
            </a:r>
            <a:r>
              <a:rPr lang="es-MX" dirty="0" err="1" smtClean="0">
                <a:solidFill>
                  <a:schemeClr val="tx1"/>
                </a:solidFill>
              </a:rPr>
              <a:t>Elservier</a:t>
            </a:r>
            <a:r>
              <a:rPr lang="es-MX" dirty="0" smtClean="0">
                <a:solidFill>
                  <a:schemeClr val="tx1"/>
                </a:solidFill>
              </a:rPr>
              <a:t> </a:t>
            </a:r>
            <a:r>
              <a:rPr lang="es-MX" dirty="0" err="1" smtClean="0">
                <a:solidFill>
                  <a:schemeClr val="tx1"/>
                </a:solidFill>
              </a:rPr>
              <a:t>Masson</a:t>
            </a:r>
            <a:r>
              <a:rPr lang="es-MX" dirty="0">
                <a:solidFill>
                  <a:schemeClr val="tx1"/>
                </a:solidFill>
              </a:rPr>
              <a:t> </a:t>
            </a:r>
            <a:r>
              <a:rPr lang="es-MX" dirty="0" smtClean="0">
                <a:solidFill>
                  <a:schemeClr val="tx1"/>
                </a:solidFill>
              </a:rPr>
              <a:t>2008.</a:t>
            </a:r>
          </a:p>
          <a:p>
            <a:pPr lvl="0">
              <a:buFont typeface="Wingdings" panose="05000000000000000000" pitchFamily="2" charset="2"/>
              <a:buChar char="§"/>
            </a:pPr>
            <a:endParaRPr lang="es-MX" dirty="0">
              <a:solidFill>
                <a:schemeClr val="tx1"/>
              </a:solidFill>
            </a:endParaRPr>
          </a:p>
          <a:p>
            <a:endParaRPr lang="es-MX"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6216" y="4437112"/>
            <a:ext cx="2324932" cy="2024628"/>
          </a:xfrm>
          <a:prstGeom prst="rect">
            <a:avLst/>
          </a:prstGeom>
        </p:spPr>
      </p:pic>
    </p:spTree>
    <p:extLst>
      <p:ext uri="{BB962C8B-B14F-4D97-AF65-F5344CB8AC3E}">
        <p14:creationId xmlns:p14="http://schemas.microsoft.com/office/powerpoint/2010/main" val="339941619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0" indent="0">
              <a:buNone/>
            </a:pPr>
            <a:endParaRPr lang="es-MX" dirty="0"/>
          </a:p>
        </p:txBody>
      </p:sp>
      <p:sp>
        <p:nvSpPr>
          <p:cNvPr id="4" name="3 Rectángulo"/>
          <p:cNvSpPr/>
          <p:nvPr/>
        </p:nvSpPr>
        <p:spPr>
          <a:xfrm>
            <a:off x="251520" y="188640"/>
            <a:ext cx="8640960" cy="648072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6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MUCHAS GRACIAS!!!!</a:t>
            </a:r>
            <a:endParaRPr lang="es-MX"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ndParaRPr>
          </a:p>
        </p:txBody>
      </p:sp>
    </p:spTree>
    <p:extLst>
      <p:ext uri="{BB962C8B-B14F-4D97-AF65-F5344CB8AC3E}">
        <p14:creationId xmlns:p14="http://schemas.microsoft.com/office/powerpoint/2010/main" val="14835431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000" b="1" dirty="0">
                <a:solidFill>
                  <a:srgbClr val="7030A0"/>
                </a:solidFill>
                <a:latin typeface="+mj-lt"/>
              </a:rPr>
              <a:t>Principios Generales De Farmacología</a:t>
            </a:r>
            <a:endParaRPr lang="es-MX" sz="4000" dirty="0">
              <a:solidFill>
                <a:srgbClr val="7030A0"/>
              </a:solidFill>
              <a:latin typeface="+mj-lt"/>
            </a:endParaRPr>
          </a:p>
        </p:txBody>
      </p:sp>
      <p:sp>
        <p:nvSpPr>
          <p:cNvPr id="3" name="2 Marcador de contenido"/>
          <p:cNvSpPr>
            <a:spLocks noGrp="1"/>
          </p:cNvSpPr>
          <p:nvPr>
            <p:ph idx="1"/>
          </p:nvPr>
        </p:nvSpPr>
        <p:spPr/>
        <p:txBody>
          <a:bodyPr/>
          <a:lstStyle/>
          <a:p>
            <a:pPr marL="0" indent="0" algn="just">
              <a:buNone/>
            </a:pPr>
            <a:r>
              <a:rPr lang="es-MX" sz="2800" b="1" dirty="0" smtClean="0">
                <a:solidFill>
                  <a:schemeClr val="tx1"/>
                </a:solidFill>
              </a:rPr>
              <a:t>e. Diseño de fármacos. </a:t>
            </a:r>
          </a:p>
          <a:p>
            <a:pPr lvl="1" algn="just">
              <a:buFont typeface="Wingdings" panose="05000000000000000000" pitchFamily="2" charset="2"/>
              <a:buChar char="§"/>
            </a:pPr>
            <a:r>
              <a:rPr lang="es-MX" sz="2400" dirty="0" smtClean="0">
                <a:solidFill>
                  <a:schemeClr val="tx1"/>
                </a:solidFill>
              </a:rPr>
              <a:t>Implica la capacidad para predecir la molécula apropiada de un fármaco con base en la información sobre su receptor biológico</a:t>
            </a:r>
            <a:r>
              <a:rPr lang="es-MX" sz="1800" dirty="0" smtClean="0">
                <a:solidFill>
                  <a:schemeClr val="tx1"/>
                </a:solidFill>
              </a:rPr>
              <a:t>.</a:t>
            </a:r>
          </a:p>
          <a:p>
            <a:pPr lvl="1" algn="just">
              <a:buFont typeface="Wingdings" panose="05000000000000000000" pitchFamily="2" charset="2"/>
              <a:buChar char="§"/>
            </a:pPr>
            <a:endParaRPr lang="es-MX" sz="1800" dirty="0" smtClean="0">
              <a:solidFill>
                <a:schemeClr val="tx1"/>
              </a:solidFill>
            </a:endParaRPr>
          </a:p>
          <a:p>
            <a:pPr marL="0" indent="0" algn="just">
              <a:buNone/>
            </a:pPr>
            <a:r>
              <a:rPr lang="es-MX" sz="2800" b="1" dirty="0" smtClean="0">
                <a:solidFill>
                  <a:schemeClr val="tx1"/>
                </a:solidFill>
              </a:rPr>
              <a:t>f. Nomenclatura del receptor</a:t>
            </a:r>
          </a:p>
          <a:p>
            <a:pPr lvl="1" algn="just">
              <a:buFont typeface="Wingdings" panose="05000000000000000000" pitchFamily="2" charset="2"/>
              <a:buChar char="§"/>
            </a:pPr>
            <a:r>
              <a:rPr lang="es-MX" sz="2400" dirty="0" smtClean="0">
                <a:solidFill>
                  <a:schemeClr val="tx1"/>
                </a:solidFill>
              </a:rPr>
              <a:t>Esta a cargo de la International </a:t>
            </a:r>
            <a:r>
              <a:rPr lang="es-MX" sz="2400" dirty="0" err="1" smtClean="0">
                <a:solidFill>
                  <a:schemeClr val="tx1"/>
                </a:solidFill>
              </a:rPr>
              <a:t>Union</a:t>
            </a:r>
            <a:r>
              <a:rPr lang="es-MX" sz="2400" dirty="0" smtClean="0">
                <a:solidFill>
                  <a:schemeClr val="tx1"/>
                </a:solidFill>
              </a:rPr>
              <a:t> of </a:t>
            </a:r>
            <a:r>
              <a:rPr lang="es-MX" sz="2400" dirty="0" err="1" smtClean="0">
                <a:solidFill>
                  <a:schemeClr val="tx1"/>
                </a:solidFill>
              </a:rPr>
              <a:t>Pharmacology</a:t>
            </a:r>
            <a:r>
              <a:rPr lang="es-MX" sz="2400" dirty="0" smtClean="0">
                <a:solidFill>
                  <a:schemeClr val="tx1"/>
                </a:solidFill>
              </a:rPr>
              <a:t> (IUPHAR) y el </a:t>
            </a:r>
            <a:r>
              <a:rPr lang="es-MX" sz="2400" dirty="0" err="1" smtClean="0">
                <a:solidFill>
                  <a:schemeClr val="tx1"/>
                </a:solidFill>
              </a:rPr>
              <a:t>Committee</a:t>
            </a:r>
            <a:r>
              <a:rPr lang="es-MX" sz="2400" dirty="0" smtClean="0">
                <a:solidFill>
                  <a:schemeClr val="tx1"/>
                </a:solidFill>
              </a:rPr>
              <a:t> </a:t>
            </a:r>
            <a:r>
              <a:rPr lang="es-MX" sz="2400" dirty="0" err="1" smtClean="0">
                <a:solidFill>
                  <a:schemeClr val="tx1"/>
                </a:solidFill>
              </a:rPr>
              <a:t>on</a:t>
            </a:r>
            <a:r>
              <a:rPr lang="es-MX" sz="2400" dirty="0" smtClean="0">
                <a:solidFill>
                  <a:schemeClr val="tx1"/>
                </a:solidFill>
              </a:rPr>
              <a:t> Receptor </a:t>
            </a:r>
            <a:r>
              <a:rPr lang="es-MX" sz="2400" dirty="0" err="1" smtClean="0">
                <a:solidFill>
                  <a:schemeClr val="tx1"/>
                </a:solidFill>
              </a:rPr>
              <a:t>Nomenclture</a:t>
            </a:r>
            <a:r>
              <a:rPr lang="es-MX" sz="2400" dirty="0" smtClean="0">
                <a:solidFill>
                  <a:schemeClr val="tx1"/>
                </a:solidFill>
              </a:rPr>
              <a:t> and </a:t>
            </a:r>
            <a:r>
              <a:rPr lang="es-MX" sz="2400" dirty="0" err="1" smtClean="0">
                <a:solidFill>
                  <a:schemeClr val="tx1"/>
                </a:solidFill>
              </a:rPr>
              <a:t>Drug</a:t>
            </a:r>
            <a:r>
              <a:rPr lang="es-MX" sz="2400" dirty="0">
                <a:solidFill>
                  <a:schemeClr val="tx1"/>
                </a:solidFill>
              </a:rPr>
              <a:t> </a:t>
            </a:r>
            <a:r>
              <a:rPr lang="es-MX" sz="2400" dirty="0" smtClean="0">
                <a:solidFill>
                  <a:schemeClr val="tx1"/>
                </a:solidFill>
              </a:rPr>
              <a:t>(reportado en varios </a:t>
            </a:r>
            <a:r>
              <a:rPr lang="es-MX" sz="2400" dirty="0" err="1" smtClean="0">
                <a:solidFill>
                  <a:schemeClr val="tx1"/>
                </a:solidFill>
              </a:rPr>
              <a:t>numeros</a:t>
            </a:r>
            <a:r>
              <a:rPr lang="es-MX" sz="2400" dirty="0" smtClean="0">
                <a:solidFill>
                  <a:schemeClr val="tx1"/>
                </a:solidFill>
              </a:rPr>
              <a:t> de </a:t>
            </a:r>
            <a:r>
              <a:rPr lang="es-MX" sz="2400" dirty="0" err="1" smtClean="0">
                <a:solidFill>
                  <a:schemeClr val="tx1"/>
                </a:solidFill>
              </a:rPr>
              <a:t>Pharmacological</a:t>
            </a:r>
            <a:r>
              <a:rPr lang="es-MX" sz="2400" dirty="0" smtClean="0">
                <a:solidFill>
                  <a:schemeClr val="tx1"/>
                </a:solidFill>
              </a:rPr>
              <a:t> </a:t>
            </a:r>
            <a:r>
              <a:rPr lang="es-MX" sz="2400" dirty="0" err="1" smtClean="0">
                <a:solidFill>
                  <a:schemeClr val="tx1"/>
                </a:solidFill>
              </a:rPr>
              <a:t>Reviews</a:t>
            </a:r>
            <a:r>
              <a:rPr lang="es-MX" sz="2400" dirty="0" smtClean="0">
                <a:solidFill>
                  <a:schemeClr val="tx1"/>
                </a:solidFill>
              </a:rPr>
              <a:t>).</a:t>
            </a:r>
          </a:p>
          <a:p>
            <a:pPr marL="0" indent="0" algn="just">
              <a:buNone/>
            </a:pPr>
            <a:endParaRPr lang="es-MX" dirty="0">
              <a:solidFill>
                <a:schemeClr val="tx1"/>
              </a:solidFill>
            </a:endParaRPr>
          </a:p>
        </p:txBody>
      </p:sp>
    </p:spTree>
    <p:extLst>
      <p:ext uri="{BB962C8B-B14F-4D97-AF65-F5344CB8AC3E}">
        <p14:creationId xmlns:p14="http://schemas.microsoft.com/office/powerpoint/2010/main" val="2985323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024"/>
            <a:ext cx="8229600" cy="908720"/>
          </a:xfrm>
        </p:spPr>
        <p:txBody>
          <a:bodyPr/>
          <a:lstStyle/>
          <a:p>
            <a:r>
              <a:rPr lang="es-MX" sz="4400" b="1" dirty="0" smtClean="0">
                <a:solidFill>
                  <a:srgbClr val="FF0000"/>
                </a:solidFill>
                <a:latin typeface="+mj-lt"/>
              </a:rPr>
              <a:t>Farmacodinamia</a:t>
            </a:r>
            <a:endParaRPr lang="es-MX" sz="4400" b="1" dirty="0">
              <a:solidFill>
                <a:srgbClr val="FF0000"/>
              </a:solidFill>
              <a:latin typeface="+mj-lt"/>
            </a:endParaRPr>
          </a:p>
        </p:txBody>
      </p:sp>
      <p:sp>
        <p:nvSpPr>
          <p:cNvPr id="3" name="2 Marcador de contenido"/>
          <p:cNvSpPr>
            <a:spLocks noGrp="1"/>
          </p:cNvSpPr>
          <p:nvPr>
            <p:ph idx="1"/>
          </p:nvPr>
        </p:nvSpPr>
        <p:spPr>
          <a:xfrm>
            <a:off x="462371" y="1412776"/>
            <a:ext cx="8219255" cy="5184576"/>
          </a:xfrm>
        </p:spPr>
        <p:txBody>
          <a:bodyPr>
            <a:normAutofit/>
          </a:bodyPr>
          <a:lstStyle/>
          <a:p>
            <a:pPr marL="0" indent="0" algn="just">
              <a:buNone/>
            </a:pPr>
            <a:r>
              <a:rPr lang="es-MX" dirty="0" smtClean="0">
                <a:solidFill>
                  <a:schemeClr val="tx1"/>
                </a:solidFill>
              </a:rPr>
              <a:t>Es el </a:t>
            </a:r>
            <a:r>
              <a:rPr lang="es-MX" dirty="0">
                <a:solidFill>
                  <a:schemeClr val="tx1"/>
                </a:solidFill>
              </a:rPr>
              <a:t>estudio de los efectos bioquímicos y </a:t>
            </a:r>
            <a:r>
              <a:rPr lang="es-MX" dirty="0" smtClean="0">
                <a:solidFill>
                  <a:schemeClr val="tx1"/>
                </a:solidFill>
              </a:rPr>
              <a:t>ﬁsiológicos </a:t>
            </a:r>
            <a:r>
              <a:rPr lang="es-MX" dirty="0">
                <a:solidFill>
                  <a:schemeClr val="tx1"/>
                </a:solidFill>
              </a:rPr>
              <a:t>de los fármacos y sus mecanismos de acción. </a:t>
            </a:r>
            <a:endParaRPr lang="es-MX" dirty="0" smtClean="0">
              <a:solidFill>
                <a:schemeClr val="tx1"/>
              </a:solidFill>
            </a:endParaRPr>
          </a:p>
          <a:p>
            <a:pPr marL="0" indent="0" algn="just">
              <a:buNone/>
            </a:pPr>
            <a:endParaRPr lang="es-MX" dirty="0">
              <a:solidFill>
                <a:schemeClr val="tx1"/>
              </a:solidFill>
            </a:endParaRPr>
          </a:p>
          <a:p>
            <a:pPr marL="0" indent="0" algn="just">
              <a:buNone/>
            </a:pPr>
            <a:endParaRPr lang="es-MX" dirty="0" smtClean="0">
              <a:solidFill>
                <a:schemeClr val="tx1"/>
              </a:solidFill>
            </a:endParaRPr>
          </a:p>
          <a:p>
            <a:pPr marL="0" indent="0" algn="just">
              <a:buNone/>
            </a:pPr>
            <a:endParaRPr lang="es-MX" dirty="0">
              <a:solidFill>
                <a:schemeClr val="tx1"/>
              </a:solidFill>
            </a:endParaRPr>
          </a:p>
          <a:p>
            <a:pPr marL="0" indent="0" algn="just">
              <a:buNone/>
            </a:pPr>
            <a:endParaRPr lang="es-MX" dirty="0" smtClean="0">
              <a:solidFill>
                <a:schemeClr val="tx1"/>
              </a:solidFill>
            </a:endParaRPr>
          </a:p>
          <a:p>
            <a:pPr marL="0" indent="0" algn="just">
              <a:buNone/>
            </a:pPr>
            <a:endParaRPr lang="es-MX" dirty="0">
              <a:solidFill>
                <a:schemeClr val="tx1"/>
              </a:solidFill>
            </a:endParaRPr>
          </a:p>
          <a:p>
            <a:pPr marL="0" indent="0" algn="just">
              <a:buNone/>
            </a:pPr>
            <a:endParaRPr lang="es-MX" dirty="0" smtClean="0">
              <a:solidFill>
                <a:schemeClr val="tx1"/>
              </a:solidFill>
            </a:endParaRPr>
          </a:p>
          <a:p>
            <a:pPr marL="0" indent="0" algn="just">
              <a:buNone/>
            </a:pPr>
            <a:endParaRPr lang="es-MX" dirty="0" smtClean="0">
              <a:solidFill>
                <a:schemeClr val="tx1"/>
              </a:solidFill>
            </a:endParaRPr>
          </a:p>
          <a:p>
            <a:pPr marL="0" indent="0" algn="just">
              <a:buNone/>
            </a:pPr>
            <a:r>
              <a:rPr lang="es-MX" dirty="0" smtClean="0">
                <a:solidFill>
                  <a:schemeClr val="tx1"/>
                </a:solidFill>
              </a:rPr>
              <a:t>El receptor inicia la cadena de fenómenos que conduce a lo efectos observados de un medicamento.</a:t>
            </a:r>
            <a:endParaRPr lang="es-MX" dirty="0">
              <a:solidFill>
                <a:schemeClr val="tx1"/>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6912" y="2636912"/>
            <a:ext cx="5210175" cy="1990725"/>
          </a:xfrm>
          <a:prstGeom prst="rect">
            <a:avLst/>
          </a:prstGeom>
        </p:spPr>
      </p:pic>
    </p:spTree>
    <p:extLst>
      <p:ext uri="{BB962C8B-B14F-4D97-AF65-F5344CB8AC3E}">
        <p14:creationId xmlns:p14="http://schemas.microsoft.com/office/powerpoint/2010/main" val="21945028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907504"/>
          </a:xfrm>
        </p:spPr>
        <p:txBody>
          <a:bodyPr/>
          <a:lstStyle/>
          <a:p>
            <a:r>
              <a:rPr lang="es-MX" sz="4400" b="1" dirty="0" smtClean="0">
                <a:latin typeface="+mj-lt"/>
              </a:rPr>
              <a:t>Receptor Farmacológico</a:t>
            </a:r>
            <a:endParaRPr lang="es-MX" sz="4400" b="1" dirty="0">
              <a:latin typeface="+mj-lt"/>
            </a:endParaRPr>
          </a:p>
        </p:txBody>
      </p:sp>
      <p:sp>
        <p:nvSpPr>
          <p:cNvPr id="3" name="2 Marcador de contenido"/>
          <p:cNvSpPr>
            <a:spLocks noGrp="1"/>
          </p:cNvSpPr>
          <p:nvPr>
            <p:ph idx="1"/>
          </p:nvPr>
        </p:nvSpPr>
        <p:spPr>
          <a:xfrm>
            <a:off x="323528" y="1600200"/>
            <a:ext cx="8640960" cy="4997152"/>
          </a:xfrm>
        </p:spPr>
        <p:txBody>
          <a:bodyPr>
            <a:normAutofit/>
          </a:bodyPr>
          <a:lstStyle/>
          <a:p>
            <a:pPr marL="457200" indent="-457200" algn="just">
              <a:buFont typeface="+mj-lt"/>
              <a:buAutoNum type="arabicPeriod"/>
            </a:pPr>
            <a:r>
              <a:rPr lang="es-MX" sz="2200" dirty="0" smtClean="0">
                <a:solidFill>
                  <a:schemeClr val="tx1"/>
                </a:solidFill>
              </a:rPr>
              <a:t>Determinan las relaciones cuantitativas entre la dosis o la concentración del fármaco y los efectos farmacológicos.</a:t>
            </a:r>
          </a:p>
          <a:p>
            <a:pPr marL="457200" indent="-457200" algn="just">
              <a:buFont typeface="+mj-lt"/>
              <a:buAutoNum type="arabicPeriod"/>
            </a:pPr>
            <a:endParaRPr lang="es-MX" sz="2200" dirty="0" smtClean="0">
              <a:solidFill>
                <a:schemeClr val="tx1"/>
              </a:solidFill>
            </a:endParaRPr>
          </a:p>
          <a:p>
            <a:pPr marL="457200" indent="-457200" algn="just">
              <a:buFont typeface="+mj-lt"/>
              <a:buAutoNum type="arabicPeriod"/>
            </a:pPr>
            <a:r>
              <a:rPr lang="es-MX" sz="2200" dirty="0" smtClean="0">
                <a:solidFill>
                  <a:schemeClr val="tx1"/>
                </a:solidFill>
              </a:rPr>
              <a:t>Explican la selectividad de la acción farmacológica. Ya que el tamaño, forma y carga eléctrica de un fármaco determinan si se unirá y con que afinidad a un receptor.</a:t>
            </a:r>
          </a:p>
          <a:p>
            <a:pPr marL="457200" indent="-457200" algn="just">
              <a:buFont typeface="+mj-lt"/>
              <a:buAutoNum type="arabicPeriod"/>
            </a:pPr>
            <a:endParaRPr lang="es-MX" sz="2200" dirty="0" smtClean="0">
              <a:solidFill>
                <a:schemeClr val="tx1"/>
              </a:solidFill>
            </a:endParaRPr>
          </a:p>
          <a:p>
            <a:pPr marL="457200" indent="-457200" algn="just">
              <a:buFont typeface="+mj-lt"/>
              <a:buAutoNum type="arabicPeriod"/>
            </a:pPr>
            <a:r>
              <a:rPr lang="es-MX" sz="2200" dirty="0" smtClean="0">
                <a:solidFill>
                  <a:schemeClr val="tx1"/>
                </a:solidFill>
              </a:rPr>
              <a:t>Son mediadores en las acciones de los agonistas y antagonistas farmacológicos.</a:t>
            </a:r>
            <a:endParaRPr lang="es-MX" sz="2200" dirty="0">
              <a:solidFill>
                <a:schemeClr val="tx1"/>
              </a:solidFill>
            </a:endParaRPr>
          </a:p>
        </p:txBody>
      </p:sp>
    </p:spTree>
    <p:extLst>
      <p:ext uri="{BB962C8B-B14F-4D97-AF65-F5344CB8AC3E}">
        <p14:creationId xmlns:p14="http://schemas.microsoft.com/office/powerpoint/2010/main" val="39760265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4737</TotalTime>
  <Words>3952</Words>
  <Application>Microsoft Office PowerPoint</Application>
  <PresentationFormat>Presentación en pantalla (4:3)</PresentationFormat>
  <Paragraphs>377</Paragraphs>
  <Slides>65</Slides>
  <Notes>2</Notes>
  <HiddenSlides>0</HiddenSlides>
  <MMClips>0</MMClips>
  <ScaleCrop>false</ScaleCrop>
  <HeadingPairs>
    <vt:vector size="4" baseType="variant">
      <vt:variant>
        <vt:lpstr>Tema</vt:lpstr>
      </vt:variant>
      <vt:variant>
        <vt:i4>1</vt:i4>
      </vt:variant>
      <vt:variant>
        <vt:lpstr>Títulos de diapositiva</vt:lpstr>
      </vt:variant>
      <vt:variant>
        <vt:i4>65</vt:i4>
      </vt:variant>
    </vt:vector>
  </HeadingPairs>
  <TitlesOfParts>
    <vt:vector size="66" baseType="lpstr">
      <vt:lpstr>Ejecutivo</vt:lpstr>
      <vt:lpstr>Universidad Autónoma del Estado de México</vt:lpstr>
      <vt:lpstr>Principios Generales De Farmacología</vt:lpstr>
      <vt:lpstr>Principios Generales De Farmacología</vt:lpstr>
      <vt:lpstr>Principios Generales De Farmacología</vt:lpstr>
      <vt:lpstr>Principios Generales De Farmacología</vt:lpstr>
      <vt:lpstr>Principios Generales De Farmacología</vt:lpstr>
      <vt:lpstr>Principios Generales De Farmacología</vt:lpstr>
      <vt:lpstr>Farmacodinamia</vt:lpstr>
      <vt:lpstr>Receptor Farmacológico</vt:lpstr>
      <vt:lpstr>Receptor Farmacológico</vt:lpstr>
      <vt:lpstr>Relación entre la concentración del fármaco y la respuesta.</vt:lpstr>
      <vt:lpstr>Presentación de PowerPoint</vt:lpstr>
      <vt:lpstr>Presentación de PowerPoint</vt:lpstr>
      <vt:lpstr>Presentación de PowerPoint</vt:lpstr>
      <vt:lpstr>Presentación de PowerPoint</vt:lpstr>
      <vt:lpstr>Acoplamiento receptor efector y receptores de reserva </vt:lpstr>
      <vt:lpstr>Acoplamiento receptor efector y receptores de reserva </vt:lpstr>
      <vt:lpstr>Receptores de reserva</vt:lpstr>
      <vt:lpstr>Receptores de reserva </vt:lpstr>
      <vt:lpstr>Antagonistas competitivos </vt:lpstr>
      <vt:lpstr>Antagonistas competitivos </vt:lpstr>
      <vt:lpstr>Antagonistas competitivos</vt:lpstr>
      <vt:lpstr>Antagonistas irreversibles </vt:lpstr>
      <vt:lpstr>Antagonistas irreversibles </vt:lpstr>
      <vt:lpstr>Antagonistas parciales</vt:lpstr>
      <vt:lpstr>Mecanismos de señalización y acción farmacológica</vt:lpstr>
      <vt:lpstr>Mecanismos de señalización y acción farmacológica</vt:lpstr>
      <vt:lpstr>Mecanismos de señalización y acción farmacológica</vt:lpstr>
      <vt:lpstr>Receptores liposolubles para sustancias liposolubles.</vt:lpstr>
      <vt:lpstr>Receptores liposolubles para sustancias liposolubles.</vt:lpstr>
      <vt:lpstr>Receptores liposolubles para sustancias liposolubles.</vt:lpstr>
      <vt:lpstr>Enzimas transmembrana reguladas por ligando</vt:lpstr>
      <vt:lpstr>Presentación de PowerPoint</vt:lpstr>
      <vt:lpstr>Enzimas transmembrana reguladas por ligando</vt:lpstr>
      <vt:lpstr>Enzimas transmembrana reguladas por ligando</vt:lpstr>
      <vt:lpstr>Enzimas transmembrana reguladas por ligando</vt:lpstr>
      <vt:lpstr>Enzimas transmembrana reguladas por ligando</vt:lpstr>
      <vt:lpstr>Receptores de citocinas</vt:lpstr>
      <vt:lpstr>Receptores de citocinas</vt:lpstr>
      <vt:lpstr>Conductos activados por ligando</vt:lpstr>
      <vt:lpstr>Conductos activados por ligando</vt:lpstr>
      <vt:lpstr>Conductos activados por ligando</vt:lpstr>
      <vt:lpstr>Conductos activados por ligando</vt:lpstr>
      <vt:lpstr>Conductos activados por voltaje.</vt:lpstr>
      <vt:lpstr>Conductos activados por voltaje.</vt:lpstr>
      <vt:lpstr>Proteína G Y Segundos mensajeros </vt:lpstr>
      <vt:lpstr>Proteína G y Segundos mensajeros</vt:lpstr>
      <vt:lpstr>Proteína G y Segundos mensajeros</vt:lpstr>
      <vt:lpstr>Proteína G</vt:lpstr>
      <vt:lpstr>Presentación de PowerPoint</vt:lpstr>
      <vt:lpstr>Presentación de PowerPoint</vt:lpstr>
      <vt:lpstr>Proteína G</vt:lpstr>
      <vt:lpstr>Presentación de PowerPoint</vt:lpstr>
      <vt:lpstr> Regulación del Receptor</vt:lpstr>
      <vt:lpstr>Presentación de PowerPoint</vt:lpstr>
      <vt:lpstr>Segundos mensajeros</vt:lpstr>
      <vt:lpstr>Segundos mensajeros</vt:lpstr>
      <vt:lpstr>Presentación de PowerPoint</vt:lpstr>
      <vt:lpstr>Segundos mensajeros</vt:lpstr>
      <vt:lpstr>Fosforilación</vt:lpstr>
      <vt:lpstr>Variación de la capacidad de respuesta farmacológica</vt:lpstr>
      <vt:lpstr>Variaciones Cuantitativas</vt:lpstr>
      <vt:lpstr>Variación de la capacidad de respuesta farmacológica</vt:lpstr>
      <vt:lpstr>Bibliografía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Giovana Ruiz Vázquez</dc:creator>
  <cp:lastModifiedBy>Giovana Ruiz Vázquez</cp:lastModifiedBy>
  <cp:revision>131</cp:revision>
  <dcterms:created xsi:type="dcterms:W3CDTF">2015-08-08T16:28:45Z</dcterms:created>
  <dcterms:modified xsi:type="dcterms:W3CDTF">2015-09-26T14:27:48Z</dcterms:modified>
</cp:coreProperties>
</file>