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311" r:id="rId2"/>
    <p:sldId id="316" r:id="rId3"/>
    <p:sldId id="257" r:id="rId4"/>
    <p:sldId id="261" r:id="rId5"/>
    <p:sldId id="265" r:id="rId6"/>
    <p:sldId id="280" r:id="rId7"/>
    <p:sldId id="281" r:id="rId8"/>
    <p:sldId id="263" r:id="rId9"/>
    <p:sldId id="313" r:id="rId10"/>
    <p:sldId id="314" r:id="rId11"/>
    <p:sldId id="312" r:id="rId12"/>
    <p:sldId id="264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76" r:id="rId23"/>
    <p:sldId id="291" r:id="rId24"/>
    <p:sldId id="292" r:id="rId25"/>
    <p:sldId id="293" r:id="rId26"/>
    <p:sldId id="294" r:id="rId27"/>
    <p:sldId id="296" r:id="rId28"/>
    <p:sldId id="297" r:id="rId29"/>
    <p:sldId id="298" r:id="rId30"/>
    <p:sldId id="299" r:id="rId31"/>
    <p:sldId id="300" r:id="rId32"/>
    <p:sldId id="277" r:id="rId33"/>
    <p:sldId id="303" r:id="rId34"/>
    <p:sldId id="274" r:id="rId35"/>
    <p:sldId id="272" r:id="rId36"/>
    <p:sldId id="273" r:id="rId37"/>
    <p:sldId id="275" r:id="rId38"/>
    <p:sldId id="279" r:id="rId39"/>
    <p:sldId id="304" r:id="rId40"/>
    <p:sldId id="306" r:id="rId41"/>
    <p:sldId id="307" r:id="rId42"/>
    <p:sldId id="308" r:id="rId43"/>
    <p:sldId id="309" r:id="rId44"/>
    <p:sldId id="295" r:id="rId45"/>
    <p:sldId id="315" r:id="rId4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434" autoAdjust="0"/>
  </p:normalViewPr>
  <p:slideViewPr>
    <p:cSldViewPr snapToGrid="0">
      <p:cViewPr varScale="1">
        <p:scale>
          <a:sx n="71" d="100"/>
          <a:sy n="71" d="100"/>
        </p:scale>
        <p:origin x="12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5826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327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5912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87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8569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1571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6414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678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6608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86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548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191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255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9491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26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1323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E7E1-43BE-4FE9-A975-B6CE1E04BBC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B2B3ED1-B394-4936-9547-DBE5D4A1B95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494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3599" y="5977867"/>
            <a:ext cx="2891118" cy="403413"/>
          </a:xfrm>
        </p:spPr>
        <p:txBody>
          <a:bodyPr>
            <a:normAutofit/>
          </a:bodyPr>
          <a:lstStyle/>
          <a:p>
            <a:pPr algn="ctr"/>
            <a:r>
              <a:rPr lang="es-MX" sz="1650" dirty="0" smtClean="0">
                <a:ln/>
                <a:solidFill>
                  <a:schemeClr val="accent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Agosto </a:t>
            </a:r>
            <a:r>
              <a:rPr lang="es-MX" sz="1650" dirty="0">
                <a:ln/>
                <a:solidFill>
                  <a:schemeClr val="accent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de 2015</a:t>
            </a:r>
            <a:endParaRPr lang="es-MX" sz="1650" dirty="0">
              <a:solidFill>
                <a:schemeClr val="accent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382" y="276417"/>
            <a:ext cx="1475016" cy="1306608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385047" y="1743489"/>
            <a:ext cx="71888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n/>
                <a:solidFill>
                  <a:schemeClr val="accent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Universidad Autónoma del Estado de México</a:t>
            </a:r>
            <a:br>
              <a:rPr lang="es-MX" sz="2400" b="1" dirty="0">
                <a:ln/>
                <a:solidFill>
                  <a:schemeClr val="accent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r>
              <a:rPr lang="es-MX" sz="2400" b="1" dirty="0">
                <a:ln/>
                <a:solidFill>
                  <a:schemeClr val="accent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Plantel “Sor Juana Inés de la Cruz”</a:t>
            </a:r>
            <a:br>
              <a:rPr lang="es-MX" sz="2400" b="1" dirty="0">
                <a:ln/>
                <a:solidFill>
                  <a:schemeClr val="accent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endParaRPr lang="es-MX" sz="2400" dirty="0">
              <a:solidFill>
                <a:schemeClr val="accent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530890" y="343026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2400" b="1" dirty="0" smtClean="0">
                <a:ln/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Salud Adolescente</a:t>
            </a:r>
            <a:br>
              <a:rPr lang="es-MX" sz="2400" b="1" dirty="0" smtClean="0">
                <a:ln/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s-MX" sz="2400" b="1" dirty="0" smtClean="0">
                <a:ln/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Sistema Inmunológico</a:t>
            </a:r>
            <a:endParaRPr lang="es-MX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530890" y="50157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>
                <a:ln/>
                <a:solidFill>
                  <a:schemeClr val="accent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M. en E. S. Rosa Elena Martínez </a:t>
            </a:r>
            <a:r>
              <a:rPr lang="es-MX" b="1" dirty="0" smtClean="0">
                <a:ln/>
                <a:solidFill>
                  <a:schemeClr val="accent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Olvera</a:t>
            </a:r>
            <a:r>
              <a:rPr lang="es-MX" b="1" dirty="0">
                <a:ln/>
                <a:solidFill>
                  <a:schemeClr val="accent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/>
            </a:r>
            <a:br>
              <a:rPr lang="es-MX" b="1" dirty="0">
                <a:ln/>
                <a:solidFill>
                  <a:schemeClr val="accent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</a:br>
            <a:endParaRPr lang="es-MX" dirty="0">
              <a:solidFill>
                <a:schemeClr val="accent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71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5001" y="651578"/>
            <a:ext cx="6589199" cy="937990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Barreras </a:t>
            </a:r>
            <a:r>
              <a:rPr lang="es-MX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naturales </a:t>
            </a:r>
            <a: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externas</a:t>
            </a:r>
            <a:b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7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Barreras </a:t>
            </a:r>
            <a:r>
              <a:rPr lang="es-MX" sz="27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anatómicas o </a:t>
            </a:r>
            <a:r>
              <a:rPr lang="es-MX" sz="27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físicas</a:t>
            </a:r>
            <a:r>
              <a:rPr lang="es-MX" sz="27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7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5001" y="1793298"/>
            <a:ext cx="7147999" cy="4114800"/>
          </a:xfrm>
        </p:spPr>
        <p:txBody>
          <a:bodyPr>
            <a:noAutofit/>
          </a:bodyPr>
          <a:lstStyle/>
          <a:p>
            <a:pPr algn="just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piel.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constituye un barrera de protección frente a las agresiones externas, la piel con su capa externa denominada epidermis, la dermis y el tejido celular subcutáneo impiden que los microorganismos penetren a nuestro cuerpo.</a:t>
            </a:r>
          </a:p>
          <a:p>
            <a:pPr algn="just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sudor.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elimina algunos desechos por arrastre y contiene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lizosimas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capaces de atravesar la membrana celular de diversas bacterias.</a:t>
            </a:r>
          </a:p>
          <a:p>
            <a:pPr algn="just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Saliva, lagrimas y secreciones nasales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en ellas existe la enzima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lizosima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que tiene acción bactericida.</a:t>
            </a:r>
          </a:p>
        </p:txBody>
      </p:sp>
    </p:spTree>
    <p:extLst>
      <p:ext uri="{BB962C8B-B14F-4D97-AF65-F5344CB8AC3E}">
        <p14:creationId xmlns:p14="http://schemas.microsoft.com/office/powerpoint/2010/main" val="49041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5001" y="662210"/>
            <a:ext cx="6589199" cy="93799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Barreras </a:t>
            </a: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naturales </a:t>
            </a:r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externas</a:t>
            </a:r>
            <a:b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Barreras </a:t>
            </a: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anatómicas o </a:t>
            </a:r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físicas</a:t>
            </a:r>
            <a: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5001" y="1854200"/>
            <a:ext cx="7147999" cy="4114800"/>
          </a:xfrm>
        </p:spPr>
        <p:txBody>
          <a:bodyPr>
            <a:noAutofit/>
          </a:bodyPr>
          <a:lstStyle/>
          <a:p>
            <a:pPr algn="just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Secreciones mucosas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que recubren las aberturas naturales (boca, ano, fosas nasales, vías respiratorias, urogenitales y digestivas) constituyen otro tipo de barrera.</a:t>
            </a:r>
          </a:p>
          <a:p>
            <a:pPr algn="just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Semen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Contiene la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espermina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de acción bactericida.</a:t>
            </a:r>
          </a:p>
          <a:p>
            <a:pPr algn="just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Jugo gástrico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Contiene ácido clorhídrico, enzimas y moco producidos por las glándulas gástricas, la baja acides es suficiente para conservar la esterilidad en el estomago. </a:t>
            </a:r>
          </a:p>
          <a:p>
            <a:pPr algn="just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Flora bacteriana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Son bacterias que contribuyen a la defensa del organismo segregando sustancias que impiden al asentamiento de bacterias nocivas las cuales puedan competir por los nutrientes.    </a:t>
            </a:r>
          </a:p>
          <a:p>
            <a:pPr algn="just"/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4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4696" y="446567"/>
            <a:ext cx="4741856" cy="893135"/>
          </a:xfrm>
        </p:spPr>
        <p:txBody>
          <a:bodyPr>
            <a:noAutofit/>
          </a:bodyPr>
          <a:lstStyle/>
          <a:p>
            <a:r>
              <a:rPr lang="es-MX" sz="2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BARRERAS NATURALES INTERNAS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91" y="1815812"/>
            <a:ext cx="8431859" cy="492522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Estas se activan si los microorganismos atraviesan las barreras naturales externas y penetran en los tejidos más profundos, produciendo una infección </a:t>
            </a:r>
          </a:p>
          <a:p>
            <a:pPr marL="0" indent="0" algn="just">
              <a:buNone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Esta constituido por el sistema inmune que se encuentra diseminado  por todo el cuerpo, y está constituido por vasos linfáticos, células y moléculas  distribuidas por el torrente sanguíneo.</a:t>
            </a:r>
          </a:p>
          <a:p>
            <a:pPr marL="0" indent="0" algn="just">
              <a:buNone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Esta formado por: 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Inflamación.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Fagocitosis.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Sistema de complemento o defensas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especificfas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8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978" y="74428"/>
            <a:ext cx="7528214" cy="665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21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130" y="382772"/>
            <a:ext cx="7729869" cy="647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05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706" y="-170120"/>
            <a:ext cx="7556967" cy="566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988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539" y="138223"/>
            <a:ext cx="7538484" cy="635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619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130" y="-116958"/>
            <a:ext cx="7570381" cy="642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86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397" y="180753"/>
            <a:ext cx="7559748" cy="611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60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968" y="382773"/>
            <a:ext cx="7517218" cy="603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47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04" y="1495754"/>
            <a:ext cx="8259873" cy="5362246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590360" y="370673"/>
            <a:ext cx="7151917" cy="999973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 de la Asignatura Salud Adolescente</a:t>
            </a:r>
          </a:p>
          <a:p>
            <a:r>
              <a:rPr lang="es-MX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Modulo I. Salud Adolescente y Profilaxis</a:t>
            </a:r>
          </a:p>
          <a:p>
            <a:r>
              <a:rPr lang="es-MX" sz="2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Tema: Mecanismos de defensa en el cuerpo humano</a:t>
            </a:r>
            <a:endParaRPr lang="es-MX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67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188" y="0"/>
            <a:ext cx="76504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872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982" y="180753"/>
            <a:ext cx="7749018" cy="647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21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4959" y="164118"/>
            <a:ext cx="6589199" cy="428513"/>
          </a:xfrm>
        </p:spPr>
        <p:txBody>
          <a:bodyPr>
            <a:noAutofit/>
          </a:bodyPr>
          <a:lstStyle/>
          <a:p>
            <a:r>
              <a:rPr lang="es-MX" sz="2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FAGOCITOSIS.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4211" y="1190847"/>
            <a:ext cx="8184248" cy="5337544"/>
          </a:xfrm>
        </p:spPr>
        <p:txBody>
          <a:bodyPr>
            <a:norm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Los fagocitos son células que se forman en la médula ósea  roja, su nombre proviene del </a:t>
            </a:r>
            <a:r>
              <a:rPr lang="es-MX" sz="2000" i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s-MX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riego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 “comedoras de células”.</a:t>
            </a:r>
            <a:endParaRPr lang="es-MX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204" y="4364183"/>
            <a:ext cx="2100263" cy="122158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817" y="2756839"/>
            <a:ext cx="1607344" cy="160734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3271" y="2956863"/>
            <a:ext cx="1344324" cy="131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4697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659" y="584791"/>
            <a:ext cx="7219507" cy="590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1601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702" y="710375"/>
            <a:ext cx="7310851" cy="528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8867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855" y="648586"/>
            <a:ext cx="7729145" cy="620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637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793" y="733647"/>
            <a:ext cx="7915514" cy="443377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382" y="5341714"/>
            <a:ext cx="17145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971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439" y="1307804"/>
            <a:ext cx="8006319" cy="501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7595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675" y="127591"/>
            <a:ext cx="6715125" cy="692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4906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866" y="1"/>
            <a:ext cx="7751134" cy="710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372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0360" y="487632"/>
            <a:ext cx="6589199" cy="1224210"/>
          </a:xfrm>
        </p:spPr>
        <p:txBody>
          <a:bodyPr>
            <a:noAutofit/>
          </a:bodyPr>
          <a:lstStyle/>
          <a:p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 de defensa del cuerpo humano</a:t>
            </a:r>
            <a:endParaRPr lang="es-MX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590360" y="2405986"/>
            <a:ext cx="4048440" cy="3563014"/>
          </a:xfrm>
        </p:spPr>
        <p:txBody>
          <a:bodyPr>
            <a:noAutofit/>
          </a:bodyPr>
          <a:lstStyle/>
          <a:p>
            <a:pPr algn="just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El sistema inmune es una red de células, tejidos y órganos en todo el cuerpo para defensa en contra de microorganismos.</a:t>
            </a:r>
          </a:p>
        </p:txBody>
      </p:sp>
      <p:pic>
        <p:nvPicPr>
          <p:cNvPr id="1026" name="Picture 2" descr="http://www.bopki.com/es/p/c/uploads/pharmaton-defensas/2013/02/slideshow0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130" y="2762083"/>
            <a:ext cx="2711304" cy="207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3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865" y="-127591"/>
            <a:ext cx="7549116" cy="698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1580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764" y="-95692"/>
            <a:ext cx="7634176" cy="669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670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8138" y="1255194"/>
            <a:ext cx="5196578" cy="477913"/>
          </a:xfrm>
        </p:spPr>
        <p:txBody>
          <a:bodyPr>
            <a:noAutofit/>
          </a:bodyPr>
          <a:lstStyle/>
          <a:p>
            <a:r>
              <a:rPr lang="es-MX" sz="2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DEFENSAS </a:t>
            </a:r>
            <a:r>
              <a:rPr lang="es-MX" sz="29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ESPECIFICAS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3317" y="1929058"/>
            <a:ext cx="8420562" cy="485451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 basan en el reconocimiento de determinados antígenos localizados en la superficie del germen patógeno.  Incluye dos tipos de respuesta:</a:t>
            </a:r>
          </a:p>
          <a:p>
            <a:pPr marL="0" indent="0">
              <a:buNone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Respuesta Humoral (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anticuerpos). Es una proteína producida por el sistema inmunitario del cuerpo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cuando detecta sustancias dañinas, llamadas antígenos (tales como bacterias, hongos, parásitos, virus, y químicos). Cada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tipo de anticuerpo es único y defiende al organismo de un tipo específico de antígeno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Respuesta Celular. Son los linfocitos T que destruyen los microorganismos portadores de los antígenos ( células T, Linfocitos T )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305" y="248148"/>
            <a:ext cx="1393574" cy="87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6225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675" y="1478756"/>
            <a:ext cx="5200650" cy="390048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975" y="1593056"/>
            <a:ext cx="5200650" cy="390048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0275" y="1707356"/>
            <a:ext cx="5200650" cy="390048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0275" y="1"/>
            <a:ext cx="6943725" cy="665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613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7173" y="244550"/>
            <a:ext cx="7442790" cy="524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62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3545" y="-457200"/>
            <a:ext cx="7405273" cy="668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36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1186" y="1067665"/>
            <a:ext cx="7791428" cy="562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89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1462" y="1145598"/>
            <a:ext cx="7725580" cy="581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69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1512" y="244549"/>
            <a:ext cx="7171134" cy="1616149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Células que intervienen en la protección y defensa del organismo</a:t>
            </a:r>
            <a:r>
              <a:rPr lang="es-MX" sz="13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1749" y="1935126"/>
            <a:ext cx="7926710" cy="48059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Leucocitos o glóbulos blancos.</a:t>
            </a:r>
          </a:p>
          <a:p>
            <a:pPr marL="0" indent="0">
              <a:buNone/>
            </a:pP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Son células que se encuentran en la sangre y tienen la función de combatir las infecciones, se clasifican en :</a:t>
            </a:r>
          </a:p>
          <a:p>
            <a:pPr marL="0" indent="0">
              <a:buNone/>
            </a:pP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b="1" dirty="0" err="1">
                <a:latin typeface="Arial" panose="020B0604020202020204" pitchFamily="34" charset="0"/>
                <a:cs typeface="Arial" panose="020B0604020202020204" pitchFamily="34" charset="0"/>
              </a:rPr>
              <a:t>Polimorfonucleares</a:t>
            </a: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Neutrófilos.</a:t>
            </a:r>
          </a:p>
          <a:p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Eosinófilos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Basófilos. </a:t>
            </a:r>
          </a:p>
          <a:p>
            <a:pPr marL="0" indent="0">
              <a:buNone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Mononucleares: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Linfocitos.</a:t>
            </a:r>
          </a:p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Monocitos.</a:t>
            </a:r>
          </a:p>
        </p:txBody>
      </p:sp>
    </p:spTree>
    <p:extLst>
      <p:ext uri="{BB962C8B-B14F-4D97-AF65-F5344CB8AC3E}">
        <p14:creationId xmlns:p14="http://schemas.microsoft.com/office/powerpoint/2010/main" val="12351098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046976"/>
              </p:ext>
            </p:extLst>
          </p:nvPr>
        </p:nvGraphicFramePr>
        <p:xfrm>
          <a:off x="1626781" y="776177"/>
          <a:ext cx="7230140" cy="5720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5070"/>
                <a:gridCol w="3615070"/>
              </a:tblGrid>
              <a:tr h="772018">
                <a:tc gridSpan="2">
                  <a:txBody>
                    <a:bodyPr/>
                    <a:lstStyle/>
                    <a:p>
                      <a:pPr algn="ctr"/>
                      <a:r>
                        <a:rPr lang="es-MX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Valores normales de leucocitos</a:t>
                      </a:r>
                      <a:r>
                        <a:rPr lang="es-MX" sz="15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s-MX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772018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Recién nacido </a:t>
                      </a:r>
                      <a:endParaRPr lang="es-MX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a 26     mil/mm</a:t>
                      </a:r>
                      <a:r>
                        <a:rPr lang="es-MX" sz="10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MX" sz="1000" b="1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</a:tr>
              <a:tr h="772018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los tres meses</a:t>
                      </a:r>
                      <a:r>
                        <a:rPr lang="es-MX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a 16       mil/mm</a:t>
                      </a:r>
                      <a:r>
                        <a:rPr lang="es-MX" sz="10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  <a:p>
                      <a:endParaRPr lang="es-MX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</a:tr>
              <a:tr h="772018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 año de edad </a:t>
                      </a:r>
                      <a:endParaRPr lang="es-MX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a 16       </a:t>
                      </a:r>
                      <a:r>
                        <a:rPr kumimoji="0" lang="es-MX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mil/mm</a:t>
                      </a:r>
                      <a:r>
                        <a:rPr kumimoji="0" lang="es-MX" sz="14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</a:p>
                    <a:p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</a:t>
                      </a:r>
                      <a:endParaRPr lang="es-MX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</a:tr>
              <a:tr h="772018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Entre los 3 y 5 años</a:t>
                      </a:r>
                      <a:endParaRPr lang="es-MX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a 14     mil/mm</a:t>
                      </a:r>
                      <a:r>
                        <a:rPr lang="es-MX" sz="10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  <a:p>
                      <a:endParaRPr lang="es-MX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</a:tr>
              <a:tr h="772018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los 5 a los 15 años </a:t>
                      </a:r>
                      <a:endParaRPr lang="es-MX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 a 12    mil/mm</a:t>
                      </a:r>
                      <a:r>
                        <a:rPr lang="es-MX" sz="10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  <a:p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</a:tr>
              <a:tr h="1088209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Hombre  y mujer adulto</a:t>
                      </a:r>
                      <a:endParaRPr lang="es-MX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MX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 a 10     mil/mm</a:t>
                      </a:r>
                      <a:r>
                        <a:rPr lang="es-MX" sz="10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  <a:p>
                      <a:endParaRPr lang="es-MX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4903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0000"/>
                <a:satMod val="92000"/>
                <a:lumMod val="120000"/>
              </a:schemeClr>
            </a:gs>
            <a:gs pos="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o 22"/>
          <p:cNvGrpSpPr/>
          <p:nvPr/>
        </p:nvGrpSpPr>
        <p:grpSpPr>
          <a:xfrm>
            <a:off x="1961570" y="922050"/>
            <a:ext cx="6433129" cy="4805650"/>
            <a:chOff x="2558471" y="909350"/>
            <a:chExt cx="5384342" cy="3664743"/>
          </a:xfrm>
          <a:solidFill>
            <a:schemeClr val="accent1"/>
          </a:solidFill>
        </p:grpSpPr>
        <p:sp>
          <p:nvSpPr>
            <p:cNvPr id="4" name="Proceso 3"/>
            <p:cNvSpPr/>
            <p:nvPr/>
          </p:nvSpPr>
          <p:spPr>
            <a:xfrm>
              <a:off x="4111266" y="909350"/>
              <a:ext cx="2010641" cy="670214"/>
            </a:xfrm>
            <a:prstGeom prst="flowChartProcess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350" dirty="0">
                  <a:latin typeface="Arial" panose="020B0604020202020204" pitchFamily="34" charset="0"/>
                  <a:cs typeface="Arial" panose="020B0604020202020204" pitchFamily="34" charset="0"/>
                </a:rPr>
                <a:t>INMUNIDAD</a:t>
              </a:r>
            </a:p>
          </p:txBody>
        </p:sp>
        <p:cxnSp>
          <p:nvCxnSpPr>
            <p:cNvPr id="6" name="Conector recto de flecha 5"/>
            <p:cNvCxnSpPr/>
            <p:nvPr/>
          </p:nvCxnSpPr>
          <p:spPr>
            <a:xfrm flipH="1">
              <a:off x="3842401" y="1583460"/>
              <a:ext cx="623454" cy="872837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de flecha 7"/>
            <p:cNvCxnSpPr/>
            <p:nvPr/>
          </p:nvCxnSpPr>
          <p:spPr>
            <a:xfrm>
              <a:off x="5650565" y="1552360"/>
              <a:ext cx="740207" cy="868795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ángulo 8"/>
            <p:cNvSpPr/>
            <p:nvPr/>
          </p:nvSpPr>
          <p:spPr>
            <a:xfrm>
              <a:off x="3210360" y="2477728"/>
              <a:ext cx="1262496" cy="631247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350" dirty="0">
                  <a:latin typeface="Arial" panose="020B0604020202020204" pitchFamily="34" charset="0"/>
                  <a:cs typeface="Arial" panose="020B0604020202020204" pitchFamily="34" charset="0"/>
                </a:rPr>
                <a:t>INNATA </a:t>
              </a:r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5809389" y="2421155"/>
              <a:ext cx="1309254" cy="69359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350" dirty="0">
                  <a:latin typeface="Arial" panose="020B0604020202020204" pitchFamily="34" charset="0"/>
                  <a:cs typeface="Arial" panose="020B0604020202020204" pitchFamily="34" charset="0"/>
                </a:rPr>
                <a:t>ADAPTATIVA</a:t>
              </a:r>
            </a:p>
          </p:txBody>
        </p:sp>
        <p:cxnSp>
          <p:nvCxnSpPr>
            <p:cNvPr id="12" name="Conector recto de flecha 11"/>
            <p:cNvCxnSpPr>
              <a:endCxn id="19" idx="0"/>
            </p:cNvCxnSpPr>
            <p:nvPr/>
          </p:nvCxnSpPr>
          <p:spPr>
            <a:xfrm flipH="1">
              <a:off x="3142960" y="3130406"/>
              <a:ext cx="411151" cy="750094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/>
            <p:cNvCxnSpPr>
              <a:endCxn id="20" idx="0"/>
            </p:cNvCxnSpPr>
            <p:nvPr/>
          </p:nvCxnSpPr>
          <p:spPr>
            <a:xfrm>
              <a:off x="4111266" y="3130406"/>
              <a:ext cx="445763" cy="757887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/>
            <p:cNvCxnSpPr>
              <a:endCxn id="21" idx="0"/>
            </p:cNvCxnSpPr>
            <p:nvPr/>
          </p:nvCxnSpPr>
          <p:spPr>
            <a:xfrm flipH="1">
              <a:off x="5951615" y="3044971"/>
              <a:ext cx="491564" cy="843322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/>
            <p:cNvCxnSpPr>
              <a:endCxn id="22" idx="0"/>
            </p:cNvCxnSpPr>
            <p:nvPr/>
          </p:nvCxnSpPr>
          <p:spPr>
            <a:xfrm>
              <a:off x="6681066" y="3111646"/>
              <a:ext cx="681155" cy="776647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ángulo 18"/>
            <p:cNvSpPr/>
            <p:nvPr/>
          </p:nvSpPr>
          <p:spPr>
            <a:xfrm>
              <a:off x="2558471" y="3880500"/>
              <a:ext cx="1168977" cy="685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350" dirty="0">
                  <a:latin typeface="Arial" panose="020B0604020202020204" pitchFamily="34" charset="0"/>
                  <a:cs typeface="Arial" panose="020B0604020202020204" pitchFamily="34" charset="0"/>
                </a:rPr>
                <a:t>BARRERAS NATURALES</a:t>
              </a:r>
            </a:p>
          </p:txBody>
        </p:sp>
        <p:sp>
          <p:nvSpPr>
            <p:cNvPr id="20" name="Rectángulo 19"/>
            <p:cNvSpPr/>
            <p:nvPr/>
          </p:nvSpPr>
          <p:spPr>
            <a:xfrm>
              <a:off x="3976436" y="3888293"/>
              <a:ext cx="1161185" cy="685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350" dirty="0">
                  <a:latin typeface="Arial" panose="020B0604020202020204" pitchFamily="34" charset="0"/>
                  <a:cs typeface="Arial" panose="020B0604020202020204" pitchFamily="34" charset="0"/>
                </a:rPr>
                <a:t>FAGOCITOS</a:t>
              </a:r>
            </a:p>
          </p:txBody>
        </p:sp>
        <p:sp>
          <p:nvSpPr>
            <p:cNvPr id="21" name="Rectángulo 20"/>
            <p:cNvSpPr/>
            <p:nvPr/>
          </p:nvSpPr>
          <p:spPr>
            <a:xfrm>
              <a:off x="5386609" y="3888293"/>
              <a:ext cx="1130012" cy="685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350" dirty="0">
                  <a:latin typeface="Arial" panose="020B0604020202020204" pitchFamily="34" charset="0"/>
                  <a:cs typeface="Arial" panose="020B0604020202020204" pitchFamily="34" charset="0"/>
                </a:rPr>
                <a:t>CELULAR</a:t>
              </a:r>
            </a:p>
          </p:txBody>
        </p:sp>
        <p:sp>
          <p:nvSpPr>
            <p:cNvPr id="22" name="Rectángulo 21"/>
            <p:cNvSpPr/>
            <p:nvPr/>
          </p:nvSpPr>
          <p:spPr>
            <a:xfrm>
              <a:off x="6781628" y="3888293"/>
              <a:ext cx="1161185" cy="6858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350" dirty="0">
                  <a:latin typeface="Arial" panose="020B0604020202020204" pitchFamily="34" charset="0"/>
                  <a:cs typeface="Arial" panose="020B0604020202020204" pitchFamily="34" charset="0"/>
                </a:rPr>
                <a:t>HUMORAL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946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8711" y="921297"/>
            <a:ext cx="4785014" cy="482686"/>
          </a:xfrm>
        </p:spPr>
        <p:txBody>
          <a:bodyPr>
            <a:noAutofit/>
          </a:bodyPr>
          <a:lstStyle/>
          <a:p>
            <a:r>
              <a:rPr lang="es-MX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Neutrófilos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32127" y="1722957"/>
            <a:ext cx="7756692" cy="4060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Los neutrófilos juegan un rol central en los procesos inflamatorios, un gran numero invade los sitios de infección y empiezan a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fogocitar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restos tisulares y cuerpos extraños.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 los más abundantes 65 – 70%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Tienen el doble de tamaño que un eritrocito.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 núcleo es multilobulado.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Principal componente de la inmunidad innata.</a:t>
            </a: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Mecanismo bactericida y fagocitosis.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6056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651797"/>
          </a:xfrm>
        </p:spPr>
        <p:txBody>
          <a:bodyPr>
            <a:normAutofit fontScale="90000"/>
          </a:bodyPr>
          <a:lstStyle/>
          <a:p>
            <a:r>
              <a:rPr lang="es-MX" sz="4400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Eosinofilo</a:t>
            </a:r>
            <a:endParaRPr lang="es-MX" sz="4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942415" y="1552353"/>
            <a:ext cx="6591985" cy="4358869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Son de tamaño similar al neutrófilo.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Son menos abundantes de 1 – 3 %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Principal defensa en las parasitosis.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 citoplasma es basófilo.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Tiene muchos gránulos.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núcleo es lobulado (2) 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5599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88002"/>
          </a:xfrm>
        </p:spPr>
        <p:txBody>
          <a:bodyPr>
            <a:noAutofit/>
          </a:bodyPr>
          <a:lstStyle/>
          <a:p>
            <a:r>
              <a:rPr lang="es-MX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Basófilo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2133600"/>
            <a:ext cx="7042097" cy="3777622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el menos abundante  menor al 1%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 citoplasma es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acidófilo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Sus gránulos son muy grandes e irregulares.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 núcleo esta todo cubierto. 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 función es similar o complementaria a la del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eosinofilo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y el mastocito.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1681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3343" y="127565"/>
            <a:ext cx="2221057" cy="166579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19899" y="343664"/>
            <a:ext cx="3955868" cy="751489"/>
          </a:xfrm>
        </p:spPr>
        <p:txBody>
          <a:bodyPr>
            <a:noAutofit/>
          </a:bodyPr>
          <a:lstStyle/>
          <a:p>
            <a:r>
              <a:rPr lang="es-MX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Inflamatorios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14131" y="2133600"/>
            <a:ext cx="7120270" cy="3777622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encuentra en los tejidos.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liberador de mediadores inflamatorios (histaminas)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Tiene un núcleo sencillo.</a:t>
            </a:r>
          </a:p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Son los responsables de la respuesta alérgica inflamatoria 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5489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656" y="670680"/>
            <a:ext cx="7161693" cy="603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5176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77368" y="624110"/>
            <a:ext cx="6589199" cy="724661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45360" y="1348771"/>
            <a:ext cx="7929282" cy="5123330"/>
          </a:xfrm>
        </p:spPr>
        <p:txBody>
          <a:bodyPr>
            <a:norm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Figueroa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Zúñiga, Javier E., Principios básicos en Salud Pública, Universidad Autónoma del Estado de México, 1991. </a:t>
            </a:r>
          </a:p>
          <a:p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Higashida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Hirose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Bertha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Yoshiko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Ciencias de la Salud, Mc Graw-Hill, México, 2013. o Landes, Jacob H. Nociones prácticas de Epidemiología, La prensa Médica Mexicana, México, 1990.</a:t>
            </a: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Lesur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 Luis, et. al. Anatomía, fisiología y Salud, Trillas, México, 2008.   </a:t>
            </a: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San Martín, Hernán, Salud y Enfermedad, La prensa Médica Mexicana, México,  </a:t>
            </a:r>
            <a:endParaRPr lang="es-MX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Solá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Mendoza, Juan, Introducción a las Ciencias de la Salud, Trillas, México, 2008.</a:t>
            </a:r>
          </a:p>
          <a:p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Vega Franco, Leopoldo; Héctor García </a:t>
            </a:r>
            <a:r>
              <a:rPr lang="es-MX" dirty="0" err="1">
                <a:latin typeface="Arial" panose="020B0604020202020204" pitchFamily="34" charset="0"/>
                <a:cs typeface="Arial" panose="020B0604020202020204" pitchFamily="34" charset="0"/>
              </a:rPr>
              <a:t>Manzanedo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, Bases esenciales de la Salud Pública, La prensa Médica Mexicana, México, 2009. </a:t>
            </a:r>
          </a:p>
        </p:txBody>
      </p:sp>
    </p:spTree>
    <p:extLst>
      <p:ext uri="{BB962C8B-B14F-4D97-AF65-F5344CB8AC3E}">
        <p14:creationId xmlns:p14="http://schemas.microsoft.com/office/powerpoint/2010/main" val="2587493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4694" y="766534"/>
            <a:ext cx="6683765" cy="554266"/>
          </a:xfrm>
        </p:spPr>
        <p:txBody>
          <a:bodyPr>
            <a:noAutofit/>
          </a:bodyPr>
          <a:lstStyle/>
          <a:p>
            <a:r>
              <a:rPr lang="es-MX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Inmunidad:</a:t>
            </a:r>
            <a:endParaRPr lang="es-MX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944694" y="1850371"/>
            <a:ext cx="6976022" cy="4454735"/>
          </a:xfrm>
        </p:spPr>
        <p:txBody>
          <a:bodyPr>
            <a:noAutofit/>
          </a:bodyPr>
          <a:lstStyle/>
          <a:p>
            <a:r>
              <a:rPr lang="es-MX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Innata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origina en el desarrollo embrionario del individuo con independencia de la presencia de antígenos.</a:t>
            </a:r>
          </a:p>
          <a:p>
            <a:pPr marL="0" indent="0">
              <a:buNone/>
            </a:pP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Adquirida  o adaptativa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Solo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se forma cuando aparece un antígeno, como ocurre en el caso de la formación de </a:t>
            </a:r>
            <a:r>
              <a:rPr lang="es-MX" sz="2400" dirty="0" err="1">
                <a:latin typeface="Arial" panose="020B0604020202020204" pitchFamily="34" charset="0"/>
                <a:cs typeface="Arial" panose="020B0604020202020204" pitchFamily="34" charset="0"/>
              </a:rPr>
              <a:t>imnunoglobulinas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6962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064" b="23884"/>
          <a:stretch/>
        </p:blipFill>
        <p:spPr>
          <a:xfrm>
            <a:off x="713582" y="929757"/>
            <a:ext cx="7948999" cy="534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31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865" y="470697"/>
            <a:ext cx="7598990" cy="5784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381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5001" y="662210"/>
            <a:ext cx="6589199" cy="937990"/>
          </a:xfrm>
        </p:spPr>
        <p:txBody>
          <a:bodyPr>
            <a:noAutofit/>
          </a:bodyPr>
          <a:lstStyle/>
          <a:p>
            <a: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Barreras </a:t>
            </a:r>
            <a:r>
              <a:rPr lang="es-MX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naturales </a:t>
            </a:r>
            <a: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externas</a:t>
            </a:r>
            <a:b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Barreras </a:t>
            </a:r>
            <a:r>
              <a:rPr lang="es-MX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anatómicas o </a:t>
            </a:r>
            <a:r>
              <a:rPr lang="es-MX" sz="2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físicas</a:t>
            </a:r>
            <a:r>
              <a:rPr lang="es-MX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5001" y="1982976"/>
            <a:ext cx="3573999" cy="4875024"/>
          </a:xfrm>
        </p:spPr>
        <p:txBody>
          <a:bodyPr>
            <a:no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piel.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constituye un barrera de protección frente a las agresiones externas, la piel con su capa externa denominada epidermis, la dermis y el tejido celular subcutáneo impiden que los microorganismos penetren a nuestro cuerpo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1047" y="2748039"/>
            <a:ext cx="3417047" cy="273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15001" y="662210"/>
            <a:ext cx="6589199" cy="937990"/>
          </a:xfrm>
        </p:spPr>
        <p:txBody>
          <a:bodyPr>
            <a:normAutofit fontScale="90000"/>
          </a:bodyPr>
          <a:lstStyle/>
          <a:p>
            <a: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Barreras </a:t>
            </a:r>
            <a:r>
              <a:rPr lang="es-MX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naturales </a:t>
            </a:r>
            <a: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externas</a:t>
            </a:r>
            <a:b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7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Barreras </a:t>
            </a:r>
            <a:r>
              <a:rPr lang="es-MX" sz="27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anatómicas o </a:t>
            </a:r>
            <a:r>
              <a:rPr lang="es-MX" sz="27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físicas</a:t>
            </a:r>
            <a:r>
              <a:rPr lang="es-MX" sz="27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7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3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3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5001" y="2721144"/>
            <a:ext cx="3091470" cy="3488269"/>
          </a:xfrm>
        </p:spPr>
        <p:txBody>
          <a:bodyPr>
            <a:no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 sudor.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elimina algunos desechos por arrastre y contiene </a:t>
            </a:r>
            <a:r>
              <a:rPr lang="es-MX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lizosimas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capaces de atravesar la membrana celular de diversas bacterias.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5385" y="2721145"/>
            <a:ext cx="3958615" cy="2644231"/>
          </a:xfrm>
          <a:prstGeom prst="snip2DiagRect">
            <a:avLst>
              <a:gd name="adj1" fmla="val 0"/>
              <a:gd name="adj2" fmla="val 5988"/>
            </a:avLst>
          </a:prstGeom>
        </p:spPr>
      </p:pic>
    </p:spTree>
    <p:extLst>
      <p:ext uri="{BB962C8B-B14F-4D97-AF65-F5344CB8AC3E}">
        <p14:creationId xmlns:p14="http://schemas.microsoft.com/office/powerpoint/2010/main" val="295055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Naranja amarillo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567</TotalTime>
  <Words>988</Words>
  <Application>Microsoft Office PowerPoint</Application>
  <PresentationFormat>Presentación en pantalla (4:3)</PresentationFormat>
  <Paragraphs>114</Paragraphs>
  <Slides>45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51" baseType="lpstr">
      <vt:lpstr>Arial</vt:lpstr>
      <vt:lpstr>Arial Rounded MT Bold</vt:lpstr>
      <vt:lpstr>Century Gothic</vt:lpstr>
      <vt:lpstr>Verdana</vt:lpstr>
      <vt:lpstr>Wingdings 3</vt:lpstr>
      <vt:lpstr>Espiral</vt:lpstr>
      <vt:lpstr>Agosto de 2015</vt:lpstr>
      <vt:lpstr>Presentación de PowerPoint</vt:lpstr>
      <vt:lpstr>Mecanismos de defensa del cuerpo humano</vt:lpstr>
      <vt:lpstr>Presentación de PowerPoint</vt:lpstr>
      <vt:lpstr>Inmunidad:</vt:lpstr>
      <vt:lpstr>Presentación de PowerPoint</vt:lpstr>
      <vt:lpstr>Presentación de PowerPoint</vt:lpstr>
      <vt:lpstr>Barreras naturales externas Barreras anatómicas o físicas   </vt:lpstr>
      <vt:lpstr>Barreras naturales externas Barreras anatómicas o físicas   </vt:lpstr>
      <vt:lpstr>Barreras naturales externas Barreras anatómicas o físicas   </vt:lpstr>
      <vt:lpstr>Barreras naturales externas Barreras anatómicas o físicas   </vt:lpstr>
      <vt:lpstr>BARRERAS NATURALES INTERNAS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FAGOCITOSIS.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DEFENSAS ESPECIFICAS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Células que intervienen en la protección y defensa del organismo.</vt:lpstr>
      <vt:lpstr>Presentación de PowerPoint</vt:lpstr>
      <vt:lpstr>Neutrófilos </vt:lpstr>
      <vt:lpstr>Eosinofilo</vt:lpstr>
      <vt:lpstr>Basófilo</vt:lpstr>
      <vt:lpstr>Inflamatorios </vt:lpstr>
      <vt:lpstr>Presentación de PowerPoint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INMUNOLOGIA</dc:title>
  <dc:subject>Material Didáctico</dc:subject>
  <dc:creator>M. en E. S. Rosa Elena Martínez Olvera</dc:creator>
  <dc:description>Tema Inmunología. Asignatura Salud Adolescente.</dc:description>
  <cp:lastModifiedBy>Rosa Elena Martínez Olvera</cp:lastModifiedBy>
  <cp:revision>66</cp:revision>
  <dcterms:created xsi:type="dcterms:W3CDTF">2015-08-10T16:07:08Z</dcterms:created>
  <dcterms:modified xsi:type="dcterms:W3CDTF">2015-10-03T03:36:36Z</dcterms:modified>
</cp:coreProperties>
</file>