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9" r:id="rId2"/>
    <p:sldId id="293" r:id="rId3"/>
    <p:sldId id="295" r:id="rId4"/>
    <p:sldId id="296" r:id="rId5"/>
    <p:sldId id="294" r:id="rId6"/>
    <p:sldId id="305" r:id="rId7"/>
    <p:sldId id="306" r:id="rId8"/>
    <p:sldId id="307" r:id="rId9"/>
    <p:sldId id="260" r:id="rId10"/>
    <p:sldId id="297" r:id="rId11"/>
    <p:sldId id="298" r:id="rId12"/>
    <p:sldId id="300" r:id="rId13"/>
    <p:sldId id="301" r:id="rId14"/>
    <p:sldId id="312" r:id="rId15"/>
    <p:sldId id="308" r:id="rId16"/>
    <p:sldId id="310" r:id="rId17"/>
    <p:sldId id="311" r:id="rId18"/>
    <p:sldId id="261" r:id="rId19"/>
    <p:sldId id="313" r:id="rId20"/>
    <p:sldId id="263" r:id="rId21"/>
    <p:sldId id="314" r:id="rId22"/>
    <p:sldId id="265" r:id="rId23"/>
    <p:sldId id="266" r:id="rId24"/>
    <p:sldId id="318" r:id="rId25"/>
    <p:sldId id="267" r:id="rId26"/>
    <p:sldId id="262" r:id="rId27"/>
    <p:sldId id="256" r:id="rId28"/>
    <p:sldId id="272" r:id="rId29"/>
    <p:sldId id="274" r:id="rId30"/>
    <p:sldId id="275" r:id="rId31"/>
    <p:sldId id="268" r:id="rId32"/>
    <p:sldId id="269" r:id="rId33"/>
    <p:sldId id="315" r:id="rId34"/>
    <p:sldId id="317" r:id="rId35"/>
    <p:sldId id="279" r:id="rId36"/>
    <p:sldId id="316" r:id="rId37"/>
    <p:sldId id="292" r:id="rId38"/>
    <p:sldId id="280" r:id="rId39"/>
    <p:sldId id="319" r:id="rId40"/>
    <p:sldId id="270" r:id="rId41"/>
    <p:sldId id="320" r:id="rId42"/>
  </p:sldIdLst>
  <p:sldSz cx="9144000" cy="6858000" type="screen4x3"/>
  <p:notesSz cx="6781800" cy="90678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E3EB93"/>
    <a:srgbClr val="B9FFCF"/>
    <a:srgbClr val="F8F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4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70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110CE-45F5-487F-8FC5-0B8428D6A7F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F463CE-EBC8-4306-BCA7-E4AABD889656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1.1</a:t>
          </a:r>
          <a:endParaRPr lang="es-MX" sz="2400" b="1" dirty="0">
            <a:solidFill>
              <a:schemeClr val="tx1"/>
            </a:solidFill>
          </a:endParaRPr>
        </a:p>
      </dgm:t>
    </dgm:pt>
    <dgm:pt modelId="{06A38FE9-7BD4-4D6B-B95D-D4E772713663}" type="parTrans" cxnId="{0965FFC4-DBC2-42EA-9844-9FBAC27A16AB}">
      <dgm:prSet/>
      <dgm:spPr/>
      <dgm:t>
        <a:bodyPr/>
        <a:lstStyle/>
        <a:p>
          <a:endParaRPr lang="es-MX" sz="2400"/>
        </a:p>
      </dgm:t>
    </dgm:pt>
    <dgm:pt modelId="{B9A5966B-A6CF-42B7-9173-90F3AFF37505}" type="sibTrans" cxnId="{0965FFC4-DBC2-42EA-9844-9FBAC27A16AB}">
      <dgm:prSet/>
      <dgm:spPr/>
      <dgm:t>
        <a:bodyPr/>
        <a:lstStyle/>
        <a:p>
          <a:endParaRPr lang="es-MX" sz="2400"/>
        </a:p>
      </dgm:t>
    </dgm:pt>
    <dgm:pt modelId="{F9CCF4BC-0167-450C-81C1-879913978222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Concepto de empresa.</a:t>
          </a:r>
          <a:endParaRPr lang="es-MX" sz="2800" dirty="0"/>
        </a:p>
      </dgm:t>
    </dgm:pt>
    <dgm:pt modelId="{50679457-A2A7-4902-897A-B6EE545569BA}" type="parTrans" cxnId="{3DE758FC-B27C-44C7-8EED-4D030D6ABC62}">
      <dgm:prSet/>
      <dgm:spPr/>
      <dgm:t>
        <a:bodyPr/>
        <a:lstStyle/>
        <a:p>
          <a:endParaRPr lang="es-MX" sz="2400"/>
        </a:p>
      </dgm:t>
    </dgm:pt>
    <dgm:pt modelId="{2746C677-4C70-47A0-BCCE-C9C55B5AA1B0}" type="sibTrans" cxnId="{3DE758FC-B27C-44C7-8EED-4D030D6ABC62}">
      <dgm:prSet/>
      <dgm:spPr/>
      <dgm:t>
        <a:bodyPr/>
        <a:lstStyle/>
        <a:p>
          <a:endParaRPr lang="es-MX" sz="2400"/>
        </a:p>
      </dgm:t>
    </dgm:pt>
    <dgm:pt modelId="{2EF2DCB1-8813-4EA5-8D69-1AA2DB0638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1.2</a:t>
          </a:r>
          <a:endParaRPr lang="es-MX" sz="2400" b="1" dirty="0">
            <a:solidFill>
              <a:schemeClr val="tx1"/>
            </a:solidFill>
          </a:endParaRPr>
        </a:p>
      </dgm:t>
    </dgm:pt>
    <dgm:pt modelId="{B48DA226-6E37-4BA9-B1D4-5EAD769FB3ED}" type="parTrans" cxnId="{12E8267E-270B-485B-A6EC-27C2A53FD749}">
      <dgm:prSet/>
      <dgm:spPr/>
      <dgm:t>
        <a:bodyPr/>
        <a:lstStyle/>
        <a:p>
          <a:endParaRPr lang="es-MX" sz="2400"/>
        </a:p>
      </dgm:t>
    </dgm:pt>
    <dgm:pt modelId="{6310BB81-EFF9-45E4-8B69-5C387E6739CE}" type="sibTrans" cxnId="{12E8267E-270B-485B-A6EC-27C2A53FD749}">
      <dgm:prSet/>
      <dgm:spPr/>
      <dgm:t>
        <a:bodyPr/>
        <a:lstStyle/>
        <a:p>
          <a:endParaRPr lang="es-MX" sz="2400"/>
        </a:p>
      </dgm:t>
    </dgm:pt>
    <dgm:pt modelId="{78FA62FC-BFED-4A09-A743-E47C6453D6E4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Clasificación de la empresa de acuerdo a su tamaño, giro, sector, origen de capital, finalidad etc.</a:t>
          </a:r>
          <a:endParaRPr lang="es-MX" sz="2800" dirty="0"/>
        </a:p>
      </dgm:t>
    </dgm:pt>
    <dgm:pt modelId="{13B73F59-BA45-4F5D-923C-FB7C3283607C}" type="parTrans" cxnId="{3587FB57-4697-4E1E-BC33-F02D5AC18DA7}">
      <dgm:prSet/>
      <dgm:spPr/>
      <dgm:t>
        <a:bodyPr/>
        <a:lstStyle/>
        <a:p>
          <a:endParaRPr lang="es-MX" sz="2400"/>
        </a:p>
      </dgm:t>
    </dgm:pt>
    <dgm:pt modelId="{62DA2AB3-D12D-4657-B7EB-C369F00657EA}" type="sibTrans" cxnId="{3587FB57-4697-4E1E-BC33-F02D5AC18DA7}">
      <dgm:prSet/>
      <dgm:spPr/>
      <dgm:t>
        <a:bodyPr/>
        <a:lstStyle/>
        <a:p>
          <a:endParaRPr lang="es-MX" sz="2400"/>
        </a:p>
      </dgm:t>
    </dgm:pt>
    <dgm:pt modelId="{35467778-31FB-4CB5-BCB9-CD8F993146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1.3</a:t>
          </a:r>
          <a:endParaRPr lang="es-MX" sz="2400" b="1" dirty="0">
            <a:solidFill>
              <a:schemeClr val="tx1"/>
            </a:solidFill>
          </a:endParaRPr>
        </a:p>
      </dgm:t>
    </dgm:pt>
    <dgm:pt modelId="{558509AF-F1C0-4DF9-96C9-67B1A2EDDB74}" type="parTrans" cxnId="{C5851E3F-E46D-4060-9DA0-E98B63229E86}">
      <dgm:prSet/>
      <dgm:spPr/>
      <dgm:t>
        <a:bodyPr/>
        <a:lstStyle/>
        <a:p>
          <a:endParaRPr lang="es-MX" sz="2400"/>
        </a:p>
      </dgm:t>
    </dgm:pt>
    <dgm:pt modelId="{09AC09EF-5F0F-45ED-AF73-F7285EEAA04D}" type="sibTrans" cxnId="{C5851E3F-E46D-4060-9DA0-E98B63229E86}">
      <dgm:prSet/>
      <dgm:spPr/>
      <dgm:t>
        <a:bodyPr/>
        <a:lstStyle/>
        <a:p>
          <a:endParaRPr lang="es-MX" sz="2400"/>
        </a:p>
      </dgm:t>
    </dgm:pt>
    <dgm:pt modelId="{69F21E0B-5C83-4F46-8DDD-4B50E538458D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Análisis de las ventajas y desventajas de las MIPYMES.</a:t>
          </a:r>
          <a:endParaRPr lang="es-MX" sz="2800" dirty="0"/>
        </a:p>
      </dgm:t>
    </dgm:pt>
    <dgm:pt modelId="{A9AA88CE-2675-4EA5-8740-385D5A9AF722}" type="parTrans" cxnId="{B540CF0F-184D-4E26-BF40-9F76B8C30952}">
      <dgm:prSet/>
      <dgm:spPr/>
      <dgm:t>
        <a:bodyPr/>
        <a:lstStyle/>
        <a:p>
          <a:endParaRPr lang="es-MX" sz="2400"/>
        </a:p>
      </dgm:t>
    </dgm:pt>
    <dgm:pt modelId="{F6D78A3A-B2CC-41B6-AA76-DCBAD6297746}" type="sibTrans" cxnId="{B540CF0F-184D-4E26-BF40-9F76B8C30952}">
      <dgm:prSet/>
      <dgm:spPr/>
      <dgm:t>
        <a:bodyPr/>
        <a:lstStyle/>
        <a:p>
          <a:endParaRPr lang="es-MX" sz="2400"/>
        </a:p>
      </dgm:t>
    </dgm:pt>
    <dgm:pt modelId="{E4103C90-6C42-4EA6-89E9-8C8C768FD460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1.4</a:t>
          </a:r>
          <a:endParaRPr lang="es-MX" sz="2400" b="1" dirty="0">
            <a:solidFill>
              <a:schemeClr val="tx1"/>
            </a:solidFill>
          </a:endParaRPr>
        </a:p>
      </dgm:t>
    </dgm:pt>
    <dgm:pt modelId="{F851B316-8917-4F35-9ADE-B4D6E7D9D1AD}" type="parTrans" cxnId="{54495A33-740B-4932-AD13-0D73F19D7BE3}">
      <dgm:prSet/>
      <dgm:spPr/>
      <dgm:t>
        <a:bodyPr/>
        <a:lstStyle/>
        <a:p>
          <a:endParaRPr lang="es-MX" sz="2400"/>
        </a:p>
      </dgm:t>
    </dgm:pt>
    <dgm:pt modelId="{C8CB8222-96C7-4369-AB28-5D355D4D4414}" type="sibTrans" cxnId="{54495A33-740B-4932-AD13-0D73F19D7BE3}">
      <dgm:prSet/>
      <dgm:spPr/>
      <dgm:t>
        <a:bodyPr/>
        <a:lstStyle/>
        <a:p>
          <a:endParaRPr lang="es-MX" sz="2400"/>
        </a:p>
      </dgm:t>
    </dgm:pt>
    <dgm:pt modelId="{324440C4-EAAD-4207-A225-33D157748857}">
      <dgm:prSet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ES_tradnl" sz="2800" dirty="0" smtClean="0"/>
            <a:t>Identificar la problemática a la que se enfrentan las MIPYMES en México.</a:t>
          </a:r>
          <a:endParaRPr lang="es-MX" sz="2800" dirty="0"/>
        </a:p>
      </dgm:t>
    </dgm:pt>
    <dgm:pt modelId="{F1853777-4856-435B-BCC6-A44864400BE8}" type="parTrans" cxnId="{191D4B41-A3D5-4B96-877B-1762C9525BD3}">
      <dgm:prSet/>
      <dgm:spPr/>
      <dgm:t>
        <a:bodyPr/>
        <a:lstStyle/>
        <a:p>
          <a:endParaRPr lang="es-MX" sz="2400"/>
        </a:p>
      </dgm:t>
    </dgm:pt>
    <dgm:pt modelId="{7BB06D05-5390-4E95-B84B-DDFD84BE08D5}" type="sibTrans" cxnId="{191D4B41-A3D5-4B96-877B-1762C9525BD3}">
      <dgm:prSet/>
      <dgm:spPr/>
      <dgm:t>
        <a:bodyPr/>
        <a:lstStyle/>
        <a:p>
          <a:endParaRPr lang="es-MX" sz="2400"/>
        </a:p>
      </dgm:t>
    </dgm:pt>
    <dgm:pt modelId="{5F6C166A-69B0-471F-9EAF-B9CE2291F2F2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E95DE177-C800-457D-9A93-5B4BBF17C5A1}" type="parTrans" cxnId="{A12B083D-EE7F-409A-B75D-4B0469E21B49}">
      <dgm:prSet/>
      <dgm:spPr/>
      <dgm:t>
        <a:bodyPr/>
        <a:lstStyle/>
        <a:p>
          <a:endParaRPr lang="es-MX" sz="2400"/>
        </a:p>
      </dgm:t>
    </dgm:pt>
    <dgm:pt modelId="{2AEFB601-AA6C-405B-AEDB-013A7A33FFC2}" type="sibTrans" cxnId="{A12B083D-EE7F-409A-B75D-4B0469E21B49}">
      <dgm:prSet/>
      <dgm:spPr/>
      <dgm:t>
        <a:bodyPr/>
        <a:lstStyle/>
        <a:p>
          <a:endParaRPr lang="es-MX" sz="2400"/>
        </a:p>
      </dgm:t>
    </dgm:pt>
    <dgm:pt modelId="{D368CD72-4DFA-4D39-B104-D429225BD3F4}">
      <dgm:prSet custT="1"/>
      <dgm:spPr>
        <a:ln>
          <a:solidFill>
            <a:srgbClr val="FFFF00"/>
          </a:solidFill>
        </a:ln>
      </dgm:spPr>
      <dgm:t>
        <a:bodyPr/>
        <a:lstStyle/>
        <a:p>
          <a:endParaRPr lang="es-MX" sz="2800" dirty="0"/>
        </a:p>
      </dgm:t>
    </dgm:pt>
    <dgm:pt modelId="{42B1FA05-FCDE-4F74-B0F5-78AA883E323B}" type="parTrans" cxnId="{E1B393F6-AD4A-4072-9FA3-F3EA3EE0D7EB}">
      <dgm:prSet/>
      <dgm:spPr/>
      <dgm:t>
        <a:bodyPr/>
        <a:lstStyle/>
        <a:p>
          <a:endParaRPr lang="es-MX"/>
        </a:p>
      </dgm:t>
    </dgm:pt>
    <dgm:pt modelId="{60707D7B-136C-4CCB-B686-2555D9BF7CB4}" type="sibTrans" cxnId="{E1B393F6-AD4A-4072-9FA3-F3EA3EE0D7EB}">
      <dgm:prSet/>
      <dgm:spPr/>
      <dgm:t>
        <a:bodyPr/>
        <a:lstStyle/>
        <a:p>
          <a:endParaRPr lang="es-MX"/>
        </a:p>
      </dgm:t>
    </dgm:pt>
    <dgm:pt modelId="{06271B0D-DACC-4CDC-BD1C-339C704D5FAE}" type="pres">
      <dgm:prSet presAssocID="{C7E110CE-45F5-487F-8FC5-0B8428D6A7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A830CB-E087-4BFA-980B-17F662968643}" type="pres">
      <dgm:prSet presAssocID="{75F463CE-EBC8-4306-BCA7-E4AABD889656}" presName="composite" presStyleCnt="0"/>
      <dgm:spPr/>
    </dgm:pt>
    <dgm:pt modelId="{93878D37-00B3-4F72-B3C6-472F4888F991}" type="pres">
      <dgm:prSet presAssocID="{75F463CE-EBC8-4306-BCA7-E4AABD88965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69C16-A0AF-45FC-B122-4B131285ABFA}" type="pres">
      <dgm:prSet presAssocID="{75F463CE-EBC8-4306-BCA7-E4AABD88965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1038F-E331-413A-9339-D826995490D7}" type="pres">
      <dgm:prSet presAssocID="{B9A5966B-A6CF-42B7-9173-90F3AFF37505}" presName="sp" presStyleCnt="0"/>
      <dgm:spPr/>
    </dgm:pt>
    <dgm:pt modelId="{B3DB3C60-153E-4C11-BE7E-01D7DE67C84D}" type="pres">
      <dgm:prSet presAssocID="{2EF2DCB1-8813-4EA5-8D69-1AA2DB0638A3}" presName="composite" presStyleCnt="0"/>
      <dgm:spPr/>
    </dgm:pt>
    <dgm:pt modelId="{ECF256F4-77A8-4D9D-89B7-D975E35F63D0}" type="pres">
      <dgm:prSet presAssocID="{2EF2DCB1-8813-4EA5-8D69-1AA2DB0638A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730EE-5078-435D-9D12-FCE91BDD3785}" type="pres">
      <dgm:prSet presAssocID="{2EF2DCB1-8813-4EA5-8D69-1AA2DB0638A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B3E8E5-1899-4205-A933-B00F3897F116}" type="pres">
      <dgm:prSet presAssocID="{6310BB81-EFF9-45E4-8B69-5C387E6739CE}" presName="sp" presStyleCnt="0"/>
      <dgm:spPr/>
    </dgm:pt>
    <dgm:pt modelId="{5756104C-ED2F-4531-B6BF-5EBCEA9E1DFE}" type="pres">
      <dgm:prSet presAssocID="{35467778-31FB-4CB5-BCB9-CD8F993146A3}" presName="composite" presStyleCnt="0"/>
      <dgm:spPr/>
    </dgm:pt>
    <dgm:pt modelId="{5F446BE0-2AC3-4806-BFDB-BA5B21CB46A7}" type="pres">
      <dgm:prSet presAssocID="{35467778-31FB-4CB5-BCB9-CD8F993146A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25F462-244F-406B-80E0-0AD3A516C557}" type="pres">
      <dgm:prSet presAssocID="{35467778-31FB-4CB5-BCB9-CD8F993146A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CF9150-9C14-45A8-A207-D26A82908E35}" type="pres">
      <dgm:prSet presAssocID="{09AC09EF-5F0F-45ED-AF73-F7285EEAA04D}" presName="sp" presStyleCnt="0"/>
      <dgm:spPr/>
    </dgm:pt>
    <dgm:pt modelId="{15EA7791-77F6-4466-84C5-55C5D816C17A}" type="pres">
      <dgm:prSet presAssocID="{E4103C90-6C42-4EA6-89E9-8C8C768FD460}" presName="composite" presStyleCnt="0"/>
      <dgm:spPr/>
    </dgm:pt>
    <dgm:pt modelId="{69035FE8-9F32-410D-93E2-AE2CAFA93F9B}" type="pres">
      <dgm:prSet presAssocID="{E4103C90-6C42-4EA6-89E9-8C8C768FD46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C28B2A-200D-448A-9C7A-B7924550DDB8}" type="pres">
      <dgm:prSet presAssocID="{E4103C90-6C42-4EA6-89E9-8C8C768FD46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540CF0F-184D-4E26-BF40-9F76B8C30952}" srcId="{35467778-31FB-4CB5-BCB9-CD8F993146A3}" destId="{69F21E0B-5C83-4F46-8DDD-4B50E538458D}" srcOrd="0" destOrd="0" parTransId="{A9AA88CE-2675-4EA5-8740-385D5A9AF722}" sibTransId="{F6D78A3A-B2CC-41B6-AA76-DCBAD6297746}"/>
    <dgm:cxn modelId="{58CE8C20-E376-4579-AE76-11ED8FAC3DE9}" type="presOf" srcId="{324440C4-EAAD-4207-A225-33D157748857}" destId="{D9C28B2A-200D-448A-9C7A-B7924550DDB8}" srcOrd="0" destOrd="1" presId="urn:microsoft.com/office/officeart/2005/8/layout/chevron2"/>
    <dgm:cxn modelId="{E79571E9-E6CF-4B06-8F8B-D219C6DC62F2}" type="presOf" srcId="{F9CCF4BC-0167-450C-81C1-879913978222}" destId="{F4F69C16-A0AF-45FC-B122-4B131285ABFA}" srcOrd="0" destOrd="0" presId="urn:microsoft.com/office/officeart/2005/8/layout/chevron2"/>
    <dgm:cxn modelId="{3587FB57-4697-4E1E-BC33-F02D5AC18DA7}" srcId="{2EF2DCB1-8813-4EA5-8D69-1AA2DB0638A3}" destId="{78FA62FC-BFED-4A09-A743-E47C6453D6E4}" srcOrd="0" destOrd="0" parTransId="{13B73F59-BA45-4F5D-923C-FB7C3283607C}" sibTransId="{62DA2AB3-D12D-4657-B7EB-C369F00657EA}"/>
    <dgm:cxn modelId="{191D4B41-A3D5-4B96-877B-1762C9525BD3}" srcId="{E4103C90-6C42-4EA6-89E9-8C8C768FD460}" destId="{324440C4-EAAD-4207-A225-33D157748857}" srcOrd="1" destOrd="0" parTransId="{F1853777-4856-435B-BCC6-A44864400BE8}" sibTransId="{7BB06D05-5390-4E95-B84B-DDFD84BE08D5}"/>
    <dgm:cxn modelId="{B0CB96FF-4FFD-4FD9-BF56-DF911E365E14}" type="presOf" srcId="{D368CD72-4DFA-4D39-B104-D429225BD3F4}" destId="{D9C28B2A-200D-448A-9C7A-B7924550DDB8}" srcOrd="0" destOrd="0" presId="urn:microsoft.com/office/officeart/2005/8/layout/chevron2"/>
    <dgm:cxn modelId="{A12B083D-EE7F-409A-B75D-4B0469E21B49}" srcId="{E4103C90-6C42-4EA6-89E9-8C8C768FD460}" destId="{5F6C166A-69B0-471F-9EAF-B9CE2291F2F2}" srcOrd="2" destOrd="0" parTransId="{E95DE177-C800-457D-9A93-5B4BBF17C5A1}" sibTransId="{2AEFB601-AA6C-405B-AEDB-013A7A33FFC2}"/>
    <dgm:cxn modelId="{4D0DFBA7-267A-4E1F-84F4-49A2BC44649C}" type="presOf" srcId="{E4103C90-6C42-4EA6-89E9-8C8C768FD460}" destId="{69035FE8-9F32-410D-93E2-AE2CAFA93F9B}" srcOrd="0" destOrd="0" presId="urn:microsoft.com/office/officeart/2005/8/layout/chevron2"/>
    <dgm:cxn modelId="{ADE3A57B-6F78-40A1-B693-3769F4EA2928}" type="presOf" srcId="{5F6C166A-69B0-471F-9EAF-B9CE2291F2F2}" destId="{D9C28B2A-200D-448A-9C7A-B7924550DDB8}" srcOrd="0" destOrd="2" presId="urn:microsoft.com/office/officeart/2005/8/layout/chevron2"/>
    <dgm:cxn modelId="{54495A33-740B-4932-AD13-0D73F19D7BE3}" srcId="{C7E110CE-45F5-487F-8FC5-0B8428D6A7F0}" destId="{E4103C90-6C42-4EA6-89E9-8C8C768FD460}" srcOrd="3" destOrd="0" parTransId="{F851B316-8917-4F35-9ADE-B4D6E7D9D1AD}" sibTransId="{C8CB8222-96C7-4369-AB28-5D355D4D4414}"/>
    <dgm:cxn modelId="{A2C0D6F2-8030-4B49-A265-1DB728DEBA8B}" type="presOf" srcId="{35467778-31FB-4CB5-BCB9-CD8F993146A3}" destId="{5F446BE0-2AC3-4806-BFDB-BA5B21CB46A7}" srcOrd="0" destOrd="0" presId="urn:microsoft.com/office/officeart/2005/8/layout/chevron2"/>
    <dgm:cxn modelId="{12E8267E-270B-485B-A6EC-27C2A53FD749}" srcId="{C7E110CE-45F5-487F-8FC5-0B8428D6A7F0}" destId="{2EF2DCB1-8813-4EA5-8D69-1AA2DB0638A3}" srcOrd="1" destOrd="0" parTransId="{B48DA226-6E37-4BA9-B1D4-5EAD769FB3ED}" sibTransId="{6310BB81-EFF9-45E4-8B69-5C387E6739CE}"/>
    <dgm:cxn modelId="{0965FFC4-DBC2-42EA-9844-9FBAC27A16AB}" srcId="{C7E110CE-45F5-487F-8FC5-0B8428D6A7F0}" destId="{75F463CE-EBC8-4306-BCA7-E4AABD889656}" srcOrd="0" destOrd="0" parTransId="{06A38FE9-7BD4-4D6B-B95D-D4E772713663}" sibTransId="{B9A5966B-A6CF-42B7-9173-90F3AFF37505}"/>
    <dgm:cxn modelId="{F7CE1DC5-7585-4C37-8B8B-7F2189E04442}" type="presOf" srcId="{75F463CE-EBC8-4306-BCA7-E4AABD889656}" destId="{93878D37-00B3-4F72-B3C6-472F4888F991}" srcOrd="0" destOrd="0" presId="urn:microsoft.com/office/officeart/2005/8/layout/chevron2"/>
    <dgm:cxn modelId="{E9A0F20A-EA83-4CA1-8591-8870763DEC9B}" type="presOf" srcId="{2EF2DCB1-8813-4EA5-8D69-1AA2DB0638A3}" destId="{ECF256F4-77A8-4D9D-89B7-D975E35F63D0}" srcOrd="0" destOrd="0" presId="urn:microsoft.com/office/officeart/2005/8/layout/chevron2"/>
    <dgm:cxn modelId="{B623D025-0DFE-466F-B53B-73F03A04DF2F}" type="presOf" srcId="{78FA62FC-BFED-4A09-A743-E47C6453D6E4}" destId="{80C730EE-5078-435D-9D12-FCE91BDD3785}" srcOrd="0" destOrd="0" presId="urn:microsoft.com/office/officeart/2005/8/layout/chevron2"/>
    <dgm:cxn modelId="{D344BEE8-DDEC-43F4-B6CF-4BC385632859}" type="presOf" srcId="{C7E110CE-45F5-487F-8FC5-0B8428D6A7F0}" destId="{06271B0D-DACC-4CDC-BD1C-339C704D5FAE}" srcOrd="0" destOrd="0" presId="urn:microsoft.com/office/officeart/2005/8/layout/chevron2"/>
    <dgm:cxn modelId="{E1B393F6-AD4A-4072-9FA3-F3EA3EE0D7EB}" srcId="{E4103C90-6C42-4EA6-89E9-8C8C768FD460}" destId="{D368CD72-4DFA-4D39-B104-D429225BD3F4}" srcOrd="0" destOrd="0" parTransId="{42B1FA05-FCDE-4F74-B0F5-78AA883E323B}" sibTransId="{60707D7B-136C-4CCB-B686-2555D9BF7CB4}"/>
    <dgm:cxn modelId="{C5851E3F-E46D-4060-9DA0-E98B63229E86}" srcId="{C7E110CE-45F5-487F-8FC5-0B8428D6A7F0}" destId="{35467778-31FB-4CB5-BCB9-CD8F993146A3}" srcOrd="2" destOrd="0" parTransId="{558509AF-F1C0-4DF9-96C9-67B1A2EDDB74}" sibTransId="{09AC09EF-5F0F-45ED-AF73-F7285EEAA04D}"/>
    <dgm:cxn modelId="{110F9EFF-280E-48ED-BCD6-F8D3EC2F941E}" type="presOf" srcId="{69F21E0B-5C83-4F46-8DDD-4B50E538458D}" destId="{7C25F462-244F-406B-80E0-0AD3A516C557}" srcOrd="0" destOrd="0" presId="urn:microsoft.com/office/officeart/2005/8/layout/chevron2"/>
    <dgm:cxn modelId="{3DE758FC-B27C-44C7-8EED-4D030D6ABC62}" srcId="{75F463CE-EBC8-4306-BCA7-E4AABD889656}" destId="{F9CCF4BC-0167-450C-81C1-879913978222}" srcOrd="0" destOrd="0" parTransId="{50679457-A2A7-4902-897A-B6EE545569BA}" sibTransId="{2746C677-4C70-47A0-BCCE-C9C55B5AA1B0}"/>
    <dgm:cxn modelId="{9CCC3A46-4B41-4297-B5ED-3067FED68DFA}" type="presParOf" srcId="{06271B0D-DACC-4CDC-BD1C-339C704D5FAE}" destId="{6DA830CB-E087-4BFA-980B-17F662968643}" srcOrd="0" destOrd="0" presId="urn:microsoft.com/office/officeart/2005/8/layout/chevron2"/>
    <dgm:cxn modelId="{3A557D2E-E310-45E5-A977-C64EC6459469}" type="presParOf" srcId="{6DA830CB-E087-4BFA-980B-17F662968643}" destId="{93878D37-00B3-4F72-B3C6-472F4888F991}" srcOrd="0" destOrd="0" presId="urn:microsoft.com/office/officeart/2005/8/layout/chevron2"/>
    <dgm:cxn modelId="{8F050BCC-D970-4916-B9D6-E96851DDCB09}" type="presParOf" srcId="{6DA830CB-E087-4BFA-980B-17F662968643}" destId="{F4F69C16-A0AF-45FC-B122-4B131285ABFA}" srcOrd="1" destOrd="0" presId="urn:microsoft.com/office/officeart/2005/8/layout/chevron2"/>
    <dgm:cxn modelId="{B6131A72-5D3F-4382-B24D-6387F3113310}" type="presParOf" srcId="{06271B0D-DACC-4CDC-BD1C-339C704D5FAE}" destId="{E7D1038F-E331-413A-9339-D826995490D7}" srcOrd="1" destOrd="0" presId="urn:microsoft.com/office/officeart/2005/8/layout/chevron2"/>
    <dgm:cxn modelId="{F9936671-1327-4AFC-80F5-DDBD58EA1089}" type="presParOf" srcId="{06271B0D-DACC-4CDC-BD1C-339C704D5FAE}" destId="{B3DB3C60-153E-4C11-BE7E-01D7DE67C84D}" srcOrd="2" destOrd="0" presId="urn:microsoft.com/office/officeart/2005/8/layout/chevron2"/>
    <dgm:cxn modelId="{72FD28A3-FAF4-4D62-8734-F471380D80A6}" type="presParOf" srcId="{B3DB3C60-153E-4C11-BE7E-01D7DE67C84D}" destId="{ECF256F4-77A8-4D9D-89B7-D975E35F63D0}" srcOrd="0" destOrd="0" presId="urn:microsoft.com/office/officeart/2005/8/layout/chevron2"/>
    <dgm:cxn modelId="{83C2F59A-E768-4D51-8969-7D54F9F3E460}" type="presParOf" srcId="{B3DB3C60-153E-4C11-BE7E-01D7DE67C84D}" destId="{80C730EE-5078-435D-9D12-FCE91BDD3785}" srcOrd="1" destOrd="0" presId="urn:microsoft.com/office/officeart/2005/8/layout/chevron2"/>
    <dgm:cxn modelId="{DD36C8BA-DB2A-4534-B6BC-656707D58EE7}" type="presParOf" srcId="{06271B0D-DACC-4CDC-BD1C-339C704D5FAE}" destId="{24B3E8E5-1899-4205-A933-B00F3897F116}" srcOrd="3" destOrd="0" presId="urn:microsoft.com/office/officeart/2005/8/layout/chevron2"/>
    <dgm:cxn modelId="{FE7E001C-56E2-4653-B757-94090F4D6A9A}" type="presParOf" srcId="{06271B0D-DACC-4CDC-BD1C-339C704D5FAE}" destId="{5756104C-ED2F-4531-B6BF-5EBCEA9E1DFE}" srcOrd="4" destOrd="0" presId="urn:microsoft.com/office/officeart/2005/8/layout/chevron2"/>
    <dgm:cxn modelId="{5714D742-BA46-47EA-82CF-04EDA4AB5218}" type="presParOf" srcId="{5756104C-ED2F-4531-B6BF-5EBCEA9E1DFE}" destId="{5F446BE0-2AC3-4806-BFDB-BA5B21CB46A7}" srcOrd="0" destOrd="0" presId="urn:microsoft.com/office/officeart/2005/8/layout/chevron2"/>
    <dgm:cxn modelId="{CDF6E29C-779A-4C7D-ADD3-88509C27C813}" type="presParOf" srcId="{5756104C-ED2F-4531-B6BF-5EBCEA9E1DFE}" destId="{7C25F462-244F-406B-80E0-0AD3A516C557}" srcOrd="1" destOrd="0" presId="urn:microsoft.com/office/officeart/2005/8/layout/chevron2"/>
    <dgm:cxn modelId="{5DB9F40D-2390-4C4E-9034-EC3D789BD1C4}" type="presParOf" srcId="{06271B0D-DACC-4CDC-BD1C-339C704D5FAE}" destId="{24CF9150-9C14-45A8-A207-D26A82908E35}" srcOrd="5" destOrd="0" presId="urn:microsoft.com/office/officeart/2005/8/layout/chevron2"/>
    <dgm:cxn modelId="{EE44E625-D0EC-477B-A432-ECCB00E55B01}" type="presParOf" srcId="{06271B0D-DACC-4CDC-BD1C-339C704D5FAE}" destId="{15EA7791-77F6-4466-84C5-55C5D816C17A}" srcOrd="6" destOrd="0" presId="urn:microsoft.com/office/officeart/2005/8/layout/chevron2"/>
    <dgm:cxn modelId="{1D42682F-4575-44AF-89B2-0624C380B952}" type="presParOf" srcId="{15EA7791-77F6-4466-84C5-55C5D816C17A}" destId="{69035FE8-9F32-410D-93E2-AE2CAFA93F9B}" srcOrd="0" destOrd="0" presId="urn:microsoft.com/office/officeart/2005/8/layout/chevron2"/>
    <dgm:cxn modelId="{2DDB7943-9A6C-4B4A-A8D2-111C744CC6FE}" type="presParOf" srcId="{15EA7791-77F6-4466-84C5-55C5D816C17A}" destId="{D9C28B2A-200D-448A-9C7A-B7924550DDB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379416-5B33-4DC4-9DE1-6D1EB0E1BD4E}" type="doc">
      <dgm:prSet loTypeId="urn:microsoft.com/office/officeart/2005/8/layout/arrow2" loCatId="process" qsTypeId="urn:microsoft.com/office/officeart/2005/8/quickstyle/simple1" qsCatId="simple" csTypeId="urn:microsoft.com/office/officeart/2005/8/colors/colorful2" csCatId="colorful" phldr="1"/>
      <dgm:spPr/>
    </dgm:pt>
    <dgm:pt modelId="{00C99763-7DA1-4A93-A7F6-ADBB6F9A874F}">
      <dgm:prSet phldrT="[Texto]" custT="1"/>
      <dgm:spPr/>
      <dgm:t>
        <a:bodyPr/>
        <a:lstStyle/>
        <a:p>
          <a:pPr algn="ctr"/>
          <a:r>
            <a:rPr lang="es-MX" sz="2000" dirty="0" smtClean="0"/>
            <a:t>Organizarse en equipos de 4 integrantes e investigar en artículos científicos la </a:t>
          </a:r>
          <a:r>
            <a:rPr lang="es-MX" sz="2000" b="1" dirty="0" smtClean="0"/>
            <a:t>problemática a la que se enfrentan la MIPYME en México</a:t>
          </a:r>
          <a:r>
            <a:rPr lang="es-MX" sz="2000" dirty="0" smtClean="0"/>
            <a:t>. </a:t>
          </a:r>
          <a:endParaRPr lang="es-MX" sz="2000" dirty="0"/>
        </a:p>
      </dgm:t>
    </dgm:pt>
    <dgm:pt modelId="{E06224B3-386A-496C-8138-BF233B1F41B0}" type="parTrans" cxnId="{F875FC25-775D-4361-A56A-D907EAE37113}">
      <dgm:prSet/>
      <dgm:spPr/>
      <dgm:t>
        <a:bodyPr/>
        <a:lstStyle/>
        <a:p>
          <a:endParaRPr lang="es-MX"/>
        </a:p>
      </dgm:t>
    </dgm:pt>
    <dgm:pt modelId="{C4866F96-0E7D-42E4-9336-A28576B37CB1}" type="sibTrans" cxnId="{F875FC25-775D-4361-A56A-D907EAE37113}">
      <dgm:prSet/>
      <dgm:spPr/>
      <dgm:t>
        <a:bodyPr/>
        <a:lstStyle/>
        <a:p>
          <a:endParaRPr lang="es-MX"/>
        </a:p>
      </dgm:t>
    </dgm:pt>
    <dgm:pt modelId="{E2C17EAB-78F6-470A-9B81-44EA483C043E}">
      <dgm:prSet phldrT="[Texto]" custT="1"/>
      <dgm:spPr/>
      <dgm:t>
        <a:bodyPr/>
        <a:lstStyle/>
        <a:p>
          <a:pPr algn="r"/>
          <a:r>
            <a:rPr lang="es-MX" sz="2000" dirty="0" smtClean="0"/>
            <a:t>Consultar información reciente, de 2013 a la fecha.</a:t>
          </a:r>
          <a:endParaRPr lang="es-MX" sz="2000" dirty="0"/>
        </a:p>
      </dgm:t>
    </dgm:pt>
    <dgm:pt modelId="{643CFC53-09E2-47C4-BA78-119E05F10636}" type="parTrans" cxnId="{928B6D86-E208-4EE8-96FA-9029490B288A}">
      <dgm:prSet/>
      <dgm:spPr/>
      <dgm:t>
        <a:bodyPr/>
        <a:lstStyle/>
        <a:p>
          <a:endParaRPr lang="es-MX"/>
        </a:p>
      </dgm:t>
    </dgm:pt>
    <dgm:pt modelId="{6B6BE4A7-A7B4-4F89-BCC2-3A568265E08B}" type="sibTrans" cxnId="{928B6D86-E208-4EE8-96FA-9029490B288A}">
      <dgm:prSet/>
      <dgm:spPr/>
      <dgm:t>
        <a:bodyPr/>
        <a:lstStyle/>
        <a:p>
          <a:endParaRPr lang="es-MX"/>
        </a:p>
      </dgm:t>
    </dgm:pt>
    <dgm:pt modelId="{5655B823-3DEE-4B88-88E7-376644BC0CC8}">
      <dgm:prSet phldrT="[Texto]" custT="1"/>
      <dgm:spPr/>
      <dgm:t>
        <a:bodyPr/>
        <a:lstStyle/>
        <a:p>
          <a:pPr algn="r"/>
          <a:r>
            <a:rPr lang="es-MX" sz="2000" dirty="0" smtClean="0"/>
            <a:t>Consultar la Biblioteca Digital de la UAEM http://bibliotecadigital.uaemex</a:t>
          </a:r>
          <a:endParaRPr lang="es-MX" sz="2000" dirty="0"/>
        </a:p>
      </dgm:t>
    </dgm:pt>
    <dgm:pt modelId="{CB1FB103-AC8D-4F21-809D-CAA4997F651F}" type="parTrans" cxnId="{E4DE068D-9080-42C9-98CD-6E0C2FCE6437}">
      <dgm:prSet/>
      <dgm:spPr/>
      <dgm:t>
        <a:bodyPr/>
        <a:lstStyle/>
        <a:p>
          <a:endParaRPr lang="es-MX"/>
        </a:p>
      </dgm:t>
    </dgm:pt>
    <dgm:pt modelId="{823BD2DB-5E3E-4C7D-B571-21F5474659F4}" type="sibTrans" cxnId="{E4DE068D-9080-42C9-98CD-6E0C2FCE6437}">
      <dgm:prSet/>
      <dgm:spPr/>
      <dgm:t>
        <a:bodyPr/>
        <a:lstStyle/>
        <a:p>
          <a:endParaRPr lang="es-MX"/>
        </a:p>
      </dgm:t>
    </dgm:pt>
    <dgm:pt modelId="{22F161E6-910F-4F34-A091-E1A84466A1AD}">
      <dgm:prSet custT="1"/>
      <dgm:spPr/>
      <dgm:t>
        <a:bodyPr/>
        <a:lstStyle/>
        <a:p>
          <a:r>
            <a:rPr lang="es-MX" sz="2000" dirty="0" smtClean="0"/>
            <a:t>Cada integrante buscará  3 artículos científicos, diferentes a los de sus compañeros.</a:t>
          </a:r>
          <a:endParaRPr lang="es-MX" sz="2000" dirty="0"/>
        </a:p>
      </dgm:t>
    </dgm:pt>
    <dgm:pt modelId="{DA41ABE0-9A34-4CCC-876D-81AC135E1878}" type="parTrans" cxnId="{78A2E3ED-6AE2-4FD8-BE57-73CCC493013C}">
      <dgm:prSet/>
      <dgm:spPr/>
      <dgm:t>
        <a:bodyPr/>
        <a:lstStyle/>
        <a:p>
          <a:endParaRPr lang="es-MX"/>
        </a:p>
      </dgm:t>
    </dgm:pt>
    <dgm:pt modelId="{BC341E60-1F43-46A5-B97C-E84BCD34D0A8}" type="sibTrans" cxnId="{78A2E3ED-6AE2-4FD8-BE57-73CCC493013C}">
      <dgm:prSet/>
      <dgm:spPr/>
      <dgm:t>
        <a:bodyPr/>
        <a:lstStyle/>
        <a:p>
          <a:endParaRPr lang="es-MX"/>
        </a:p>
      </dgm:t>
    </dgm:pt>
    <dgm:pt modelId="{9C1C4636-C845-43D1-82DC-B4F5E972B7DB}" type="pres">
      <dgm:prSet presAssocID="{05379416-5B33-4DC4-9DE1-6D1EB0E1BD4E}" presName="arrowDiagram" presStyleCnt="0">
        <dgm:presLayoutVars>
          <dgm:chMax val="5"/>
          <dgm:dir/>
          <dgm:resizeHandles val="exact"/>
        </dgm:presLayoutVars>
      </dgm:prSet>
      <dgm:spPr/>
    </dgm:pt>
    <dgm:pt modelId="{4EAEC692-412D-4041-8C94-B8A5867173E1}" type="pres">
      <dgm:prSet presAssocID="{05379416-5B33-4DC4-9DE1-6D1EB0E1BD4E}" presName="arrow" presStyleLbl="bgShp" presStyleIdx="0" presStyleCnt="1" custScaleY="112137" custLinFactNeighborX="-11726"/>
      <dgm:spPr/>
    </dgm:pt>
    <dgm:pt modelId="{D74CF71C-B789-413B-B5DF-DE3AC493712F}" type="pres">
      <dgm:prSet presAssocID="{05379416-5B33-4DC4-9DE1-6D1EB0E1BD4E}" presName="arrowDiagram4" presStyleCnt="0"/>
      <dgm:spPr/>
    </dgm:pt>
    <dgm:pt modelId="{6024D3A3-758D-4255-8D70-BF7885290ED7}" type="pres">
      <dgm:prSet presAssocID="{00C99763-7DA1-4A93-A7F6-ADBB6F9A874F}" presName="bullet4a" presStyleLbl="node1" presStyleIdx="0" presStyleCnt="4" custScaleX="192485" custScaleY="190265"/>
      <dgm:spPr/>
    </dgm:pt>
    <dgm:pt modelId="{8425A5E7-C2D0-46CF-8778-33010826F822}" type="pres">
      <dgm:prSet presAssocID="{00C99763-7DA1-4A93-A7F6-ADBB6F9A874F}" presName="textBox4a" presStyleLbl="revTx" presStyleIdx="0" presStyleCnt="4" custScaleX="482964" custScaleY="88997" custLinFactX="65409" custLinFactNeighborX="100000" custLinFactNeighborY="130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2D72A4-2BEE-4FBD-BA9B-7E7694194EE6}" type="pres">
      <dgm:prSet presAssocID="{22F161E6-910F-4F34-A091-E1A84466A1AD}" presName="bullet4b" presStyleLbl="node1" presStyleIdx="1" presStyleCnt="4"/>
      <dgm:spPr/>
    </dgm:pt>
    <dgm:pt modelId="{120F032F-4395-4C83-AE52-44E42AB5D2BF}" type="pres">
      <dgm:prSet presAssocID="{22F161E6-910F-4F34-A091-E1A84466A1AD}" presName="textBox4b" presStyleLbl="revTx" presStyleIdx="1" presStyleCnt="4" custScaleX="187201" custScaleY="32183" custLinFactX="-34109" custLinFactNeighborX="-100000" custLinFactNeighborY="-718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FA740-E791-4445-B89F-CFC58323D65A}" type="pres">
      <dgm:prSet presAssocID="{E2C17EAB-78F6-470A-9B81-44EA483C043E}" presName="bullet4c" presStyleLbl="node1" presStyleIdx="2" presStyleCnt="4"/>
      <dgm:spPr/>
    </dgm:pt>
    <dgm:pt modelId="{25F1B0DF-4B99-432F-AF33-819BE202A3ED}" type="pres">
      <dgm:prSet presAssocID="{E2C17EAB-78F6-470A-9B81-44EA483C043E}" presName="textBox4c" presStyleLbl="revTx" presStyleIdx="2" presStyleCnt="4" custScaleX="225066" custScaleY="17362" custLinFactNeighborX="40877" custLinFactNeighborY="-389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8340D1-AE26-44A4-BB4A-7DFE4D44EAD6}" type="pres">
      <dgm:prSet presAssocID="{5655B823-3DEE-4B88-88E7-376644BC0CC8}" presName="bullet4d" presStyleLbl="node1" presStyleIdx="3" presStyleCnt="4"/>
      <dgm:spPr/>
    </dgm:pt>
    <dgm:pt modelId="{20C93836-B6B7-4B52-B8D3-022589E64DD1}" type="pres">
      <dgm:prSet presAssocID="{5655B823-3DEE-4B88-88E7-376644BC0CC8}" presName="textBox4d" presStyleLbl="revTx" presStyleIdx="3" presStyleCnt="4" custScaleX="241246" custScaleY="12282" custLinFactNeighborX="-80617" custLinFactNeighborY="-665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DF8EA2-DF0F-402D-B63D-DC41D5D0AD52}" type="presOf" srcId="{05379416-5B33-4DC4-9DE1-6D1EB0E1BD4E}" destId="{9C1C4636-C845-43D1-82DC-B4F5E972B7DB}" srcOrd="0" destOrd="0" presId="urn:microsoft.com/office/officeart/2005/8/layout/arrow2"/>
    <dgm:cxn modelId="{E4DE068D-9080-42C9-98CD-6E0C2FCE6437}" srcId="{05379416-5B33-4DC4-9DE1-6D1EB0E1BD4E}" destId="{5655B823-3DEE-4B88-88E7-376644BC0CC8}" srcOrd="3" destOrd="0" parTransId="{CB1FB103-AC8D-4F21-809D-CAA4997F651F}" sibTransId="{823BD2DB-5E3E-4C7D-B571-21F5474659F4}"/>
    <dgm:cxn modelId="{F9DE7DA6-E41B-4DE5-8D97-4D3987E8863E}" type="presOf" srcId="{22F161E6-910F-4F34-A091-E1A84466A1AD}" destId="{120F032F-4395-4C83-AE52-44E42AB5D2BF}" srcOrd="0" destOrd="0" presId="urn:microsoft.com/office/officeart/2005/8/layout/arrow2"/>
    <dgm:cxn modelId="{40FFE2B1-D089-4B65-BF95-04021D7A84AC}" type="presOf" srcId="{E2C17EAB-78F6-470A-9B81-44EA483C043E}" destId="{25F1B0DF-4B99-432F-AF33-819BE202A3ED}" srcOrd="0" destOrd="0" presId="urn:microsoft.com/office/officeart/2005/8/layout/arrow2"/>
    <dgm:cxn modelId="{E7473D1E-E01A-4112-98FE-A13068520962}" type="presOf" srcId="{5655B823-3DEE-4B88-88E7-376644BC0CC8}" destId="{20C93836-B6B7-4B52-B8D3-022589E64DD1}" srcOrd="0" destOrd="0" presId="urn:microsoft.com/office/officeart/2005/8/layout/arrow2"/>
    <dgm:cxn modelId="{78A2E3ED-6AE2-4FD8-BE57-73CCC493013C}" srcId="{05379416-5B33-4DC4-9DE1-6D1EB0E1BD4E}" destId="{22F161E6-910F-4F34-A091-E1A84466A1AD}" srcOrd="1" destOrd="0" parTransId="{DA41ABE0-9A34-4CCC-876D-81AC135E1878}" sibTransId="{BC341E60-1F43-46A5-B97C-E84BCD34D0A8}"/>
    <dgm:cxn modelId="{928B6D86-E208-4EE8-96FA-9029490B288A}" srcId="{05379416-5B33-4DC4-9DE1-6D1EB0E1BD4E}" destId="{E2C17EAB-78F6-470A-9B81-44EA483C043E}" srcOrd="2" destOrd="0" parTransId="{643CFC53-09E2-47C4-BA78-119E05F10636}" sibTransId="{6B6BE4A7-A7B4-4F89-BCC2-3A568265E08B}"/>
    <dgm:cxn modelId="{F875FC25-775D-4361-A56A-D907EAE37113}" srcId="{05379416-5B33-4DC4-9DE1-6D1EB0E1BD4E}" destId="{00C99763-7DA1-4A93-A7F6-ADBB6F9A874F}" srcOrd="0" destOrd="0" parTransId="{E06224B3-386A-496C-8138-BF233B1F41B0}" sibTransId="{C4866F96-0E7D-42E4-9336-A28576B37CB1}"/>
    <dgm:cxn modelId="{D5521322-19E1-4A10-9A07-CCC46854520F}" type="presOf" srcId="{00C99763-7DA1-4A93-A7F6-ADBB6F9A874F}" destId="{8425A5E7-C2D0-46CF-8778-33010826F822}" srcOrd="0" destOrd="0" presId="urn:microsoft.com/office/officeart/2005/8/layout/arrow2"/>
    <dgm:cxn modelId="{DA4751BA-D7FE-4406-9A67-1CC33334AB20}" type="presParOf" srcId="{9C1C4636-C845-43D1-82DC-B4F5E972B7DB}" destId="{4EAEC692-412D-4041-8C94-B8A5867173E1}" srcOrd="0" destOrd="0" presId="urn:microsoft.com/office/officeart/2005/8/layout/arrow2"/>
    <dgm:cxn modelId="{25E2566E-0AB5-4DD0-973A-9C48E23F07B4}" type="presParOf" srcId="{9C1C4636-C845-43D1-82DC-B4F5E972B7DB}" destId="{D74CF71C-B789-413B-B5DF-DE3AC493712F}" srcOrd="1" destOrd="0" presId="urn:microsoft.com/office/officeart/2005/8/layout/arrow2"/>
    <dgm:cxn modelId="{A6CF889E-71C0-4B95-B62D-7FF5829FCFA1}" type="presParOf" srcId="{D74CF71C-B789-413B-B5DF-DE3AC493712F}" destId="{6024D3A3-758D-4255-8D70-BF7885290ED7}" srcOrd="0" destOrd="0" presId="urn:microsoft.com/office/officeart/2005/8/layout/arrow2"/>
    <dgm:cxn modelId="{434B8AB1-A95B-4DEE-A204-419C7E3BE967}" type="presParOf" srcId="{D74CF71C-B789-413B-B5DF-DE3AC493712F}" destId="{8425A5E7-C2D0-46CF-8778-33010826F822}" srcOrd="1" destOrd="0" presId="urn:microsoft.com/office/officeart/2005/8/layout/arrow2"/>
    <dgm:cxn modelId="{6E7C141E-1A5B-40D0-B220-8388A5A0F4D6}" type="presParOf" srcId="{D74CF71C-B789-413B-B5DF-DE3AC493712F}" destId="{DA2D72A4-2BEE-4FBD-BA9B-7E7694194EE6}" srcOrd="2" destOrd="0" presId="urn:microsoft.com/office/officeart/2005/8/layout/arrow2"/>
    <dgm:cxn modelId="{ACA52FCC-9A22-4FE8-A043-8FA146FA3C6B}" type="presParOf" srcId="{D74CF71C-B789-413B-B5DF-DE3AC493712F}" destId="{120F032F-4395-4C83-AE52-44E42AB5D2BF}" srcOrd="3" destOrd="0" presId="urn:microsoft.com/office/officeart/2005/8/layout/arrow2"/>
    <dgm:cxn modelId="{DF599D1D-24B0-43E1-80C8-BA80979D50BA}" type="presParOf" srcId="{D74CF71C-B789-413B-B5DF-DE3AC493712F}" destId="{341FA740-E791-4445-B89F-CFC58323D65A}" srcOrd="4" destOrd="0" presId="urn:microsoft.com/office/officeart/2005/8/layout/arrow2"/>
    <dgm:cxn modelId="{E0476D05-7242-4665-BDBA-C8E2A9954FED}" type="presParOf" srcId="{D74CF71C-B789-413B-B5DF-DE3AC493712F}" destId="{25F1B0DF-4B99-432F-AF33-819BE202A3ED}" srcOrd="5" destOrd="0" presId="urn:microsoft.com/office/officeart/2005/8/layout/arrow2"/>
    <dgm:cxn modelId="{6C78D81D-27B8-4CCA-B4E0-E92B7CA2FC0C}" type="presParOf" srcId="{D74CF71C-B789-413B-B5DF-DE3AC493712F}" destId="{D38340D1-AE26-44A4-BB4A-7DFE4D44EAD6}" srcOrd="6" destOrd="0" presId="urn:microsoft.com/office/officeart/2005/8/layout/arrow2"/>
    <dgm:cxn modelId="{5DB66C10-458E-4349-9CC9-48F70FEFEDFF}" type="presParOf" srcId="{D74CF71C-B789-413B-B5DF-DE3AC493712F}" destId="{20C93836-B6B7-4B52-B8D3-022589E64DD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78D37-00B3-4F72-B3C6-472F4888F991}">
      <dsp:nvSpPr>
        <dsp:cNvPr id="0" name=""/>
        <dsp:cNvSpPr/>
      </dsp:nvSpPr>
      <dsp:spPr>
        <a:xfrm rot="5400000">
          <a:off x="-236094" y="241995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1.1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556787"/>
        <a:ext cx="1101772" cy="472188"/>
      </dsp:txXfrm>
    </dsp:sp>
    <dsp:sp modelId="{F4F69C16-A0AF-45FC-B122-4B131285ABFA}">
      <dsp:nvSpPr>
        <dsp:cNvPr id="0" name=""/>
        <dsp:cNvSpPr/>
      </dsp:nvSpPr>
      <dsp:spPr>
        <a:xfrm rot="5400000">
          <a:off x="4449585" y="-3341911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Concepto de empresa.</a:t>
          </a:r>
          <a:endParaRPr lang="es-MX" sz="2800" kern="1200" dirty="0"/>
        </a:p>
      </dsp:txBody>
      <dsp:txXfrm rot="-5400000">
        <a:off x="1101773" y="55843"/>
        <a:ext cx="7668757" cy="923190"/>
      </dsp:txXfrm>
    </dsp:sp>
    <dsp:sp modelId="{ECF256F4-77A8-4D9D-89B7-D975E35F63D0}">
      <dsp:nvSpPr>
        <dsp:cNvPr id="0" name=""/>
        <dsp:cNvSpPr/>
      </dsp:nvSpPr>
      <dsp:spPr>
        <a:xfrm rot="5400000">
          <a:off x="-236094" y="1672498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1.2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1987290"/>
        <a:ext cx="1101772" cy="472188"/>
      </dsp:txXfrm>
    </dsp:sp>
    <dsp:sp modelId="{80C730EE-5078-435D-9D12-FCE91BDD3785}">
      <dsp:nvSpPr>
        <dsp:cNvPr id="0" name=""/>
        <dsp:cNvSpPr/>
      </dsp:nvSpPr>
      <dsp:spPr>
        <a:xfrm rot="5400000">
          <a:off x="4449585" y="-1911408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Clasificación de la empresa de acuerdo a su tamaño, giro, sector, origen de capital, finalidad etc.</a:t>
          </a:r>
          <a:endParaRPr lang="es-MX" sz="2800" kern="1200" dirty="0"/>
        </a:p>
      </dsp:txBody>
      <dsp:txXfrm rot="-5400000">
        <a:off x="1101773" y="1486346"/>
        <a:ext cx="7668757" cy="923190"/>
      </dsp:txXfrm>
    </dsp:sp>
    <dsp:sp modelId="{5F446BE0-2AC3-4806-BFDB-BA5B21CB46A7}">
      <dsp:nvSpPr>
        <dsp:cNvPr id="0" name=""/>
        <dsp:cNvSpPr/>
      </dsp:nvSpPr>
      <dsp:spPr>
        <a:xfrm rot="5400000">
          <a:off x="-236094" y="3103001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1.3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3417793"/>
        <a:ext cx="1101772" cy="472188"/>
      </dsp:txXfrm>
    </dsp:sp>
    <dsp:sp modelId="{7C25F462-244F-406B-80E0-0AD3A516C557}">
      <dsp:nvSpPr>
        <dsp:cNvPr id="0" name=""/>
        <dsp:cNvSpPr/>
      </dsp:nvSpPr>
      <dsp:spPr>
        <a:xfrm rot="5400000">
          <a:off x="4449585" y="-480905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Análisis de las ventajas y desventajas de las MIPYMES.</a:t>
          </a:r>
          <a:endParaRPr lang="es-MX" sz="2800" kern="1200" dirty="0"/>
        </a:p>
      </dsp:txBody>
      <dsp:txXfrm rot="-5400000">
        <a:off x="1101773" y="2916849"/>
        <a:ext cx="7668757" cy="923190"/>
      </dsp:txXfrm>
    </dsp:sp>
    <dsp:sp modelId="{69035FE8-9F32-410D-93E2-AE2CAFA93F9B}">
      <dsp:nvSpPr>
        <dsp:cNvPr id="0" name=""/>
        <dsp:cNvSpPr/>
      </dsp:nvSpPr>
      <dsp:spPr>
        <a:xfrm rot="5400000">
          <a:off x="-236094" y="4533504"/>
          <a:ext cx="1573960" cy="110177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1.4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0" y="4848296"/>
        <a:ext cx="1101772" cy="472188"/>
      </dsp:txXfrm>
    </dsp:sp>
    <dsp:sp modelId="{D9C28B2A-200D-448A-9C7A-B7924550DDB8}">
      <dsp:nvSpPr>
        <dsp:cNvPr id="0" name=""/>
        <dsp:cNvSpPr/>
      </dsp:nvSpPr>
      <dsp:spPr>
        <a:xfrm rot="5400000">
          <a:off x="4449585" y="949597"/>
          <a:ext cx="1023074" cy="77186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800" kern="1200" dirty="0" smtClean="0"/>
            <a:t>Identificar la problemática a la que se enfrentan las MIPYMES en México.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800" kern="1200" dirty="0"/>
        </a:p>
      </dsp:txBody>
      <dsp:txXfrm rot="-5400000">
        <a:off x="1101773" y="4347351"/>
        <a:ext cx="7668757" cy="923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EC692-412D-4041-8C94-B8A5867173E1}">
      <dsp:nvSpPr>
        <dsp:cNvPr id="0" name=""/>
        <dsp:cNvSpPr/>
      </dsp:nvSpPr>
      <dsp:spPr>
        <a:xfrm>
          <a:off x="0" y="193271"/>
          <a:ext cx="8964488" cy="628281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24D3A3-758D-4255-8D70-BF7885290ED7}">
      <dsp:nvSpPr>
        <dsp:cNvPr id="0" name=""/>
        <dsp:cNvSpPr/>
      </dsp:nvSpPr>
      <dsp:spPr>
        <a:xfrm>
          <a:off x="1366431" y="4606467"/>
          <a:ext cx="396871" cy="39229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5A5E7-C2D0-46CF-8778-33010826F822}">
      <dsp:nvSpPr>
        <dsp:cNvPr id="0" name=""/>
        <dsp:cNvSpPr/>
      </dsp:nvSpPr>
      <dsp:spPr>
        <a:xfrm>
          <a:off x="1165187" y="5050566"/>
          <a:ext cx="7403487" cy="1186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252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Organizarse en equipos de 4 integrantes e investigar en artículos científicos la </a:t>
          </a:r>
          <a:r>
            <a:rPr lang="es-MX" sz="2000" b="1" kern="1200" dirty="0" smtClean="0"/>
            <a:t>problemática a la que se enfrentan la MIPYME en México</a:t>
          </a:r>
          <a:r>
            <a:rPr lang="es-MX" sz="2000" kern="1200" dirty="0" smtClean="0"/>
            <a:t>. </a:t>
          </a:r>
          <a:endParaRPr lang="es-MX" sz="2000" kern="1200" dirty="0"/>
        </a:p>
      </dsp:txBody>
      <dsp:txXfrm>
        <a:off x="1165187" y="5050566"/>
        <a:ext cx="7403487" cy="1186746"/>
      </dsp:txXfrm>
    </dsp:sp>
    <dsp:sp modelId="{DA2D72A4-2BEE-4FBD-BA9B-7E7694194EE6}">
      <dsp:nvSpPr>
        <dsp:cNvPr id="0" name=""/>
        <dsp:cNvSpPr/>
      </dsp:nvSpPr>
      <dsp:spPr>
        <a:xfrm>
          <a:off x="2918505" y="3396310"/>
          <a:ext cx="358579" cy="358579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0F032F-4395-4C83-AE52-44E42AB5D2BF}">
      <dsp:nvSpPr>
        <dsp:cNvPr id="0" name=""/>
        <dsp:cNvSpPr/>
      </dsp:nvSpPr>
      <dsp:spPr>
        <a:xfrm>
          <a:off x="0" y="2604960"/>
          <a:ext cx="3524138" cy="824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00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Cada integrante buscará  3 artículos científicos, diferentes a los de sus compañeros.</a:t>
          </a:r>
          <a:endParaRPr lang="es-MX" sz="2000" kern="1200" dirty="0"/>
        </a:p>
      </dsp:txBody>
      <dsp:txXfrm>
        <a:off x="0" y="2604960"/>
        <a:ext cx="3524138" cy="824039"/>
      </dsp:txXfrm>
    </dsp:sp>
    <dsp:sp modelId="{341FA740-E791-4445-B89F-CFC58323D65A}">
      <dsp:nvSpPr>
        <dsp:cNvPr id="0" name=""/>
        <dsp:cNvSpPr/>
      </dsp:nvSpPr>
      <dsp:spPr>
        <a:xfrm>
          <a:off x="4778636" y="2435990"/>
          <a:ext cx="475117" cy="475117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1B0DF-4B99-432F-AF33-819BE202A3ED}">
      <dsp:nvSpPr>
        <dsp:cNvPr id="0" name=""/>
        <dsp:cNvSpPr/>
      </dsp:nvSpPr>
      <dsp:spPr>
        <a:xfrm>
          <a:off x="4608512" y="2755818"/>
          <a:ext cx="4236963" cy="601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755" tIns="0" rIns="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Consultar información reciente, de 2013 a la fecha.</a:t>
          </a:r>
          <a:endParaRPr lang="es-MX" sz="2000" kern="1200" dirty="0"/>
        </a:p>
      </dsp:txBody>
      <dsp:txXfrm>
        <a:off x="4608512" y="2755818"/>
        <a:ext cx="4236963" cy="601165"/>
      </dsp:txXfrm>
    </dsp:sp>
    <dsp:sp modelId="{D38340D1-AE26-44A4-BB4A-7DFE4D44EAD6}">
      <dsp:nvSpPr>
        <dsp:cNvPr id="0" name=""/>
        <dsp:cNvSpPr/>
      </dsp:nvSpPr>
      <dsp:spPr>
        <a:xfrm>
          <a:off x="6804610" y="1800631"/>
          <a:ext cx="636478" cy="636478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93836-B6B7-4B52-B8D3-022589E64DD1}">
      <dsp:nvSpPr>
        <dsp:cNvPr id="0" name=""/>
        <dsp:cNvSpPr/>
      </dsp:nvSpPr>
      <dsp:spPr>
        <a:xfrm>
          <a:off x="4275692" y="1207406"/>
          <a:ext cx="4541558" cy="493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7257" tIns="0" rIns="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Consultar la Biblioteca Digital de la UAEM http://bibliotecadigital.uaemex</a:t>
          </a:r>
          <a:endParaRPr lang="es-MX" sz="2000" kern="1200" dirty="0"/>
        </a:p>
      </dsp:txBody>
      <dsp:txXfrm>
        <a:off x="4275692" y="1207406"/>
        <a:ext cx="4541558" cy="493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12836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1451" y="8612836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5218B218-C7E5-44E5-9613-259928F34D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87301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679450"/>
            <a:ext cx="4533900" cy="3400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2" tIns="45281" rIns="90562" bIns="45281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8180" y="4307205"/>
            <a:ext cx="5425440" cy="4080510"/>
          </a:xfrm>
          <a:prstGeom prst="rect">
            <a:avLst/>
          </a:prstGeom>
        </p:spPr>
        <p:txBody>
          <a:bodyPr vert="horz" lIns="90562" tIns="45281" rIns="90562" bIns="45281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12836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1451" y="8612836"/>
            <a:ext cx="2938780" cy="453390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555F4BFC-6B68-4E3F-BA69-47F9382A9C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45481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9242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291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4103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8E7E-A613-4ADE-A1AD-2358A7D9AC7E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53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9ECD0-17C8-41E5-9443-01C3F27E6DC6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678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9A9-A712-46F2-85F2-146C362AC0A5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12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35EC-1AAE-4FAD-9DF7-9E16FCEEFB67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5135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FF44-EF73-473C-AAEF-BB3684B46EFE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28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24FB-8841-49CF-8BDE-B98145B31DC2}" type="datetime1">
              <a:rPr lang="es-ES" smtClean="0"/>
              <a:t>01/10/2015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236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7472-B90A-4D9A-B0DA-3DCB21739853}" type="datetime1">
              <a:rPr lang="es-ES" smtClean="0"/>
              <a:t>01/10/2015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32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27E88-8F35-4588-944B-0773C94009BA}" type="datetime1">
              <a:rPr lang="es-ES" smtClean="0"/>
              <a:t>01/10/2015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31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5613-73BB-4EBC-A6D1-8BD25C17BB7D}" type="datetime1">
              <a:rPr lang="es-ES" smtClean="0"/>
              <a:t>01/10/2015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68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27F9-AA5A-4236-959C-B79F9711E30F}" type="datetime1">
              <a:rPr lang="es-ES" smtClean="0"/>
              <a:t>01/10/2015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455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11586-F686-49A7-86E1-5A508E466F54}" type="datetime1">
              <a:rPr lang="es-ES" smtClean="0"/>
              <a:t>01/10/2015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34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3EB9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3D148-7D4B-46F6-BFEB-B98FDF3ECA91}" type="datetime1">
              <a:rPr lang="es-ES" smtClean="0"/>
              <a:t>01/10/2015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5741E-1685-4E4A-BF78-70558FCBDA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58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-27384"/>
            <a:ext cx="8568952" cy="2664296"/>
          </a:xfrm>
        </p:spPr>
        <p:txBody>
          <a:bodyPr>
            <a:normAutofit/>
          </a:bodyPr>
          <a:lstStyle/>
          <a:p>
            <a:r>
              <a:rPr lang="es-MX" b="1" dirty="0" smtClean="0"/>
              <a:t>       UNIVERSIDAD AUTÓNOMA       </a:t>
            </a:r>
            <a:br>
              <a:rPr lang="es-MX" b="1" dirty="0" smtClean="0"/>
            </a:br>
            <a:r>
              <a:rPr lang="es-MX" b="1" dirty="0"/>
              <a:t> </a:t>
            </a:r>
            <a:r>
              <a:rPr lang="es-MX" b="1" dirty="0" smtClean="0"/>
              <a:t>     DEL ESTADO DE  MÉXICO</a:t>
            </a:r>
            <a:r>
              <a:rPr lang="es-MX" sz="4800" b="1" dirty="0" smtClean="0"/>
              <a:t/>
            </a:r>
            <a:br>
              <a:rPr lang="es-MX" sz="4800" b="1" dirty="0" smtClean="0"/>
            </a:br>
            <a:r>
              <a:rPr lang="es-MX" b="1" dirty="0" smtClean="0"/>
              <a:t>Centro Universitario Ecatepec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2636912"/>
            <a:ext cx="8820472" cy="3240360"/>
          </a:xfrm>
          <a:ln>
            <a:solidFill>
              <a:srgbClr val="002060"/>
            </a:solidFill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es-MX" sz="4800" b="1" dirty="0" smtClean="0">
                <a:solidFill>
                  <a:schemeClr val="tx1"/>
                </a:solidFill>
              </a:rPr>
              <a:t>Administración de las </a:t>
            </a:r>
            <a:r>
              <a:rPr lang="es-MX" sz="4800" b="1" dirty="0">
                <a:solidFill>
                  <a:schemeClr val="tx1"/>
                </a:solidFill>
              </a:rPr>
              <a:t>p</a:t>
            </a:r>
            <a:r>
              <a:rPr lang="es-MX" sz="4800" b="1" dirty="0" smtClean="0">
                <a:solidFill>
                  <a:schemeClr val="tx1"/>
                </a:solidFill>
              </a:rPr>
              <a:t>ymes</a:t>
            </a:r>
          </a:p>
          <a:p>
            <a:r>
              <a:rPr lang="es-MX" sz="3600" b="1" dirty="0" smtClean="0">
                <a:solidFill>
                  <a:schemeClr val="tx1"/>
                </a:solidFill>
              </a:rPr>
              <a:t>Unidad de competencia I</a:t>
            </a:r>
          </a:p>
          <a:p>
            <a:r>
              <a:rPr lang="es-MX" sz="3600" b="1" dirty="0" smtClean="0">
                <a:solidFill>
                  <a:schemeClr val="tx1"/>
                </a:solidFill>
              </a:rPr>
              <a:t>“Concepto, clasificación </a:t>
            </a:r>
            <a:r>
              <a:rPr lang="es-MX" sz="3600" b="1" dirty="0">
                <a:solidFill>
                  <a:schemeClr val="tx1"/>
                </a:solidFill>
              </a:rPr>
              <a:t>e</a:t>
            </a:r>
            <a:r>
              <a:rPr lang="es-MX" sz="3600" b="1" dirty="0" smtClean="0">
                <a:solidFill>
                  <a:schemeClr val="tx1"/>
                </a:solidFill>
              </a:rPr>
              <a:t> importancia de las MIPYMES”</a:t>
            </a:r>
            <a:endParaRPr lang="es-MX" sz="3600" b="1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88024" y="5949280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/>
              <a:t>Dra. Sara Lilia García Pérez</a:t>
            </a:r>
          </a:p>
          <a:p>
            <a:pPr algn="r"/>
            <a:r>
              <a:rPr lang="es-MX" sz="2400" b="1" dirty="0" smtClean="0"/>
              <a:t>2015</a:t>
            </a:r>
          </a:p>
        </p:txBody>
      </p:sp>
      <p:pic>
        <p:nvPicPr>
          <p:cNvPr id="6" name="4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159214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 txBox="1">
            <a:spLocks/>
          </p:cNvSpPr>
          <p:nvPr/>
        </p:nvSpPr>
        <p:spPr>
          <a:xfrm>
            <a:off x="1249288" y="1528193"/>
            <a:ext cx="1954560" cy="74867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" sz="3600" b="1" dirty="0" smtClean="0"/>
              <a:t>Empresa</a:t>
            </a:r>
            <a:endParaRPr lang="es-ES" sz="3600" b="1" dirty="0"/>
          </a:p>
        </p:txBody>
      </p:sp>
      <p:sp>
        <p:nvSpPr>
          <p:cNvPr id="7" name="6 Flecha derecha"/>
          <p:cNvSpPr/>
          <p:nvPr/>
        </p:nvSpPr>
        <p:spPr>
          <a:xfrm>
            <a:off x="3419872" y="1628800"/>
            <a:ext cx="1080120" cy="595676"/>
          </a:xfrm>
          <a:prstGeom prst="rightArrow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788024" y="1196752"/>
            <a:ext cx="4042792" cy="46085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«Organización económica que produce o distribuye bienes o servicios para el mercado, con el propósito de obtener beneficios para sus titulares o dueños.»</a:t>
            </a:r>
          </a:p>
          <a:p>
            <a:pPr marL="0" indent="0" algn="ctr">
              <a:buNone/>
            </a:pPr>
            <a:r>
              <a:rPr lang="es-ES" sz="2400" dirty="0" smtClean="0"/>
              <a:t>(Mercado, 2007).</a:t>
            </a:r>
            <a:endParaRPr lang="es-ES" sz="2400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899592" y="44624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dirty="0"/>
              <a:t>1.1. Concepto de empresa</a:t>
            </a:r>
            <a:endParaRPr lang="es-MX" sz="4400" dirty="0"/>
          </a:p>
        </p:txBody>
      </p:sp>
      <p:pic>
        <p:nvPicPr>
          <p:cNvPr id="8194" name="Picture 2" descr="http://contenidosdigitales.ulp.edu.ar/exe/teoria_y_gestion/empre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1908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7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sp>
        <p:nvSpPr>
          <p:cNvPr id="4" name="Nube 3"/>
          <p:cNvSpPr/>
          <p:nvPr/>
        </p:nvSpPr>
        <p:spPr>
          <a:xfrm>
            <a:off x="2483768" y="2348880"/>
            <a:ext cx="4176464" cy="2232248"/>
          </a:xfrm>
          <a:prstGeom prst="cloud">
            <a:avLst/>
          </a:prstGeom>
          <a:solidFill>
            <a:schemeClr val="accent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1840" y="2708920"/>
            <a:ext cx="2880320" cy="144016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Clasificación de la empresa</a:t>
            </a:r>
            <a:endParaRPr lang="es-MX" sz="3600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88525" y="1916832"/>
            <a:ext cx="2719279" cy="11521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Número de personas que la integran</a:t>
            </a:r>
            <a:endParaRPr lang="es-MX" sz="28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856991" y="1556792"/>
            <a:ext cx="2731233" cy="72008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Finalidad</a:t>
            </a:r>
            <a:endParaRPr lang="es-MX" sz="28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6688562" y="2587694"/>
            <a:ext cx="2268251" cy="120134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Tipo de unidad económica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183" y="5278878"/>
            <a:ext cx="1413520" cy="1060140"/>
          </a:xfrm>
          <a:prstGeom prst="rect">
            <a:avLst/>
          </a:prstGeom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5297151" y="4509120"/>
            <a:ext cx="2731233" cy="72008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Procedencia de su capital</a:t>
            </a:r>
            <a:endParaRPr lang="es-MX" sz="2800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400607" y="4365104"/>
            <a:ext cx="2731233" cy="72008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Actividad económica</a:t>
            </a:r>
            <a:endParaRPr lang="es-MX" sz="2800" dirty="0"/>
          </a:p>
        </p:txBody>
      </p:sp>
      <p:sp>
        <p:nvSpPr>
          <p:cNvPr id="13" name="8 Título"/>
          <p:cNvSpPr txBox="1">
            <a:spLocks/>
          </p:cNvSpPr>
          <p:nvPr/>
        </p:nvSpPr>
        <p:spPr>
          <a:xfrm>
            <a:off x="457200" y="44624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1.2 Clasificación de la empresa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94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49880"/>
            <a:ext cx="2592288" cy="141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79512" y="2060848"/>
            <a:ext cx="1728192" cy="24006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Número de personas que la integran</a:t>
            </a:r>
            <a:endParaRPr lang="es-MX" sz="3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563416" y="1439574"/>
            <a:ext cx="3456384" cy="523220"/>
          </a:xfrm>
          <a:prstGeom prst="rect">
            <a:avLst/>
          </a:prstGeom>
          <a:solidFill>
            <a:srgbClr val="FFFF66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Persona Física</a:t>
            </a:r>
            <a:endParaRPr lang="es-MX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627784" y="4577555"/>
            <a:ext cx="3456384" cy="523220"/>
          </a:xfrm>
          <a:prstGeom prst="rect">
            <a:avLst/>
          </a:prstGeom>
          <a:solidFill>
            <a:srgbClr val="FFFF66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Persona Moral</a:t>
            </a:r>
            <a:endParaRPr lang="es-MX" sz="2800" dirty="0"/>
          </a:p>
        </p:txBody>
      </p:sp>
      <p:sp>
        <p:nvSpPr>
          <p:cNvPr id="5" name="Flecha curvada hacia abajo 4"/>
          <p:cNvSpPr/>
          <p:nvPr/>
        </p:nvSpPr>
        <p:spPr>
          <a:xfrm rot="19755298">
            <a:off x="1691680" y="1341945"/>
            <a:ext cx="1008112" cy="576064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Flecha curvada hacia abajo 9"/>
          <p:cNvSpPr/>
          <p:nvPr/>
        </p:nvSpPr>
        <p:spPr>
          <a:xfrm>
            <a:off x="5868144" y="1124744"/>
            <a:ext cx="1008112" cy="576064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516216" y="1701185"/>
            <a:ext cx="24482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Integradas por un solo dueño.</a:t>
            </a:r>
            <a:endParaRPr lang="es-MX" dirty="0"/>
          </a:p>
        </p:txBody>
      </p:sp>
      <p:sp>
        <p:nvSpPr>
          <p:cNvPr id="6" name="Flecha curvada hacia arriba 5"/>
          <p:cNvSpPr/>
          <p:nvPr/>
        </p:nvSpPr>
        <p:spPr>
          <a:xfrm rot="1257152">
            <a:off x="1691680" y="4669145"/>
            <a:ext cx="1008112" cy="551671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Flecha curvada hacia arriba 12"/>
          <p:cNvSpPr/>
          <p:nvPr/>
        </p:nvSpPr>
        <p:spPr>
          <a:xfrm>
            <a:off x="5940152" y="4821545"/>
            <a:ext cx="1224136" cy="551671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CuadroTexto 10"/>
          <p:cNvSpPr txBox="1"/>
          <p:nvPr/>
        </p:nvSpPr>
        <p:spPr>
          <a:xfrm>
            <a:off x="6668616" y="4438853"/>
            <a:ext cx="24482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Formada por varios dueños.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4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6304235"/>
            <a:ext cx="2895600" cy="365125"/>
          </a:xfrm>
        </p:spPr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07504" y="1810304"/>
            <a:ext cx="2088232" cy="23974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Atendiendo a la finalidad que persiguen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2" r="23134" b="8955"/>
          <a:stretch/>
        </p:blipFill>
        <p:spPr bwMode="auto">
          <a:xfrm>
            <a:off x="3851920" y="1693136"/>
            <a:ext cx="1144072" cy="136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275" y="3645024"/>
            <a:ext cx="3394893" cy="149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563416" y="900843"/>
            <a:ext cx="345638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Lucrativas </a:t>
            </a:r>
            <a:endParaRPr lang="es-MX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594161" y="5462039"/>
            <a:ext cx="345638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No Lucrativas </a:t>
            </a:r>
            <a:endParaRPr lang="es-MX" sz="28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712920">
            <a:off x="1333717" y="1048198"/>
            <a:ext cx="1306152" cy="59746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6516216" y="1125121"/>
            <a:ext cx="24482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Tienen como fin percibir utilidades.</a:t>
            </a:r>
            <a:endParaRPr lang="es-MX" dirty="0"/>
          </a:p>
        </p:txBody>
      </p:sp>
      <p:sp>
        <p:nvSpPr>
          <p:cNvPr id="14" name="Flecha curvada hacia abajo 13"/>
          <p:cNvSpPr/>
          <p:nvPr/>
        </p:nvSpPr>
        <p:spPr>
          <a:xfrm>
            <a:off x="5868144" y="548680"/>
            <a:ext cx="1008112" cy="576064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Flecha curvada hacia arriba 15"/>
          <p:cNvSpPr/>
          <p:nvPr/>
        </p:nvSpPr>
        <p:spPr>
          <a:xfrm>
            <a:off x="6107678" y="5462039"/>
            <a:ext cx="1224136" cy="559249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Flecha curvada hacia arriba 16"/>
          <p:cNvSpPr/>
          <p:nvPr/>
        </p:nvSpPr>
        <p:spPr>
          <a:xfrm rot="2047603">
            <a:off x="1276116" y="4688221"/>
            <a:ext cx="1649188" cy="783894"/>
          </a:xfrm>
          <a:prstGeom prst="curved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CuadroTexto 12"/>
          <p:cNvSpPr txBox="1"/>
          <p:nvPr/>
        </p:nvSpPr>
        <p:spPr>
          <a:xfrm>
            <a:off x="6516216" y="4804355"/>
            <a:ext cx="24482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No buscan ganancias, sino dar servicios.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967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72982" y="846918"/>
            <a:ext cx="1621093" cy="642698"/>
          </a:xfrm>
          <a:solidFill>
            <a:srgbClr val="FFFF66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s-ES" sz="3300" dirty="0" smtClean="0"/>
              <a:t>Públicas</a:t>
            </a:r>
            <a:endParaRPr lang="es-ES" sz="33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76056" y="752262"/>
            <a:ext cx="1639592" cy="1020554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1900" dirty="0" smtClean="0"/>
              <a:t>Formadas con capital del Estado </a:t>
            </a:r>
            <a:endParaRPr lang="es-ES" sz="1900" dirty="0"/>
          </a:p>
          <a:p>
            <a:pPr marL="0" indent="0">
              <a:buNone/>
            </a:pPr>
            <a:endParaRPr lang="es-ES" sz="1900" dirty="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598065" y="2494482"/>
            <a:ext cx="1728192" cy="665593"/>
          </a:xfrm>
          <a:prstGeom prst="rect">
            <a:avLst/>
          </a:prstGeom>
          <a:solidFill>
            <a:srgbClr val="FFFF66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Privadas</a:t>
            </a:r>
            <a:endParaRPr lang="es-ES" sz="36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154606" y="2337603"/>
            <a:ext cx="1865666" cy="109139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900" dirty="0" smtClean="0"/>
              <a:t>Constituidas con capital de particulares</a:t>
            </a:r>
            <a:endParaRPr lang="es-ES" sz="1900" dirty="0"/>
          </a:p>
          <a:p>
            <a:pPr marL="0" indent="0" algn="ctr">
              <a:buNone/>
            </a:pPr>
            <a:endParaRPr lang="es-ES" sz="1900" dirty="0" smtClean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515713" y="4650169"/>
            <a:ext cx="1810544" cy="665594"/>
          </a:xfrm>
          <a:prstGeom prst="rect">
            <a:avLst/>
          </a:prstGeom>
          <a:solidFill>
            <a:srgbClr val="FFFF66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Mixtas</a:t>
            </a:r>
            <a:endParaRPr lang="es-ES" sz="3600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5029708" y="4494565"/>
            <a:ext cx="1990564" cy="10226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800" dirty="0" smtClean="0"/>
              <a:t>Integradas con capital del Edo.  y particulares </a:t>
            </a:r>
            <a:endParaRPr lang="es-ES" sz="1800" dirty="0"/>
          </a:p>
          <a:p>
            <a:pPr marL="0" indent="0" algn="ctr">
              <a:buNone/>
            </a:pPr>
            <a:endParaRPr lang="es-ES" sz="1800" dirty="0" smtClean="0"/>
          </a:p>
          <a:p>
            <a:pPr marL="0" indent="0" algn="ctr">
              <a:buNone/>
            </a:pPr>
            <a:endParaRPr lang="es-ES" sz="1800" dirty="0"/>
          </a:p>
        </p:txBody>
      </p:sp>
      <p:sp>
        <p:nvSpPr>
          <p:cNvPr id="10" name="9 Flecha abajo"/>
          <p:cNvSpPr/>
          <p:nvPr/>
        </p:nvSpPr>
        <p:spPr>
          <a:xfrm rot="16200000">
            <a:off x="4525652" y="4850105"/>
            <a:ext cx="360040" cy="259433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0975"/>
            <a:ext cx="2895600" cy="365125"/>
          </a:xfrm>
        </p:spPr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88927" y="2477214"/>
            <a:ext cx="1890785" cy="181588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Atendiendo al tipo de unidad económica</a:t>
            </a:r>
            <a:endParaRPr lang="es-MX" sz="28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43960"/>
            <a:ext cx="1267526" cy="122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9" r="7413" b="13991"/>
          <a:stretch/>
        </p:blipFill>
        <p:spPr bwMode="auto">
          <a:xfrm>
            <a:off x="7452320" y="2374255"/>
            <a:ext cx="1387372" cy="1198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2" r="10000" b="20249"/>
          <a:stretch/>
        </p:blipFill>
        <p:spPr bwMode="auto">
          <a:xfrm>
            <a:off x="7200827" y="4437112"/>
            <a:ext cx="1789956" cy="92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AutoShape 1"/>
          <p:cNvSpPr>
            <a:spLocks/>
          </p:cNvSpPr>
          <p:nvPr/>
        </p:nvSpPr>
        <p:spPr bwMode="auto">
          <a:xfrm>
            <a:off x="2051720" y="620688"/>
            <a:ext cx="593896" cy="5400600"/>
          </a:xfrm>
          <a:prstGeom prst="leftBrace">
            <a:avLst>
              <a:gd name="adj1" fmla="val 33333"/>
              <a:gd name="adj2" fmla="val 52407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" name="20 Flecha abajo"/>
          <p:cNvSpPr/>
          <p:nvPr/>
        </p:nvSpPr>
        <p:spPr>
          <a:xfrm rot="16200000">
            <a:off x="4521697" y="2615208"/>
            <a:ext cx="360040" cy="259433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Flecha abajo"/>
          <p:cNvSpPr/>
          <p:nvPr/>
        </p:nvSpPr>
        <p:spPr>
          <a:xfrm rot="16200000">
            <a:off x="4521697" y="1031032"/>
            <a:ext cx="360040" cy="259433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7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104"/>
          <a:stretch/>
        </p:blipFill>
        <p:spPr bwMode="auto">
          <a:xfrm>
            <a:off x="4243543" y="180494"/>
            <a:ext cx="2118040" cy="54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57" y="5598324"/>
            <a:ext cx="1241301" cy="66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720" y="4941168"/>
            <a:ext cx="1217712" cy="44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Elipse"/>
          <p:cNvSpPr/>
          <p:nvPr/>
        </p:nvSpPr>
        <p:spPr>
          <a:xfrm>
            <a:off x="3131840" y="2276872"/>
            <a:ext cx="3168352" cy="1656184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455876" y="2601778"/>
            <a:ext cx="2484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Procedencia de capital</a:t>
            </a:r>
            <a:endParaRPr lang="es-MX" sz="32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763688" y="1753652"/>
            <a:ext cx="2448272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Nacionales</a:t>
            </a:r>
            <a:endParaRPr lang="es-MX" sz="28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300192" y="2924944"/>
            <a:ext cx="2448272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Extranjeras</a:t>
            </a:r>
            <a:endParaRPr lang="es-MX" sz="28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475656" y="3861048"/>
            <a:ext cx="2448272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Trasnacionales</a:t>
            </a:r>
            <a:endParaRPr lang="es-MX" sz="28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331640" y="622429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Integradas con capital de inversionistas del país.</a:t>
            </a:r>
            <a:endParaRPr lang="es-MX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681928" y="4149080"/>
            <a:ext cx="3426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Formadas con capital de socios extranjeros.</a:t>
            </a:r>
          </a:p>
        </p:txBody>
      </p:sp>
      <p:sp>
        <p:nvSpPr>
          <p:cNvPr id="17" name="16 Flecha abajo"/>
          <p:cNvSpPr/>
          <p:nvPr/>
        </p:nvSpPr>
        <p:spPr>
          <a:xfrm>
            <a:off x="7308304" y="3573016"/>
            <a:ext cx="302936" cy="402762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CuadroTexto"/>
          <p:cNvSpPr txBox="1"/>
          <p:nvPr/>
        </p:nvSpPr>
        <p:spPr>
          <a:xfrm>
            <a:off x="1001408" y="4870901"/>
            <a:ext cx="3426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Su capital es total o preponderantemente extranjero.</a:t>
            </a:r>
          </a:p>
        </p:txBody>
      </p:sp>
      <p:sp>
        <p:nvSpPr>
          <p:cNvPr id="24" name="23 Flecha abajo"/>
          <p:cNvSpPr/>
          <p:nvPr/>
        </p:nvSpPr>
        <p:spPr>
          <a:xfrm>
            <a:off x="2612880" y="4466398"/>
            <a:ext cx="302936" cy="402762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arriba"/>
          <p:cNvSpPr/>
          <p:nvPr/>
        </p:nvSpPr>
        <p:spPr>
          <a:xfrm>
            <a:off x="2915816" y="1311489"/>
            <a:ext cx="288032" cy="317311"/>
          </a:xfrm>
          <a:prstGeom prst="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5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4" name="3 Proceso alternativo"/>
          <p:cNvSpPr/>
          <p:nvPr/>
        </p:nvSpPr>
        <p:spPr>
          <a:xfrm>
            <a:off x="3059832" y="2204864"/>
            <a:ext cx="3240360" cy="1584176"/>
          </a:xfrm>
          <a:prstGeom prst="flowChartAlternateProcess">
            <a:avLst/>
          </a:prstGeom>
          <a:solidFill>
            <a:srgbClr val="FFFF6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131840" y="234888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Actividad que desarrollan</a:t>
            </a:r>
            <a:endParaRPr lang="es-MX" sz="3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827584" y="1628800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Comerciales</a:t>
            </a:r>
            <a:endParaRPr lang="es-MX" sz="3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084168" y="1628800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Industriales</a:t>
            </a:r>
            <a:endParaRPr lang="es-MX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979984" y="3780329"/>
            <a:ext cx="2448272" cy="1077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Actividades específicas</a:t>
            </a:r>
            <a:endParaRPr lang="es-MX" sz="3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56176" y="3780329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Servicios</a:t>
            </a:r>
            <a:endParaRPr lang="es-MX" sz="3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07504" y="54868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Intermediación de bienes y servicios</a:t>
            </a:r>
            <a:endParaRPr lang="es-MX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17" y="665926"/>
            <a:ext cx="1541380" cy="818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326" y="2348880"/>
            <a:ext cx="151109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0" b="34250"/>
          <a:stretch/>
        </p:blipFill>
        <p:spPr bwMode="auto">
          <a:xfrm>
            <a:off x="4222795" y="4318938"/>
            <a:ext cx="1866900" cy="65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6228184" y="70108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Transforman y comercializan bienes</a:t>
            </a:r>
            <a:endParaRPr lang="es-MX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516216" y="4797152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Intermediación de bienes y servicios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115616" y="511166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Explota regiones específicas de la economía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80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4" name="3 Proceso alternativo"/>
          <p:cNvSpPr/>
          <p:nvPr/>
        </p:nvSpPr>
        <p:spPr>
          <a:xfrm>
            <a:off x="3059832" y="2204864"/>
            <a:ext cx="3240360" cy="1584176"/>
          </a:xfrm>
          <a:prstGeom prst="flowChartAlternateProcess">
            <a:avLst/>
          </a:prstGeom>
          <a:solidFill>
            <a:srgbClr val="FFFF6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131840" y="234888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/>
              <a:t>Actividades específicas</a:t>
            </a:r>
            <a:endParaRPr lang="es-MX" sz="3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23528" y="1910177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Agricultura</a:t>
            </a:r>
            <a:endParaRPr lang="es-MX" sz="3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516216" y="1783027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Minería</a:t>
            </a:r>
            <a:endParaRPr lang="es-MX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331640" y="4279830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Social</a:t>
            </a:r>
            <a:endParaRPr lang="es-MX" sz="3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516216" y="3691478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Cultura</a:t>
            </a:r>
            <a:endParaRPr lang="es-MX" sz="32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069480" y="4418388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Deporte</a:t>
            </a:r>
            <a:endParaRPr lang="es-MX" sz="32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471022" y="908720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Ganadería</a:t>
            </a:r>
            <a:endParaRPr lang="es-MX" sz="32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23528" y="3060249"/>
            <a:ext cx="244827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Religión</a:t>
            </a:r>
            <a:endParaRPr lang="es-MX" sz="3200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500585" y="888737"/>
            <a:ext cx="1775271" cy="74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034" y="663530"/>
            <a:ext cx="1232374" cy="82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515" y="2780928"/>
            <a:ext cx="1771674" cy="74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616" y="5086209"/>
            <a:ext cx="1294608" cy="863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538" y="5075283"/>
            <a:ext cx="1440160" cy="72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8" t="9960" r="13433" b="5777"/>
          <a:stretch/>
        </p:blipFill>
        <p:spPr bwMode="auto">
          <a:xfrm>
            <a:off x="258809" y="3265952"/>
            <a:ext cx="559885" cy="91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>
            <a:stCxn id="4" idx="0"/>
            <a:endCxn id="21" idx="2"/>
          </p:cNvCxnSpPr>
          <p:nvPr/>
        </p:nvCxnSpPr>
        <p:spPr>
          <a:xfrm flipV="1">
            <a:off x="4680012" y="1493495"/>
            <a:ext cx="15146" cy="711369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6300192" y="2348880"/>
            <a:ext cx="216024" cy="36004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endCxn id="10" idx="1"/>
          </p:cNvCxnSpPr>
          <p:nvPr/>
        </p:nvCxnSpPr>
        <p:spPr>
          <a:xfrm>
            <a:off x="6229720" y="3521253"/>
            <a:ext cx="286496" cy="46261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4860032" y="3789040"/>
            <a:ext cx="288032" cy="655329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2915816" y="3789040"/>
            <a:ext cx="555206" cy="52249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H="1" flipV="1">
            <a:off x="2699792" y="2348880"/>
            <a:ext cx="360040" cy="1892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flipH="1">
            <a:off x="2699792" y="3352636"/>
            <a:ext cx="360040" cy="19657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5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</p:spPr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539552" y="6073551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Fuente: Secretaría de Economía,  (2009). Estratificación de empresas. Diario Oficial de la Federación. México.</a:t>
            </a:r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6633"/>
            <a:ext cx="8885626" cy="5956918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1740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3322712" cy="102906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s-ES" dirty="0" smtClean="0"/>
              <a:t>Micro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3345" y="2585038"/>
            <a:ext cx="6432911" cy="26928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Ocupan </a:t>
            </a:r>
            <a:r>
              <a:rPr lang="es-ES" dirty="0"/>
              <a:t>hasta 10 personas y </a:t>
            </a:r>
            <a:r>
              <a:rPr lang="es-ES" dirty="0" smtClean="0"/>
              <a:t>sus </a:t>
            </a:r>
            <a:r>
              <a:rPr lang="es-ES" dirty="0"/>
              <a:t>ventas netas como tope máximo sea de 4.6 millones de </a:t>
            </a:r>
            <a:r>
              <a:rPr lang="es-ES" dirty="0" smtClean="0"/>
              <a:t>pesos (</a:t>
            </a:r>
            <a:r>
              <a:rPr lang="es-ES" dirty="0" err="1" smtClean="0"/>
              <a:t>mdp</a:t>
            </a:r>
            <a:r>
              <a:rPr lang="es-ES" dirty="0" smtClean="0"/>
              <a:t>) </a:t>
            </a:r>
            <a:r>
              <a:rPr lang="es-ES" dirty="0"/>
              <a:t>al </a:t>
            </a:r>
            <a:r>
              <a:rPr lang="es-ES" dirty="0" smtClean="0"/>
              <a:t>año.</a:t>
            </a:r>
            <a:endParaRPr lang="es-ES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8172400" y="520081"/>
            <a:ext cx="792088" cy="56452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I</a:t>
            </a:r>
          </a:p>
          <a:p>
            <a:pPr marL="0" indent="0" algn="ctr">
              <a:buNone/>
            </a:pPr>
            <a:r>
              <a:rPr lang="es-ES" sz="4800" b="1" dirty="0" smtClean="0"/>
              <a:t>P</a:t>
            </a:r>
          </a:p>
          <a:p>
            <a:pPr marL="0" indent="0" algn="ctr">
              <a:buNone/>
            </a:pPr>
            <a:r>
              <a:rPr lang="es-ES" sz="4800" b="1" dirty="0" smtClean="0"/>
              <a:t>Y</a:t>
            </a:r>
          </a:p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E</a:t>
            </a:r>
            <a:endParaRPr lang="es-ES" sz="4800" b="1" dirty="0"/>
          </a:p>
        </p:txBody>
      </p:sp>
      <p:sp>
        <p:nvSpPr>
          <p:cNvPr id="10" name="9 Flecha abajo"/>
          <p:cNvSpPr/>
          <p:nvPr/>
        </p:nvSpPr>
        <p:spPr>
          <a:xfrm>
            <a:off x="1907704" y="1821549"/>
            <a:ext cx="648072" cy="720080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errar llave"/>
          <p:cNvSpPr/>
          <p:nvPr/>
        </p:nvSpPr>
        <p:spPr>
          <a:xfrm>
            <a:off x="7308304" y="404664"/>
            <a:ext cx="720080" cy="6192688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 descr="http://3.bp.blogspot.com/_QyJf_dg0xtY/TG4AK7tDIeI/AAAAAAAADdI/bIzZiqMPPQA/s320/microempresas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" r="7965" b="6917"/>
          <a:stretch/>
        </p:blipFill>
        <p:spPr bwMode="auto">
          <a:xfrm>
            <a:off x="4355977" y="504337"/>
            <a:ext cx="2736304" cy="17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62230"/>
            <a:ext cx="2830536" cy="1651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404664"/>
            <a:ext cx="8784976" cy="39604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/>
              <a:t>Unidad de aprendizaje: </a:t>
            </a:r>
            <a:r>
              <a:rPr lang="es-MX" sz="3600" b="1" dirty="0" smtClean="0"/>
              <a:t>Administración </a:t>
            </a:r>
            <a:r>
              <a:rPr lang="es-MX" sz="3600" b="1" dirty="0"/>
              <a:t>de las Pymes </a:t>
            </a:r>
            <a:endParaRPr lang="es-MX" sz="3600" b="1" dirty="0" smtClean="0"/>
          </a:p>
          <a:p>
            <a:pPr marL="0" indent="0" algn="just">
              <a:buNone/>
            </a:pPr>
            <a:r>
              <a:rPr lang="es-MX" sz="3600" dirty="0" smtClean="0"/>
              <a:t>Programa </a:t>
            </a:r>
            <a:r>
              <a:rPr lang="es-MX" sz="3600" dirty="0"/>
              <a:t>Educativo: </a:t>
            </a:r>
            <a:r>
              <a:rPr lang="es-MX" sz="3600" b="1" dirty="0"/>
              <a:t>Licenciatura en </a:t>
            </a:r>
            <a:r>
              <a:rPr lang="es-MX" sz="3600" b="1" dirty="0" smtClean="0"/>
              <a:t>Administración</a:t>
            </a:r>
          </a:p>
          <a:p>
            <a:pPr marL="0" indent="0" algn="just">
              <a:buNone/>
            </a:pPr>
            <a:r>
              <a:rPr lang="es-MX" sz="3600" dirty="0" smtClean="0"/>
              <a:t>Clave</a:t>
            </a:r>
            <a:r>
              <a:rPr lang="es-MX" sz="3600" dirty="0"/>
              <a:t>: </a:t>
            </a:r>
            <a:r>
              <a:rPr lang="es-MX" sz="3600" b="1" dirty="0"/>
              <a:t>L30071</a:t>
            </a:r>
          </a:p>
          <a:p>
            <a:pPr marL="0" indent="0" algn="just">
              <a:buNone/>
            </a:pPr>
            <a:r>
              <a:rPr lang="es-MX" sz="3600" dirty="0"/>
              <a:t>Créditos: </a:t>
            </a:r>
            <a:r>
              <a:rPr lang="es-MX" sz="3600" b="1" dirty="0"/>
              <a:t>7</a:t>
            </a:r>
          </a:p>
          <a:p>
            <a:pPr marL="0" indent="0" algn="just">
              <a:buNone/>
            </a:pP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62345"/>
            <a:ext cx="5308798" cy="389619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45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627784" y="260648"/>
            <a:ext cx="3888432" cy="77809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Pequeña</a:t>
            </a:r>
            <a:endParaRPr lang="es-E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67544" y="1916832"/>
            <a:ext cx="6768752" cy="37010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Empresas </a:t>
            </a:r>
            <a:r>
              <a:rPr lang="es-ES" i="1" dirty="0"/>
              <a:t>comerciales</a:t>
            </a:r>
            <a:r>
              <a:rPr lang="es-ES" dirty="0"/>
              <a:t> que ocupan hasta 30 personas y sus ventas netas no rebasan </a:t>
            </a:r>
            <a:r>
              <a:rPr lang="es-ES" dirty="0" smtClean="0"/>
              <a:t> </a:t>
            </a:r>
            <a:r>
              <a:rPr lang="es-ES" dirty="0"/>
              <a:t>93 </a:t>
            </a:r>
            <a:r>
              <a:rPr lang="es-ES" dirty="0" err="1" smtClean="0"/>
              <a:t>mdp</a:t>
            </a:r>
            <a:r>
              <a:rPr lang="es-ES" dirty="0" smtClean="0"/>
              <a:t> </a:t>
            </a:r>
            <a:r>
              <a:rPr lang="es-ES" dirty="0"/>
              <a:t>al año. </a:t>
            </a: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Las </a:t>
            </a:r>
            <a:r>
              <a:rPr lang="es-ES" dirty="0"/>
              <a:t>empresas </a:t>
            </a:r>
            <a:r>
              <a:rPr lang="es-ES" i="1" dirty="0"/>
              <a:t>industriales</a:t>
            </a:r>
            <a:r>
              <a:rPr lang="es-ES" dirty="0"/>
              <a:t> y de </a:t>
            </a:r>
            <a:r>
              <a:rPr lang="es-ES" i="1" dirty="0"/>
              <a:t>servicios </a:t>
            </a:r>
            <a:r>
              <a:rPr lang="es-ES" dirty="0"/>
              <a:t>que ocupan hasta 50 trabajadores y sus ingresos como máximo sean de 95 </a:t>
            </a:r>
            <a:r>
              <a:rPr lang="es-ES" dirty="0" err="1" smtClean="0"/>
              <a:t>mdp</a:t>
            </a:r>
            <a:r>
              <a:rPr lang="es-ES" dirty="0" smtClean="0"/>
              <a:t> </a:t>
            </a:r>
            <a:r>
              <a:rPr lang="es-ES" dirty="0"/>
              <a:t>al año.</a:t>
            </a: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8172400" y="520081"/>
            <a:ext cx="792088" cy="56452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I</a:t>
            </a:r>
          </a:p>
          <a:p>
            <a:pPr marL="0" indent="0" algn="ctr">
              <a:buNone/>
            </a:pPr>
            <a:r>
              <a:rPr lang="es-ES" sz="4800" b="1" dirty="0" smtClean="0"/>
              <a:t>P</a:t>
            </a:r>
          </a:p>
          <a:p>
            <a:pPr marL="0" indent="0" algn="ctr">
              <a:buNone/>
            </a:pPr>
            <a:r>
              <a:rPr lang="es-ES" sz="4800" b="1" dirty="0" smtClean="0"/>
              <a:t>Y</a:t>
            </a:r>
          </a:p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E</a:t>
            </a:r>
            <a:endParaRPr lang="es-ES" sz="4800" b="1" dirty="0"/>
          </a:p>
        </p:txBody>
      </p:sp>
      <p:sp>
        <p:nvSpPr>
          <p:cNvPr id="11" name="10 Flecha abajo"/>
          <p:cNvSpPr/>
          <p:nvPr/>
        </p:nvSpPr>
        <p:spPr>
          <a:xfrm>
            <a:off x="4247964" y="1218421"/>
            <a:ext cx="684076" cy="626403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errar llave"/>
          <p:cNvSpPr/>
          <p:nvPr/>
        </p:nvSpPr>
        <p:spPr>
          <a:xfrm>
            <a:off x="7308304" y="404664"/>
            <a:ext cx="720080" cy="6192688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22"/>
            <a:ext cx="1753975" cy="131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8" y="5085184"/>
            <a:ext cx="2687960" cy="16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12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699792" y="274638"/>
            <a:ext cx="4176464" cy="92211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Mediana</a:t>
            </a:r>
            <a:endParaRPr lang="es-ES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827584" y="1960241"/>
            <a:ext cx="6408712" cy="355699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Empresas </a:t>
            </a:r>
            <a:r>
              <a:rPr lang="es-ES" i="1" dirty="0"/>
              <a:t>comerciales </a:t>
            </a:r>
            <a:r>
              <a:rPr lang="es-ES" dirty="0"/>
              <a:t>y de </a:t>
            </a:r>
            <a:r>
              <a:rPr lang="es-ES" i="1" dirty="0"/>
              <a:t>servicios</a:t>
            </a:r>
            <a:r>
              <a:rPr lang="es-ES" dirty="0"/>
              <a:t> que ocupan hasta 100 personas y </a:t>
            </a:r>
            <a:r>
              <a:rPr lang="es-ES" dirty="0" smtClean="0"/>
              <a:t>sus </a:t>
            </a:r>
            <a:r>
              <a:rPr lang="es-ES" dirty="0"/>
              <a:t>ventas no </a:t>
            </a:r>
            <a:r>
              <a:rPr lang="es-ES" dirty="0" smtClean="0"/>
              <a:t>rebasan 235 </a:t>
            </a:r>
            <a:r>
              <a:rPr lang="es-ES" dirty="0" err="1" smtClean="0"/>
              <a:t>mdp</a:t>
            </a:r>
            <a:r>
              <a:rPr lang="es-ES" dirty="0" smtClean="0"/>
              <a:t> </a:t>
            </a:r>
            <a:r>
              <a:rPr lang="es-ES" dirty="0"/>
              <a:t>al año. </a:t>
            </a: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Las </a:t>
            </a:r>
            <a:r>
              <a:rPr lang="es-ES" dirty="0"/>
              <a:t>empresas </a:t>
            </a:r>
            <a:r>
              <a:rPr lang="es-ES" i="1" dirty="0"/>
              <a:t>industriales </a:t>
            </a:r>
            <a:r>
              <a:rPr lang="es-ES" dirty="0"/>
              <a:t>que cuentan hasta con 250 trabajadores y que obtengan un ingreso máximo de 250 </a:t>
            </a:r>
            <a:r>
              <a:rPr lang="es-ES" dirty="0" err="1" smtClean="0"/>
              <a:t>mdp</a:t>
            </a:r>
            <a:r>
              <a:rPr lang="es-ES" dirty="0" smtClean="0"/>
              <a:t> </a:t>
            </a:r>
            <a:r>
              <a:rPr lang="es-ES" dirty="0"/>
              <a:t>al año.</a:t>
            </a: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8172400" y="520081"/>
            <a:ext cx="792088" cy="56452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I</a:t>
            </a:r>
          </a:p>
          <a:p>
            <a:pPr marL="0" indent="0" algn="ctr">
              <a:buNone/>
            </a:pPr>
            <a:r>
              <a:rPr lang="es-ES" sz="4800" b="1" dirty="0" smtClean="0"/>
              <a:t>P</a:t>
            </a:r>
          </a:p>
          <a:p>
            <a:pPr marL="0" indent="0" algn="ctr">
              <a:buNone/>
            </a:pPr>
            <a:r>
              <a:rPr lang="es-ES" sz="4800" b="1" dirty="0" smtClean="0"/>
              <a:t>Y</a:t>
            </a:r>
          </a:p>
          <a:p>
            <a:pPr marL="0" indent="0" algn="ctr">
              <a:buNone/>
            </a:pPr>
            <a:r>
              <a:rPr lang="es-ES" sz="4800" b="1" dirty="0" smtClean="0"/>
              <a:t>M</a:t>
            </a:r>
          </a:p>
          <a:p>
            <a:pPr marL="0" indent="0" algn="ctr">
              <a:buNone/>
            </a:pPr>
            <a:r>
              <a:rPr lang="es-ES" sz="4800" b="1" dirty="0" smtClean="0"/>
              <a:t>E</a:t>
            </a:r>
            <a:endParaRPr lang="es-ES" sz="4800" b="1" dirty="0"/>
          </a:p>
        </p:txBody>
      </p:sp>
      <p:sp>
        <p:nvSpPr>
          <p:cNvPr id="12" name="11 Flecha abajo"/>
          <p:cNvSpPr/>
          <p:nvPr/>
        </p:nvSpPr>
        <p:spPr>
          <a:xfrm>
            <a:off x="4644008" y="1334506"/>
            <a:ext cx="432048" cy="574970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errar llave"/>
          <p:cNvSpPr/>
          <p:nvPr/>
        </p:nvSpPr>
        <p:spPr>
          <a:xfrm>
            <a:off x="7308304" y="404664"/>
            <a:ext cx="720080" cy="6192688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Picture 2" descr="http://antenasanluis.mx/wp-content/uploads/2014/05/PYMES-FiancialRed.com_.mx-Beneficios-para-Pym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115" y="5558574"/>
            <a:ext cx="1359189" cy="84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0" y="0"/>
            <a:ext cx="2408281" cy="182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0" y="5260424"/>
            <a:ext cx="2408281" cy="143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1043608" y="260648"/>
            <a:ext cx="2448272" cy="85010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Grande</a:t>
            </a:r>
            <a:endParaRPr lang="es-ES" sz="3600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179512" y="1916832"/>
            <a:ext cx="4530830" cy="43924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800" dirty="0" smtClean="0"/>
              <a:t>Ocupa </a:t>
            </a:r>
            <a:r>
              <a:rPr lang="es-ES" sz="2800" dirty="0"/>
              <a:t>más de 100 trabajadores en las empresas </a:t>
            </a:r>
            <a:r>
              <a:rPr lang="es-ES" sz="2800" i="1" dirty="0"/>
              <a:t>comerciales</a:t>
            </a:r>
            <a:r>
              <a:rPr lang="es-ES" sz="2800" dirty="0"/>
              <a:t> y de </a:t>
            </a:r>
            <a:r>
              <a:rPr lang="es-ES" sz="2800" i="1" dirty="0"/>
              <a:t>servicios</a:t>
            </a:r>
            <a:r>
              <a:rPr lang="es-ES" sz="2800" dirty="0"/>
              <a:t> y el valor de sus ventas rebasa </a:t>
            </a:r>
            <a:r>
              <a:rPr lang="es-ES" sz="2800" dirty="0" smtClean="0"/>
              <a:t>235 </a:t>
            </a:r>
            <a:r>
              <a:rPr lang="es-ES" sz="2800" dirty="0" err="1" smtClean="0"/>
              <a:t>mdp</a:t>
            </a:r>
            <a:r>
              <a:rPr lang="es-ES" sz="2800" dirty="0" smtClean="0"/>
              <a:t> </a:t>
            </a:r>
            <a:r>
              <a:rPr lang="es-ES" sz="2800" dirty="0"/>
              <a:t>al año. </a:t>
            </a:r>
            <a:endParaRPr lang="es-ES" sz="2800" dirty="0" smtClean="0"/>
          </a:p>
          <a:p>
            <a:pPr marL="0" indent="0" algn="ctr">
              <a:buNone/>
            </a:pPr>
            <a:r>
              <a:rPr lang="es-ES" sz="2800" dirty="0" smtClean="0"/>
              <a:t>Con </a:t>
            </a:r>
            <a:r>
              <a:rPr lang="es-ES" sz="2800" dirty="0"/>
              <a:t>referencia a las empresas </a:t>
            </a:r>
            <a:r>
              <a:rPr lang="es-ES" sz="2800" i="1" dirty="0"/>
              <a:t>industriales</a:t>
            </a:r>
            <a:r>
              <a:rPr lang="es-ES" sz="2800" dirty="0"/>
              <a:t> grandes cuentan con más de 250 trabajadores y obtienen un ingreso superior a 250 </a:t>
            </a:r>
            <a:r>
              <a:rPr lang="es-ES" sz="2800" dirty="0" err="1" smtClean="0"/>
              <a:t>mdp</a:t>
            </a:r>
            <a:r>
              <a:rPr lang="es-ES" sz="2800" dirty="0" smtClean="0"/>
              <a:t> </a:t>
            </a:r>
            <a:r>
              <a:rPr lang="es-ES" sz="2800" dirty="0"/>
              <a:t>al año. </a:t>
            </a:r>
          </a:p>
        </p:txBody>
      </p:sp>
      <p:sp>
        <p:nvSpPr>
          <p:cNvPr id="13" name="12 Flecha abajo"/>
          <p:cNvSpPr/>
          <p:nvPr/>
        </p:nvSpPr>
        <p:spPr>
          <a:xfrm>
            <a:off x="2048616" y="1275725"/>
            <a:ext cx="507160" cy="497091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4" name="Picture 2" descr="corporaciones-mexico-impuestos-1024x7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56109"/>
            <a:ext cx="3664359" cy="275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4" descr="http://franquiciasyfranquicias.com/blog/wp-content/uploads/2013/11/franquicias-en-mexico-empres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8" name="Picture 6" descr="http://franquiciasyfranquicias.com/blog/wp-content/uploads/2013/11/franquicias-en-mexico-empre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2584007" cy="193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36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2"/>
          <p:cNvSpPr/>
          <p:nvPr/>
        </p:nvSpPr>
        <p:spPr>
          <a:xfrm rot="874072">
            <a:off x="2023148" y="1555938"/>
            <a:ext cx="4552162" cy="3426115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915816" y="2444661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Micro y Pequeña </a:t>
            </a:r>
            <a:r>
              <a:rPr lang="es-ES" sz="3600" b="1" dirty="0"/>
              <a:t>empresa</a:t>
            </a:r>
          </a:p>
        </p:txBody>
      </p:sp>
      <p:pic>
        <p:nvPicPr>
          <p:cNvPr id="4098" name="Picture 2" descr="pym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2" y="380300"/>
            <a:ext cx="2513194" cy="131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3707904" y="776380"/>
            <a:ext cx="1870248" cy="7084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S" sz="1900" dirty="0" smtClean="0"/>
              <a:t>Mercado limitado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547664" y="4869160"/>
            <a:ext cx="25202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Materias primas de fácil acceso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79512" y="2527736"/>
            <a:ext cx="172819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Empresarios cooperan personalmente en la </a:t>
            </a:r>
            <a:r>
              <a:rPr lang="es-ES" dirty="0" smtClean="0"/>
              <a:t>producción.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15965" y="4079423"/>
            <a:ext cx="237626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Sistemas de contabilidad y de control sencillos</a:t>
            </a:r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6552220" y="980728"/>
            <a:ext cx="205222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Empresarios </a:t>
            </a:r>
            <a:r>
              <a:rPr lang="es-ES" dirty="0" smtClean="0"/>
              <a:t>dirigen  </a:t>
            </a:r>
            <a:r>
              <a:rPr lang="es-ES" dirty="0"/>
              <a:t>un número reducido de </a:t>
            </a:r>
            <a:r>
              <a:rPr lang="es-ES" dirty="0" smtClean="0"/>
              <a:t>supervisores.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3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2"/>
          <p:cNvSpPr/>
          <p:nvPr/>
        </p:nvSpPr>
        <p:spPr>
          <a:xfrm rot="874072">
            <a:off x="2182413" y="1426141"/>
            <a:ext cx="4552162" cy="3426115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075081" y="2219083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Micro y Pequeña </a:t>
            </a:r>
            <a:r>
              <a:rPr lang="es-ES" sz="3600" b="1" dirty="0"/>
              <a:t>empresa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1520" y="2333779"/>
            <a:ext cx="1687183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s-ES" dirty="0"/>
              <a:t>Tamaño proporcional al programa de producción y capacidad de </a:t>
            </a:r>
            <a:r>
              <a:rPr lang="es-ES" dirty="0" smtClean="0"/>
              <a:t>empresarios</a:t>
            </a:r>
            <a:r>
              <a:rPr lang="es-ES" dirty="0"/>
              <a:t>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547664" y="576852"/>
            <a:ext cx="244827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Productos especializados y usan procesos sencillos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696236" y="2636912"/>
            <a:ext cx="226825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Medios financieros limitados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364088" y="4531883"/>
            <a:ext cx="266429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Equipos de producción y  maquinaria  sencillos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087724" y="4966802"/>
            <a:ext cx="1656184" cy="6771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900" dirty="0"/>
              <a:t>Personal reducido</a:t>
            </a:r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305" y="272608"/>
            <a:ext cx="2137420" cy="15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0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2"/>
          <p:cNvSpPr/>
          <p:nvPr/>
        </p:nvSpPr>
        <p:spPr>
          <a:xfrm rot="874072">
            <a:off x="2077416" y="1532182"/>
            <a:ext cx="4312023" cy="3025288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2915816" y="2444661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Mediana </a:t>
            </a:r>
            <a:r>
              <a:rPr lang="es-ES" sz="3600" b="1" dirty="0"/>
              <a:t>empresa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107504" y="1339641"/>
            <a:ext cx="1913181" cy="25684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200" dirty="0" smtClean="0"/>
              <a:t>Se asocian </a:t>
            </a:r>
            <a:r>
              <a:rPr lang="es-ES" sz="2200" dirty="0"/>
              <a:t>o </a:t>
            </a:r>
            <a:r>
              <a:rPr lang="es-ES" sz="2200" dirty="0" smtClean="0"/>
              <a:t>crean </a:t>
            </a:r>
            <a:r>
              <a:rPr lang="es-ES" sz="2200" dirty="0"/>
              <a:t>nuevas empresas sin cambiar sus grandes líneas de organización</a:t>
            </a:r>
            <a:endParaRPr lang="es-ES" sz="2200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2614325" y="499319"/>
            <a:ext cx="2749763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200" dirty="0" smtClean="0"/>
              <a:t>Delegan </a:t>
            </a:r>
            <a:r>
              <a:rPr lang="es-ES" sz="2200" dirty="0"/>
              <a:t>autoridad, por su complejidad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700595" y="2276872"/>
            <a:ext cx="2265241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200" dirty="0" smtClean="0"/>
              <a:t>Estructura </a:t>
            </a:r>
            <a:r>
              <a:rPr lang="es-ES" sz="2200" dirty="0"/>
              <a:t>organizacional que permite </a:t>
            </a:r>
            <a:r>
              <a:rPr lang="es-ES" sz="2200" dirty="0" smtClean="0"/>
              <a:t> </a:t>
            </a:r>
            <a:r>
              <a:rPr lang="es-ES" sz="2200" dirty="0"/>
              <a:t>planeación </a:t>
            </a:r>
            <a:r>
              <a:rPr lang="es-ES" sz="2200" dirty="0" smtClean="0"/>
              <a:t> </a:t>
            </a:r>
            <a:r>
              <a:rPr lang="es-ES" sz="2200" dirty="0"/>
              <a:t>de </a:t>
            </a:r>
            <a:r>
              <a:rPr lang="es-ES" sz="2200" dirty="0" smtClean="0"/>
              <a:t>actividades</a:t>
            </a:r>
            <a:endParaRPr lang="es-ES" sz="2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405216" y="4437112"/>
            <a:ext cx="2127224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200" dirty="0"/>
              <a:t>M</a:t>
            </a:r>
            <a:r>
              <a:rPr lang="es-ES" sz="2200" dirty="0" smtClean="0"/>
              <a:t>ercado </a:t>
            </a:r>
            <a:r>
              <a:rPr lang="es-ES" sz="2200" dirty="0"/>
              <a:t>local, regional y nacional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073080" y="4433336"/>
            <a:ext cx="2363016" cy="14465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200" dirty="0" smtClean="0"/>
              <a:t>Mecanización </a:t>
            </a:r>
            <a:r>
              <a:rPr lang="es-ES" sz="2200" dirty="0"/>
              <a:t>y </a:t>
            </a:r>
            <a:r>
              <a:rPr lang="es-ES" sz="2200" dirty="0" smtClean="0"/>
              <a:t>tecnificación y mano </a:t>
            </a:r>
            <a:r>
              <a:rPr lang="es-ES" sz="2200" dirty="0"/>
              <a:t>de obra directa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11873" y="4449886"/>
            <a:ext cx="1986428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200" dirty="0" smtClean="0"/>
              <a:t>Propiedad individual </a:t>
            </a:r>
            <a:r>
              <a:rPr lang="es-ES" sz="2200" dirty="0"/>
              <a:t>o </a:t>
            </a:r>
            <a:r>
              <a:rPr lang="es-ES" sz="2200" dirty="0" smtClean="0"/>
              <a:t> </a:t>
            </a:r>
            <a:r>
              <a:rPr lang="es-ES" sz="2200" dirty="0"/>
              <a:t>en </a:t>
            </a:r>
            <a:r>
              <a:rPr lang="es-ES" sz="2200" dirty="0" smtClean="0"/>
              <a:t>sociedad</a:t>
            </a:r>
            <a:endParaRPr lang="es-ES" sz="2200" dirty="0"/>
          </a:p>
        </p:txBody>
      </p:sp>
      <p:pic>
        <p:nvPicPr>
          <p:cNvPr id="5122" name="Picture 2" descr="pequeña-empre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142" y="444876"/>
            <a:ext cx="2913694" cy="148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56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536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" t="13" r="1" b="2"/>
          <a:stretch/>
        </p:blipFill>
        <p:spPr bwMode="auto">
          <a:xfrm>
            <a:off x="179512" y="188640"/>
            <a:ext cx="8857674" cy="638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3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4624"/>
            <a:ext cx="8947137" cy="615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46533"/>
            <a:ext cx="9108504" cy="601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7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Carácter </a:t>
            </a:r>
            <a:r>
              <a:rPr lang="es-MX" dirty="0"/>
              <a:t>de la Unidad de Aprendizaje: </a:t>
            </a:r>
            <a:r>
              <a:rPr lang="es-MX" b="1" dirty="0"/>
              <a:t>Obligatoria</a:t>
            </a:r>
          </a:p>
          <a:p>
            <a:pPr marL="0" indent="0">
              <a:buNone/>
            </a:pPr>
            <a:r>
              <a:rPr lang="es-MX" dirty="0" smtClean="0"/>
              <a:t>Núcleo </a:t>
            </a:r>
            <a:r>
              <a:rPr lang="es-MX" dirty="0"/>
              <a:t>de formación: </a:t>
            </a:r>
            <a:r>
              <a:rPr lang="es-MX" b="1" dirty="0"/>
              <a:t>Sustantivo</a:t>
            </a:r>
          </a:p>
          <a:p>
            <a:pPr marL="0" indent="0">
              <a:buNone/>
            </a:pPr>
            <a:r>
              <a:rPr lang="es-MX" dirty="0" smtClean="0"/>
              <a:t>Modalidad</a:t>
            </a:r>
            <a:r>
              <a:rPr lang="es-MX" dirty="0"/>
              <a:t>: </a:t>
            </a:r>
            <a:r>
              <a:rPr lang="es-MX" b="1" dirty="0"/>
              <a:t>Presencial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856984" cy="5013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Elipse"/>
          <p:cNvSpPr/>
          <p:nvPr/>
        </p:nvSpPr>
        <p:spPr>
          <a:xfrm>
            <a:off x="6804248" y="2132856"/>
            <a:ext cx="115212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7020272" y="764704"/>
            <a:ext cx="360040" cy="12241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19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4624"/>
            <a:ext cx="8934972" cy="620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Nube"/>
          <p:cNvSpPr/>
          <p:nvPr/>
        </p:nvSpPr>
        <p:spPr>
          <a:xfrm>
            <a:off x="2258901" y="1340768"/>
            <a:ext cx="4680520" cy="3456384"/>
          </a:xfrm>
          <a:prstGeom prst="cloud">
            <a:avLst/>
          </a:prstGeom>
          <a:solidFill>
            <a:srgbClr val="B9FF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2987824" y="1962706"/>
            <a:ext cx="32403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/>
              <a:t>Ventajas de la </a:t>
            </a:r>
            <a:r>
              <a:rPr lang="es-ES" sz="5400" dirty="0" err="1" smtClean="0"/>
              <a:t>Mipyme</a:t>
            </a:r>
            <a:endParaRPr lang="es-ES" sz="5400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95536" y="1243498"/>
            <a:ext cx="1872208" cy="211349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/>
              <a:t>Llenar huecos en la </a:t>
            </a:r>
            <a:r>
              <a:rPr lang="es-ES" sz="2400" dirty="0" smtClean="0"/>
              <a:t>producción, como </a:t>
            </a:r>
            <a:r>
              <a:rPr lang="es-ES" sz="2400" dirty="0"/>
              <a:t>proveedor de grandes </a:t>
            </a:r>
            <a:r>
              <a:rPr lang="es-ES" sz="2400" dirty="0" smtClean="0"/>
              <a:t>empresas.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084168" y="3933056"/>
            <a:ext cx="2808312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Fortalecer </a:t>
            </a:r>
            <a:r>
              <a:rPr lang="es-ES" sz="2400" dirty="0"/>
              <a:t>una clase </a:t>
            </a:r>
            <a:r>
              <a:rPr lang="es-ES" sz="2400" dirty="0" smtClean="0"/>
              <a:t>empresarial y </a:t>
            </a:r>
            <a:r>
              <a:rPr lang="es-ES" sz="2400" dirty="0"/>
              <a:t>adquirir habilidades sin </a:t>
            </a:r>
            <a:r>
              <a:rPr lang="es-ES" sz="2400" dirty="0" smtClean="0"/>
              <a:t>quebrantos económicos.</a:t>
            </a:r>
            <a:endParaRPr lang="es-ES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813801" y="1052736"/>
            <a:ext cx="222269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Proporcionar mayor número de empleos</a:t>
            </a:r>
          </a:p>
        </p:txBody>
      </p:sp>
      <p:pic>
        <p:nvPicPr>
          <p:cNvPr id="10" name="Picture 2" descr="http://www.www8-hp.com/mx/es/images/T-kaija_2__226x160--C-tcm230-1165182--CT-tcm230-1237012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87" y="4581128"/>
            <a:ext cx="294962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12" name="8 Título"/>
          <p:cNvSpPr txBox="1">
            <a:spLocks/>
          </p:cNvSpPr>
          <p:nvPr/>
        </p:nvSpPr>
        <p:spPr>
          <a:xfrm>
            <a:off x="0" y="62672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/>
              <a:t>1.3 Análisis de las ventajas y desventajas de las MIPYMES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06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1988840"/>
            <a:ext cx="3384376" cy="194421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2987824" y="2228671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Desventajas </a:t>
            </a:r>
          </a:p>
          <a:p>
            <a:pPr algn="ctr"/>
            <a:r>
              <a:rPr lang="es-ES" sz="3600" b="1" dirty="0" smtClean="0"/>
              <a:t>de la </a:t>
            </a:r>
            <a:r>
              <a:rPr lang="es-ES" sz="3600" b="1" dirty="0" err="1" smtClean="0"/>
              <a:t>Mipyme</a:t>
            </a:r>
            <a:endParaRPr lang="es-ES" sz="3600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3203848" y="4167314"/>
            <a:ext cx="3024336" cy="17644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000" dirty="0"/>
              <a:t>Falta de estudios de </a:t>
            </a:r>
            <a:r>
              <a:rPr lang="es-ES" sz="2000" dirty="0" err="1"/>
              <a:t>preinversión</a:t>
            </a:r>
            <a:r>
              <a:rPr lang="es-ES" sz="2000" dirty="0"/>
              <a:t>: mercado, tecnología, costos, localización y </a:t>
            </a:r>
            <a:r>
              <a:rPr lang="es-ES" sz="2000" dirty="0" smtClean="0"/>
              <a:t>financiamiento.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516216" y="3530183"/>
            <a:ext cx="25202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s-ES" dirty="0"/>
              <a:t>Dependencia </a:t>
            </a:r>
            <a:r>
              <a:rPr lang="es-ES" dirty="0" smtClean="0"/>
              <a:t>productiva, no buscan expansión.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95536" y="1905505"/>
            <a:ext cx="205222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s-ES" dirty="0"/>
              <a:t>Incapacidad en la </a:t>
            </a:r>
            <a:r>
              <a:rPr lang="es-ES" dirty="0" smtClean="0"/>
              <a:t>administración.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882726" y="486719"/>
            <a:ext cx="237626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s-ES" dirty="0"/>
              <a:t>Mínima parte en </a:t>
            </a:r>
            <a:r>
              <a:rPr lang="es-ES" dirty="0" smtClean="0"/>
              <a:t>asociaciones,  no toman decisiones.</a:t>
            </a:r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668034"/>
            <a:ext cx="2834372" cy="192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4"/>
          <a:stretch/>
        </p:blipFill>
        <p:spPr bwMode="auto">
          <a:xfrm>
            <a:off x="697532" y="332656"/>
            <a:ext cx="2275925" cy="1231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67" y="1342797"/>
            <a:ext cx="2151377" cy="148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9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1988840"/>
            <a:ext cx="3384376" cy="194421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2915816" y="2228671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Desventajas </a:t>
            </a:r>
          </a:p>
          <a:p>
            <a:pPr algn="ctr"/>
            <a:r>
              <a:rPr lang="es-ES" sz="3600" b="1" dirty="0" smtClean="0"/>
              <a:t>de la </a:t>
            </a:r>
            <a:r>
              <a:rPr lang="es-ES" sz="3600" b="1" dirty="0" err="1" smtClean="0"/>
              <a:t>Mipyme</a:t>
            </a:r>
            <a:endParaRPr lang="es-ES" sz="36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412841" y="553655"/>
            <a:ext cx="26367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Asistencia crediticia no oportuna y poco </a:t>
            </a:r>
            <a:r>
              <a:rPr lang="es-ES" dirty="0" smtClean="0"/>
              <a:t>ágil.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51520" y="2362168"/>
            <a:ext cx="2448272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Escasez de mano de obra </a:t>
            </a:r>
            <a:r>
              <a:rPr lang="es-ES" dirty="0" smtClean="0"/>
              <a:t>calificada,  </a:t>
            </a:r>
            <a:r>
              <a:rPr lang="es-ES" dirty="0"/>
              <a:t>eleva costos y mala calidad de los </a:t>
            </a:r>
            <a:r>
              <a:rPr lang="es-ES" dirty="0" smtClean="0"/>
              <a:t>productos.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37794" y="1484784"/>
            <a:ext cx="273630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Concentración </a:t>
            </a:r>
            <a:r>
              <a:rPr lang="es-ES" dirty="0" smtClean="0"/>
              <a:t>industrial, genera no beneficios.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237794" y="4222829"/>
            <a:ext cx="266429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Escasez de bienes de </a:t>
            </a:r>
            <a:r>
              <a:rPr lang="es-ES" dirty="0" smtClean="0"/>
              <a:t>capital.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707904" y="4472245"/>
            <a:ext cx="165618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s-ES" sz="2000" dirty="0"/>
              <a:t>Escasez de recursos </a:t>
            </a:r>
            <a:r>
              <a:rPr lang="es-ES" sz="2000" dirty="0" smtClean="0"/>
              <a:t>económicos.</a:t>
            </a:r>
            <a:endParaRPr lang="es-ES" sz="2000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" t="16319" r="14030" b="24975"/>
          <a:stretch/>
        </p:blipFill>
        <p:spPr bwMode="auto">
          <a:xfrm>
            <a:off x="251520" y="200347"/>
            <a:ext cx="2494929" cy="135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02" y="4213557"/>
            <a:ext cx="2738239" cy="1809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58" y="2339089"/>
            <a:ext cx="2310978" cy="153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6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846290561"/>
              </p:ext>
            </p:extLst>
          </p:nvPr>
        </p:nvGraphicFramePr>
        <p:xfrm>
          <a:off x="179512" y="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0" y="28904"/>
            <a:ext cx="9144000" cy="59178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1.4 Identificar la problemática a la que se enfrentan las MIPYMES en México</a:t>
            </a:r>
            <a:endParaRPr lang="es-MX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619672" y="45811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13184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2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076056" y="24928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3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164288" y="19168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4</a:t>
            </a:r>
            <a:endParaRPr lang="es-MX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589" y="3565601"/>
            <a:ext cx="2113654" cy="123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61" y="4103624"/>
            <a:ext cx="693528" cy="69352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544" y="753975"/>
            <a:ext cx="1737511" cy="115834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23529" y="5877272"/>
            <a:ext cx="172819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Tarea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8310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8958"/>
          </a:xfrm>
        </p:spPr>
        <p:txBody>
          <a:bodyPr/>
          <a:lstStyle/>
          <a:p>
            <a:r>
              <a:rPr lang="es-MX" dirty="0" smtClean="0"/>
              <a:t>Actividad en clase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417638"/>
            <a:ext cx="5832648" cy="2155378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es-MX" dirty="0" smtClean="0"/>
              <a:t>Integrarse en equipo y analizar la información recopilada.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s-MX" dirty="0" smtClean="0"/>
              <a:t>Identificar la </a:t>
            </a:r>
            <a:r>
              <a:rPr lang="es-MX" b="1" dirty="0" smtClean="0"/>
              <a:t>problemática que enfrenta la MIPYME</a:t>
            </a:r>
            <a:r>
              <a:rPr lang="es-MX" dirty="0" smtClean="0"/>
              <a:t>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687575"/>
            <a:ext cx="2465382" cy="1368152"/>
          </a:xfrm>
          <a:prstGeom prst="rect">
            <a:avLst/>
          </a:prstGeom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4474840" y="3908078"/>
            <a:ext cx="4211960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3000" dirty="0" smtClean="0"/>
              <a:t>Elaborar un mapa conceptual sobre la problemática de la MIPYME.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005063"/>
            <a:ext cx="1771952" cy="235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0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Actividad en clase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07904" y="980728"/>
            <a:ext cx="5256584" cy="2227386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anose="05000000000000000000" pitchFamily="2" charset="2"/>
              <a:buChar char="ü"/>
            </a:pPr>
            <a:endParaRPr lang="es-MX" dirty="0" smtClean="0"/>
          </a:p>
          <a:p>
            <a:pPr algn="ctr">
              <a:buFont typeface="Wingdings" panose="05000000000000000000" pitchFamily="2" charset="2"/>
              <a:buChar char="ü"/>
            </a:pPr>
            <a:r>
              <a:rPr lang="es-MX" dirty="0" smtClean="0"/>
              <a:t>Indispensable anotar la bibliografía consultada. 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s-MX" dirty="0" smtClean="0"/>
              <a:t>Exponer su mapa conceptual en el grupo.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77731"/>
            <a:ext cx="2462997" cy="17192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4293096"/>
            <a:ext cx="2633700" cy="1481456"/>
          </a:xfrm>
          <a:prstGeom prst="rect">
            <a:avLst/>
          </a:prstGeom>
        </p:spPr>
      </p:pic>
      <p:sp>
        <p:nvSpPr>
          <p:cNvPr id="9" name="Marcador de contenido 2"/>
          <p:cNvSpPr txBox="1">
            <a:spLocks/>
          </p:cNvSpPr>
          <p:nvPr/>
        </p:nvSpPr>
        <p:spPr>
          <a:xfrm>
            <a:off x="107504" y="3446060"/>
            <a:ext cx="5328592" cy="2976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s-MX" sz="3000" dirty="0" smtClean="0"/>
              <a:t>El grupo con las aportaciones de cada equipo, contará con los elementos para identificar plenamente la problemática de la MIPYME  en un mapa conceptual en el pizarrón.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6041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3768" y="2745706"/>
            <a:ext cx="4032448" cy="1354162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Problemática que enfrenta la MIPYME</a:t>
            </a:r>
            <a:endParaRPr lang="es-MX" sz="3600" b="1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73257"/>
            <a:ext cx="2895600" cy="365125"/>
          </a:xfrm>
        </p:spPr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30603" y="2356508"/>
            <a:ext cx="1781414" cy="828092"/>
          </a:xfrm>
          <a:prstGeom prst="rect">
            <a:avLst/>
          </a:prstGeom>
          <a:ln w="76200"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i="1" dirty="0" smtClean="0"/>
              <a:t>Financiera</a:t>
            </a:r>
            <a:endParaRPr lang="es-MX" sz="2800" b="1" i="1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347864" y="1446657"/>
            <a:ext cx="2232248" cy="828092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i="1" dirty="0" smtClean="0"/>
              <a:t>Administrativa</a:t>
            </a:r>
            <a:endParaRPr lang="es-MX" sz="2800" b="1" i="1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115615" y="4509120"/>
            <a:ext cx="2232248" cy="828092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i="1" dirty="0" smtClean="0"/>
              <a:t>Familiar</a:t>
            </a:r>
            <a:endParaRPr lang="es-MX" sz="2800" b="1" i="1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544108" y="4581128"/>
            <a:ext cx="2232248" cy="828092"/>
          </a:xfrm>
          <a:prstGeom prst="rect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i="1" dirty="0" smtClean="0"/>
              <a:t>Entorno</a:t>
            </a:r>
            <a:endParaRPr lang="es-MX" sz="2800" b="1" i="1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7020271" y="2564904"/>
            <a:ext cx="1985801" cy="828092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i="1" dirty="0" smtClean="0"/>
              <a:t>Tecnología</a:t>
            </a:r>
            <a:endParaRPr lang="es-MX" sz="28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-27384"/>
            <a:ext cx="9036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Ejemplo del mapa conceptual sobre la problemática de la MIPYME </a:t>
            </a:r>
            <a:endParaRPr lang="es-MX" sz="3600" b="1" dirty="0"/>
          </a:p>
        </p:txBody>
      </p:sp>
      <p:cxnSp>
        <p:nvCxnSpPr>
          <p:cNvPr id="12" name="11 Conector recto de flecha"/>
          <p:cNvCxnSpPr>
            <a:stCxn id="2" idx="0"/>
          </p:cNvCxnSpPr>
          <p:nvPr/>
        </p:nvCxnSpPr>
        <p:spPr>
          <a:xfrm flipV="1">
            <a:off x="4499992" y="2274749"/>
            <a:ext cx="18255" cy="470957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>
            <a:off x="2483768" y="4077072"/>
            <a:ext cx="72008" cy="43204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6156176" y="4077072"/>
            <a:ext cx="144016" cy="43204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10" idx="1"/>
          </p:cNvCxnSpPr>
          <p:nvPr/>
        </p:nvCxnSpPr>
        <p:spPr>
          <a:xfrm>
            <a:off x="6516216" y="2978950"/>
            <a:ext cx="504055" cy="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 flipV="1">
            <a:off x="2012017" y="3081775"/>
            <a:ext cx="471752" cy="102825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1" y="5517232"/>
            <a:ext cx="9006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 mapa conceptual será elaborado por el grupo, quien  </a:t>
            </a:r>
            <a:r>
              <a:rPr lang="es-MX" i="1" dirty="0" smtClean="0"/>
              <a:t>enlistará  ampliamente </a:t>
            </a:r>
            <a:r>
              <a:rPr lang="es-MX" dirty="0" smtClean="0"/>
              <a:t>las problemáticas de la MIPYME.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945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45" y="694417"/>
            <a:ext cx="9035055" cy="5614903"/>
          </a:xfrm>
          <a:prstGeom prst="rect">
            <a:avLst/>
          </a:prstGeom>
        </p:spPr>
      </p:pic>
      <p:sp>
        <p:nvSpPr>
          <p:cNvPr id="13" name="1 Elipse"/>
          <p:cNvSpPr/>
          <p:nvPr/>
        </p:nvSpPr>
        <p:spPr>
          <a:xfrm>
            <a:off x="4860032" y="5229200"/>
            <a:ext cx="288032" cy="43204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" name="3 Conector recto de flecha"/>
          <p:cNvCxnSpPr>
            <a:stCxn id="13" idx="1"/>
          </p:cNvCxnSpPr>
          <p:nvPr/>
        </p:nvCxnSpPr>
        <p:spPr>
          <a:xfrm flipH="1" flipV="1">
            <a:off x="4283968" y="4221088"/>
            <a:ext cx="618245" cy="10713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5 CuadroTexto"/>
          <p:cNvSpPr txBox="1"/>
          <p:nvPr/>
        </p:nvSpPr>
        <p:spPr>
          <a:xfrm>
            <a:off x="3491880" y="393305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Volumen</a:t>
            </a:r>
            <a:endParaRPr lang="es-MX" b="1" dirty="0"/>
          </a:p>
        </p:txBody>
      </p:sp>
      <p:cxnSp>
        <p:nvCxnSpPr>
          <p:cNvPr id="16" name="7 Conector recto de flecha"/>
          <p:cNvCxnSpPr/>
          <p:nvPr/>
        </p:nvCxnSpPr>
        <p:spPr>
          <a:xfrm flipV="1">
            <a:off x="5292080" y="4221088"/>
            <a:ext cx="288032" cy="122413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9 CuadroTexto"/>
          <p:cNvSpPr txBox="1"/>
          <p:nvPr/>
        </p:nvSpPr>
        <p:spPr>
          <a:xfrm>
            <a:off x="5148064" y="393305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Número</a:t>
            </a:r>
            <a:endParaRPr lang="es-MX" b="1" dirty="0"/>
          </a:p>
        </p:txBody>
      </p:sp>
      <p:sp>
        <p:nvSpPr>
          <p:cNvPr id="18" name="8 Elipse"/>
          <p:cNvSpPr/>
          <p:nvPr/>
        </p:nvSpPr>
        <p:spPr>
          <a:xfrm>
            <a:off x="5436096" y="5301208"/>
            <a:ext cx="648072" cy="360040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9" name="11 Conector recto de flecha"/>
          <p:cNvCxnSpPr/>
          <p:nvPr/>
        </p:nvCxnSpPr>
        <p:spPr>
          <a:xfrm flipV="1">
            <a:off x="6084168" y="4756780"/>
            <a:ext cx="720080" cy="72444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3 CuadroTexto"/>
          <p:cNvSpPr txBox="1"/>
          <p:nvPr/>
        </p:nvSpPr>
        <p:spPr>
          <a:xfrm>
            <a:off x="6372200" y="44998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Páginas</a:t>
            </a:r>
            <a:endParaRPr lang="es-MX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08945" y="116633"/>
            <a:ext cx="9035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Forma de presentar su referencia bibliográfica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33898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7" grpId="0"/>
      <p:bldP spid="18" grpId="0" animBg="1"/>
      <p:bldP spid="20" grpId="0"/>
      <p:bldP spid="2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106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8445624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dirty="0" smtClean="0"/>
              <a:t>El tema </a:t>
            </a:r>
            <a:r>
              <a:rPr lang="es-MX" b="1" i="1" dirty="0"/>
              <a:t>“Concepto, clasificación e importancia de las </a:t>
            </a:r>
            <a:r>
              <a:rPr lang="es-MX" b="1" i="1" dirty="0" err="1"/>
              <a:t>mipymes</a:t>
            </a:r>
            <a:r>
              <a:rPr lang="es-MX" b="1" i="1" dirty="0"/>
              <a:t>”, </a:t>
            </a:r>
            <a:r>
              <a:rPr lang="es-MX" dirty="0" smtClean="0"/>
              <a:t>permite que el </a:t>
            </a:r>
            <a:r>
              <a:rPr lang="es-MX" dirty="0"/>
              <a:t>alumno de la Licenciatura en Administración </a:t>
            </a:r>
            <a:r>
              <a:rPr lang="es-MX" dirty="0" smtClean="0"/>
              <a:t>identifique, analice </a:t>
            </a:r>
            <a:r>
              <a:rPr lang="es-MX"/>
              <a:t>y </a:t>
            </a:r>
            <a:r>
              <a:rPr lang="es-MX" smtClean="0"/>
              <a:t>reconozca </a:t>
            </a:r>
            <a:r>
              <a:rPr lang="es-MX" dirty="0"/>
              <a:t>las características principales de la </a:t>
            </a:r>
            <a:r>
              <a:rPr lang="es-MX" dirty="0" err="1"/>
              <a:t>mipyme</a:t>
            </a:r>
            <a:r>
              <a:rPr lang="es-MX" dirty="0"/>
              <a:t>, con el propósito primordial de comprender la situación en la que llevan a cabo sus operaciones y la problemática que enfrentan y de esta manera ofrecerles asesoría y consultoría empresarial adecuada a sus circunstancias y necesidades.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7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316835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Conocimientos Previos: </a:t>
            </a:r>
            <a:r>
              <a:rPr lang="es-MX" sz="3600" b="1" dirty="0"/>
              <a:t>Teoría básica de la Administración y administración </a:t>
            </a:r>
            <a:r>
              <a:rPr lang="es-MX" sz="3600" b="1" dirty="0" smtClean="0"/>
              <a:t>general</a:t>
            </a: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Unidad de Aprendizaje Antecedente: </a:t>
            </a:r>
            <a:r>
              <a:rPr lang="es-MX" sz="3600" b="1" dirty="0"/>
              <a:t>Ninguna</a:t>
            </a:r>
          </a:p>
          <a:p>
            <a:pPr marL="0" indent="0" algn="ctr">
              <a:buNone/>
            </a:pPr>
            <a:r>
              <a:rPr lang="es-MX" sz="3600" dirty="0"/>
              <a:t>Unidad de Aprendizaje Consecuente: </a:t>
            </a:r>
            <a:r>
              <a:rPr lang="es-MX" sz="3600" b="1" dirty="0"/>
              <a:t>Desarrollo </a:t>
            </a:r>
            <a:r>
              <a:rPr lang="es-MX" sz="3600" b="1" dirty="0" smtClean="0"/>
              <a:t>Empresarial</a:t>
            </a:r>
            <a:endParaRPr lang="es-MX" sz="36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770312"/>
            <a:ext cx="2811016" cy="18070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70312"/>
            <a:ext cx="32385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s-ES" sz="4000" dirty="0" smtClean="0"/>
              <a:t>Bibliografía consultada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ES" sz="2000" dirty="0" smtClean="0"/>
              <a:t>Instituto </a:t>
            </a:r>
            <a:r>
              <a:rPr lang="es-ES" sz="2000" dirty="0"/>
              <a:t>Nacional de  </a:t>
            </a:r>
            <a:r>
              <a:rPr lang="es-ES" sz="2000" dirty="0" smtClean="0"/>
              <a:t>Estadística </a:t>
            </a:r>
            <a:r>
              <a:rPr lang="es-ES" sz="2000" dirty="0"/>
              <a:t>y </a:t>
            </a:r>
            <a:r>
              <a:rPr lang="es-ES" sz="2000" dirty="0" smtClean="0"/>
              <a:t>geografía </a:t>
            </a:r>
            <a:r>
              <a:rPr lang="es-ES" sz="2000" dirty="0"/>
              <a:t>[INEGI], (2011). </a:t>
            </a:r>
            <a:r>
              <a:rPr lang="es-ES" sz="2000" i="1" dirty="0"/>
              <a:t>Micro, pequeña, mediana y gran empresa: estratificación de los establecimientos: Censos Económicos 2009</a:t>
            </a:r>
            <a:r>
              <a:rPr lang="es-ES" sz="2000" dirty="0"/>
              <a:t>. Recuperado el 02 de septiembre de 2014 de http://</a:t>
            </a:r>
            <a:r>
              <a:rPr lang="es-ES" sz="2000" dirty="0" smtClean="0"/>
              <a:t>www.inegi.org.mx/prod_serv/contenidos/espanol/bvinegi/productos/censos/economicos/2009/comercio/micro_peque_media/Mono_Micro_peque_mediana.pdf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dirty="0" smtClean="0"/>
              <a:t>----, (2015). </a:t>
            </a:r>
            <a:r>
              <a:rPr lang="es-ES" sz="2000" i="1" dirty="0" smtClean="0"/>
              <a:t>Censos Económicos 2014. Resultados definitivos</a:t>
            </a:r>
            <a:r>
              <a:rPr lang="es-ES" sz="2000" dirty="0" smtClean="0"/>
              <a:t>. Recuperado el 27 </a:t>
            </a:r>
            <a:r>
              <a:rPr lang="es-ES" sz="2000" dirty="0"/>
              <a:t>de julio de 2015 de http://www.inegi.org.mx/est/contenidos/Proyectos/ce/ce2014/doc/presentacion/pprd_ce2014.pdf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dirty="0"/>
              <a:t>Mercado, S. (2007). </a:t>
            </a:r>
            <a:r>
              <a:rPr lang="es-ES" sz="2000" i="1" dirty="0"/>
              <a:t>Administración de las pequeñas y medianas empresas.</a:t>
            </a:r>
            <a:r>
              <a:rPr lang="es-ES" sz="2000" dirty="0"/>
              <a:t> México: Publicaciones administrativas contables jurídicas.</a:t>
            </a:r>
          </a:p>
          <a:p>
            <a:pPr marL="0" indent="0" algn="just">
              <a:buNone/>
            </a:pPr>
            <a:endParaRPr lang="es-ES" sz="2000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895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es-ES" sz="4000" dirty="0" smtClean="0"/>
              <a:t>Bibliografía consultada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9046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dirty="0" smtClean="0"/>
              <a:t>Paz, Z. (2009). </a:t>
            </a:r>
            <a:r>
              <a:rPr lang="es-ES" sz="2000" i="1" dirty="0" smtClean="0"/>
              <a:t>Introducción </a:t>
            </a:r>
            <a:r>
              <a:rPr lang="es-ES" sz="2000" i="1" dirty="0"/>
              <a:t>a la </a:t>
            </a:r>
            <a:r>
              <a:rPr lang="es-ES" sz="2000" i="1" dirty="0" smtClean="0"/>
              <a:t>Contaduría</a:t>
            </a:r>
            <a:r>
              <a:rPr lang="es-ES" sz="2000" dirty="0" smtClean="0"/>
              <a:t>.  (10ª. </a:t>
            </a:r>
            <a:r>
              <a:rPr lang="es-ES" sz="2000" dirty="0"/>
              <a:t>e</a:t>
            </a:r>
            <a:r>
              <a:rPr lang="es-ES" sz="2000" dirty="0" smtClean="0"/>
              <a:t>d.). México: ECAFSA-Thomson</a:t>
            </a:r>
            <a:r>
              <a:rPr lang="es-ES" sz="2000" dirty="0" smtClean="0"/>
              <a:t>.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dirty="0"/>
              <a:t>Rodríguez, V. J., (2007). </a:t>
            </a:r>
            <a:r>
              <a:rPr lang="es-ES" sz="2000" i="1" dirty="0"/>
              <a:t>Administración de pequeñas y medianas empresas</a:t>
            </a:r>
            <a:r>
              <a:rPr lang="es-ES" sz="2000" dirty="0"/>
              <a:t>. (5ª. ed.). México: Thomson.</a:t>
            </a:r>
          </a:p>
          <a:p>
            <a:pPr marL="0" indent="0" algn="just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sz="2000" dirty="0" smtClean="0"/>
              <a:t>Secretaría </a:t>
            </a:r>
            <a:r>
              <a:rPr lang="es-MX" sz="2000" dirty="0"/>
              <a:t>de Economía [SE]. (2009). Acuerdo por el que se establece la estratificación de las micro, pequeñas y medianas empresas. (Publicado en el Diario Oficial de la Federación el 30 de junio de 2009). Recuperado el 4 de marzo de 2014 de http://</a:t>
            </a:r>
            <a:r>
              <a:rPr lang="es-MX" sz="2000" dirty="0" smtClean="0"/>
              <a:t>www.economia.gob.mx/files/marco_normativo/A539.pdf</a:t>
            </a:r>
          </a:p>
          <a:p>
            <a:pPr marL="0" indent="0" algn="just">
              <a:buNone/>
            </a:pPr>
            <a:endParaRPr lang="es-MX" sz="2000" dirty="0" smtClean="0"/>
          </a:p>
          <a:p>
            <a:pPr marL="0" indent="0" algn="just">
              <a:buNone/>
            </a:pPr>
            <a:r>
              <a:rPr lang="es-MX" sz="2000" dirty="0" smtClean="0"/>
              <a:t>Universidad Nacional Autónoma de México [UNAM], </a:t>
            </a:r>
            <a:r>
              <a:rPr lang="es-MX" sz="2000" dirty="0"/>
              <a:t>Dirección General de </a:t>
            </a:r>
            <a:r>
              <a:rPr lang="es-MX" sz="2000" dirty="0" smtClean="0"/>
              <a:t>Bibliotecas, (2012). </a:t>
            </a:r>
            <a:r>
              <a:rPr lang="es-MX" sz="2000" i="1" dirty="0" smtClean="0"/>
              <a:t>Cómo </a:t>
            </a:r>
            <a:r>
              <a:rPr lang="es-MX" sz="2000" i="1" dirty="0"/>
              <a:t>elaborar citas y referencias bibliográficas estilo </a:t>
            </a:r>
            <a:r>
              <a:rPr lang="es-MX" sz="2000" i="1" dirty="0" smtClean="0"/>
              <a:t>APA</a:t>
            </a:r>
            <a:r>
              <a:rPr lang="es-MX" sz="2000" dirty="0" smtClean="0"/>
              <a:t>.  Recuperado el </a:t>
            </a:r>
            <a:r>
              <a:rPr lang="es-MX" sz="2000" dirty="0"/>
              <a:t>11 de julio de 2012 </a:t>
            </a:r>
            <a:r>
              <a:rPr lang="es-MX" sz="2000" dirty="0" smtClean="0"/>
              <a:t>de http</a:t>
            </a:r>
            <a:r>
              <a:rPr lang="es-MX" sz="2000" dirty="0"/>
              <a:t>://</a:t>
            </a:r>
            <a:r>
              <a:rPr lang="es-MX" sz="2000" dirty="0" smtClean="0"/>
              <a:t>www.dgbiblio.unam.mx/index.php/ayuda/170-como-elaborar-citas-y-referencias-bibliograficas-estilo-apa</a:t>
            </a:r>
            <a:endParaRPr lang="es-MX" sz="2000" dirty="0"/>
          </a:p>
          <a:p>
            <a:pPr marL="0" indent="0" algn="just">
              <a:buNone/>
            </a:pPr>
            <a:endParaRPr lang="es-ES" sz="2000" dirty="0"/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endParaRPr lang="es-ES" sz="20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55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7"/>
          </a:xfrm>
        </p:spPr>
        <p:txBody>
          <a:bodyPr>
            <a:noAutofit/>
          </a:bodyPr>
          <a:lstStyle/>
          <a:p>
            <a:r>
              <a:rPr lang="es-MX" dirty="0"/>
              <a:t>P</a:t>
            </a:r>
            <a:r>
              <a:rPr lang="es-MX" dirty="0" smtClean="0"/>
              <a:t>ropósito de la unidad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496" y="1190803"/>
            <a:ext cx="4847356" cy="52625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3600" dirty="0" smtClean="0"/>
              <a:t>«Analizará </a:t>
            </a:r>
            <a:r>
              <a:rPr lang="es-MX" sz="3600" dirty="0"/>
              <a:t>las características de las organizaciones públicas y privadas en nuestro país, de sus fines, así como el perfil sus empresarios y dirigentes, con el fin de ofrecerles asesoría y consultoría </a:t>
            </a:r>
            <a:r>
              <a:rPr lang="es-MX" sz="3600" dirty="0" smtClean="0"/>
              <a:t>empresarial».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76" y="4116288"/>
            <a:ext cx="3793604" cy="233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www.mba.com.gt/wp-content/uploads/2012/08/consulto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27292"/>
            <a:ext cx="2736304" cy="178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Llamada de nube"/>
          <p:cNvSpPr/>
          <p:nvPr/>
        </p:nvSpPr>
        <p:spPr>
          <a:xfrm>
            <a:off x="4932040" y="908721"/>
            <a:ext cx="3911252" cy="2946378"/>
          </a:xfrm>
          <a:prstGeom prst="cloudCallout">
            <a:avLst>
              <a:gd name="adj1" fmla="val -16823"/>
              <a:gd name="adj2" fmla="val 655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290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/>
          <a:lstStyle/>
          <a:p>
            <a:r>
              <a:rPr lang="es-MX" dirty="0" smtClean="0"/>
              <a:t>Contenido o secuencia didáctica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8" cy="4896543"/>
          </a:xfrm>
          <a:ln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b="1" dirty="0" smtClean="0"/>
              <a:t>Concepto</a:t>
            </a:r>
            <a:r>
              <a:rPr lang="es-MX" b="1" dirty="0"/>
              <a:t>, clasificación e importancia de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Características </a:t>
            </a:r>
            <a:r>
              <a:rPr lang="es-MX" dirty="0"/>
              <a:t>y elementos de la empresa familiar.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Aplicación </a:t>
            </a:r>
            <a:r>
              <a:rPr lang="es-MX" dirty="0"/>
              <a:t>del proceso administrativo de una empresa en operación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Organismos </a:t>
            </a:r>
            <a:r>
              <a:rPr lang="es-MX" dirty="0"/>
              <a:t>de apoyo a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Aplicación </a:t>
            </a:r>
            <a:r>
              <a:rPr lang="es-MX" dirty="0"/>
              <a:t>del modelo DOFA.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El </a:t>
            </a:r>
            <a:r>
              <a:rPr lang="es-MX" dirty="0"/>
              <a:t>plan de negocios como una estrategia de crecimiento y desarrollo de las MIPYMES.</a:t>
            </a:r>
          </a:p>
          <a:p>
            <a:pPr marL="571500" indent="-571500">
              <a:buFont typeface="+mj-lt"/>
              <a:buAutoNum type="romanUcPeriod"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0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Unidad de competencia I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29660" y="1124744"/>
            <a:ext cx="8806836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 smtClean="0"/>
              <a:t>Comprender y analizar el concepto, clasificación, importancia, ventajas y desventajas de las MIPYMES en México, para conocer su problemática y situación.</a:t>
            </a:r>
            <a:endParaRPr lang="es-MX" sz="4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375" y="4005064"/>
            <a:ext cx="3406801" cy="240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48361"/>
            <a:ext cx="542979" cy="40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4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6"/>
          </a:xfrm>
        </p:spPr>
        <p:txBody>
          <a:bodyPr>
            <a:normAutofit/>
          </a:bodyPr>
          <a:lstStyle/>
          <a:p>
            <a:r>
              <a:rPr lang="es-MX" dirty="0" smtClean="0"/>
              <a:t>Contenido unidad de competencia I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986244837"/>
              </p:ext>
            </p:extLst>
          </p:nvPr>
        </p:nvGraphicFramePr>
        <p:xfrm>
          <a:off x="251520" y="980728"/>
          <a:ext cx="8820472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462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420888"/>
            <a:ext cx="1954560" cy="74867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3600" b="1" dirty="0" smtClean="0"/>
              <a:t>Empresa</a:t>
            </a:r>
            <a:endParaRPr lang="es-ES" sz="3600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635896" y="2060848"/>
            <a:ext cx="5112569" cy="30963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dirty="0" smtClean="0"/>
              <a:t>«Unidad de organización dedicada a actividades industriales, mercantiles o de prestación de servicios con fines lucrativos.» </a:t>
            </a:r>
          </a:p>
          <a:p>
            <a:pPr marL="0" indent="0" algn="ctr">
              <a:buNone/>
            </a:pPr>
            <a:r>
              <a:rPr lang="es-ES" sz="2000" dirty="0" smtClean="0"/>
              <a:t>(Real Academia Española, 2014)</a:t>
            </a:r>
            <a:endParaRPr lang="es-ES" sz="2000" dirty="0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25946"/>
            <a:ext cx="2683569" cy="1819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curvada hacia abajo"/>
          <p:cNvSpPr/>
          <p:nvPr/>
        </p:nvSpPr>
        <p:spPr>
          <a:xfrm>
            <a:off x="1691680" y="1412776"/>
            <a:ext cx="2088231" cy="1008112"/>
          </a:xfrm>
          <a:prstGeom prst="curvedDownArrow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44624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dirty="0"/>
              <a:t>1.1. Concepto de empresa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0014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1843</TotalTime>
  <Words>1889</Words>
  <Application>Microsoft Office PowerPoint</Application>
  <PresentationFormat>Presentación en pantalla (4:3)</PresentationFormat>
  <Paragraphs>259</Paragraphs>
  <Slides>41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Tema de Office</vt:lpstr>
      <vt:lpstr>       UNIVERSIDAD AUTÓNOMA              DEL ESTADO DE  MÉXICO Centro Universitario Ecatepec</vt:lpstr>
      <vt:lpstr>Presentación de PowerPoint</vt:lpstr>
      <vt:lpstr>Presentación de PowerPoint</vt:lpstr>
      <vt:lpstr>Presentación de PowerPoint</vt:lpstr>
      <vt:lpstr>Propósito de la unidad de aprendizaje</vt:lpstr>
      <vt:lpstr>Contenido o secuencia didáctica</vt:lpstr>
      <vt:lpstr>Unidad de competencia I</vt:lpstr>
      <vt:lpstr>Contenido unidad de competencia I</vt:lpstr>
      <vt:lpstr>Presentación de PowerPoint</vt:lpstr>
      <vt:lpstr>Presentación de PowerPoint</vt:lpstr>
      <vt:lpstr>Clasificación de la empresa</vt:lpstr>
      <vt:lpstr>Presentación de PowerPoint</vt:lpstr>
      <vt:lpstr>Presentación de PowerPoint</vt:lpstr>
      <vt:lpstr>Públicas</vt:lpstr>
      <vt:lpstr>Presentación de PowerPoint</vt:lpstr>
      <vt:lpstr>Presentación de PowerPoint</vt:lpstr>
      <vt:lpstr>Presentación de PowerPoint</vt:lpstr>
      <vt:lpstr>Presentación de PowerPoint</vt:lpstr>
      <vt:lpstr>Micro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 en clase</vt:lpstr>
      <vt:lpstr>Actividad en clase</vt:lpstr>
      <vt:lpstr>Problemática que enfrenta la MIPYME</vt:lpstr>
      <vt:lpstr>Presentación de PowerPoint</vt:lpstr>
      <vt:lpstr>Conclusiones</vt:lpstr>
      <vt:lpstr>Bibliografía consultada</vt:lpstr>
      <vt:lpstr>Bibliografía consultada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             DEL ESTADO DE  MÉXICO Centro Universitario Ecatepec</dc:title>
  <dc:creator>Admon</dc:creator>
  <cp:lastModifiedBy>SaraLiliaG</cp:lastModifiedBy>
  <cp:revision>210</cp:revision>
  <dcterms:created xsi:type="dcterms:W3CDTF">2014-09-09T18:30:27Z</dcterms:created>
  <dcterms:modified xsi:type="dcterms:W3CDTF">2015-10-01T12:58:36Z</dcterms:modified>
</cp:coreProperties>
</file>