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handoutMasterIdLst>
    <p:handoutMasterId r:id="rId44"/>
  </p:handoutMasterIdLst>
  <p:sldIdLst>
    <p:sldId id="327" r:id="rId2"/>
    <p:sldId id="328" r:id="rId3"/>
    <p:sldId id="329" r:id="rId4"/>
    <p:sldId id="330" r:id="rId5"/>
    <p:sldId id="331" r:id="rId6"/>
    <p:sldId id="332" r:id="rId7"/>
    <p:sldId id="333" r:id="rId8"/>
    <p:sldId id="334" r:id="rId9"/>
    <p:sldId id="257" r:id="rId10"/>
    <p:sldId id="323" r:id="rId11"/>
    <p:sldId id="335" r:id="rId12"/>
    <p:sldId id="324" r:id="rId13"/>
    <p:sldId id="347" r:id="rId14"/>
    <p:sldId id="336" r:id="rId15"/>
    <p:sldId id="348" r:id="rId16"/>
    <p:sldId id="337" r:id="rId17"/>
    <p:sldId id="338" r:id="rId18"/>
    <p:sldId id="313" r:id="rId19"/>
    <p:sldId id="339" r:id="rId20"/>
    <p:sldId id="340" r:id="rId21"/>
    <p:sldId id="349" r:id="rId22"/>
    <p:sldId id="341" r:id="rId23"/>
    <p:sldId id="321" r:id="rId24"/>
    <p:sldId id="289" r:id="rId25"/>
    <p:sldId id="295" r:id="rId26"/>
    <p:sldId id="290" r:id="rId27"/>
    <p:sldId id="343" r:id="rId28"/>
    <p:sldId id="350" r:id="rId29"/>
    <p:sldId id="344" r:id="rId30"/>
    <p:sldId id="351" r:id="rId31"/>
    <p:sldId id="352" r:id="rId32"/>
    <p:sldId id="291" r:id="rId33"/>
    <p:sldId id="306" r:id="rId34"/>
    <p:sldId id="307" r:id="rId35"/>
    <p:sldId id="308" r:id="rId36"/>
    <p:sldId id="353" r:id="rId37"/>
    <p:sldId id="309" r:id="rId38"/>
    <p:sldId id="354" r:id="rId39"/>
    <p:sldId id="356" r:id="rId40"/>
    <p:sldId id="326" r:id="rId41"/>
    <p:sldId id="299" r:id="rId42"/>
  </p:sldIdLst>
  <p:sldSz cx="9144000" cy="6858000" type="screen4x3"/>
  <p:notesSz cx="7315200" cy="96012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79"/>
    <a:srgbClr val="FFFF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74"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E110CE-45F5-487F-8FC5-0B8428D6A7F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75F463CE-EBC8-4306-BCA7-E4AABD889656}">
      <dgm:prSet phldrT="[Texto]" custT="1"/>
      <dgm:spPr>
        <a:ln>
          <a:solidFill>
            <a:srgbClr val="FFFF00"/>
          </a:solidFill>
        </a:ln>
      </dgm:spPr>
      <dgm:t>
        <a:bodyPr/>
        <a:lstStyle/>
        <a:p>
          <a:r>
            <a:rPr lang="es-MX" sz="2400" b="1" dirty="0" smtClean="0">
              <a:solidFill>
                <a:schemeClr val="tx1"/>
              </a:solidFill>
            </a:rPr>
            <a:t>1.1</a:t>
          </a:r>
          <a:endParaRPr lang="es-MX" sz="2400" b="1" dirty="0">
            <a:solidFill>
              <a:schemeClr val="tx1"/>
            </a:solidFill>
          </a:endParaRPr>
        </a:p>
      </dgm:t>
    </dgm:pt>
    <dgm:pt modelId="{06A38FE9-7BD4-4D6B-B95D-D4E772713663}" type="parTrans" cxnId="{0965FFC4-DBC2-42EA-9844-9FBAC27A16AB}">
      <dgm:prSet/>
      <dgm:spPr/>
      <dgm:t>
        <a:bodyPr/>
        <a:lstStyle/>
        <a:p>
          <a:endParaRPr lang="es-MX" sz="2400"/>
        </a:p>
      </dgm:t>
    </dgm:pt>
    <dgm:pt modelId="{B9A5966B-A6CF-42B7-9173-90F3AFF37505}" type="sibTrans" cxnId="{0965FFC4-DBC2-42EA-9844-9FBAC27A16AB}">
      <dgm:prSet/>
      <dgm:spPr/>
      <dgm:t>
        <a:bodyPr/>
        <a:lstStyle/>
        <a:p>
          <a:endParaRPr lang="es-MX" sz="2400"/>
        </a:p>
      </dgm:t>
    </dgm:pt>
    <dgm:pt modelId="{F9CCF4BC-0167-450C-81C1-879913978222}">
      <dgm:prSet phldrT="[Texto]" custT="1"/>
      <dgm:spPr>
        <a:ln>
          <a:solidFill>
            <a:srgbClr val="FFFF00"/>
          </a:solidFill>
        </a:ln>
      </dgm:spPr>
      <dgm:t>
        <a:bodyPr/>
        <a:lstStyle/>
        <a:p>
          <a:r>
            <a:rPr lang="es-MX" sz="2800" dirty="0" smtClean="0"/>
            <a:t>Identificar el objetivo e importancia de las finanzas.</a:t>
          </a:r>
          <a:endParaRPr lang="es-MX" sz="2800" dirty="0"/>
        </a:p>
      </dgm:t>
    </dgm:pt>
    <dgm:pt modelId="{50679457-A2A7-4902-897A-B6EE545569BA}" type="parTrans" cxnId="{3DE758FC-B27C-44C7-8EED-4D030D6ABC62}">
      <dgm:prSet/>
      <dgm:spPr/>
      <dgm:t>
        <a:bodyPr/>
        <a:lstStyle/>
        <a:p>
          <a:endParaRPr lang="es-MX" sz="2400"/>
        </a:p>
      </dgm:t>
    </dgm:pt>
    <dgm:pt modelId="{2746C677-4C70-47A0-BCCE-C9C55B5AA1B0}" type="sibTrans" cxnId="{3DE758FC-B27C-44C7-8EED-4D030D6ABC62}">
      <dgm:prSet/>
      <dgm:spPr/>
      <dgm:t>
        <a:bodyPr/>
        <a:lstStyle/>
        <a:p>
          <a:endParaRPr lang="es-MX" sz="2400"/>
        </a:p>
      </dgm:t>
    </dgm:pt>
    <dgm:pt modelId="{2EF2DCB1-8813-4EA5-8D69-1AA2DB0638A3}">
      <dgm:prSet phldrT="[Texto]" custT="1"/>
      <dgm:spPr>
        <a:ln>
          <a:solidFill>
            <a:srgbClr val="FFFF00"/>
          </a:solidFill>
        </a:ln>
      </dgm:spPr>
      <dgm:t>
        <a:bodyPr/>
        <a:lstStyle/>
        <a:p>
          <a:r>
            <a:rPr lang="es-MX" sz="2400" b="1" dirty="0" smtClean="0">
              <a:solidFill>
                <a:schemeClr val="tx1"/>
              </a:solidFill>
            </a:rPr>
            <a:t>1.2</a:t>
          </a:r>
          <a:endParaRPr lang="es-MX" sz="2400" b="1" dirty="0">
            <a:solidFill>
              <a:schemeClr val="tx1"/>
            </a:solidFill>
          </a:endParaRPr>
        </a:p>
      </dgm:t>
    </dgm:pt>
    <dgm:pt modelId="{B48DA226-6E37-4BA9-B1D4-5EAD769FB3ED}" type="parTrans" cxnId="{12E8267E-270B-485B-A6EC-27C2A53FD749}">
      <dgm:prSet/>
      <dgm:spPr/>
      <dgm:t>
        <a:bodyPr/>
        <a:lstStyle/>
        <a:p>
          <a:endParaRPr lang="es-MX" sz="2400"/>
        </a:p>
      </dgm:t>
    </dgm:pt>
    <dgm:pt modelId="{6310BB81-EFF9-45E4-8B69-5C387E6739CE}" type="sibTrans" cxnId="{12E8267E-270B-485B-A6EC-27C2A53FD749}">
      <dgm:prSet/>
      <dgm:spPr/>
      <dgm:t>
        <a:bodyPr/>
        <a:lstStyle/>
        <a:p>
          <a:endParaRPr lang="es-MX" sz="2400"/>
        </a:p>
      </dgm:t>
    </dgm:pt>
    <dgm:pt modelId="{78FA62FC-BFED-4A09-A743-E47C6453D6E4}">
      <dgm:prSet phldrT="[Texto]" custT="1"/>
      <dgm:spPr>
        <a:ln>
          <a:solidFill>
            <a:srgbClr val="FFFF00"/>
          </a:solidFill>
        </a:ln>
      </dgm:spPr>
      <dgm:t>
        <a:bodyPr/>
        <a:lstStyle/>
        <a:p>
          <a:r>
            <a:rPr lang="es-ES_tradnl" sz="2800" dirty="0" smtClean="0"/>
            <a:t>Conocer el campo de acción de las finanzas.</a:t>
          </a:r>
          <a:endParaRPr lang="es-MX" sz="2800" dirty="0"/>
        </a:p>
      </dgm:t>
    </dgm:pt>
    <dgm:pt modelId="{13B73F59-BA45-4F5D-923C-FB7C3283607C}" type="parTrans" cxnId="{3587FB57-4697-4E1E-BC33-F02D5AC18DA7}">
      <dgm:prSet/>
      <dgm:spPr/>
      <dgm:t>
        <a:bodyPr/>
        <a:lstStyle/>
        <a:p>
          <a:endParaRPr lang="es-MX" sz="2400"/>
        </a:p>
      </dgm:t>
    </dgm:pt>
    <dgm:pt modelId="{62DA2AB3-D12D-4657-B7EB-C369F00657EA}" type="sibTrans" cxnId="{3587FB57-4697-4E1E-BC33-F02D5AC18DA7}">
      <dgm:prSet/>
      <dgm:spPr/>
      <dgm:t>
        <a:bodyPr/>
        <a:lstStyle/>
        <a:p>
          <a:endParaRPr lang="es-MX" sz="2400"/>
        </a:p>
      </dgm:t>
    </dgm:pt>
    <dgm:pt modelId="{35467778-31FB-4CB5-BCB9-CD8F993146A3}">
      <dgm:prSet phldrT="[Texto]" custT="1"/>
      <dgm:spPr>
        <a:ln>
          <a:solidFill>
            <a:srgbClr val="FFFF00"/>
          </a:solidFill>
        </a:ln>
      </dgm:spPr>
      <dgm:t>
        <a:bodyPr/>
        <a:lstStyle/>
        <a:p>
          <a:r>
            <a:rPr lang="es-MX" sz="2400" b="1" dirty="0" smtClean="0">
              <a:solidFill>
                <a:schemeClr val="tx1"/>
              </a:solidFill>
            </a:rPr>
            <a:t>1.3</a:t>
          </a:r>
          <a:endParaRPr lang="es-MX" sz="2400" b="1" dirty="0">
            <a:solidFill>
              <a:schemeClr val="tx1"/>
            </a:solidFill>
          </a:endParaRPr>
        </a:p>
      </dgm:t>
    </dgm:pt>
    <dgm:pt modelId="{558509AF-F1C0-4DF9-96C9-67B1A2EDDB74}" type="parTrans" cxnId="{C5851E3F-E46D-4060-9DA0-E98B63229E86}">
      <dgm:prSet/>
      <dgm:spPr/>
      <dgm:t>
        <a:bodyPr/>
        <a:lstStyle/>
        <a:p>
          <a:endParaRPr lang="es-MX" sz="2400"/>
        </a:p>
      </dgm:t>
    </dgm:pt>
    <dgm:pt modelId="{09AC09EF-5F0F-45ED-AF73-F7285EEAA04D}" type="sibTrans" cxnId="{C5851E3F-E46D-4060-9DA0-E98B63229E86}">
      <dgm:prSet/>
      <dgm:spPr/>
      <dgm:t>
        <a:bodyPr/>
        <a:lstStyle/>
        <a:p>
          <a:endParaRPr lang="es-MX" sz="2400"/>
        </a:p>
      </dgm:t>
    </dgm:pt>
    <dgm:pt modelId="{69F21E0B-5C83-4F46-8DDD-4B50E538458D}">
      <dgm:prSet phldrT="[Texto]" custT="1"/>
      <dgm:spPr>
        <a:ln>
          <a:solidFill>
            <a:srgbClr val="FFFF00"/>
          </a:solidFill>
        </a:ln>
      </dgm:spPr>
      <dgm:t>
        <a:bodyPr/>
        <a:lstStyle/>
        <a:p>
          <a:r>
            <a:rPr lang="es-ES_tradnl" sz="2800" dirty="0" smtClean="0"/>
            <a:t>Identificar las funciones del administrador financiero.</a:t>
          </a:r>
          <a:endParaRPr lang="es-MX" sz="2800" dirty="0"/>
        </a:p>
      </dgm:t>
    </dgm:pt>
    <dgm:pt modelId="{A9AA88CE-2675-4EA5-8740-385D5A9AF722}" type="parTrans" cxnId="{B540CF0F-184D-4E26-BF40-9F76B8C30952}">
      <dgm:prSet/>
      <dgm:spPr/>
      <dgm:t>
        <a:bodyPr/>
        <a:lstStyle/>
        <a:p>
          <a:endParaRPr lang="es-MX" sz="2400"/>
        </a:p>
      </dgm:t>
    </dgm:pt>
    <dgm:pt modelId="{F6D78A3A-B2CC-41B6-AA76-DCBAD6297746}" type="sibTrans" cxnId="{B540CF0F-184D-4E26-BF40-9F76B8C30952}">
      <dgm:prSet/>
      <dgm:spPr/>
      <dgm:t>
        <a:bodyPr/>
        <a:lstStyle/>
        <a:p>
          <a:endParaRPr lang="es-MX" sz="2400"/>
        </a:p>
      </dgm:t>
    </dgm:pt>
    <dgm:pt modelId="{E4103C90-6C42-4EA6-89E9-8C8C768FD460}">
      <dgm:prSet custT="1"/>
      <dgm:spPr>
        <a:ln>
          <a:solidFill>
            <a:srgbClr val="FFFF00"/>
          </a:solidFill>
        </a:ln>
      </dgm:spPr>
      <dgm:t>
        <a:bodyPr/>
        <a:lstStyle/>
        <a:p>
          <a:r>
            <a:rPr lang="es-MX" sz="2400" b="1" dirty="0" smtClean="0">
              <a:solidFill>
                <a:schemeClr val="tx1"/>
              </a:solidFill>
            </a:rPr>
            <a:t>1.4</a:t>
          </a:r>
          <a:endParaRPr lang="es-MX" sz="2400" b="1" dirty="0">
            <a:solidFill>
              <a:schemeClr val="tx1"/>
            </a:solidFill>
          </a:endParaRPr>
        </a:p>
      </dgm:t>
    </dgm:pt>
    <dgm:pt modelId="{F851B316-8917-4F35-9ADE-B4D6E7D9D1AD}" type="parTrans" cxnId="{54495A33-740B-4932-AD13-0D73F19D7BE3}">
      <dgm:prSet/>
      <dgm:spPr/>
      <dgm:t>
        <a:bodyPr/>
        <a:lstStyle/>
        <a:p>
          <a:endParaRPr lang="es-MX" sz="2400"/>
        </a:p>
      </dgm:t>
    </dgm:pt>
    <dgm:pt modelId="{C8CB8222-96C7-4369-AB28-5D355D4D4414}" type="sibTrans" cxnId="{54495A33-740B-4932-AD13-0D73F19D7BE3}">
      <dgm:prSet/>
      <dgm:spPr/>
      <dgm:t>
        <a:bodyPr/>
        <a:lstStyle/>
        <a:p>
          <a:endParaRPr lang="es-MX" sz="2400"/>
        </a:p>
      </dgm:t>
    </dgm:pt>
    <dgm:pt modelId="{324440C4-EAAD-4207-A225-33D157748857}">
      <dgm:prSet custT="1"/>
      <dgm:spPr>
        <a:ln>
          <a:solidFill>
            <a:srgbClr val="FFFF00"/>
          </a:solidFill>
        </a:ln>
      </dgm:spPr>
      <dgm:t>
        <a:bodyPr/>
        <a:lstStyle/>
        <a:p>
          <a:r>
            <a:rPr lang="es-ES_tradnl" sz="2800" dirty="0" smtClean="0"/>
            <a:t>Ubicar la relación económica mexicana en un contexto general.</a:t>
          </a:r>
          <a:endParaRPr lang="es-MX" sz="2800" dirty="0"/>
        </a:p>
      </dgm:t>
    </dgm:pt>
    <dgm:pt modelId="{F1853777-4856-435B-BCC6-A44864400BE8}" type="parTrans" cxnId="{191D4B41-A3D5-4B96-877B-1762C9525BD3}">
      <dgm:prSet/>
      <dgm:spPr/>
      <dgm:t>
        <a:bodyPr/>
        <a:lstStyle/>
        <a:p>
          <a:endParaRPr lang="es-MX" sz="2400"/>
        </a:p>
      </dgm:t>
    </dgm:pt>
    <dgm:pt modelId="{7BB06D05-5390-4E95-B84B-DDFD84BE08D5}" type="sibTrans" cxnId="{191D4B41-A3D5-4B96-877B-1762C9525BD3}">
      <dgm:prSet/>
      <dgm:spPr/>
      <dgm:t>
        <a:bodyPr/>
        <a:lstStyle/>
        <a:p>
          <a:endParaRPr lang="es-MX" sz="2400"/>
        </a:p>
      </dgm:t>
    </dgm:pt>
    <dgm:pt modelId="{5F6C166A-69B0-471F-9EAF-B9CE2291F2F2}">
      <dgm:prSet custT="1"/>
      <dgm:spPr>
        <a:ln>
          <a:solidFill>
            <a:srgbClr val="FFFF00"/>
          </a:solidFill>
        </a:ln>
      </dgm:spPr>
      <dgm:t>
        <a:bodyPr/>
        <a:lstStyle/>
        <a:p>
          <a:endParaRPr lang="es-MX" sz="2800" dirty="0"/>
        </a:p>
      </dgm:t>
    </dgm:pt>
    <dgm:pt modelId="{E95DE177-C800-457D-9A93-5B4BBF17C5A1}" type="parTrans" cxnId="{A12B083D-EE7F-409A-B75D-4B0469E21B49}">
      <dgm:prSet/>
      <dgm:spPr/>
      <dgm:t>
        <a:bodyPr/>
        <a:lstStyle/>
        <a:p>
          <a:endParaRPr lang="es-MX" sz="2400"/>
        </a:p>
      </dgm:t>
    </dgm:pt>
    <dgm:pt modelId="{2AEFB601-AA6C-405B-AEDB-013A7A33FFC2}" type="sibTrans" cxnId="{A12B083D-EE7F-409A-B75D-4B0469E21B49}">
      <dgm:prSet/>
      <dgm:spPr/>
      <dgm:t>
        <a:bodyPr/>
        <a:lstStyle/>
        <a:p>
          <a:endParaRPr lang="es-MX" sz="2400"/>
        </a:p>
      </dgm:t>
    </dgm:pt>
    <dgm:pt modelId="{D368CD72-4DFA-4D39-B104-D429225BD3F4}">
      <dgm:prSet custT="1"/>
      <dgm:spPr>
        <a:ln>
          <a:solidFill>
            <a:srgbClr val="FFFF00"/>
          </a:solidFill>
        </a:ln>
      </dgm:spPr>
      <dgm:t>
        <a:bodyPr/>
        <a:lstStyle/>
        <a:p>
          <a:endParaRPr lang="es-MX" sz="2800" dirty="0"/>
        </a:p>
      </dgm:t>
    </dgm:pt>
    <dgm:pt modelId="{42B1FA05-FCDE-4F74-B0F5-78AA883E323B}" type="parTrans" cxnId="{E1B393F6-AD4A-4072-9FA3-F3EA3EE0D7EB}">
      <dgm:prSet/>
      <dgm:spPr/>
      <dgm:t>
        <a:bodyPr/>
        <a:lstStyle/>
        <a:p>
          <a:endParaRPr lang="es-MX"/>
        </a:p>
      </dgm:t>
    </dgm:pt>
    <dgm:pt modelId="{60707D7B-136C-4CCB-B686-2555D9BF7CB4}" type="sibTrans" cxnId="{E1B393F6-AD4A-4072-9FA3-F3EA3EE0D7EB}">
      <dgm:prSet/>
      <dgm:spPr/>
      <dgm:t>
        <a:bodyPr/>
        <a:lstStyle/>
        <a:p>
          <a:endParaRPr lang="es-MX"/>
        </a:p>
      </dgm:t>
    </dgm:pt>
    <dgm:pt modelId="{06271B0D-DACC-4CDC-BD1C-339C704D5FAE}" type="pres">
      <dgm:prSet presAssocID="{C7E110CE-45F5-487F-8FC5-0B8428D6A7F0}" presName="linearFlow" presStyleCnt="0">
        <dgm:presLayoutVars>
          <dgm:dir/>
          <dgm:animLvl val="lvl"/>
          <dgm:resizeHandles val="exact"/>
        </dgm:presLayoutVars>
      </dgm:prSet>
      <dgm:spPr/>
      <dgm:t>
        <a:bodyPr/>
        <a:lstStyle/>
        <a:p>
          <a:endParaRPr lang="es-MX"/>
        </a:p>
      </dgm:t>
    </dgm:pt>
    <dgm:pt modelId="{6DA830CB-E087-4BFA-980B-17F662968643}" type="pres">
      <dgm:prSet presAssocID="{75F463CE-EBC8-4306-BCA7-E4AABD889656}" presName="composite" presStyleCnt="0"/>
      <dgm:spPr/>
    </dgm:pt>
    <dgm:pt modelId="{93878D37-00B3-4F72-B3C6-472F4888F991}" type="pres">
      <dgm:prSet presAssocID="{75F463CE-EBC8-4306-BCA7-E4AABD889656}" presName="parentText" presStyleLbl="alignNode1" presStyleIdx="0" presStyleCnt="4">
        <dgm:presLayoutVars>
          <dgm:chMax val="1"/>
          <dgm:bulletEnabled val="1"/>
        </dgm:presLayoutVars>
      </dgm:prSet>
      <dgm:spPr/>
      <dgm:t>
        <a:bodyPr/>
        <a:lstStyle/>
        <a:p>
          <a:endParaRPr lang="es-MX"/>
        </a:p>
      </dgm:t>
    </dgm:pt>
    <dgm:pt modelId="{F4F69C16-A0AF-45FC-B122-4B131285ABFA}" type="pres">
      <dgm:prSet presAssocID="{75F463CE-EBC8-4306-BCA7-E4AABD889656}" presName="descendantText" presStyleLbl="alignAcc1" presStyleIdx="0" presStyleCnt="4">
        <dgm:presLayoutVars>
          <dgm:bulletEnabled val="1"/>
        </dgm:presLayoutVars>
      </dgm:prSet>
      <dgm:spPr/>
      <dgm:t>
        <a:bodyPr/>
        <a:lstStyle/>
        <a:p>
          <a:endParaRPr lang="es-MX"/>
        </a:p>
      </dgm:t>
    </dgm:pt>
    <dgm:pt modelId="{E7D1038F-E331-413A-9339-D826995490D7}" type="pres">
      <dgm:prSet presAssocID="{B9A5966B-A6CF-42B7-9173-90F3AFF37505}" presName="sp" presStyleCnt="0"/>
      <dgm:spPr/>
    </dgm:pt>
    <dgm:pt modelId="{B3DB3C60-153E-4C11-BE7E-01D7DE67C84D}" type="pres">
      <dgm:prSet presAssocID="{2EF2DCB1-8813-4EA5-8D69-1AA2DB0638A3}" presName="composite" presStyleCnt="0"/>
      <dgm:spPr/>
    </dgm:pt>
    <dgm:pt modelId="{ECF256F4-77A8-4D9D-89B7-D975E35F63D0}" type="pres">
      <dgm:prSet presAssocID="{2EF2DCB1-8813-4EA5-8D69-1AA2DB0638A3}" presName="parentText" presStyleLbl="alignNode1" presStyleIdx="1" presStyleCnt="4">
        <dgm:presLayoutVars>
          <dgm:chMax val="1"/>
          <dgm:bulletEnabled val="1"/>
        </dgm:presLayoutVars>
      </dgm:prSet>
      <dgm:spPr/>
      <dgm:t>
        <a:bodyPr/>
        <a:lstStyle/>
        <a:p>
          <a:endParaRPr lang="es-MX"/>
        </a:p>
      </dgm:t>
    </dgm:pt>
    <dgm:pt modelId="{80C730EE-5078-435D-9D12-FCE91BDD3785}" type="pres">
      <dgm:prSet presAssocID="{2EF2DCB1-8813-4EA5-8D69-1AA2DB0638A3}" presName="descendantText" presStyleLbl="alignAcc1" presStyleIdx="1" presStyleCnt="4">
        <dgm:presLayoutVars>
          <dgm:bulletEnabled val="1"/>
        </dgm:presLayoutVars>
      </dgm:prSet>
      <dgm:spPr/>
      <dgm:t>
        <a:bodyPr/>
        <a:lstStyle/>
        <a:p>
          <a:endParaRPr lang="es-MX"/>
        </a:p>
      </dgm:t>
    </dgm:pt>
    <dgm:pt modelId="{24B3E8E5-1899-4205-A933-B00F3897F116}" type="pres">
      <dgm:prSet presAssocID="{6310BB81-EFF9-45E4-8B69-5C387E6739CE}" presName="sp" presStyleCnt="0"/>
      <dgm:spPr/>
    </dgm:pt>
    <dgm:pt modelId="{5756104C-ED2F-4531-B6BF-5EBCEA9E1DFE}" type="pres">
      <dgm:prSet presAssocID="{35467778-31FB-4CB5-BCB9-CD8F993146A3}" presName="composite" presStyleCnt="0"/>
      <dgm:spPr/>
    </dgm:pt>
    <dgm:pt modelId="{5F446BE0-2AC3-4806-BFDB-BA5B21CB46A7}" type="pres">
      <dgm:prSet presAssocID="{35467778-31FB-4CB5-BCB9-CD8F993146A3}" presName="parentText" presStyleLbl="alignNode1" presStyleIdx="2" presStyleCnt="4">
        <dgm:presLayoutVars>
          <dgm:chMax val="1"/>
          <dgm:bulletEnabled val="1"/>
        </dgm:presLayoutVars>
      </dgm:prSet>
      <dgm:spPr/>
      <dgm:t>
        <a:bodyPr/>
        <a:lstStyle/>
        <a:p>
          <a:endParaRPr lang="es-MX"/>
        </a:p>
      </dgm:t>
    </dgm:pt>
    <dgm:pt modelId="{7C25F462-244F-406B-80E0-0AD3A516C557}" type="pres">
      <dgm:prSet presAssocID="{35467778-31FB-4CB5-BCB9-CD8F993146A3}" presName="descendantText" presStyleLbl="alignAcc1" presStyleIdx="2" presStyleCnt="4">
        <dgm:presLayoutVars>
          <dgm:bulletEnabled val="1"/>
        </dgm:presLayoutVars>
      </dgm:prSet>
      <dgm:spPr/>
      <dgm:t>
        <a:bodyPr/>
        <a:lstStyle/>
        <a:p>
          <a:endParaRPr lang="es-MX"/>
        </a:p>
      </dgm:t>
    </dgm:pt>
    <dgm:pt modelId="{24CF9150-9C14-45A8-A207-D26A82908E35}" type="pres">
      <dgm:prSet presAssocID="{09AC09EF-5F0F-45ED-AF73-F7285EEAA04D}" presName="sp" presStyleCnt="0"/>
      <dgm:spPr/>
    </dgm:pt>
    <dgm:pt modelId="{15EA7791-77F6-4466-84C5-55C5D816C17A}" type="pres">
      <dgm:prSet presAssocID="{E4103C90-6C42-4EA6-89E9-8C8C768FD460}" presName="composite" presStyleCnt="0"/>
      <dgm:spPr/>
    </dgm:pt>
    <dgm:pt modelId="{69035FE8-9F32-410D-93E2-AE2CAFA93F9B}" type="pres">
      <dgm:prSet presAssocID="{E4103C90-6C42-4EA6-89E9-8C8C768FD460}" presName="parentText" presStyleLbl="alignNode1" presStyleIdx="3" presStyleCnt="4">
        <dgm:presLayoutVars>
          <dgm:chMax val="1"/>
          <dgm:bulletEnabled val="1"/>
        </dgm:presLayoutVars>
      </dgm:prSet>
      <dgm:spPr/>
      <dgm:t>
        <a:bodyPr/>
        <a:lstStyle/>
        <a:p>
          <a:endParaRPr lang="es-MX"/>
        </a:p>
      </dgm:t>
    </dgm:pt>
    <dgm:pt modelId="{D9C28B2A-200D-448A-9C7A-B7924550DDB8}" type="pres">
      <dgm:prSet presAssocID="{E4103C90-6C42-4EA6-89E9-8C8C768FD460}" presName="descendantText" presStyleLbl="alignAcc1" presStyleIdx="3" presStyleCnt="4">
        <dgm:presLayoutVars>
          <dgm:bulletEnabled val="1"/>
        </dgm:presLayoutVars>
      </dgm:prSet>
      <dgm:spPr/>
      <dgm:t>
        <a:bodyPr/>
        <a:lstStyle/>
        <a:p>
          <a:endParaRPr lang="es-MX"/>
        </a:p>
      </dgm:t>
    </dgm:pt>
  </dgm:ptLst>
  <dgm:cxnLst>
    <dgm:cxn modelId="{B540CF0F-184D-4E26-BF40-9F76B8C30952}" srcId="{35467778-31FB-4CB5-BCB9-CD8F993146A3}" destId="{69F21E0B-5C83-4F46-8DDD-4B50E538458D}" srcOrd="0" destOrd="0" parTransId="{A9AA88CE-2675-4EA5-8740-385D5A9AF722}" sibTransId="{F6D78A3A-B2CC-41B6-AA76-DCBAD6297746}"/>
    <dgm:cxn modelId="{359CCC26-6160-4AEB-B1DB-B6A3DE951D22}" type="presOf" srcId="{324440C4-EAAD-4207-A225-33D157748857}" destId="{D9C28B2A-200D-448A-9C7A-B7924550DDB8}" srcOrd="0" destOrd="1" presId="urn:microsoft.com/office/officeart/2005/8/layout/chevron2"/>
    <dgm:cxn modelId="{3587FB57-4697-4E1E-BC33-F02D5AC18DA7}" srcId="{2EF2DCB1-8813-4EA5-8D69-1AA2DB0638A3}" destId="{78FA62FC-BFED-4A09-A743-E47C6453D6E4}" srcOrd="0" destOrd="0" parTransId="{13B73F59-BA45-4F5D-923C-FB7C3283607C}" sibTransId="{62DA2AB3-D12D-4657-B7EB-C369F00657EA}"/>
    <dgm:cxn modelId="{191D4B41-A3D5-4B96-877B-1762C9525BD3}" srcId="{E4103C90-6C42-4EA6-89E9-8C8C768FD460}" destId="{324440C4-EAAD-4207-A225-33D157748857}" srcOrd="1" destOrd="0" parTransId="{F1853777-4856-435B-BCC6-A44864400BE8}" sibTransId="{7BB06D05-5390-4E95-B84B-DDFD84BE08D5}"/>
    <dgm:cxn modelId="{A12B083D-EE7F-409A-B75D-4B0469E21B49}" srcId="{E4103C90-6C42-4EA6-89E9-8C8C768FD460}" destId="{5F6C166A-69B0-471F-9EAF-B9CE2291F2F2}" srcOrd="2" destOrd="0" parTransId="{E95DE177-C800-457D-9A93-5B4BBF17C5A1}" sibTransId="{2AEFB601-AA6C-405B-AEDB-013A7A33FFC2}"/>
    <dgm:cxn modelId="{54495A33-740B-4932-AD13-0D73F19D7BE3}" srcId="{C7E110CE-45F5-487F-8FC5-0B8428D6A7F0}" destId="{E4103C90-6C42-4EA6-89E9-8C8C768FD460}" srcOrd="3" destOrd="0" parTransId="{F851B316-8917-4F35-9ADE-B4D6E7D9D1AD}" sibTransId="{C8CB8222-96C7-4369-AB28-5D355D4D4414}"/>
    <dgm:cxn modelId="{57DFBEEB-1888-4ED9-87A9-7CB924160F99}" type="presOf" srcId="{F9CCF4BC-0167-450C-81C1-879913978222}" destId="{F4F69C16-A0AF-45FC-B122-4B131285ABFA}" srcOrd="0" destOrd="0" presId="urn:microsoft.com/office/officeart/2005/8/layout/chevron2"/>
    <dgm:cxn modelId="{12E8267E-270B-485B-A6EC-27C2A53FD749}" srcId="{C7E110CE-45F5-487F-8FC5-0B8428D6A7F0}" destId="{2EF2DCB1-8813-4EA5-8D69-1AA2DB0638A3}" srcOrd="1" destOrd="0" parTransId="{B48DA226-6E37-4BA9-B1D4-5EAD769FB3ED}" sibTransId="{6310BB81-EFF9-45E4-8B69-5C387E6739CE}"/>
    <dgm:cxn modelId="{B1B431A6-C02C-4974-81B1-B528D390BA21}" type="presOf" srcId="{2EF2DCB1-8813-4EA5-8D69-1AA2DB0638A3}" destId="{ECF256F4-77A8-4D9D-89B7-D975E35F63D0}" srcOrd="0" destOrd="0" presId="urn:microsoft.com/office/officeart/2005/8/layout/chevron2"/>
    <dgm:cxn modelId="{0965FFC4-DBC2-42EA-9844-9FBAC27A16AB}" srcId="{C7E110CE-45F5-487F-8FC5-0B8428D6A7F0}" destId="{75F463CE-EBC8-4306-BCA7-E4AABD889656}" srcOrd="0" destOrd="0" parTransId="{06A38FE9-7BD4-4D6B-B95D-D4E772713663}" sibTransId="{B9A5966B-A6CF-42B7-9173-90F3AFF37505}"/>
    <dgm:cxn modelId="{909394E9-B301-429E-961F-C9E514F4A9A7}" type="presOf" srcId="{69F21E0B-5C83-4F46-8DDD-4B50E538458D}" destId="{7C25F462-244F-406B-80E0-0AD3A516C557}" srcOrd="0" destOrd="0" presId="urn:microsoft.com/office/officeart/2005/8/layout/chevron2"/>
    <dgm:cxn modelId="{B79AB090-60EF-4512-866E-05CA7F6F553B}" type="presOf" srcId="{78FA62FC-BFED-4A09-A743-E47C6453D6E4}" destId="{80C730EE-5078-435D-9D12-FCE91BDD3785}" srcOrd="0" destOrd="0" presId="urn:microsoft.com/office/officeart/2005/8/layout/chevron2"/>
    <dgm:cxn modelId="{3EA3CCBC-59D8-43C1-B694-CAE7A4349506}" type="presOf" srcId="{C7E110CE-45F5-487F-8FC5-0B8428D6A7F0}" destId="{06271B0D-DACC-4CDC-BD1C-339C704D5FAE}" srcOrd="0" destOrd="0" presId="urn:microsoft.com/office/officeart/2005/8/layout/chevron2"/>
    <dgm:cxn modelId="{AEA9C73E-E88E-4A4A-8142-B817CA2609E4}" type="presOf" srcId="{35467778-31FB-4CB5-BCB9-CD8F993146A3}" destId="{5F446BE0-2AC3-4806-BFDB-BA5B21CB46A7}" srcOrd="0" destOrd="0" presId="urn:microsoft.com/office/officeart/2005/8/layout/chevron2"/>
    <dgm:cxn modelId="{43FD0373-F99B-4C53-BCB0-4E42352E758F}" type="presOf" srcId="{5F6C166A-69B0-471F-9EAF-B9CE2291F2F2}" destId="{D9C28B2A-200D-448A-9C7A-B7924550DDB8}" srcOrd="0" destOrd="2" presId="urn:microsoft.com/office/officeart/2005/8/layout/chevron2"/>
    <dgm:cxn modelId="{E1B393F6-AD4A-4072-9FA3-F3EA3EE0D7EB}" srcId="{E4103C90-6C42-4EA6-89E9-8C8C768FD460}" destId="{D368CD72-4DFA-4D39-B104-D429225BD3F4}" srcOrd="0" destOrd="0" parTransId="{42B1FA05-FCDE-4F74-B0F5-78AA883E323B}" sibTransId="{60707D7B-136C-4CCB-B686-2555D9BF7CB4}"/>
    <dgm:cxn modelId="{41D3FACE-9B99-40FF-937E-37D2D9DFD9F4}" type="presOf" srcId="{D368CD72-4DFA-4D39-B104-D429225BD3F4}" destId="{D9C28B2A-200D-448A-9C7A-B7924550DDB8}" srcOrd="0" destOrd="0" presId="urn:microsoft.com/office/officeart/2005/8/layout/chevron2"/>
    <dgm:cxn modelId="{6706BD30-084D-411A-8FC0-DA3960348A70}" type="presOf" srcId="{75F463CE-EBC8-4306-BCA7-E4AABD889656}" destId="{93878D37-00B3-4F72-B3C6-472F4888F991}" srcOrd="0" destOrd="0" presId="urn:microsoft.com/office/officeart/2005/8/layout/chevron2"/>
    <dgm:cxn modelId="{C5851E3F-E46D-4060-9DA0-E98B63229E86}" srcId="{C7E110CE-45F5-487F-8FC5-0B8428D6A7F0}" destId="{35467778-31FB-4CB5-BCB9-CD8F993146A3}" srcOrd="2" destOrd="0" parTransId="{558509AF-F1C0-4DF9-96C9-67B1A2EDDB74}" sibTransId="{09AC09EF-5F0F-45ED-AF73-F7285EEAA04D}"/>
    <dgm:cxn modelId="{3DE758FC-B27C-44C7-8EED-4D030D6ABC62}" srcId="{75F463CE-EBC8-4306-BCA7-E4AABD889656}" destId="{F9CCF4BC-0167-450C-81C1-879913978222}" srcOrd="0" destOrd="0" parTransId="{50679457-A2A7-4902-897A-B6EE545569BA}" sibTransId="{2746C677-4C70-47A0-BCCE-C9C55B5AA1B0}"/>
    <dgm:cxn modelId="{47CE4056-41CE-4F6C-8994-FF4F26284AEA}" type="presOf" srcId="{E4103C90-6C42-4EA6-89E9-8C8C768FD460}" destId="{69035FE8-9F32-410D-93E2-AE2CAFA93F9B}" srcOrd="0" destOrd="0" presId="urn:microsoft.com/office/officeart/2005/8/layout/chevron2"/>
    <dgm:cxn modelId="{F18D86F9-BDE9-4920-BD69-0057A9ED94D4}" type="presParOf" srcId="{06271B0D-DACC-4CDC-BD1C-339C704D5FAE}" destId="{6DA830CB-E087-4BFA-980B-17F662968643}" srcOrd="0" destOrd="0" presId="urn:microsoft.com/office/officeart/2005/8/layout/chevron2"/>
    <dgm:cxn modelId="{FD041673-5C02-4CAD-9B13-4AB4F40C04BF}" type="presParOf" srcId="{6DA830CB-E087-4BFA-980B-17F662968643}" destId="{93878D37-00B3-4F72-B3C6-472F4888F991}" srcOrd="0" destOrd="0" presId="urn:microsoft.com/office/officeart/2005/8/layout/chevron2"/>
    <dgm:cxn modelId="{E720C1A8-9EA0-482E-BFC1-D566C759EF33}" type="presParOf" srcId="{6DA830CB-E087-4BFA-980B-17F662968643}" destId="{F4F69C16-A0AF-45FC-B122-4B131285ABFA}" srcOrd="1" destOrd="0" presId="urn:microsoft.com/office/officeart/2005/8/layout/chevron2"/>
    <dgm:cxn modelId="{BA9405FC-A6B6-4858-9C38-BECF6AC39D82}" type="presParOf" srcId="{06271B0D-DACC-4CDC-BD1C-339C704D5FAE}" destId="{E7D1038F-E331-413A-9339-D826995490D7}" srcOrd="1" destOrd="0" presId="urn:microsoft.com/office/officeart/2005/8/layout/chevron2"/>
    <dgm:cxn modelId="{8B436F20-D454-4404-A630-4BD417F7D337}" type="presParOf" srcId="{06271B0D-DACC-4CDC-BD1C-339C704D5FAE}" destId="{B3DB3C60-153E-4C11-BE7E-01D7DE67C84D}" srcOrd="2" destOrd="0" presId="urn:microsoft.com/office/officeart/2005/8/layout/chevron2"/>
    <dgm:cxn modelId="{80C8DDB7-A812-490A-8322-8D74168591E5}" type="presParOf" srcId="{B3DB3C60-153E-4C11-BE7E-01D7DE67C84D}" destId="{ECF256F4-77A8-4D9D-89B7-D975E35F63D0}" srcOrd="0" destOrd="0" presId="urn:microsoft.com/office/officeart/2005/8/layout/chevron2"/>
    <dgm:cxn modelId="{05E2ECED-0777-4498-B83D-EB470A12333A}" type="presParOf" srcId="{B3DB3C60-153E-4C11-BE7E-01D7DE67C84D}" destId="{80C730EE-5078-435D-9D12-FCE91BDD3785}" srcOrd="1" destOrd="0" presId="urn:microsoft.com/office/officeart/2005/8/layout/chevron2"/>
    <dgm:cxn modelId="{3D8344C2-1297-4159-A560-D6A6FE779FA6}" type="presParOf" srcId="{06271B0D-DACC-4CDC-BD1C-339C704D5FAE}" destId="{24B3E8E5-1899-4205-A933-B00F3897F116}" srcOrd="3" destOrd="0" presId="urn:microsoft.com/office/officeart/2005/8/layout/chevron2"/>
    <dgm:cxn modelId="{A3FEB207-0495-4957-8A7A-20355997AD80}" type="presParOf" srcId="{06271B0D-DACC-4CDC-BD1C-339C704D5FAE}" destId="{5756104C-ED2F-4531-B6BF-5EBCEA9E1DFE}" srcOrd="4" destOrd="0" presId="urn:microsoft.com/office/officeart/2005/8/layout/chevron2"/>
    <dgm:cxn modelId="{0D4199F4-1967-47DB-9992-09281710F762}" type="presParOf" srcId="{5756104C-ED2F-4531-B6BF-5EBCEA9E1DFE}" destId="{5F446BE0-2AC3-4806-BFDB-BA5B21CB46A7}" srcOrd="0" destOrd="0" presId="urn:microsoft.com/office/officeart/2005/8/layout/chevron2"/>
    <dgm:cxn modelId="{4E07C19C-6E41-4350-94DC-280688DE69A8}" type="presParOf" srcId="{5756104C-ED2F-4531-B6BF-5EBCEA9E1DFE}" destId="{7C25F462-244F-406B-80E0-0AD3A516C557}" srcOrd="1" destOrd="0" presId="urn:microsoft.com/office/officeart/2005/8/layout/chevron2"/>
    <dgm:cxn modelId="{DAB22818-6109-4CB8-B592-CD602615C7C2}" type="presParOf" srcId="{06271B0D-DACC-4CDC-BD1C-339C704D5FAE}" destId="{24CF9150-9C14-45A8-A207-D26A82908E35}" srcOrd="5" destOrd="0" presId="urn:microsoft.com/office/officeart/2005/8/layout/chevron2"/>
    <dgm:cxn modelId="{453D9501-780E-4102-AF6B-765001B1DB6C}" type="presParOf" srcId="{06271B0D-DACC-4CDC-BD1C-339C704D5FAE}" destId="{15EA7791-77F6-4466-84C5-55C5D816C17A}" srcOrd="6" destOrd="0" presId="urn:microsoft.com/office/officeart/2005/8/layout/chevron2"/>
    <dgm:cxn modelId="{B85F7234-4454-4F89-B6C0-9EEE9CDA0A9F}" type="presParOf" srcId="{15EA7791-77F6-4466-84C5-55C5D816C17A}" destId="{69035FE8-9F32-410D-93E2-AE2CAFA93F9B}" srcOrd="0" destOrd="0" presId="urn:microsoft.com/office/officeart/2005/8/layout/chevron2"/>
    <dgm:cxn modelId="{C7AFFD00-853F-4D4D-9AB6-C6BAE77DBB99}" type="presParOf" srcId="{15EA7791-77F6-4466-84C5-55C5D816C17A}" destId="{D9C28B2A-200D-448A-9C7A-B7924550DDB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107EF7-2374-4F7D-A066-2FD2DB2C163A}"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MX"/>
        </a:p>
      </dgm:t>
    </dgm:pt>
    <dgm:pt modelId="{53F30678-6EAB-4B9B-9F80-42725171AA98}">
      <dgm:prSet phldrT="[Texto]"/>
      <dgm:spPr/>
      <dgm:t>
        <a:bodyPr/>
        <a:lstStyle/>
        <a:p>
          <a:r>
            <a:rPr lang="es-MX" b="1" dirty="0" smtClean="0">
              <a:solidFill>
                <a:schemeClr val="tx1"/>
              </a:solidFill>
            </a:rPr>
            <a:t>Investigar</a:t>
          </a:r>
          <a:endParaRPr lang="es-MX" b="1" dirty="0">
            <a:solidFill>
              <a:schemeClr val="tx1"/>
            </a:solidFill>
          </a:endParaRPr>
        </a:p>
      </dgm:t>
    </dgm:pt>
    <dgm:pt modelId="{BF836BC3-F566-40C0-B118-C6B69C2F507A}" type="parTrans" cxnId="{325FA3CE-86D3-4AFD-9D54-2607434460D6}">
      <dgm:prSet/>
      <dgm:spPr/>
      <dgm:t>
        <a:bodyPr/>
        <a:lstStyle/>
        <a:p>
          <a:endParaRPr lang="es-MX"/>
        </a:p>
      </dgm:t>
    </dgm:pt>
    <dgm:pt modelId="{3F61F65A-0E84-41BF-8A46-7C1BE8BDD4F6}" type="sibTrans" cxnId="{325FA3CE-86D3-4AFD-9D54-2607434460D6}">
      <dgm:prSet/>
      <dgm:spPr>
        <a:ln w="76200">
          <a:solidFill>
            <a:srgbClr val="FFFF00"/>
          </a:solidFill>
        </a:ln>
      </dgm:spPr>
      <dgm:t>
        <a:bodyPr/>
        <a:lstStyle/>
        <a:p>
          <a:endParaRPr lang="es-MX"/>
        </a:p>
      </dgm:t>
    </dgm:pt>
    <dgm:pt modelId="{4F784496-23D6-4DAF-BAA6-36BE7B023AFD}">
      <dgm:prSet phldrT="[Texto]" custT="1"/>
      <dgm:spPr/>
      <dgm:t>
        <a:bodyPr/>
        <a:lstStyle/>
        <a:p>
          <a:pPr algn="ctr"/>
          <a:r>
            <a:rPr lang="pt-BR" sz="2000" dirty="0" smtClean="0"/>
            <a:t>Noticias </a:t>
          </a:r>
          <a:r>
            <a:rPr lang="pt-BR" sz="2000" dirty="0" err="1" smtClean="0"/>
            <a:t>financieras</a:t>
          </a:r>
          <a:r>
            <a:rPr lang="pt-BR" sz="2000" dirty="0" smtClean="0"/>
            <a:t> </a:t>
          </a:r>
          <a:r>
            <a:rPr lang="pt-BR" sz="2000" dirty="0" err="1" smtClean="0"/>
            <a:t>nacionales</a:t>
          </a:r>
          <a:r>
            <a:rPr lang="pt-BR" sz="2000" dirty="0" smtClean="0"/>
            <a:t> e </a:t>
          </a:r>
          <a:r>
            <a:rPr lang="pt-BR" sz="2000" dirty="0" err="1" smtClean="0"/>
            <a:t>internacionales</a:t>
          </a:r>
          <a:endParaRPr lang="es-MX" sz="2000" dirty="0"/>
        </a:p>
      </dgm:t>
    </dgm:pt>
    <dgm:pt modelId="{75C2E40B-CFFD-4970-B3AE-8491D160CA89}" type="parTrans" cxnId="{578DFF2F-8146-4724-89C3-6AB855F7B4F4}">
      <dgm:prSet/>
      <dgm:spPr/>
      <dgm:t>
        <a:bodyPr/>
        <a:lstStyle/>
        <a:p>
          <a:endParaRPr lang="es-MX"/>
        </a:p>
      </dgm:t>
    </dgm:pt>
    <dgm:pt modelId="{085B82B9-981A-4C13-9F32-D37965E99BDF}" type="sibTrans" cxnId="{578DFF2F-8146-4724-89C3-6AB855F7B4F4}">
      <dgm:prSet/>
      <dgm:spPr/>
      <dgm:t>
        <a:bodyPr/>
        <a:lstStyle/>
        <a:p>
          <a:endParaRPr lang="es-MX"/>
        </a:p>
      </dgm:t>
    </dgm:pt>
    <dgm:pt modelId="{F19D369C-F5CA-4768-B644-3BFD256EA4AE}">
      <dgm:prSet phldrT="[Texto]"/>
      <dgm:spPr/>
      <dgm:t>
        <a:bodyPr/>
        <a:lstStyle/>
        <a:p>
          <a:r>
            <a:rPr lang="es-MX" b="1" dirty="0" smtClean="0">
              <a:solidFill>
                <a:schemeClr val="tx1"/>
              </a:solidFill>
            </a:rPr>
            <a:t>Analizar</a:t>
          </a:r>
          <a:endParaRPr lang="es-MX" b="1" dirty="0">
            <a:solidFill>
              <a:schemeClr val="tx1"/>
            </a:solidFill>
          </a:endParaRPr>
        </a:p>
      </dgm:t>
    </dgm:pt>
    <dgm:pt modelId="{02D202C0-D09F-4BCB-936C-005834AE9CAD}" type="parTrans" cxnId="{20B763F0-F132-4E25-B67D-577D770C48E0}">
      <dgm:prSet/>
      <dgm:spPr/>
      <dgm:t>
        <a:bodyPr/>
        <a:lstStyle/>
        <a:p>
          <a:endParaRPr lang="es-MX"/>
        </a:p>
      </dgm:t>
    </dgm:pt>
    <dgm:pt modelId="{84D558C3-64BE-492F-8F35-4D64165B1719}" type="sibTrans" cxnId="{20B763F0-F132-4E25-B67D-577D770C48E0}">
      <dgm:prSet/>
      <dgm:spPr>
        <a:ln w="57150">
          <a:solidFill>
            <a:srgbClr val="FFFF00"/>
          </a:solidFill>
        </a:ln>
      </dgm:spPr>
      <dgm:t>
        <a:bodyPr/>
        <a:lstStyle/>
        <a:p>
          <a:endParaRPr lang="es-MX"/>
        </a:p>
      </dgm:t>
    </dgm:pt>
    <dgm:pt modelId="{AF81A3D7-C630-46D7-83DD-BA747062EBA0}">
      <dgm:prSet phldrT="[Texto]" custT="1"/>
      <dgm:spPr/>
      <dgm:t>
        <a:bodyPr/>
        <a:lstStyle/>
        <a:p>
          <a:pPr algn="ctr"/>
          <a:r>
            <a:rPr lang="es-MX" sz="2400" dirty="0" smtClean="0"/>
            <a:t>El impacto de las noticias en el ámbito empresarial.</a:t>
          </a:r>
          <a:endParaRPr lang="es-MX" sz="2400" dirty="0"/>
        </a:p>
      </dgm:t>
    </dgm:pt>
    <dgm:pt modelId="{A8AFAB37-99CB-44E5-AA31-C6456DBB7833}" type="parTrans" cxnId="{2AFFC7DC-82DE-44BB-A0DB-27C97E2A9CF3}">
      <dgm:prSet/>
      <dgm:spPr/>
      <dgm:t>
        <a:bodyPr/>
        <a:lstStyle/>
        <a:p>
          <a:endParaRPr lang="es-MX"/>
        </a:p>
      </dgm:t>
    </dgm:pt>
    <dgm:pt modelId="{261C787F-1C30-478F-95F8-19E1AD4093EB}" type="sibTrans" cxnId="{2AFFC7DC-82DE-44BB-A0DB-27C97E2A9CF3}">
      <dgm:prSet/>
      <dgm:spPr/>
      <dgm:t>
        <a:bodyPr/>
        <a:lstStyle/>
        <a:p>
          <a:endParaRPr lang="es-MX"/>
        </a:p>
      </dgm:t>
    </dgm:pt>
    <dgm:pt modelId="{0FCAF4C7-8181-48D0-9462-CCE482E3E04C}">
      <dgm:prSet phldrT="[Texto]"/>
      <dgm:spPr/>
      <dgm:t>
        <a:bodyPr/>
        <a:lstStyle/>
        <a:p>
          <a:r>
            <a:rPr lang="es-MX" b="1" dirty="0" smtClean="0">
              <a:solidFill>
                <a:schemeClr val="tx1"/>
              </a:solidFill>
            </a:rPr>
            <a:t>Exponer</a:t>
          </a:r>
          <a:endParaRPr lang="es-MX" b="1" dirty="0">
            <a:solidFill>
              <a:schemeClr val="tx1"/>
            </a:solidFill>
          </a:endParaRPr>
        </a:p>
      </dgm:t>
    </dgm:pt>
    <dgm:pt modelId="{4329AE8E-03F5-4F39-AF75-EC565158F205}" type="parTrans" cxnId="{AE6EEF38-4F44-46DF-BAFF-54C840F1536B}">
      <dgm:prSet/>
      <dgm:spPr/>
      <dgm:t>
        <a:bodyPr/>
        <a:lstStyle/>
        <a:p>
          <a:endParaRPr lang="es-MX"/>
        </a:p>
      </dgm:t>
    </dgm:pt>
    <dgm:pt modelId="{0E7BE8AC-0E65-4B25-8F73-3EB302D1378F}" type="sibTrans" cxnId="{AE6EEF38-4F44-46DF-BAFF-54C840F1536B}">
      <dgm:prSet/>
      <dgm:spPr/>
      <dgm:t>
        <a:bodyPr/>
        <a:lstStyle/>
        <a:p>
          <a:endParaRPr lang="es-MX"/>
        </a:p>
      </dgm:t>
    </dgm:pt>
    <dgm:pt modelId="{21B5867C-A9B1-441C-9696-F3718EC02881}">
      <dgm:prSet phldrT="[Texto]" custT="1"/>
      <dgm:spPr/>
      <dgm:t>
        <a:bodyPr/>
        <a:lstStyle/>
        <a:p>
          <a:pPr algn="ctr"/>
          <a:r>
            <a:rPr lang="es-MX" sz="2000" dirty="0" smtClean="0"/>
            <a:t>Ante el grupo la noticia investigada y el efecto financiero en las empresas.</a:t>
          </a:r>
          <a:endParaRPr lang="es-MX" sz="2000" dirty="0"/>
        </a:p>
      </dgm:t>
    </dgm:pt>
    <dgm:pt modelId="{C3F92DC5-DF59-45F3-9A33-DC33A169D387}" type="parTrans" cxnId="{AE1E6E3B-0589-4AEB-9E04-871A748E5F8E}">
      <dgm:prSet/>
      <dgm:spPr/>
      <dgm:t>
        <a:bodyPr/>
        <a:lstStyle/>
        <a:p>
          <a:endParaRPr lang="es-MX"/>
        </a:p>
      </dgm:t>
    </dgm:pt>
    <dgm:pt modelId="{D93766FE-3F05-4FC7-8F4B-B363CB151A5F}" type="sibTrans" cxnId="{AE1E6E3B-0589-4AEB-9E04-871A748E5F8E}">
      <dgm:prSet/>
      <dgm:spPr/>
      <dgm:t>
        <a:bodyPr/>
        <a:lstStyle/>
        <a:p>
          <a:endParaRPr lang="es-MX"/>
        </a:p>
      </dgm:t>
    </dgm:pt>
    <dgm:pt modelId="{D72050F6-5F72-43DD-B1A3-A4F7A21E63B5}">
      <dgm:prSet custT="1"/>
      <dgm:spPr/>
      <dgm:t>
        <a:bodyPr/>
        <a:lstStyle/>
        <a:p>
          <a:pPr algn="ctr"/>
          <a:endParaRPr lang="es-MX" sz="2000" dirty="0"/>
        </a:p>
      </dgm:t>
    </dgm:pt>
    <dgm:pt modelId="{AF00937E-648C-4639-AAC0-49B7CF0226E1}" type="parTrans" cxnId="{8E59D6C8-83C2-435E-B1D2-B2D828D17E5E}">
      <dgm:prSet/>
      <dgm:spPr/>
      <dgm:t>
        <a:bodyPr/>
        <a:lstStyle/>
        <a:p>
          <a:endParaRPr lang="es-MX"/>
        </a:p>
      </dgm:t>
    </dgm:pt>
    <dgm:pt modelId="{DAF67FA5-AD99-4E07-853E-E838B72D8ECB}" type="sibTrans" cxnId="{8E59D6C8-83C2-435E-B1D2-B2D828D17E5E}">
      <dgm:prSet/>
      <dgm:spPr/>
      <dgm:t>
        <a:bodyPr/>
        <a:lstStyle/>
        <a:p>
          <a:endParaRPr lang="es-MX"/>
        </a:p>
      </dgm:t>
    </dgm:pt>
    <dgm:pt modelId="{B1628344-821D-419A-87A4-534F492B7609}" type="pres">
      <dgm:prSet presAssocID="{0D107EF7-2374-4F7D-A066-2FD2DB2C163A}" presName="Name0" presStyleCnt="0">
        <dgm:presLayoutVars>
          <dgm:dir/>
          <dgm:animLvl val="lvl"/>
          <dgm:resizeHandles val="exact"/>
        </dgm:presLayoutVars>
      </dgm:prSet>
      <dgm:spPr/>
      <dgm:t>
        <a:bodyPr/>
        <a:lstStyle/>
        <a:p>
          <a:endParaRPr lang="es-MX"/>
        </a:p>
      </dgm:t>
    </dgm:pt>
    <dgm:pt modelId="{470CDCBE-02C9-476A-8E5A-49664F578404}" type="pres">
      <dgm:prSet presAssocID="{0D107EF7-2374-4F7D-A066-2FD2DB2C163A}" presName="tSp" presStyleCnt="0"/>
      <dgm:spPr/>
    </dgm:pt>
    <dgm:pt modelId="{CDCADF11-6742-4138-B614-498773BA86C7}" type="pres">
      <dgm:prSet presAssocID="{0D107EF7-2374-4F7D-A066-2FD2DB2C163A}" presName="bSp" presStyleCnt="0"/>
      <dgm:spPr/>
    </dgm:pt>
    <dgm:pt modelId="{85B8AFEE-5ED7-4F2E-8B12-9C7835CDE5C0}" type="pres">
      <dgm:prSet presAssocID="{0D107EF7-2374-4F7D-A066-2FD2DB2C163A}" presName="process" presStyleCnt="0"/>
      <dgm:spPr/>
    </dgm:pt>
    <dgm:pt modelId="{AF8ADDAB-DCF3-4887-927A-4EA24C08B6B7}" type="pres">
      <dgm:prSet presAssocID="{53F30678-6EAB-4B9B-9F80-42725171AA98}" presName="composite1" presStyleCnt="0"/>
      <dgm:spPr/>
    </dgm:pt>
    <dgm:pt modelId="{364AC754-DB39-491D-8A0F-F68CAB723227}" type="pres">
      <dgm:prSet presAssocID="{53F30678-6EAB-4B9B-9F80-42725171AA98}" presName="dummyNode1" presStyleLbl="node1" presStyleIdx="0" presStyleCnt="3"/>
      <dgm:spPr/>
    </dgm:pt>
    <dgm:pt modelId="{1D4B3C0A-BA58-4C88-9C34-A04D812E5159}" type="pres">
      <dgm:prSet presAssocID="{53F30678-6EAB-4B9B-9F80-42725171AA98}" presName="childNode1" presStyleLbl="bgAcc1" presStyleIdx="0" presStyleCnt="3">
        <dgm:presLayoutVars>
          <dgm:bulletEnabled val="1"/>
        </dgm:presLayoutVars>
      </dgm:prSet>
      <dgm:spPr/>
      <dgm:t>
        <a:bodyPr/>
        <a:lstStyle/>
        <a:p>
          <a:endParaRPr lang="es-MX"/>
        </a:p>
      </dgm:t>
    </dgm:pt>
    <dgm:pt modelId="{194277A2-DA0C-48E3-A098-2D8B9F7AAA53}" type="pres">
      <dgm:prSet presAssocID="{53F30678-6EAB-4B9B-9F80-42725171AA98}" presName="childNode1tx" presStyleLbl="bgAcc1" presStyleIdx="0" presStyleCnt="3">
        <dgm:presLayoutVars>
          <dgm:bulletEnabled val="1"/>
        </dgm:presLayoutVars>
      </dgm:prSet>
      <dgm:spPr/>
      <dgm:t>
        <a:bodyPr/>
        <a:lstStyle/>
        <a:p>
          <a:endParaRPr lang="es-MX"/>
        </a:p>
      </dgm:t>
    </dgm:pt>
    <dgm:pt modelId="{8A9D3C70-3A6E-4301-8FD9-52DC52833D1B}" type="pres">
      <dgm:prSet presAssocID="{53F30678-6EAB-4B9B-9F80-42725171AA98}" presName="parentNode1" presStyleLbl="node1" presStyleIdx="0" presStyleCnt="3">
        <dgm:presLayoutVars>
          <dgm:chMax val="1"/>
          <dgm:bulletEnabled val="1"/>
        </dgm:presLayoutVars>
      </dgm:prSet>
      <dgm:spPr/>
      <dgm:t>
        <a:bodyPr/>
        <a:lstStyle/>
        <a:p>
          <a:endParaRPr lang="es-MX"/>
        </a:p>
      </dgm:t>
    </dgm:pt>
    <dgm:pt modelId="{8E7467B9-5BB7-48F2-9551-7724F2E52B5D}" type="pres">
      <dgm:prSet presAssocID="{53F30678-6EAB-4B9B-9F80-42725171AA98}" presName="connSite1" presStyleCnt="0"/>
      <dgm:spPr/>
    </dgm:pt>
    <dgm:pt modelId="{5E68F7E6-33D3-4DC3-B396-24B41609FC08}" type="pres">
      <dgm:prSet presAssocID="{3F61F65A-0E84-41BF-8A46-7C1BE8BDD4F6}" presName="Name9" presStyleLbl="sibTrans2D1" presStyleIdx="0" presStyleCnt="2" custLinFactNeighborY="3666"/>
      <dgm:spPr/>
      <dgm:t>
        <a:bodyPr/>
        <a:lstStyle/>
        <a:p>
          <a:endParaRPr lang="es-MX"/>
        </a:p>
      </dgm:t>
    </dgm:pt>
    <dgm:pt modelId="{67A943A6-5B3D-4A5F-8BBC-D11B95231577}" type="pres">
      <dgm:prSet presAssocID="{F19D369C-F5CA-4768-B644-3BFD256EA4AE}" presName="composite2" presStyleCnt="0"/>
      <dgm:spPr/>
    </dgm:pt>
    <dgm:pt modelId="{2159EE3E-33B7-42F2-92A7-EF2391FA94B1}" type="pres">
      <dgm:prSet presAssocID="{F19D369C-F5CA-4768-B644-3BFD256EA4AE}" presName="dummyNode2" presStyleLbl="node1" presStyleIdx="0" presStyleCnt="3"/>
      <dgm:spPr/>
    </dgm:pt>
    <dgm:pt modelId="{32E97D71-ABB9-47B1-A2CC-8FBACC51A544}" type="pres">
      <dgm:prSet presAssocID="{F19D369C-F5CA-4768-B644-3BFD256EA4AE}" presName="childNode2" presStyleLbl="bgAcc1" presStyleIdx="1" presStyleCnt="3" custScaleX="124303" custScaleY="149096">
        <dgm:presLayoutVars>
          <dgm:bulletEnabled val="1"/>
        </dgm:presLayoutVars>
      </dgm:prSet>
      <dgm:spPr/>
      <dgm:t>
        <a:bodyPr/>
        <a:lstStyle/>
        <a:p>
          <a:endParaRPr lang="es-MX"/>
        </a:p>
      </dgm:t>
    </dgm:pt>
    <dgm:pt modelId="{373B14E7-54F7-4F91-9D43-4FBA3DDF6D18}" type="pres">
      <dgm:prSet presAssocID="{F19D369C-F5CA-4768-B644-3BFD256EA4AE}" presName="childNode2tx" presStyleLbl="bgAcc1" presStyleIdx="1" presStyleCnt="3">
        <dgm:presLayoutVars>
          <dgm:bulletEnabled val="1"/>
        </dgm:presLayoutVars>
      </dgm:prSet>
      <dgm:spPr/>
      <dgm:t>
        <a:bodyPr/>
        <a:lstStyle/>
        <a:p>
          <a:endParaRPr lang="es-MX"/>
        </a:p>
      </dgm:t>
    </dgm:pt>
    <dgm:pt modelId="{EAFA55D3-62DC-43DE-AE97-928DA138EF8F}" type="pres">
      <dgm:prSet presAssocID="{F19D369C-F5CA-4768-B644-3BFD256EA4AE}" presName="parentNode2" presStyleLbl="node1" presStyleIdx="1" presStyleCnt="3" custLinFactNeighborX="-7371" custLinFactNeighborY="-46208">
        <dgm:presLayoutVars>
          <dgm:chMax val="0"/>
          <dgm:bulletEnabled val="1"/>
        </dgm:presLayoutVars>
      </dgm:prSet>
      <dgm:spPr/>
      <dgm:t>
        <a:bodyPr/>
        <a:lstStyle/>
        <a:p>
          <a:endParaRPr lang="es-MX"/>
        </a:p>
      </dgm:t>
    </dgm:pt>
    <dgm:pt modelId="{3F0E81F3-F8C4-4937-86D6-9B8856564DC6}" type="pres">
      <dgm:prSet presAssocID="{F19D369C-F5CA-4768-B644-3BFD256EA4AE}" presName="connSite2" presStyleCnt="0"/>
      <dgm:spPr/>
    </dgm:pt>
    <dgm:pt modelId="{435B5A63-51F5-47C3-937B-6F2EAD7332F3}" type="pres">
      <dgm:prSet presAssocID="{84D558C3-64BE-492F-8F35-4D64165B1719}" presName="Name18" presStyleLbl="sibTrans2D1" presStyleIdx="1" presStyleCnt="2" custLinFactNeighborY="3245"/>
      <dgm:spPr/>
      <dgm:t>
        <a:bodyPr/>
        <a:lstStyle/>
        <a:p>
          <a:endParaRPr lang="es-MX"/>
        </a:p>
      </dgm:t>
    </dgm:pt>
    <dgm:pt modelId="{73369493-C15A-49E9-B137-010FBC129EDD}" type="pres">
      <dgm:prSet presAssocID="{0FCAF4C7-8181-48D0-9462-CCE482E3E04C}" presName="composite1" presStyleCnt="0"/>
      <dgm:spPr/>
    </dgm:pt>
    <dgm:pt modelId="{DCAE7CC5-4F14-43E3-92B5-B70483157EDA}" type="pres">
      <dgm:prSet presAssocID="{0FCAF4C7-8181-48D0-9462-CCE482E3E04C}" presName="dummyNode1" presStyleLbl="node1" presStyleIdx="1" presStyleCnt="3"/>
      <dgm:spPr/>
    </dgm:pt>
    <dgm:pt modelId="{FAB75233-0BD0-4E3B-AD33-01B4FDF304FE}" type="pres">
      <dgm:prSet presAssocID="{0FCAF4C7-8181-48D0-9462-CCE482E3E04C}" presName="childNode1" presStyleLbl="bgAcc1" presStyleIdx="2" presStyleCnt="3">
        <dgm:presLayoutVars>
          <dgm:bulletEnabled val="1"/>
        </dgm:presLayoutVars>
      </dgm:prSet>
      <dgm:spPr/>
      <dgm:t>
        <a:bodyPr/>
        <a:lstStyle/>
        <a:p>
          <a:endParaRPr lang="es-MX"/>
        </a:p>
      </dgm:t>
    </dgm:pt>
    <dgm:pt modelId="{0CD4906A-4235-4CDF-AC11-DBADB6B02A99}" type="pres">
      <dgm:prSet presAssocID="{0FCAF4C7-8181-48D0-9462-CCE482E3E04C}" presName="childNode1tx" presStyleLbl="bgAcc1" presStyleIdx="2" presStyleCnt="3">
        <dgm:presLayoutVars>
          <dgm:bulletEnabled val="1"/>
        </dgm:presLayoutVars>
      </dgm:prSet>
      <dgm:spPr/>
      <dgm:t>
        <a:bodyPr/>
        <a:lstStyle/>
        <a:p>
          <a:endParaRPr lang="es-MX"/>
        </a:p>
      </dgm:t>
    </dgm:pt>
    <dgm:pt modelId="{8B395A4B-6C32-4AC2-8EA8-43F300A056A1}" type="pres">
      <dgm:prSet presAssocID="{0FCAF4C7-8181-48D0-9462-CCE482E3E04C}" presName="parentNode1" presStyleLbl="node1" presStyleIdx="2" presStyleCnt="3" custLinFactNeighborX="842" custLinFactNeighborY="49447">
        <dgm:presLayoutVars>
          <dgm:chMax val="1"/>
          <dgm:bulletEnabled val="1"/>
        </dgm:presLayoutVars>
      </dgm:prSet>
      <dgm:spPr/>
      <dgm:t>
        <a:bodyPr/>
        <a:lstStyle/>
        <a:p>
          <a:endParaRPr lang="es-MX"/>
        </a:p>
      </dgm:t>
    </dgm:pt>
    <dgm:pt modelId="{7F9238C3-7D33-45C2-AC24-B5A0D62BAAB2}" type="pres">
      <dgm:prSet presAssocID="{0FCAF4C7-8181-48D0-9462-CCE482E3E04C}" presName="connSite1" presStyleCnt="0"/>
      <dgm:spPr/>
    </dgm:pt>
  </dgm:ptLst>
  <dgm:cxnLst>
    <dgm:cxn modelId="{20B763F0-F132-4E25-B67D-577D770C48E0}" srcId="{0D107EF7-2374-4F7D-A066-2FD2DB2C163A}" destId="{F19D369C-F5CA-4768-B644-3BFD256EA4AE}" srcOrd="1" destOrd="0" parTransId="{02D202C0-D09F-4BCB-936C-005834AE9CAD}" sibTransId="{84D558C3-64BE-492F-8F35-4D64165B1719}"/>
    <dgm:cxn modelId="{AE6EEF38-4F44-46DF-BAFF-54C840F1536B}" srcId="{0D107EF7-2374-4F7D-A066-2FD2DB2C163A}" destId="{0FCAF4C7-8181-48D0-9462-CCE482E3E04C}" srcOrd="2" destOrd="0" parTransId="{4329AE8E-03F5-4F39-AF75-EC565158F205}" sibTransId="{0E7BE8AC-0E65-4B25-8F73-3EB302D1378F}"/>
    <dgm:cxn modelId="{8999AD68-CFA8-42A1-8406-5C2C25030314}" type="presOf" srcId="{F19D369C-F5CA-4768-B644-3BFD256EA4AE}" destId="{EAFA55D3-62DC-43DE-AE97-928DA138EF8F}" srcOrd="0" destOrd="0" presId="urn:microsoft.com/office/officeart/2005/8/layout/hProcess4"/>
    <dgm:cxn modelId="{578DFF2F-8146-4724-89C3-6AB855F7B4F4}" srcId="{53F30678-6EAB-4B9B-9F80-42725171AA98}" destId="{4F784496-23D6-4DAF-BAA6-36BE7B023AFD}" srcOrd="0" destOrd="0" parTransId="{75C2E40B-CFFD-4970-B3AE-8491D160CA89}" sibTransId="{085B82B9-981A-4C13-9F32-D37965E99BDF}"/>
    <dgm:cxn modelId="{90455A4D-5395-4672-AA9E-93E8A1315193}" type="presOf" srcId="{21B5867C-A9B1-441C-9696-F3718EC02881}" destId="{0CD4906A-4235-4CDF-AC11-DBADB6B02A99}" srcOrd="1" destOrd="0" presId="urn:microsoft.com/office/officeart/2005/8/layout/hProcess4"/>
    <dgm:cxn modelId="{7F2EA104-3846-424D-A78B-F07D0D9203AA}" type="presOf" srcId="{0FCAF4C7-8181-48D0-9462-CCE482E3E04C}" destId="{8B395A4B-6C32-4AC2-8EA8-43F300A056A1}" srcOrd="0" destOrd="0" presId="urn:microsoft.com/office/officeart/2005/8/layout/hProcess4"/>
    <dgm:cxn modelId="{D9BA92DD-5406-4539-AC64-89574E6B0718}" type="presOf" srcId="{AF81A3D7-C630-46D7-83DD-BA747062EBA0}" destId="{373B14E7-54F7-4F91-9D43-4FBA3DDF6D18}" srcOrd="1" destOrd="0" presId="urn:microsoft.com/office/officeart/2005/8/layout/hProcess4"/>
    <dgm:cxn modelId="{684C91E5-F139-4559-A4E1-65D6C9863A90}" type="presOf" srcId="{21B5867C-A9B1-441C-9696-F3718EC02881}" destId="{FAB75233-0BD0-4E3B-AD33-01B4FDF304FE}" srcOrd="0" destOrd="0" presId="urn:microsoft.com/office/officeart/2005/8/layout/hProcess4"/>
    <dgm:cxn modelId="{810169B1-22B2-4EBB-949E-C46B3C6743EF}" type="presOf" srcId="{D72050F6-5F72-43DD-B1A3-A4F7A21E63B5}" destId="{0CD4906A-4235-4CDF-AC11-DBADB6B02A99}" srcOrd="1" destOrd="1" presId="urn:microsoft.com/office/officeart/2005/8/layout/hProcess4"/>
    <dgm:cxn modelId="{BBC204B9-EE4B-4121-9C38-7887AA5DF68B}" type="presOf" srcId="{0D107EF7-2374-4F7D-A066-2FD2DB2C163A}" destId="{B1628344-821D-419A-87A4-534F492B7609}" srcOrd="0" destOrd="0" presId="urn:microsoft.com/office/officeart/2005/8/layout/hProcess4"/>
    <dgm:cxn modelId="{9D5E7D74-59D3-4F49-A335-AEF0FF1BAA0D}" type="presOf" srcId="{D72050F6-5F72-43DD-B1A3-A4F7A21E63B5}" destId="{FAB75233-0BD0-4E3B-AD33-01B4FDF304FE}" srcOrd="0" destOrd="1" presId="urn:microsoft.com/office/officeart/2005/8/layout/hProcess4"/>
    <dgm:cxn modelId="{669452EE-8A91-4865-AC14-81B4885C6E9D}" type="presOf" srcId="{4F784496-23D6-4DAF-BAA6-36BE7B023AFD}" destId="{1D4B3C0A-BA58-4C88-9C34-A04D812E5159}" srcOrd="0" destOrd="0" presId="urn:microsoft.com/office/officeart/2005/8/layout/hProcess4"/>
    <dgm:cxn modelId="{67C64468-1277-4F1A-BAAF-311AAA225B1D}" type="presOf" srcId="{4F784496-23D6-4DAF-BAA6-36BE7B023AFD}" destId="{194277A2-DA0C-48E3-A098-2D8B9F7AAA53}" srcOrd="1" destOrd="0" presId="urn:microsoft.com/office/officeart/2005/8/layout/hProcess4"/>
    <dgm:cxn modelId="{8E59D6C8-83C2-435E-B1D2-B2D828D17E5E}" srcId="{0FCAF4C7-8181-48D0-9462-CCE482E3E04C}" destId="{D72050F6-5F72-43DD-B1A3-A4F7A21E63B5}" srcOrd="1" destOrd="0" parTransId="{AF00937E-648C-4639-AAC0-49B7CF0226E1}" sibTransId="{DAF67FA5-AD99-4E07-853E-E838B72D8ECB}"/>
    <dgm:cxn modelId="{A62BA028-C9DB-43AF-BB68-E919286A6B35}" type="presOf" srcId="{53F30678-6EAB-4B9B-9F80-42725171AA98}" destId="{8A9D3C70-3A6E-4301-8FD9-52DC52833D1B}" srcOrd="0" destOrd="0" presId="urn:microsoft.com/office/officeart/2005/8/layout/hProcess4"/>
    <dgm:cxn modelId="{AE1E6E3B-0589-4AEB-9E04-871A748E5F8E}" srcId="{0FCAF4C7-8181-48D0-9462-CCE482E3E04C}" destId="{21B5867C-A9B1-441C-9696-F3718EC02881}" srcOrd="0" destOrd="0" parTransId="{C3F92DC5-DF59-45F3-9A33-DC33A169D387}" sibTransId="{D93766FE-3F05-4FC7-8F4B-B363CB151A5F}"/>
    <dgm:cxn modelId="{325FA3CE-86D3-4AFD-9D54-2607434460D6}" srcId="{0D107EF7-2374-4F7D-A066-2FD2DB2C163A}" destId="{53F30678-6EAB-4B9B-9F80-42725171AA98}" srcOrd="0" destOrd="0" parTransId="{BF836BC3-F566-40C0-B118-C6B69C2F507A}" sibTransId="{3F61F65A-0E84-41BF-8A46-7C1BE8BDD4F6}"/>
    <dgm:cxn modelId="{2AFFC7DC-82DE-44BB-A0DB-27C97E2A9CF3}" srcId="{F19D369C-F5CA-4768-B644-3BFD256EA4AE}" destId="{AF81A3D7-C630-46D7-83DD-BA747062EBA0}" srcOrd="0" destOrd="0" parTransId="{A8AFAB37-99CB-44E5-AA31-C6456DBB7833}" sibTransId="{261C787F-1C30-478F-95F8-19E1AD4093EB}"/>
    <dgm:cxn modelId="{ADDDDDF6-8D1E-4A2D-8324-634EC0E43AE0}" type="presOf" srcId="{3F61F65A-0E84-41BF-8A46-7C1BE8BDD4F6}" destId="{5E68F7E6-33D3-4DC3-B396-24B41609FC08}" srcOrd="0" destOrd="0" presId="urn:microsoft.com/office/officeart/2005/8/layout/hProcess4"/>
    <dgm:cxn modelId="{A7D66069-45B6-46EB-AED9-20A8CAB3896D}" type="presOf" srcId="{AF81A3D7-C630-46D7-83DD-BA747062EBA0}" destId="{32E97D71-ABB9-47B1-A2CC-8FBACC51A544}" srcOrd="0" destOrd="0" presId="urn:microsoft.com/office/officeart/2005/8/layout/hProcess4"/>
    <dgm:cxn modelId="{36EF9F2E-EB74-447E-92BF-2079F82D1430}" type="presOf" srcId="{84D558C3-64BE-492F-8F35-4D64165B1719}" destId="{435B5A63-51F5-47C3-937B-6F2EAD7332F3}" srcOrd="0" destOrd="0" presId="urn:microsoft.com/office/officeart/2005/8/layout/hProcess4"/>
    <dgm:cxn modelId="{5B4336F8-F893-4A43-B83C-42038247450B}" type="presParOf" srcId="{B1628344-821D-419A-87A4-534F492B7609}" destId="{470CDCBE-02C9-476A-8E5A-49664F578404}" srcOrd="0" destOrd="0" presId="urn:microsoft.com/office/officeart/2005/8/layout/hProcess4"/>
    <dgm:cxn modelId="{11DA6F67-AFBB-465D-8DE9-D7DC890D445C}" type="presParOf" srcId="{B1628344-821D-419A-87A4-534F492B7609}" destId="{CDCADF11-6742-4138-B614-498773BA86C7}" srcOrd="1" destOrd="0" presId="urn:microsoft.com/office/officeart/2005/8/layout/hProcess4"/>
    <dgm:cxn modelId="{58A884EA-032F-40AE-A532-29829B55F853}" type="presParOf" srcId="{B1628344-821D-419A-87A4-534F492B7609}" destId="{85B8AFEE-5ED7-4F2E-8B12-9C7835CDE5C0}" srcOrd="2" destOrd="0" presId="urn:microsoft.com/office/officeart/2005/8/layout/hProcess4"/>
    <dgm:cxn modelId="{A0516BEC-08FD-44DA-B6B6-D44F14DFCF3C}" type="presParOf" srcId="{85B8AFEE-5ED7-4F2E-8B12-9C7835CDE5C0}" destId="{AF8ADDAB-DCF3-4887-927A-4EA24C08B6B7}" srcOrd="0" destOrd="0" presId="urn:microsoft.com/office/officeart/2005/8/layout/hProcess4"/>
    <dgm:cxn modelId="{626DD4EF-67A8-49DD-B7E6-AFA8FE83727D}" type="presParOf" srcId="{AF8ADDAB-DCF3-4887-927A-4EA24C08B6B7}" destId="{364AC754-DB39-491D-8A0F-F68CAB723227}" srcOrd="0" destOrd="0" presId="urn:microsoft.com/office/officeart/2005/8/layout/hProcess4"/>
    <dgm:cxn modelId="{6DD919A3-4C87-47CA-88C9-BAC2070C5D01}" type="presParOf" srcId="{AF8ADDAB-DCF3-4887-927A-4EA24C08B6B7}" destId="{1D4B3C0A-BA58-4C88-9C34-A04D812E5159}" srcOrd="1" destOrd="0" presId="urn:microsoft.com/office/officeart/2005/8/layout/hProcess4"/>
    <dgm:cxn modelId="{951FCF0F-A289-420F-BDD4-7E0C5D750449}" type="presParOf" srcId="{AF8ADDAB-DCF3-4887-927A-4EA24C08B6B7}" destId="{194277A2-DA0C-48E3-A098-2D8B9F7AAA53}" srcOrd="2" destOrd="0" presId="urn:microsoft.com/office/officeart/2005/8/layout/hProcess4"/>
    <dgm:cxn modelId="{922D3CDE-FBBE-471E-84C8-46A06774729E}" type="presParOf" srcId="{AF8ADDAB-DCF3-4887-927A-4EA24C08B6B7}" destId="{8A9D3C70-3A6E-4301-8FD9-52DC52833D1B}" srcOrd="3" destOrd="0" presId="urn:microsoft.com/office/officeart/2005/8/layout/hProcess4"/>
    <dgm:cxn modelId="{17766EFF-E091-43B5-AAFE-C48138CA9749}" type="presParOf" srcId="{AF8ADDAB-DCF3-4887-927A-4EA24C08B6B7}" destId="{8E7467B9-5BB7-48F2-9551-7724F2E52B5D}" srcOrd="4" destOrd="0" presId="urn:microsoft.com/office/officeart/2005/8/layout/hProcess4"/>
    <dgm:cxn modelId="{8F87E324-D87A-4BB4-8E50-30C2A668BF70}" type="presParOf" srcId="{85B8AFEE-5ED7-4F2E-8B12-9C7835CDE5C0}" destId="{5E68F7E6-33D3-4DC3-B396-24B41609FC08}" srcOrd="1" destOrd="0" presId="urn:microsoft.com/office/officeart/2005/8/layout/hProcess4"/>
    <dgm:cxn modelId="{10BEBED8-EDE3-45A0-85C1-4648BF902E1A}" type="presParOf" srcId="{85B8AFEE-5ED7-4F2E-8B12-9C7835CDE5C0}" destId="{67A943A6-5B3D-4A5F-8BBC-D11B95231577}" srcOrd="2" destOrd="0" presId="urn:microsoft.com/office/officeart/2005/8/layout/hProcess4"/>
    <dgm:cxn modelId="{11E73215-3F18-4F08-B3A4-A993B4879DA4}" type="presParOf" srcId="{67A943A6-5B3D-4A5F-8BBC-D11B95231577}" destId="{2159EE3E-33B7-42F2-92A7-EF2391FA94B1}" srcOrd="0" destOrd="0" presId="urn:microsoft.com/office/officeart/2005/8/layout/hProcess4"/>
    <dgm:cxn modelId="{C76954A3-95C8-4FFD-993E-60C22BEB3A32}" type="presParOf" srcId="{67A943A6-5B3D-4A5F-8BBC-D11B95231577}" destId="{32E97D71-ABB9-47B1-A2CC-8FBACC51A544}" srcOrd="1" destOrd="0" presId="urn:microsoft.com/office/officeart/2005/8/layout/hProcess4"/>
    <dgm:cxn modelId="{173F3757-A727-49FA-AE14-9178F544414D}" type="presParOf" srcId="{67A943A6-5B3D-4A5F-8BBC-D11B95231577}" destId="{373B14E7-54F7-4F91-9D43-4FBA3DDF6D18}" srcOrd="2" destOrd="0" presId="urn:microsoft.com/office/officeart/2005/8/layout/hProcess4"/>
    <dgm:cxn modelId="{49BA586A-0A5C-441D-9138-949DB31B65AA}" type="presParOf" srcId="{67A943A6-5B3D-4A5F-8BBC-D11B95231577}" destId="{EAFA55D3-62DC-43DE-AE97-928DA138EF8F}" srcOrd="3" destOrd="0" presId="urn:microsoft.com/office/officeart/2005/8/layout/hProcess4"/>
    <dgm:cxn modelId="{693A1906-E4FB-408E-AA45-DD93CEACA245}" type="presParOf" srcId="{67A943A6-5B3D-4A5F-8BBC-D11B95231577}" destId="{3F0E81F3-F8C4-4937-86D6-9B8856564DC6}" srcOrd="4" destOrd="0" presId="urn:microsoft.com/office/officeart/2005/8/layout/hProcess4"/>
    <dgm:cxn modelId="{A5E8FA31-686E-4D15-948C-7C7FED572043}" type="presParOf" srcId="{85B8AFEE-5ED7-4F2E-8B12-9C7835CDE5C0}" destId="{435B5A63-51F5-47C3-937B-6F2EAD7332F3}" srcOrd="3" destOrd="0" presId="urn:microsoft.com/office/officeart/2005/8/layout/hProcess4"/>
    <dgm:cxn modelId="{1DDF1531-5C29-414A-95C3-83AEA1E995F8}" type="presParOf" srcId="{85B8AFEE-5ED7-4F2E-8B12-9C7835CDE5C0}" destId="{73369493-C15A-49E9-B137-010FBC129EDD}" srcOrd="4" destOrd="0" presId="urn:microsoft.com/office/officeart/2005/8/layout/hProcess4"/>
    <dgm:cxn modelId="{1E1F0A88-D83D-4015-9378-3B18F3F71E8A}" type="presParOf" srcId="{73369493-C15A-49E9-B137-010FBC129EDD}" destId="{DCAE7CC5-4F14-43E3-92B5-B70483157EDA}" srcOrd="0" destOrd="0" presId="urn:microsoft.com/office/officeart/2005/8/layout/hProcess4"/>
    <dgm:cxn modelId="{C3ECA578-6942-4DD8-A324-76E4BC195F27}" type="presParOf" srcId="{73369493-C15A-49E9-B137-010FBC129EDD}" destId="{FAB75233-0BD0-4E3B-AD33-01B4FDF304FE}" srcOrd="1" destOrd="0" presId="urn:microsoft.com/office/officeart/2005/8/layout/hProcess4"/>
    <dgm:cxn modelId="{7D29E288-B02E-4B3C-BE09-AC4FD71DCC3E}" type="presParOf" srcId="{73369493-C15A-49E9-B137-010FBC129EDD}" destId="{0CD4906A-4235-4CDF-AC11-DBADB6B02A99}" srcOrd="2" destOrd="0" presId="urn:microsoft.com/office/officeart/2005/8/layout/hProcess4"/>
    <dgm:cxn modelId="{7625907E-4039-4C1E-8777-417DA00EEAAC}" type="presParOf" srcId="{73369493-C15A-49E9-B137-010FBC129EDD}" destId="{8B395A4B-6C32-4AC2-8EA8-43F300A056A1}" srcOrd="3" destOrd="0" presId="urn:microsoft.com/office/officeart/2005/8/layout/hProcess4"/>
    <dgm:cxn modelId="{E88F09B3-90B0-43E8-9A7C-54E62EEF3C3B}" type="presParOf" srcId="{73369493-C15A-49E9-B137-010FBC129EDD}" destId="{7F9238C3-7D33-45C2-AC24-B5A0D62BAAB2}"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78D37-00B3-4F72-B3C6-472F4888F991}">
      <dsp:nvSpPr>
        <dsp:cNvPr id="0" name=""/>
        <dsp:cNvSpPr/>
      </dsp:nvSpPr>
      <dsp:spPr>
        <a:xfrm rot="5400000">
          <a:off x="-236094" y="241995"/>
          <a:ext cx="1573960" cy="1101772"/>
        </a:xfrm>
        <a:prstGeom prst="chevron">
          <a:avLst/>
        </a:prstGeom>
        <a:solidFill>
          <a:schemeClr val="accen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1.1</a:t>
          </a:r>
          <a:endParaRPr lang="es-MX" sz="2400" b="1" kern="1200" dirty="0">
            <a:solidFill>
              <a:schemeClr val="tx1"/>
            </a:solidFill>
          </a:endParaRPr>
        </a:p>
      </dsp:txBody>
      <dsp:txXfrm rot="-5400000">
        <a:off x="0" y="556787"/>
        <a:ext cx="1101772" cy="472188"/>
      </dsp:txXfrm>
    </dsp:sp>
    <dsp:sp modelId="{F4F69C16-A0AF-45FC-B122-4B131285ABFA}">
      <dsp:nvSpPr>
        <dsp:cNvPr id="0" name=""/>
        <dsp:cNvSpPr/>
      </dsp:nvSpPr>
      <dsp:spPr>
        <a:xfrm rot="5400000">
          <a:off x="4449585" y="-3341911"/>
          <a:ext cx="1023074" cy="7718699"/>
        </a:xfrm>
        <a:prstGeom prst="round2SameRect">
          <a:avLst/>
        </a:prstGeom>
        <a:solidFill>
          <a:schemeClr val="lt1">
            <a:alpha val="90000"/>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Identificar el objetivo e importancia de las finanzas.</a:t>
          </a:r>
          <a:endParaRPr lang="es-MX" sz="2800" kern="1200" dirty="0"/>
        </a:p>
      </dsp:txBody>
      <dsp:txXfrm rot="-5400000">
        <a:off x="1101773" y="55843"/>
        <a:ext cx="7668757" cy="923190"/>
      </dsp:txXfrm>
    </dsp:sp>
    <dsp:sp modelId="{ECF256F4-77A8-4D9D-89B7-D975E35F63D0}">
      <dsp:nvSpPr>
        <dsp:cNvPr id="0" name=""/>
        <dsp:cNvSpPr/>
      </dsp:nvSpPr>
      <dsp:spPr>
        <a:xfrm rot="5400000">
          <a:off x="-236094" y="1672498"/>
          <a:ext cx="1573960" cy="1101772"/>
        </a:xfrm>
        <a:prstGeom prst="chevron">
          <a:avLst/>
        </a:prstGeom>
        <a:solidFill>
          <a:schemeClr val="accen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1.2</a:t>
          </a:r>
          <a:endParaRPr lang="es-MX" sz="2400" b="1" kern="1200" dirty="0">
            <a:solidFill>
              <a:schemeClr val="tx1"/>
            </a:solidFill>
          </a:endParaRPr>
        </a:p>
      </dsp:txBody>
      <dsp:txXfrm rot="-5400000">
        <a:off x="0" y="1987290"/>
        <a:ext cx="1101772" cy="472188"/>
      </dsp:txXfrm>
    </dsp:sp>
    <dsp:sp modelId="{80C730EE-5078-435D-9D12-FCE91BDD3785}">
      <dsp:nvSpPr>
        <dsp:cNvPr id="0" name=""/>
        <dsp:cNvSpPr/>
      </dsp:nvSpPr>
      <dsp:spPr>
        <a:xfrm rot="5400000">
          <a:off x="4449585" y="-1911408"/>
          <a:ext cx="1023074" cy="7718699"/>
        </a:xfrm>
        <a:prstGeom prst="round2SameRect">
          <a:avLst/>
        </a:prstGeom>
        <a:solidFill>
          <a:schemeClr val="lt1">
            <a:alpha val="90000"/>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ES_tradnl" sz="2800" kern="1200" dirty="0" smtClean="0"/>
            <a:t>Conocer el campo de acción de las finanzas.</a:t>
          </a:r>
          <a:endParaRPr lang="es-MX" sz="2800" kern="1200" dirty="0"/>
        </a:p>
      </dsp:txBody>
      <dsp:txXfrm rot="-5400000">
        <a:off x="1101773" y="1486346"/>
        <a:ext cx="7668757" cy="923190"/>
      </dsp:txXfrm>
    </dsp:sp>
    <dsp:sp modelId="{5F446BE0-2AC3-4806-BFDB-BA5B21CB46A7}">
      <dsp:nvSpPr>
        <dsp:cNvPr id="0" name=""/>
        <dsp:cNvSpPr/>
      </dsp:nvSpPr>
      <dsp:spPr>
        <a:xfrm rot="5400000">
          <a:off x="-236094" y="3103001"/>
          <a:ext cx="1573960" cy="1101772"/>
        </a:xfrm>
        <a:prstGeom prst="chevron">
          <a:avLst/>
        </a:prstGeom>
        <a:solidFill>
          <a:schemeClr val="accen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1.3</a:t>
          </a:r>
          <a:endParaRPr lang="es-MX" sz="2400" b="1" kern="1200" dirty="0">
            <a:solidFill>
              <a:schemeClr val="tx1"/>
            </a:solidFill>
          </a:endParaRPr>
        </a:p>
      </dsp:txBody>
      <dsp:txXfrm rot="-5400000">
        <a:off x="0" y="3417793"/>
        <a:ext cx="1101772" cy="472188"/>
      </dsp:txXfrm>
    </dsp:sp>
    <dsp:sp modelId="{7C25F462-244F-406B-80E0-0AD3A516C557}">
      <dsp:nvSpPr>
        <dsp:cNvPr id="0" name=""/>
        <dsp:cNvSpPr/>
      </dsp:nvSpPr>
      <dsp:spPr>
        <a:xfrm rot="5400000">
          <a:off x="4449585" y="-480905"/>
          <a:ext cx="1023074" cy="7718699"/>
        </a:xfrm>
        <a:prstGeom prst="round2SameRect">
          <a:avLst/>
        </a:prstGeom>
        <a:solidFill>
          <a:schemeClr val="lt1">
            <a:alpha val="90000"/>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ES_tradnl" sz="2800" kern="1200" dirty="0" smtClean="0"/>
            <a:t>Identificar las funciones del administrador financiero.</a:t>
          </a:r>
          <a:endParaRPr lang="es-MX" sz="2800" kern="1200" dirty="0"/>
        </a:p>
      </dsp:txBody>
      <dsp:txXfrm rot="-5400000">
        <a:off x="1101773" y="2916849"/>
        <a:ext cx="7668757" cy="923190"/>
      </dsp:txXfrm>
    </dsp:sp>
    <dsp:sp modelId="{69035FE8-9F32-410D-93E2-AE2CAFA93F9B}">
      <dsp:nvSpPr>
        <dsp:cNvPr id="0" name=""/>
        <dsp:cNvSpPr/>
      </dsp:nvSpPr>
      <dsp:spPr>
        <a:xfrm rot="5400000">
          <a:off x="-236094" y="4533504"/>
          <a:ext cx="1573960" cy="1101772"/>
        </a:xfrm>
        <a:prstGeom prst="chevron">
          <a:avLst/>
        </a:prstGeom>
        <a:solidFill>
          <a:schemeClr val="accent1">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1.4</a:t>
          </a:r>
          <a:endParaRPr lang="es-MX" sz="2400" b="1" kern="1200" dirty="0">
            <a:solidFill>
              <a:schemeClr val="tx1"/>
            </a:solidFill>
          </a:endParaRPr>
        </a:p>
      </dsp:txBody>
      <dsp:txXfrm rot="-5400000">
        <a:off x="0" y="4848296"/>
        <a:ext cx="1101772" cy="472188"/>
      </dsp:txXfrm>
    </dsp:sp>
    <dsp:sp modelId="{D9C28B2A-200D-448A-9C7A-B7924550DDB8}">
      <dsp:nvSpPr>
        <dsp:cNvPr id="0" name=""/>
        <dsp:cNvSpPr/>
      </dsp:nvSpPr>
      <dsp:spPr>
        <a:xfrm rot="5400000">
          <a:off x="4449585" y="949597"/>
          <a:ext cx="1023074" cy="7718699"/>
        </a:xfrm>
        <a:prstGeom prst="round2SameRect">
          <a:avLst/>
        </a:prstGeom>
        <a:solidFill>
          <a:schemeClr val="lt1">
            <a:alpha val="90000"/>
            <a:hueOff val="0"/>
            <a:satOff val="0"/>
            <a:lumOff val="0"/>
            <a:alphaOff val="0"/>
          </a:scheme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endParaRPr lang="es-MX" sz="2800" kern="1200" dirty="0"/>
        </a:p>
        <a:p>
          <a:pPr marL="285750" lvl="1" indent="-285750" algn="l" defTabSz="1244600">
            <a:lnSpc>
              <a:spcPct val="90000"/>
            </a:lnSpc>
            <a:spcBef>
              <a:spcPct val="0"/>
            </a:spcBef>
            <a:spcAft>
              <a:spcPct val="15000"/>
            </a:spcAft>
            <a:buChar char="••"/>
          </a:pPr>
          <a:r>
            <a:rPr lang="es-ES_tradnl" sz="2800" kern="1200" dirty="0" smtClean="0"/>
            <a:t>Ubicar la relación económica mexicana en un contexto general.</a:t>
          </a:r>
          <a:endParaRPr lang="es-MX" sz="2800" kern="1200" dirty="0"/>
        </a:p>
        <a:p>
          <a:pPr marL="285750" lvl="1" indent="-285750" algn="l" defTabSz="1244600">
            <a:lnSpc>
              <a:spcPct val="90000"/>
            </a:lnSpc>
            <a:spcBef>
              <a:spcPct val="0"/>
            </a:spcBef>
            <a:spcAft>
              <a:spcPct val="15000"/>
            </a:spcAft>
            <a:buChar char="••"/>
          </a:pPr>
          <a:endParaRPr lang="es-MX" sz="2800" kern="1200" dirty="0"/>
        </a:p>
      </dsp:txBody>
      <dsp:txXfrm rot="-5400000">
        <a:off x="1101773" y="4347351"/>
        <a:ext cx="7668757" cy="9231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4B3C0A-BA58-4C88-9C34-A04D812E5159}">
      <dsp:nvSpPr>
        <dsp:cNvPr id="0" name=""/>
        <dsp:cNvSpPr/>
      </dsp:nvSpPr>
      <dsp:spPr>
        <a:xfrm>
          <a:off x="6342" y="2185057"/>
          <a:ext cx="2297044" cy="189458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889000">
            <a:lnSpc>
              <a:spcPct val="90000"/>
            </a:lnSpc>
            <a:spcBef>
              <a:spcPct val="0"/>
            </a:spcBef>
            <a:spcAft>
              <a:spcPct val="15000"/>
            </a:spcAft>
            <a:buChar char="••"/>
          </a:pPr>
          <a:r>
            <a:rPr lang="pt-BR" sz="2000" kern="1200" dirty="0" smtClean="0"/>
            <a:t>Noticias </a:t>
          </a:r>
          <a:r>
            <a:rPr lang="pt-BR" sz="2000" kern="1200" dirty="0" err="1" smtClean="0"/>
            <a:t>financieras</a:t>
          </a:r>
          <a:r>
            <a:rPr lang="pt-BR" sz="2000" kern="1200" dirty="0" smtClean="0"/>
            <a:t> </a:t>
          </a:r>
          <a:r>
            <a:rPr lang="pt-BR" sz="2000" kern="1200" dirty="0" err="1" smtClean="0"/>
            <a:t>nacionales</a:t>
          </a:r>
          <a:r>
            <a:rPr lang="pt-BR" sz="2000" kern="1200" dirty="0" smtClean="0"/>
            <a:t> e </a:t>
          </a:r>
          <a:r>
            <a:rPr lang="pt-BR" sz="2000" kern="1200" dirty="0" err="1" smtClean="0"/>
            <a:t>internacionales</a:t>
          </a:r>
          <a:endParaRPr lang="es-MX" sz="2000" kern="1200" dirty="0"/>
        </a:p>
      </dsp:txBody>
      <dsp:txXfrm>
        <a:off x="49942" y="2228657"/>
        <a:ext cx="2209844" cy="1401399"/>
      </dsp:txXfrm>
    </dsp:sp>
    <dsp:sp modelId="{5E68F7E6-33D3-4DC3-B396-24B41609FC08}">
      <dsp:nvSpPr>
        <dsp:cNvPr id="0" name=""/>
        <dsp:cNvSpPr/>
      </dsp:nvSpPr>
      <dsp:spPr>
        <a:xfrm>
          <a:off x="1313953" y="2626049"/>
          <a:ext cx="2664351" cy="2664351"/>
        </a:xfrm>
        <a:prstGeom prst="leftCircularArrow">
          <a:avLst>
            <a:gd name="adj1" fmla="val 2067"/>
            <a:gd name="adj2" fmla="val 247982"/>
            <a:gd name="adj3" fmla="val 2033814"/>
            <a:gd name="adj4" fmla="val 9034810"/>
            <a:gd name="adj5" fmla="val 2411"/>
          </a:avLst>
        </a:prstGeom>
        <a:solidFill>
          <a:schemeClr val="accent1">
            <a:tint val="60000"/>
            <a:hueOff val="0"/>
            <a:satOff val="0"/>
            <a:lumOff val="0"/>
            <a:alphaOff val="0"/>
          </a:schemeClr>
        </a:solidFill>
        <a:ln w="76200">
          <a:solidFill>
            <a:srgbClr val="FFFF00"/>
          </a:solidFill>
        </a:ln>
        <a:effectLst/>
      </dsp:spPr>
      <dsp:style>
        <a:lnRef idx="0">
          <a:scrgbClr r="0" g="0" b="0"/>
        </a:lnRef>
        <a:fillRef idx="1">
          <a:scrgbClr r="0" g="0" b="0"/>
        </a:fillRef>
        <a:effectRef idx="0">
          <a:scrgbClr r="0" g="0" b="0"/>
        </a:effectRef>
        <a:fontRef idx="minor">
          <a:schemeClr val="lt1"/>
        </a:fontRef>
      </dsp:style>
    </dsp:sp>
    <dsp:sp modelId="{8A9D3C70-3A6E-4301-8FD9-52DC52833D1B}">
      <dsp:nvSpPr>
        <dsp:cNvPr id="0" name=""/>
        <dsp:cNvSpPr/>
      </dsp:nvSpPr>
      <dsp:spPr>
        <a:xfrm>
          <a:off x="516797" y="3673656"/>
          <a:ext cx="2041817" cy="811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s-MX" sz="3600" b="1" kern="1200" dirty="0" smtClean="0">
              <a:solidFill>
                <a:schemeClr val="tx1"/>
              </a:solidFill>
            </a:rPr>
            <a:t>Investigar</a:t>
          </a:r>
          <a:endParaRPr lang="es-MX" sz="3600" b="1" kern="1200" dirty="0">
            <a:solidFill>
              <a:schemeClr val="tx1"/>
            </a:solidFill>
          </a:endParaRPr>
        </a:p>
      </dsp:txBody>
      <dsp:txXfrm>
        <a:off x="540579" y="3697438"/>
        <a:ext cx="1994253" cy="764399"/>
      </dsp:txXfrm>
    </dsp:sp>
    <dsp:sp modelId="{32E97D71-ABB9-47B1-A2CC-8FBACC51A544}">
      <dsp:nvSpPr>
        <dsp:cNvPr id="0" name=""/>
        <dsp:cNvSpPr/>
      </dsp:nvSpPr>
      <dsp:spPr>
        <a:xfrm>
          <a:off x="2820824" y="1719975"/>
          <a:ext cx="2855294" cy="28247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1066800">
            <a:lnSpc>
              <a:spcPct val="90000"/>
            </a:lnSpc>
            <a:spcBef>
              <a:spcPct val="0"/>
            </a:spcBef>
            <a:spcAft>
              <a:spcPct val="15000"/>
            </a:spcAft>
            <a:buChar char="••"/>
          </a:pPr>
          <a:r>
            <a:rPr lang="es-MX" sz="2400" kern="1200" dirty="0" smtClean="0"/>
            <a:t>El impacto de las noticias en el ámbito empresarial.</a:t>
          </a:r>
          <a:endParaRPr lang="es-MX" sz="2400" kern="1200" dirty="0"/>
        </a:p>
      </dsp:txBody>
      <dsp:txXfrm>
        <a:off x="2885829" y="2390283"/>
        <a:ext cx="2725284" cy="2089432"/>
      </dsp:txXfrm>
    </dsp:sp>
    <dsp:sp modelId="{435B5A63-51F5-47C3-937B-6F2EAD7332F3}">
      <dsp:nvSpPr>
        <dsp:cNvPr id="0" name=""/>
        <dsp:cNvSpPr/>
      </dsp:nvSpPr>
      <dsp:spPr>
        <a:xfrm>
          <a:off x="4120338" y="920059"/>
          <a:ext cx="2871450" cy="2871450"/>
        </a:xfrm>
        <a:prstGeom prst="circularArrow">
          <a:avLst>
            <a:gd name="adj1" fmla="val 1918"/>
            <a:gd name="adj2" fmla="val 229314"/>
            <a:gd name="adj3" fmla="val 20136364"/>
            <a:gd name="adj4" fmla="val 13116700"/>
            <a:gd name="adj5" fmla="val 2237"/>
          </a:avLst>
        </a:prstGeom>
        <a:solidFill>
          <a:schemeClr val="accent1">
            <a:tint val="60000"/>
            <a:hueOff val="0"/>
            <a:satOff val="0"/>
            <a:lumOff val="0"/>
            <a:alphaOff val="0"/>
          </a:schemeClr>
        </a:solidFill>
        <a:ln w="57150">
          <a:solidFill>
            <a:srgbClr val="FFFF00"/>
          </a:solidFill>
        </a:ln>
        <a:effectLst/>
      </dsp:spPr>
      <dsp:style>
        <a:lnRef idx="0">
          <a:scrgbClr r="0" g="0" b="0"/>
        </a:lnRef>
        <a:fillRef idx="1">
          <a:scrgbClr r="0" g="0" b="0"/>
        </a:fillRef>
        <a:effectRef idx="0">
          <a:scrgbClr r="0" g="0" b="0"/>
        </a:effectRef>
        <a:fontRef idx="minor">
          <a:schemeClr val="lt1"/>
        </a:fontRef>
      </dsp:style>
    </dsp:sp>
    <dsp:sp modelId="{EAFA55D3-62DC-43DE-AE97-928DA138EF8F}">
      <dsp:nvSpPr>
        <dsp:cNvPr id="0" name=""/>
        <dsp:cNvSpPr/>
      </dsp:nvSpPr>
      <dsp:spPr>
        <a:xfrm>
          <a:off x="3459901" y="1403883"/>
          <a:ext cx="2041817" cy="811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s-MX" sz="3600" b="1" kern="1200" dirty="0" smtClean="0">
              <a:solidFill>
                <a:schemeClr val="tx1"/>
              </a:solidFill>
            </a:rPr>
            <a:t>Analizar</a:t>
          </a:r>
          <a:endParaRPr lang="es-MX" sz="3600" b="1" kern="1200" dirty="0">
            <a:solidFill>
              <a:schemeClr val="tx1"/>
            </a:solidFill>
          </a:endParaRPr>
        </a:p>
      </dsp:txBody>
      <dsp:txXfrm>
        <a:off x="3483683" y="1427665"/>
        <a:ext cx="1994253" cy="764399"/>
      </dsp:txXfrm>
    </dsp:sp>
    <dsp:sp modelId="{FAB75233-0BD0-4E3B-AD33-01B4FDF304FE}">
      <dsp:nvSpPr>
        <dsp:cNvPr id="0" name=""/>
        <dsp:cNvSpPr/>
      </dsp:nvSpPr>
      <dsp:spPr>
        <a:xfrm>
          <a:off x="5938329" y="2185057"/>
          <a:ext cx="2297044" cy="189458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889000">
            <a:lnSpc>
              <a:spcPct val="90000"/>
            </a:lnSpc>
            <a:spcBef>
              <a:spcPct val="0"/>
            </a:spcBef>
            <a:spcAft>
              <a:spcPct val="15000"/>
            </a:spcAft>
            <a:buChar char="••"/>
          </a:pPr>
          <a:r>
            <a:rPr lang="es-MX" sz="2000" kern="1200" dirty="0" smtClean="0"/>
            <a:t>Ante el grupo la noticia investigada y el efecto financiero en las empresas.</a:t>
          </a:r>
          <a:endParaRPr lang="es-MX" sz="2000" kern="1200" dirty="0"/>
        </a:p>
        <a:p>
          <a:pPr marL="228600" lvl="1" indent="-228600" algn="ctr" defTabSz="889000">
            <a:lnSpc>
              <a:spcPct val="90000"/>
            </a:lnSpc>
            <a:spcBef>
              <a:spcPct val="0"/>
            </a:spcBef>
            <a:spcAft>
              <a:spcPct val="15000"/>
            </a:spcAft>
            <a:buChar char="••"/>
          </a:pPr>
          <a:endParaRPr lang="es-MX" sz="2000" kern="1200" dirty="0"/>
        </a:p>
      </dsp:txBody>
      <dsp:txXfrm>
        <a:off x="5981929" y="2228657"/>
        <a:ext cx="2209844" cy="1401399"/>
      </dsp:txXfrm>
    </dsp:sp>
    <dsp:sp modelId="{8B395A4B-6C32-4AC2-8EA8-43F300A056A1}">
      <dsp:nvSpPr>
        <dsp:cNvPr id="0" name=""/>
        <dsp:cNvSpPr/>
      </dsp:nvSpPr>
      <dsp:spPr>
        <a:xfrm>
          <a:off x="6455126" y="4075148"/>
          <a:ext cx="2041817" cy="811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s-MX" sz="3600" b="1" kern="1200" dirty="0" smtClean="0">
              <a:solidFill>
                <a:schemeClr val="tx1"/>
              </a:solidFill>
            </a:rPr>
            <a:t>Exponer</a:t>
          </a:r>
          <a:endParaRPr lang="es-MX" sz="3600" b="1" kern="1200" dirty="0">
            <a:solidFill>
              <a:schemeClr val="tx1"/>
            </a:solidFill>
          </a:endParaRPr>
        </a:p>
      </dsp:txBody>
      <dsp:txXfrm>
        <a:off x="6478908" y="4098930"/>
        <a:ext cx="1994253" cy="76439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s-MX" smtClean="0"/>
              <a:t>UNIVERSIDAD AUTÓNOMA DEL ESTADO DE MÉXICO                                                                              CENTRO UNIVERSITARIO UAEM ECATEPEC                                                ANÁLISIS Y PLANEACIÓN FINANCIERA</a:t>
            </a:r>
            <a:endParaRPr lang="es-MX"/>
          </a:p>
        </p:txBody>
      </p:sp>
      <p:sp>
        <p:nvSpPr>
          <p:cNvPr id="3" name="2 Marcador de fecha"/>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endParaRPr lang="es-MX"/>
          </a:p>
        </p:txBody>
      </p:sp>
      <p:sp>
        <p:nvSpPr>
          <p:cNvPr id="4" name="3 Marcador de pie de página"/>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s-MX" smtClean="0"/>
              <a:t>Dra. Sara Lilia García Pérez                                       Agosto, 2014</a:t>
            </a:r>
            <a:endParaRPr lang="es-MX"/>
          </a:p>
        </p:txBody>
      </p:sp>
      <p:sp>
        <p:nvSpPr>
          <p:cNvPr id="5" name="4 Marcador de número de diapositiva"/>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8A33971C-74FE-4FFD-B914-4C5EF657BD21}" type="slidenum">
              <a:rPr lang="es-MX" smtClean="0"/>
              <a:t>‹Nº›</a:t>
            </a:fld>
            <a:endParaRPr lang="es-MX"/>
          </a:p>
        </p:txBody>
      </p:sp>
    </p:spTree>
    <p:extLst>
      <p:ext uri="{BB962C8B-B14F-4D97-AF65-F5344CB8AC3E}">
        <p14:creationId xmlns:p14="http://schemas.microsoft.com/office/powerpoint/2010/main" val="1264912504"/>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s-MX" smtClean="0"/>
              <a:t>UNIVERSIDAD AUTÓNOMA DEL ESTADO DE MÉXICO                                                                              CENTRO UNIVERSITARIO UAEM ECATEPEC                                                ANÁLISIS Y PLANEACIÓN FINANCIERA</a:t>
            </a:r>
            <a:endParaRPr lang="es-MX"/>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endParaRPr lang="es-MX"/>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s-MX"/>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r>
              <a:rPr lang="es-MX" smtClean="0"/>
              <a:t>Dra. Sara Lilia García Pérez                                       Agosto, 2014</a:t>
            </a:r>
            <a:endParaRPr lang="es-MX"/>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1A04FF8-76C9-4F31-ABBF-136B3D976C15}" type="slidenum">
              <a:rPr lang="es-MX" smtClean="0"/>
              <a:t>‹Nº›</a:t>
            </a:fld>
            <a:endParaRPr lang="es-MX"/>
          </a:p>
        </p:txBody>
      </p:sp>
    </p:spTree>
    <p:extLst>
      <p:ext uri="{BB962C8B-B14F-4D97-AF65-F5344CB8AC3E}">
        <p14:creationId xmlns:p14="http://schemas.microsoft.com/office/powerpoint/2010/main" val="425222454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555F4BFC-6B68-4E3F-BA69-47F9382A9CB9}" type="slidenum">
              <a:rPr lang="es-ES" smtClean="0"/>
              <a:t>1</a:t>
            </a:fld>
            <a:endParaRPr lang="es-ES"/>
          </a:p>
        </p:txBody>
      </p:sp>
      <p:sp>
        <p:nvSpPr>
          <p:cNvPr id="5" name="4 Marcador de fecha"/>
          <p:cNvSpPr>
            <a:spLocks noGrp="1"/>
          </p:cNvSpPr>
          <p:nvPr>
            <p:ph type="dt" idx="11"/>
          </p:nvPr>
        </p:nvSpPr>
        <p:spPr/>
        <p:txBody>
          <a:bodyPr/>
          <a:lstStyle/>
          <a:p>
            <a:endParaRPr lang="es-ES"/>
          </a:p>
        </p:txBody>
      </p:sp>
      <p:sp>
        <p:nvSpPr>
          <p:cNvPr id="6" name="5 Marcador de encabezado"/>
          <p:cNvSpPr>
            <a:spLocks noGrp="1"/>
          </p:cNvSpPr>
          <p:nvPr>
            <p:ph type="hdr" sz="quarter" idx="12"/>
          </p:nvPr>
        </p:nvSpPr>
        <p:spPr/>
        <p:txBody>
          <a:bodyPr/>
          <a:lstStyle/>
          <a:p>
            <a:r>
              <a:rPr lang="es-ES" smtClean="0"/>
              <a:t>UNIVERSIDAD AUTÓNOMA DEL ESTADO DE MÉXICO                                                                        CENTRO UNIVERSITARIO UAEM ECATEPEC                                                    ADMINISTRACIÓN DE LAS PYMES</a:t>
            </a:r>
            <a:endParaRPr lang="es-ES"/>
          </a:p>
        </p:txBody>
      </p:sp>
      <p:sp>
        <p:nvSpPr>
          <p:cNvPr id="7" name="6 Marcador de pie de página"/>
          <p:cNvSpPr>
            <a:spLocks noGrp="1"/>
          </p:cNvSpPr>
          <p:nvPr>
            <p:ph type="ftr" sz="quarter" idx="13"/>
          </p:nvPr>
        </p:nvSpPr>
        <p:spPr/>
        <p:txBody>
          <a:bodyPr/>
          <a:lstStyle/>
          <a:p>
            <a:r>
              <a:rPr lang="es-ES" smtClean="0"/>
              <a:t>DRA. SARA LILIA GARCÍA PÉREZ</a:t>
            </a:r>
            <a:endParaRPr lang="es-ES"/>
          </a:p>
        </p:txBody>
      </p:sp>
    </p:spTree>
    <p:extLst>
      <p:ext uri="{BB962C8B-B14F-4D97-AF65-F5344CB8AC3E}">
        <p14:creationId xmlns:p14="http://schemas.microsoft.com/office/powerpoint/2010/main" val="239982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encabezado"/>
          <p:cNvSpPr>
            <a:spLocks noGrp="1"/>
          </p:cNvSpPr>
          <p:nvPr>
            <p:ph type="hdr" sz="quarter" idx="10"/>
          </p:nvPr>
        </p:nvSpPr>
        <p:spPr/>
        <p:txBody>
          <a:bodyPr/>
          <a:lstStyle/>
          <a:p>
            <a:r>
              <a:rPr lang="es-ES" smtClean="0"/>
              <a:t>UNIVERSIDAD AUTÓNOMA DEL ESTADO DE MÉXICO                                                                        CENTRO UNIVERSITARIO UAEM ECATEPEC                                                    ADMINISTRACIÓN DE LAS PYMES</a:t>
            </a:r>
            <a:endParaRPr lang="es-ES"/>
          </a:p>
        </p:txBody>
      </p:sp>
      <p:sp>
        <p:nvSpPr>
          <p:cNvPr id="5" name="4 Marcador de fecha"/>
          <p:cNvSpPr>
            <a:spLocks noGrp="1"/>
          </p:cNvSpPr>
          <p:nvPr>
            <p:ph type="dt" idx="11"/>
          </p:nvPr>
        </p:nvSpPr>
        <p:spPr/>
        <p:txBody>
          <a:bodyPr/>
          <a:lstStyle/>
          <a:p>
            <a:endParaRPr lang="es-ES"/>
          </a:p>
        </p:txBody>
      </p:sp>
      <p:sp>
        <p:nvSpPr>
          <p:cNvPr id="6" name="5 Marcador de pie de página"/>
          <p:cNvSpPr>
            <a:spLocks noGrp="1"/>
          </p:cNvSpPr>
          <p:nvPr>
            <p:ph type="ftr" sz="quarter" idx="12"/>
          </p:nvPr>
        </p:nvSpPr>
        <p:spPr/>
        <p:txBody>
          <a:bodyPr/>
          <a:lstStyle/>
          <a:p>
            <a:r>
              <a:rPr lang="es-ES" smtClean="0"/>
              <a:t>DRA. SARA LILIA GARCÍA PÉREZ</a:t>
            </a:r>
            <a:endParaRPr lang="es-ES"/>
          </a:p>
        </p:txBody>
      </p:sp>
      <p:sp>
        <p:nvSpPr>
          <p:cNvPr id="7" name="6 Marcador de número de diapositiva"/>
          <p:cNvSpPr>
            <a:spLocks noGrp="1"/>
          </p:cNvSpPr>
          <p:nvPr>
            <p:ph type="sldNum" sz="quarter" idx="13"/>
          </p:nvPr>
        </p:nvSpPr>
        <p:spPr/>
        <p:txBody>
          <a:bodyPr/>
          <a:lstStyle/>
          <a:p>
            <a:fld id="{555F4BFC-6B68-4E3F-BA69-47F9382A9CB9}" type="slidenum">
              <a:rPr lang="es-ES" smtClean="0"/>
              <a:t>8</a:t>
            </a:fld>
            <a:endParaRPr lang="es-ES"/>
          </a:p>
        </p:txBody>
      </p:sp>
    </p:spTree>
    <p:extLst>
      <p:ext uri="{BB962C8B-B14F-4D97-AF65-F5344CB8AC3E}">
        <p14:creationId xmlns:p14="http://schemas.microsoft.com/office/powerpoint/2010/main" val="4127939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1A04FF8-76C9-4F31-ABBF-136B3D976C15}" type="slidenum">
              <a:rPr lang="es-MX" smtClean="0"/>
              <a:t>35</a:t>
            </a:fld>
            <a:endParaRPr lang="es-MX"/>
          </a:p>
        </p:txBody>
      </p:sp>
      <p:sp>
        <p:nvSpPr>
          <p:cNvPr id="5" name="4 Marcador de fecha"/>
          <p:cNvSpPr>
            <a:spLocks noGrp="1"/>
          </p:cNvSpPr>
          <p:nvPr>
            <p:ph type="dt" idx="11"/>
          </p:nvPr>
        </p:nvSpPr>
        <p:spPr/>
        <p:txBody>
          <a:bodyPr/>
          <a:lstStyle/>
          <a:p>
            <a:endParaRPr lang="es-MX"/>
          </a:p>
        </p:txBody>
      </p:sp>
      <p:sp>
        <p:nvSpPr>
          <p:cNvPr id="6" name="5 Marcador de encabezado"/>
          <p:cNvSpPr>
            <a:spLocks noGrp="1"/>
          </p:cNvSpPr>
          <p:nvPr>
            <p:ph type="hdr" sz="quarter" idx="12"/>
          </p:nvPr>
        </p:nvSpPr>
        <p:spPr/>
        <p:txBody>
          <a:bodyPr/>
          <a:lstStyle/>
          <a:p>
            <a:r>
              <a:rPr lang="es-MX" smtClean="0"/>
              <a:t>UNIVERSIDAD AUTÓNOMA DEL ESTADO DE MÉXICO                                                                              CENTRO UNIVERSITARIO UAEM ECATEPEC                                                ANÁLISIS Y PLANEACIÓN FINANCIERA</a:t>
            </a:r>
            <a:endParaRPr lang="es-MX"/>
          </a:p>
        </p:txBody>
      </p:sp>
      <p:sp>
        <p:nvSpPr>
          <p:cNvPr id="7" name="6 Marcador de pie de página"/>
          <p:cNvSpPr>
            <a:spLocks noGrp="1"/>
          </p:cNvSpPr>
          <p:nvPr>
            <p:ph type="ftr" sz="quarter" idx="13"/>
          </p:nvPr>
        </p:nvSpPr>
        <p:spPr/>
        <p:txBody>
          <a:bodyPr/>
          <a:lstStyle/>
          <a:p>
            <a:r>
              <a:rPr lang="es-MX" smtClean="0"/>
              <a:t>Dra. Sara Lilia García Pérez                                       Agosto, 2014</a:t>
            </a:r>
            <a:endParaRPr lang="es-MX"/>
          </a:p>
        </p:txBody>
      </p:sp>
    </p:spTree>
    <p:extLst>
      <p:ext uri="{BB962C8B-B14F-4D97-AF65-F5344CB8AC3E}">
        <p14:creationId xmlns:p14="http://schemas.microsoft.com/office/powerpoint/2010/main" val="2036625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1A04FF8-76C9-4F31-ABBF-136B3D976C15}" type="slidenum">
              <a:rPr lang="es-MX" smtClean="0"/>
              <a:t>36</a:t>
            </a:fld>
            <a:endParaRPr lang="es-MX"/>
          </a:p>
        </p:txBody>
      </p:sp>
      <p:sp>
        <p:nvSpPr>
          <p:cNvPr id="5" name="4 Marcador de fecha"/>
          <p:cNvSpPr>
            <a:spLocks noGrp="1"/>
          </p:cNvSpPr>
          <p:nvPr>
            <p:ph type="dt" idx="11"/>
          </p:nvPr>
        </p:nvSpPr>
        <p:spPr/>
        <p:txBody>
          <a:bodyPr/>
          <a:lstStyle/>
          <a:p>
            <a:endParaRPr lang="es-MX"/>
          </a:p>
        </p:txBody>
      </p:sp>
      <p:sp>
        <p:nvSpPr>
          <p:cNvPr id="6" name="5 Marcador de encabezado"/>
          <p:cNvSpPr>
            <a:spLocks noGrp="1"/>
          </p:cNvSpPr>
          <p:nvPr>
            <p:ph type="hdr" sz="quarter" idx="12"/>
          </p:nvPr>
        </p:nvSpPr>
        <p:spPr/>
        <p:txBody>
          <a:bodyPr/>
          <a:lstStyle/>
          <a:p>
            <a:r>
              <a:rPr lang="es-MX" smtClean="0"/>
              <a:t>UNIVERSIDAD AUTÓNOMA DEL ESTADO DE MÉXICO                                                                              CENTRO UNIVERSITARIO UAEM ECATEPEC                                                ANÁLISIS Y PLANEACIÓN FINANCIERA</a:t>
            </a:r>
            <a:endParaRPr lang="es-MX"/>
          </a:p>
        </p:txBody>
      </p:sp>
      <p:sp>
        <p:nvSpPr>
          <p:cNvPr id="7" name="6 Marcador de pie de página"/>
          <p:cNvSpPr>
            <a:spLocks noGrp="1"/>
          </p:cNvSpPr>
          <p:nvPr>
            <p:ph type="ftr" sz="quarter" idx="13"/>
          </p:nvPr>
        </p:nvSpPr>
        <p:spPr/>
        <p:txBody>
          <a:bodyPr/>
          <a:lstStyle/>
          <a:p>
            <a:r>
              <a:rPr lang="es-MX" smtClean="0"/>
              <a:t>Dra. Sara Lilia García Pérez                                       Agosto, 2014</a:t>
            </a:r>
            <a:endParaRPr lang="es-MX"/>
          </a:p>
        </p:txBody>
      </p:sp>
    </p:spTree>
    <p:extLst>
      <p:ext uri="{BB962C8B-B14F-4D97-AF65-F5344CB8AC3E}">
        <p14:creationId xmlns:p14="http://schemas.microsoft.com/office/powerpoint/2010/main" val="2036625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966007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2143743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1433840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1291209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s-MX"/>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2505195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endParaRPr lang="es-MX"/>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7" name="6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1409314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endParaRPr lang="es-MX"/>
          </a:p>
        </p:txBody>
      </p:sp>
      <p:sp>
        <p:nvSpPr>
          <p:cNvPr id="8" name="7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9" name="8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2403980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endParaRPr lang="es-MX"/>
          </a:p>
        </p:txBody>
      </p:sp>
      <p:sp>
        <p:nvSpPr>
          <p:cNvPr id="4" name="3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5" name="4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1076321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MX"/>
          </a:p>
        </p:txBody>
      </p:sp>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4" name="3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2621026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MX"/>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7" name="6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2671178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MX"/>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7" name="6 Marcador de número de diapositiva"/>
          <p:cNvSpPr>
            <a:spLocks noGrp="1"/>
          </p:cNvSpPr>
          <p:nvPr>
            <p:ph type="sldNum" sz="quarter" idx="12"/>
          </p:nvPr>
        </p:nvSpPr>
        <p:spPr/>
        <p:txBody>
          <a:bodyPr/>
          <a:lstStyle/>
          <a:p>
            <a:fld id="{AE4EF13A-636D-48EC-8F98-1A9F7CA7D5D9}" type="slidenum">
              <a:rPr lang="es-MX" smtClean="0"/>
              <a:t>‹Nº›</a:t>
            </a:fld>
            <a:endParaRPr lang="es-MX"/>
          </a:p>
        </p:txBody>
      </p:sp>
    </p:spTree>
    <p:extLst>
      <p:ext uri="{BB962C8B-B14F-4D97-AF65-F5344CB8AC3E}">
        <p14:creationId xmlns:p14="http://schemas.microsoft.com/office/powerpoint/2010/main" val="1682813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79"/>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smtClean="0"/>
              <a:t>Centro Universitario UAEM Ecatepec                                                              Dra. Sara Lilia García Pérez</a:t>
            </a: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4EF13A-636D-48EC-8F98-1A9F7CA7D5D9}" type="slidenum">
              <a:rPr lang="es-MX" smtClean="0"/>
              <a:t>‹Nº›</a:t>
            </a:fld>
            <a:endParaRPr lang="es-MX"/>
          </a:p>
        </p:txBody>
      </p:sp>
    </p:spTree>
    <p:extLst>
      <p:ext uri="{BB962C8B-B14F-4D97-AF65-F5344CB8AC3E}">
        <p14:creationId xmlns:p14="http://schemas.microsoft.com/office/powerpoint/2010/main" val="1925706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png"/><Relationship Id="rId7" Type="http://schemas.openxmlformats.org/officeDocument/2006/relationships/hyperlink" Target="http://www.accel.com.mx/" TargetMode="External"/><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gif"/><Relationship Id="rId11" Type="http://schemas.openxmlformats.org/officeDocument/2006/relationships/image" Target="../media/image29.jpeg"/><Relationship Id="rId5" Type="http://schemas.openxmlformats.org/officeDocument/2006/relationships/image" Target="../media/image25.jpeg"/><Relationship Id="rId10" Type="http://schemas.openxmlformats.org/officeDocument/2006/relationships/image" Target="../media/image28.jpeg"/><Relationship Id="rId4" Type="http://schemas.openxmlformats.org/officeDocument/2006/relationships/image" Target="../media/image24.jpeg"/><Relationship Id="rId9" Type="http://schemas.openxmlformats.org/officeDocument/2006/relationships/hyperlink" Target="http://www.alminter.com.mx/"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image" Target="../media/image55.jpeg"/><Relationship Id="rId13" Type="http://schemas.openxmlformats.org/officeDocument/2006/relationships/image" Target="../media/image60.jpeg"/><Relationship Id="rId3" Type="http://schemas.openxmlformats.org/officeDocument/2006/relationships/image" Target="../media/image50.png"/><Relationship Id="rId7" Type="http://schemas.openxmlformats.org/officeDocument/2006/relationships/image" Target="../media/image54.jpeg"/><Relationship Id="rId12" Type="http://schemas.openxmlformats.org/officeDocument/2006/relationships/image" Target="../media/image59.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jpeg"/><Relationship Id="rId11" Type="http://schemas.openxmlformats.org/officeDocument/2006/relationships/image" Target="../media/image58.jpeg"/><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 Id="rId14" Type="http://schemas.openxmlformats.org/officeDocument/2006/relationships/image" Target="../media/image61.jpeg"/></Relationships>
</file>

<file path=ppt/slides/_rels/slide34.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27384"/>
            <a:ext cx="8568952" cy="2664296"/>
          </a:xfrm>
        </p:spPr>
        <p:txBody>
          <a:bodyPr>
            <a:normAutofit/>
          </a:bodyPr>
          <a:lstStyle/>
          <a:p>
            <a:r>
              <a:rPr lang="es-MX" b="1" dirty="0" smtClean="0"/>
              <a:t>       UNIVERSIDAD AUTÓNOMA       </a:t>
            </a:r>
            <a:br>
              <a:rPr lang="es-MX" b="1" dirty="0" smtClean="0"/>
            </a:br>
            <a:r>
              <a:rPr lang="es-MX" b="1" dirty="0"/>
              <a:t> </a:t>
            </a:r>
            <a:r>
              <a:rPr lang="es-MX" b="1" dirty="0" smtClean="0"/>
              <a:t>     DEL ESTADO DE  MÉXICO</a:t>
            </a:r>
            <a:r>
              <a:rPr lang="es-MX" sz="4800" b="1" dirty="0" smtClean="0"/>
              <a:t/>
            </a:r>
            <a:br>
              <a:rPr lang="es-MX" sz="4800" b="1" dirty="0" smtClean="0"/>
            </a:br>
            <a:r>
              <a:rPr lang="es-MX" b="1" dirty="0" smtClean="0"/>
              <a:t>Centro Universitario Ecatepec</a:t>
            </a:r>
            <a:endParaRPr lang="es-MX" dirty="0"/>
          </a:p>
        </p:txBody>
      </p:sp>
      <p:sp>
        <p:nvSpPr>
          <p:cNvPr id="3" name="2 Subtítulo"/>
          <p:cNvSpPr>
            <a:spLocks noGrp="1"/>
          </p:cNvSpPr>
          <p:nvPr>
            <p:ph type="subTitle" idx="1"/>
          </p:nvPr>
        </p:nvSpPr>
        <p:spPr>
          <a:xfrm>
            <a:off x="179512" y="2636912"/>
            <a:ext cx="8820472" cy="3240360"/>
          </a:xfrm>
          <a:ln>
            <a:solidFill>
              <a:srgbClr val="002060"/>
            </a:solidFill>
          </a:ln>
          <a:effectLst>
            <a:softEdge rad="31750"/>
          </a:effectLst>
          <a:scene3d>
            <a:camera prst="orthographicFront"/>
            <a:lightRig rig="threePt" dir="t"/>
          </a:scene3d>
          <a:sp3d>
            <a:bevelT prst="angle"/>
          </a:sp3d>
        </p:spPr>
        <p:txBody>
          <a:bodyPr>
            <a:normAutofit/>
          </a:bodyPr>
          <a:lstStyle/>
          <a:p>
            <a:r>
              <a:rPr lang="es-MX" sz="4800" b="1" dirty="0" smtClean="0">
                <a:solidFill>
                  <a:schemeClr val="tx1"/>
                </a:solidFill>
              </a:rPr>
              <a:t>Análisis y Planeación </a:t>
            </a:r>
            <a:r>
              <a:rPr lang="es-MX" sz="4800" b="1" dirty="0">
                <a:solidFill>
                  <a:schemeClr val="tx1"/>
                </a:solidFill>
              </a:rPr>
              <a:t>F</a:t>
            </a:r>
            <a:r>
              <a:rPr lang="es-MX" sz="4800" b="1" dirty="0" smtClean="0">
                <a:solidFill>
                  <a:schemeClr val="tx1"/>
                </a:solidFill>
              </a:rPr>
              <a:t>inanciera</a:t>
            </a:r>
          </a:p>
          <a:p>
            <a:r>
              <a:rPr lang="es-MX" sz="3600" b="1" dirty="0" smtClean="0">
                <a:solidFill>
                  <a:schemeClr val="tx1"/>
                </a:solidFill>
              </a:rPr>
              <a:t>Unidad de competencia I</a:t>
            </a:r>
          </a:p>
          <a:p>
            <a:r>
              <a:rPr lang="es-MX" sz="3600" b="1" dirty="0" smtClean="0">
                <a:solidFill>
                  <a:schemeClr val="tx1"/>
                </a:solidFill>
              </a:rPr>
              <a:t>“Contexto </a:t>
            </a:r>
            <a:r>
              <a:rPr lang="es-MX" sz="3600" b="1" dirty="0" smtClean="0">
                <a:solidFill>
                  <a:schemeClr val="tx1"/>
                </a:solidFill>
              </a:rPr>
              <a:t>social del panorama de las finanzas”</a:t>
            </a:r>
            <a:endParaRPr lang="es-MX" sz="3600" b="1" dirty="0">
              <a:solidFill>
                <a:schemeClr val="tx1"/>
              </a:solidFill>
            </a:endParaRPr>
          </a:p>
        </p:txBody>
      </p:sp>
      <p:sp>
        <p:nvSpPr>
          <p:cNvPr id="5" name="4 CuadroTexto"/>
          <p:cNvSpPr txBox="1"/>
          <p:nvPr/>
        </p:nvSpPr>
        <p:spPr>
          <a:xfrm>
            <a:off x="4788024" y="5949280"/>
            <a:ext cx="4211960" cy="830997"/>
          </a:xfrm>
          <a:prstGeom prst="rect">
            <a:avLst/>
          </a:prstGeom>
          <a:noFill/>
        </p:spPr>
        <p:txBody>
          <a:bodyPr wrap="square" rtlCol="0">
            <a:spAutoFit/>
          </a:bodyPr>
          <a:lstStyle/>
          <a:p>
            <a:pPr algn="r"/>
            <a:r>
              <a:rPr lang="es-MX" sz="2400" b="1" dirty="0" smtClean="0"/>
              <a:t>Dra. Sara Lilia García Pérez</a:t>
            </a:r>
          </a:p>
          <a:p>
            <a:pPr algn="r"/>
            <a:r>
              <a:rPr lang="es-MX" sz="2400" b="1" dirty="0" smtClean="0"/>
              <a:t>2015</a:t>
            </a:r>
          </a:p>
        </p:txBody>
      </p:sp>
      <p:pic>
        <p:nvPicPr>
          <p:cNvPr id="6" name="4 Imagen"/>
          <p:cNvPicPr>
            <a:picLocks noChangeAspect="1"/>
          </p:cNvPicPr>
          <p:nvPr/>
        </p:nvPicPr>
        <p:blipFill>
          <a:blip r:embed="rId3"/>
          <a:stretch>
            <a:fillRect/>
          </a:stretch>
        </p:blipFill>
        <p:spPr>
          <a:xfrm>
            <a:off x="179512" y="188640"/>
            <a:ext cx="1592146" cy="1368152"/>
          </a:xfrm>
          <a:prstGeom prst="rect">
            <a:avLst/>
          </a:prstGeom>
        </p:spPr>
      </p:pic>
    </p:spTree>
    <p:extLst>
      <p:ext uri="{BB962C8B-B14F-4D97-AF65-F5344CB8AC3E}">
        <p14:creationId xmlns:p14="http://schemas.microsoft.com/office/powerpoint/2010/main" val="1014261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dirty="0" smtClean="0"/>
              <a:t>Finanzas</a:t>
            </a:r>
            <a:endParaRPr lang="es-MX" sz="4800" dirty="0"/>
          </a:p>
        </p:txBody>
      </p:sp>
      <p:sp>
        <p:nvSpPr>
          <p:cNvPr id="3" name="2 Marcador de contenido"/>
          <p:cNvSpPr>
            <a:spLocks noGrp="1"/>
          </p:cNvSpPr>
          <p:nvPr>
            <p:ph idx="1"/>
          </p:nvPr>
        </p:nvSpPr>
        <p:spPr>
          <a:xfrm>
            <a:off x="323528" y="1960240"/>
            <a:ext cx="4824536" cy="3989040"/>
          </a:xfrm>
        </p:spPr>
        <p:txBody>
          <a:bodyPr>
            <a:noAutofit/>
          </a:bodyPr>
          <a:lstStyle/>
          <a:p>
            <a:pPr marL="0" indent="0" algn="ctr">
              <a:buNone/>
            </a:pPr>
            <a:r>
              <a:rPr lang="es-MX" sz="3600" dirty="0" smtClean="0">
                <a:solidFill>
                  <a:srgbClr val="000000"/>
                </a:solidFill>
                <a:latin typeface="Arial"/>
              </a:rPr>
              <a:t>Rama de la economía que estudia </a:t>
            </a:r>
            <a:r>
              <a:rPr lang="es-MX" sz="3600" dirty="0">
                <a:solidFill>
                  <a:srgbClr val="000000"/>
                </a:solidFill>
                <a:latin typeface="Arial"/>
              </a:rPr>
              <a:t>lo relativo a la obtención y gestión del dinero y de otros valores como títulos, bonos, etc. </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8927" y="2564904"/>
            <a:ext cx="3453553"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737892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dirty="0" smtClean="0"/>
              <a:t>Finanzas</a:t>
            </a:r>
            <a:endParaRPr lang="es-MX" sz="4800" dirty="0"/>
          </a:p>
        </p:txBody>
      </p:sp>
      <p:sp>
        <p:nvSpPr>
          <p:cNvPr id="5" name="2 Marcador de contenido"/>
          <p:cNvSpPr txBox="1">
            <a:spLocks/>
          </p:cNvSpPr>
          <p:nvPr/>
        </p:nvSpPr>
        <p:spPr>
          <a:xfrm>
            <a:off x="259904" y="4624536"/>
            <a:ext cx="8928992" cy="22334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s-MX" dirty="0" smtClean="0">
                <a:solidFill>
                  <a:srgbClr val="000000"/>
                </a:solidFill>
                <a:latin typeface="Arial"/>
              </a:rPr>
              <a:t>Obtención y gestión, por parte de una compañía o del Estado, de los fondos que necesita para sus operaciones y de los criterios con que dispone de sus activos.</a:t>
            </a:r>
            <a:endParaRPr lang="es-MX" dirty="0">
              <a:solidFill>
                <a:srgbClr val="000000"/>
              </a:solidFill>
              <a:latin typeface="Arial"/>
            </a:endParaRPr>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0588" y="1501180"/>
            <a:ext cx="4251176" cy="280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649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normAutofit/>
          </a:bodyPr>
          <a:lstStyle/>
          <a:p>
            <a:r>
              <a:rPr lang="es-MX" sz="4800" dirty="0" smtClean="0"/>
              <a:t>Finanzas</a:t>
            </a:r>
            <a:endParaRPr lang="es-MX" sz="4800" dirty="0"/>
          </a:p>
        </p:txBody>
      </p:sp>
      <p:sp>
        <p:nvSpPr>
          <p:cNvPr id="3" name="2 Marcador de contenido"/>
          <p:cNvSpPr>
            <a:spLocks noGrp="1"/>
          </p:cNvSpPr>
          <p:nvPr>
            <p:ph idx="1"/>
          </p:nvPr>
        </p:nvSpPr>
        <p:spPr>
          <a:xfrm>
            <a:off x="179512" y="1124744"/>
            <a:ext cx="8856984" cy="4752528"/>
          </a:xfrm>
        </p:spPr>
        <p:txBody>
          <a:bodyPr>
            <a:normAutofit/>
          </a:bodyPr>
          <a:lstStyle/>
          <a:p>
            <a:pPr marL="0" indent="0" algn="just">
              <a:buNone/>
            </a:pPr>
            <a:r>
              <a:rPr lang="es-MX" dirty="0" smtClean="0">
                <a:solidFill>
                  <a:srgbClr val="000000"/>
                </a:solidFill>
                <a:latin typeface="Arial"/>
              </a:rPr>
              <a:t>Condiciones </a:t>
            </a:r>
            <a:r>
              <a:rPr lang="es-MX" dirty="0">
                <a:solidFill>
                  <a:srgbClr val="000000"/>
                </a:solidFill>
                <a:latin typeface="Arial"/>
              </a:rPr>
              <a:t>y oportunidad en que se consigue el capital, </a:t>
            </a:r>
            <a:r>
              <a:rPr lang="es-MX" dirty="0" smtClean="0">
                <a:solidFill>
                  <a:srgbClr val="000000"/>
                </a:solidFill>
                <a:latin typeface="Arial"/>
              </a:rPr>
              <a:t>usos </a:t>
            </a:r>
            <a:r>
              <a:rPr lang="es-MX" dirty="0">
                <a:solidFill>
                  <a:srgbClr val="000000"/>
                </a:solidFill>
                <a:latin typeface="Arial"/>
              </a:rPr>
              <a:t>de éste y de los pagos e intereses que se cargan a las transacciones en dinero. </a:t>
            </a:r>
            <a:endParaRPr lang="es-MX" dirty="0" smtClean="0">
              <a:solidFill>
                <a:srgbClr val="000000"/>
              </a:solidFill>
              <a:latin typeface="Arial"/>
            </a:endParaRPr>
          </a:p>
          <a:p>
            <a:pPr marL="0" indent="0" algn="just">
              <a:buNone/>
            </a:pPr>
            <a:endParaRPr lang="es-MX" dirty="0" smtClean="0">
              <a:solidFill>
                <a:srgbClr val="000000"/>
              </a:solidFill>
              <a:latin typeface="Arial"/>
            </a:endParaRPr>
          </a:p>
          <a:p>
            <a:pPr marL="0" indent="0" algn="just">
              <a:buNone/>
            </a:pPr>
            <a:endParaRPr lang="es-MX" dirty="0">
              <a:solidFill>
                <a:srgbClr val="000000"/>
              </a:solidFill>
              <a:latin typeface="Arial"/>
            </a:endParaRPr>
          </a:p>
          <a:p>
            <a:pPr marL="0" indent="0" algn="just">
              <a:buNone/>
            </a:pPr>
            <a:endParaRPr lang="es-MX" dirty="0">
              <a:solidFill>
                <a:srgbClr val="000000"/>
              </a:solidFill>
              <a:latin typeface="Arial"/>
            </a:endParaRPr>
          </a:p>
          <a:p>
            <a:pPr marL="0" indent="0" algn="ctr">
              <a:buNone/>
            </a:pPr>
            <a:endParaRPr lang="es-MX" dirty="0" smtClean="0">
              <a:solidFill>
                <a:srgbClr val="000000"/>
              </a:solidFill>
              <a:latin typeface="Aria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125102"/>
            <a:ext cx="4320480" cy="1816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363245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89856"/>
            <a:ext cx="3682752" cy="1143000"/>
          </a:xfrm>
        </p:spPr>
        <p:txBody>
          <a:bodyPr>
            <a:normAutofit/>
          </a:bodyPr>
          <a:lstStyle/>
          <a:p>
            <a:r>
              <a:rPr lang="es-MX" sz="4800" dirty="0" smtClean="0"/>
              <a:t>Finanzas</a:t>
            </a:r>
            <a:endParaRPr lang="es-MX" sz="4800" dirty="0"/>
          </a:p>
        </p:txBody>
      </p:sp>
      <p:sp>
        <p:nvSpPr>
          <p:cNvPr id="3" name="2 Marcador de contenido"/>
          <p:cNvSpPr>
            <a:spLocks noGrp="1"/>
          </p:cNvSpPr>
          <p:nvPr>
            <p:ph idx="1"/>
          </p:nvPr>
        </p:nvSpPr>
        <p:spPr>
          <a:xfrm>
            <a:off x="179512" y="2420888"/>
            <a:ext cx="8856984" cy="2520280"/>
          </a:xfrm>
        </p:spPr>
        <p:txBody>
          <a:bodyPr>
            <a:normAutofit/>
          </a:bodyPr>
          <a:lstStyle/>
          <a:p>
            <a:pPr marL="0" indent="0" algn="ctr">
              <a:buNone/>
            </a:pPr>
            <a:r>
              <a:rPr lang="es-MX" sz="3600" dirty="0" smtClean="0">
                <a:solidFill>
                  <a:srgbClr val="000000"/>
                </a:solidFill>
                <a:latin typeface="Arial"/>
              </a:rPr>
              <a:t>Necesidad ineludible actual:</a:t>
            </a:r>
          </a:p>
          <a:p>
            <a:pPr marL="0" indent="0" algn="ctr">
              <a:buNone/>
            </a:pPr>
            <a:r>
              <a:rPr lang="es-MX" sz="3600" dirty="0" smtClean="0">
                <a:solidFill>
                  <a:srgbClr val="000000"/>
                </a:solidFill>
                <a:latin typeface="Arial"/>
              </a:rPr>
              <a:t>Las empresas requieren un área responsable del recurso financiero.</a:t>
            </a:r>
            <a:endParaRPr lang="es-MX" sz="3600" dirty="0">
              <a:solidFill>
                <a:srgbClr val="000000"/>
              </a:solidFill>
              <a:latin typeface="Arial"/>
            </a:endParaRPr>
          </a:p>
          <a:p>
            <a:pPr marL="0" indent="0">
              <a:buNone/>
            </a:pPr>
            <a:endParaRPr lang="es-MX" sz="3600" dirty="0"/>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427" y="4437112"/>
            <a:ext cx="27622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66338" y="332656"/>
            <a:ext cx="2425452" cy="181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99733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752"/>
            <a:ext cx="8229600" cy="1143000"/>
          </a:xfrm>
        </p:spPr>
        <p:txBody>
          <a:bodyPr>
            <a:normAutofit/>
          </a:bodyPr>
          <a:lstStyle/>
          <a:p>
            <a:r>
              <a:rPr lang="es-MX" sz="4800" dirty="0" smtClean="0"/>
              <a:t>Objetivo</a:t>
            </a:r>
            <a:endParaRPr lang="es-MX" sz="4800" dirty="0"/>
          </a:p>
        </p:txBody>
      </p:sp>
      <p:sp>
        <p:nvSpPr>
          <p:cNvPr id="3" name="2 Marcador de contenido"/>
          <p:cNvSpPr>
            <a:spLocks noGrp="1"/>
          </p:cNvSpPr>
          <p:nvPr>
            <p:ph idx="1"/>
          </p:nvPr>
        </p:nvSpPr>
        <p:spPr>
          <a:xfrm>
            <a:off x="323528" y="1340768"/>
            <a:ext cx="8352928" cy="1252736"/>
          </a:xfrm>
        </p:spPr>
        <p:txBody>
          <a:bodyPr>
            <a:normAutofit/>
          </a:bodyPr>
          <a:lstStyle/>
          <a:p>
            <a:pPr marL="0" indent="0" algn="ctr">
              <a:buNone/>
            </a:pPr>
            <a:r>
              <a:rPr lang="es-MX" dirty="0" smtClean="0"/>
              <a:t>«Maximizar la riqueza de los accionistas» </a:t>
            </a:r>
          </a:p>
          <a:p>
            <a:pPr marL="0" indent="0" algn="ctr">
              <a:buNone/>
            </a:pPr>
            <a:r>
              <a:rPr lang="es-MX" sz="1900" dirty="0" smtClean="0"/>
              <a:t>(</a:t>
            </a:r>
            <a:r>
              <a:rPr lang="es-MX" sz="1900" dirty="0" err="1" smtClean="0"/>
              <a:t>Dumrauf</a:t>
            </a:r>
            <a:r>
              <a:rPr lang="es-MX" sz="1900" dirty="0" smtClean="0"/>
              <a:t>, 2010)</a:t>
            </a:r>
          </a:p>
          <a:p>
            <a:pPr marL="0" indent="0" algn="ctr">
              <a:buNone/>
            </a:pPr>
            <a:endParaRPr lang="es-MX" sz="1900" dirty="0" smtClean="0"/>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2 Marcador de contenido"/>
          <p:cNvSpPr txBox="1">
            <a:spLocks/>
          </p:cNvSpPr>
          <p:nvPr/>
        </p:nvSpPr>
        <p:spPr>
          <a:xfrm>
            <a:off x="755576" y="4221088"/>
            <a:ext cx="7848872" cy="1728192"/>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s-MX" dirty="0" smtClean="0"/>
          </a:p>
          <a:p>
            <a:pPr marL="0" indent="0" algn="ctr">
              <a:buFont typeface="Arial" pitchFamily="34" charset="0"/>
              <a:buNone/>
            </a:pPr>
            <a:r>
              <a:rPr lang="es-MX" dirty="0" smtClean="0"/>
              <a:t>«Maximizar el valor actual por acción del capital existente» </a:t>
            </a:r>
          </a:p>
          <a:p>
            <a:pPr marL="0" indent="0" algn="ctr">
              <a:buFont typeface="Arial" pitchFamily="34" charset="0"/>
              <a:buNone/>
            </a:pPr>
            <a:r>
              <a:rPr lang="es-MX" sz="2200" dirty="0" smtClean="0"/>
              <a:t>(Ross, 2009)</a:t>
            </a:r>
          </a:p>
          <a:p>
            <a:pPr marL="0" indent="0" algn="ctr">
              <a:buFont typeface="Arial" pitchFamily="34" charset="0"/>
              <a:buNone/>
            </a:pPr>
            <a:endParaRPr lang="es-MX" sz="2200" dirty="0" smtClean="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50" y="2238375"/>
            <a:ext cx="32385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756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dirty="0" smtClean="0"/>
              <a:t>Objetivo</a:t>
            </a:r>
            <a:endParaRPr lang="es-MX" sz="4800" dirty="0"/>
          </a:p>
        </p:txBody>
      </p:sp>
      <p:sp>
        <p:nvSpPr>
          <p:cNvPr id="3" name="2 Marcador de contenido"/>
          <p:cNvSpPr>
            <a:spLocks noGrp="1"/>
          </p:cNvSpPr>
          <p:nvPr>
            <p:ph idx="1"/>
          </p:nvPr>
        </p:nvSpPr>
        <p:spPr>
          <a:xfrm>
            <a:off x="251520" y="1600200"/>
            <a:ext cx="8712968" cy="2692896"/>
          </a:xfrm>
        </p:spPr>
        <p:txBody>
          <a:bodyPr>
            <a:normAutofit/>
          </a:bodyPr>
          <a:lstStyle/>
          <a:p>
            <a:pPr marL="0" indent="0" algn="ctr">
              <a:buNone/>
            </a:pPr>
            <a:r>
              <a:rPr lang="es-MX" dirty="0" smtClean="0"/>
              <a:t>«Incrementar el valor de la empresa, lo cual se traduce en un aumento en el valor de las acciones de la misma» </a:t>
            </a:r>
          </a:p>
          <a:p>
            <a:pPr marL="0" indent="0" algn="ctr">
              <a:buNone/>
            </a:pPr>
            <a:r>
              <a:rPr lang="es-MX" sz="2200" dirty="0" smtClean="0"/>
              <a:t>(</a:t>
            </a:r>
            <a:r>
              <a:rPr lang="es-MX" sz="2200" dirty="0" err="1" smtClean="0"/>
              <a:t>Besley</a:t>
            </a:r>
            <a:r>
              <a:rPr lang="es-MX" sz="2200" dirty="0" smtClean="0"/>
              <a:t> y </a:t>
            </a:r>
            <a:r>
              <a:rPr lang="es-MX" sz="2200" dirty="0" err="1" smtClean="0"/>
              <a:t>Brigham</a:t>
            </a:r>
            <a:r>
              <a:rPr lang="es-MX" sz="2200" dirty="0" smtClean="0"/>
              <a:t>, 2011)</a:t>
            </a:r>
          </a:p>
          <a:p>
            <a:pPr marL="0" indent="0" algn="ctr">
              <a:buNone/>
            </a:pPr>
            <a:endParaRPr lang="es-MX" dirty="0"/>
          </a:p>
          <a:p>
            <a:pPr marL="0" indent="0" algn="ctr">
              <a:buNone/>
            </a:pPr>
            <a:endParaRPr lang="es-MX" dirty="0"/>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37" y="4177883"/>
            <a:ext cx="3312368" cy="1987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1539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4402832" cy="1143000"/>
          </a:xfrm>
        </p:spPr>
        <p:txBody>
          <a:bodyPr>
            <a:normAutofit/>
          </a:bodyPr>
          <a:lstStyle/>
          <a:p>
            <a:r>
              <a:rPr lang="es-MX" sz="4800" dirty="0" smtClean="0"/>
              <a:t>Objetivo</a:t>
            </a:r>
            <a:endParaRPr lang="es-MX" sz="4800" dirty="0"/>
          </a:p>
        </p:txBody>
      </p:sp>
      <p:sp>
        <p:nvSpPr>
          <p:cNvPr id="3" name="2 Marcador de contenido"/>
          <p:cNvSpPr>
            <a:spLocks noGrp="1"/>
          </p:cNvSpPr>
          <p:nvPr>
            <p:ph idx="1"/>
          </p:nvPr>
        </p:nvSpPr>
        <p:spPr/>
        <p:txBody>
          <a:bodyPr/>
          <a:lstStyle/>
          <a:p>
            <a:pPr marL="0" indent="0" algn="ctr">
              <a:buNone/>
            </a:pPr>
            <a:endParaRPr lang="es-MX" dirty="0" smtClean="0"/>
          </a:p>
          <a:p>
            <a:pPr marL="0" indent="0" algn="ctr">
              <a:buNone/>
            </a:pPr>
            <a:endParaRPr lang="es-MX" dirty="0" smtClean="0"/>
          </a:p>
          <a:p>
            <a:pPr marL="0" indent="0" algn="ctr">
              <a:buNone/>
            </a:pPr>
            <a:r>
              <a:rPr lang="es-MX" dirty="0" smtClean="0"/>
              <a:t>«El objetivo de maximizar la riqueza del accionista es justificable principalmente porque promueve también el bienestar para el conjunto de empleados, proveedores, clientes, gobierno y no solamente para los accionistas.» </a:t>
            </a:r>
          </a:p>
          <a:p>
            <a:pPr marL="0" indent="0" algn="ctr">
              <a:buNone/>
            </a:pPr>
            <a:r>
              <a:rPr lang="es-MX" sz="2000" dirty="0" smtClean="0"/>
              <a:t>(</a:t>
            </a:r>
            <a:r>
              <a:rPr lang="es-MX" sz="2000" dirty="0" err="1" smtClean="0"/>
              <a:t>Dumrauf</a:t>
            </a:r>
            <a:r>
              <a:rPr lang="es-MX" sz="2000" dirty="0" smtClean="0"/>
              <a:t>, 2010)</a:t>
            </a:r>
          </a:p>
          <a:p>
            <a:pPr marL="0" indent="0">
              <a:buNone/>
            </a:pPr>
            <a:endParaRPr lang="es-MX" dirty="0"/>
          </a:p>
          <a:p>
            <a:pPr marL="0" indent="0">
              <a:buNone/>
            </a:pP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11683"/>
            <a:ext cx="3048000" cy="208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216907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dirty="0" smtClean="0"/>
              <a:t>Importancia</a:t>
            </a:r>
            <a:endParaRPr lang="es-MX" sz="4800" dirty="0"/>
          </a:p>
        </p:txBody>
      </p:sp>
      <p:sp>
        <p:nvSpPr>
          <p:cNvPr id="3" name="2 Marcador de contenido"/>
          <p:cNvSpPr>
            <a:spLocks noGrp="1"/>
          </p:cNvSpPr>
          <p:nvPr>
            <p:ph idx="1"/>
          </p:nvPr>
        </p:nvSpPr>
        <p:spPr/>
        <p:txBody>
          <a:bodyPr/>
          <a:lstStyle/>
          <a:p>
            <a:pPr marL="0" indent="0" algn="ctr">
              <a:buNone/>
            </a:pPr>
            <a:r>
              <a:rPr lang="es-MX" dirty="0" smtClean="0"/>
              <a:t>Disciplina que estudia, analiza y controla los recursos financieros de una entidad económica y permite contar con los elementos necesarios para tomar decisiones acertadas.</a:t>
            </a: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861048"/>
            <a:ext cx="3528392" cy="2498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996334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64088" y="4725144"/>
            <a:ext cx="3456384" cy="1384995"/>
          </a:xfrm>
          <a:prstGeom prst="rect">
            <a:avLst/>
          </a:prstGeom>
          <a:noFill/>
          <a:ln>
            <a:solidFill>
              <a:schemeClr val="accent1"/>
            </a:solidFill>
          </a:ln>
        </p:spPr>
        <p:txBody>
          <a:bodyPr wrap="square" rtlCol="0">
            <a:spAutoFit/>
          </a:bodyPr>
          <a:lstStyle/>
          <a:p>
            <a:pPr algn="ctr"/>
            <a:r>
              <a:rPr lang="es-MX" sz="2800" dirty="0" smtClean="0"/>
              <a:t>Mercados e instituciones financieras</a:t>
            </a:r>
            <a:endParaRPr lang="es-MX" sz="2800" dirty="0"/>
          </a:p>
        </p:txBody>
      </p:sp>
      <p:sp>
        <p:nvSpPr>
          <p:cNvPr id="5" name="4 CuadroTexto"/>
          <p:cNvSpPr txBox="1"/>
          <p:nvPr/>
        </p:nvSpPr>
        <p:spPr>
          <a:xfrm>
            <a:off x="5652120" y="2401724"/>
            <a:ext cx="2556792" cy="523220"/>
          </a:xfrm>
          <a:prstGeom prst="rect">
            <a:avLst/>
          </a:prstGeom>
          <a:noFill/>
          <a:ln>
            <a:solidFill>
              <a:schemeClr val="accent1"/>
            </a:solidFill>
          </a:ln>
        </p:spPr>
        <p:txBody>
          <a:bodyPr wrap="square" rtlCol="0">
            <a:spAutoFit/>
          </a:bodyPr>
          <a:lstStyle/>
          <a:p>
            <a:pPr algn="ctr"/>
            <a:r>
              <a:rPr lang="es-MX" sz="2800" dirty="0" smtClean="0"/>
              <a:t>Inversiones</a:t>
            </a:r>
            <a:endParaRPr lang="es-MX" sz="2800" dirty="0"/>
          </a:p>
        </p:txBody>
      </p:sp>
      <p:sp>
        <p:nvSpPr>
          <p:cNvPr id="7" name="6 CuadroTexto"/>
          <p:cNvSpPr txBox="1"/>
          <p:nvPr/>
        </p:nvSpPr>
        <p:spPr>
          <a:xfrm>
            <a:off x="251520" y="1892196"/>
            <a:ext cx="2736304" cy="954107"/>
          </a:xfrm>
          <a:prstGeom prst="rect">
            <a:avLst/>
          </a:prstGeom>
          <a:noFill/>
          <a:ln>
            <a:solidFill>
              <a:schemeClr val="accent1"/>
            </a:solidFill>
          </a:ln>
        </p:spPr>
        <p:txBody>
          <a:bodyPr wrap="square" rtlCol="0">
            <a:spAutoFit/>
          </a:bodyPr>
          <a:lstStyle/>
          <a:p>
            <a:pPr algn="ctr"/>
            <a:r>
              <a:rPr lang="es-MX" sz="2800" dirty="0" smtClean="0"/>
              <a:t>Administración financiera</a:t>
            </a:r>
            <a:endParaRPr lang="es-MX" sz="2800" dirty="0"/>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8" name="1 Título"/>
          <p:cNvSpPr>
            <a:spLocks noGrp="1"/>
          </p:cNvSpPr>
          <p:nvPr>
            <p:ph type="title"/>
          </p:nvPr>
        </p:nvSpPr>
        <p:spPr>
          <a:xfrm>
            <a:off x="152216" y="78458"/>
            <a:ext cx="8380224" cy="1622350"/>
          </a:xfrm>
        </p:spPr>
        <p:txBody>
          <a:bodyPr>
            <a:normAutofit/>
          </a:bodyPr>
          <a:lstStyle/>
          <a:p>
            <a:r>
              <a:rPr lang="es-MX" b="1" dirty="0" smtClean="0"/>
              <a:t>1.2 Conocer el campo de acción de las finanzas</a:t>
            </a:r>
            <a:endParaRPr lang="es-MX"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859200"/>
            <a:ext cx="4038600"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996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95536" y="548680"/>
            <a:ext cx="8352928" cy="830997"/>
          </a:xfrm>
          <a:prstGeom prst="rect">
            <a:avLst/>
          </a:prstGeom>
          <a:noFill/>
          <a:ln>
            <a:solidFill>
              <a:schemeClr val="accent1"/>
            </a:solidFill>
          </a:ln>
        </p:spPr>
        <p:txBody>
          <a:bodyPr wrap="square" rtlCol="0">
            <a:spAutoFit/>
          </a:bodyPr>
          <a:lstStyle/>
          <a:p>
            <a:pPr algn="ctr"/>
            <a:r>
              <a:rPr lang="es-MX" sz="4800" dirty="0" smtClean="0"/>
              <a:t>Administración financiera</a:t>
            </a:r>
            <a:endParaRPr lang="es-MX" sz="4800" dirty="0"/>
          </a:p>
        </p:txBody>
      </p:sp>
      <p:sp>
        <p:nvSpPr>
          <p:cNvPr id="4" name="3 CuadroTexto"/>
          <p:cNvSpPr txBox="1"/>
          <p:nvPr/>
        </p:nvSpPr>
        <p:spPr>
          <a:xfrm>
            <a:off x="4644008" y="2735049"/>
            <a:ext cx="3744416" cy="2062103"/>
          </a:xfrm>
          <a:prstGeom prst="rect">
            <a:avLst/>
          </a:prstGeom>
          <a:noFill/>
        </p:spPr>
        <p:txBody>
          <a:bodyPr wrap="square" rtlCol="0">
            <a:spAutoFit/>
          </a:bodyPr>
          <a:lstStyle/>
          <a:p>
            <a:pPr algn="ctr"/>
            <a:r>
              <a:rPr lang="es-MX" sz="3200" dirty="0" smtClean="0"/>
              <a:t>Decisiones que las empresas toman respecto de sus flujos de efectivo.</a:t>
            </a:r>
            <a:endParaRPr lang="es-MX" sz="3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742" y="2204864"/>
            <a:ext cx="241935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095792"/>
            <a:ext cx="2685773" cy="1707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95817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7504" y="404664"/>
            <a:ext cx="8784976" cy="6453336"/>
          </a:xfrm>
        </p:spPr>
        <p:txBody>
          <a:bodyPr>
            <a:noAutofit/>
          </a:bodyPr>
          <a:lstStyle/>
          <a:p>
            <a:pPr marL="0" indent="0" algn="just">
              <a:buNone/>
            </a:pPr>
            <a:r>
              <a:rPr lang="es-MX" sz="3600" dirty="0" smtClean="0"/>
              <a:t>Unidad de aprendizaje: </a:t>
            </a:r>
            <a:r>
              <a:rPr lang="es-MX" sz="3600" b="1" dirty="0" smtClean="0"/>
              <a:t>Análisis y Planeación Financiera</a:t>
            </a:r>
          </a:p>
          <a:p>
            <a:pPr marL="0" indent="0" algn="just">
              <a:buNone/>
            </a:pPr>
            <a:r>
              <a:rPr lang="es-MX" sz="3600" dirty="0" smtClean="0"/>
              <a:t>Programa </a:t>
            </a:r>
            <a:r>
              <a:rPr lang="es-MX" sz="3600" dirty="0"/>
              <a:t>Educativo: </a:t>
            </a:r>
            <a:r>
              <a:rPr lang="es-MX" sz="3600" b="1" dirty="0"/>
              <a:t>Licenciatura en </a:t>
            </a:r>
            <a:r>
              <a:rPr lang="es-MX" sz="3600" b="1" dirty="0" smtClean="0"/>
              <a:t>Contaduría</a:t>
            </a:r>
          </a:p>
          <a:p>
            <a:pPr marL="0" indent="0" algn="just">
              <a:buNone/>
            </a:pPr>
            <a:r>
              <a:rPr lang="es-MX" sz="3600" dirty="0" smtClean="0"/>
              <a:t>Clave</a:t>
            </a:r>
            <a:r>
              <a:rPr lang="es-MX" sz="3600" dirty="0"/>
              <a:t>: </a:t>
            </a:r>
            <a:r>
              <a:rPr lang="es-MX" sz="3600" b="1" dirty="0" smtClean="0"/>
              <a:t>L30076</a:t>
            </a:r>
            <a:endParaRPr lang="es-MX" sz="3600" b="1" dirty="0"/>
          </a:p>
          <a:p>
            <a:pPr marL="0" indent="0" algn="just">
              <a:buNone/>
            </a:pPr>
            <a:r>
              <a:rPr lang="es-MX" sz="3600" dirty="0"/>
              <a:t>Créditos: </a:t>
            </a:r>
            <a:r>
              <a:rPr lang="es-MX" sz="3600" b="1" dirty="0"/>
              <a:t>7</a:t>
            </a:r>
          </a:p>
          <a:p>
            <a:pPr marL="0" indent="0" algn="just">
              <a:buNone/>
            </a:pPr>
            <a:endParaRPr lang="es-MX" sz="3600" dirty="0"/>
          </a:p>
        </p:txBody>
      </p:sp>
      <p:sp>
        <p:nvSpPr>
          <p:cNvPr id="4" name="Marcador de pie de página 3"/>
          <p:cNvSpPr>
            <a:spLocks noGrp="1"/>
          </p:cNvSpPr>
          <p:nvPr>
            <p:ph type="ftr" sz="quarter" idx="11"/>
          </p:nvPr>
        </p:nvSpPr>
        <p:spPr/>
        <p:txBody>
          <a:bodyPr/>
          <a:lstStyle/>
          <a:p>
            <a:r>
              <a:rPr lang="es-ES" smtClean="0"/>
              <a:t>UAEM                                                        Centro Universitario Ecatepec                                             Dra. Sara Lilia García Pérez</a:t>
            </a:r>
            <a:endParaRPr lang="es-ES"/>
          </a:p>
        </p:txBody>
      </p:sp>
      <p:pic>
        <p:nvPicPr>
          <p:cNvPr id="5" name="Imagen 4"/>
          <p:cNvPicPr>
            <a:picLocks noChangeAspect="1"/>
          </p:cNvPicPr>
          <p:nvPr/>
        </p:nvPicPr>
        <p:blipFill>
          <a:blip r:embed="rId2"/>
          <a:stretch>
            <a:fillRect/>
          </a:stretch>
        </p:blipFill>
        <p:spPr>
          <a:xfrm>
            <a:off x="2915816" y="2523181"/>
            <a:ext cx="6008779" cy="3951499"/>
          </a:xfrm>
          <a:prstGeom prst="rect">
            <a:avLst/>
          </a:prstGeom>
        </p:spPr>
      </p:pic>
    </p:spTree>
    <p:extLst>
      <p:ext uri="{BB962C8B-B14F-4D97-AF65-F5344CB8AC3E}">
        <p14:creationId xmlns:p14="http://schemas.microsoft.com/office/powerpoint/2010/main" val="8323331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2411760" y="188640"/>
            <a:ext cx="4320480" cy="830997"/>
          </a:xfrm>
          <a:prstGeom prst="rect">
            <a:avLst/>
          </a:prstGeom>
          <a:noFill/>
          <a:ln>
            <a:solidFill>
              <a:schemeClr val="accent1"/>
            </a:solidFill>
          </a:ln>
        </p:spPr>
        <p:txBody>
          <a:bodyPr wrap="square" rtlCol="0">
            <a:spAutoFit/>
          </a:bodyPr>
          <a:lstStyle/>
          <a:p>
            <a:pPr algn="ctr"/>
            <a:r>
              <a:rPr lang="es-MX" sz="4800" dirty="0" smtClean="0"/>
              <a:t>Inversiones</a:t>
            </a:r>
            <a:endParaRPr lang="es-MX" sz="4800" dirty="0"/>
          </a:p>
        </p:txBody>
      </p:sp>
      <p:sp>
        <p:nvSpPr>
          <p:cNvPr id="2" name="1 CuadroTexto"/>
          <p:cNvSpPr txBox="1"/>
          <p:nvPr/>
        </p:nvSpPr>
        <p:spPr>
          <a:xfrm>
            <a:off x="179512" y="2348880"/>
            <a:ext cx="2736304" cy="3539430"/>
          </a:xfrm>
          <a:prstGeom prst="rect">
            <a:avLst/>
          </a:prstGeom>
          <a:noFill/>
          <a:ln>
            <a:solidFill>
              <a:schemeClr val="accent1"/>
            </a:solidFill>
          </a:ln>
        </p:spPr>
        <p:txBody>
          <a:bodyPr wrap="square" rtlCol="0">
            <a:spAutoFit/>
          </a:bodyPr>
          <a:lstStyle/>
          <a:p>
            <a:pPr algn="ctr"/>
            <a:r>
              <a:rPr lang="es-MX" sz="2800" dirty="0" smtClean="0"/>
              <a:t>Decisiones que toman las empresas y las personas cuando eligen los valores que conformarán sus portafolios de inversión.</a:t>
            </a:r>
            <a:endParaRPr lang="es-MX" sz="2800" dirty="0"/>
          </a:p>
        </p:txBody>
      </p:sp>
      <p:sp>
        <p:nvSpPr>
          <p:cNvPr id="3" name="2 Flecha curvada hacia abajo"/>
          <p:cNvSpPr/>
          <p:nvPr/>
        </p:nvSpPr>
        <p:spPr>
          <a:xfrm>
            <a:off x="2699792" y="1340768"/>
            <a:ext cx="3600400" cy="100811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6" name="5 CuadroTexto"/>
          <p:cNvSpPr txBox="1"/>
          <p:nvPr/>
        </p:nvSpPr>
        <p:spPr>
          <a:xfrm>
            <a:off x="5868144" y="2276872"/>
            <a:ext cx="2736304" cy="1384995"/>
          </a:xfrm>
          <a:prstGeom prst="rect">
            <a:avLst/>
          </a:prstGeom>
          <a:noFill/>
          <a:ln>
            <a:solidFill>
              <a:schemeClr val="accent1"/>
            </a:solidFill>
          </a:ln>
        </p:spPr>
        <p:txBody>
          <a:bodyPr wrap="square" rtlCol="0">
            <a:spAutoFit/>
          </a:bodyPr>
          <a:lstStyle/>
          <a:p>
            <a:pPr algn="ctr"/>
            <a:r>
              <a:rPr lang="es-MX" sz="2800" dirty="0" smtClean="0"/>
              <a:t>Determinar valores, riesgos, rendimientos.</a:t>
            </a:r>
            <a:endParaRPr lang="es-MX" sz="2800" dirty="0"/>
          </a:p>
        </p:txBody>
      </p:sp>
      <p:sp>
        <p:nvSpPr>
          <p:cNvPr id="7" name="6 CuadroTexto"/>
          <p:cNvSpPr txBox="1"/>
          <p:nvPr/>
        </p:nvSpPr>
        <p:spPr>
          <a:xfrm>
            <a:off x="5868144" y="4060229"/>
            <a:ext cx="2736304" cy="1384995"/>
          </a:xfrm>
          <a:prstGeom prst="rect">
            <a:avLst/>
          </a:prstGeom>
          <a:noFill/>
          <a:ln>
            <a:solidFill>
              <a:schemeClr val="accent1"/>
            </a:solidFill>
          </a:ln>
        </p:spPr>
        <p:txBody>
          <a:bodyPr wrap="square" rtlCol="0">
            <a:spAutoFit/>
          </a:bodyPr>
          <a:lstStyle/>
          <a:p>
            <a:pPr algn="ctr"/>
            <a:r>
              <a:rPr lang="es-MX" sz="2800" dirty="0" smtClean="0"/>
              <a:t>Determinar la mezcla de valores óptima.</a:t>
            </a:r>
            <a:endParaRPr lang="es-MX" sz="2800" dirty="0"/>
          </a:p>
        </p:txBody>
      </p:sp>
      <p:pic>
        <p:nvPicPr>
          <p:cNvPr id="8" name="Picture 2" descr="http://3.bp.blogspot.com/-PRhYgk_2czI/T-qES_Efo-I/AAAAAAAAABg/Icc8rbA3prU/s400/finanz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607123"/>
            <a:ext cx="2232248" cy="2838101"/>
          </a:xfrm>
          <a:prstGeom prst="rect">
            <a:avLst/>
          </a:prstGeom>
          <a:noFill/>
          <a:extLst>
            <a:ext uri="{909E8E84-426E-40DD-AFC4-6F175D3DCCD1}">
              <a14:hiddenFill xmlns:a14="http://schemas.microsoft.com/office/drawing/2010/main">
                <a:solidFill>
                  <a:srgbClr val="FFFFFF"/>
                </a:solidFill>
              </a14:hiddenFill>
            </a:ext>
          </a:extLst>
        </p:spPr>
      </p:pic>
      <p:sp>
        <p:nvSpPr>
          <p:cNvPr id="9" name="8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147320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419872" y="2204864"/>
            <a:ext cx="2664296" cy="1569660"/>
          </a:xfrm>
          <a:prstGeom prst="rect">
            <a:avLst/>
          </a:prstGeom>
          <a:noFill/>
          <a:ln>
            <a:solidFill>
              <a:schemeClr val="accent1"/>
            </a:solidFill>
          </a:ln>
        </p:spPr>
        <p:txBody>
          <a:bodyPr wrap="square" rtlCol="0">
            <a:spAutoFit/>
          </a:bodyPr>
          <a:lstStyle/>
          <a:p>
            <a:pPr algn="ctr"/>
            <a:r>
              <a:rPr lang="es-MX" sz="3200" dirty="0" smtClean="0"/>
              <a:t>Mercados e instituciones financieras</a:t>
            </a:r>
            <a:endParaRPr lang="es-MX" sz="3200" dirty="0"/>
          </a:p>
        </p:txBody>
      </p:sp>
      <p:pic>
        <p:nvPicPr>
          <p:cNvPr id="8" name="Picture 2" descr="http://www.ransombecker.com.mx/images/log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872081"/>
            <a:ext cx="2160240" cy="1800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grupogalo.com/new_site/wp-content/uploads/image14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797" y="3501008"/>
            <a:ext cx="1915971" cy="23881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norteeconomico.com.ar/documentos/3/515_dolar%2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4188" y="116632"/>
            <a:ext cx="1980220" cy="111495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eleconomista.com.mx/files/imagecache/nota_completa/AFORE%20BANAMEX%2003_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4563470"/>
            <a:ext cx="2087954" cy="13858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www.12minutos.com/wp-content/uploads/2008/02/bancos-mexico.gif"/>
          <p:cNvPicPr>
            <a:picLocks noChangeAspect="1" noChangeArrowheads="1"/>
          </p:cNvPicPr>
          <p:nvPr/>
        </p:nvPicPr>
        <p:blipFill rotWithShape="1">
          <a:blip r:embed="rId6">
            <a:extLst>
              <a:ext uri="{28A0092B-C50C-407E-A947-70E740481C1C}">
                <a14:useLocalDpi xmlns:a14="http://schemas.microsoft.com/office/drawing/2010/main" val="0"/>
              </a:ext>
            </a:extLst>
          </a:blip>
          <a:srcRect b="28857"/>
          <a:stretch/>
        </p:blipFill>
        <p:spPr bwMode="auto">
          <a:xfrm>
            <a:off x="141395" y="188640"/>
            <a:ext cx="2880320" cy="2616156"/>
          </a:xfrm>
          <a:prstGeom prst="rect">
            <a:avLst/>
          </a:prstGeom>
          <a:solidFill>
            <a:schemeClr val="bg1"/>
          </a:solidFill>
          <a:ln>
            <a:solidFill>
              <a:schemeClr val="tx1"/>
            </a:solidFill>
          </a:ln>
        </p:spPr>
      </p:pic>
      <p:pic>
        <p:nvPicPr>
          <p:cNvPr id="14" name="Picture 17" descr="ACCEL">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7923" y="3284215"/>
            <a:ext cx="1238250" cy="5048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3" descr="ALMACENADORA INTERAMERICANA">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28184" y="1908748"/>
            <a:ext cx="2873935" cy="117168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www.pysnnoticias.com/wp-content/plugins/wp-o-matic/cache/e9348_Mercado_Internacional_Monetario.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99550" y="476672"/>
            <a:ext cx="1512168" cy="1502087"/>
          </a:xfrm>
          <a:prstGeom prst="rect">
            <a:avLst/>
          </a:prstGeom>
          <a:noFill/>
          <a:extLst>
            <a:ext uri="{909E8E84-426E-40DD-AFC4-6F175D3DCCD1}">
              <a14:hiddenFill xmlns:a14="http://schemas.microsoft.com/office/drawing/2010/main">
                <a:solidFill>
                  <a:srgbClr val="FFFFFF"/>
                </a:solidFill>
              </a14:hiddenFill>
            </a:ext>
          </a:extLst>
        </p:spPr>
      </p:pic>
      <p:sp>
        <p:nvSpPr>
          <p:cNvPr id="19" name="18 CuadroTexto"/>
          <p:cNvSpPr txBox="1"/>
          <p:nvPr/>
        </p:nvSpPr>
        <p:spPr>
          <a:xfrm>
            <a:off x="213403" y="2852936"/>
            <a:ext cx="2736304" cy="369332"/>
          </a:xfrm>
          <a:prstGeom prst="rect">
            <a:avLst/>
          </a:prstGeom>
          <a:noFill/>
        </p:spPr>
        <p:txBody>
          <a:bodyPr wrap="square" rtlCol="0">
            <a:spAutoFit/>
          </a:bodyPr>
          <a:lstStyle/>
          <a:p>
            <a:pPr algn="ctr"/>
            <a:r>
              <a:rPr lang="es-MX" dirty="0" smtClean="0"/>
              <a:t>Instituciones de crédito</a:t>
            </a:r>
          </a:p>
        </p:txBody>
      </p:sp>
      <p:sp>
        <p:nvSpPr>
          <p:cNvPr id="20" name="19 CuadroTexto"/>
          <p:cNvSpPr txBox="1"/>
          <p:nvPr/>
        </p:nvSpPr>
        <p:spPr>
          <a:xfrm>
            <a:off x="6084168" y="1196752"/>
            <a:ext cx="2736304" cy="646331"/>
          </a:xfrm>
          <a:prstGeom prst="rect">
            <a:avLst/>
          </a:prstGeom>
          <a:noFill/>
        </p:spPr>
        <p:txBody>
          <a:bodyPr wrap="square" rtlCol="0">
            <a:spAutoFit/>
          </a:bodyPr>
          <a:lstStyle/>
          <a:p>
            <a:pPr algn="ctr"/>
            <a:r>
              <a:rPr lang="es-MX" dirty="0" smtClean="0"/>
              <a:t>Organismos y actividades auxiliares de crédito</a:t>
            </a:r>
          </a:p>
        </p:txBody>
      </p:sp>
      <p:sp>
        <p:nvSpPr>
          <p:cNvPr id="21" name="20 CuadroTexto"/>
          <p:cNvSpPr txBox="1"/>
          <p:nvPr/>
        </p:nvSpPr>
        <p:spPr>
          <a:xfrm>
            <a:off x="323528" y="6011996"/>
            <a:ext cx="2736304" cy="369332"/>
          </a:xfrm>
          <a:prstGeom prst="rect">
            <a:avLst/>
          </a:prstGeom>
          <a:noFill/>
        </p:spPr>
        <p:txBody>
          <a:bodyPr wrap="square" rtlCol="0">
            <a:spAutoFit/>
          </a:bodyPr>
          <a:lstStyle/>
          <a:p>
            <a:pPr algn="ctr"/>
            <a:r>
              <a:rPr lang="es-MX" dirty="0" smtClean="0"/>
              <a:t>Organismos bursátiles</a:t>
            </a:r>
          </a:p>
        </p:txBody>
      </p:sp>
      <p:sp>
        <p:nvSpPr>
          <p:cNvPr id="22" name="21 CuadroTexto"/>
          <p:cNvSpPr txBox="1"/>
          <p:nvPr/>
        </p:nvSpPr>
        <p:spPr>
          <a:xfrm>
            <a:off x="6228184" y="5807005"/>
            <a:ext cx="2736304" cy="646331"/>
          </a:xfrm>
          <a:prstGeom prst="rect">
            <a:avLst/>
          </a:prstGeom>
          <a:noFill/>
        </p:spPr>
        <p:txBody>
          <a:bodyPr wrap="square" rtlCol="0">
            <a:spAutoFit/>
          </a:bodyPr>
          <a:lstStyle/>
          <a:p>
            <a:pPr algn="ctr"/>
            <a:r>
              <a:rPr lang="es-MX" dirty="0" smtClean="0"/>
              <a:t>Instituciones de seguros y fianzas</a:t>
            </a:r>
          </a:p>
        </p:txBody>
      </p:sp>
      <p:sp>
        <p:nvSpPr>
          <p:cNvPr id="23" name="22 CuadroTexto"/>
          <p:cNvSpPr txBox="1"/>
          <p:nvPr/>
        </p:nvSpPr>
        <p:spPr>
          <a:xfrm>
            <a:off x="3131840" y="6095037"/>
            <a:ext cx="2736304" cy="646331"/>
          </a:xfrm>
          <a:prstGeom prst="rect">
            <a:avLst/>
          </a:prstGeom>
          <a:noFill/>
        </p:spPr>
        <p:txBody>
          <a:bodyPr wrap="square" rtlCol="0">
            <a:spAutoFit/>
          </a:bodyPr>
          <a:lstStyle/>
          <a:p>
            <a:pPr algn="ctr"/>
            <a:r>
              <a:rPr lang="es-MX" dirty="0" smtClean="0"/>
              <a:t>Instituciones del sistema de ahorro para el retiro</a:t>
            </a:r>
          </a:p>
        </p:txBody>
      </p:sp>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485443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arn(inVertical)">
                                      <p:cBhvr>
                                        <p:cTn id="20" dur="500"/>
                                        <p:tgtEl>
                                          <p:spTgt spid="10"/>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par>
                                <p:cTn id="24" presetID="16" presetClass="entr" presetSubtype="21"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par>
                                <p:cTn id="27" presetID="16" presetClass="entr" presetSubtype="21"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arn(inVertic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Vertical)">
                                      <p:cBhvr>
                                        <p:cTn id="42" dur="500"/>
                                        <p:tgtEl>
                                          <p:spTgt spid="8"/>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arn(inVertical)">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arn(inVertical)">
                                      <p:cBhvr>
                                        <p:cTn id="50" dur="500"/>
                                        <p:tgtEl>
                                          <p:spTgt spid="12"/>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barn(inVertical)">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barn(inVertical)">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187624" y="476672"/>
            <a:ext cx="7128792" cy="830997"/>
          </a:xfrm>
          <a:prstGeom prst="rect">
            <a:avLst/>
          </a:prstGeom>
          <a:noFill/>
          <a:ln>
            <a:solidFill>
              <a:schemeClr val="accent1"/>
            </a:solidFill>
          </a:ln>
        </p:spPr>
        <p:txBody>
          <a:bodyPr wrap="square" rtlCol="0">
            <a:spAutoFit/>
          </a:bodyPr>
          <a:lstStyle/>
          <a:p>
            <a:pPr algn="ctr"/>
            <a:r>
              <a:rPr lang="es-MX" sz="4800" dirty="0" smtClean="0"/>
              <a:t>Servicios financieros</a:t>
            </a:r>
            <a:endParaRPr lang="es-MX" sz="4800" dirty="0"/>
          </a:p>
        </p:txBody>
      </p:sp>
      <p:sp>
        <p:nvSpPr>
          <p:cNvPr id="2" name="1 CuadroTexto"/>
          <p:cNvSpPr txBox="1"/>
          <p:nvPr/>
        </p:nvSpPr>
        <p:spPr>
          <a:xfrm>
            <a:off x="484631" y="2587058"/>
            <a:ext cx="2448272" cy="1384995"/>
          </a:xfrm>
          <a:prstGeom prst="rect">
            <a:avLst/>
          </a:prstGeom>
          <a:noFill/>
        </p:spPr>
        <p:txBody>
          <a:bodyPr wrap="square" rtlCol="0">
            <a:spAutoFit/>
          </a:bodyPr>
          <a:lstStyle/>
          <a:p>
            <a:pPr algn="ctr"/>
            <a:r>
              <a:rPr lang="es-MX" sz="2800" dirty="0" smtClean="0"/>
              <a:t>Funciones que ofrecen las organizaciones</a:t>
            </a:r>
            <a:endParaRPr lang="es-MX" sz="2800" dirty="0"/>
          </a:p>
        </p:txBody>
      </p:sp>
      <p:sp>
        <p:nvSpPr>
          <p:cNvPr id="4" name="3 CuadroTexto"/>
          <p:cNvSpPr txBox="1"/>
          <p:nvPr/>
        </p:nvSpPr>
        <p:spPr>
          <a:xfrm>
            <a:off x="6084168" y="2636912"/>
            <a:ext cx="2736304" cy="2246769"/>
          </a:xfrm>
          <a:prstGeom prst="rect">
            <a:avLst/>
          </a:prstGeom>
          <a:noFill/>
        </p:spPr>
        <p:txBody>
          <a:bodyPr wrap="square" rtlCol="0">
            <a:spAutoFit/>
          </a:bodyPr>
          <a:lstStyle/>
          <a:p>
            <a:pPr algn="ctr"/>
            <a:r>
              <a:rPr lang="es-MX" sz="2800" dirty="0" smtClean="0"/>
              <a:t>Administración del dinero,</a:t>
            </a:r>
          </a:p>
          <a:p>
            <a:pPr algn="ctr"/>
            <a:r>
              <a:rPr lang="es-MX" sz="2800" dirty="0"/>
              <a:t>c</a:t>
            </a:r>
            <a:r>
              <a:rPr lang="es-MX" sz="2800" dirty="0" smtClean="0"/>
              <a:t>ómo invertir, elaboración de presupuestos.</a:t>
            </a:r>
            <a:endParaRPr lang="es-MX"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8148" y="3356992"/>
            <a:ext cx="2783210" cy="1560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7039" y="2212298"/>
            <a:ext cx="2809875"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485" y="4280312"/>
            <a:ext cx="1528564" cy="175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0874235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Grp="1" noChangeArrowheads="1"/>
          </p:cNvSpPr>
          <p:nvPr>
            <p:ph type="title"/>
          </p:nvPr>
        </p:nvSpPr>
        <p:spPr>
          <a:xfrm>
            <a:off x="251520" y="630238"/>
            <a:ext cx="8568952" cy="1070570"/>
          </a:xfrm>
        </p:spPr>
        <p:txBody>
          <a:bodyPr>
            <a:normAutofit fontScale="90000"/>
          </a:bodyPr>
          <a:lstStyle/>
          <a:p>
            <a:pPr algn="ctr"/>
            <a:r>
              <a:rPr lang="es-MX" sz="4000" dirty="0" smtClean="0"/>
              <a:t>Mercados e instituciones financieras conformado </a:t>
            </a:r>
            <a:r>
              <a:rPr lang="es-MX" sz="4000" dirty="0"/>
              <a:t>por</a:t>
            </a:r>
            <a:endParaRPr lang="es-ES" sz="4000" dirty="0"/>
          </a:p>
        </p:txBody>
      </p:sp>
      <p:sp>
        <p:nvSpPr>
          <p:cNvPr id="4" name="Rectangle 7"/>
          <p:cNvSpPr txBox="1">
            <a:spLocks noChangeArrowheads="1"/>
          </p:cNvSpPr>
          <p:nvPr/>
        </p:nvSpPr>
        <p:spPr>
          <a:xfrm>
            <a:off x="395288" y="2420938"/>
            <a:ext cx="3600450" cy="3960812"/>
          </a:xfrm>
          <a:prstGeom prst="rect">
            <a:avLst/>
          </a:prstGeom>
          <a:solidFill>
            <a:schemeClr val="tx2">
              <a:lumMod val="40000"/>
              <a:lumOff val="60000"/>
            </a:schemeClr>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33400" indent="-533400" algn="just">
              <a:buFont typeface="Wingdings" pitchFamily="2" charset="2"/>
              <a:buNone/>
            </a:pPr>
            <a:r>
              <a:rPr lang="es-MX" sz="2400" dirty="0" smtClean="0">
                <a:solidFill>
                  <a:schemeClr val="bg1"/>
                </a:solidFill>
              </a:rPr>
              <a:t>a) Organismos reguladores y supervisores: </a:t>
            </a:r>
          </a:p>
          <a:p>
            <a:pPr marL="928688" lvl="1" indent="-457200" algn="just"/>
            <a:r>
              <a:rPr lang="es-MX" sz="2000" dirty="0" smtClean="0">
                <a:solidFill>
                  <a:schemeClr val="bg1"/>
                </a:solidFill>
              </a:rPr>
              <a:t>SHCP</a:t>
            </a:r>
          </a:p>
          <a:p>
            <a:pPr marL="928688" lvl="1" indent="-457200" algn="just"/>
            <a:r>
              <a:rPr lang="es-MX" sz="2000" dirty="0" smtClean="0">
                <a:solidFill>
                  <a:schemeClr val="bg1"/>
                </a:solidFill>
              </a:rPr>
              <a:t>BANXICO</a:t>
            </a:r>
          </a:p>
          <a:p>
            <a:pPr marL="928688" lvl="1" indent="-457200" algn="just"/>
            <a:r>
              <a:rPr lang="es-MX" sz="2000" dirty="0" smtClean="0">
                <a:solidFill>
                  <a:schemeClr val="bg1"/>
                </a:solidFill>
              </a:rPr>
              <a:t>CNBV</a:t>
            </a:r>
          </a:p>
          <a:p>
            <a:pPr marL="928688" lvl="1" indent="-457200" algn="just"/>
            <a:r>
              <a:rPr lang="es-MX" sz="2000" dirty="0" smtClean="0">
                <a:solidFill>
                  <a:schemeClr val="bg1"/>
                </a:solidFill>
              </a:rPr>
              <a:t>CNSF</a:t>
            </a:r>
          </a:p>
          <a:p>
            <a:pPr marL="928688" lvl="1" indent="-457200" algn="just"/>
            <a:r>
              <a:rPr lang="es-MX" sz="2000" dirty="0" smtClean="0">
                <a:solidFill>
                  <a:schemeClr val="bg1"/>
                </a:solidFill>
              </a:rPr>
              <a:t>CONSAR</a:t>
            </a:r>
          </a:p>
          <a:p>
            <a:pPr marL="928688" lvl="1" indent="-457200" algn="just"/>
            <a:r>
              <a:rPr lang="es-MX" sz="2000" dirty="0" smtClean="0">
                <a:solidFill>
                  <a:schemeClr val="bg1"/>
                </a:solidFill>
              </a:rPr>
              <a:t>CONDUSEF</a:t>
            </a:r>
          </a:p>
          <a:p>
            <a:pPr marL="928688" lvl="1" indent="-457200" algn="just"/>
            <a:r>
              <a:rPr lang="es-MX" sz="2000" dirty="0" smtClean="0">
                <a:solidFill>
                  <a:schemeClr val="bg1"/>
                </a:solidFill>
              </a:rPr>
              <a:t>IPAB</a:t>
            </a:r>
            <a:endParaRPr lang="es-MX" sz="2000" dirty="0">
              <a:solidFill>
                <a:schemeClr val="bg1"/>
              </a:solidFill>
            </a:endParaRPr>
          </a:p>
        </p:txBody>
      </p:sp>
      <p:sp>
        <p:nvSpPr>
          <p:cNvPr id="5" name="Rectangle 9"/>
          <p:cNvSpPr>
            <a:spLocks noChangeArrowheads="1"/>
          </p:cNvSpPr>
          <p:nvPr/>
        </p:nvSpPr>
        <p:spPr bwMode="auto">
          <a:xfrm>
            <a:off x="4643438" y="2420938"/>
            <a:ext cx="3673475" cy="3960812"/>
          </a:xfrm>
          <a:prstGeom prst="rect">
            <a:avLst/>
          </a:prstGeom>
          <a:solidFill>
            <a:srgbClr val="00B050"/>
          </a:solidFill>
          <a:ln>
            <a:noFill/>
          </a:ln>
          <a:effectLst/>
        </p:spPr>
        <p:txBody>
          <a:bodyPr/>
          <a:lstStyle/>
          <a:p>
            <a:pPr marL="533400" indent="-533400" algn="just">
              <a:spcBef>
                <a:spcPct val="20000"/>
              </a:spcBef>
              <a:buClr>
                <a:schemeClr val="bg2"/>
              </a:buClr>
              <a:buSzPct val="70000"/>
              <a:buFont typeface="Wingdings" pitchFamily="2" charset="2"/>
              <a:buNone/>
            </a:pPr>
            <a:r>
              <a:rPr lang="es-MX" sz="2400" dirty="0">
                <a:solidFill>
                  <a:schemeClr val="bg1"/>
                </a:solidFill>
              </a:rPr>
              <a:t>b) Organismos operativos:</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Instituciones de crédito</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Organizaciones y actividades auxiliares de crédito</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Organizaciones bursátiles</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Instituciones de seguros y fianzas</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Instituciones del SAR</a:t>
            </a:r>
          </a:p>
          <a:p>
            <a:pPr marL="928688" lvl="1" indent="-457200" algn="just">
              <a:spcBef>
                <a:spcPct val="20000"/>
              </a:spcBef>
              <a:buClr>
                <a:schemeClr val="accent2"/>
              </a:buClr>
              <a:buSzPct val="75000"/>
              <a:buFont typeface="Wingdings" pitchFamily="2" charset="2"/>
              <a:buChar char="n"/>
            </a:pPr>
            <a:r>
              <a:rPr lang="es-MX" sz="2000" dirty="0">
                <a:solidFill>
                  <a:schemeClr val="bg1"/>
                </a:solidFill>
              </a:rPr>
              <a:t>Otros organismos</a:t>
            </a:r>
          </a:p>
        </p:txBody>
      </p:sp>
      <p:sp>
        <p:nvSpPr>
          <p:cNvPr id="6" name="5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7893194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88640"/>
            <a:ext cx="8784976" cy="1584176"/>
          </a:xfrm>
        </p:spPr>
        <p:txBody>
          <a:bodyPr>
            <a:normAutofit/>
          </a:bodyPr>
          <a:lstStyle/>
          <a:p>
            <a:pPr marL="0" indent="0" algn="ctr">
              <a:buNone/>
            </a:pPr>
            <a:r>
              <a:rPr lang="es-MX" sz="4400" b="1" dirty="0" smtClean="0"/>
              <a:t>1.3 Identificar las funciones del administrador financiero</a:t>
            </a:r>
          </a:p>
        </p:txBody>
      </p:sp>
      <p:sp>
        <p:nvSpPr>
          <p:cNvPr id="2" name="1 CuadroTexto"/>
          <p:cNvSpPr txBox="1"/>
          <p:nvPr/>
        </p:nvSpPr>
        <p:spPr>
          <a:xfrm>
            <a:off x="1691680" y="2034596"/>
            <a:ext cx="5294576" cy="2862322"/>
          </a:xfrm>
          <a:prstGeom prst="rect">
            <a:avLst/>
          </a:prstGeom>
          <a:noFill/>
          <a:ln>
            <a:noFill/>
          </a:ln>
        </p:spPr>
        <p:txBody>
          <a:bodyPr wrap="square" rtlCol="0">
            <a:spAutoFit/>
          </a:bodyPr>
          <a:lstStyle/>
          <a:p>
            <a:pPr algn="ctr"/>
            <a:r>
              <a:rPr lang="es-MX" sz="3600" dirty="0" smtClean="0"/>
              <a:t>La meta de la administración financiera es </a:t>
            </a:r>
            <a:r>
              <a:rPr lang="es-MX" sz="3600" b="1" dirty="0" smtClean="0"/>
              <a:t>maximizar el valor actual por acción del capital existente</a:t>
            </a:r>
            <a:r>
              <a:rPr lang="es-MX" sz="3600" dirty="0" smtClean="0"/>
              <a:t>.</a:t>
            </a:r>
            <a:endParaRPr lang="es-MX" sz="3600" dirty="0"/>
          </a:p>
        </p:txBody>
      </p:sp>
      <p:pic>
        <p:nvPicPr>
          <p:cNvPr id="4100" name="Picture 4" descr="http://financialred.com.mx/wp-content/uploads/2012/11/empresas-mujer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4894614"/>
            <a:ext cx="2189436" cy="1204630"/>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849" y="5085184"/>
            <a:ext cx="2541662" cy="1430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20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par>
                                <p:cTn id="13" presetID="16" presetClass="entr" presetSubtype="21" fill="hold" nodeType="withEffect">
                                  <p:stCondLst>
                                    <p:cond delay="0"/>
                                  </p:stCondLst>
                                  <p:childTnLst>
                                    <p:set>
                                      <p:cBhvr>
                                        <p:cTn id="14" dur="1" fill="hold">
                                          <p:stCondLst>
                                            <p:cond delay="0"/>
                                          </p:stCondLst>
                                        </p:cTn>
                                        <p:tgtEl>
                                          <p:spTgt spid="4100"/>
                                        </p:tgtEl>
                                        <p:attrNameLst>
                                          <p:attrName>style.visibility</p:attrName>
                                        </p:attrNameLst>
                                      </p:cBhvr>
                                      <p:to>
                                        <p:strVal val="visible"/>
                                      </p:to>
                                    </p:set>
                                    <p:animEffect transition="in" filter="barn(inVertical)">
                                      <p:cBhvr>
                                        <p:cTn id="15"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1332051"/>
            <a:ext cx="4608512" cy="4401205"/>
          </a:xfrm>
          <a:prstGeom prst="rect">
            <a:avLst/>
          </a:prstGeom>
          <a:noFill/>
          <a:ln>
            <a:solidFill>
              <a:schemeClr val="tx2">
                <a:lumMod val="75000"/>
              </a:schemeClr>
            </a:solidFill>
          </a:ln>
        </p:spPr>
        <p:txBody>
          <a:bodyPr wrap="square" rtlCol="0">
            <a:spAutoFit/>
          </a:bodyPr>
          <a:lstStyle/>
          <a:p>
            <a:pPr algn="ctr"/>
            <a:r>
              <a:rPr lang="es-MX" sz="4000" dirty="0" smtClean="0"/>
              <a:t>Asignar eficientemente los recursos y orientar todas sus decisiones para aumentar el valor de la riqueza de los accionistas</a:t>
            </a:r>
            <a:endParaRPr lang="es-MX" sz="4000" dirty="0"/>
          </a:p>
        </p:txBody>
      </p:sp>
      <p:pic>
        <p:nvPicPr>
          <p:cNvPr id="5122" name="Picture 2" descr="http://www.blogcdn.com/tecnopadres.aollatino.com/media/2010/09/sahm59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548680"/>
            <a:ext cx="2527236" cy="168339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dominalared.com/blog/wp-content/uploads/2010/06/hombre_de_negocio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4807" y="2257115"/>
            <a:ext cx="2571750" cy="2667000"/>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6" name="5 Flecha curvada hacia abajo"/>
          <p:cNvSpPr/>
          <p:nvPr/>
        </p:nvSpPr>
        <p:spPr>
          <a:xfrm>
            <a:off x="3923928" y="404664"/>
            <a:ext cx="1944216" cy="648072"/>
          </a:xfrm>
          <a:prstGeom prst="curvedDown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319413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251520" y="1124744"/>
            <a:ext cx="5184576" cy="4021907"/>
          </a:xfrm>
        </p:spPr>
        <p:txBody>
          <a:bodyPr>
            <a:normAutofit/>
          </a:bodyPr>
          <a:lstStyle/>
          <a:p>
            <a:pPr marL="0" indent="0" algn="ctr">
              <a:buNone/>
            </a:pPr>
            <a:r>
              <a:rPr lang="es-ES" sz="4000" dirty="0"/>
              <a:t>L</a:t>
            </a:r>
            <a:r>
              <a:rPr lang="es-ES" sz="4000" dirty="0" smtClean="0"/>
              <a:t>a </a:t>
            </a:r>
            <a:r>
              <a:rPr lang="es-ES" sz="4000" dirty="0"/>
              <a:t>esencia de las finanzas corporativas es la relación entre las decisiones de negocios y el valor de las acciones de la empresa. </a:t>
            </a:r>
            <a:endParaRPr lang="es-ES" sz="4000" dirty="0" smtClean="0"/>
          </a:p>
        </p:txBody>
      </p:sp>
      <p:pic>
        <p:nvPicPr>
          <p:cNvPr id="13314" name="Picture 2" descr="http://coastaltravels.net/wp-content/uploads/2010/11/a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628800"/>
            <a:ext cx="3384376"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18973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arn(inVertical)">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4016" y="44624"/>
            <a:ext cx="8849432" cy="1656184"/>
          </a:xfrm>
        </p:spPr>
        <p:txBody>
          <a:bodyPr>
            <a:normAutofit/>
          </a:bodyPr>
          <a:lstStyle/>
          <a:p>
            <a:r>
              <a:rPr lang="es-MX" sz="4000" dirty="0" smtClean="0"/>
              <a:t>Problemáticas que atiende el Especialista en Finanzas Corporativas</a:t>
            </a:r>
            <a:endParaRPr lang="es-MX" sz="4000" dirty="0"/>
          </a:p>
        </p:txBody>
      </p:sp>
      <p:sp>
        <p:nvSpPr>
          <p:cNvPr id="3" name="2 CuadroTexto"/>
          <p:cNvSpPr txBox="1"/>
          <p:nvPr/>
        </p:nvSpPr>
        <p:spPr>
          <a:xfrm>
            <a:off x="606759" y="2188021"/>
            <a:ext cx="3168352" cy="1384995"/>
          </a:xfrm>
          <a:prstGeom prst="rect">
            <a:avLst/>
          </a:prstGeom>
          <a:noFill/>
          <a:ln>
            <a:solidFill>
              <a:srgbClr val="00B0F0"/>
            </a:solidFill>
          </a:ln>
        </p:spPr>
        <p:txBody>
          <a:bodyPr wrap="square" rtlCol="0">
            <a:spAutoFit/>
          </a:bodyPr>
          <a:lstStyle/>
          <a:p>
            <a:pPr algn="ctr"/>
            <a:r>
              <a:rPr lang="es-ES" sz="2800" dirty="0" smtClean="0"/>
              <a:t>Falta </a:t>
            </a:r>
            <a:r>
              <a:rPr lang="es-ES" sz="2800" dirty="0"/>
              <a:t>de planeación administrativa y </a:t>
            </a:r>
            <a:r>
              <a:rPr lang="es-ES" sz="2800" dirty="0" smtClean="0"/>
              <a:t>financiera</a:t>
            </a:r>
            <a:endParaRPr lang="es-MX" sz="2800" dirty="0"/>
          </a:p>
        </p:txBody>
      </p:sp>
      <p:pic>
        <p:nvPicPr>
          <p:cNvPr id="14338" name="Picture 2" descr="http://www.altonivel.com.mx/assets/images/Negocios/Empresas/problemas_financier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501008"/>
            <a:ext cx="3048000" cy="2286001"/>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6444207" y="2069141"/>
            <a:ext cx="2549241" cy="954107"/>
          </a:xfrm>
          <a:prstGeom prst="rect">
            <a:avLst/>
          </a:prstGeom>
          <a:noFill/>
          <a:ln>
            <a:solidFill>
              <a:srgbClr val="00B0F0"/>
            </a:solidFill>
          </a:ln>
        </p:spPr>
        <p:txBody>
          <a:bodyPr wrap="square" rtlCol="0">
            <a:spAutoFit/>
          </a:bodyPr>
          <a:lstStyle/>
          <a:p>
            <a:pPr algn="ctr"/>
            <a:r>
              <a:rPr lang="es-ES" sz="2800" dirty="0" smtClean="0"/>
              <a:t>escasez </a:t>
            </a:r>
            <a:r>
              <a:rPr lang="es-ES" sz="2800" dirty="0"/>
              <a:t>de </a:t>
            </a:r>
            <a:r>
              <a:rPr lang="es-ES" sz="2800" dirty="0" smtClean="0"/>
              <a:t>recursos</a:t>
            </a:r>
            <a:endParaRPr lang="es-MX" sz="2800" dirty="0"/>
          </a:p>
        </p:txBody>
      </p:sp>
      <p:sp>
        <p:nvSpPr>
          <p:cNvPr id="8" name="7 CuadroTexto"/>
          <p:cNvSpPr txBox="1"/>
          <p:nvPr/>
        </p:nvSpPr>
        <p:spPr>
          <a:xfrm>
            <a:off x="467544" y="5212357"/>
            <a:ext cx="2863552" cy="1384995"/>
          </a:xfrm>
          <a:prstGeom prst="rect">
            <a:avLst/>
          </a:prstGeom>
          <a:noFill/>
          <a:ln>
            <a:solidFill>
              <a:srgbClr val="00B0F0"/>
            </a:solidFill>
          </a:ln>
        </p:spPr>
        <p:txBody>
          <a:bodyPr wrap="square" rtlCol="0">
            <a:spAutoFit/>
          </a:bodyPr>
          <a:lstStyle/>
          <a:p>
            <a:pPr algn="ctr"/>
            <a:r>
              <a:rPr lang="es-ES" sz="2800" dirty="0" smtClean="0"/>
              <a:t>períodos </a:t>
            </a:r>
            <a:r>
              <a:rPr lang="es-ES" sz="2800" dirty="0"/>
              <a:t>de ventas bajas y costos </a:t>
            </a:r>
            <a:r>
              <a:rPr lang="es-ES" sz="2800" dirty="0" smtClean="0"/>
              <a:t>altos</a:t>
            </a:r>
            <a:endParaRPr lang="es-MX" sz="2800" dirty="0"/>
          </a:p>
        </p:txBody>
      </p:sp>
      <p:sp>
        <p:nvSpPr>
          <p:cNvPr id="10" name="9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9439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par>
                                <p:cTn id="13" presetID="16" presetClass="entr" presetSubtype="21" fill="hold" nodeType="withEffect">
                                  <p:stCondLst>
                                    <p:cond delay="0"/>
                                  </p:stCondLst>
                                  <p:childTnLst>
                                    <p:set>
                                      <p:cBhvr>
                                        <p:cTn id="14" dur="1" fill="hold">
                                          <p:stCondLst>
                                            <p:cond delay="0"/>
                                          </p:stCondLst>
                                        </p:cTn>
                                        <p:tgtEl>
                                          <p:spTgt spid="14338"/>
                                        </p:tgtEl>
                                        <p:attrNameLst>
                                          <p:attrName>style.visibility</p:attrName>
                                        </p:attrNameLst>
                                      </p:cBhvr>
                                      <p:to>
                                        <p:strVal val="visible"/>
                                      </p:to>
                                    </p:set>
                                    <p:animEffect transition="in" filter="barn(inVertical)">
                                      <p:cBhvr>
                                        <p:cTn id="15" dur="500"/>
                                        <p:tgtEl>
                                          <p:spTgt spid="1433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131840" y="4789955"/>
            <a:ext cx="2880320" cy="1384995"/>
          </a:xfrm>
          <a:prstGeom prst="rect">
            <a:avLst/>
          </a:prstGeom>
          <a:noFill/>
          <a:ln>
            <a:solidFill>
              <a:srgbClr val="00B0F0"/>
            </a:solidFill>
          </a:ln>
        </p:spPr>
        <p:txBody>
          <a:bodyPr wrap="square" rtlCol="0">
            <a:spAutoFit/>
          </a:bodyPr>
          <a:lstStyle/>
          <a:p>
            <a:pPr algn="ctr"/>
            <a:r>
              <a:rPr lang="es-ES" sz="2800" dirty="0" smtClean="0"/>
              <a:t>desconocimiento </a:t>
            </a:r>
            <a:r>
              <a:rPr lang="es-ES" sz="2800" dirty="0"/>
              <a:t>de fuentes de </a:t>
            </a:r>
            <a:r>
              <a:rPr lang="es-ES" sz="2800" dirty="0" smtClean="0"/>
              <a:t>financiamiento</a:t>
            </a:r>
            <a:endParaRPr lang="es-MX" sz="2800" dirty="0"/>
          </a:p>
        </p:txBody>
      </p:sp>
      <p:sp>
        <p:nvSpPr>
          <p:cNvPr id="6" name="5 CuadroTexto"/>
          <p:cNvSpPr txBox="1"/>
          <p:nvPr/>
        </p:nvSpPr>
        <p:spPr>
          <a:xfrm>
            <a:off x="88524" y="2246550"/>
            <a:ext cx="2376264" cy="1815882"/>
          </a:xfrm>
          <a:prstGeom prst="rect">
            <a:avLst/>
          </a:prstGeom>
          <a:noFill/>
          <a:ln>
            <a:solidFill>
              <a:srgbClr val="00B0F0"/>
            </a:solidFill>
          </a:ln>
        </p:spPr>
        <p:txBody>
          <a:bodyPr wrap="square" rtlCol="0">
            <a:spAutoFit/>
          </a:bodyPr>
          <a:lstStyle/>
          <a:p>
            <a:pPr algn="ctr"/>
            <a:r>
              <a:rPr lang="es-ES" sz="2800" dirty="0" smtClean="0"/>
              <a:t>falta </a:t>
            </a:r>
            <a:r>
              <a:rPr lang="es-ES" sz="2800" dirty="0"/>
              <a:t>de capacitación en el personal del </a:t>
            </a:r>
            <a:r>
              <a:rPr lang="es-ES" sz="2800" dirty="0" smtClean="0"/>
              <a:t>área</a:t>
            </a:r>
            <a:endParaRPr lang="es-MX" sz="2800" dirty="0"/>
          </a:p>
        </p:txBody>
      </p:sp>
      <p:sp>
        <p:nvSpPr>
          <p:cNvPr id="9" name="8 CuadroTexto"/>
          <p:cNvSpPr txBox="1"/>
          <p:nvPr/>
        </p:nvSpPr>
        <p:spPr>
          <a:xfrm>
            <a:off x="6588224" y="2044005"/>
            <a:ext cx="2376264" cy="1384995"/>
          </a:xfrm>
          <a:prstGeom prst="rect">
            <a:avLst/>
          </a:prstGeom>
          <a:noFill/>
          <a:ln>
            <a:solidFill>
              <a:srgbClr val="00B0F0"/>
            </a:solidFill>
          </a:ln>
        </p:spPr>
        <p:txBody>
          <a:bodyPr wrap="square" rtlCol="0">
            <a:spAutoFit/>
          </a:bodyPr>
          <a:lstStyle/>
          <a:p>
            <a:pPr algn="ctr"/>
            <a:r>
              <a:rPr lang="es-ES" sz="2800" dirty="0" smtClean="0"/>
              <a:t>falta </a:t>
            </a:r>
            <a:r>
              <a:rPr lang="es-ES" sz="2800" dirty="0"/>
              <a:t>de control en el recurso </a:t>
            </a:r>
            <a:r>
              <a:rPr lang="es-ES" sz="2800" dirty="0" smtClean="0"/>
              <a:t>financiero</a:t>
            </a:r>
            <a:endParaRPr lang="es-ES" sz="2800" dirty="0"/>
          </a:p>
        </p:txBody>
      </p:sp>
      <p:sp>
        <p:nvSpPr>
          <p:cNvPr id="10" name="9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6063" y="2243138"/>
            <a:ext cx="357187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 Título"/>
          <p:cNvSpPr>
            <a:spLocks noGrp="1"/>
          </p:cNvSpPr>
          <p:nvPr>
            <p:ph type="title"/>
          </p:nvPr>
        </p:nvSpPr>
        <p:spPr>
          <a:xfrm>
            <a:off x="144016" y="44624"/>
            <a:ext cx="8849432" cy="1656184"/>
          </a:xfrm>
        </p:spPr>
        <p:txBody>
          <a:bodyPr>
            <a:normAutofit/>
          </a:bodyPr>
          <a:lstStyle/>
          <a:p>
            <a:r>
              <a:rPr lang="es-MX" sz="4000" dirty="0" smtClean="0"/>
              <a:t>Problemáticas que atiende el Especialista en Finanzas Corporativas</a:t>
            </a:r>
            <a:endParaRPr lang="es-MX" sz="4000" dirty="0"/>
          </a:p>
        </p:txBody>
      </p:sp>
    </p:spTree>
    <p:extLst>
      <p:ext uri="{BB962C8B-B14F-4D97-AF65-F5344CB8AC3E}">
        <p14:creationId xmlns:p14="http://schemas.microsoft.com/office/powerpoint/2010/main" val="22249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188640"/>
            <a:ext cx="8568952" cy="1569660"/>
          </a:xfrm>
          <a:prstGeom prst="rect">
            <a:avLst/>
          </a:prstGeom>
          <a:noFill/>
        </p:spPr>
        <p:txBody>
          <a:bodyPr wrap="square" rtlCol="0">
            <a:spAutoFit/>
          </a:bodyPr>
          <a:lstStyle/>
          <a:p>
            <a:pPr algn="ctr"/>
            <a:r>
              <a:rPr lang="es-ES" sz="3200" dirty="0" smtClean="0"/>
              <a:t>El Administrador financiero </a:t>
            </a:r>
            <a:r>
              <a:rPr lang="es-ES" sz="3200" b="1" i="1" dirty="0" smtClean="0"/>
              <a:t>toma </a:t>
            </a:r>
            <a:r>
              <a:rPr lang="es-ES" sz="3200" b="1" i="1" dirty="0"/>
              <a:t>decisiones financieras </a:t>
            </a:r>
            <a:r>
              <a:rPr lang="es-ES" sz="3200" dirty="0"/>
              <a:t>que den solución a </a:t>
            </a:r>
            <a:r>
              <a:rPr lang="es-ES" sz="3200" dirty="0" smtClean="0"/>
              <a:t>problemas en el ámbito empresarial:</a:t>
            </a:r>
            <a:endParaRPr lang="es-MX" sz="3200" dirty="0"/>
          </a:p>
        </p:txBody>
      </p:sp>
      <p:pic>
        <p:nvPicPr>
          <p:cNvPr id="16386" name="Picture 2" descr="http://cuar.mx/wp-content/uploads/2012/04/tom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152252"/>
            <a:ext cx="2362200" cy="2428875"/>
          </a:xfrm>
          <a:prstGeom prst="rect">
            <a:avLst/>
          </a:prstGeom>
          <a:noFill/>
          <a:extLst>
            <a:ext uri="{909E8E84-426E-40DD-AFC4-6F175D3DCCD1}">
              <a14:hiddenFill xmlns:a14="http://schemas.microsoft.com/office/drawing/2010/main">
                <a:solidFill>
                  <a:srgbClr val="FFFFFF"/>
                </a:solidFill>
              </a14:hiddenFill>
            </a:ext>
          </a:extLst>
        </p:spPr>
      </p:pic>
      <p:grpSp>
        <p:nvGrpSpPr>
          <p:cNvPr id="5" name="4 Grupo"/>
          <p:cNvGrpSpPr/>
          <p:nvPr/>
        </p:nvGrpSpPr>
        <p:grpSpPr>
          <a:xfrm>
            <a:off x="770938" y="1856701"/>
            <a:ext cx="7401462" cy="3372499"/>
            <a:chOff x="611560" y="3470452"/>
            <a:chExt cx="7401462" cy="3372499"/>
          </a:xfrm>
        </p:grpSpPr>
        <p:pic>
          <p:nvPicPr>
            <p:cNvPr id="16388" name="Picture 4" descr="http://www.pymex.pe/images/stories/05_finanzas/02_estrategia_precio/ratios-empresas_23_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470452"/>
              <a:ext cx="2857500" cy="1838325"/>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http://consejosfinancieros.es/wp-content/uploads/2012/01/cursos-empresa-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9066" y="4848630"/>
              <a:ext cx="2156949" cy="1728192"/>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http://2.bp.blogspot.com/-KqRIgjREScY/UFtIbaNVwwI/AAAAAAAAAJs/hQLbRz6QvIw/s1600/_k_hlk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2272" y="4652200"/>
              <a:ext cx="2190750" cy="2190751"/>
            </a:xfrm>
            <a:prstGeom prst="rect">
              <a:avLst/>
            </a:prstGeom>
            <a:noFill/>
            <a:extLst>
              <a:ext uri="{909E8E84-426E-40DD-AFC4-6F175D3DCCD1}">
                <a14:hiddenFill xmlns:a14="http://schemas.microsoft.com/office/drawing/2010/main">
                  <a:solidFill>
                    <a:srgbClr val="FFFFFF"/>
                  </a:solidFill>
                </a14:hiddenFill>
              </a:ext>
            </a:extLst>
          </p:spPr>
        </p:pic>
        <p:pic>
          <p:nvPicPr>
            <p:cNvPr id="16396" name="Picture 12" descr="http://eleconomista.com.mx/files/imagecache/nota_completa/monedas-torre-sepia_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2272" y="3691618"/>
              <a:ext cx="1472758" cy="977494"/>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8 CuadroTexto"/>
          <p:cNvSpPr txBox="1"/>
          <p:nvPr/>
        </p:nvSpPr>
        <p:spPr>
          <a:xfrm>
            <a:off x="403920" y="5171708"/>
            <a:ext cx="8568952" cy="1569660"/>
          </a:xfrm>
          <a:prstGeom prst="rect">
            <a:avLst/>
          </a:prstGeom>
          <a:noFill/>
        </p:spPr>
        <p:txBody>
          <a:bodyPr wrap="square" rtlCol="0">
            <a:spAutoFit/>
          </a:bodyPr>
          <a:lstStyle/>
          <a:p>
            <a:pPr algn="ctr"/>
            <a:r>
              <a:rPr lang="es-ES" sz="3200" dirty="0" smtClean="0"/>
              <a:t>la </a:t>
            </a:r>
            <a:r>
              <a:rPr lang="es-ES" sz="3200" dirty="0"/>
              <a:t>planeación, decisiones de inversión, financiamiento, riesgo, manejo de dividendos, entre </a:t>
            </a:r>
            <a:r>
              <a:rPr lang="es-ES" sz="3200" dirty="0" smtClean="0"/>
              <a:t>otros.</a:t>
            </a:r>
            <a:endParaRPr lang="es-MX" sz="3200" dirty="0"/>
          </a:p>
        </p:txBody>
      </p:sp>
      <p:sp>
        <p:nvSpPr>
          <p:cNvPr id="4" name="3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900974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116632"/>
            <a:ext cx="9036496" cy="2304256"/>
          </a:xfrm>
        </p:spPr>
        <p:txBody>
          <a:bodyPr>
            <a:normAutofit/>
          </a:bodyPr>
          <a:lstStyle/>
          <a:p>
            <a:pPr marL="0" indent="0">
              <a:buNone/>
            </a:pPr>
            <a:r>
              <a:rPr lang="es-MX" dirty="0" smtClean="0"/>
              <a:t>Carácter </a:t>
            </a:r>
            <a:r>
              <a:rPr lang="es-MX" dirty="0"/>
              <a:t>de la Unidad de Aprendizaje: </a:t>
            </a:r>
            <a:r>
              <a:rPr lang="es-MX" b="1" dirty="0"/>
              <a:t>Obligatoria</a:t>
            </a:r>
          </a:p>
          <a:p>
            <a:pPr marL="0" indent="0">
              <a:buNone/>
            </a:pPr>
            <a:r>
              <a:rPr lang="es-MX" dirty="0" smtClean="0"/>
              <a:t>Núcleo </a:t>
            </a:r>
            <a:r>
              <a:rPr lang="es-MX" dirty="0"/>
              <a:t>de formación: </a:t>
            </a:r>
            <a:r>
              <a:rPr lang="es-MX" b="1" dirty="0"/>
              <a:t>Sustantivo</a:t>
            </a:r>
          </a:p>
          <a:p>
            <a:pPr marL="0" indent="0">
              <a:buNone/>
            </a:pPr>
            <a:r>
              <a:rPr lang="es-MX" dirty="0" smtClean="0"/>
              <a:t>Modalidad</a:t>
            </a:r>
            <a:r>
              <a:rPr lang="es-MX" dirty="0"/>
              <a:t>: </a:t>
            </a:r>
            <a:r>
              <a:rPr lang="es-MX" b="1" dirty="0"/>
              <a:t>Presencial</a:t>
            </a:r>
          </a:p>
          <a:p>
            <a:pPr marL="0" indent="0">
              <a:buNone/>
            </a:pPr>
            <a:endParaRPr lang="es-MX" dirty="0"/>
          </a:p>
        </p:txBody>
      </p:sp>
      <p:sp>
        <p:nvSpPr>
          <p:cNvPr id="4" name="Marcador de pie de página 3"/>
          <p:cNvSpPr>
            <a:spLocks noGrp="1"/>
          </p:cNvSpPr>
          <p:nvPr>
            <p:ph type="ftr" sz="quarter" idx="11"/>
          </p:nvPr>
        </p:nvSpPr>
        <p:spPr/>
        <p:txBody>
          <a:bodyPr/>
          <a:lstStyle/>
          <a:p>
            <a:r>
              <a:rPr lang="es-ES" smtClean="0"/>
              <a:t>UAEM                                                        Centro Universitario Ecatepec                                             Dra. Sara Lilia García Pérez</a:t>
            </a:r>
            <a:endParaRPr lang="es-ES"/>
          </a:p>
        </p:txBody>
      </p:sp>
      <p:pic>
        <p:nvPicPr>
          <p:cNvPr id="5" name="Imagen 4"/>
          <p:cNvPicPr>
            <a:picLocks noChangeAspect="1"/>
          </p:cNvPicPr>
          <p:nvPr/>
        </p:nvPicPr>
        <p:blipFill>
          <a:blip r:embed="rId2"/>
          <a:stretch>
            <a:fillRect/>
          </a:stretch>
        </p:blipFill>
        <p:spPr>
          <a:xfrm>
            <a:off x="323528" y="1927137"/>
            <a:ext cx="8208912" cy="4794338"/>
          </a:xfrm>
          <a:prstGeom prst="rect">
            <a:avLst/>
          </a:prstGeom>
        </p:spPr>
      </p:pic>
      <p:sp>
        <p:nvSpPr>
          <p:cNvPr id="2" name="1 Elipse"/>
          <p:cNvSpPr/>
          <p:nvPr/>
        </p:nvSpPr>
        <p:spPr>
          <a:xfrm>
            <a:off x="3707904" y="5453674"/>
            <a:ext cx="1152128" cy="50405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526515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517994" y="3501008"/>
            <a:ext cx="4230470" cy="2677656"/>
          </a:xfrm>
          <a:prstGeom prst="rect">
            <a:avLst/>
          </a:prstGeom>
          <a:noFill/>
          <a:ln>
            <a:solidFill>
              <a:schemeClr val="accent1"/>
            </a:solidFill>
          </a:ln>
        </p:spPr>
        <p:txBody>
          <a:bodyPr wrap="square" rtlCol="0">
            <a:spAutoFit/>
          </a:bodyPr>
          <a:lstStyle/>
          <a:p>
            <a:pPr algn="ctr"/>
            <a:r>
              <a:rPr lang="es-ES" sz="2800" dirty="0" smtClean="0"/>
              <a:t>Satisface las </a:t>
            </a:r>
            <a:r>
              <a:rPr lang="es-ES" sz="2800" dirty="0"/>
              <a:t>necesidades de las entidades </a:t>
            </a:r>
            <a:r>
              <a:rPr lang="es-ES" sz="2800" dirty="0" smtClean="0"/>
              <a:t>económicas,  toma decisiones financieras y busca </a:t>
            </a:r>
            <a:r>
              <a:rPr lang="es-ES" sz="2800" dirty="0"/>
              <a:t>soluciones a los problemas en el ámbito empresarial.</a:t>
            </a:r>
            <a:endParaRPr lang="es-MX" sz="2800" dirty="0"/>
          </a:p>
        </p:txBody>
      </p:sp>
      <p:sp>
        <p:nvSpPr>
          <p:cNvPr id="5" name="4 CuadroTexto"/>
          <p:cNvSpPr txBox="1"/>
          <p:nvPr/>
        </p:nvSpPr>
        <p:spPr>
          <a:xfrm>
            <a:off x="4608004" y="1124744"/>
            <a:ext cx="3852428" cy="1200329"/>
          </a:xfrm>
          <a:prstGeom prst="rect">
            <a:avLst/>
          </a:prstGeom>
          <a:noFill/>
          <a:ln>
            <a:solidFill>
              <a:schemeClr val="accent1"/>
            </a:solidFill>
          </a:ln>
        </p:spPr>
        <p:txBody>
          <a:bodyPr wrap="square" rtlCol="0">
            <a:spAutoFit/>
          </a:bodyPr>
          <a:lstStyle/>
          <a:p>
            <a:pPr algn="ctr"/>
            <a:r>
              <a:rPr lang="es-MX" sz="3600" b="1" dirty="0" smtClean="0"/>
              <a:t>Administrador Financiero</a:t>
            </a:r>
            <a:endParaRPr lang="es-MX" sz="3600" b="1" dirty="0"/>
          </a:p>
        </p:txBody>
      </p:sp>
      <p:sp>
        <p:nvSpPr>
          <p:cNvPr id="6" name="5 Flecha abajo"/>
          <p:cNvSpPr/>
          <p:nvPr/>
        </p:nvSpPr>
        <p:spPr>
          <a:xfrm>
            <a:off x="6255187" y="2564904"/>
            <a:ext cx="693077" cy="792088"/>
          </a:xfrm>
          <a:prstGeom prst="downArrow">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7410" name="Picture 2" descr="http://www.clarinveracruzano.com/wp-content/uploads/2011/04/consultoria-empresari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28470" y="980728"/>
            <a:ext cx="3939474" cy="2974705"/>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985925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60648"/>
            <a:ext cx="9144000" cy="6336704"/>
          </a:xfrm>
        </p:spPr>
        <p:txBody>
          <a:bodyPr>
            <a:normAutofit/>
          </a:bodyPr>
          <a:lstStyle/>
          <a:p>
            <a:pPr marL="0" indent="0" algn="ctr">
              <a:buNone/>
            </a:pPr>
            <a:r>
              <a:rPr lang="es-MX" sz="4400" dirty="0" smtClean="0"/>
              <a:t>Analizar  </a:t>
            </a:r>
            <a:r>
              <a:rPr lang="es-MX" sz="4400" dirty="0" smtClean="0"/>
              <a:t>el </a:t>
            </a:r>
            <a:r>
              <a:rPr lang="es-MX" sz="4400" dirty="0" smtClean="0"/>
              <a:t>video</a:t>
            </a:r>
          </a:p>
          <a:p>
            <a:pPr marL="0" indent="0" algn="ctr">
              <a:buNone/>
            </a:pPr>
            <a:endParaRPr lang="es-MX" sz="4400" dirty="0" smtClean="0"/>
          </a:p>
          <a:p>
            <a:pPr marL="0" indent="0" algn="ctr">
              <a:buNone/>
            </a:pPr>
            <a:endParaRPr lang="es-MX" sz="4400" dirty="0" smtClean="0"/>
          </a:p>
          <a:p>
            <a:pPr marL="0" indent="0" algn="ctr">
              <a:buNone/>
            </a:pPr>
            <a:r>
              <a:rPr lang="es-MX" sz="4800" dirty="0" smtClean="0"/>
              <a:t>“¿Cuál es el papel del director financiero ahora?”</a:t>
            </a:r>
          </a:p>
          <a:p>
            <a:pPr marL="0" indent="0" algn="ctr">
              <a:buNone/>
            </a:pPr>
            <a:r>
              <a:rPr lang="es-MX" sz="3500" dirty="0"/>
              <a:t>https://www.youtube.com/watch?v=xnLrsELkt3A</a:t>
            </a:r>
            <a:endParaRPr lang="es-MX" sz="3500" dirty="0" smtClean="0"/>
          </a:p>
        </p:txBody>
      </p:sp>
      <p:sp>
        <p:nvSpPr>
          <p:cNvPr id="4" name="3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1052736"/>
            <a:ext cx="2609734" cy="1436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33001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331666" y="1988840"/>
            <a:ext cx="3448246" cy="2160240"/>
          </a:xfrm>
          <a:ln>
            <a:solidFill>
              <a:schemeClr val="accent1"/>
            </a:solidFill>
          </a:ln>
        </p:spPr>
        <p:txBody>
          <a:bodyPr>
            <a:noAutofit/>
          </a:bodyPr>
          <a:lstStyle/>
          <a:p>
            <a:pPr marL="0" indent="0" algn="ctr">
              <a:buNone/>
            </a:pPr>
            <a:r>
              <a:rPr lang="es-ES" sz="4000" dirty="0"/>
              <a:t>G</a:t>
            </a:r>
            <a:r>
              <a:rPr lang="es-ES" sz="4000" dirty="0" smtClean="0"/>
              <a:t>randes </a:t>
            </a:r>
            <a:r>
              <a:rPr lang="es-ES" sz="4000" dirty="0"/>
              <a:t>retos ante la </a:t>
            </a:r>
            <a:r>
              <a:rPr lang="es-ES" sz="4000" dirty="0" smtClean="0"/>
              <a:t>globalización</a:t>
            </a:r>
          </a:p>
        </p:txBody>
      </p:sp>
      <p:pic>
        <p:nvPicPr>
          <p:cNvPr id="15362" name="Picture 2" descr="http://elsemanario.com.mx/images/notas/10-Agosto-2012-financiera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5373216"/>
            <a:ext cx="2051356" cy="1362101"/>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4473115"/>
            <a:ext cx="2043152" cy="1362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contenido"/>
          <p:cNvSpPr>
            <a:spLocks noGrp="1"/>
          </p:cNvSpPr>
          <p:nvPr>
            <p:ph idx="1"/>
          </p:nvPr>
        </p:nvSpPr>
        <p:spPr>
          <a:xfrm>
            <a:off x="179512" y="188640"/>
            <a:ext cx="8784976" cy="1584176"/>
          </a:xfrm>
        </p:spPr>
        <p:txBody>
          <a:bodyPr>
            <a:normAutofit/>
          </a:bodyPr>
          <a:lstStyle/>
          <a:p>
            <a:pPr marL="0" indent="0" algn="ctr">
              <a:buNone/>
            </a:pPr>
            <a:r>
              <a:rPr lang="es-MX" sz="4400" b="1" dirty="0" smtClean="0"/>
              <a:t>1.4 </a:t>
            </a:r>
            <a:r>
              <a:rPr lang="es-MX" sz="4400" b="1" dirty="0" smtClean="0"/>
              <a:t>Ubicar la relación económica mexicana en un contexto general</a:t>
            </a:r>
          </a:p>
        </p:txBody>
      </p:sp>
      <p:sp>
        <p:nvSpPr>
          <p:cNvPr id="7" name="3 Marcador de contenido"/>
          <p:cNvSpPr txBox="1">
            <a:spLocks/>
          </p:cNvSpPr>
          <p:nvPr/>
        </p:nvSpPr>
        <p:spPr>
          <a:xfrm>
            <a:off x="4211960" y="2564904"/>
            <a:ext cx="4703581" cy="3816424"/>
          </a:xfrm>
          <a:prstGeom prst="rect">
            <a:avLst/>
          </a:prstGeom>
          <a:ln>
            <a:solidFill>
              <a:schemeClr val="accent1"/>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Font typeface="Arial" pitchFamily="34" charset="0"/>
              <a:buNone/>
            </a:pPr>
            <a:r>
              <a:rPr lang="es-ES" sz="4000" dirty="0" smtClean="0"/>
              <a:t>servicios de un experto financiero para tener un adecuado manejo y control del recurso financiero.</a:t>
            </a:r>
            <a:endParaRPr lang="es-MX" sz="4000" dirty="0"/>
          </a:p>
        </p:txBody>
      </p:sp>
      <p:sp>
        <p:nvSpPr>
          <p:cNvPr id="2" name="1 Flecha curvada hacia abajo"/>
          <p:cNvSpPr/>
          <p:nvPr/>
        </p:nvSpPr>
        <p:spPr>
          <a:xfrm>
            <a:off x="3635896" y="1988840"/>
            <a:ext cx="1368152" cy="720080"/>
          </a:xfrm>
          <a:prstGeom prst="curvedDown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16025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arn(inVertic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barn(inVertical)">
                                      <p:cBhvr>
                                        <p:cTn id="12" dur="500"/>
                                        <p:tgtEl>
                                          <p:spTgt spid="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arn(inVertical)">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arn(inVertical)">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barn(inVertical)">
                                      <p:cBhvr>
                                        <p:cTn id="27" dur="500"/>
                                        <p:tgtEl>
                                          <p:spTgt spid="7">
                                            <p:bg/>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barn(inVertical)">
                                      <p:cBhvr>
                                        <p:cTn id="3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p:bldP spid="7"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125760"/>
            <a:ext cx="8229600" cy="1143000"/>
          </a:xfrm>
        </p:spPr>
        <p:txBody>
          <a:bodyPr>
            <a:noAutofit/>
          </a:bodyPr>
          <a:lstStyle/>
          <a:p>
            <a:r>
              <a:rPr lang="es-MX" dirty="0" smtClean="0"/>
              <a:t>Entorno de las finanzas empresariales</a:t>
            </a:r>
            <a:endParaRPr lang="es-MX" dirty="0"/>
          </a:p>
        </p:txBody>
      </p:sp>
      <p:grpSp>
        <p:nvGrpSpPr>
          <p:cNvPr id="4" name="3 Grupo"/>
          <p:cNvGrpSpPr/>
          <p:nvPr/>
        </p:nvGrpSpPr>
        <p:grpSpPr>
          <a:xfrm>
            <a:off x="251520" y="1179855"/>
            <a:ext cx="8605710" cy="5345489"/>
            <a:chOff x="251520" y="1179855"/>
            <a:chExt cx="8605710" cy="5345489"/>
          </a:xfrm>
        </p:grpSpPr>
        <p:pic>
          <p:nvPicPr>
            <p:cNvPr id="5" name="Picture 2" descr="http://uniradioserver.com/media/news_thumbs/201206/201206122033cambio_climatico_fabricas_Contaminac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33246" y="1646124"/>
              <a:ext cx="2561628" cy="143853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corplacer.com/images/segurid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1502" y="3094526"/>
              <a:ext cx="2592288" cy="16538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www.certix.com.mx/Portals/6/imagenes/bann_auditoria.jpg"/>
            <p:cNvPicPr>
              <a:picLocks noChangeAspect="1" noChangeArrowheads="1"/>
            </p:cNvPicPr>
            <p:nvPr/>
          </p:nvPicPr>
          <p:blipFill rotWithShape="1">
            <a:blip r:embed="rId4">
              <a:extLst>
                <a:ext uri="{28A0092B-C50C-407E-A947-70E740481C1C}">
                  <a14:useLocalDpi xmlns:a14="http://schemas.microsoft.com/office/drawing/2010/main" val="0"/>
                </a:ext>
              </a:extLst>
            </a:blip>
            <a:srcRect l="12487" t="13469" r="16507" b="24427"/>
            <a:stretch/>
          </p:blipFill>
          <p:spPr bwMode="auto">
            <a:xfrm>
              <a:off x="296488" y="1646125"/>
              <a:ext cx="2179383" cy="14541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cruzcruz.milaulas.com/pluginfile.php/57/course/summary/cont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7255" y="3084658"/>
              <a:ext cx="1604247" cy="16538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www.revistadeconsultoria.com/wp-content/uploads/2011/11/Trabajadores_empresa_textil_Hanoi.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0415" y="4738538"/>
              <a:ext cx="1953375" cy="162196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lh3.googleusercontent.com/-VlSLlFDK8GQ/TWqec8W5CaI/AAAAAAAABQ4/dCQZU34Ar7Q/reunion+de+accionista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94874" y="1514973"/>
              <a:ext cx="2304256" cy="158993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www.solucionpolitica.net/wp-content/uploads/2012/07/congreso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3790" y="3100288"/>
              <a:ext cx="2059913" cy="1512169"/>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www.soyentrepreneur.com/assets/images/marketing/fidelizar_cliente_051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17351" y="4743145"/>
              <a:ext cx="2376264" cy="1782199"/>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luismiguelmanene.files.wordpress.com/2012/05/comprasgc-proceso-compra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22794" y="1179855"/>
              <a:ext cx="1934436" cy="1934436"/>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www.laeconomia.com.mx/wp-content/uploads/bancos-en-mexico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520" y="3100288"/>
              <a:ext cx="1260894" cy="1260895"/>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t0.gstatic.com/images?q=tbn:ANd9GcSNwmC_MDD5TzZms0Cjcu39zucaMhisLUpQyoOWUlhbnbV2n-tuTBS9Zr9iXA"/>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16870" y="4437112"/>
              <a:ext cx="2581275" cy="1771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10 Grupo"/>
          <p:cNvGrpSpPr/>
          <p:nvPr/>
        </p:nvGrpSpPr>
        <p:grpSpPr>
          <a:xfrm>
            <a:off x="179512" y="3140968"/>
            <a:ext cx="8496944" cy="2448272"/>
            <a:chOff x="179512" y="3140968"/>
            <a:chExt cx="8496944" cy="2448272"/>
          </a:xfrm>
        </p:grpSpPr>
        <p:pic>
          <p:nvPicPr>
            <p:cNvPr id="5136" name="Picture 16" descr="http://eldeforma.zippykid.netdna-cdn.com/wp-content/uploads/2012/04/url2.jpeg"/>
            <p:cNvPicPr>
              <a:picLocks noChangeAspect="1" noChangeArrowheads="1"/>
            </p:cNvPicPr>
            <p:nvPr/>
          </p:nvPicPr>
          <p:blipFill rotWithShape="1">
            <a:blip r:embed="rId13">
              <a:extLst>
                <a:ext uri="{28A0092B-C50C-407E-A947-70E740481C1C}">
                  <a14:useLocalDpi xmlns:a14="http://schemas.microsoft.com/office/drawing/2010/main" val="0"/>
                </a:ext>
              </a:extLst>
            </a:blip>
            <a:srcRect r="26472"/>
            <a:stretch/>
          </p:blipFill>
          <p:spPr bwMode="auto">
            <a:xfrm>
              <a:off x="7377856" y="3140968"/>
              <a:ext cx="1298600" cy="1261617"/>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http://algoporalguien.files.wordpress.com/2012/02/globalizacion.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9512" y="4360428"/>
              <a:ext cx="1228812" cy="1228812"/>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9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85453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16" presetClass="entr" presetSubtype="21"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xplosión 2"/>
          <p:cNvSpPr/>
          <p:nvPr/>
        </p:nvSpPr>
        <p:spPr>
          <a:xfrm>
            <a:off x="1660879" y="1724615"/>
            <a:ext cx="6624736" cy="3816424"/>
          </a:xfrm>
          <a:prstGeom prst="irregularSeal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4000"/>
          </a:p>
        </p:txBody>
      </p:sp>
      <p:sp>
        <p:nvSpPr>
          <p:cNvPr id="4" name="3 CuadroTexto"/>
          <p:cNvSpPr txBox="1"/>
          <p:nvPr/>
        </p:nvSpPr>
        <p:spPr>
          <a:xfrm>
            <a:off x="2957023" y="2732727"/>
            <a:ext cx="3600400" cy="1938992"/>
          </a:xfrm>
          <a:prstGeom prst="rect">
            <a:avLst/>
          </a:prstGeom>
          <a:noFill/>
        </p:spPr>
        <p:txBody>
          <a:bodyPr wrap="square" rtlCol="0">
            <a:spAutoFit/>
          </a:bodyPr>
          <a:lstStyle/>
          <a:p>
            <a:pPr algn="ctr"/>
            <a:r>
              <a:rPr lang="es-MX" sz="4000" dirty="0" smtClean="0"/>
              <a:t>Entorno </a:t>
            </a:r>
            <a:r>
              <a:rPr lang="es-MX" sz="4000" dirty="0"/>
              <a:t>de las finanzas </a:t>
            </a:r>
            <a:r>
              <a:rPr lang="es-MX" sz="4000" dirty="0" smtClean="0"/>
              <a:t>empresariales</a:t>
            </a:r>
            <a:endParaRPr lang="es-MX" sz="4000" dirty="0"/>
          </a:p>
        </p:txBody>
      </p:sp>
      <p:sp>
        <p:nvSpPr>
          <p:cNvPr id="6" name="5 CuadroTexto"/>
          <p:cNvSpPr txBox="1"/>
          <p:nvPr/>
        </p:nvSpPr>
        <p:spPr>
          <a:xfrm>
            <a:off x="1084815" y="1292567"/>
            <a:ext cx="2304256" cy="1200329"/>
          </a:xfrm>
          <a:prstGeom prst="rect">
            <a:avLst/>
          </a:prstGeom>
          <a:noFill/>
          <a:ln>
            <a:solidFill>
              <a:schemeClr val="accent1"/>
            </a:solidFill>
          </a:ln>
        </p:spPr>
        <p:txBody>
          <a:bodyPr wrap="square" rtlCol="0">
            <a:spAutoFit/>
          </a:bodyPr>
          <a:lstStyle/>
          <a:p>
            <a:pPr algn="ctr"/>
            <a:r>
              <a:rPr lang="es-MX" sz="3600" dirty="0"/>
              <a:t>Factor </a:t>
            </a:r>
            <a:r>
              <a:rPr lang="es-MX" sz="3600" dirty="0" smtClean="0"/>
              <a:t>Económico</a:t>
            </a:r>
            <a:endParaRPr lang="es-MX" sz="3600" dirty="0"/>
          </a:p>
        </p:txBody>
      </p:sp>
      <p:sp>
        <p:nvSpPr>
          <p:cNvPr id="7" name="6 CuadroTexto"/>
          <p:cNvSpPr txBox="1"/>
          <p:nvPr/>
        </p:nvSpPr>
        <p:spPr>
          <a:xfrm>
            <a:off x="6413291" y="762590"/>
            <a:ext cx="2304256" cy="1754326"/>
          </a:xfrm>
          <a:prstGeom prst="rect">
            <a:avLst/>
          </a:prstGeom>
          <a:noFill/>
          <a:ln>
            <a:solidFill>
              <a:schemeClr val="accent1"/>
            </a:solidFill>
          </a:ln>
        </p:spPr>
        <p:txBody>
          <a:bodyPr wrap="square" rtlCol="0">
            <a:spAutoFit/>
          </a:bodyPr>
          <a:lstStyle/>
          <a:p>
            <a:pPr algn="ctr"/>
            <a:r>
              <a:rPr lang="es-MX" sz="3600" dirty="0" smtClean="0"/>
              <a:t>Factor</a:t>
            </a:r>
          </a:p>
          <a:p>
            <a:pPr algn="ctr"/>
            <a:r>
              <a:rPr lang="es-MX" sz="3600" dirty="0" smtClean="0"/>
              <a:t>Social-cultural</a:t>
            </a:r>
            <a:endParaRPr lang="es-MX" sz="3600" dirty="0"/>
          </a:p>
        </p:txBody>
      </p:sp>
      <p:sp>
        <p:nvSpPr>
          <p:cNvPr id="8" name="7 CuadroTexto"/>
          <p:cNvSpPr txBox="1"/>
          <p:nvPr/>
        </p:nvSpPr>
        <p:spPr>
          <a:xfrm>
            <a:off x="6804248" y="4298467"/>
            <a:ext cx="2304256" cy="1200329"/>
          </a:xfrm>
          <a:prstGeom prst="rect">
            <a:avLst/>
          </a:prstGeom>
          <a:noFill/>
          <a:ln>
            <a:solidFill>
              <a:schemeClr val="accent1"/>
            </a:solidFill>
          </a:ln>
        </p:spPr>
        <p:txBody>
          <a:bodyPr wrap="square" rtlCol="0">
            <a:spAutoFit/>
          </a:bodyPr>
          <a:lstStyle/>
          <a:p>
            <a:pPr algn="ctr"/>
            <a:r>
              <a:rPr lang="es-MX" sz="3600" dirty="0" smtClean="0"/>
              <a:t>Factor Político</a:t>
            </a:r>
            <a:endParaRPr lang="es-MX" sz="3600" dirty="0"/>
          </a:p>
        </p:txBody>
      </p:sp>
      <p:sp>
        <p:nvSpPr>
          <p:cNvPr id="9" name="8 CuadroTexto"/>
          <p:cNvSpPr txBox="1"/>
          <p:nvPr/>
        </p:nvSpPr>
        <p:spPr>
          <a:xfrm>
            <a:off x="3460963" y="5180999"/>
            <a:ext cx="2952328" cy="1200329"/>
          </a:xfrm>
          <a:prstGeom prst="rect">
            <a:avLst/>
          </a:prstGeom>
          <a:noFill/>
          <a:ln>
            <a:solidFill>
              <a:schemeClr val="accent1"/>
            </a:solidFill>
          </a:ln>
        </p:spPr>
        <p:txBody>
          <a:bodyPr wrap="square" rtlCol="0">
            <a:spAutoFit/>
          </a:bodyPr>
          <a:lstStyle/>
          <a:p>
            <a:pPr algn="ctr"/>
            <a:r>
              <a:rPr lang="es-MX" sz="3600" dirty="0" smtClean="0"/>
              <a:t>Factor Tecnológico</a:t>
            </a:r>
            <a:endParaRPr lang="es-MX" sz="3600" dirty="0"/>
          </a:p>
        </p:txBody>
      </p:sp>
      <p:sp>
        <p:nvSpPr>
          <p:cNvPr id="11" name="10 CuadroTexto"/>
          <p:cNvSpPr txBox="1"/>
          <p:nvPr/>
        </p:nvSpPr>
        <p:spPr>
          <a:xfrm>
            <a:off x="148711" y="4384218"/>
            <a:ext cx="2483768" cy="1200329"/>
          </a:xfrm>
          <a:prstGeom prst="rect">
            <a:avLst/>
          </a:prstGeom>
          <a:noFill/>
          <a:ln>
            <a:solidFill>
              <a:schemeClr val="accent1"/>
            </a:solidFill>
          </a:ln>
        </p:spPr>
        <p:txBody>
          <a:bodyPr wrap="square" rtlCol="0">
            <a:spAutoFit/>
          </a:bodyPr>
          <a:lstStyle/>
          <a:p>
            <a:pPr algn="ctr"/>
            <a:r>
              <a:rPr lang="es-MX" sz="3600" dirty="0" smtClean="0"/>
              <a:t>Factor Ambiental</a:t>
            </a:r>
            <a:endParaRPr lang="es-MX" sz="3600" dirty="0"/>
          </a:p>
        </p:txBody>
      </p:sp>
      <p:pic>
        <p:nvPicPr>
          <p:cNvPr id="3074" name="Picture 2" descr="http://www.guiasenior.com/contenidos/images/Multilatina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402357"/>
            <a:ext cx="1524000" cy="1514475"/>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22312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arn(inVertical)">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6" grpId="0" animBg="1"/>
      <p:bldP spid="7" grpId="0" animBg="1"/>
      <p:bldP spid="8" grpId="0" animBg="1"/>
      <p:bldP spid="9"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Entorno </a:t>
            </a:r>
            <a:r>
              <a:rPr lang="es-MX" i="1" u="sng" dirty="0" smtClean="0"/>
              <a:t>externo</a:t>
            </a:r>
            <a:r>
              <a:rPr lang="es-MX" dirty="0" smtClean="0"/>
              <a:t> de las finanzas empresariales</a:t>
            </a:r>
            <a:endParaRPr lang="es-MX" dirty="0"/>
          </a:p>
        </p:txBody>
      </p:sp>
      <p:pic>
        <p:nvPicPr>
          <p:cNvPr id="4098" name="Picture 2" descr="http://www.miempresapropia.com/wp-content/uploads/2011/06/nuestra_empre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700808"/>
            <a:ext cx="3429000" cy="3629025"/>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6516011" y="1423809"/>
            <a:ext cx="2195736" cy="1785104"/>
          </a:xfrm>
          <a:prstGeom prst="rect">
            <a:avLst/>
          </a:prstGeom>
          <a:noFill/>
          <a:ln>
            <a:solidFill>
              <a:schemeClr val="accent1"/>
            </a:solidFill>
          </a:ln>
        </p:spPr>
        <p:txBody>
          <a:bodyPr wrap="square" rtlCol="0">
            <a:spAutoFit/>
          </a:bodyPr>
          <a:lstStyle/>
          <a:p>
            <a:pPr lvl="0" algn="ctr"/>
            <a:r>
              <a:rPr lang="es-ES" sz="2200" dirty="0"/>
              <a:t>Inflación en México y con los países que tiene relaciones comerciales</a:t>
            </a:r>
            <a:r>
              <a:rPr lang="es-ES" sz="2200" dirty="0" smtClean="0"/>
              <a:t>.</a:t>
            </a:r>
            <a:endParaRPr lang="es-MX" sz="2200" dirty="0"/>
          </a:p>
        </p:txBody>
      </p:sp>
      <p:sp>
        <p:nvSpPr>
          <p:cNvPr id="7" name="6 CuadroTexto"/>
          <p:cNvSpPr txBox="1"/>
          <p:nvPr/>
        </p:nvSpPr>
        <p:spPr>
          <a:xfrm>
            <a:off x="6456726" y="4516776"/>
            <a:ext cx="2195736" cy="1107996"/>
          </a:xfrm>
          <a:prstGeom prst="rect">
            <a:avLst/>
          </a:prstGeom>
          <a:noFill/>
          <a:ln>
            <a:solidFill>
              <a:schemeClr val="accent1"/>
            </a:solidFill>
          </a:ln>
        </p:spPr>
        <p:txBody>
          <a:bodyPr wrap="square" rtlCol="0">
            <a:spAutoFit/>
          </a:bodyPr>
          <a:lstStyle/>
          <a:p>
            <a:pPr algn="ctr"/>
            <a:r>
              <a:rPr lang="es-ES" sz="2200" dirty="0"/>
              <a:t>Estrategias de financiamiento de las empresas</a:t>
            </a:r>
            <a:r>
              <a:rPr lang="es-ES" sz="2200" dirty="0" smtClean="0"/>
              <a:t>.</a:t>
            </a:r>
            <a:endParaRPr lang="es-MX" sz="2200" dirty="0"/>
          </a:p>
        </p:txBody>
      </p:sp>
      <p:sp>
        <p:nvSpPr>
          <p:cNvPr id="9" name="8 CuadroTexto"/>
          <p:cNvSpPr txBox="1"/>
          <p:nvPr/>
        </p:nvSpPr>
        <p:spPr>
          <a:xfrm>
            <a:off x="323528" y="5070545"/>
            <a:ext cx="2592288" cy="769441"/>
          </a:xfrm>
          <a:prstGeom prst="rect">
            <a:avLst/>
          </a:prstGeom>
          <a:noFill/>
          <a:ln>
            <a:solidFill>
              <a:schemeClr val="accent1"/>
            </a:solidFill>
          </a:ln>
        </p:spPr>
        <p:txBody>
          <a:bodyPr wrap="square" rtlCol="0">
            <a:spAutoFit/>
          </a:bodyPr>
          <a:lstStyle/>
          <a:p>
            <a:pPr algn="ctr"/>
            <a:r>
              <a:rPr lang="es-ES" sz="2200" dirty="0"/>
              <a:t>Relaciones con los sindicatos</a:t>
            </a:r>
            <a:r>
              <a:rPr lang="es-ES" sz="2200" dirty="0" smtClean="0"/>
              <a:t>.</a:t>
            </a:r>
            <a:endParaRPr lang="es-MX" sz="2200" dirty="0"/>
          </a:p>
        </p:txBody>
      </p:sp>
      <p:sp>
        <p:nvSpPr>
          <p:cNvPr id="11" name="10 CuadroTexto"/>
          <p:cNvSpPr txBox="1"/>
          <p:nvPr/>
        </p:nvSpPr>
        <p:spPr>
          <a:xfrm>
            <a:off x="179512" y="1700808"/>
            <a:ext cx="2592288" cy="1107996"/>
          </a:xfrm>
          <a:prstGeom prst="rect">
            <a:avLst/>
          </a:prstGeom>
          <a:noFill/>
          <a:ln>
            <a:solidFill>
              <a:schemeClr val="accent1"/>
            </a:solidFill>
          </a:ln>
        </p:spPr>
        <p:txBody>
          <a:bodyPr wrap="square" rtlCol="0">
            <a:spAutoFit/>
          </a:bodyPr>
          <a:lstStyle/>
          <a:p>
            <a:pPr algn="ctr"/>
            <a:r>
              <a:rPr lang="es-ES" sz="2200" dirty="0"/>
              <a:t>Reglas y aranceles en importaciones y exportaciones</a:t>
            </a:r>
            <a:r>
              <a:rPr lang="es-ES" sz="2200" dirty="0" smtClean="0"/>
              <a:t>.</a:t>
            </a:r>
            <a:endParaRPr lang="es-MX" sz="2200" dirty="0"/>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195660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barn(inVertical)">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7" grpId="0" animBg="1"/>
      <p:bldP spid="9"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Entorno </a:t>
            </a:r>
            <a:r>
              <a:rPr lang="es-MX" i="1" u="sng" dirty="0" smtClean="0"/>
              <a:t>externo</a:t>
            </a:r>
            <a:r>
              <a:rPr lang="es-MX" dirty="0" smtClean="0"/>
              <a:t> de las finanzas empresariales</a:t>
            </a:r>
            <a:endParaRPr lang="es-MX" dirty="0"/>
          </a:p>
        </p:txBody>
      </p:sp>
      <p:pic>
        <p:nvPicPr>
          <p:cNvPr id="4098" name="Picture 2" descr="http://www.miempresapropia.com/wp-content/uploads/2011/06/nuestra_empre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700808"/>
            <a:ext cx="2952328" cy="3124547"/>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6732240" y="2637755"/>
            <a:ext cx="2195736" cy="1107996"/>
          </a:xfrm>
          <a:prstGeom prst="rect">
            <a:avLst/>
          </a:prstGeom>
          <a:noFill/>
          <a:ln>
            <a:solidFill>
              <a:schemeClr val="accent1"/>
            </a:solidFill>
          </a:ln>
        </p:spPr>
        <p:txBody>
          <a:bodyPr wrap="square" rtlCol="0">
            <a:spAutoFit/>
          </a:bodyPr>
          <a:lstStyle/>
          <a:p>
            <a:pPr algn="ctr"/>
            <a:r>
              <a:rPr lang="es-ES" sz="2200" dirty="0"/>
              <a:t>Comportamiento del tipo de cambio</a:t>
            </a:r>
            <a:r>
              <a:rPr lang="es-ES" sz="2200" dirty="0" smtClean="0"/>
              <a:t>.</a:t>
            </a:r>
            <a:endParaRPr lang="es-MX" sz="2200" dirty="0"/>
          </a:p>
        </p:txBody>
      </p:sp>
      <p:sp>
        <p:nvSpPr>
          <p:cNvPr id="8" name="7 CuadroTexto"/>
          <p:cNvSpPr txBox="1"/>
          <p:nvPr/>
        </p:nvSpPr>
        <p:spPr>
          <a:xfrm>
            <a:off x="3221092" y="5085184"/>
            <a:ext cx="2485791" cy="1107996"/>
          </a:xfrm>
          <a:prstGeom prst="rect">
            <a:avLst/>
          </a:prstGeom>
          <a:noFill/>
          <a:ln>
            <a:solidFill>
              <a:schemeClr val="accent1"/>
            </a:solidFill>
          </a:ln>
        </p:spPr>
        <p:txBody>
          <a:bodyPr wrap="square" rtlCol="0">
            <a:spAutoFit/>
          </a:bodyPr>
          <a:lstStyle/>
          <a:p>
            <a:pPr algn="ctr"/>
            <a:r>
              <a:rPr lang="es-ES" sz="2200" dirty="0"/>
              <a:t>Comportamiento de sueldos, salarios y prestaciones</a:t>
            </a:r>
            <a:r>
              <a:rPr lang="es-ES" sz="2200" dirty="0" smtClean="0"/>
              <a:t>.</a:t>
            </a:r>
            <a:endParaRPr lang="es-MX" sz="2200" dirty="0"/>
          </a:p>
        </p:txBody>
      </p:sp>
      <p:sp>
        <p:nvSpPr>
          <p:cNvPr id="10" name="9 CuadroTexto"/>
          <p:cNvSpPr txBox="1"/>
          <p:nvPr/>
        </p:nvSpPr>
        <p:spPr>
          <a:xfrm>
            <a:off x="179512" y="2637755"/>
            <a:ext cx="2592288" cy="769441"/>
          </a:xfrm>
          <a:prstGeom prst="rect">
            <a:avLst/>
          </a:prstGeom>
          <a:noFill/>
          <a:ln>
            <a:solidFill>
              <a:schemeClr val="accent1"/>
            </a:solidFill>
          </a:ln>
        </p:spPr>
        <p:txBody>
          <a:bodyPr wrap="square" rtlCol="0">
            <a:spAutoFit/>
          </a:bodyPr>
          <a:lstStyle/>
          <a:p>
            <a:pPr lvl="0" algn="ctr"/>
            <a:r>
              <a:rPr lang="es-ES" sz="2200" dirty="0"/>
              <a:t>Políticas respecto a las exportaciones</a:t>
            </a:r>
            <a:r>
              <a:rPr lang="es-ES" sz="2200" dirty="0" smtClean="0"/>
              <a:t>.</a:t>
            </a:r>
            <a:endParaRPr lang="es-MX" sz="2200" dirty="0"/>
          </a:p>
        </p:txBody>
      </p:sp>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5361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barn(inVertical)">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8"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normAutofit fontScale="90000"/>
          </a:bodyPr>
          <a:lstStyle/>
          <a:p>
            <a:r>
              <a:rPr lang="es-MX" dirty="0" smtClean="0"/>
              <a:t>Entorno </a:t>
            </a:r>
            <a:r>
              <a:rPr lang="es-MX" i="1" u="sng" dirty="0" smtClean="0"/>
              <a:t>interno</a:t>
            </a:r>
            <a:r>
              <a:rPr lang="es-MX" dirty="0" smtClean="0"/>
              <a:t> de las finanzas empresariales</a:t>
            </a:r>
            <a:endParaRPr lang="es-MX" dirty="0"/>
          </a:p>
        </p:txBody>
      </p:sp>
      <p:sp>
        <p:nvSpPr>
          <p:cNvPr id="13" name="12 CuadroTexto"/>
          <p:cNvSpPr txBox="1"/>
          <p:nvPr/>
        </p:nvSpPr>
        <p:spPr>
          <a:xfrm>
            <a:off x="1115616" y="5229200"/>
            <a:ext cx="2160240" cy="646331"/>
          </a:xfrm>
          <a:prstGeom prst="rect">
            <a:avLst/>
          </a:prstGeom>
          <a:noFill/>
          <a:ln>
            <a:solidFill>
              <a:schemeClr val="accent1"/>
            </a:solidFill>
          </a:ln>
        </p:spPr>
        <p:txBody>
          <a:bodyPr wrap="square" rtlCol="0">
            <a:spAutoFit/>
          </a:bodyPr>
          <a:lstStyle/>
          <a:p>
            <a:pPr lvl="0" algn="ctr"/>
            <a:r>
              <a:rPr lang="es-ES" dirty="0"/>
              <a:t>Políticas del capital de trabajo</a:t>
            </a:r>
            <a:r>
              <a:rPr lang="es-ES" dirty="0" smtClean="0"/>
              <a:t>.</a:t>
            </a:r>
            <a:endParaRPr lang="es-MX" dirty="0"/>
          </a:p>
        </p:txBody>
      </p:sp>
      <p:sp>
        <p:nvSpPr>
          <p:cNvPr id="14" name="13 CuadroTexto"/>
          <p:cNvSpPr txBox="1"/>
          <p:nvPr/>
        </p:nvSpPr>
        <p:spPr>
          <a:xfrm>
            <a:off x="6732240" y="1526725"/>
            <a:ext cx="2160240" cy="1200329"/>
          </a:xfrm>
          <a:prstGeom prst="rect">
            <a:avLst/>
          </a:prstGeom>
          <a:noFill/>
          <a:ln>
            <a:solidFill>
              <a:schemeClr val="accent1"/>
            </a:solidFill>
          </a:ln>
        </p:spPr>
        <p:txBody>
          <a:bodyPr wrap="square" rtlCol="0">
            <a:spAutoFit/>
          </a:bodyPr>
          <a:lstStyle/>
          <a:p>
            <a:pPr lvl="0" algn="ctr"/>
            <a:r>
              <a:rPr lang="es-ES" dirty="0"/>
              <a:t>Estrategias sobre el aprovechamiento de la capacidad instalada</a:t>
            </a:r>
            <a:r>
              <a:rPr lang="es-ES" dirty="0" smtClean="0"/>
              <a:t>.</a:t>
            </a:r>
            <a:endParaRPr lang="es-MX" dirty="0"/>
          </a:p>
        </p:txBody>
      </p:sp>
      <p:sp>
        <p:nvSpPr>
          <p:cNvPr id="15" name="14 CuadroTexto"/>
          <p:cNvSpPr txBox="1"/>
          <p:nvPr/>
        </p:nvSpPr>
        <p:spPr>
          <a:xfrm>
            <a:off x="107504" y="3429000"/>
            <a:ext cx="2160240" cy="646331"/>
          </a:xfrm>
          <a:prstGeom prst="rect">
            <a:avLst/>
          </a:prstGeom>
          <a:noFill/>
          <a:ln>
            <a:solidFill>
              <a:schemeClr val="accent1"/>
            </a:solidFill>
          </a:ln>
        </p:spPr>
        <p:txBody>
          <a:bodyPr wrap="square" rtlCol="0">
            <a:spAutoFit/>
          </a:bodyPr>
          <a:lstStyle/>
          <a:p>
            <a:pPr algn="ctr"/>
            <a:r>
              <a:rPr lang="es-ES" dirty="0"/>
              <a:t>Estrategias de productividad</a:t>
            </a:r>
            <a:r>
              <a:rPr lang="es-ES" dirty="0" smtClean="0"/>
              <a:t>.</a:t>
            </a:r>
            <a:endParaRPr lang="es-MX" dirty="0"/>
          </a:p>
        </p:txBody>
      </p:sp>
      <p:sp>
        <p:nvSpPr>
          <p:cNvPr id="16" name="15 CuadroTexto"/>
          <p:cNvSpPr txBox="1"/>
          <p:nvPr/>
        </p:nvSpPr>
        <p:spPr>
          <a:xfrm>
            <a:off x="6516216" y="4293096"/>
            <a:ext cx="2448272" cy="646331"/>
          </a:xfrm>
          <a:prstGeom prst="rect">
            <a:avLst/>
          </a:prstGeom>
          <a:noFill/>
          <a:ln>
            <a:solidFill>
              <a:schemeClr val="accent1"/>
            </a:solidFill>
          </a:ln>
        </p:spPr>
        <p:txBody>
          <a:bodyPr wrap="square" rtlCol="0">
            <a:spAutoFit/>
          </a:bodyPr>
          <a:lstStyle/>
          <a:p>
            <a:pPr lvl="0" algn="ctr"/>
            <a:r>
              <a:rPr lang="es-ES" dirty="0"/>
              <a:t>Políticas de exportación de ventas</a:t>
            </a:r>
            <a:r>
              <a:rPr lang="es-ES" dirty="0" smtClean="0"/>
              <a:t>.</a:t>
            </a:r>
            <a:endParaRPr lang="es-MX" dirty="0"/>
          </a:p>
        </p:txBody>
      </p:sp>
      <p:sp>
        <p:nvSpPr>
          <p:cNvPr id="17" name="16 CuadroTexto"/>
          <p:cNvSpPr txBox="1"/>
          <p:nvPr/>
        </p:nvSpPr>
        <p:spPr>
          <a:xfrm>
            <a:off x="323528" y="1556792"/>
            <a:ext cx="2160240" cy="646331"/>
          </a:xfrm>
          <a:prstGeom prst="rect">
            <a:avLst/>
          </a:prstGeom>
          <a:noFill/>
          <a:ln>
            <a:solidFill>
              <a:schemeClr val="accent1"/>
            </a:solidFill>
          </a:ln>
        </p:spPr>
        <p:txBody>
          <a:bodyPr wrap="square" rtlCol="0">
            <a:spAutoFit/>
          </a:bodyPr>
          <a:lstStyle/>
          <a:p>
            <a:pPr lvl="0" algn="ctr"/>
            <a:r>
              <a:rPr lang="es-ES" dirty="0"/>
              <a:t>Carga financiera esperada</a:t>
            </a:r>
            <a:r>
              <a:rPr lang="es-ES" dirty="0" smtClean="0"/>
              <a:t>.</a:t>
            </a:r>
            <a:endParaRPr lang="es-MX" dirty="0"/>
          </a:p>
        </p:txBody>
      </p:sp>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00025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218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p:bldP spid="14" grpId="0" animBg="1"/>
      <p:bldP spid="15" grpId="0" animBg="1"/>
      <p:bldP spid="16" grpId="0" animBg="1"/>
      <p:bldP spid="1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43000"/>
          </a:xfrm>
        </p:spPr>
        <p:txBody>
          <a:bodyPr>
            <a:normAutofit fontScale="90000"/>
          </a:bodyPr>
          <a:lstStyle/>
          <a:p>
            <a:r>
              <a:rPr lang="es-MX" dirty="0" smtClean="0"/>
              <a:t>Entorno </a:t>
            </a:r>
            <a:r>
              <a:rPr lang="es-MX" i="1" u="sng" dirty="0" smtClean="0"/>
              <a:t>interno</a:t>
            </a:r>
            <a:r>
              <a:rPr lang="es-MX" dirty="0" smtClean="0"/>
              <a:t> de las finanzas empresariales</a:t>
            </a:r>
            <a:endParaRPr lang="es-MX" dirty="0"/>
          </a:p>
        </p:txBody>
      </p:sp>
      <p:pic>
        <p:nvPicPr>
          <p:cNvPr id="2050" name="Picture 2" descr="http://4.bp.blogspot.com/_BO2rOUt7Gmk/S94IERH-ojI/AAAAAAAAAG0/2KOGH3jWZcs/s320/consultoria.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5" y="2126890"/>
            <a:ext cx="3816424" cy="2875040"/>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251520" y="1737682"/>
            <a:ext cx="2160240" cy="646331"/>
          </a:xfrm>
          <a:prstGeom prst="rect">
            <a:avLst/>
          </a:prstGeom>
          <a:noFill/>
          <a:ln>
            <a:solidFill>
              <a:schemeClr val="accent1"/>
            </a:solidFill>
          </a:ln>
        </p:spPr>
        <p:txBody>
          <a:bodyPr wrap="square" rtlCol="0">
            <a:spAutoFit/>
          </a:bodyPr>
          <a:lstStyle/>
          <a:p>
            <a:pPr algn="ctr"/>
            <a:r>
              <a:rPr lang="es-ES" dirty="0"/>
              <a:t>Estrategias de precios.</a:t>
            </a:r>
            <a:endParaRPr lang="es-MX" dirty="0"/>
          </a:p>
        </p:txBody>
      </p:sp>
      <p:sp>
        <p:nvSpPr>
          <p:cNvPr id="9" name="8 CuadroTexto"/>
          <p:cNvSpPr txBox="1"/>
          <p:nvPr/>
        </p:nvSpPr>
        <p:spPr>
          <a:xfrm>
            <a:off x="6876256" y="2228671"/>
            <a:ext cx="2160240" cy="1200329"/>
          </a:xfrm>
          <a:prstGeom prst="rect">
            <a:avLst/>
          </a:prstGeom>
          <a:noFill/>
          <a:ln>
            <a:solidFill>
              <a:schemeClr val="accent1"/>
            </a:solidFill>
          </a:ln>
        </p:spPr>
        <p:txBody>
          <a:bodyPr wrap="square" rtlCol="0">
            <a:spAutoFit/>
          </a:bodyPr>
          <a:lstStyle/>
          <a:p>
            <a:pPr lvl="0" algn="ctr"/>
            <a:r>
              <a:rPr lang="es-ES" dirty="0"/>
              <a:t>Inflación de los precios y de cada uno de los insumos esperados</a:t>
            </a:r>
            <a:r>
              <a:rPr lang="es-ES" dirty="0" smtClean="0"/>
              <a:t>.</a:t>
            </a:r>
            <a:endParaRPr lang="es-MX" dirty="0"/>
          </a:p>
        </p:txBody>
      </p:sp>
      <p:sp>
        <p:nvSpPr>
          <p:cNvPr id="10" name="9 CuadroTexto"/>
          <p:cNvSpPr txBox="1"/>
          <p:nvPr/>
        </p:nvSpPr>
        <p:spPr>
          <a:xfrm>
            <a:off x="262952" y="3789040"/>
            <a:ext cx="2160240" cy="646331"/>
          </a:xfrm>
          <a:prstGeom prst="rect">
            <a:avLst/>
          </a:prstGeom>
          <a:noFill/>
          <a:ln>
            <a:solidFill>
              <a:schemeClr val="accent1"/>
            </a:solidFill>
          </a:ln>
        </p:spPr>
        <p:txBody>
          <a:bodyPr wrap="square" rtlCol="0">
            <a:spAutoFit/>
          </a:bodyPr>
          <a:lstStyle/>
          <a:p>
            <a:pPr lvl="0" algn="ctr"/>
            <a:r>
              <a:rPr lang="es-ES" dirty="0"/>
              <a:t>Crecimiento del mercado esperado</a:t>
            </a:r>
            <a:r>
              <a:rPr lang="es-ES" dirty="0" smtClean="0"/>
              <a:t>.</a:t>
            </a:r>
            <a:endParaRPr lang="es-MX" dirty="0"/>
          </a:p>
        </p:txBody>
      </p:sp>
      <p:sp>
        <p:nvSpPr>
          <p:cNvPr id="11" name="10 CuadroTexto"/>
          <p:cNvSpPr txBox="1"/>
          <p:nvPr/>
        </p:nvSpPr>
        <p:spPr>
          <a:xfrm>
            <a:off x="6804248" y="4540265"/>
            <a:ext cx="2160240" cy="923330"/>
          </a:xfrm>
          <a:prstGeom prst="rect">
            <a:avLst/>
          </a:prstGeom>
          <a:noFill/>
          <a:ln>
            <a:solidFill>
              <a:schemeClr val="accent1"/>
            </a:solidFill>
          </a:ln>
        </p:spPr>
        <p:txBody>
          <a:bodyPr wrap="square" rtlCol="0">
            <a:spAutoFit/>
          </a:bodyPr>
          <a:lstStyle/>
          <a:p>
            <a:pPr lvl="0" algn="ctr"/>
            <a:r>
              <a:rPr lang="es-ES" dirty="0"/>
              <a:t>Objetivo a lograr medio en rentabilidad</a:t>
            </a:r>
            <a:r>
              <a:rPr lang="es-ES" dirty="0" smtClean="0"/>
              <a:t>.</a:t>
            </a:r>
            <a:endParaRPr lang="es-MX" dirty="0"/>
          </a:p>
        </p:txBody>
      </p:sp>
      <p:sp>
        <p:nvSpPr>
          <p:cNvPr id="12" name="11 CuadroTexto"/>
          <p:cNvSpPr txBox="1"/>
          <p:nvPr/>
        </p:nvSpPr>
        <p:spPr>
          <a:xfrm>
            <a:off x="1547665" y="5373216"/>
            <a:ext cx="2160240" cy="646331"/>
          </a:xfrm>
          <a:prstGeom prst="rect">
            <a:avLst/>
          </a:prstGeom>
          <a:noFill/>
          <a:ln>
            <a:solidFill>
              <a:schemeClr val="accent1"/>
            </a:solidFill>
          </a:ln>
        </p:spPr>
        <p:txBody>
          <a:bodyPr wrap="square" rtlCol="0">
            <a:spAutoFit/>
          </a:bodyPr>
          <a:lstStyle/>
          <a:p>
            <a:pPr lvl="0" algn="ctr"/>
            <a:r>
              <a:rPr lang="es-ES" dirty="0"/>
              <a:t>Diagnóstico de la liquidez</a:t>
            </a:r>
            <a:r>
              <a:rPr lang="es-ES" dirty="0" smtClean="0"/>
              <a:t>.</a:t>
            </a:r>
            <a:endParaRPr lang="es-MX" dirty="0"/>
          </a:p>
        </p:txBody>
      </p:sp>
      <p:sp>
        <p:nvSpPr>
          <p:cNvPr id="3" name="2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383681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arn(inVertical)">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arn(inVertical)">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9" grpId="0" animBg="1"/>
      <p:bldP spid="10" grpId="0" animBg="1"/>
      <p:bldP spid="11" grpId="0" animBg="1"/>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922114"/>
          </a:xfrm>
        </p:spPr>
        <p:txBody>
          <a:bodyPr/>
          <a:lstStyle/>
          <a:p>
            <a:r>
              <a:rPr lang="es-MX" dirty="0" smtClean="0"/>
              <a:t>Actividad</a:t>
            </a:r>
            <a:endParaRPr lang="es-MX" dirty="0"/>
          </a:p>
        </p:txBody>
      </p:sp>
      <p:sp>
        <p:nvSpPr>
          <p:cNvPr id="4" name="3 Marcador de pie de página"/>
          <p:cNvSpPr>
            <a:spLocks noGrp="1"/>
          </p:cNvSpPr>
          <p:nvPr>
            <p:ph type="ftr" sz="quarter" idx="11"/>
          </p:nvPr>
        </p:nvSpPr>
        <p:spPr/>
        <p:txBody>
          <a:bodyPr/>
          <a:lstStyle/>
          <a:p>
            <a:r>
              <a:rPr lang="es-MX" smtClean="0"/>
              <a:t>UAEM                                                           Centro Universitario Ecatepec                                                             Dra. Sara Lilia García Pérez</a:t>
            </a:r>
            <a:endParaRPr lang="es-MX"/>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5085184"/>
            <a:ext cx="2499708" cy="16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4 Diagrama"/>
          <p:cNvGraphicFramePr/>
          <p:nvPr>
            <p:extLst>
              <p:ext uri="{D42A27DB-BD31-4B8C-83A1-F6EECF244321}">
                <p14:modId xmlns:p14="http://schemas.microsoft.com/office/powerpoint/2010/main" val="3335756130"/>
              </p:ext>
            </p:extLst>
          </p:nvPr>
        </p:nvGraphicFramePr>
        <p:xfrm>
          <a:off x="323528" y="188640"/>
          <a:ext cx="8496944"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8826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2780928"/>
            <a:ext cx="9144000" cy="3384376"/>
          </a:xfrm>
        </p:spPr>
        <p:txBody>
          <a:bodyPr>
            <a:normAutofit fontScale="55000" lnSpcReduction="20000"/>
          </a:bodyPr>
          <a:lstStyle/>
          <a:p>
            <a:pPr algn="ctr">
              <a:buFont typeface="Wingdings" pitchFamily="2" charset="2"/>
              <a:buChar char="ü"/>
            </a:pPr>
            <a:endParaRPr lang="es-MX" sz="3600" dirty="0"/>
          </a:p>
          <a:p>
            <a:pPr algn="ctr">
              <a:buFont typeface="Wingdings" pitchFamily="2" charset="2"/>
              <a:buChar char="ü"/>
            </a:pPr>
            <a:r>
              <a:rPr lang="es-MX" sz="4500" dirty="0" smtClean="0"/>
              <a:t>Conocimientos Previos: </a:t>
            </a:r>
            <a:r>
              <a:rPr lang="es-MX" sz="4500" b="1" dirty="0" smtClean="0"/>
              <a:t>Habilidades </a:t>
            </a:r>
            <a:r>
              <a:rPr lang="es-MX" sz="4500" b="1" dirty="0"/>
              <a:t>cognitivas de análisis, síntesis, reflexión y crítica. Capacidad de lectura,  redacción y construcción de </a:t>
            </a:r>
            <a:r>
              <a:rPr lang="es-MX" sz="4500" b="1" dirty="0" smtClean="0"/>
              <a:t>textos. Conocimientos </a:t>
            </a:r>
            <a:r>
              <a:rPr lang="es-MX" sz="4500" b="1" dirty="0"/>
              <a:t>de contabilidad administrativa y del proceso </a:t>
            </a:r>
            <a:r>
              <a:rPr lang="es-MX" sz="4500" b="1" dirty="0" smtClean="0"/>
              <a:t>administrativo.</a:t>
            </a:r>
            <a:endParaRPr lang="es-MX" sz="4500" b="1" dirty="0"/>
          </a:p>
          <a:p>
            <a:pPr algn="ctr">
              <a:buFont typeface="Wingdings" pitchFamily="2" charset="2"/>
              <a:buChar char="ü"/>
            </a:pPr>
            <a:endParaRPr lang="es-MX" sz="3600" dirty="0" smtClean="0"/>
          </a:p>
          <a:p>
            <a:pPr algn="ctr">
              <a:buFont typeface="Wingdings" pitchFamily="2" charset="2"/>
              <a:buChar char="ü"/>
            </a:pPr>
            <a:r>
              <a:rPr lang="es-MX" sz="4500" dirty="0" smtClean="0"/>
              <a:t>Unidad </a:t>
            </a:r>
            <a:r>
              <a:rPr lang="es-MX" sz="4500" dirty="0"/>
              <a:t>de Aprendizaje Antecedente: </a:t>
            </a:r>
            <a:r>
              <a:rPr lang="es-MX" sz="4500" b="1" dirty="0" smtClean="0"/>
              <a:t>Ninguna</a:t>
            </a:r>
          </a:p>
          <a:p>
            <a:pPr algn="ctr">
              <a:buFont typeface="Wingdings" pitchFamily="2" charset="2"/>
              <a:buChar char="ü"/>
            </a:pPr>
            <a:endParaRPr lang="es-MX" sz="3600" b="1" dirty="0"/>
          </a:p>
          <a:p>
            <a:pPr algn="ctr">
              <a:buFont typeface="Wingdings" pitchFamily="2" charset="2"/>
              <a:buChar char="ü"/>
            </a:pPr>
            <a:r>
              <a:rPr lang="es-MX" sz="4500" dirty="0" smtClean="0"/>
              <a:t>Unidad </a:t>
            </a:r>
            <a:r>
              <a:rPr lang="es-MX" sz="4500" dirty="0"/>
              <a:t>de Aprendizaje Consecuente: </a:t>
            </a:r>
            <a:r>
              <a:rPr lang="es-MX" sz="4500" b="1" dirty="0" smtClean="0"/>
              <a:t>Mercados Financieros</a:t>
            </a:r>
            <a:endParaRPr lang="es-MX" sz="4500" b="1" dirty="0"/>
          </a:p>
        </p:txBody>
      </p:sp>
      <p:sp>
        <p:nvSpPr>
          <p:cNvPr id="4" name="Marcador de pie de página 3"/>
          <p:cNvSpPr>
            <a:spLocks noGrp="1"/>
          </p:cNvSpPr>
          <p:nvPr>
            <p:ph type="ftr" sz="quarter" idx="11"/>
          </p:nvPr>
        </p:nvSpPr>
        <p:spPr/>
        <p:txBody>
          <a:bodyPr/>
          <a:lstStyle/>
          <a:p>
            <a:r>
              <a:rPr lang="es-ES" dirty="0" smtClean="0"/>
              <a:t>UAEM                                                        Centro Universitario Ecatepec                                             Dra. Sara Lilia García Pérez</a:t>
            </a:r>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5207" y="188640"/>
            <a:ext cx="3388961" cy="241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2710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116632"/>
            <a:ext cx="8928992" cy="6552728"/>
          </a:xfrm>
        </p:spPr>
        <p:txBody>
          <a:bodyPr>
            <a:normAutofit/>
          </a:bodyPr>
          <a:lstStyle/>
          <a:p>
            <a:pPr marL="0" indent="0" algn="ctr">
              <a:buNone/>
            </a:pPr>
            <a:r>
              <a:rPr lang="es-MX" sz="7200" b="1" dirty="0" smtClean="0"/>
              <a:t>Conclusiones</a:t>
            </a:r>
            <a:endParaRPr lang="es-MX" sz="4000" b="1" dirty="0" smtClean="0"/>
          </a:p>
          <a:p>
            <a:pPr marL="0" indent="0" algn="ctr">
              <a:buNone/>
            </a:pPr>
            <a:r>
              <a:rPr lang="es-MX" sz="4000" dirty="0" smtClean="0"/>
              <a:t>El área de finanzas de las entidades económicas permanece en constante relación con su contexto social, para realizar un adecuado análisis y planeación financiera se requiere un conocimiento profundo de éste,  que se reflejará en la  toma de decisiones acertadas y  logro de los objetivos empresariales.</a:t>
            </a:r>
          </a:p>
        </p:txBody>
      </p:sp>
      <p:sp>
        <p:nvSpPr>
          <p:cNvPr id="4" name="3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27593287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Bibliografía consultada</a:t>
            </a:r>
            <a:endParaRPr lang="es-MX" b="1" dirty="0"/>
          </a:p>
        </p:txBody>
      </p:sp>
      <p:pic>
        <p:nvPicPr>
          <p:cNvPr id="92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254124"/>
            <a:ext cx="8568952" cy="5487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Tree>
    <p:extLst>
      <p:ext uri="{BB962C8B-B14F-4D97-AF65-F5344CB8AC3E}">
        <p14:creationId xmlns:p14="http://schemas.microsoft.com/office/powerpoint/2010/main" val="1994092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44624"/>
            <a:ext cx="8856984" cy="864097"/>
          </a:xfrm>
        </p:spPr>
        <p:txBody>
          <a:bodyPr>
            <a:noAutofit/>
          </a:bodyPr>
          <a:lstStyle/>
          <a:p>
            <a:r>
              <a:rPr lang="es-MX" dirty="0"/>
              <a:t>P</a:t>
            </a:r>
            <a:r>
              <a:rPr lang="es-MX" dirty="0" smtClean="0"/>
              <a:t>ropósito de la unidad de aprendizaje</a:t>
            </a:r>
            <a:endParaRPr lang="es-MX" dirty="0"/>
          </a:p>
        </p:txBody>
      </p:sp>
      <p:sp>
        <p:nvSpPr>
          <p:cNvPr id="3" name="Marcador de contenido 2"/>
          <p:cNvSpPr>
            <a:spLocks noGrp="1"/>
          </p:cNvSpPr>
          <p:nvPr>
            <p:ph idx="1"/>
          </p:nvPr>
        </p:nvSpPr>
        <p:spPr>
          <a:xfrm>
            <a:off x="35496" y="1190803"/>
            <a:ext cx="4847356" cy="5262533"/>
          </a:xfrm>
        </p:spPr>
        <p:txBody>
          <a:bodyPr>
            <a:normAutofit fontScale="92500" lnSpcReduction="10000"/>
          </a:bodyPr>
          <a:lstStyle/>
          <a:p>
            <a:pPr marL="0" indent="0" algn="ctr">
              <a:buNone/>
            </a:pPr>
            <a:r>
              <a:rPr lang="es-MX" sz="3600" dirty="0"/>
              <a:t>«El </a:t>
            </a:r>
            <a:r>
              <a:rPr lang="es-MX" sz="3600" dirty="0" smtClean="0"/>
              <a:t>alumno analizará </a:t>
            </a:r>
            <a:r>
              <a:rPr lang="es-MX" sz="3600" dirty="0"/>
              <a:t>los factores que afectan la administración financiera, la relación entre rentabilidad y riesgo, así como la administración del capital de trabajo como medio para optimizar recursos, así como  conocerá la planeación y control </a:t>
            </a:r>
            <a:r>
              <a:rPr lang="es-MX" sz="3600" dirty="0" smtClean="0"/>
              <a:t>financiero».</a:t>
            </a:r>
            <a:endParaRPr lang="es-MX" sz="3600" dirty="0"/>
          </a:p>
        </p:txBody>
      </p:sp>
      <p:sp>
        <p:nvSpPr>
          <p:cNvPr id="4" name="Marcador de pie de página 3"/>
          <p:cNvSpPr>
            <a:spLocks noGrp="1"/>
          </p:cNvSpPr>
          <p:nvPr>
            <p:ph type="ftr" sz="quarter" idx="11"/>
          </p:nvPr>
        </p:nvSpPr>
        <p:spPr/>
        <p:txBody>
          <a:bodyPr/>
          <a:lstStyle/>
          <a:p>
            <a:r>
              <a:rPr lang="es-ES" smtClean="0"/>
              <a:t>UAEM                                                        Centro Universitario Ecatepec                                             Dra. Sara Lilia García Pérez</a:t>
            </a:r>
            <a:endParaRPr lang="es-ES"/>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876" y="4116288"/>
            <a:ext cx="3793604" cy="2337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Llamada de nube"/>
          <p:cNvSpPr/>
          <p:nvPr/>
        </p:nvSpPr>
        <p:spPr>
          <a:xfrm>
            <a:off x="4932040" y="908721"/>
            <a:ext cx="3911252" cy="2946378"/>
          </a:xfrm>
          <a:prstGeom prst="cloudCallout">
            <a:avLst>
              <a:gd name="adj1" fmla="val -16823"/>
              <a:gd name="adj2" fmla="val 655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2360" y="1400612"/>
            <a:ext cx="2718001" cy="181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0187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850106"/>
          </a:xfrm>
        </p:spPr>
        <p:txBody>
          <a:bodyPr/>
          <a:lstStyle/>
          <a:p>
            <a:r>
              <a:rPr lang="es-MX" dirty="0" smtClean="0"/>
              <a:t>Contenido o secuencia didáctica</a:t>
            </a:r>
            <a:endParaRPr lang="es-MX" dirty="0"/>
          </a:p>
        </p:txBody>
      </p:sp>
      <p:sp>
        <p:nvSpPr>
          <p:cNvPr id="4" name="3 Marcador de pie de página"/>
          <p:cNvSpPr>
            <a:spLocks noGrp="1"/>
          </p:cNvSpPr>
          <p:nvPr>
            <p:ph type="ftr" sz="quarter" idx="11"/>
          </p:nvPr>
        </p:nvSpPr>
        <p:spPr/>
        <p:txBody>
          <a:bodyPr/>
          <a:lstStyle/>
          <a:p>
            <a:r>
              <a:rPr lang="es-ES" smtClean="0"/>
              <a:t>UAEM                                                        Centro Universitario Ecatepec                                             Dra. Sara Lilia García Pérez</a:t>
            </a:r>
            <a:endParaRPr lang="es-ES"/>
          </a:p>
        </p:txBody>
      </p:sp>
      <p:sp>
        <p:nvSpPr>
          <p:cNvPr id="3" name="2 CuadroTexto"/>
          <p:cNvSpPr txBox="1"/>
          <p:nvPr/>
        </p:nvSpPr>
        <p:spPr>
          <a:xfrm>
            <a:off x="179512" y="1196752"/>
            <a:ext cx="8964488" cy="6001643"/>
          </a:xfrm>
          <a:prstGeom prst="rect">
            <a:avLst/>
          </a:prstGeom>
          <a:noFill/>
        </p:spPr>
        <p:txBody>
          <a:bodyPr wrap="square" rtlCol="0">
            <a:spAutoFit/>
          </a:bodyPr>
          <a:lstStyle/>
          <a:p>
            <a:pPr marL="571500" indent="-571500">
              <a:buAutoNum type="romanUcPeriod"/>
            </a:pPr>
            <a:r>
              <a:rPr lang="es-MX" sz="3200" dirty="0" smtClean="0"/>
              <a:t>Identificar </a:t>
            </a:r>
            <a:r>
              <a:rPr lang="es-MX" sz="3200" dirty="0"/>
              <a:t>y relacionar el contexto social del panorama de las </a:t>
            </a:r>
            <a:r>
              <a:rPr lang="es-MX" sz="3200" dirty="0" smtClean="0"/>
              <a:t>finanzas</a:t>
            </a:r>
          </a:p>
          <a:p>
            <a:pPr marL="571500" indent="-571500">
              <a:buAutoNum type="romanUcPeriod"/>
            </a:pPr>
            <a:endParaRPr lang="es-MX" sz="3200" dirty="0" smtClean="0"/>
          </a:p>
          <a:p>
            <a:pPr marL="571500" indent="-571500">
              <a:buAutoNum type="romanUcPeriod"/>
            </a:pPr>
            <a:r>
              <a:rPr lang="es-MX" sz="3200" dirty="0" smtClean="0"/>
              <a:t>Realizar </a:t>
            </a:r>
            <a:r>
              <a:rPr lang="es-MX" sz="3200" dirty="0"/>
              <a:t>el análisis financiero de una </a:t>
            </a:r>
            <a:r>
              <a:rPr lang="es-MX" sz="3200" dirty="0" smtClean="0"/>
              <a:t>empresa</a:t>
            </a:r>
          </a:p>
          <a:p>
            <a:pPr marL="571500" indent="-571500">
              <a:buAutoNum type="romanUcPeriod"/>
            </a:pPr>
            <a:endParaRPr lang="es-MX" sz="3200" dirty="0" smtClean="0"/>
          </a:p>
          <a:p>
            <a:pPr marL="571500" indent="-571500">
              <a:buAutoNum type="romanUcPeriod"/>
            </a:pPr>
            <a:r>
              <a:rPr lang="es-MX" sz="3200" dirty="0" smtClean="0"/>
              <a:t>Aplicar </a:t>
            </a:r>
            <a:r>
              <a:rPr lang="es-MX" sz="3200" dirty="0"/>
              <a:t>contextualmente los conceptos de planeación y control </a:t>
            </a:r>
            <a:r>
              <a:rPr lang="es-MX" sz="3200" dirty="0" smtClean="0"/>
              <a:t>financiero</a:t>
            </a:r>
          </a:p>
          <a:p>
            <a:pPr marL="571500" indent="-571500">
              <a:buAutoNum type="romanUcPeriod"/>
            </a:pPr>
            <a:endParaRPr lang="es-MX" sz="3200" dirty="0" smtClean="0"/>
          </a:p>
          <a:p>
            <a:pPr marL="571500" indent="-571500">
              <a:buAutoNum type="romanUcPeriod"/>
            </a:pPr>
            <a:r>
              <a:rPr lang="es-MX" sz="3200" dirty="0" smtClean="0"/>
              <a:t>Analizar </a:t>
            </a:r>
            <a:r>
              <a:rPr lang="es-MX" sz="3200" dirty="0"/>
              <a:t>y aplicar los conceptos y técnicas referidas a la administración del capital de trabajo</a:t>
            </a:r>
          </a:p>
          <a:p>
            <a:endParaRPr lang="es-MX" sz="3200" dirty="0"/>
          </a:p>
        </p:txBody>
      </p:sp>
    </p:spTree>
    <p:extLst>
      <p:ext uri="{BB962C8B-B14F-4D97-AF65-F5344CB8AC3E}">
        <p14:creationId xmlns:p14="http://schemas.microsoft.com/office/powerpoint/2010/main" val="1592714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lstStyle/>
          <a:p>
            <a:r>
              <a:rPr lang="es-MX" dirty="0" smtClean="0"/>
              <a:t>Unidad de competencia I</a:t>
            </a:r>
            <a:endParaRPr lang="es-MX" dirty="0"/>
          </a:p>
        </p:txBody>
      </p:sp>
      <p:sp>
        <p:nvSpPr>
          <p:cNvPr id="4" name="3 Marcador de pie de página"/>
          <p:cNvSpPr>
            <a:spLocks noGrp="1"/>
          </p:cNvSpPr>
          <p:nvPr>
            <p:ph type="ftr" sz="quarter" idx="11"/>
          </p:nvPr>
        </p:nvSpPr>
        <p:spPr/>
        <p:txBody>
          <a:bodyPr/>
          <a:lstStyle/>
          <a:p>
            <a:r>
              <a:rPr lang="es-ES" smtClean="0"/>
              <a:t>UAEM                                                        Centro Universitario Ecatepec                                             Dra. Sara Lilia García Pérez</a:t>
            </a:r>
            <a:endParaRPr lang="es-ES"/>
          </a:p>
        </p:txBody>
      </p:sp>
      <p:sp>
        <p:nvSpPr>
          <p:cNvPr id="5" name="1 Título"/>
          <p:cNvSpPr txBox="1">
            <a:spLocks/>
          </p:cNvSpPr>
          <p:nvPr/>
        </p:nvSpPr>
        <p:spPr>
          <a:xfrm>
            <a:off x="373676" y="1124744"/>
            <a:ext cx="8518804" cy="27882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4000" dirty="0" smtClean="0"/>
              <a:t>«</a:t>
            </a:r>
            <a:r>
              <a:rPr lang="es-MX" sz="4000" dirty="0"/>
              <a:t>Identificar y relacionar  en el contexto social del panorama de las finanzas»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005064"/>
            <a:ext cx="24955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3913016"/>
            <a:ext cx="1937597" cy="2089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91214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4624"/>
            <a:ext cx="8856984" cy="864096"/>
          </a:xfrm>
        </p:spPr>
        <p:txBody>
          <a:bodyPr>
            <a:normAutofit/>
          </a:bodyPr>
          <a:lstStyle/>
          <a:p>
            <a:r>
              <a:rPr lang="es-MX" dirty="0" smtClean="0"/>
              <a:t>Contenido unidad de competencia I</a:t>
            </a:r>
            <a:endParaRPr lang="es-MX" dirty="0"/>
          </a:p>
        </p:txBody>
      </p:sp>
      <p:sp>
        <p:nvSpPr>
          <p:cNvPr id="4" name="3 Marcador de pie de página"/>
          <p:cNvSpPr>
            <a:spLocks noGrp="1"/>
          </p:cNvSpPr>
          <p:nvPr>
            <p:ph type="ftr" sz="quarter" idx="11"/>
          </p:nvPr>
        </p:nvSpPr>
        <p:spPr/>
        <p:txBody>
          <a:bodyPr/>
          <a:lstStyle/>
          <a:p>
            <a:r>
              <a:rPr lang="es-ES" smtClean="0"/>
              <a:t>UAEM                                                        Centro Universitario Ecatepec                                             Dra. Sara Lilia García Pérez</a:t>
            </a:r>
            <a:endParaRPr lang="es-ES"/>
          </a:p>
        </p:txBody>
      </p:sp>
      <p:graphicFrame>
        <p:nvGraphicFramePr>
          <p:cNvPr id="6" name="5 Diagrama"/>
          <p:cNvGraphicFramePr/>
          <p:nvPr>
            <p:extLst>
              <p:ext uri="{D42A27DB-BD31-4B8C-83A1-F6EECF244321}">
                <p14:modId xmlns:p14="http://schemas.microsoft.com/office/powerpoint/2010/main" val="3409991529"/>
              </p:ext>
            </p:extLst>
          </p:nvPr>
        </p:nvGraphicFramePr>
        <p:xfrm>
          <a:off x="251520" y="980728"/>
          <a:ext cx="8820472" cy="5877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9515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2534121"/>
            <a:ext cx="8640960" cy="3847207"/>
          </a:xfrm>
          <a:prstGeom prst="rect">
            <a:avLst/>
          </a:prstGeom>
          <a:noFill/>
        </p:spPr>
        <p:txBody>
          <a:bodyPr wrap="square" rtlCol="0">
            <a:spAutoFit/>
          </a:bodyPr>
          <a:lstStyle/>
          <a:p>
            <a:pPr algn="ctr"/>
            <a:r>
              <a:rPr lang="es-MX" sz="3600" dirty="0" smtClean="0"/>
              <a:t>«Las finanzas conciernen a las decisiones que se toman en relación con el dinero o, con más exactitud, con los flujos de efectivo. Las decisiones financieras tienen que ver con cómo se recauda el dinero y cómo lo usan los gobiernos, las empresa  y los individuos.»</a:t>
            </a:r>
          </a:p>
          <a:p>
            <a:pPr algn="ctr"/>
            <a:r>
              <a:rPr lang="es-MX" sz="2800" dirty="0" smtClean="0"/>
              <a:t>(</a:t>
            </a:r>
            <a:r>
              <a:rPr lang="es-MX" sz="2800" dirty="0" err="1" smtClean="0"/>
              <a:t>Besley</a:t>
            </a:r>
            <a:r>
              <a:rPr lang="es-MX" sz="2800" dirty="0" smtClean="0"/>
              <a:t> y </a:t>
            </a:r>
            <a:r>
              <a:rPr lang="es-MX" sz="2800" dirty="0" err="1" smtClean="0"/>
              <a:t>Brigham</a:t>
            </a:r>
            <a:r>
              <a:rPr lang="es-MX" sz="2800" dirty="0" smtClean="0"/>
              <a:t>, 2011)</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4105" y="260648"/>
            <a:ext cx="2166367" cy="1926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pie de página"/>
          <p:cNvSpPr>
            <a:spLocks noGrp="1"/>
          </p:cNvSpPr>
          <p:nvPr>
            <p:ph type="ftr" sz="quarter" idx="11"/>
          </p:nvPr>
        </p:nvSpPr>
        <p:spPr/>
        <p:txBody>
          <a:bodyPr/>
          <a:lstStyle/>
          <a:p>
            <a:r>
              <a:rPr lang="es-MX" smtClean="0"/>
              <a:t>Centro Universitario UAEM Ecatepec                                                              Dra. Sara Lilia García Pérez</a:t>
            </a:r>
            <a:endParaRPr lang="es-MX"/>
          </a:p>
        </p:txBody>
      </p:sp>
      <p:sp>
        <p:nvSpPr>
          <p:cNvPr id="7" name="1 Título"/>
          <p:cNvSpPr>
            <a:spLocks noGrp="1"/>
          </p:cNvSpPr>
          <p:nvPr>
            <p:ph type="title"/>
          </p:nvPr>
        </p:nvSpPr>
        <p:spPr>
          <a:xfrm>
            <a:off x="152216" y="78458"/>
            <a:ext cx="6147976" cy="2225652"/>
          </a:xfrm>
        </p:spPr>
        <p:txBody>
          <a:bodyPr>
            <a:normAutofit/>
          </a:bodyPr>
          <a:lstStyle/>
          <a:p>
            <a:r>
              <a:rPr lang="es-MX" b="1" dirty="0" smtClean="0"/>
              <a:t>1.1 Identificar el objetivo e importancia de las finanzas</a:t>
            </a:r>
            <a:endParaRPr lang="es-MX" b="1" dirty="0"/>
          </a:p>
        </p:txBody>
      </p:sp>
    </p:spTree>
    <p:extLst>
      <p:ext uri="{BB962C8B-B14F-4D97-AF65-F5344CB8AC3E}">
        <p14:creationId xmlns:p14="http://schemas.microsoft.com/office/powerpoint/2010/main" val="38502928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1256</TotalTime>
  <Words>1682</Words>
  <Application>Microsoft Office PowerPoint</Application>
  <PresentationFormat>Presentación en pantalla (4:3)</PresentationFormat>
  <Paragraphs>221</Paragraphs>
  <Slides>41</Slides>
  <Notes>4</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Tema de Office</vt:lpstr>
      <vt:lpstr>       UNIVERSIDAD AUTÓNOMA              DEL ESTADO DE  MÉXICO Centro Universitario Ecatepec</vt:lpstr>
      <vt:lpstr>Presentación de PowerPoint</vt:lpstr>
      <vt:lpstr>Presentación de PowerPoint</vt:lpstr>
      <vt:lpstr>Presentación de PowerPoint</vt:lpstr>
      <vt:lpstr>Propósito de la unidad de aprendizaje</vt:lpstr>
      <vt:lpstr>Contenido o secuencia didáctica</vt:lpstr>
      <vt:lpstr>Unidad de competencia I</vt:lpstr>
      <vt:lpstr>Contenido unidad de competencia I</vt:lpstr>
      <vt:lpstr>1.1 Identificar el objetivo e importancia de las finanzas</vt:lpstr>
      <vt:lpstr>Finanzas</vt:lpstr>
      <vt:lpstr>Finanzas</vt:lpstr>
      <vt:lpstr>Finanzas</vt:lpstr>
      <vt:lpstr>Finanzas</vt:lpstr>
      <vt:lpstr>Objetivo</vt:lpstr>
      <vt:lpstr>Objetivo</vt:lpstr>
      <vt:lpstr>Objetivo</vt:lpstr>
      <vt:lpstr>Importancia</vt:lpstr>
      <vt:lpstr>1.2 Conocer el campo de acción de las finanzas</vt:lpstr>
      <vt:lpstr>Presentación de PowerPoint</vt:lpstr>
      <vt:lpstr>Presentación de PowerPoint</vt:lpstr>
      <vt:lpstr>Presentación de PowerPoint</vt:lpstr>
      <vt:lpstr>Presentación de PowerPoint</vt:lpstr>
      <vt:lpstr>Mercados e instituciones financieras conformado por</vt:lpstr>
      <vt:lpstr>Presentación de PowerPoint</vt:lpstr>
      <vt:lpstr>Presentación de PowerPoint</vt:lpstr>
      <vt:lpstr>Presentación de PowerPoint</vt:lpstr>
      <vt:lpstr>Problemáticas que atiende el Especialista en Finanzas Corporativas</vt:lpstr>
      <vt:lpstr>Problemáticas que atiende el Especialista en Finanzas Corporativas</vt:lpstr>
      <vt:lpstr>Presentación de PowerPoint</vt:lpstr>
      <vt:lpstr>Presentación de PowerPoint</vt:lpstr>
      <vt:lpstr>Presentación de PowerPoint</vt:lpstr>
      <vt:lpstr>Presentación de PowerPoint</vt:lpstr>
      <vt:lpstr>Entorno de las finanzas empresariales</vt:lpstr>
      <vt:lpstr>Presentación de PowerPoint</vt:lpstr>
      <vt:lpstr>Entorno externo de las finanzas empresariales</vt:lpstr>
      <vt:lpstr>Entorno externo de las finanzas empresariales</vt:lpstr>
      <vt:lpstr>Entorno interno de las finanzas empresariales</vt:lpstr>
      <vt:lpstr>Entorno interno de las finanzas empresariales</vt:lpstr>
      <vt:lpstr>Actividad</vt:lpstr>
      <vt:lpstr>Presentación de PowerPoint</vt:lpstr>
      <vt:lpstr>Bibliografía consultada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TECNOLÓGICA DE MÉXICO Maestría en Administración de Negocios (MBA)</dc:title>
  <dc:creator>Sara Lilia</dc:creator>
  <cp:lastModifiedBy>SaraLiliaG</cp:lastModifiedBy>
  <cp:revision>114</cp:revision>
  <cp:lastPrinted>2014-08-15T12:57:30Z</cp:lastPrinted>
  <dcterms:created xsi:type="dcterms:W3CDTF">2012-11-11T03:09:27Z</dcterms:created>
  <dcterms:modified xsi:type="dcterms:W3CDTF">2015-10-03T01:11:27Z</dcterms:modified>
</cp:coreProperties>
</file>