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57" r:id="rId3"/>
    <p:sldId id="271" r:id="rId4"/>
    <p:sldId id="258" r:id="rId5"/>
    <p:sldId id="260" r:id="rId6"/>
    <p:sldId id="261" r:id="rId7"/>
    <p:sldId id="273" r:id="rId8"/>
    <p:sldId id="292" r:id="rId9"/>
    <p:sldId id="293" r:id="rId10"/>
    <p:sldId id="296" r:id="rId11"/>
    <p:sldId id="279" r:id="rId12"/>
    <p:sldId id="274" r:id="rId13"/>
    <p:sldId id="280" r:id="rId14"/>
    <p:sldId id="295" r:id="rId15"/>
    <p:sldId id="276" r:id="rId16"/>
    <p:sldId id="281" r:id="rId17"/>
    <p:sldId id="282" r:id="rId18"/>
    <p:sldId id="283" r:id="rId19"/>
    <p:sldId id="284" r:id="rId20"/>
    <p:sldId id="291" r:id="rId21"/>
    <p:sldId id="285" r:id="rId22"/>
    <p:sldId id="286" r:id="rId23"/>
    <p:sldId id="287" r:id="rId24"/>
    <p:sldId id="299" r:id="rId25"/>
    <p:sldId id="278" r:id="rId26"/>
    <p:sldId id="275" r:id="rId27"/>
    <p:sldId id="300" r:id="rId28"/>
    <p:sldId id="301" r:id="rId29"/>
    <p:sldId id="298" r:id="rId30"/>
    <p:sldId id="302" r:id="rId31"/>
    <p:sldId id="277" r:id="rId32"/>
    <p:sldId id="297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395" autoAdjust="0"/>
    <p:restoredTop sz="99805" autoAdjust="0"/>
  </p:normalViewPr>
  <p:slideViewPr>
    <p:cSldViewPr>
      <p:cViewPr>
        <p:scale>
          <a:sx n="66" d="100"/>
          <a:sy n="66" d="100"/>
        </p:scale>
        <p:origin x="-111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4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0BC14E-D5CC-4C07-9AF6-4006757264E6}" type="doc">
      <dgm:prSet loTypeId="urn:microsoft.com/office/officeart/2005/8/layout/bProcess3" loCatId="process" qsTypeId="urn:microsoft.com/office/officeart/2005/8/quickstyle/3d2" qsCatId="3D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0CEE8338-7E00-44D7-81D8-CB82CBB3CCD4}">
      <dgm:prSet phldrT="[Texto]" custT="1"/>
      <dgm:spPr>
        <a:gradFill rotWithShape="0">
          <a:gsLst>
            <a:gs pos="0">
              <a:srgbClr val="DDEBCF"/>
            </a:gs>
            <a:gs pos="30800">
              <a:srgbClr val="8AAE62"/>
            </a:gs>
            <a:gs pos="20000">
              <a:srgbClr val="9CB86E"/>
            </a:gs>
            <a:gs pos="100000">
              <a:srgbClr val="156B13"/>
            </a:gs>
          </a:gsLst>
          <a:lin ang="5400000" scaled="0"/>
        </a:gradFill>
      </dgm:spPr>
      <dgm:t>
        <a:bodyPr/>
        <a:lstStyle/>
        <a:p>
          <a:pPr algn="ctr"/>
          <a:r>
            <a:rPr lang="es-MX" sz="1800" dirty="0" smtClean="0"/>
            <a:t>I. INTRODUCCIÓN</a:t>
          </a:r>
          <a:endParaRPr lang="es-MX" sz="1800" dirty="0"/>
        </a:p>
      </dgm:t>
    </dgm:pt>
    <dgm:pt modelId="{4CC9478C-0BDC-4C17-8137-AB57F045CDCC}" type="parTrans" cxnId="{2900CD82-6EF7-476A-BB59-F84CC2715CC0}">
      <dgm:prSet/>
      <dgm:spPr/>
      <dgm:t>
        <a:bodyPr/>
        <a:lstStyle/>
        <a:p>
          <a:pPr algn="ctr"/>
          <a:endParaRPr lang="es-MX" sz="4000" dirty="0"/>
        </a:p>
      </dgm:t>
    </dgm:pt>
    <dgm:pt modelId="{8A94DAF6-101E-4D29-AFD9-68724763DF65}" type="sibTrans" cxnId="{2900CD82-6EF7-476A-BB59-F84CC2715CC0}">
      <dgm:prSet custT="1"/>
      <dgm:spPr/>
      <dgm:t>
        <a:bodyPr/>
        <a:lstStyle/>
        <a:p>
          <a:pPr algn="ctr"/>
          <a:endParaRPr lang="es-MX" sz="4800" dirty="0"/>
        </a:p>
      </dgm:t>
    </dgm:pt>
    <dgm:pt modelId="{9DC1896B-6335-433D-8CCC-D1740186BC69}">
      <dgm:prSet phldrT="[Texto]" custT="1"/>
      <dgm:spPr/>
      <dgm:t>
        <a:bodyPr/>
        <a:lstStyle/>
        <a:p>
          <a:pPr algn="ctr"/>
          <a:r>
            <a:rPr lang="es-MX" sz="1800" dirty="0" smtClean="0"/>
            <a:t>II.PROGRAMACIÓN LINEAL</a:t>
          </a:r>
          <a:endParaRPr lang="es-MX" sz="1800" dirty="0"/>
        </a:p>
      </dgm:t>
    </dgm:pt>
    <dgm:pt modelId="{1F55CD7A-2DAD-48A7-A306-6F7EBE193EDA}" type="parTrans" cxnId="{F0510DA8-4282-4B98-A297-6DF7293225A6}">
      <dgm:prSet/>
      <dgm:spPr/>
      <dgm:t>
        <a:bodyPr/>
        <a:lstStyle/>
        <a:p>
          <a:pPr algn="ctr"/>
          <a:endParaRPr lang="es-MX" sz="4000" dirty="0"/>
        </a:p>
      </dgm:t>
    </dgm:pt>
    <dgm:pt modelId="{000AE051-E92F-48B9-9994-0A01C6B78880}" type="sibTrans" cxnId="{F0510DA8-4282-4B98-A297-6DF7293225A6}">
      <dgm:prSet custT="1"/>
      <dgm:spPr/>
      <dgm:t>
        <a:bodyPr/>
        <a:lstStyle/>
        <a:p>
          <a:pPr algn="ctr"/>
          <a:endParaRPr lang="es-MX" sz="4800" dirty="0"/>
        </a:p>
      </dgm:t>
    </dgm:pt>
    <dgm:pt modelId="{7132A779-8BC8-4597-9046-EBAC6B8C0471}">
      <dgm:prSet phldrT="[Texto]" custT="1"/>
      <dgm:spPr/>
      <dgm:t>
        <a:bodyPr/>
        <a:lstStyle/>
        <a:p>
          <a:pPr algn="ctr"/>
          <a:r>
            <a:rPr lang="es-MX" sz="1800" dirty="0" smtClean="0"/>
            <a:t>III. MÉTODO DE TRANSPORTE </a:t>
          </a:r>
          <a:endParaRPr lang="es-MX" sz="1800" dirty="0"/>
        </a:p>
      </dgm:t>
    </dgm:pt>
    <dgm:pt modelId="{16FE14FF-A2B7-4743-80CF-F0AFD184E274}" type="parTrans" cxnId="{2DF4E9D9-11B9-4EC9-B2A7-29C23A28B562}">
      <dgm:prSet/>
      <dgm:spPr/>
      <dgm:t>
        <a:bodyPr/>
        <a:lstStyle/>
        <a:p>
          <a:pPr algn="ctr"/>
          <a:endParaRPr lang="es-MX" sz="4000" dirty="0"/>
        </a:p>
      </dgm:t>
    </dgm:pt>
    <dgm:pt modelId="{1FAE838D-8A99-4261-96F6-A13AE8E2E20A}" type="sibTrans" cxnId="{2DF4E9D9-11B9-4EC9-B2A7-29C23A28B562}">
      <dgm:prSet custT="1"/>
      <dgm:spPr/>
      <dgm:t>
        <a:bodyPr/>
        <a:lstStyle/>
        <a:p>
          <a:pPr algn="ctr"/>
          <a:endParaRPr lang="es-MX" sz="4800" dirty="0"/>
        </a:p>
      </dgm:t>
    </dgm:pt>
    <dgm:pt modelId="{916949D3-7E92-4D80-93DA-5BA9D19D71BD}">
      <dgm:prSet phldrT="[Texto]" custT="1"/>
      <dgm:spPr/>
      <dgm:t>
        <a:bodyPr/>
        <a:lstStyle/>
        <a:p>
          <a:pPr algn="ctr"/>
          <a:r>
            <a:rPr lang="es-MX" sz="1800" dirty="0" smtClean="0"/>
            <a:t>V. TÉCNICAS DE REVISIÓN Y EVALUACIÓN DE PROYECTOS Y RUTA CRITICA</a:t>
          </a:r>
          <a:endParaRPr lang="es-MX" sz="1800" dirty="0"/>
        </a:p>
      </dgm:t>
    </dgm:pt>
    <dgm:pt modelId="{8B1C3792-C876-4C58-9C74-BE483123919F}" type="parTrans" cxnId="{0C3AE02B-630B-469A-83A3-8ED2706C4302}">
      <dgm:prSet/>
      <dgm:spPr/>
      <dgm:t>
        <a:bodyPr/>
        <a:lstStyle/>
        <a:p>
          <a:pPr algn="ctr"/>
          <a:endParaRPr lang="es-MX" sz="4000" dirty="0"/>
        </a:p>
      </dgm:t>
    </dgm:pt>
    <dgm:pt modelId="{F1A7446C-E45E-4EB7-B4E2-0BEA0FACC5C6}" type="sibTrans" cxnId="{0C3AE02B-630B-469A-83A3-8ED2706C4302}">
      <dgm:prSet/>
      <dgm:spPr/>
      <dgm:t>
        <a:bodyPr/>
        <a:lstStyle/>
        <a:p>
          <a:pPr algn="ctr"/>
          <a:endParaRPr lang="es-MX" sz="4000" dirty="0"/>
        </a:p>
      </dgm:t>
    </dgm:pt>
    <dgm:pt modelId="{A4E2F85F-6099-49EE-81FC-428EC85522B9}">
      <dgm:prSet phldrT="[Texto]" custT="1"/>
      <dgm:spPr/>
      <dgm:t>
        <a:bodyPr/>
        <a:lstStyle/>
        <a:p>
          <a:pPr algn="ctr"/>
          <a:r>
            <a:rPr lang="es-MX" sz="1800" dirty="0" smtClean="0"/>
            <a:t>IV. MÉTODO DE ASIGNACIÓN</a:t>
          </a:r>
          <a:endParaRPr lang="es-MX" sz="1800" dirty="0"/>
        </a:p>
      </dgm:t>
    </dgm:pt>
    <dgm:pt modelId="{B87ACC0F-17DB-4796-ACFD-3B91B14C72B2}" type="parTrans" cxnId="{89D0E43E-3CFA-451A-96B5-9CDEF9BE6547}">
      <dgm:prSet/>
      <dgm:spPr/>
      <dgm:t>
        <a:bodyPr/>
        <a:lstStyle/>
        <a:p>
          <a:pPr algn="ctr"/>
          <a:endParaRPr lang="es-MX" sz="4000" dirty="0"/>
        </a:p>
      </dgm:t>
    </dgm:pt>
    <dgm:pt modelId="{FB347912-A843-468D-BA56-C98269A780DA}" type="sibTrans" cxnId="{89D0E43E-3CFA-451A-96B5-9CDEF9BE6547}">
      <dgm:prSet custT="1"/>
      <dgm:spPr/>
      <dgm:t>
        <a:bodyPr/>
        <a:lstStyle/>
        <a:p>
          <a:pPr algn="ctr"/>
          <a:endParaRPr lang="es-MX" sz="4800" dirty="0"/>
        </a:p>
      </dgm:t>
    </dgm:pt>
    <dgm:pt modelId="{11230909-1810-4DBA-88BB-C24D53020C0F}">
      <dgm:prSet phldrT="[Texto]" custT="1"/>
      <dgm:spPr/>
      <dgm:t>
        <a:bodyPr/>
        <a:lstStyle/>
        <a:p>
          <a:pPr algn="ctr"/>
          <a:r>
            <a:rPr lang="es-MX" sz="2000" dirty="0" smtClean="0"/>
            <a:t>VI. SISTEMA DE CONTROL DE INVENTARIOS</a:t>
          </a:r>
          <a:endParaRPr lang="es-MX" sz="2000" dirty="0"/>
        </a:p>
      </dgm:t>
    </dgm:pt>
    <dgm:pt modelId="{508A21CC-C352-4D98-86FF-44E1E49E95BC}" type="parTrans" cxnId="{2F774DED-AEAF-4283-A49B-65C3DCA5F7B6}">
      <dgm:prSet/>
      <dgm:spPr/>
      <dgm:t>
        <a:bodyPr/>
        <a:lstStyle/>
        <a:p>
          <a:pPr algn="ctr"/>
          <a:endParaRPr lang="es-MX" sz="4000" dirty="0"/>
        </a:p>
      </dgm:t>
    </dgm:pt>
    <dgm:pt modelId="{5BCAA8E3-3A95-448D-8249-6C71E05341B1}" type="sibTrans" cxnId="{2F774DED-AEAF-4283-A49B-65C3DCA5F7B6}">
      <dgm:prSet/>
      <dgm:spPr/>
      <dgm:t>
        <a:bodyPr/>
        <a:lstStyle/>
        <a:p>
          <a:pPr algn="ctr"/>
          <a:endParaRPr lang="es-MX" sz="4000" dirty="0"/>
        </a:p>
      </dgm:t>
    </dgm:pt>
    <dgm:pt modelId="{ACA2C44C-EE11-42AF-AFB5-3CE9112A1508}" type="pres">
      <dgm:prSet presAssocID="{830BC14E-D5CC-4C07-9AF6-4006757264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F9A3356-E754-4E4F-ABF8-F6138E14A59E}" type="pres">
      <dgm:prSet presAssocID="{0CEE8338-7E00-44D7-81D8-CB82CBB3CCD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BEBAFF-6E33-4D03-B817-0825AF41F348}" type="pres">
      <dgm:prSet presAssocID="{8A94DAF6-101E-4D29-AFD9-68724763DF65}" presName="sibTrans" presStyleLbl="sibTrans1D1" presStyleIdx="0" presStyleCnt="5"/>
      <dgm:spPr/>
      <dgm:t>
        <a:bodyPr/>
        <a:lstStyle/>
        <a:p>
          <a:endParaRPr lang="es-MX"/>
        </a:p>
      </dgm:t>
    </dgm:pt>
    <dgm:pt modelId="{4544476C-B09A-4734-A27C-D1FE4B1AEA67}" type="pres">
      <dgm:prSet presAssocID="{8A94DAF6-101E-4D29-AFD9-68724763DF65}" presName="connectorText" presStyleLbl="sibTrans1D1" presStyleIdx="0" presStyleCnt="5"/>
      <dgm:spPr/>
      <dgm:t>
        <a:bodyPr/>
        <a:lstStyle/>
        <a:p>
          <a:endParaRPr lang="es-MX"/>
        </a:p>
      </dgm:t>
    </dgm:pt>
    <dgm:pt modelId="{AAAF00CB-35EF-44D3-B53D-9543561D0230}" type="pres">
      <dgm:prSet presAssocID="{9DC1896B-6335-433D-8CCC-D1740186BC6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A60B53-54E2-4143-BAA2-EE863FF0B27B}" type="pres">
      <dgm:prSet presAssocID="{000AE051-E92F-48B9-9994-0A01C6B78880}" presName="sibTrans" presStyleLbl="sibTrans1D1" presStyleIdx="1" presStyleCnt="5"/>
      <dgm:spPr/>
      <dgm:t>
        <a:bodyPr/>
        <a:lstStyle/>
        <a:p>
          <a:endParaRPr lang="es-MX"/>
        </a:p>
      </dgm:t>
    </dgm:pt>
    <dgm:pt modelId="{7ADA20B0-D3E2-4C8C-97E8-BE494B060E8D}" type="pres">
      <dgm:prSet presAssocID="{000AE051-E92F-48B9-9994-0A01C6B78880}" presName="connectorText" presStyleLbl="sibTrans1D1" presStyleIdx="1" presStyleCnt="5"/>
      <dgm:spPr/>
      <dgm:t>
        <a:bodyPr/>
        <a:lstStyle/>
        <a:p>
          <a:endParaRPr lang="es-MX"/>
        </a:p>
      </dgm:t>
    </dgm:pt>
    <dgm:pt modelId="{CC5129A8-CCCE-4249-80ED-69513D6717D6}" type="pres">
      <dgm:prSet presAssocID="{7132A779-8BC8-4597-9046-EBAC6B8C047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59C646-3D59-4935-BBB0-026B60CC249F}" type="pres">
      <dgm:prSet presAssocID="{1FAE838D-8A99-4261-96F6-A13AE8E2E20A}" presName="sibTrans" presStyleLbl="sibTrans1D1" presStyleIdx="2" presStyleCnt="5"/>
      <dgm:spPr/>
      <dgm:t>
        <a:bodyPr/>
        <a:lstStyle/>
        <a:p>
          <a:endParaRPr lang="es-MX"/>
        </a:p>
      </dgm:t>
    </dgm:pt>
    <dgm:pt modelId="{C6D282E2-285C-4B68-BB3B-025DC561A272}" type="pres">
      <dgm:prSet presAssocID="{1FAE838D-8A99-4261-96F6-A13AE8E2E20A}" presName="connectorText" presStyleLbl="sibTrans1D1" presStyleIdx="2" presStyleCnt="5"/>
      <dgm:spPr/>
      <dgm:t>
        <a:bodyPr/>
        <a:lstStyle/>
        <a:p>
          <a:endParaRPr lang="es-MX"/>
        </a:p>
      </dgm:t>
    </dgm:pt>
    <dgm:pt modelId="{BC181ECC-E91E-4618-B6F8-E6C525E32DED}" type="pres">
      <dgm:prSet presAssocID="{A4E2F85F-6099-49EE-81FC-428EC85522B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99EBFF-FA7F-41BE-888B-A057F763E792}" type="pres">
      <dgm:prSet presAssocID="{FB347912-A843-468D-BA56-C98269A780DA}" presName="sibTrans" presStyleLbl="sibTrans1D1" presStyleIdx="3" presStyleCnt="5"/>
      <dgm:spPr/>
      <dgm:t>
        <a:bodyPr/>
        <a:lstStyle/>
        <a:p>
          <a:endParaRPr lang="es-MX"/>
        </a:p>
      </dgm:t>
    </dgm:pt>
    <dgm:pt modelId="{1A9556AD-21FE-435D-BB37-86C73DDD8C42}" type="pres">
      <dgm:prSet presAssocID="{FB347912-A843-468D-BA56-C98269A780DA}" presName="connectorText" presStyleLbl="sibTrans1D1" presStyleIdx="3" presStyleCnt="5"/>
      <dgm:spPr/>
      <dgm:t>
        <a:bodyPr/>
        <a:lstStyle/>
        <a:p>
          <a:endParaRPr lang="es-MX"/>
        </a:p>
      </dgm:t>
    </dgm:pt>
    <dgm:pt modelId="{7A4FD07A-62F0-4265-89DD-80B6FAD9DEA3}" type="pres">
      <dgm:prSet presAssocID="{916949D3-7E92-4D80-93DA-5BA9D19D71B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3C1A76-122D-41BC-AE41-6696CA0674A6}" type="pres">
      <dgm:prSet presAssocID="{F1A7446C-E45E-4EB7-B4E2-0BEA0FACC5C6}" presName="sibTrans" presStyleLbl="sibTrans1D1" presStyleIdx="4" presStyleCnt="5"/>
      <dgm:spPr/>
      <dgm:t>
        <a:bodyPr/>
        <a:lstStyle/>
        <a:p>
          <a:endParaRPr lang="es-MX"/>
        </a:p>
      </dgm:t>
    </dgm:pt>
    <dgm:pt modelId="{9FD83D2B-05F7-4110-B531-B4484F97E025}" type="pres">
      <dgm:prSet presAssocID="{F1A7446C-E45E-4EB7-B4E2-0BEA0FACC5C6}" presName="connectorText" presStyleLbl="sibTrans1D1" presStyleIdx="4" presStyleCnt="5"/>
      <dgm:spPr/>
      <dgm:t>
        <a:bodyPr/>
        <a:lstStyle/>
        <a:p>
          <a:endParaRPr lang="es-MX"/>
        </a:p>
      </dgm:t>
    </dgm:pt>
    <dgm:pt modelId="{FA35681F-EB0D-4731-A69D-94AE7BFD63A8}" type="pres">
      <dgm:prSet presAssocID="{11230909-1810-4DBA-88BB-C24D53020C0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402FBA0-F491-426A-BB1A-73A410593851}" type="presOf" srcId="{7132A779-8BC8-4597-9046-EBAC6B8C0471}" destId="{CC5129A8-CCCE-4249-80ED-69513D6717D6}" srcOrd="0" destOrd="0" presId="urn:microsoft.com/office/officeart/2005/8/layout/bProcess3"/>
    <dgm:cxn modelId="{5D9969A3-D5AA-4B2B-84FB-019FF58C3E74}" type="presOf" srcId="{F1A7446C-E45E-4EB7-B4E2-0BEA0FACC5C6}" destId="{9FD83D2B-05F7-4110-B531-B4484F97E025}" srcOrd="1" destOrd="0" presId="urn:microsoft.com/office/officeart/2005/8/layout/bProcess3"/>
    <dgm:cxn modelId="{842A2318-03A5-4594-B54B-EE3CE979E060}" type="presOf" srcId="{000AE051-E92F-48B9-9994-0A01C6B78880}" destId="{39A60B53-54E2-4143-BAA2-EE863FF0B27B}" srcOrd="0" destOrd="0" presId="urn:microsoft.com/office/officeart/2005/8/layout/bProcess3"/>
    <dgm:cxn modelId="{99371A26-B11E-454B-BA67-56D5A9BFB62C}" type="presOf" srcId="{916949D3-7E92-4D80-93DA-5BA9D19D71BD}" destId="{7A4FD07A-62F0-4265-89DD-80B6FAD9DEA3}" srcOrd="0" destOrd="0" presId="urn:microsoft.com/office/officeart/2005/8/layout/bProcess3"/>
    <dgm:cxn modelId="{2F774DED-AEAF-4283-A49B-65C3DCA5F7B6}" srcId="{830BC14E-D5CC-4C07-9AF6-4006757264E6}" destId="{11230909-1810-4DBA-88BB-C24D53020C0F}" srcOrd="5" destOrd="0" parTransId="{508A21CC-C352-4D98-86FF-44E1E49E95BC}" sibTransId="{5BCAA8E3-3A95-448D-8249-6C71E05341B1}"/>
    <dgm:cxn modelId="{D26DDC1C-346C-4040-BF11-B988055F1CAA}" type="presOf" srcId="{11230909-1810-4DBA-88BB-C24D53020C0F}" destId="{FA35681F-EB0D-4731-A69D-94AE7BFD63A8}" srcOrd="0" destOrd="0" presId="urn:microsoft.com/office/officeart/2005/8/layout/bProcess3"/>
    <dgm:cxn modelId="{2900CD82-6EF7-476A-BB59-F84CC2715CC0}" srcId="{830BC14E-D5CC-4C07-9AF6-4006757264E6}" destId="{0CEE8338-7E00-44D7-81D8-CB82CBB3CCD4}" srcOrd="0" destOrd="0" parTransId="{4CC9478C-0BDC-4C17-8137-AB57F045CDCC}" sibTransId="{8A94DAF6-101E-4D29-AFD9-68724763DF65}"/>
    <dgm:cxn modelId="{CF15A8D8-8750-4F5B-865A-18A0A9FC2106}" type="presOf" srcId="{A4E2F85F-6099-49EE-81FC-428EC85522B9}" destId="{BC181ECC-E91E-4618-B6F8-E6C525E32DED}" srcOrd="0" destOrd="0" presId="urn:microsoft.com/office/officeart/2005/8/layout/bProcess3"/>
    <dgm:cxn modelId="{5125B1FF-7791-4ABC-A3D3-1DDE028BF40A}" type="presOf" srcId="{0CEE8338-7E00-44D7-81D8-CB82CBB3CCD4}" destId="{1F9A3356-E754-4E4F-ABF8-F6138E14A59E}" srcOrd="0" destOrd="0" presId="urn:microsoft.com/office/officeart/2005/8/layout/bProcess3"/>
    <dgm:cxn modelId="{D56AC8C9-8BDB-4D92-B073-BD968DF3BC09}" type="presOf" srcId="{FB347912-A843-468D-BA56-C98269A780DA}" destId="{1A9556AD-21FE-435D-BB37-86C73DDD8C42}" srcOrd="1" destOrd="0" presId="urn:microsoft.com/office/officeart/2005/8/layout/bProcess3"/>
    <dgm:cxn modelId="{F2771E0F-B370-4A2B-92E5-A9A028322019}" type="presOf" srcId="{830BC14E-D5CC-4C07-9AF6-4006757264E6}" destId="{ACA2C44C-EE11-42AF-AFB5-3CE9112A1508}" srcOrd="0" destOrd="0" presId="urn:microsoft.com/office/officeart/2005/8/layout/bProcess3"/>
    <dgm:cxn modelId="{394B672D-199B-4C5E-9C4D-AAC0012EA2C6}" type="presOf" srcId="{1FAE838D-8A99-4261-96F6-A13AE8E2E20A}" destId="{E359C646-3D59-4935-BBB0-026B60CC249F}" srcOrd="0" destOrd="0" presId="urn:microsoft.com/office/officeart/2005/8/layout/bProcess3"/>
    <dgm:cxn modelId="{2FD3B8BC-1E7E-469E-B05A-7DA38A798ACE}" type="presOf" srcId="{FB347912-A843-468D-BA56-C98269A780DA}" destId="{0799EBFF-FA7F-41BE-888B-A057F763E792}" srcOrd="0" destOrd="0" presId="urn:microsoft.com/office/officeart/2005/8/layout/bProcess3"/>
    <dgm:cxn modelId="{C93142B5-FECA-47D6-89E9-5FF0FD40312B}" type="presOf" srcId="{1FAE838D-8A99-4261-96F6-A13AE8E2E20A}" destId="{C6D282E2-285C-4B68-BB3B-025DC561A272}" srcOrd="1" destOrd="0" presId="urn:microsoft.com/office/officeart/2005/8/layout/bProcess3"/>
    <dgm:cxn modelId="{F0510DA8-4282-4B98-A297-6DF7293225A6}" srcId="{830BC14E-D5CC-4C07-9AF6-4006757264E6}" destId="{9DC1896B-6335-433D-8CCC-D1740186BC69}" srcOrd="1" destOrd="0" parTransId="{1F55CD7A-2DAD-48A7-A306-6F7EBE193EDA}" sibTransId="{000AE051-E92F-48B9-9994-0A01C6B78880}"/>
    <dgm:cxn modelId="{00AAF2F4-F92A-4F94-9416-7DD16DD82844}" type="presOf" srcId="{9DC1896B-6335-433D-8CCC-D1740186BC69}" destId="{AAAF00CB-35EF-44D3-B53D-9543561D0230}" srcOrd="0" destOrd="0" presId="urn:microsoft.com/office/officeart/2005/8/layout/bProcess3"/>
    <dgm:cxn modelId="{D3847DA0-3071-4474-B741-6D973132C414}" type="presOf" srcId="{8A94DAF6-101E-4D29-AFD9-68724763DF65}" destId="{B0BEBAFF-6E33-4D03-B817-0825AF41F348}" srcOrd="0" destOrd="0" presId="urn:microsoft.com/office/officeart/2005/8/layout/bProcess3"/>
    <dgm:cxn modelId="{2DF4E9D9-11B9-4EC9-B2A7-29C23A28B562}" srcId="{830BC14E-D5CC-4C07-9AF6-4006757264E6}" destId="{7132A779-8BC8-4597-9046-EBAC6B8C0471}" srcOrd="2" destOrd="0" parTransId="{16FE14FF-A2B7-4743-80CF-F0AFD184E274}" sibTransId="{1FAE838D-8A99-4261-96F6-A13AE8E2E20A}"/>
    <dgm:cxn modelId="{E6E75C84-2412-4DC5-A72E-50ED98956C86}" type="presOf" srcId="{F1A7446C-E45E-4EB7-B4E2-0BEA0FACC5C6}" destId="{C93C1A76-122D-41BC-AE41-6696CA0674A6}" srcOrd="0" destOrd="0" presId="urn:microsoft.com/office/officeart/2005/8/layout/bProcess3"/>
    <dgm:cxn modelId="{0C3AE02B-630B-469A-83A3-8ED2706C4302}" srcId="{830BC14E-D5CC-4C07-9AF6-4006757264E6}" destId="{916949D3-7E92-4D80-93DA-5BA9D19D71BD}" srcOrd="4" destOrd="0" parTransId="{8B1C3792-C876-4C58-9C74-BE483123919F}" sibTransId="{F1A7446C-E45E-4EB7-B4E2-0BEA0FACC5C6}"/>
    <dgm:cxn modelId="{70E2B99C-7382-4A74-A174-19416EBB4B2F}" type="presOf" srcId="{000AE051-E92F-48B9-9994-0A01C6B78880}" destId="{7ADA20B0-D3E2-4C8C-97E8-BE494B060E8D}" srcOrd="1" destOrd="0" presId="urn:microsoft.com/office/officeart/2005/8/layout/bProcess3"/>
    <dgm:cxn modelId="{FC5178C1-DC81-4524-A445-8FF2D35BBA1F}" type="presOf" srcId="{8A94DAF6-101E-4D29-AFD9-68724763DF65}" destId="{4544476C-B09A-4734-A27C-D1FE4B1AEA67}" srcOrd="1" destOrd="0" presId="urn:microsoft.com/office/officeart/2005/8/layout/bProcess3"/>
    <dgm:cxn modelId="{89D0E43E-3CFA-451A-96B5-9CDEF9BE6547}" srcId="{830BC14E-D5CC-4C07-9AF6-4006757264E6}" destId="{A4E2F85F-6099-49EE-81FC-428EC85522B9}" srcOrd="3" destOrd="0" parTransId="{B87ACC0F-17DB-4796-ACFD-3B91B14C72B2}" sibTransId="{FB347912-A843-468D-BA56-C98269A780DA}"/>
    <dgm:cxn modelId="{5D75EBA3-6052-4010-A0D8-C33E552E4BB1}" type="presParOf" srcId="{ACA2C44C-EE11-42AF-AFB5-3CE9112A1508}" destId="{1F9A3356-E754-4E4F-ABF8-F6138E14A59E}" srcOrd="0" destOrd="0" presId="urn:microsoft.com/office/officeart/2005/8/layout/bProcess3"/>
    <dgm:cxn modelId="{27CA3A60-55BD-4CF6-AE63-038588CF7019}" type="presParOf" srcId="{ACA2C44C-EE11-42AF-AFB5-3CE9112A1508}" destId="{B0BEBAFF-6E33-4D03-B817-0825AF41F348}" srcOrd="1" destOrd="0" presId="urn:microsoft.com/office/officeart/2005/8/layout/bProcess3"/>
    <dgm:cxn modelId="{DF53990E-DCF0-4167-9A6A-09107FC11108}" type="presParOf" srcId="{B0BEBAFF-6E33-4D03-B817-0825AF41F348}" destId="{4544476C-B09A-4734-A27C-D1FE4B1AEA67}" srcOrd="0" destOrd="0" presId="urn:microsoft.com/office/officeart/2005/8/layout/bProcess3"/>
    <dgm:cxn modelId="{E6A5D2C6-AB0B-4BDC-8610-FE43E7506183}" type="presParOf" srcId="{ACA2C44C-EE11-42AF-AFB5-3CE9112A1508}" destId="{AAAF00CB-35EF-44D3-B53D-9543561D0230}" srcOrd="2" destOrd="0" presId="urn:microsoft.com/office/officeart/2005/8/layout/bProcess3"/>
    <dgm:cxn modelId="{449344FB-EF36-4FAA-BDDD-15699648A87A}" type="presParOf" srcId="{ACA2C44C-EE11-42AF-AFB5-3CE9112A1508}" destId="{39A60B53-54E2-4143-BAA2-EE863FF0B27B}" srcOrd="3" destOrd="0" presId="urn:microsoft.com/office/officeart/2005/8/layout/bProcess3"/>
    <dgm:cxn modelId="{67C06316-B78E-4F49-982B-329DC8CB1061}" type="presParOf" srcId="{39A60B53-54E2-4143-BAA2-EE863FF0B27B}" destId="{7ADA20B0-D3E2-4C8C-97E8-BE494B060E8D}" srcOrd="0" destOrd="0" presId="urn:microsoft.com/office/officeart/2005/8/layout/bProcess3"/>
    <dgm:cxn modelId="{2E2DA29F-6AE9-4C59-AA54-048ECC2F9F03}" type="presParOf" srcId="{ACA2C44C-EE11-42AF-AFB5-3CE9112A1508}" destId="{CC5129A8-CCCE-4249-80ED-69513D6717D6}" srcOrd="4" destOrd="0" presId="urn:microsoft.com/office/officeart/2005/8/layout/bProcess3"/>
    <dgm:cxn modelId="{DF508AC3-59C3-4BB1-A2A0-72D4C507E074}" type="presParOf" srcId="{ACA2C44C-EE11-42AF-AFB5-3CE9112A1508}" destId="{E359C646-3D59-4935-BBB0-026B60CC249F}" srcOrd="5" destOrd="0" presId="urn:microsoft.com/office/officeart/2005/8/layout/bProcess3"/>
    <dgm:cxn modelId="{E2DAC880-9959-4BEF-9189-2628E682B815}" type="presParOf" srcId="{E359C646-3D59-4935-BBB0-026B60CC249F}" destId="{C6D282E2-285C-4B68-BB3B-025DC561A272}" srcOrd="0" destOrd="0" presId="urn:microsoft.com/office/officeart/2005/8/layout/bProcess3"/>
    <dgm:cxn modelId="{9DD10EC7-19D0-4216-A139-95CD0625ABCC}" type="presParOf" srcId="{ACA2C44C-EE11-42AF-AFB5-3CE9112A1508}" destId="{BC181ECC-E91E-4618-B6F8-E6C525E32DED}" srcOrd="6" destOrd="0" presId="urn:microsoft.com/office/officeart/2005/8/layout/bProcess3"/>
    <dgm:cxn modelId="{5864DE07-5174-4B18-98C3-0D8BC018EB62}" type="presParOf" srcId="{ACA2C44C-EE11-42AF-AFB5-3CE9112A1508}" destId="{0799EBFF-FA7F-41BE-888B-A057F763E792}" srcOrd="7" destOrd="0" presId="urn:microsoft.com/office/officeart/2005/8/layout/bProcess3"/>
    <dgm:cxn modelId="{3919FAA6-4877-4919-A07E-83BF1083308B}" type="presParOf" srcId="{0799EBFF-FA7F-41BE-888B-A057F763E792}" destId="{1A9556AD-21FE-435D-BB37-86C73DDD8C42}" srcOrd="0" destOrd="0" presId="urn:microsoft.com/office/officeart/2005/8/layout/bProcess3"/>
    <dgm:cxn modelId="{CF2DBA18-A976-4BA6-BE24-2DE16B308652}" type="presParOf" srcId="{ACA2C44C-EE11-42AF-AFB5-3CE9112A1508}" destId="{7A4FD07A-62F0-4265-89DD-80B6FAD9DEA3}" srcOrd="8" destOrd="0" presId="urn:microsoft.com/office/officeart/2005/8/layout/bProcess3"/>
    <dgm:cxn modelId="{36637149-4CEE-4EF4-8426-B2DAB74A7D90}" type="presParOf" srcId="{ACA2C44C-EE11-42AF-AFB5-3CE9112A1508}" destId="{C93C1A76-122D-41BC-AE41-6696CA0674A6}" srcOrd="9" destOrd="0" presId="urn:microsoft.com/office/officeart/2005/8/layout/bProcess3"/>
    <dgm:cxn modelId="{006177B8-65E7-4E3E-970D-A7E34781EB43}" type="presParOf" srcId="{C93C1A76-122D-41BC-AE41-6696CA0674A6}" destId="{9FD83D2B-05F7-4110-B531-B4484F97E025}" srcOrd="0" destOrd="0" presId="urn:microsoft.com/office/officeart/2005/8/layout/bProcess3"/>
    <dgm:cxn modelId="{82FB7BAF-B85C-4E7D-9FCD-187BF3D1A7E8}" type="presParOf" srcId="{ACA2C44C-EE11-42AF-AFB5-3CE9112A1508}" destId="{FA35681F-EB0D-4731-A69D-94AE7BFD63A8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E09FF7-4296-41AC-8149-C12F44566E7E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8BCA6526-79B7-49FA-8EAD-0BA78BCAD625}">
      <dgm:prSet phldrT="[Texto]"/>
      <dgm:spPr/>
      <dgm:t>
        <a:bodyPr/>
        <a:lstStyle/>
        <a:p>
          <a:r>
            <a:rPr lang="es-MX" dirty="0" smtClean="0"/>
            <a:t>INVESTIGACIÓN DE OPERACIONES</a:t>
          </a:r>
          <a:endParaRPr lang="es-MX" dirty="0"/>
        </a:p>
      </dgm:t>
    </dgm:pt>
    <dgm:pt modelId="{E631E304-F27A-4E30-B700-DB5ED6BC9321}" type="parTrans" cxnId="{30F2D7B2-D135-46D7-9584-27C397810D1F}">
      <dgm:prSet/>
      <dgm:spPr/>
      <dgm:t>
        <a:bodyPr/>
        <a:lstStyle/>
        <a:p>
          <a:endParaRPr lang="es-MX"/>
        </a:p>
      </dgm:t>
    </dgm:pt>
    <dgm:pt modelId="{50E6CE64-E3CB-4B63-91EF-38D148718878}" type="sibTrans" cxnId="{30F2D7B2-D135-46D7-9584-27C397810D1F}">
      <dgm:prSet/>
      <dgm:spPr/>
      <dgm:t>
        <a:bodyPr/>
        <a:lstStyle/>
        <a:p>
          <a:endParaRPr lang="es-MX"/>
        </a:p>
      </dgm:t>
    </dgm:pt>
    <dgm:pt modelId="{527AAE89-41CB-4E9A-BFA3-17A2879450A7}">
      <dgm:prSet phldrT="[Texto]"/>
      <dgm:spPr/>
      <dgm:t>
        <a:bodyPr/>
        <a:lstStyle/>
        <a:p>
          <a:r>
            <a:rPr lang="es-MX" dirty="0" smtClean="0"/>
            <a:t>ES UN ENFOQUE DE SOLUCIÓN</a:t>
          </a:r>
          <a:endParaRPr lang="es-MX" dirty="0"/>
        </a:p>
      </dgm:t>
    </dgm:pt>
    <dgm:pt modelId="{46877529-125B-4073-AADC-889367BB3507}" type="parTrans" cxnId="{0C1EAD28-19FB-451D-85EF-4F323D624B1A}">
      <dgm:prSet/>
      <dgm:spPr/>
      <dgm:t>
        <a:bodyPr/>
        <a:lstStyle/>
        <a:p>
          <a:endParaRPr lang="es-MX"/>
        </a:p>
      </dgm:t>
    </dgm:pt>
    <dgm:pt modelId="{31A4D21E-14C0-467C-B4F9-EE7AF21E46FA}" type="sibTrans" cxnId="{0C1EAD28-19FB-451D-85EF-4F323D624B1A}">
      <dgm:prSet/>
      <dgm:spPr/>
      <dgm:t>
        <a:bodyPr/>
        <a:lstStyle/>
        <a:p>
          <a:endParaRPr lang="es-MX"/>
        </a:p>
      </dgm:t>
    </dgm:pt>
    <dgm:pt modelId="{5A2B0760-1E71-4643-9621-FD08BC4CB04B}">
      <dgm:prSet phldrT="[Texto]"/>
      <dgm:spPr/>
      <dgm:t>
        <a:bodyPr/>
        <a:lstStyle/>
        <a:p>
          <a:r>
            <a:rPr lang="es-MX" dirty="0" smtClean="0"/>
            <a:t>APLICARSE SOLO A PROBLEMAS EN QUE LAS GANANCIAS SEAN MAYORES QUE LOS COSTOS</a:t>
          </a:r>
          <a:endParaRPr lang="es-MX" dirty="0"/>
        </a:p>
      </dgm:t>
    </dgm:pt>
    <dgm:pt modelId="{90947C13-22B2-4F18-8712-2ECB6D0CD83D}" type="parTrans" cxnId="{BD204183-67F6-4849-87CD-3068E2BBC154}">
      <dgm:prSet/>
      <dgm:spPr/>
      <dgm:t>
        <a:bodyPr/>
        <a:lstStyle/>
        <a:p>
          <a:endParaRPr lang="es-MX"/>
        </a:p>
      </dgm:t>
    </dgm:pt>
    <dgm:pt modelId="{7381910A-C552-4E01-A671-0E555838730B}" type="sibTrans" cxnId="{BD204183-67F6-4849-87CD-3068E2BBC154}">
      <dgm:prSet/>
      <dgm:spPr/>
      <dgm:t>
        <a:bodyPr/>
        <a:lstStyle/>
        <a:p>
          <a:endParaRPr lang="es-MX"/>
        </a:p>
      </dgm:t>
    </dgm:pt>
    <dgm:pt modelId="{B70826E2-3A8F-40A4-AB3C-4B5D51CE958E}">
      <dgm:prSet phldrT="[Texto]"/>
      <dgm:spPr/>
      <dgm:t>
        <a:bodyPr/>
        <a:lstStyle/>
        <a:p>
          <a:r>
            <a:rPr lang="es-MX" dirty="0" smtClean="0"/>
            <a:t>SABER COMO UTILIZAR LAS TÉCNICAS QUE OCUPA</a:t>
          </a:r>
          <a:endParaRPr lang="es-MX" dirty="0"/>
        </a:p>
      </dgm:t>
    </dgm:pt>
    <dgm:pt modelId="{E058AD65-B12B-45CF-8DE0-0A69ED79AB53}" type="parTrans" cxnId="{048E5340-5383-4445-8F1F-E0EE2D604436}">
      <dgm:prSet/>
      <dgm:spPr/>
      <dgm:t>
        <a:bodyPr/>
        <a:lstStyle/>
        <a:p>
          <a:endParaRPr lang="es-MX"/>
        </a:p>
      </dgm:t>
    </dgm:pt>
    <dgm:pt modelId="{A8964469-E9F4-42B0-8A20-8ABAF7600A07}" type="sibTrans" cxnId="{048E5340-5383-4445-8F1F-E0EE2D604436}">
      <dgm:prSet/>
      <dgm:spPr/>
      <dgm:t>
        <a:bodyPr/>
        <a:lstStyle/>
        <a:p>
          <a:endParaRPr lang="es-MX"/>
        </a:p>
      </dgm:t>
    </dgm:pt>
    <dgm:pt modelId="{E6FE3B71-16C8-4461-BDBC-1BE2BB915BFF}" type="pres">
      <dgm:prSet presAssocID="{BDE09FF7-4296-41AC-8149-C12F44566E7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569365C2-118A-45C0-B00B-ED0E6D0F6208}" type="pres">
      <dgm:prSet presAssocID="{8BCA6526-79B7-49FA-8EAD-0BA78BCAD625}" presName="singleCycle" presStyleCnt="0"/>
      <dgm:spPr/>
    </dgm:pt>
    <dgm:pt modelId="{1BB0F0E7-0649-4D62-BCB3-F22178366EB9}" type="pres">
      <dgm:prSet presAssocID="{8BCA6526-79B7-49FA-8EAD-0BA78BCAD625}" presName="singleCenter" presStyleLbl="node1" presStyleIdx="0" presStyleCnt="4" custScaleX="128572" custScaleY="109522" custLinFactNeighborX="-84" custLinFactNeighborY="-5527">
        <dgm:presLayoutVars>
          <dgm:chMax val="7"/>
          <dgm:chPref val="7"/>
        </dgm:presLayoutVars>
      </dgm:prSet>
      <dgm:spPr/>
      <dgm:t>
        <a:bodyPr/>
        <a:lstStyle/>
        <a:p>
          <a:endParaRPr lang="es-ES"/>
        </a:p>
      </dgm:t>
    </dgm:pt>
    <dgm:pt modelId="{3DB1F97A-D021-4550-849C-06CD8AF528B9}" type="pres">
      <dgm:prSet presAssocID="{46877529-125B-4073-AADC-889367BB3507}" presName="Name56" presStyleLbl="parChTrans1D2" presStyleIdx="0" presStyleCnt="3"/>
      <dgm:spPr/>
      <dgm:t>
        <a:bodyPr/>
        <a:lstStyle/>
        <a:p>
          <a:endParaRPr lang="es-ES"/>
        </a:p>
      </dgm:t>
    </dgm:pt>
    <dgm:pt modelId="{66C584B0-C0A1-4437-8CF6-35A1A1635D3F}" type="pres">
      <dgm:prSet presAssocID="{527AAE89-41CB-4E9A-BFA3-17A2879450A7}" presName="text0" presStyleLbl="node1" presStyleIdx="1" presStyleCnt="4" custScaleX="1956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AE1A09-3BBD-4778-B4FD-26E2F9672D38}" type="pres">
      <dgm:prSet presAssocID="{90947C13-22B2-4F18-8712-2ECB6D0CD83D}" presName="Name56" presStyleLbl="parChTrans1D2" presStyleIdx="1" presStyleCnt="3"/>
      <dgm:spPr/>
      <dgm:t>
        <a:bodyPr/>
        <a:lstStyle/>
        <a:p>
          <a:endParaRPr lang="es-ES"/>
        </a:p>
      </dgm:t>
    </dgm:pt>
    <dgm:pt modelId="{4A10EAEE-5D7B-4EAE-BDC7-60B3FA093FC3}" type="pres">
      <dgm:prSet presAssocID="{5A2B0760-1E71-4643-9621-FD08BC4CB04B}" presName="text0" presStyleLbl="node1" presStyleIdx="2" presStyleCnt="4" custScaleX="315391" custRadScaleRad="111256" custRadScaleInc="-29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1C13E8-5963-47D9-88CB-D540BAE0977B}" type="pres">
      <dgm:prSet presAssocID="{E058AD65-B12B-45CF-8DE0-0A69ED79AB53}" presName="Name56" presStyleLbl="parChTrans1D2" presStyleIdx="2" presStyleCnt="3"/>
      <dgm:spPr/>
      <dgm:t>
        <a:bodyPr/>
        <a:lstStyle/>
        <a:p>
          <a:endParaRPr lang="es-ES"/>
        </a:p>
      </dgm:t>
    </dgm:pt>
    <dgm:pt modelId="{E714508B-5D8F-4554-B8A2-84B3AE0FD922}" type="pres">
      <dgm:prSet presAssocID="{B70826E2-3A8F-40A4-AB3C-4B5D51CE958E}" presName="text0" presStyleLbl="node1" presStyleIdx="3" presStyleCnt="4" custScaleX="288501" custRadScaleRad="113831" custRadScaleInc="41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AE5FF01-D376-4C53-9C23-C5D600058EC3}" type="presOf" srcId="{BDE09FF7-4296-41AC-8149-C12F44566E7E}" destId="{E6FE3B71-16C8-4461-BDBC-1BE2BB915BFF}" srcOrd="0" destOrd="0" presId="urn:microsoft.com/office/officeart/2008/layout/RadialCluster"/>
    <dgm:cxn modelId="{0C1EAD28-19FB-451D-85EF-4F323D624B1A}" srcId="{8BCA6526-79B7-49FA-8EAD-0BA78BCAD625}" destId="{527AAE89-41CB-4E9A-BFA3-17A2879450A7}" srcOrd="0" destOrd="0" parTransId="{46877529-125B-4073-AADC-889367BB3507}" sibTransId="{31A4D21E-14C0-467C-B4F9-EE7AF21E46FA}"/>
    <dgm:cxn modelId="{32ECEBF2-CAA6-42A8-8858-BB74D57F8338}" type="presOf" srcId="{90947C13-22B2-4F18-8712-2ECB6D0CD83D}" destId="{CEAE1A09-3BBD-4778-B4FD-26E2F9672D38}" srcOrd="0" destOrd="0" presId="urn:microsoft.com/office/officeart/2008/layout/RadialCluster"/>
    <dgm:cxn modelId="{42433106-1B0C-4614-AF1C-69AD599820BD}" type="presOf" srcId="{B70826E2-3A8F-40A4-AB3C-4B5D51CE958E}" destId="{E714508B-5D8F-4554-B8A2-84B3AE0FD922}" srcOrd="0" destOrd="0" presId="urn:microsoft.com/office/officeart/2008/layout/RadialCluster"/>
    <dgm:cxn modelId="{ADC7E650-F701-437D-98BD-EB5003697895}" type="presOf" srcId="{46877529-125B-4073-AADC-889367BB3507}" destId="{3DB1F97A-D021-4550-849C-06CD8AF528B9}" srcOrd="0" destOrd="0" presId="urn:microsoft.com/office/officeart/2008/layout/RadialCluster"/>
    <dgm:cxn modelId="{BD204183-67F6-4849-87CD-3068E2BBC154}" srcId="{8BCA6526-79B7-49FA-8EAD-0BA78BCAD625}" destId="{5A2B0760-1E71-4643-9621-FD08BC4CB04B}" srcOrd="1" destOrd="0" parTransId="{90947C13-22B2-4F18-8712-2ECB6D0CD83D}" sibTransId="{7381910A-C552-4E01-A671-0E555838730B}"/>
    <dgm:cxn modelId="{CEC83DDC-722B-47B2-9833-D0C15E756636}" type="presOf" srcId="{E058AD65-B12B-45CF-8DE0-0A69ED79AB53}" destId="{8E1C13E8-5963-47D9-88CB-D540BAE0977B}" srcOrd="0" destOrd="0" presId="urn:microsoft.com/office/officeart/2008/layout/RadialCluster"/>
    <dgm:cxn modelId="{EFE3C694-0D1D-4D87-AA8D-BDB40F29723F}" type="presOf" srcId="{8BCA6526-79B7-49FA-8EAD-0BA78BCAD625}" destId="{1BB0F0E7-0649-4D62-BCB3-F22178366EB9}" srcOrd="0" destOrd="0" presId="urn:microsoft.com/office/officeart/2008/layout/RadialCluster"/>
    <dgm:cxn modelId="{DD2CCDC0-8D80-4B02-998A-0029456A70FB}" type="presOf" srcId="{527AAE89-41CB-4E9A-BFA3-17A2879450A7}" destId="{66C584B0-C0A1-4437-8CF6-35A1A1635D3F}" srcOrd="0" destOrd="0" presId="urn:microsoft.com/office/officeart/2008/layout/RadialCluster"/>
    <dgm:cxn modelId="{2D43245D-87E4-4BFD-A88C-8F4DFA6F3919}" type="presOf" srcId="{5A2B0760-1E71-4643-9621-FD08BC4CB04B}" destId="{4A10EAEE-5D7B-4EAE-BDC7-60B3FA093FC3}" srcOrd="0" destOrd="0" presId="urn:microsoft.com/office/officeart/2008/layout/RadialCluster"/>
    <dgm:cxn modelId="{30F2D7B2-D135-46D7-9584-27C397810D1F}" srcId="{BDE09FF7-4296-41AC-8149-C12F44566E7E}" destId="{8BCA6526-79B7-49FA-8EAD-0BA78BCAD625}" srcOrd="0" destOrd="0" parTransId="{E631E304-F27A-4E30-B700-DB5ED6BC9321}" sibTransId="{50E6CE64-E3CB-4B63-91EF-38D148718878}"/>
    <dgm:cxn modelId="{048E5340-5383-4445-8F1F-E0EE2D604436}" srcId="{8BCA6526-79B7-49FA-8EAD-0BA78BCAD625}" destId="{B70826E2-3A8F-40A4-AB3C-4B5D51CE958E}" srcOrd="2" destOrd="0" parTransId="{E058AD65-B12B-45CF-8DE0-0A69ED79AB53}" sibTransId="{A8964469-E9F4-42B0-8A20-8ABAF7600A07}"/>
    <dgm:cxn modelId="{4D5508B8-E339-4BA2-9B72-77EA94BBF492}" type="presParOf" srcId="{E6FE3B71-16C8-4461-BDBC-1BE2BB915BFF}" destId="{569365C2-118A-45C0-B00B-ED0E6D0F6208}" srcOrd="0" destOrd="0" presId="urn:microsoft.com/office/officeart/2008/layout/RadialCluster"/>
    <dgm:cxn modelId="{B113A1D3-35FF-4AA3-8A8C-121D4F16C6A9}" type="presParOf" srcId="{569365C2-118A-45C0-B00B-ED0E6D0F6208}" destId="{1BB0F0E7-0649-4D62-BCB3-F22178366EB9}" srcOrd="0" destOrd="0" presId="urn:microsoft.com/office/officeart/2008/layout/RadialCluster"/>
    <dgm:cxn modelId="{88C71FDC-A1C4-490E-8A10-85C53FDEBF3F}" type="presParOf" srcId="{569365C2-118A-45C0-B00B-ED0E6D0F6208}" destId="{3DB1F97A-D021-4550-849C-06CD8AF528B9}" srcOrd="1" destOrd="0" presId="urn:microsoft.com/office/officeart/2008/layout/RadialCluster"/>
    <dgm:cxn modelId="{0D658EF2-0B4E-447A-922B-11269341EF7A}" type="presParOf" srcId="{569365C2-118A-45C0-B00B-ED0E6D0F6208}" destId="{66C584B0-C0A1-4437-8CF6-35A1A1635D3F}" srcOrd="2" destOrd="0" presId="urn:microsoft.com/office/officeart/2008/layout/RadialCluster"/>
    <dgm:cxn modelId="{270565FE-4AC3-4554-B675-D2A06F8504E4}" type="presParOf" srcId="{569365C2-118A-45C0-B00B-ED0E6D0F6208}" destId="{CEAE1A09-3BBD-4778-B4FD-26E2F9672D38}" srcOrd="3" destOrd="0" presId="urn:microsoft.com/office/officeart/2008/layout/RadialCluster"/>
    <dgm:cxn modelId="{99BD8BAD-127A-4C93-9D94-2AC650EB34FC}" type="presParOf" srcId="{569365C2-118A-45C0-B00B-ED0E6D0F6208}" destId="{4A10EAEE-5D7B-4EAE-BDC7-60B3FA093FC3}" srcOrd="4" destOrd="0" presId="urn:microsoft.com/office/officeart/2008/layout/RadialCluster"/>
    <dgm:cxn modelId="{245A7D47-704E-4F83-8552-E40D7CB172DD}" type="presParOf" srcId="{569365C2-118A-45C0-B00B-ED0E6D0F6208}" destId="{8E1C13E8-5963-47D9-88CB-D540BAE0977B}" srcOrd="5" destOrd="0" presId="urn:microsoft.com/office/officeart/2008/layout/RadialCluster"/>
    <dgm:cxn modelId="{ECF37E93-3534-4311-8007-F43610E805EF}" type="presParOf" srcId="{569365C2-118A-45C0-B00B-ED0E6D0F6208}" destId="{E714508B-5D8F-4554-B8A2-84B3AE0FD922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DC1217-D315-45C4-8D89-8C2CF6C53504}" type="doc">
      <dgm:prSet loTypeId="urn:microsoft.com/office/officeart/2005/8/layout/matrix1" loCatId="matrix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0395A6C8-920E-41C0-8B15-5AAC7BDCB598}">
      <dgm:prSet phldrT="[Texto]"/>
      <dgm:spPr/>
      <dgm:t>
        <a:bodyPr/>
        <a:lstStyle/>
        <a:p>
          <a:r>
            <a:rPr lang="es-MX" dirty="0" smtClean="0"/>
            <a:t>BENEFICIOS</a:t>
          </a:r>
          <a:endParaRPr lang="es-MX" dirty="0"/>
        </a:p>
      </dgm:t>
    </dgm:pt>
    <dgm:pt modelId="{7C2ACF12-E11F-45B4-A237-588E068415A7}" type="parTrans" cxnId="{9A3057F7-7066-4731-94E6-B2B988225175}">
      <dgm:prSet/>
      <dgm:spPr/>
      <dgm:t>
        <a:bodyPr/>
        <a:lstStyle/>
        <a:p>
          <a:endParaRPr lang="es-MX"/>
        </a:p>
      </dgm:t>
    </dgm:pt>
    <dgm:pt modelId="{1B89F3D3-BB5A-4CB1-8AC8-5B08E4EB36D4}" type="sibTrans" cxnId="{9A3057F7-7066-4731-94E6-B2B988225175}">
      <dgm:prSet/>
      <dgm:spPr/>
      <dgm:t>
        <a:bodyPr/>
        <a:lstStyle/>
        <a:p>
          <a:endParaRPr lang="es-MX"/>
        </a:p>
      </dgm:t>
    </dgm:pt>
    <dgm:pt modelId="{C10C7A86-E890-42C8-B341-7DFD4596278A}">
      <dgm:prSet phldrT="[Texto]"/>
      <dgm:spPr/>
      <dgm:t>
        <a:bodyPr/>
        <a:lstStyle/>
        <a:p>
          <a:r>
            <a:rPr lang="es-MX" dirty="0" smtClean="0"/>
            <a:t>LOGRAR UN OBJETIVO CON LA MENOR CANTIDAD DE RECURSOS</a:t>
          </a:r>
          <a:endParaRPr lang="es-MX" dirty="0"/>
        </a:p>
      </dgm:t>
    </dgm:pt>
    <dgm:pt modelId="{42AE0E1F-10A6-4BDF-BF3C-215F7DC6C297}" type="parTrans" cxnId="{4EBFF709-F100-4E6B-8C85-C66134DD2E35}">
      <dgm:prSet/>
      <dgm:spPr/>
      <dgm:t>
        <a:bodyPr/>
        <a:lstStyle/>
        <a:p>
          <a:endParaRPr lang="es-MX"/>
        </a:p>
      </dgm:t>
    </dgm:pt>
    <dgm:pt modelId="{E4602386-5663-414A-ADA5-FD8746F09B32}" type="sibTrans" cxnId="{4EBFF709-F100-4E6B-8C85-C66134DD2E35}">
      <dgm:prSet/>
      <dgm:spPr/>
      <dgm:t>
        <a:bodyPr/>
        <a:lstStyle/>
        <a:p>
          <a:endParaRPr lang="es-MX"/>
        </a:p>
      </dgm:t>
    </dgm:pt>
    <dgm:pt modelId="{FE701D8A-1497-403A-9673-5E7DD9B7544D}">
      <dgm:prSet phldrT="[Texto]"/>
      <dgm:spPr/>
      <dgm:t>
        <a:bodyPr/>
        <a:lstStyle/>
        <a:p>
          <a:r>
            <a:rPr lang="es-MX" dirty="0" smtClean="0"/>
            <a:t>EVALUAR UNA PROPUESTA SIN LLEVARLA A CABO</a:t>
          </a:r>
          <a:endParaRPr lang="es-MX" dirty="0"/>
        </a:p>
      </dgm:t>
    </dgm:pt>
    <dgm:pt modelId="{EB8C5DD9-5DB6-4C6C-838C-45D9D2509D48}" type="parTrans" cxnId="{6174EC41-87A4-4266-BE7A-4D074654A0AD}">
      <dgm:prSet/>
      <dgm:spPr/>
      <dgm:t>
        <a:bodyPr/>
        <a:lstStyle/>
        <a:p>
          <a:endParaRPr lang="es-MX"/>
        </a:p>
      </dgm:t>
    </dgm:pt>
    <dgm:pt modelId="{3161941A-4C2D-41B8-B41B-B7E22E99E8FE}" type="sibTrans" cxnId="{6174EC41-87A4-4266-BE7A-4D074654A0AD}">
      <dgm:prSet/>
      <dgm:spPr/>
      <dgm:t>
        <a:bodyPr/>
        <a:lstStyle/>
        <a:p>
          <a:endParaRPr lang="es-MX"/>
        </a:p>
      </dgm:t>
    </dgm:pt>
    <dgm:pt modelId="{AB31E472-C0A5-47BC-AD37-4929B3DB59CE}">
      <dgm:prSet phldrT="[Texto]"/>
      <dgm:spPr/>
      <dgm:t>
        <a:bodyPr/>
        <a:lstStyle/>
        <a:p>
          <a:r>
            <a:rPr lang="es-MX" dirty="0" smtClean="0"/>
            <a:t>EVALUAR LA FORTALEZ</a:t>
          </a:r>
          <a:endParaRPr lang="es-MX" dirty="0"/>
        </a:p>
      </dgm:t>
    </dgm:pt>
    <dgm:pt modelId="{C6ED715A-8C9E-4D1A-9E16-89908830F13D}" type="parTrans" cxnId="{58D41A16-DC4A-4DE2-8F1D-516A95AF4E1B}">
      <dgm:prSet/>
      <dgm:spPr/>
      <dgm:t>
        <a:bodyPr/>
        <a:lstStyle/>
        <a:p>
          <a:endParaRPr lang="es-MX"/>
        </a:p>
      </dgm:t>
    </dgm:pt>
    <dgm:pt modelId="{D7735ECE-A468-4007-8474-2D643D695450}" type="sibTrans" cxnId="{58D41A16-DC4A-4DE2-8F1D-516A95AF4E1B}">
      <dgm:prSet/>
      <dgm:spPr/>
      <dgm:t>
        <a:bodyPr/>
        <a:lstStyle/>
        <a:p>
          <a:endParaRPr lang="es-MX"/>
        </a:p>
      </dgm:t>
    </dgm:pt>
    <dgm:pt modelId="{705F3B88-A3C8-422C-8289-A496ADD61A0D}">
      <dgm:prSet phldrT="[Texto]"/>
      <dgm:spPr/>
      <dgm:t>
        <a:bodyPr/>
        <a:lstStyle/>
        <a:p>
          <a:r>
            <a:rPr lang="es-MX" dirty="0" smtClean="0"/>
            <a:t>CONSIDERAR A TODOS LOS RELACIONADOS CON LA VARIABLE A EVALUAR</a:t>
          </a:r>
          <a:endParaRPr lang="es-MX" dirty="0"/>
        </a:p>
      </dgm:t>
    </dgm:pt>
    <dgm:pt modelId="{B3BE525D-5E55-4914-BE88-2D9275D566BD}" type="parTrans" cxnId="{14C1FF15-177B-41EF-A59A-12EE836ADE0A}">
      <dgm:prSet/>
      <dgm:spPr/>
      <dgm:t>
        <a:bodyPr/>
        <a:lstStyle/>
        <a:p>
          <a:endParaRPr lang="es-MX"/>
        </a:p>
      </dgm:t>
    </dgm:pt>
    <dgm:pt modelId="{3080A30B-004A-401F-94B9-62244F63BE26}" type="sibTrans" cxnId="{14C1FF15-177B-41EF-A59A-12EE836ADE0A}">
      <dgm:prSet/>
      <dgm:spPr/>
      <dgm:t>
        <a:bodyPr/>
        <a:lstStyle/>
        <a:p>
          <a:endParaRPr lang="es-MX"/>
        </a:p>
      </dgm:t>
    </dgm:pt>
    <dgm:pt modelId="{4D8AAF93-FEE1-4480-8830-69E388E3D9D4}" type="pres">
      <dgm:prSet presAssocID="{0CDC1217-D315-45C4-8D89-8C2CF6C5350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969110E-A962-4D45-9D24-27937D7A4692}" type="pres">
      <dgm:prSet presAssocID="{0CDC1217-D315-45C4-8D89-8C2CF6C53504}" presName="matrix" presStyleCnt="0"/>
      <dgm:spPr/>
    </dgm:pt>
    <dgm:pt modelId="{170925BD-870B-499E-898F-D2A997036C53}" type="pres">
      <dgm:prSet presAssocID="{0CDC1217-D315-45C4-8D89-8C2CF6C53504}" presName="tile1" presStyleLbl="node1" presStyleIdx="0" presStyleCnt="4"/>
      <dgm:spPr/>
      <dgm:t>
        <a:bodyPr/>
        <a:lstStyle/>
        <a:p>
          <a:endParaRPr lang="es-MX"/>
        </a:p>
      </dgm:t>
    </dgm:pt>
    <dgm:pt modelId="{E9CE6CBB-77A9-47CA-A533-84A7A26351C9}" type="pres">
      <dgm:prSet presAssocID="{0CDC1217-D315-45C4-8D89-8C2CF6C5350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A12FFF-BFD3-4617-9826-6F4129DC9C75}" type="pres">
      <dgm:prSet presAssocID="{0CDC1217-D315-45C4-8D89-8C2CF6C53504}" presName="tile2" presStyleLbl="node1" presStyleIdx="1" presStyleCnt="4"/>
      <dgm:spPr/>
      <dgm:t>
        <a:bodyPr/>
        <a:lstStyle/>
        <a:p>
          <a:endParaRPr lang="es-ES"/>
        </a:p>
      </dgm:t>
    </dgm:pt>
    <dgm:pt modelId="{617120D2-D1ED-45DB-8EB6-311AEC26A6E7}" type="pres">
      <dgm:prSet presAssocID="{0CDC1217-D315-45C4-8D89-8C2CF6C5350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E566F7-A5A5-4320-8D64-A152E53C22BD}" type="pres">
      <dgm:prSet presAssocID="{0CDC1217-D315-45C4-8D89-8C2CF6C53504}" presName="tile3" presStyleLbl="node1" presStyleIdx="2" presStyleCnt="4"/>
      <dgm:spPr/>
      <dgm:t>
        <a:bodyPr/>
        <a:lstStyle/>
        <a:p>
          <a:endParaRPr lang="es-ES"/>
        </a:p>
      </dgm:t>
    </dgm:pt>
    <dgm:pt modelId="{F85389A1-F440-4BB3-877B-8D64368E8339}" type="pres">
      <dgm:prSet presAssocID="{0CDC1217-D315-45C4-8D89-8C2CF6C5350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7ED03E-D260-4514-8167-304F02620E36}" type="pres">
      <dgm:prSet presAssocID="{0CDC1217-D315-45C4-8D89-8C2CF6C53504}" presName="tile4" presStyleLbl="node1" presStyleIdx="3" presStyleCnt="4"/>
      <dgm:spPr/>
      <dgm:t>
        <a:bodyPr/>
        <a:lstStyle/>
        <a:p>
          <a:endParaRPr lang="es-MX"/>
        </a:p>
      </dgm:t>
    </dgm:pt>
    <dgm:pt modelId="{851BFD52-C717-4AE4-A0C9-6CFB7F0D2ACA}" type="pres">
      <dgm:prSet presAssocID="{0CDC1217-D315-45C4-8D89-8C2CF6C5350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5004DA-DEF9-4751-B7C1-02F4CBCB7D30}" type="pres">
      <dgm:prSet presAssocID="{0CDC1217-D315-45C4-8D89-8C2CF6C53504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AA68F305-BCE9-40F0-9CB4-6D2F0A7F117B}" type="presOf" srcId="{0395A6C8-920E-41C0-8B15-5AAC7BDCB598}" destId="{6E5004DA-DEF9-4751-B7C1-02F4CBCB7D30}" srcOrd="0" destOrd="0" presId="urn:microsoft.com/office/officeart/2005/8/layout/matrix1"/>
    <dgm:cxn modelId="{B19A0425-15D7-4BFA-A061-156260455C1E}" type="presOf" srcId="{C10C7A86-E890-42C8-B341-7DFD4596278A}" destId="{E9CE6CBB-77A9-47CA-A533-84A7A26351C9}" srcOrd="1" destOrd="0" presId="urn:microsoft.com/office/officeart/2005/8/layout/matrix1"/>
    <dgm:cxn modelId="{14C1FF15-177B-41EF-A59A-12EE836ADE0A}" srcId="{0395A6C8-920E-41C0-8B15-5AAC7BDCB598}" destId="{705F3B88-A3C8-422C-8289-A496ADD61A0D}" srcOrd="3" destOrd="0" parTransId="{B3BE525D-5E55-4914-BE88-2D9275D566BD}" sibTransId="{3080A30B-004A-401F-94B9-62244F63BE26}"/>
    <dgm:cxn modelId="{D811202C-20B3-467B-ADA7-27B3D8BE1577}" type="presOf" srcId="{AB31E472-C0A5-47BC-AD37-4929B3DB59CE}" destId="{00E566F7-A5A5-4320-8D64-A152E53C22BD}" srcOrd="0" destOrd="0" presId="urn:microsoft.com/office/officeart/2005/8/layout/matrix1"/>
    <dgm:cxn modelId="{4CD03E3E-6C46-4648-A55F-FB0389C2B767}" type="presOf" srcId="{AB31E472-C0A5-47BC-AD37-4929B3DB59CE}" destId="{F85389A1-F440-4BB3-877B-8D64368E8339}" srcOrd="1" destOrd="0" presId="urn:microsoft.com/office/officeart/2005/8/layout/matrix1"/>
    <dgm:cxn modelId="{58D41A16-DC4A-4DE2-8F1D-516A95AF4E1B}" srcId="{0395A6C8-920E-41C0-8B15-5AAC7BDCB598}" destId="{AB31E472-C0A5-47BC-AD37-4929B3DB59CE}" srcOrd="2" destOrd="0" parTransId="{C6ED715A-8C9E-4D1A-9E16-89908830F13D}" sibTransId="{D7735ECE-A468-4007-8474-2D643D695450}"/>
    <dgm:cxn modelId="{972E71F5-DCA7-4A66-BC53-9A4B0A09159A}" type="presOf" srcId="{C10C7A86-E890-42C8-B341-7DFD4596278A}" destId="{170925BD-870B-499E-898F-D2A997036C53}" srcOrd="0" destOrd="0" presId="urn:microsoft.com/office/officeart/2005/8/layout/matrix1"/>
    <dgm:cxn modelId="{9A3057F7-7066-4731-94E6-B2B988225175}" srcId="{0CDC1217-D315-45C4-8D89-8C2CF6C53504}" destId="{0395A6C8-920E-41C0-8B15-5AAC7BDCB598}" srcOrd="0" destOrd="0" parTransId="{7C2ACF12-E11F-45B4-A237-588E068415A7}" sibTransId="{1B89F3D3-BB5A-4CB1-8AC8-5B08E4EB36D4}"/>
    <dgm:cxn modelId="{B9245FD3-ED30-4807-AEB2-BB86152810C5}" type="presOf" srcId="{0CDC1217-D315-45C4-8D89-8C2CF6C53504}" destId="{4D8AAF93-FEE1-4480-8830-69E388E3D9D4}" srcOrd="0" destOrd="0" presId="urn:microsoft.com/office/officeart/2005/8/layout/matrix1"/>
    <dgm:cxn modelId="{E9D5CDEB-F201-413B-AAFB-2FADD5312729}" type="presOf" srcId="{FE701D8A-1497-403A-9673-5E7DD9B7544D}" destId="{617120D2-D1ED-45DB-8EB6-311AEC26A6E7}" srcOrd="1" destOrd="0" presId="urn:microsoft.com/office/officeart/2005/8/layout/matrix1"/>
    <dgm:cxn modelId="{D5A2FDD8-EEB9-4716-B782-A59783DAF2E0}" type="presOf" srcId="{705F3B88-A3C8-422C-8289-A496ADD61A0D}" destId="{851BFD52-C717-4AE4-A0C9-6CFB7F0D2ACA}" srcOrd="1" destOrd="0" presId="urn:microsoft.com/office/officeart/2005/8/layout/matrix1"/>
    <dgm:cxn modelId="{6174EC41-87A4-4266-BE7A-4D074654A0AD}" srcId="{0395A6C8-920E-41C0-8B15-5AAC7BDCB598}" destId="{FE701D8A-1497-403A-9673-5E7DD9B7544D}" srcOrd="1" destOrd="0" parTransId="{EB8C5DD9-5DB6-4C6C-838C-45D9D2509D48}" sibTransId="{3161941A-4C2D-41B8-B41B-B7E22E99E8FE}"/>
    <dgm:cxn modelId="{55F84BD5-4570-456C-86B0-1F2D7D78CEB9}" type="presOf" srcId="{705F3B88-A3C8-422C-8289-A496ADD61A0D}" destId="{6B7ED03E-D260-4514-8167-304F02620E36}" srcOrd="0" destOrd="0" presId="urn:microsoft.com/office/officeart/2005/8/layout/matrix1"/>
    <dgm:cxn modelId="{4113F89D-7D24-434F-B4C0-812A3EE40378}" type="presOf" srcId="{FE701D8A-1497-403A-9673-5E7DD9B7544D}" destId="{A0A12FFF-BFD3-4617-9826-6F4129DC9C75}" srcOrd="0" destOrd="0" presId="urn:microsoft.com/office/officeart/2005/8/layout/matrix1"/>
    <dgm:cxn modelId="{4EBFF709-F100-4E6B-8C85-C66134DD2E35}" srcId="{0395A6C8-920E-41C0-8B15-5AAC7BDCB598}" destId="{C10C7A86-E890-42C8-B341-7DFD4596278A}" srcOrd="0" destOrd="0" parTransId="{42AE0E1F-10A6-4BDF-BF3C-215F7DC6C297}" sibTransId="{E4602386-5663-414A-ADA5-FD8746F09B32}"/>
    <dgm:cxn modelId="{74F63514-70F9-40D2-8BAD-97A60E69AB55}" type="presParOf" srcId="{4D8AAF93-FEE1-4480-8830-69E388E3D9D4}" destId="{5969110E-A962-4D45-9D24-27937D7A4692}" srcOrd="0" destOrd="0" presId="urn:microsoft.com/office/officeart/2005/8/layout/matrix1"/>
    <dgm:cxn modelId="{8C1E0845-9EE1-4B69-A59F-31B51E6CCD73}" type="presParOf" srcId="{5969110E-A962-4D45-9D24-27937D7A4692}" destId="{170925BD-870B-499E-898F-D2A997036C53}" srcOrd="0" destOrd="0" presId="urn:microsoft.com/office/officeart/2005/8/layout/matrix1"/>
    <dgm:cxn modelId="{20DBD55A-D5AF-41BF-A083-6455450A725B}" type="presParOf" srcId="{5969110E-A962-4D45-9D24-27937D7A4692}" destId="{E9CE6CBB-77A9-47CA-A533-84A7A26351C9}" srcOrd="1" destOrd="0" presId="urn:microsoft.com/office/officeart/2005/8/layout/matrix1"/>
    <dgm:cxn modelId="{A84C375F-F8F2-4878-BD55-76E14560F9C5}" type="presParOf" srcId="{5969110E-A962-4D45-9D24-27937D7A4692}" destId="{A0A12FFF-BFD3-4617-9826-6F4129DC9C75}" srcOrd="2" destOrd="0" presId="urn:microsoft.com/office/officeart/2005/8/layout/matrix1"/>
    <dgm:cxn modelId="{D836F28C-DA0C-40FD-B27E-DAE1A26647E8}" type="presParOf" srcId="{5969110E-A962-4D45-9D24-27937D7A4692}" destId="{617120D2-D1ED-45DB-8EB6-311AEC26A6E7}" srcOrd="3" destOrd="0" presId="urn:microsoft.com/office/officeart/2005/8/layout/matrix1"/>
    <dgm:cxn modelId="{7201E1D1-1362-4ED4-87EE-025DB11C426B}" type="presParOf" srcId="{5969110E-A962-4D45-9D24-27937D7A4692}" destId="{00E566F7-A5A5-4320-8D64-A152E53C22BD}" srcOrd="4" destOrd="0" presId="urn:microsoft.com/office/officeart/2005/8/layout/matrix1"/>
    <dgm:cxn modelId="{370FE6D5-C4B6-4218-89D8-EB2639680418}" type="presParOf" srcId="{5969110E-A962-4D45-9D24-27937D7A4692}" destId="{F85389A1-F440-4BB3-877B-8D64368E8339}" srcOrd="5" destOrd="0" presId="urn:microsoft.com/office/officeart/2005/8/layout/matrix1"/>
    <dgm:cxn modelId="{6612BC51-E98B-4BD2-9574-385211929282}" type="presParOf" srcId="{5969110E-A962-4D45-9D24-27937D7A4692}" destId="{6B7ED03E-D260-4514-8167-304F02620E36}" srcOrd="6" destOrd="0" presId="urn:microsoft.com/office/officeart/2005/8/layout/matrix1"/>
    <dgm:cxn modelId="{74D43556-955F-4114-8048-47538D1970CC}" type="presParOf" srcId="{5969110E-A962-4D45-9D24-27937D7A4692}" destId="{851BFD52-C717-4AE4-A0C9-6CFB7F0D2ACA}" srcOrd="7" destOrd="0" presId="urn:microsoft.com/office/officeart/2005/8/layout/matrix1"/>
    <dgm:cxn modelId="{1E88D3CB-62FE-4F10-A2DC-58D35B0C3D91}" type="presParOf" srcId="{4D8AAF93-FEE1-4480-8830-69E388E3D9D4}" destId="{6E5004DA-DEF9-4751-B7C1-02F4CBCB7D3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0925BD-870B-499E-898F-D2A997036C53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LOGRAR UN OBJETIVO CON LA MENOR CANTIDAD DE RECURSOS</a:t>
          </a:r>
          <a:endParaRPr lang="es-MX" sz="2200" kern="1200" dirty="0"/>
        </a:p>
      </dsp:txBody>
      <dsp:txXfrm rot="16200000">
        <a:off x="762000" y="-762000"/>
        <a:ext cx="1524000" cy="3048000"/>
      </dsp:txXfrm>
    </dsp:sp>
    <dsp:sp modelId="{A0A12FFF-BFD3-4617-9826-6F4129DC9C75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solidFill>
          <a:schemeClr val="accent3">
            <a:shade val="50000"/>
            <a:hueOff val="-202114"/>
            <a:satOff val="-941"/>
            <a:lumOff val="222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EVALUAR UNA PROPUESTA SIN LLEVARLA A CABO</a:t>
          </a:r>
          <a:endParaRPr lang="es-MX" sz="2200" kern="1200" dirty="0"/>
        </a:p>
      </dsp:txBody>
      <dsp:txXfrm>
        <a:off x="3048000" y="0"/>
        <a:ext cx="3048000" cy="1524000"/>
      </dsp:txXfrm>
    </dsp:sp>
    <dsp:sp modelId="{00E566F7-A5A5-4320-8D64-A152E53C22BD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solidFill>
          <a:schemeClr val="accent3">
            <a:shade val="50000"/>
            <a:hueOff val="-404228"/>
            <a:satOff val="-1882"/>
            <a:lumOff val="444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EVALUAR LA FORTALEZ</a:t>
          </a:r>
          <a:endParaRPr lang="es-MX" sz="2200" kern="1200" dirty="0"/>
        </a:p>
      </dsp:txBody>
      <dsp:txXfrm rot="10800000">
        <a:off x="0" y="2539999"/>
        <a:ext cx="3048000" cy="1524000"/>
      </dsp:txXfrm>
    </dsp:sp>
    <dsp:sp modelId="{6B7ED03E-D260-4514-8167-304F02620E36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solidFill>
          <a:schemeClr val="accent3">
            <a:shade val="50000"/>
            <a:hueOff val="-202114"/>
            <a:satOff val="-941"/>
            <a:lumOff val="222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CONSIDERAR A TODOS LOS RELACIONADOS CON LA VARIABLE A EVALUAR</a:t>
          </a:r>
          <a:endParaRPr lang="es-MX" sz="2200" kern="1200" dirty="0"/>
        </a:p>
      </dsp:txBody>
      <dsp:txXfrm rot="5400000">
        <a:off x="3810000" y="1777999"/>
        <a:ext cx="1524000" cy="3048000"/>
      </dsp:txXfrm>
    </dsp:sp>
    <dsp:sp modelId="{6E5004DA-DEF9-4751-B7C1-02F4CBCB7D30}">
      <dsp:nvSpPr>
        <dsp:cNvPr id="0" name=""/>
        <dsp:cNvSpPr/>
      </dsp:nvSpPr>
      <dsp:spPr>
        <a:xfrm>
          <a:off x="2133600" y="1523999"/>
          <a:ext cx="1828800" cy="1016000"/>
        </a:xfrm>
        <a:prstGeom prst="roundRect">
          <a:avLst/>
        </a:prstGeom>
        <a:solidFill>
          <a:schemeClr val="accent3"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BENEFICIOS</a:t>
          </a:r>
          <a:endParaRPr lang="es-MX" sz="2200" kern="1200" dirty="0"/>
        </a:p>
      </dsp:txBody>
      <dsp:txXfrm>
        <a:off x="2133600" y="1523999"/>
        <a:ext cx="18288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15 Marcador de número de diapositiva"/>
          <p:cNvSpPr txBox="1">
            <a:spLocks/>
          </p:cNvSpPr>
          <p:nvPr userDrawn="1"/>
        </p:nvSpPr>
        <p:spPr>
          <a:xfrm>
            <a:off x="4439416" y="6276039"/>
            <a:ext cx="4704584" cy="384048"/>
          </a:xfrm>
          <a:prstGeom prst="rect">
            <a:avLst/>
          </a:prstGeom>
        </p:spPr>
        <p:txBody>
          <a:bodyPr vert="horz"/>
          <a:lstStyle>
            <a:defPPr>
              <a:defRPr lang="es-MX"/>
            </a:defPPr>
            <a:lvl1pPr marL="0" algn="r" defTabSz="914400" rtl="0" eaLnBrk="1" latinLnBrk="0" hangingPunct="1"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MODELOS DE OPTIMIZACIÓN MATEMÁTICAS</a:t>
            </a:r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15 Marcador de número de diapositiva"/>
          <p:cNvSpPr txBox="1">
            <a:spLocks/>
          </p:cNvSpPr>
          <p:nvPr userDrawn="1"/>
        </p:nvSpPr>
        <p:spPr>
          <a:xfrm>
            <a:off x="4283968" y="6501336"/>
            <a:ext cx="4704584" cy="384048"/>
          </a:xfrm>
          <a:prstGeom prst="rect">
            <a:avLst/>
          </a:prstGeom>
        </p:spPr>
        <p:txBody>
          <a:bodyPr vert="horz"/>
          <a:lstStyle>
            <a:defPPr>
              <a:defRPr lang="es-MX"/>
            </a:defPPr>
            <a:lvl1pPr marL="0" algn="r" defTabSz="914400" rtl="0" eaLnBrk="1" latinLnBrk="0" hangingPunct="1"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mtClean="0"/>
              <a:t>MODELOS DE OPTIMIZACIÓN MATEMÁTICA</a:t>
            </a:r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911FE5-A58D-4550-9A21-A9057E81F51A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227B08-25E1-4A41-8165-96ACEB4F4DC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://www.google.com.mx/url?sa=i&amp;rct=j&amp;q=&amp;esrc=s&amp;frm=1&amp;source=images&amp;cd=&amp;cad=rja&amp;uact=8&amp;docid=tENrRHD8f0PRuM&amp;tbnid=Ot9y6_My4ZJblM:&amp;ved=0CAcQjRw&amp;url=http://www.mailxmail.com/curso-introduccion-ciencia-economica-1/modelos-economicos&amp;ei=6B0uVKn_J6bW8AHG1oG4Dg&amp;bvm=bv.76802529,d.aWw&amp;psig=AFQjCNFfKrDN7Omy4GfueD3D7QiV64s6Xg&amp;ust=1412394652886777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344523" y="3068960"/>
            <a:ext cx="8458200" cy="1222375"/>
          </a:xfrm>
        </p:spPr>
        <p:txBody>
          <a:bodyPr>
            <a:noAutofit/>
          </a:bodyPr>
          <a:lstStyle/>
          <a:p>
            <a:r>
              <a:rPr lang="es-MX" sz="2800" dirty="0"/>
              <a:t>Programa de Estudios por competencias</a:t>
            </a:r>
            <a:br>
              <a:rPr lang="es-MX" sz="2800" dirty="0"/>
            </a:b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>MODELOS DE OPTIMIZACIÓN MATEMATICA</a:t>
            </a:r>
            <a:endParaRPr lang="es-MX" sz="2800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344523" y="4797152"/>
            <a:ext cx="8458200" cy="914400"/>
          </a:xfrm>
        </p:spPr>
        <p:txBody>
          <a:bodyPr>
            <a:noAutofit/>
          </a:bodyPr>
          <a:lstStyle/>
          <a:p>
            <a:r>
              <a:rPr lang="es-MX" sz="2800" dirty="0" smtClean="0"/>
              <a:t>Licenciatura en Contaduría</a:t>
            </a:r>
          </a:p>
          <a:p>
            <a:r>
              <a:rPr lang="es-MX" sz="2800" dirty="0" smtClean="0"/>
              <a:t>8º semestre</a:t>
            </a:r>
            <a:endParaRPr lang="es-MX" sz="2800" dirty="0"/>
          </a:p>
        </p:txBody>
      </p:sp>
      <p:pic>
        <p:nvPicPr>
          <p:cNvPr id="4" name="3 Imagen"/>
          <p:cNvPicPr/>
          <p:nvPr/>
        </p:nvPicPr>
        <p:blipFill rotWithShape="1">
          <a:blip r:embed="rId2" cstate="print"/>
          <a:srcRect l="15576" t="23475" r="14268" b="37823"/>
          <a:stretch/>
        </p:blipFill>
        <p:spPr bwMode="auto">
          <a:xfrm>
            <a:off x="0" y="-27384"/>
            <a:ext cx="9147246" cy="22380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912713" y="2236222"/>
            <a:ext cx="423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CENTRO UNIVERSITARIO UAEM ECATEPEC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4000878" y="5733256"/>
            <a:ext cx="4531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ING. SUSANA MONCAYO BUENDIA</a:t>
            </a:r>
            <a:endParaRPr lang="es-MX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APLICACIÓN DE LA INVESTIGACIÓN DE OPERACIONES EN LA INDUSTRIA MODERNA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42778" y="3284984"/>
            <a:ext cx="3555504" cy="3401219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sz="2800" dirty="0">
                <a:latin typeface="Arial" pitchFamily="34" charset="0"/>
                <a:cs typeface="Arial" pitchFamily="34" charset="0"/>
              </a:rPr>
              <a:t>L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os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administradores de la industria reconocieron el valor de aplicar técnicas similares a sus complejos problemas de decisión.</a:t>
            </a:r>
            <a:endParaRPr lang="es-MX" sz="2800" dirty="0"/>
          </a:p>
        </p:txBody>
      </p:sp>
      <p:pic>
        <p:nvPicPr>
          <p:cNvPr id="4" name="Picture 5" descr="C:\Users\SUSANA\Pictures\untitl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5191258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6590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ENFOQUE DE LA INVESTIGACIÓN DE OPERACIONES</a:t>
            </a:r>
            <a:endParaRPr lang="es-MX" dirty="0"/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196853" y="1557338"/>
            <a:ext cx="8623300" cy="4525962"/>
            <a:chOff x="124" y="981"/>
            <a:chExt cx="5432" cy="2851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4" y="981"/>
              <a:ext cx="5432" cy="2851"/>
            </a:xfrm>
            <a:prstGeom prst="rect">
              <a:avLst/>
            </a:prstGeom>
            <a:solidFill>
              <a:srgbClr val="EBE7F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45" y="3086"/>
              <a:ext cx="993" cy="705"/>
            </a:xfrm>
            <a:prstGeom prst="rect">
              <a:avLst/>
            </a:prstGeom>
            <a:solidFill>
              <a:srgbClr val="FFFFFF"/>
            </a:solidFill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69" y="3202"/>
              <a:ext cx="80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SOLUCIÓN AL </a:t>
              </a:r>
              <a:endPara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10" y="3353"/>
              <a:ext cx="90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PROBLEMA DEL</a:t>
              </a:r>
              <a:endPara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48" y="3514"/>
              <a:ext cx="83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SISTEMA REAL</a:t>
              </a:r>
              <a:endPara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291" y="1019"/>
              <a:ext cx="895" cy="1063"/>
            </a:xfrm>
            <a:custGeom>
              <a:avLst/>
              <a:gdLst>
                <a:gd name="T0" fmla="*/ 479 w 895"/>
                <a:gd name="T1" fmla="*/ 0 h 1063"/>
                <a:gd name="T2" fmla="*/ 553 w 895"/>
                <a:gd name="T3" fmla="*/ 15 h 1063"/>
                <a:gd name="T4" fmla="*/ 606 w 895"/>
                <a:gd name="T5" fmla="*/ 34 h 1063"/>
                <a:gd name="T6" fmla="*/ 673 w 895"/>
                <a:gd name="T7" fmla="*/ 69 h 1063"/>
                <a:gd name="T8" fmla="*/ 720 w 895"/>
                <a:gd name="T9" fmla="*/ 110 h 1063"/>
                <a:gd name="T10" fmla="*/ 763 w 895"/>
                <a:gd name="T11" fmla="*/ 154 h 1063"/>
                <a:gd name="T12" fmla="*/ 802 w 895"/>
                <a:gd name="T13" fmla="*/ 207 h 1063"/>
                <a:gd name="T14" fmla="*/ 837 w 895"/>
                <a:gd name="T15" fmla="*/ 264 h 1063"/>
                <a:gd name="T16" fmla="*/ 869 w 895"/>
                <a:gd name="T17" fmla="*/ 346 h 1063"/>
                <a:gd name="T18" fmla="*/ 885 w 895"/>
                <a:gd name="T19" fmla="*/ 412 h 1063"/>
                <a:gd name="T20" fmla="*/ 895 w 895"/>
                <a:gd name="T21" fmla="*/ 497 h 1063"/>
                <a:gd name="T22" fmla="*/ 895 w 895"/>
                <a:gd name="T23" fmla="*/ 550 h 1063"/>
                <a:gd name="T24" fmla="*/ 890 w 895"/>
                <a:gd name="T25" fmla="*/ 623 h 1063"/>
                <a:gd name="T26" fmla="*/ 874 w 895"/>
                <a:gd name="T27" fmla="*/ 705 h 1063"/>
                <a:gd name="T28" fmla="*/ 850 w 895"/>
                <a:gd name="T29" fmla="*/ 768 h 1063"/>
                <a:gd name="T30" fmla="*/ 813 w 895"/>
                <a:gd name="T31" fmla="*/ 843 h 1063"/>
                <a:gd name="T32" fmla="*/ 773 w 895"/>
                <a:gd name="T33" fmla="*/ 897 h 1063"/>
                <a:gd name="T34" fmla="*/ 744 w 895"/>
                <a:gd name="T35" fmla="*/ 934 h 1063"/>
                <a:gd name="T36" fmla="*/ 686 w 895"/>
                <a:gd name="T37" fmla="*/ 985 h 1063"/>
                <a:gd name="T38" fmla="*/ 633 w 895"/>
                <a:gd name="T39" fmla="*/ 1016 h 1063"/>
                <a:gd name="T40" fmla="*/ 567 w 895"/>
                <a:gd name="T41" fmla="*/ 1048 h 1063"/>
                <a:gd name="T42" fmla="*/ 508 w 895"/>
                <a:gd name="T43" fmla="*/ 1060 h 1063"/>
                <a:gd name="T44" fmla="*/ 447 w 895"/>
                <a:gd name="T45" fmla="*/ 1063 h 1063"/>
                <a:gd name="T46" fmla="*/ 389 w 895"/>
                <a:gd name="T47" fmla="*/ 1060 h 1063"/>
                <a:gd name="T48" fmla="*/ 331 w 895"/>
                <a:gd name="T49" fmla="*/ 1048 h 1063"/>
                <a:gd name="T50" fmla="*/ 262 w 895"/>
                <a:gd name="T51" fmla="*/ 1016 h 1063"/>
                <a:gd name="T52" fmla="*/ 214 w 895"/>
                <a:gd name="T53" fmla="*/ 985 h 1063"/>
                <a:gd name="T54" fmla="*/ 153 w 895"/>
                <a:gd name="T55" fmla="*/ 934 h 1063"/>
                <a:gd name="T56" fmla="*/ 121 w 895"/>
                <a:gd name="T57" fmla="*/ 897 h 1063"/>
                <a:gd name="T58" fmla="*/ 84 w 895"/>
                <a:gd name="T59" fmla="*/ 843 h 1063"/>
                <a:gd name="T60" fmla="*/ 47 w 895"/>
                <a:gd name="T61" fmla="*/ 768 h 1063"/>
                <a:gd name="T62" fmla="*/ 23 w 895"/>
                <a:gd name="T63" fmla="*/ 705 h 1063"/>
                <a:gd name="T64" fmla="*/ 7 w 895"/>
                <a:gd name="T65" fmla="*/ 623 h 1063"/>
                <a:gd name="T66" fmla="*/ 0 w 895"/>
                <a:gd name="T67" fmla="*/ 550 h 1063"/>
                <a:gd name="T68" fmla="*/ 0 w 895"/>
                <a:gd name="T69" fmla="*/ 497 h 1063"/>
                <a:gd name="T70" fmla="*/ 13 w 895"/>
                <a:gd name="T71" fmla="*/ 412 h 1063"/>
                <a:gd name="T72" fmla="*/ 29 w 895"/>
                <a:gd name="T73" fmla="*/ 346 h 1063"/>
                <a:gd name="T74" fmla="*/ 60 w 895"/>
                <a:gd name="T75" fmla="*/ 264 h 1063"/>
                <a:gd name="T76" fmla="*/ 92 w 895"/>
                <a:gd name="T77" fmla="*/ 207 h 1063"/>
                <a:gd name="T78" fmla="*/ 132 w 895"/>
                <a:gd name="T79" fmla="*/ 154 h 1063"/>
                <a:gd name="T80" fmla="*/ 177 w 895"/>
                <a:gd name="T81" fmla="*/ 110 h 1063"/>
                <a:gd name="T82" fmla="*/ 225 w 895"/>
                <a:gd name="T83" fmla="*/ 69 h 1063"/>
                <a:gd name="T84" fmla="*/ 291 w 895"/>
                <a:gd name="T85" fmla="*/ 34 h 1063"/>
                <a:gd name="T86" fmla="*/ 347 w 895"/>
                <a:gd name="T87" fmla="*/ 15 h 1063"/>
                <a:gd name="T88" fmla="*/ 418 w 895"/>
                <a:gd name="T89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5" h="1063">
                  <a:moveTo>
                    <a:pt x="447" y="0"/>
                  </a:moveTo>
                  <a:lnTo>
                    <a:pt x="463" y="0"/>
                  </a:lnTo>
                  <a:lnTo>
                    <a:pt x="479" y="0"/>
                  </a:lnTo>
                  <a:lnTo>
                    <a:pt x="508" y="6"/>
                  </a:lnTo>
                  <a:lnTo>
                    <a:pt x="524" y="9"/>
                  </a:lnTo>
                  <a:lnTo>
                    <a:pt x="553" y="15"/>
                  </a:lnTo>
                  <a:lnTo>
                    <a:pt x="567" y="19"/>
                  </a:lnTo>
                  <a:lnTo>
                    <a:pt x="593" y="28"/>
                  </a:lnTo>
                  <a:lnTo>
                    <a:pt x="606" y="34"/>
                  </a:lnTo>
                  <a:lnTo>
                    <a:pt x="633" y="47"/>
                  </a:lnTo>
                  <a:lnTo>
                    <a:pt x="646" y="53"/>
                  </a:lnTo>
                  <a:lnTo>
                    <a:pt x="673" y="69"/>
                  </a:lnTo>
                  <a:lnTo>
                    <a:pt x="686" y="78"/>
                  </a:lnTo>
                  <a:lnTo>
                    <a:pt x="710" y="100"/>
                  </a:lnTo>
                  <a:lnTo>
                    <a:pt x="720" y="110"/>
                  </a:lnTo>
                  <a:lnTo>
                    <a:pt x="744" y="132"/>
                  </a:lnTo>
                  <a:lnTo>
                    <a:pt x="755" y="145"/>
                  </a:lnTo>
                  <a:lnTo>
                    <a:pt x="763" y="154"/>
                  </a:lnTo>
                  <a:lnTo>
                    <a:pt x="773" y="167"/>
                  </a:lnTo>
                  <a:lnTo>
                    <a:pt x="784" y="179"/>
                  </a:lnTo>
                  <a:lnTo>
                    <a:pt x="802" y="207"/>
                  </a:lnTo>
                  <a:lnTo>
                    <a:pt x="813" y="223"/>
                  </a:lnTo>
                  <a:lnTo>
                    <a:pt x="829" y="252"/>
                  </a:lnTo>
                  <a:lnTo>
                    <a:pt x="837" y="264"/>
                  </a:lnTo>
                  <a:lnTo>
                    <a:pt x="850" y="296"/>
                  </a:lnTo>
                  <a:lnTo>
                    <a:pt x="855" y="311"/>
                  </a:lnTo>
                  <a:lnTo>
                    <a:pt x="869" y="346"/>
                  </a:lnTo>
                  <a:lnTo>
                    <a:pt x="874" y="362"/>
                  </a:lnTo>
                  <a:lnTo>
                    <a:pt x="882" y="393"/>
                  </a:lnTo>
                  <a:lnTo>
                    <a:pt x="885" y="412"/>
                  </a:lnTo>
                  <a:lnTo>
                    <a:pt x="890" y="447"/>
                  </a:lnTo>
                  <a:lnTo>
                    <a:pt x="893" y="462"/>
                  </a:lnTo>
                  <a:lnTo>
                    <a:pt x="895" y="497"/>
                  </a:lnTo>
                  <a:lnTo>
                    <a:pt x="895" y="516"/>
                  </a:lnTo>
                  <a:lnTo>
                    <a:pt x="895" y="532"/>
                  </a:lnTo>
                  <a:lnTo>
                    <a:pt x="895" y="550"/>
                  </a:lnTo>
                  <a:lnTo>
                    <a:pt x="895" y="569"/>
                  </a:lnTo>
                  <a:lnTo>
                    <a:pt x="893" y="604"/>
                  </a:lnTo>
                  <a:lnTo>
                    <a:pt x="890" y="623"/>
                  </a:lnTo>
                  <a:lnTo>
                    <a:pt x="885" y="657"/>
                  </a:lnTo>
                  <a:lnTo>
                    <a:pt x="882" y="673"/>
                  </a:lnTo>
                  <a:lnTo>
                    <a:pt x="874" y="705"/>
                  </a:lnTo>
                  <a:lnTo>
                    <a:pt x="869" y="720"/>
                  </a:lnTo>
                  <a:lnTo>
                    <a:pt x="855" y="752"/>
                  </a:lnTo>
                  <a:lnTo>
                    <a:pt x="850" y="768"/>
                  </a:lnTo>
                  <a:lnTo>
                    <a:pt x="837" y="799"/>
                  </a:lnTo>
                  <a:lnTo>
                    <a:pt x="829" y="815"/>
                  </a:lnTo>
                  <a:lnTo>
                    <a:pt x="813" y="843"/>
                  </a:lnTo>
                  <a:lnTo>
                    <a:pt x="802" y="856"/>
                  </a:lnTo>
                  <a:lnTo>
                    <a:pt x="784" y="884"/>
                  </a:lnTo>
                  <a:lnTo>
                    <a:pt x="773" y="897"/>
                  </a:lnTo>
                  <a:lnTo>
                    <a:pt x="763" y="909"/>
                  </a:lnTo>
                  <a:lnTo>
                    <a:pt x="755" y="922"/>
                  </a:lnTo>
                  <a:lnTo>
                    <a:pt x="744" y="934"/>
                  </a:lnTo>
                  <a:lnTo>
                    <a:pt x="720" y="956"/>
                  </a:lnTo>
                  <a:lnTo>
                    <a:pt x="710" y="966"/>
                  </a:lnTo>
                  <a:lnTo>
                    <a:pt x="686" y="985"/>
                  </a:lnTo>
                  <a:lnTo>
                    <a:pt x="673" y="994"/>
                  </a:lnTo>
                  <a:lnTo>
                    <a:pt x="646" y="1010"/>
                  </a:lnTo>
                  <a:lnTo>
                    <a:pt x="633" y="1016"/>
                  </a:lnTo>
                  <a:lnTo>
                    <a:pt x="606" y="1032"/>
                  </a:lnTo>
                  <a:lnTo>
                    <a:pt x="593" y="1038"/>
                  </a:lnTo>
                  <a:lnTo>
                    <a:pt x="567" y="1048"/>
                  </a:lnTo>
                  <a:lnTo>
                    <a:pt x="553" y="1051"/>
                  </a:lnTo>
                  <a:lnTo>
                    <a:pt x="524" y="1057"/>
                  </a:lnTo>
                  <a:lnTo>
                    <a:pt x="508" y="1060"/>
                  </a:lnTo>
                  <a:lnTo>
                    <a:pt x="479" y="1063"/>
                  </a:lnTo>
                  <a:lnTo>
                    <a:pt x="463" y="1063"/>
                  </a:lnTo>
                  <a:lnTo>
                    <a:pt x="447" y="1063"/>
                  </a:lnTo>
                  <a:lnTo>
                    <a:pt x="434" y="1063"/>
                  </a:lnTo>
                  <a:lnTo>
                    <a:pt x="418" y="1063"/>
                  </a:lnTo>
                  <a:lnTo>
                    <a:pt x="389" y="1060"/>
                  </a:lnTo>
                  <a:lnTo>
                    <a:pt x="376" y="1057"/>
                  </a:lnTo>
                  <a:lnTo>
                    <a:pt x="347" y="1051"/>
                  </a:lnTo>
                  <a:lnTo>
                    <a:pt x="331" y="1048"/>
                  </a:lnTo>
                  <a:lnTo>
                    <a:pt x="304" y="1038"/>
                  </a:lnTo>
                  <a:lnTo>
                    <a:pt x="291" y="1032"/>
                  </a:lnTo>
                  <a:lnTo>
                    <a:pt x="262" y="1016"/>
                  </a:lnTo>
                  <a:lnTo>
                    <a:pt x="249" y="1010"/>
                  </a:lnTo>
                  <a:lnTo>
                    <a:pt x="225" y="994"/>
                  </a:lnTo>
                  <a:lnTo>
                    <a:pt x="214" y="985"/>
                  </a:lnTo>
                  <a:lnTo>
                    <a:pt x="190" y="966"/>
                  </a:lnTo>
                  <a:lnTo>
                    <a:pt x="177" y="956"/>
                  </a:lnTo>
                  <a:lnTo>
                    <a:pt x="153" y="934"/>
                  </a:lnTo>
                  <a:lnTo>
                    <a:pt x="143" y="922"/>
                  </a:lnTo>
                  <a:lnTo>
                    <a:pt x="132" y="909"/>
                  </a:lnTo>
                  <a:lnTo>
                    <a:pt x="121" y="897"/>
                  </a:lnTo>
                  <a:lnTo>
                    <a:pt x="111" y="884"/>
                  </a:lnTo>
                  <a:lnTo>
                    <a:pt x="92" y="856"/>
                  </a:lnTo>
                  <a:lnTo>
                    <a:pt x="84" y="843"/>
                  </a:lnTo>
                  <a:lnTo>
                    <a:pt x="68" y="815"/>
                  </a:lnTo>
                  <a:lnTo>
                    <a:pt x="60" y="799"/>
                  </a:lnTo>
                  <a:lnTo>
                    <a:pt x="47" y="768"/>
                  </a:lnTo>
                  <a:lnTo>
                    <a:pt x="42" y="752"/>
                  </a:lnTo>
                  <a:lnTo>
                    <a:pt x="29" y="720"/>
                  </a:lnTo>
                  <a:lnTo>
                    <a:pt x="23" y="705"/>
                  </a:lnTo>
                  <a:lnTo>
                    <a:pt x="15" y="673"/>
                  </a:lnTo>
                  <a:lnTo>
                    <a:pt x="13" y="657"/>
                  </a:lnTo>
                  <a:lnTo>
                    <a:pt x="7" y="623"/>
                  </a:lnTo>
                  <a:lnTo>
                    <a:pt x="5" y="604"/>
                  </a:lnTo>
                  <a:lnTo>
                    <a:pt x="0" y="569"/>
                  </a:lnTo>
                  <a:lnTo>
                    <a:pt x="0" y="550"/>
                  </a:lnTo>
                  <a:lnTo>
                    <a:pt x="0" y="532"/>
                  </a:lnTo>
                  <a:lnTo>
                    <a:pt x="0" y="516"/>
                  </a:lnTo>
                  <a:lnTo>
                    <a:pt x="0" y="497"/>
                  </a:lnTo>
                  <a:lnTo>
                    <a:pt x="5" y="462"/>
                  </a:lnTo>
                  <a:lnTo>
                    <a:pt x="7" y="447"/>
                  </a:lnTo>
                  <a:lnTo>
                    <a:pt x="13" y="412"/>
                  </a:lnTo>
                  <a:lnTo>
                    <a:pt x="15" y="393"/>
                  </a:lnTo>
                  <a:lnTo>
                    <a:pt x="23" y="362"/>
                  </a:lnTo>
                  <a:lnTo>
                    <a:pt x="29" y="346"/>
                  </a:lnTo>
                  <a:lnTo>
                    <a:pt x="42" y="311"/>
                  </a:lnTo>
                  <a:lnTo>
                    <a:pt x="47" y="296"/>
                  </a:lnTo>
                  <a:lnTo>
                    <a:pt x="60" y="264"/>
                  </a:lnTo>
                  <a:lnTo>
                    <a:pt x="68" y="252"/>
                  </a:lnTo>
                  <a:lnTo>
                    <a:pt x="84" y="223"/>
                  </a:lnTo>
                  <a:lnTo>
                    <a:pt x="92" y="207"/>
                  </a:lnTo>
                  <a:lnTo>
                    <a:pt x="111" y="179"/>
                  </a:lnTo>
                  <a:lnTo>
                    <a:pt x="121" y="167"/>
                  </a:lnTo>
                  <a:lnTo>
                    <a:pt x="132" y="154"/>
                  </a:lnTo>
                  <a:lnTo>
                    <a:pt x="143" y="145"/>
                  </a:lnTo>
                  <a:lnTo>
                    <a:pt x="153" y="132"/>
                  </a:lnTo>
                  <a:lnTo>
                    <a:pt x="177" y="110"/>
                  </a:lnTo>
                  <a:lnTo>
                    <a:pt x="190" y="100"/>
                  </a:lnTo>
                  <a:lnTo>
                    <a:pt x="214" y="78"/>
                  </a:lnTo>
                  <a:lnTo>
                    <a:pt x="225" y="69"/>
                  </a:lnTo>
                  <a:lnTo>
                    <a:pt x="249" y="53"/>
                  </a:lnTo>
                  <a:lnTo>
                    <a:pt x="262" y="47"/>
                  </a:lnTo>
                  <a:lnTo>
                    <a:pt x="291" y="34"/>
                  </a:lnTo>
                  <a:lnTo>
                    <a:pt x="304" y="28"/>
                  </a:lnTo>
                  <a:lnTo>
                    <a:pt x="331" y="19"/>
                  </a:lnTo>
                  <a:lnTo>
                    <a:pt x="347" y="15"/>
                  </a:lnTo>
                  <a:lnTo>
                    <a:pt x="376" y="9"/>
                  </a:lnTo>
                  <a:lnTo>
                    <a:pt x="389" y="6"/>
                  </a:lnTo>
                  <a:lnTo>
                    <a:pt x="418" y="0"/>
                  </a:lnTo>
                  <a:lnTo>
                    <a:pt x="434" y="0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rgbClr val="FFFF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05" y="1390"/>
              <a:ext cx="570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SISTEMA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95" y="1550"/>
              <a:ext cx="366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REAL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4517" y="3086"/>
              <a:ext cx="994" cy="705"/>
            </a:xfrm>
            <a:prstGeom prst="rect">
              <a:avLst/>
            </a:prstGeom>
            <a:solidFill>
              <a:srgbClr val="FFFFFF"/>
            </a:solidFill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4729" y="3278"/>
              <a:ext cx="654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SOLUCIÓN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4694" y="3438"/>
              <a:ext cx="739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 MODELO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4517" y="1198"/>
              <a:ext cx="994" cy="705"/>
            </a:xfrm>
            <a:prstGeom prst="rect">
              <a:avLst/>
            </a:prstGeom>
            <a:solidFill>
              <a:srgbClr val="FFFFFF"/>
            </a:solidFill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sz="1100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4777" y="1390"/>
              <a:ext cx="556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MODELO</a:t>
              </a:r>
              <a:endParaRPr kumimoji="0" lang="es-MX" alt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4615" y="1550"/>
              <a:ext cx="82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CUANTITATIVO</a:t>
              </a:r>
              <a:endPara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2331" y="1198"/>
              <a:ext cx="994" cy="705"/>
            </a:xfrm>
            <a:prstGeom prst="rect">
              <a:avLst/>
            </a:prstGeom>
            <a:solidFill>
              <a:srgbClr val="FFFFFF"/>
            </a:solidFill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2591" y="1390"/>
              <a:ext cx="601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SISTEMA 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2577" y="1550"/>
              <a:ext cx="596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ASUMIDO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2331" y="3086"/>
              <a:ext cx="994" cy="705"/>
            </a:xfrm>
            <a:prstGeom prst="rect">
              <a:avLst/>
            </a:prstGeom>
            <a:solidFill>
              <a:srgbClr val="FFFFFF"/>
            </a:solidFill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2559" y="3278"/>
              <a:ext cx="617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JUICIOS Y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2336" y="3438"/>
              <a:ext cx="909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EXPERIENCIAS</a:t>
              </a:r>
              <a:endParaRPr kumimoji="0" lang="es-MX" alt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2243" y="1551"/>
              <a:ext cx="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246" y="1519"/>
              <a:ext cx="82" cy="63"/>
            </a:xfrm>
            <a:custGeom>
              <a:avLst/>
              <a:gdLst>
                <a:gd name="T0" fmla="*/ 0 w 82"/>
                <a:gd name="T1" fmla="*/ 32 h 63"/>
                <a:gd name="T2" fmla="*/ 0 w 82"/>
                <a:gd name="T3" fmla="*/ 0 h 63"/>
                <a:gd name="T4" fmla="*/ 82 w 82"/>
                <a:gd name="T5" fmla="*/ 32 h 63"/>
                <a:gd name="T6" fmla="*/ 0 w 82"/>
                <a:gd name="T7" fmla="*/ 63 h 63"/>
                <a:gd name="T8" fmla="*/ 0 w 82"/>
                <a:gd name="T9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63">
                  <a:moveTo>
                    <a:pt x="0" y="32"/>
                  </a:moveTo>
                  <a:lnTo>
                    <a:pt x="0" y="0"/>
                  </a:lnTo>
                  <a:lnTo>
                    <a:pt x="82" y="32"/>
                  </a:lnTo>
                  <a:lnTo>
                    <a:pt x="0" y="63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>
              <a:off x="1186" y="1551"/>
              <a:ext cx="1057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1427" y="1151"/>
              <a:ext cx="715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VARIABLES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8"/>
            <p:cNvSpPr>
              <a:spLocks noChangeArrowheads="1"/>
            </p:cNvSpPr>
            <p:nvPr/>
          </p:nvSpPr>
          <p:spPr bwMode="auto">
            <a:xfrm>
              <a:off x="1369" y="1311"/>
              <a:ext cx="827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RELEVANTES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29"/>
            <p:cNvSpPr>
              <a:spLocks noChangeArrowheads="1"/>
            </p:cNvSpPr>
            <p:nvPr/>
          </p:nvSpPr>
          <p:spPr bwMode="auto">
            <a:xfrm>
              <a:off x="3566" y="1151"/>
              <a:ext cx="803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RELACIONES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3555" y="1311"/>
              <a:ext cx="827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RELEVANTES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>
              <a:off x="4429" y="1551"/>
              <a:ext cx="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4432" y="1519"/>
              <a:ext cx="82" cy="63"/>
            </a:xfrm>
            <a:custGeom>
              <a:avLst/>
              <a:gdLst>
                <a:gd name="T0" fmla="*/ 0 w 82"/>
                <a:gd name="T1" fmla="*/ 32 h 63"/>
                <a:gd name="T2" fmla="*/ 0 w 82"/>
                <a:gd name="T3" fmla="*/ 0 h 63"/>
                <a:gd name="T4" fmla="*/ 82 w 82"/>
                <a:gd name="T5" fmla="*/ 32 h 63"/>
                <a:gd name="T6" fmla="*/ 0 w 82"/>
                <a:gd name="T7" fmla="*/ 63 h 63"/>
                <a:gd name="T8" fmla="*/ 0 w 82"/>
                <a:gd name="T9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63">
                  <a:moveTo>
                    <a:pt x="0" y="32"/>
                  </a:moveTo>
                  <a:lnTo>
                    <a:pt x="0" y="0"/>
                  </a:lnTo>
                  <a:lnTo>
                    <a:pt x="82" y="32"/>
                  </a:lnTo>
                  <a:lnTo>
                    <a:pt x="0" y="63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3325" y="1551"/>
              <a:ext cx="110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7" name="Line 34"/>
            <p:cNvSpPr>
              <a:spLocks noChangeShapeType="1"/>
            </p:cNvSpPr>
            <p:nvPr/>
          </p:nvSpPr>
          <p:spPr bwMode="auto">
            <a:xfrm>
              <a:off x="5012" y="2982"/>
              <a:ext cx="0" cy="4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4986" y="2986"/>
              <a:ext cx="53" cy="97"/>
            </a:xfrm>
            <a:custGeom>
              <a:avLst/>
              <a:gdLst>
                <a:gd name="T0" fmla="*/ 26 w 53"/>
                <a:gd name="T1" fmla="*/ 0 h 97"/>
                <a:gd name="T2" fmla="*/ 53 w 53"/>
                <a:gd name="T3" fmla="*/ 0 h 97"/>
                <a:gd name="T4" fmla="*/ 26 w 53"/>
                <a:gd name="T5" fmla="*/ 97 h 97"/>
                <a:gd name="T6" fmla="*/ 0 w 53"/>
                <a:gd name="T7" fmla="*/ 0 h 97"/>
                <a:gd name="T8" fmla="*/ 26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6" y="0"/>
                  </a:moveTo>
                  <a:lnTo>
                    <a:pt x="53" y="0"/>
                  </a:lnTo>
                  <a:lnTo>
                    <a:pt x="26" y="9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>
              <a:off x="5012" y="1903"/>
              <a:ext cx="0" cy="10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 flipH="1">
              <a:off x="3412" y="3439"/>
              <a:ext cx="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3330" y="3407"/>
              <a:ext cx="82" cy="63"/>
            </a:xfrm>
            <a:custGeom>
              <a:avLst/>
              <a:gdLst>
                <a:gd name="T0" fmla="*/ 82 w 82"/>
                <a:gd name="T1" fmla="*/ 32 h 63"/>
                <a:gd name="T2" fmla="*/ 82 w 82"/>
                <a:gd name="T3" fmla="*/ 63 h 63"/>
                <a:gd name="T4" fmla="*/ 0 w 82"/>
                <a:gd name="T5" fmla="*/ 32 h 63"/>
                <a:gd name="T6" fmla="*/ 82 w 82"/>
                <a:gd name="T7" fmla="*/ 0 h 63"/>
                <a:gd name="T8" fmla="*/ 82 w 82"/>
                <a:gd name="T9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63">
                  <a:moveTo>
                    <a:pt x="82" y="32"/>
                  </a:moveTo>
                  <a:lnTo>
                    <a:pt x="82" y="63"/>
                  </a:lnTo>
                  <a:lnTo>
                    <a:pt x="0" y="32"/>
                  </a:lnTo>
                  <a:lnTo>
                    <a:pt x="82" y="0"/>
                  </a:lnTo>
                  <a:lnTo>
                    <a:pt x="82" y="32"/>
                  </a:lnTo>
                  <a:close/>
                </a:path>
              </a:pathLst>
            </a:custGeom>
            <a:solidFill>
              <a:srgbClr val="000000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2" name="Line 39"/>
            <p:cNvSpPr>
              <a:spLocks noChangeShapeType="1"/>
            </p:cNvSpPr>
            <p:nvPr/>
          </p:nvSpPr>
          <p:spPr bwMode="auto">
            <a:xfrm>
              <a:off x="3415" y="3439"/>
              <a:ext cx="110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 flipH="1">
              <a:off x="1226" y="3439"/>
              <a:ext cx="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1144" y="3407"/>
              <a:ext cx="82" cy="63"/>
            </a:xfrm>
            <a:custGeom>
              <a:avLst/>
              <a:gdLst>
                <a:gd name="T0" fmla="*/ 82 w 82"/>
                <a:gd name="T1" fmla="*/ 32 h 63"/>
                <a:gd name="T2" fmla="*/ 82 w 82"/>
                <a:gd name="T3" fmla="*/ 63 h 63"/>
                <a:gd name="T4" fmla="*/ 0 w 82"/>
                <a:gd name="T5" fmla="*/ 32 h 63"/>
                <a:gd name="T6" fmla="*/ 82 w 82"/>
                <a:gd name="T7" fmla="*/ 0 h 63"/>
                <a:gd name="T8" fmla="*/ 82 w 82"/>
                <a:gd name="T9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63">
                  <a:moveTo>
                    <a:pt x="82" y="32"/>
                  </a:moveTo>
                  <a:lnTo>
                    <a:pt x="82" y="63"/>
                  </a:lnTo>
                  <a:lnTo>
                    <a:pt x="0" y="32"/>
                  </a:lnTo>
                  <a:lnTo>
                    <a:pt x="82" y="0"/>
                  </a:lnTo>
                  <a:lnTo>
                    <a:pt x="82" y="32"/>
                  </a:lnTo>
                  <a:close/>
                </a:path>
              </a:pathLst>
            </a:custGeom>
            <a:solidFill>
              <a:srgbClr val="000000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5" name="Line 42"/>
            <p:cNvSpPr>
              <a:spLocks noChangeShapeType="1"/>
            </p:cNvSpPr>
            <p:nvPr/>
          </p:nvSpPr>
          <p:spPr bwMode="auto">
            <a:xfrm>
              <a:off x="1229" y="3439"/>
              <a:ext cx="110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6" name="Line 43"/>
            <p:cNvSpPr>
              <a:spLocks noChangeShapeType="1"/>
            </p:cNvSpPr>
            <p:nvPr/>
          </p:nvSpPr>
          <p:spPr bwMode="auto">
            <a:xfrm flipV="1">
              <a:off x="937" y="2130"/>
              <a:ext cx="0" cy="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911" y="2032"/>
              <a:ext cx="53" cy="98"/>
            </a:xfrm>
            <a:custGeom>
              <a:avLst/>
              <a:gdLst>
                <a:gd name="T0" fmla="*/ 26 w 53"/>
                <a:gd name="T1" fmla="*/ 98 h 98"/>
                <a:gd name="T2" fmla="*/ 0 w 53"/>
                <a:gd name="T3" fmla="*/ 98 h 98"/>
                <a:gd name="T4" fmla="*/ 26 w 53"/>
                <a:gd name="T5" fmla="*/ 0 h 98"/>
                <a:gd name="T6" fmla="*/ 53 w 53"/>
                <a:gd name="T7" fmla="*/ 98 h 98"/>
                <a:gd name="T8" fmla="*/ 26 w 53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8">
                  <a:moveTo>
                    <a:pt x="26" y="98"/>
                  </a:moveTo>
                  <a:lnTo>
                    <a:pt x="0" y="98"/>
                  </a:lnTo>
                  <a:lnTo>
                    <a:pt x="26" y="0"/>
                  </a:lnTo>
                  <a:lnTo>
                    <a:pt x="53" y="98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rgbClr val="000000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8" name="Line 45"/>
            <p:cNvSpPr>
              <a:spLocks noChangeShapeType="1"/>
            </p:cNvSpPr>
            <p:nvPr/>
          </p:nvSpPr>
          <p:spPr bwMode="auto">
            <a:xfrm>
              <a:off x="937" y="2133"/>
              <a:ext cx="0" cy="95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9" name="Line 46"/>
            <p:cNvSpPr>
              <a:spLocks noChangeShapeType="1"/>
            </p:cNvSpPr>
            <p:nvPr/>
          </p:nvSpPr>
          <p:spPr bwMode="auto">
            <a:xfrm>
              <a:off x="540" y="2957"/>
              <a:ext cx="0" cy="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508" y="2960"/>
              <a:ext cx="63" cy="123"/>
            </a:xfrm>
            <a:custGeom>
              <a:avLst/>
              <a:gdLst>
                <a:gd name="T0" fmla="*/ 32 w 63"/>
                <a:gd name="T1" fmla="*/ 0 h 123"/>
                <a:gd name="T2" fmla="*/ 63 w 63"/>
                <a:gd name="T3" fmla="*/ 0 h 123"/>
                <a:gd name="T4" fmla="*/ 32 w 63"/>
                <a:gd name="T5" fmla="*/ 123 h 123"/>
                <a:gd name="T6" fmla="*/ 0 w 63"/>
                <a:gd name="T7" fmla="*/ 0 h 123"/>
                <a:gd name="T8" fmla="*/ 32 w 63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23">
                  <a:moveTo>
                    <a:pt x="32" y="0"/>
                  </a:moveTo>
                  <a:lnTo>
                    <a:pt x="63" y="0"/>
                  </a:lnTo>
                  <a:lnTo>
                    <a:pt x="32" y="123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206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51" name="Line 48"/>
            <p:cNvSpPr>
              <a:spLocks noChangeShapeType="1"/>
            </p:cNvSpPr>
            <p:nvPr/>
          </p:nvSpPr>
          <p:spPr bwMode="auto">
            <a:xfrm>
              <a:off x="540" y="2032"/>
              <a:ext cx="0" cy="925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52" name="Rectangle 49"/>
            <p:cNvSpPr>
              <a:spLocks noChangeArrowheads="1"/>
            </p:cNvSpPr>
            <p:nvPr/>
          </p:nvSpPr>
          <p:spPr bwMode="auto">
            <a:xfrm>
              <a:off x="4178" y="2331"/>
              <a:ext cx="559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MÉTODO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50"/>
            <p:cNvSpPr>
              <a:spLocks noChangeArrowheads="1"/>
            </p:cNvSpPr>
            <p:nvPr/>
          </p:nvSpPr>
          <p:spPr bwMode="auto">
            <a:xfrm>
              <a:off x="4040" y="2491"/>
              <a:ext cx="845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DE SOLUCIÓN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51"/>
            <p:cNvSpPr>
              <a:spLocks noChangeArrowheads="1"/>
            </p:cNvSpPr>
            <p:nvPr/>
          </p:nvSpPr>
          <p:spPr bwMode="auto">
            <a:xfrm>
              <a:off x="3438" y="3592"/>
              <a:ext cx="1073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INTERPRETACIÓN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52"/>
            <p:cNvSpPr>
              <a:spLocks noChangeArrowheads="1"/>
            </p:cNvSpPr>
            <p:nvPr/>
          </p:nvSpPr>
          <p:spPr bwMode="auto">
            <a:xfrm>
              <a:off x="1401" y="3592"/>
              <a:ext cx="760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DECISIONES</a:t>
              </a:r>
              <a:endPara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Line 53"/>
            <p:cNvSpPr>
              <a:spLocks noChangeShapeType="1"/>
            </p:cNvSpPr>
            <p:nvPr/>
          </p:nvSpPr>
          <p:spPr bwMode="auto">
            <a:xfrm>
              <a:off x="341" y="2259"/>
              <a:ext cx="397" cy="47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57" name="Line 54"/>
            <p:cNvSpPr>
              <a:spLocks noChangeShapeType="1"/>
            </p:cNvSpPr>
            <p:nvPr/>
          </p:nvSpPr>
          <p:spPr bwMode="auto">
            <a:xfrm flipV="1">
              <a:off x="341" y="2259"/>
              <a:ext cx="397" cy="472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58" name="Line 55"/>
            <p:cNvSpPr>
              <a:spLocks noChangeShapeType="1"/>
            </p:cNvSpPr>
            <p:nvPr/>
          </p:nvSpPr>
          <p:spPr bwMode="auto">
            <a:xfrm flipV="1">
              <a:off x="2826" y="2007"/>
              <a:ext cx="0" cy="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2800" y="1909"/>
              <a:ext cx="53" cy="98"/>
            </a:xfrm>
            <a:custGeom>
              <a:avLst/>
              <a:gdLst>
                <a:gd name="T0" fmla="*/ 26 w 53"/>
                <a:gd name="T1" fmla="*/ 98 h 98"/>
                <a:gd name="T2" fmla="*/ 0 w 53"/>
                <a:gd name="T3" fmla="*/ 98 h 98"/>
                <a:gd name="T4" fmla="*/ 26 w 53"/>
                <a:gd name="T5" fmla="*/ 0 h 98"/>
                <a:gd name="T6" fmla="*/ 53 w 53"/>
                <a:gd name="T7" fmla="*/ 98 h 98"/>
                <a:gd name="T8" fmla="*/ 26 w 53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8">
                  <a:moveTo>
                    <a:pt x="26" y="98"/>
                  </a:moveTo>
                  <a:lnTo>
                    <a:pt x="0" y="98"/>
                  </a:lnTo>
                  <a:lnTo>
                    <a:pt x="26" y="0"/>
                  </a:lnTo>
                  <a:lnTo>
                    <a:pt x="53" y="98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rgbClr val="000000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60" name="Line 57"/>
            <p:cNvSpPr>
              <a:spLocks noChangeShapeType="1"/>
            </p:cNvSpPr>
            <p:nvPr/>
          </p:nvSpPr>
          <p:spPr bwMode="auto">
            <a:xfrm>
              <a:off x="2826" y="2010"/>
              <a:ext cx="0" cy="10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="" xmlns:p14="http://schemas.microsoft.com/office/powerpoint/2010/main" val="139785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OPTIMIZACIÓN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55976" y="1554162"/>
            <a:ext cx="4635624" cy="4525963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dirty="0" smtClean="0"/>
              <a:t>Proceso </a:t>
            </a:r>
            <a:r>
              <a:rPr lang="es-MX" dirty="0"/>
              <a:t>de seleccionar, a partir de un conjunto de alternativas posibles, aquella que mejor satisfaga el o los objetivos </a:t>
            </a:r>
            <a:r>
              <a:rPr lang="es-MX" dirty="0" smtClean="0"/>
              <a:t>propuestos para </a:t>
            </a:r>
            <a:r>
              <a:rPr lang="es-MX" dirty="0"/>
              <a:t>resolver un </a:t>
            </a:r>
            <a:r>
              <a:rPr lang="es-MX" dirty="0" smtClean="0"/>
              <a:t>problema </a:t>
            </a:r>
            <a:r>
              <a:rPr lang="es-MX" dirty="0"/>
              <a:t>(Marta B. Ferrero y Omar J. A. </a:t>
            </a:r>
            <a:r>
              <a:rPr lang="es-MX" dirty="0" err="1"/>
              <a:t>Chiotti</a:t>
            </a:r>
            <a:r>
              <a:rPr lang="es-MX" dirty="0"/>
              <a:t>).</a:t>
            </a:r>
            <a:r>
              <a:rPr lang="es-MX" dirty="0" smtClean="0"/>
              <a:t> </a:t>
            </a:r>
            <a:endParaRPr lang="es-MX" dirty="0"/>
          </a:p>
          <a:p>
            <a:pPr algn="just">
              <a:buFont typeface="Wingdings" panose="05000000000000000000" pitchFamily="2" charset="2"/>
              <a:buChar char="v"/>
            </a:pPr>
            <a:endParaRPr lang="es-MX" dirty="0"/>
          </a:p>
        </p:txBody>
      </p:sp>
      <p:pic>
        <p:nvPicPr>
          <p:cNvPr id="5122" name="Picture 2" descr="https://encrypted-tbn0.gstatic.com/images?q=tbn:ANd9GcSxCGyI-KRCtPLRBXt5sRQaPkSqNl56mX2chIqthQ3EHGht-z-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3356992"/>
            <a:ext cx="2721901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ncrypted-tbn2.gstatic.com/images?q=tbn:ANd9GcTMlwX-sc2xG60idJal3KBHca2RMtecoSft-xUqG1tPlYp9MAVrW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75334"/>
            <a:ext cx="2952328" cy="2292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188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ENFOQUE ADMINISTRATIVO DE LA TOMA DE DECISIONES</a:t>
            </a:r>
            <a:endParaRPr lang="es-MX" dirty="0"/>
          </a:p>
        </p:txBody>
      </p:sp>
      <p:grpSp>
        <p:nvGrpSpPr>
          <p:cNvPr id="5" name="4 Grupo"/>
          <p:cNvGrpSpPr/>
          <p:nvPr/>
        </p:nvGrpSpPr>
        <p:grpSpPr>
          <a:xfrm>
            <a:off x="323528" y="2544591"/>
            <a:ext cx="8640960" cy="1310070"/>
            <a:chOff x="566398" y="2784243"/>
            <a:chExt cx="8182066" cy="586675"/>
          </a:xfrm>
        </p:grpSpPr>
        <p:sp>
          <p:nvSpPr>
            <p:cNvPr id="6" name="5 Rectángulo redondeado"/>
            <p:cNvSpPr/>
            <p:nvPr/>
          </p:nvSpPr>
          <p:spPr>
            <a:xfrm>
              <a:off x="566398" y="2784243"/>
              <a:ext cx="1656184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Situación administrativa</a:t>
              </a:r>
              <a:endParaRPr lang="es-MX" dirty="0"/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2912328" y="2794854"/>
              <a:ext cx="1512168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Decisiones </a:t>
              </a:r>
              <a:endParaRPr lang="es-MX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5004048" y="2784243"/>
              <a:ext cx="1656184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dirty="0"/>
                <a:t>I</a:t>
              </a:r>
              <a:r>
                <a:rPr lang="es-MX" sz="1600" dirty="0" smtClean="0"/>
                <a:t>mplementación</a:t>
              </a:r>
              <a:endParaRPr lang="es-MX" sz="1600" dirty="0"/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7308304" y="2784243"/>
              <a:ext cx="1440160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Resultados </a:t>
              </a:r>
              <a:endParaRPr lang="es-MX" dirty="0"/>
            </a:p>
          </p:txBody>
        </p:sp>
        <p:sp>
          <p:nvSpPr>
            <p:cNvPr id="10" name="9 Flecha derecha"/>
            <p:cNvSpPr/>
            <p:nvPr/>
          </p:nvSpPr>
          <p:spPr>
            <a:xfrm>
              <a:off x="2339752" y="2941405"/>
              <a:ext cx="360040" cy="28296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10 Flecha derecha"/>
            <p:cNvSpPr/>
            <p:nvPr/>
          </p:nvSpPr>
          <p:spPr>
            <a:xfrm>
              <a:off x="6804248" y="3000872"/>
              <a:ext cx="360040" cy="28296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11 Flecha derecha"/>
            <p:cNvSpPr/>
            <p:nvPr/>
          </p:nvSpPr>
          <p:spPr>
            <a:xfrm>
              <a:off x="4499992" y="3000872"/>
              <a:ext cx="360040" cy="28296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" name="AutoShape 2" descr="data:image/jpeg;base64,/9j/4AAQSkZJRgABAQAAAQABAAD/2wCEAAkGBxQSEhUUEBQVFhUUFxgXGBYXFRUcFxkYFxsXFhgYFRgYHCggGh0mHRkYIzEhJSkrLi4vGB80ODMsNygtLisBCgoKDg0OGxAQGywmICQ0MDQ0NC80NDQsLC80LCw0NCwvNCw0LCwsLCwsLCwsLCwsLCwsLCwsLCwsLCwsLCwsLP/AABEIAOEA4QMBEQACEQEDEQH/xAAcAAEAAgMBAQEAAAAAAAAAAAAABgcDBAUBAgj/xABHEAABAwIDAwkDBwoFBQEAAAABAAIDBBESITEFBkEHEyJRYXGBkaEykrEUQlJywdHwFRYjJDNDYoKi0lNUssLhY3ODo7M0/8QAGwEBAAIDAQEAAAAAAAAAAAAAAAUGAgMEAQf/xAA3EQACAgIBAwIDBgQGAgMAAAAAAQIDBBEFEiExQVETMmEGFCJxgaFCkdHwFSMzUrHBJPE0Q+H/2gAMAwEAAhEDEQA/ALxQBAEAQBAEAQBAEAQBAEAQBAEAQBAEAQBAEAQBAEAQBAEAQBAEAQBAEAQBAEAQBAEAQBAEAQBAEAQBAEAQBAEAQBAEAQBAEAQBAEAQBAEAQBAEAQBAEAQBAeFALoBdAeoAgCAIAgCAIAgCAIAgCAIAgCAIAgCAIAgCAIDy6AID1AEBwd7d4RSRjCA6SS4Y06Zaud2D7V14mK8iWvRHFm5f3eHbyyIU1ZWzHFz7wdbNsGjwClJY+PWtNFalyOTKT1I7+7W8j3SinqrYzfA8C2KwJLXDS9s8lw5eGoR+JX4JjjuRdz6LPPuS0KOJo9QBAEAQBAEAQBAEAQBAEAQBAEAQBAEAQBAam1NoMp4nyyeywX7SdAB2k2C2VVysmoR8s1XWxqg5yK5k23VVTsnmNpOTIza3e7Unt9FOxw6aY91t+5Vcjkrpy7PX0Nlm16qkcC97pWcWvNzb+F2oKwli03x/CtP6HuPyd9c/xPa+pPtm1rJo2yRm7Xi4+BB7QcvBQlkJQk4y8lqqtjZBSibJWBsKu5UnObVRu1bzPR6rhzsXxarBxHS65L12QHKpuxb8aOdsvbxjFgDouy3G6yCdcovcWap2u508crRm17XWvxBvYnqsvZUL4TgzdSnTLq9V3LloajnI2PAtjaHWPC4vZVScemTRc65dUFL3NPa+8EFNlK/pEXDGi7j4Dh2lbacay35Uab8uqn53/U51NvtTONnY2X4vbl5gm3it8+Puit9mc1fK483reiRxyBwBBBBzBGhv1LhJFNNbR9IehAEAQBAEAQBAEAQBAEAQBAEAQBAQ/lQuKMW0ErcXd0retlI8Xr4/cjuT38L9SC7J2ngKnraursVSyt72jPtnbokBAF7eSwox+juexrk2nImvJkXfIzi051+Huyv/AFYlB8pr4717Fq4zfwO/uSmoqGRgukc1rRqXEAeZXBGLk9I75TjFbk9EX3gNHXsEbaiMStN2OuLgnUdoOWXcu7Gd2NLr6Xr1I7Ilj5MelSW0VztLYU8ErYHtGJ46Dg8YSL5m5tYZcbKdqzKrIda9CIsxp1ySflnS3P2VHLWCKaz2taTZpOE2A48RnbtWjOyJRo6o9t/zM8OmNl3TLui0tsVop6eSW1+bYSB1keyPOwVeqh8Saj7liun8OtyXoVFRymWQySHE55JJPWrT0KuKUSl5M5Sk2yTzUcfNXuLriVk+vRz6SjtPubnJ3tI4pKYm4YMbOwXs4d1yD4lcvJ0pasXr5LLw98mnW/0JyoknAgCAIAgCAIAgCAIAgCA5m19uQ0xaJXWc7QDW3X2LdVRO3fSjmyMuujXWznHfKnuB0+8NBt5Fb/8AD7tbOP8AxfH3ruduhro5m4onhw7NR2Eag9hXLOuUHqSJCq6u2PVB7NlYG0IDU2pQsnifFILteLH7CO0arOubhJSj6Gu2tWRcX6lR7f3aqKO5LccQ/eNta3DGL3b8FZcbOrtWn2ZW8jBnX9V7mLYe7VRVuBYzBE6xMrvZsLeyNXHLhkssnOrpWt7a9D3Hw529i3KWnjo6fCMo4WEk8bC7nOPaTc+KrU5Sus2/LLDCEaK9LwirK7ab62XHIThv0GX6LW8MuvrKsdGPGiGl59yqZuVO2Tb8ex0jsIGO9h9qw+8fi0cH4tbOBtF5JDZXuIjaRHfO1zfCSc7a92i6a4KPeK8+TqjbKcUn31/wWNuBsxjKdkxaOdlBJdxwk9Fo6hYBQHIXSla477IsnG0RhUperOvvJQmelmjb7T2ODfrageYC5seartjJ+jOvJrdlUooo+neWutexGRaeBBORVv7SimVWyG+zR0XbTfayw+EvJzKmJL+S+gcXS1Dr2I5tp68wXH0aPNQ3LWrtWvQn+Jpa3P8AQsNQxNhAEAQBAEAQBAEAQBAEBrVdBFLYyxsfh0xNBt5rOFkofK9GudUJ/MtkG2/u5JHVNdRxWbKA27R0WOvmXAaC1j5qVxsyPwnG17a/cg87j5SsXw4/hPun3QrIpHvZPG7ELXdjHoNPNeTzqLIpSiz1cXdDtCRsupNpM0Af9WZ3wetaniPz2/QPHz4/LLZhlr9pDJsMt+N+aI8CAFlGGJ6s8UuQXZmpVVW04mmWfGIx7RDo7gdZDeC3QjhyfTHya7fv8IuTk0c3aG8M88LoicTHkdIgYgAQdRlwHBdEMKquxTXocj5C6Vbrse/+SYbk7Uj5iOAuDZIxhscsVtCy+qic2mUbHL0ZN8dmVzrUN90dLeyIvoqgM1MbrW7Bey04slG6LfudmUnKmSXsU1Q1OGytso7KjZDZ3m7f6Nrmy5vuy3s5vhS8HGZC+pmZGwdKR1h8ST2AXPgttko1VuUvQ7celyfRHyy7tnUghiZG3RjWtHgLKozm5ycn6lvqgoQUV6GysTMim8e5EFU4yNLopDq5tsLj1uaePaLFd2NyFlK6fKODIwa7H1eGQ/cLdllWHPqHuOAt6DcsQI+c7W1wRlbRSefmzq0oepG4WNC5vfoWrTQNjaGRtDWtFgAMgOxV+UnJ7fkn4wjFaitIzLwyCAID4kla32iB3kBepN+DxyS8njJ2nRwPcQmmeKcX4ZkuvDIIAgCAIAgCAIAgCAIAgNHbbAaeYHMGN9x/KVsperE17mm9J1y2VFsOtEYF+ACtVsHJaKTZFt7R2KSuqqvH8njDo4x0r2zOtm31NuC4rI00tKb7s66MO6yO4+hKdzNuc+0xSG7mi7b6luhab8W6dxHao3Nxvhvqj4ZNcbluxOqzyiObzbkSse6SjGOM3PN6PYf4b5OHZr3ruw+SjpQt/macvjpb6q+5DBiOK0b7szfcZNzw5+OSluuPbv5/ci/hvuSHcCD9fjuQbNectB0bZea4eTl/kP66Ovj9O9FvKtFmNLa+02U0TpJTZo8yToGjrK2VVSskoxNN10aoOUitNsb9VDjaNwiB0wgEgdpcMz3WU9RxlSX4u7IGfI3WN9PZHM2ftd8MY+TyOY/2Ta1i0X1DgetdVuNGx/jW0cFVttU24vWzv7L3nqXAuJneG6uaxjmjsIDB8VH3YdEXraR1Qy8x9096+h3aDfZjsnYT3HC6/wBV/wB65J8e/Q66+Za7WR/kbcm9zB8wD60sY+BKwWDP3/Zmx81X6RZozb8s/wCiP/I53oGj4rNcezVLmZa7RIXXbRE8z3OeH9LXQW4BoOgCmaaI11pJERfZbZLrl6nX2Xs8zSNihljDi0ud+jx4QOw24nrXJk2KEeqUTPCx5Xz6dk62Bs2SBhbJLzhJuLNwtaLWsG3Khr7Y2S2lotOJjuiHS3s6y0nUEAQBAEAQBAEAQBAEBo7bNqeb/tv/ANJWynvZH8zTf/psoomzO/JXFvsVJLbLw3e2W2mp44m8Bdx4l5zcT4qoX2u2xyZbMepVVqKIfvJF8krhNGbB450jhiacLx/MD6lSOM/jY7rl6EJnR+75UbIepNdpbUjgjxyuDRa4HFxtezRxKjK6pWS6YonLbo1w6pMpiuncQ4j96cb+w4i4DzPoFa6ql+Hf8JUlY3KX1Z1eTd5+Wx5atf5W1+C5eV18H9Tv4/tetFvlVoshWW2ZXbTrxTsNooiRf6uUj7dfzR4dqm6Yxxcf4r+ZkFfKWVeq14RJNv7nxS0vNQsa18YvG62eIcHO1OLj3riozpwu65Pe/J324cHV0xXgqaEkXabggkEHUEag+N1Z9prqXqVucdPuW5ydxAUMZGrnPJ99zfgAqxyMm8iRYuNilQvqdiv2NBN+2iY7tLRf3tVywush8rZ1WY9VnzRRqQ7q0bdKeM/WGL/Utjyrn/EzWsKhfwo6MNBE32I2N7mtH2LS5yfqblTBeiNKo3apXvL3QRlx1OHXtI0K2xybYrSkzXLFpk9uKMmytiQU5cYI2sL9SL3NtBnoOxY2X2WfO9mVWPXV8qOktRuCAIAgCAIAgCAIAgCAIDnbxf8A5Z/+1J/pK3Uf6sfzRpyf9KX5FK0MWOWnZ9OVo8Li6tV8umqT9kyrULqsS/IvtU8t6IJymRZxHrZKPRpUrxnmSILmV2i/qQ7efaxqpcYzYwBkYzy0u49Vyde7qUriY6ohp+X5OHItds0/RCmaHwOa61wcltb1NEdLcbNo7PJlAXVb3nSOMj3i0D0uuDlppVJe7Jvi4P4u/oWi42F+pV9IsEnpbK45L47z1Eh1sAP5nOcfgPNTPJtquESF45J2zl/fkshQxNlIbxwYK2pblbnHEfzYX/7lbMOXVRF/QquYtWyX1LM5PT+oRd8n/wBHqA5D/wCRL+/Qm+Nf/jr9f+SSLiO8IAgCAIAgCAIAgCAIAgCAIAgCAIDU2tbmJcZs3m33PUMJus6t9a0artfDe/YpHZb7S07r2DJWFxPAXF7/AI4q2ZCbpkvoVWhqNif5F8KoFvK75QdpslsyM35vE2/BznYWlreJsL3OnBTHH1yg+p+pA598LbIxXheSN7GouehlhZlUPLDGDkHNZcloceiDnex+iF2ZEnVONj7xXn9TTS1YnCPzGi7EwlrsnNJa4dRGRHmuyChNJrwzgmpKWmSnkzq2iaSJ+sjQ5p7WXu3yN/5VGcrV+GM0S3F2rqcX6k127VGCCZ7c7MJA7dFD0QUrFFktkzcapSXsVDs5shlaymLg8+ycQacTQXWB7dPirRd0Krc12KxUpyktdmXFuzVSyU7HVDHMkzDg4WJsbYrcL2VYyYwjY1B7RZsWU5VJzXcq3fVw/KE9h9G/eGNVi45f+OiB5H/WZY24MeGhh7cZ957ioPPe8iRMcctY8SQrjO4IAgCAIAgCAIAgCAIAgCAIAgCAICP791GCil632Z7xAPpddeDDqvicXIS6aH9St5dj/qLakfOlew/V9lp95p95Tiv3kup+xBOjVCt+pMKrb8h2XE+IOdJIBCSASQ4Xa52Wl8OX1goqGPD704y7JdyUnky+6px8vsQdpH7JzcDsQDnOOYte4PVmpmMe3Wn29iBs6k2j52bWtikMl74XMc22owO6Vu8LDMlqpuR1YNE7boRh5PKqt56V8tsPOOLsN72v2rThS3Sjs5Kj4WRKLPmhlLJQ9jixzc2uFrg6DXI93EErpsj8Stwfqcan8KSsXoWNsreFlSDSVoEczmkW+bICD0oydDbOyrM06LF3LRUllY7sgvw+vuiPQboTQ1GJgc/C9pje3DhBB1kBNxlwHUpV50J1OL/v8iCsw7o2pxX6lkVdQIo3yP0Y0uPcBc/BQ8IuUkl6k5OShDqfoUoyklqBUVRzwkPk/wDI61m9w9AFalZCnoq9+xV3GdylP2LL5OqzHSBp/dOczw9oeh9FA8jX03N+/cmuMn1U69iULhJEIAgCAIAgCAIAgCAIAgCAIAgCAICGcp01oYmfSkv4NaT9oUnxUd2t+yIjl5aqS92fVNs/FsZrBqYOcH1v2g9Vrla45fV9TYqurD6foavJjVYop4r+y4PHYJB94Pmt3KQ1ZGXujVxUt1yiR7aHyeixc5aqqiTZhvzTL/OlHEnW3w1XFk8tKMOivsTnF/ZyWRP4lvj3IdU1T5HufJq4kmwAaL9QAsAoiWRbc1FtsutfG4uJByhFLXr6m3TOyz4K4YVcq6Yxl5PlvL3QuypTh4PCbnLUm3iLf8qQrj6kZOS1oy19RzkMZd+0jcWXvnh9pvcQb5qB5ulRr617rRZvshOSzHV/C0THdDfnBhirDkchN9kn93moGq/vqRaM7h5d7KV+n9CScoVdhoXYSP0pawEZ3BNzbwBUzx0Ou9fQp/IzcKWjQ3U2XfZcotnOJT6FjfhfxW3Nuf3pP20c+HV/4r+uzV5Jqm4mb2Md53H3Ldy8XuMjXxMu8olhKGJoIAgCAIAgCAIAgCAIAgCAIAgCAICG8p0F4I3/AEZAPBwI+NlJ8XPVrXuiK5aG6lL2Z1NzJBJQQXztHgP8l2W9Fy5a6b5fmdWI+uiP5EG3ZbJBVVNNGcL3MmhjJOWNt3REnuBPipLO/wA7FjNEdgSVOY4S8HK/MnaJJP6K/G8gvfxzKq0sebPpFfNY8I67/wAjm7c2FV0zQ6oazASGksc0gE3tfjmvFVKt9RtXJ1ZH+XH19zHRgCMuJOSuuLfOdUXJdz5dydMK8qUYPtsyUhDOmbXa4EA6Ei+vmt87G0cbrUn0imjqKmVrKaNpeA5xJwga5udiy4gKq8hlvJfw4rWj6DwvHVcZW7rZ76ta15Ot+aW03Dosjt3x9nWFGuiZMR5XFW9t/ufW14KqCnihrMN+dkkY1rgQ1jWMbwyGZd6qw8JXKO3IpX2nyKbZx+D/AOyyqO1Ns9pP7qC57wy59VyzfxL3r1ZhBfDx19ERXklpLc4/qaxnjmT8PVSXLT+WJH8VD8cpljKFJsIAgCAIAgCAIAgCAIAgCAIBdAcjam8tLT356eMH6IOJ3utufRYSsjHyzppxLrfkiyK7R5UoRlTxPk/idZjftd6LTLKivBK08BfLvNpf8mCHeJ20tnVnOMax8BDrNJsWizwc+PRcPBd3G37ui/r/AMkNz3HrHrcN77b/AJHX5MqnFTyM+hK7yeA74krt5SOrt+5D8VLdOvY4O+UvybaIlbxEc1u1pwP82hdWFH4uNKDOPN/ysmNiJ7FURytEjWFwdY5DUEXByKhJR09MnoS6o7RCeViZgpY2taWudO3I3vkx5XPe9RJfiI7yNtFf7PddjgdTorJxVyspXV6FZ+0mN8DM3Hsn3Ms8hDHER3aHWL8QsCcwCNVrzeSjTJxUdsz4rgpZSjZKWkdrk2kArukMWKF+Q72G6rdU3OxyfqXTlqo1Y0IR9NFvMqWgZNIGlrBdZWCvt/v01dHENAxjPGR5v6WU5x/+Xjyn/fggORfxL4w/L92SHlIq+boiwZGV7Ix3XxO9GlcXHV9d636dyQz59FOvc1N2qhtFst9S8XsHykC1zbogX7bDzWPJW9VzfsZcRS3XFf7maGyOVON4HPwvZfiwh48b2PkFELKj6otc+Bt11VtP9iXbL3mpaj9lOwn6JOF3uusVvjZGXhkXdhX0/PBo611mcp6gCAIAgCAIAgF0Br1ldHE3FLIxjet7g0eZXjaXkzhXOb1FN/kRfaPKLRR3DHOlPVG02951mnzWmWRBElTw+VZ/Dr8yK7S5UZ3ZU8LIx1vJefIWA9VollP0RKUfZ+K/1Zb/ACIttLeOqn/azyEfRBwt91th5rRK2UvLJanjsar5YL9TlWWvZ2pJeAF6k5PSPJTUVtsku7e0ZIaWogbGMNRfFI4m4Bbhta2mufarJxmBZFqdi0kfN/tNy2NY+muXU/HbwbWyt5H7Pc8sayQSBoLS62bb5ggHgfVSPLQcquuK7r/shPs8lbc65PSZszbRdWTOnljYDzeEMuSG9oNszckrdi1OqqK3pvuyN5a+LyGoPaXYx7O3+lpI+YbEx2A4cZeRlfqsRkDbXgoDkrFXfJJeS68Jxv3nFjNy0crefeZ9bgD2saGOxZOub2Lcz1WJUVbc5LRacHjYYzcurucvZzukBrf8cPxkp/g5PpaZUvtjXHrjNPufDnODJM8nOa0jrwgm/wAPeUbyjbyJE59n4r7nBrubWwtrvpahs0YBIaW2JObXW4juHBcFdnR3JfMw1lLo2TOLlReB0qdp7ecP9q6q75WSUYruyHv4ONUHOU+y+hyH7cL6kVr2DORrgzFkAwCwvbuOiuFeLrH+Fvvo+b3Xp5fWu6TPd5N6XV7o7tEbYi44cV8RIGd7DQad5XPxdPR1Sfnejv5r8PQk+zW/5m7FWVL6N1OcPMOa5ns9Isdc5G+Vr62WV+HROxuW9sjKeVux+mMNdiF/J2xktabhuQPHxsqln0RpucYs+wcFlzysONk46YXGTDW/J1Nm7w1MH7KeRo+iTib7rr+izjbOPqcN3G413zQX6diVbN5TJm5VETHj6TCWu8jcHzC3xy36oib/ALPRfeqWvzJRs7f6jk9p5iPVIMI972fVb43wl6kRdxGVV/Dv8u5Jaeoa8YmOa5p4tII8wtyeyOlFxemjKvTEIAgCAifKRWVENJipA8u5xoeWB2IR2dcjDmM8OfatNzko/hJDjY1SvSt1r6+5Szq8Sm73Eu63ku/q1UdLbLtXGuC1FJH06HiPvHmFib9mMtIXgCAIDY2e9okBe0uA1AUpxdtNVjlZ7duxXftJi5eTjdGN6+SSzbewjDAwNy1BBPvHIeAUvZylEfVsouL9js217npEaq53SOBIGWetye8lcVvNSnKPbSX7lsw/spXj1y/FuTXn2OrUbcdgaxjGNy1yv3m3/C32c3DzBNshaPsRN2N3T7fTycTmjxzJzOY181AX3Ttm5yL/AIuHVjVKqC7I8cwjUWWo6lFeNG3RNtnbU+n4+xXnh6Ph46k/LPkv2oylfmSjHxEbSJDsOVhcjxte/kFBc7DpuTXsWr7G29eG4vzs1e5QZcdI9ew20XVh3Km6M36HFyOM8nGnUn5RndUgxBgNzc5cb9vUrbdy9Ea3KMtv0PmeJ9m8meVqcdJeX/QxQNcJAGkC/wBLQW1J8FW8flMipvpfkvWbwOHkRXWvHsb9TWSWLGyEt0uGhoPcC45eSzs5i9+DhxfslgQfXNbNHDYKLlKUnuRa6q4VxUILSR6FiZnoQH0gPRnogMkNY6E4mSOjPWxxB9NVkpNepptqrsWrIp/mT/k43tnqp3QykyNbGX4yBcEFoAJHXc69S7aLJSemVbmMKiiKlUtbLJXUQAQBACgI/t3c6kq7maFuM/vG9F/i4a+N1rnXGXlHXRm30/JL+hANr8ls8RLqKYSD6D+i/uB9l3ouaeL/ALScxudj4tWvy8EPrWzU7sFXC+Nx4kWv3HR3hdc0oOPknKcuu1bg9nywMf7JHdoVizpUkz5dAQvD0RY8TGxtLnvdZrRmSTpYeayim32NdtkYRbk9Ik35q7Uf0nRZnPN0YI8A5b/gWP0ImPLYcV0p/sDultP/AAh7zP7l593sMv8AGMP3/Y8/NTan+D/VH/en3ewf4xh+/wCx5+au1P8AA/qj/vT4E/Yf4vh+/wCzI/W088UphqWGN4ANjxDr2II1GR8itmPjOd0YP1Z7kcnBY07a/RG7BS422vbDc6Zmw0AV+1GEVH0R8btyHKxza25GLarSS138Iv6fcoHnMaU4KcV48lv+xudXTOdU5a6vBqRhxLRG3E9xs0AXJJ4AKqJNvR9JsmoRcn4RIvyLtU5/JvDDB8Lro6LfYhXl4G/m/dnv5F2r/lv6IPvXvRb7D71g/wC/92PyRtX/AC39EKdFvsPvOD/v/dj8lbV/yv8A64V50Wex6srC9LP3ZGqt0sczop2OjeMy1wtkdCOzI6LTOEo+SSoy67XqD2fbTdYHWfeC2th3oNmF9S0aXcezREjCU0vU7eyt0q+rsWx80w/Oku0W7BbEfJb4UTl9CLyOXoq7b2/p3JvsXkrp47Oqnumd1Dos8gbnxK6YY8V5ILI5u6ztBaX7k42fs+OBuCGNkbepjQB421XQopeCIssnY+qb2/qbS9MAgCAIAgCAwVdIyVpZKxr2nVrmgg+BXjSfkyhOUH1RemQfbfJbTS3dTl0D+oXcz3TmPAhaJY8X47Etj8zfX2n+JfuQXa+6FfSXJj56MfOju7Ltb7Q8vFc0qJL0J3G5em3tvT+v9Td5Mabn9oteWkCCNznX4OPQb3e0fJZY0fx79jn5q9fd9J+WXYu8qQQBAeFAUrysS32lllhp4x/VK7/cuWy11WxkvKLNxONG/FlXLw2yP0m05GXAJGMYTbQ8MwVPYnMLInGFkO5WuW+yix65XQn2XfR2mw83GyWQBzSHMtfPsKmLpruvYpdKc7VCPZtmluhJ+u0pGnPC3ccYVGk4vI3Hxs+yZEZrjNTe3pf9F+gLtKceoAgCAqnlopLTUc/DpxusM7C0jR6O8yuXJXYneDm1Y0QzZtJU1JtSQOd/EB0R3vNmjzXJGuUvlRY786mr5pImWx+SuR9nVs1v4I8z3FzhYeAXRHF/3MhMjnvSpfq/6E82JunSUucMLQ4fPd0n+87MeGS6o1xj4RCX5t93zyf/AEdtZnKEAQBAEAQBAEAQBAEAQHwyJouQAL62Gvf1oett+T7Q8PLoD1AeEoCi+UmXFtKcfRbG3+hrv9yjsl/jLlwUdY+/dsjwmwgDqdc9umv44rdx1sasiMpe5t5rHnfh2Qh50SyniEsYayxJ0/5V3c0u/ofDpqdVn4uzRz6GmMFdTNIt+sRZfWkt9qqfIY8ashSh4Z9T4fknm8XOMvMUXzdCGF0B6gCAwVdHHK3DKxr262e0OF+4rxpPyZQnKD3F6MkUTWizQGgaAAADuAXp4235PtDwIAgCAIAgCAIAgCAIAgCAIAgCA5+36/5PTTzAX5qN77deFpP2LyT0tmyqHXNR92VBDyk1zm3EjO0CILheTNFqhwmNNb7/AM//AMEnKLX/AEmHt5tuXBefeZmT4LHT9f5kaqax873SzHFI83c42zsABp2ADwWiUnJ7ZL0UwqgoQWkYZAvE9G1rZmbMY8JYTci56gbnTwsu+nkr6VqMuxB5nAYeW27Id/oZZayR0jZAemHNLSbXBbYtPVqAVpvy7LpKUvQ6MLiMbDplVWuz8/UksPKPXADOI9pjzPfYhefeZml8DjN77/zMo5Sq22fM5anm3ae/qn3qZ5/gGN7sszdHbBq6SKdwDXPBxAaXaS02vwuF21y6oplXzKPgXSr9jsrM5ggCAIAgCAIAgCAIAgCAIAgCAIAgCAID4kjDgQ4AgixB0IORBQ9T14KA343aOzanoAmnmJMZ+jxMZPWOB4jxXBfXruWzis7rWpefU50eHNxvm05DQ30P44hcxPNb7oxtFvx2LwyPJBkgZ8SOsQAL5Joxb0eyHo30/AQ9fdGSIXA7l4erwdHdzYj6+oEMdwwZyP6m9feeA+4rdVU5vRHcjmxx69vz6F+bPoWQRtiiGFjBhaOz7+1SaSS0ijWWSsk5S8s2V6YBAEAQBAEAQBAEAQBAEAQBAEAQBAEAQBAcreXYkdbTvgm0do7i149lze0H0uOKxlFSWmbabpVTU4n59qKSSknfTVGT2GwPA30cOtrh+NVG2Q6WXjByo2wTTMj2/jq7FqJAxuYSWgcT9w+1DxnxOL4iNMVr+dvgvTHez2xcDe2g07Px6rwyS7GWCnfK9sMIxSPIbYeg7BxJWUYtvSNV18aoOUn4L33P3dZQwCNti85yPt7TvuHAKUrrUFpFDzMqWTY5v9DurM5AgCAIAgCAIAgCAIAgCAIAgCAIAgCAIAgCA8KAhPKbuh8th52Jv6xCLtt89upYe3iO3vWm2vqRIcfl/Anp/K/72U9s+fGC12ThkQeNsvMKOktF3pt64mU5EniGm3jl9qxNrPqmf0bYQbg5ngTqR25AeC92Y9G+58VDgwWHtH0/5RIyctItjkz3S+TR/KJ2/ppRkDrGw8PrHU+A61IUVdK2/JS+Wz/jz6IfKv3ZOwF0EOeoAgCAIAgCAIAgCAIAgCAIAgCAIAgCAIAgCAIDwoCneVfdMwyfLqdtmOI51o+a86P7nce3vXHfX/EixcTnf/XLyvH1+hEKaQSWJ0JztwJ1HcVxtFpjLa2j1rgxtz4d/YvEZNkx5Mt1PlEnyuoF42H9G06PePnfVafUdi68erf4n4K1zHIdK+DW+78/T6FvhdxVz1AEAQBAEAQBAEAQBAEAQBAEAQBAEAQBAEAQBAEAQGGspmyMcyQBzHgtc06EEWIK8ZlGTi1JeSgN59gP2bV4LkwyZxuPFmVwT9Jt8/A8VH3V9JcuNzPjR36+v9/U2N0933bQqcOYhjze4cG8AP4nW8BdY01ub7+DbyWesava+Z+P6l70tO2NjWRtDWtAa1o0AGQCkktLSKRKTlJyb7szL0xCAIAgCAIAgCAIAgCAIAgCAIAgCAIAgCAIAgCAIAgCA5m8GwoayPm5wSAcTSDZzTpdp4LGUVJaZvx8iyiXVBnuwNixUcQigFm3JJJu5xOpceJSMVFaQyMid8+ub7nSWRoCAIAgCAIAgCAIAgCAIAgCAIAgCAIAgCAIAgCAIAgCAIAgCAIAgCAIAgCAIAgCAIAgCAIAgP/Z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data:image/jpeg;base64,/9j/4AAQSkZJRgABAQAAAQABAAD/2wCEAAkGBxQSEhUUEBQVFhUUFxgXGBYXFRUcFxkYFxsXFhgYFRgYHCggGh0mHRkYIzEhJSkrLi4vGB80ODMsNygtLisBCgoKDg0OGxAQGywmICQ0MDQ0NC80NDQsLC80LCw0NCwvNCw0LCwsLCwsLCwsLCwsLCwsLCwsLCwsLCwsLCwsLP/AABEIAOEA4QMBEQACEQEDEQH/xAAcAAEAAgMBAQEAAAAAAAAAAAAABgcDBAUBAgj/xABHEAABAwIDAwkDBwoFBQEAAAABAAIDBBESITEFBkEHEyJRYXGBkaEykrEUQlJywdHwFRYjJDNDYoKi0lNUssLhY3ODo7M0/8QAGwEBAAIDAQEAAAAAAAAAAAAAAAUGAgMEAQf/xAA3EQACAgIBAwIDBgQGAgMAAAAAAQIDBBEFEiExQVETMmEGFCJxgaFCkdHwFSMzUrHBJPE0Q+H/2gAMAwEAAhEDEQA/ALxQBAEAQBAEAQBAEAQBAEAQBAEAQBAEAQBAEAQBAEAQBAEAQBAEAQBAEAQBAEAQBAEAQBAEAQBAEAQBAEAQBAEAQBAEAQBAEAQBAEAQBAEAQBAEAQBAEAQBAeFALoBdAeoAgCAIAgCAIAgCAIAgCAIAgCAIAgCAIAgCAIDy6AID1AEBwd7d4RSRjCA6SS4Y06Zaud2D7V14mK8iWvRHFm5f3eHbyyIU1ZWzHFz7wdbNsGjwClJY+PWtNFalyOTKT1I7+7W8j3SinqrYzfA8C2KwJLXDS9s8lw5eGoR+JX4JjjuRdz6LPPuS0KOJo9QBAEAQBAEAQBAEAQBAEAQBAEAQBAEAQBAam1NoMp4nyyeywX7SdAB2k2C2VVysmoR8s1XWxqg5yK5k23VVTsnmNpOTIza3e7Unt9FOxw6aY91t+5Vcjkrpy7PX0Nlm16qkcC97pWcWvNzb+F2oKwli03x/CtP6HuPyd9c/xPa+pPtm1rJo2yRm7Xi4+BB7QcvBQlkJQk4y8lqqtjZBSibJWBsKu5UnObVRu1bzPR6rhzsXxarBxHS65L12QHKpuxb8aOdsvbxjFgDouy3G6yCdcovcWap2u508crRm17XWvxBvYnqsvZUL4TgzdSnTLq9V3LloajnI2PAtjaHWPC4vZVScemTRc65dUFL3NPa+8EFNlK/pEXDGi7j4Dh2lbacay35Uab8uqn53/U51NvtTONnY2X4vbl5gm3it8+Puit9mc1fK483reiRxyBwBBBBzBGhv1LhJFNNbR9IehAEAQBAEAQBAEAQBAEAQBAEAQBAQ/lQuKMW0ErcXd0retlI8Xr4/cjuT38L9SC7J2ngKnraursVSyt72jPtnbokBAF7eSwox+juexrk2nImvJkXfIzi051+Huyv/AFYlB8pr4717Fq4zfwO/uSmoqGRgukc1rRqXEAeZXBGLk9I75TjFbk9EX3gNHXsEbaiMStN2OuLgnUdoOWXcu7Gd2NLr6Xr1I7Ilj5MelSW0VztLYU8ErYHtGJ46Dg8YSL5m5tYZcbKdqzKrIda9CIsxp1ySflnS3P2VHLWCKaz2taTZpOE2A48RnbtWjOyJRo6o9t/zM8OmNl3TLui0tsVop6eSW1+bYSB1keyPOwVeqh8Saj7liun8OtyXoVFRymWQySHE55JJPWrT0KuKUSl5M5Sk2yTzUcfNXuLriVk+vRz6SjtPubnJ3tI4pKYm4YMbOwXs4d1yD4lcvJ0pasXr5LLw98mnW/0JyoknAgCAIAgCAIAgCAIAgCA5m19uQ0xaJXWc7QDW3X2LdVRO3fSjmyMuujXWznHfKnuB0+8NBt5Fb/8AD7tbOP8AxfH3ruduhro5m4onhw7NR2Eag9hXLOuUHqSJCq6u2PVB7NlYG0IDU2pQsnifFILteLH7CO0arOubhJSj6Gu2tWRcX6lR7f3aqKO5LccQ/eNta3DGL3b8FZcbOrtWn2ZW8jBnX9V7mLYe7VRVuBYzBE6xMrvZsLeyNXHLhkssnOrpWt7a9D3Hw529i3KWnjo6fCMo4WEk8bC7nOPaTc+KrU5Sus2/LLDCEaK9LwirK7ab62XHIThv0GX6LW8MuvrKsdGPGiGl59yqZuVO2Tb8ex0jsIGO9h9qw+8fi0cH4tbOBtF5JDZXuIjaRHfO1zfCSc7a92i6a4KPeK8+TqjbKcUn31/wWNuBsxjKdkxaOdlBJdxwk9Fo6hYBQHIXSla477IsnG0RhUperOvvJQmelmjb7T2ODfrageYC5seartjJ+jOvJrdlUooo+neWutexGRaeBBORVv7SimVWyG+zR0XbTfayw+EvJzKmJL+S+gcXS1Dr2I5tp68wXH0aPNQ3LWrtWvQn+Jpa3P8AQsNQxNhAEAQBAEAQBAEAQBAEBrVdBFLYyxsfh0xNBt5rOFkofK9GudUJ/MtkG2/u5JHVNdRxWbKA27R0WOvmXAaC1j5qVxsyPwnG17a/cg87j5SsXw4/hPun3QrIpHvZPG7ELXdjHoNPNeTzqLIpSiz1cXdDtCRsupNpM0Af9WZ3wetaniPz2/QPHz4/LLZhlr9pDJsMt+N+aI8CAFlGGJ6s8UuQXZmpVVW04mmWfGIx7RDo7gdZDeC3QjhyfTHya7fv8IuTk0c3aG8M88LoicTHkdIgYgAQdRlwHBdEMKquxTXocj5C6Vbrse/+SYbk7Uj5iOAuDZIxhscsVtCy+qic2mUbHL0ZN8dmVzrUN90dLeyIvoqgM1MbrW7Bey04slG6LfudmUnKmSXsU1Q1OGytso7KjZDZ3m7f6Nrmy5vuy3s5vhS8HGZC+pmZGwdKR1h8ST2AXPgttko1VuUvQ7celyfRHyy7tnUghiZG3RjWtHgLKozm5ycn6lvqgoQUV6GysTMim8e5EFU4yNLopDq5tsLj1uaePaLFd2NyFlK6fKODIwa7H1eGQ/cLdllWHPqHuOAt6DcsQI+c7W1wRlbRSefmzq0oepG4WNC5vfoWrTQNjaGRtDWtFgAMgOxV+UnJ7fkn4wjFaitIzLwyCAID4kla32iB3kBepN+DxyS8njJ2nRwPcQmmeKcX4ZkuvDIIAgCAIAgCAIAgCAIAgNHbbAaeYHMGN9x/KVsperE17mm9J1y2VFsOtEYF+ACtVsHJaKTZFt7R2KSuqqvH8njDo4x0r2zOtm31NuC4rI00tKb7s66MO6yO4+hKdzNuc+0xSG7mi7b6luhab8W6dxHao3Nxvhvqj4ZNcbluxOqzyiObzbkSse6SjGOM3PN6PYf4b5OHZr3ruw+SjpQt/macvjpb6q+5DBiOK0b7szfcZNzw5+OSluuPbv5/ci/hvuSHcCD9fjuQbNectB0bZea4eTl/kP66Ovj9O9FvKtFmNLa+02U0TpJTZo8yToGjrK2VVSskoxNN10aoOUitNsb9VDjaNwiB0wgEgdpcMz3WU9RxlSX4u7IGfI3WN9PZHM2ftd8MY+TyOY/2Ta1i0X1DgetdVuNGx/jW0cFVttU24vWzv7L3nqXAuJneG6uaxjmjsIDB8VH3YdEXraR1Qy8x9096+h3aDfZjsnYT3HC6/wBV/wB65J8e/Q66+Za7WR/kbcm9zB8wD60sY+BKwWDP3/Zmx81X6RZozb8s/wCiP/I53oGj4rNcezVLmZa7RIXXbRE8z3OeH9LXQW4BoOgCmaaI11pJERfZbZLrl6nX2Xs8zSNihljDi0ud+jx4QOw24nrXJk2KEeqUTPCx5Xz6dk62Bs2SBhbJLzhJuLNwtaLWsG3Khr7Y2S2lotOJjuiHS3s6y0nUEAQBAEAQBAEAQBAEBo7bNqeb/tv/ANJWynvZH8zTf/psoomzO/JXFvsVJLbLw3e2W2mp44m8Bdx4l5zcT4qoX2u2xyZbMepVVqKIfvJF8krhNGbB450jhiacLx/MD6lSOM/jY7rl6EJnR+75UbIepNdpbUjgjxyuDRa4HFxtezRxKjK6pWS6YonLbo1w6pMpiuncQ4j96cb+w4i4DzPoFa6ql+Hf8JUlY3KX1Z1eTd5+Wx5atf5W1+C5eV18H9Tv4/tetFvlVoshWW2ZXbTrxTsNooiRf6uUj7dfzR4dqm6Yxxcf4r+ZkFfKWVeq14RJNv7nxS0vNQsa18YvG62eIcHO1OLj3riozpwu65Pe/J324cHV0xXgqaEkXabggkEHUEag+N1Z9prqXqVucdPuW5ydxAUMZGrnPJ99zfgAqxyMm8iRYuNilQvqdiv2NBN+2iY7tLRf3tVywush8rZ1WY9VnzRRqQ7q0bdKeM/WGL/Utjyrn/EzWsKhfwo6MNBE32I2N7mtH2LS5yfqblTBeiNKo3apXvL3QRlx1OHXtI0K2xybYrSkzXLFpk9uKMmytiQU5cYI2sL9SL3NtBnoOxY2X2WfO9mVWPXV8qOktRuCAIAgCAIAgCAIAgCAIDnbxf8A5Z/+1J/pK3Uf6sfzRpyf9KX5FK0MWOWnZ9OVo8Li6tV8umqT9kyrULqsS/IvtU8t6IJymRZxHrZKPRpUrxnmSILmV2i/qQ7efaxqpcYzYwBkYzy0u49Vyde7qUriY6ohp+X5OHItds0/RCmaHwOa61wcltb1NEdLcbNo7PJlAXVb3nSOMj3i0D0uuDlppVJe7Jvi4P4u/oWi42F+pV9IsEnpbK45L47z1Eh1sAP5nOcfgPNTPJtquESF45J2zl/fkshQxNlIbxwYK2pblbnHEfzYX/7lbMOXVRF/QquYtWyX1LM5PT+oRd8n/wBHqA5D/wCRL+/Qm+Nf/jr9f+SSLiO8IAgCAIAgCAIAgCAIAgCAIAgCAIDU2tbmJcZs3m33PUMJus6t9a0artfDe/YpHZb7S07r2DJWFxPAXF7/AI4q2ZCbpkvoVWhqNif5F8KoFvK75QdpslsyM35vE2/BznYWlreJsL3OnBTHH1yg+p+pA598LbIxXheSN7GouehlhZlUPLDGDkHNZcloceiDnex+iF2ZEnVONj7xXn9TTS1YnCPzGi7EwlrsnNJa4dRGRHmuyChNJrwzgmpKWmSnkzq2iaSJ+sjQ5p7WXu3yN/5VGcrV+GM0S3F2rqcX6k127VGCCZ7c7MJA7dFD0QUrFFktkzcapSXsVDs5shlaymLg8+ycQacTQXWB7dPirRd0Krc12KxUpyktdmXFuzVSyU7HVDHMkzDg4WJsbYrcL2VYyYwjY1B7RZsWU5VJzXcq3fVw/KE9h9G/eGNVi45f+OiB5H/WZY24MeGhh7cZ957ioPPe8iRMcctY8SQrjO4IAgCAIAgCAIAgCAIAgCAIAgCAICP791GCil632Z7xAPpddeDDqvicXIS6aH9St5dj/qLakfOlew/V9lp95p95Tiv3kup+xBOjVCt+pMKrb8h2XE+IOdJIBCSASQ4Xa52Wl8OX1goqGPD704y7JdyUnky+6px8vsQdpH7JzcDsQDnOOYte4PVmpmMe3Wn29iBs6k2j52bWtikMl74XMc22owO6Vu8LDMlqpuR1YNE7boRh5PKqt56V8tsPOOLsN72v2rThS3Sjs5Kj4WRKLPmhlLJQ9jixzc2uFrg6DXI93EErpsj8Stwfqcan8KSsXoWNsreFlSDSVoEczmkW+bICD0oydDbOyrM06LF3LRUllY7sgvw+vuiPQboTQ1GJgc/C9pje3DhBB1kBNxlwHUpV50J1OL/v8iCsw7o2pxX6lkVdQIo3yP0Y0uPcBc/BQ8IuUkl6k5OShDqfoUoyklqBUVRzwkPk/wDI61m9w9AFalZCnoq9+xV3GdylP2LL5OqzHSBp/dOczw9oeh9FA8jX03N+/cmuMn1U69iULhJEIAgCAIAgCAIAgCAIAgCAIAgCAICGcp01oYmfSkv4NaT9oUnxUd2t+yIjl5aqS92fVNs/FsZrBqYOcH1v2g9Vrla45fV9TYqurD6foavJjVYop4r+y4PHYJB94Pmt3KQ1ZGXujVxUt1yiR7aHyeixc5aqqiTZhvzTL/OlHEnW3w1XFk8tKMOivsTnF/ZyWRP4lvj3IdU1T5HufJq4kmwAaL9QAsAoiWRbc1FtsutfG4uJByhFLXr6m3TOyz4K4YVcq6Yxl5PlvL3QuypTh4PCbnLUm3iLf8qQrj6kZOS1oy19RzkMZd+0jcWXvnh9pvcQb5qB5ulRr617rRZvshOSzHV/C0THdDfnBhirDkchN9kn93moGq/vqRaM7h5d7KV+n9CScoVdhoXYSP0pawEZ3BNzbwBUzx0Ou9fQp/IzcKWjQ3U2XfZcotnOJT6FjfhfxW3Nuf3pP20c+HV/4r+uzV5Jqm4mb2Md53H3Ldy8XuMjXxMu8olhKGJoIAgCAIAgCAIAgCAIAgCAIAgCAICG8p0F4I3/AEZAPBwI+NlJ8XPVrXuiK5aG6lL2Z1NzJBJQQXztHgP8l2W9Fy5a6b5fmdWI+uiP5EG3ZbJBVVNNGcL3MmhjJOWNt3REnuBPipLO/wA7FjNEdgSVOY4S8HK/MnaJJP6K/G8gvfxzKq0sebPpFfNY8I67/wAjm7c2FV0zQ6oazASGksc0gE3tfjmvFVKt9RtXJ1ZH+XH19zHRgCMuJOSuuLfOdUXJdz5dydMK8qUYPtsyUhDOmbXa4EA6Ei+vmt87G0cbrUn0imjqKmVrKaNpeA5xJwga5udiy4gKq8hlvJfw4rWj6DwvHVcZW7rZ76ta15Ot+aW03Dosjt3x9nWFGuiZMR5XFW9t/ufW14KqCnihrMN+dkkY1rgQ1jWMbwyGZd6qw8JXKO3IpX2nyKbZx+D/AOyyqO1Ns9pP7qC57wy59VyzfxL3r1ZhBfDx19ERXklpLc4/qaxnjmT8PVSXLT+WJH8VD8cpljKFJsIAgCAIAgCAIAgCAIAgCAIBdAcjam8tLT356eMH6IOJ3utufRYSsjHyzppxLrfkiyK7R5UoRlTxPk/idZjftd6LTLKivBK08BfLvNpf8mCHeJ20tnVnOMax8BDrNJsWizwc+PRcPBd3G37ui/r/AMkNz3HrHrcN77b/AJHX5MqnFTyM+hK7yeA74krt5SOrt+5D8VLdOvY4O+UvybaIlbxEc1u1pwP82hdWFH4uNKDOPN/ysmNiJ7FURytEjWFwdY5DUEXByKhJR09MnoS6o7RCeViZgpY2taWudO3I3vkx5XPe9RJfiI7yNtFf7PddjgdTorJxVyspXV6FZ+0mN8DM3Hsn3Ms8hDHER3aHWL8QsCcwCNVrzeSjTJxUdsz4rgpZSjZKWkdrk2kArukMWKF+Q72G6rdU3OxyfqXTlqo1Y0IR9NFvMqWgZNIGlrBdZWCvt/v01dHENAxjPGR5v6WU5x/+Xjyn/fggORfxL4w/L92SHlIq+boiwZGV7Ix3XxO9GlcXHV9d636dyQz59FOvc1N2qhtFst9S8XsHykC1zbogX7bDzWPJW9VzfsZcRS3XFf7maGyOVON4HPwvZfiwh48b2PkFELKj6otc+Bt11VtP9iXbL3mpaj9lOwn6JOF3uusVvjZGXhkXdhX0/PBo611mcp6gCAIAgCAIAgF0Br1ldHE3FLIxjet7g0eZXjaXkzhXOb1FN/kRfaPKLRR3DHOlPVG02951mnzWmWRBElTw+VZ/Dr8yK7S5UZ3ZU8LIx1vJefIWA9VollP0RKUfZ+K/1Zb/ACIttLeOqn/azyEfRBwt91th5rRK2UvLJanjsar5YL9TlWWvZ2pJeAF6k5PSPJTUVtsku7e0ZIaWogbGMNRfFI4m4Bbhta2mufarJxmBZFqdi0kfN/tNy2NY+muXU/HbwbWyt5H7Pc8sayQSBoLS62bb5ggHgfVSPLQcquuK7r/shPs8lbc65PSZszbRdWTOnljYDzeEMuSG9oNszckrdi1OqqK3pvuyN5a+LyGoPaXYx7O3+lpI+YbEx2A4cZeRlfqsRkDbXgoDkrFXfJJeS68Jxv3nFjNy0crefeZ9bgD2saGOxZOub2Lcz1WJUVbc5LRacHjYYzcurucvZzukBrf8cPxkp/g5PpaZUvtjXHrjNPufDnODJM8nOa0jrwgm/wAPeUbyjbyJE59n4r7nBrubWwtrvpahs0YBIaW2JObXW4juHBcFdnR3JfMw1lLo2TOLlReB0qdp7ecP9q6q75WSUYruyHv4ONUHOU+y+hyH7cL6kVr2DORrgzFkAwCwvbuOiuFeLrH+Fvvo+b3Xp5fWu6TPd5N6XV7o7tEbYi44cV8RIGd7DQad5XPxdPR1Sfnejv5r8PQk+zW/5m7FWVL6N1OcPMOa5ns9Isdc5G+Vr62WV+HROxuW9sjKeVux+mMNdiF/J2xktabhuQPHxsqln0RpucYs+wcFlzysONk46YXGTDW/J1Nm7w1MH7KeRo+iTib7rr+izjbOPqcN3G413zQX6diVbN5TJm5VETHj6TCWu8jcHzC3xy36oib/ALPRfeqWvzJRs7f6jk9p5iPVIMI972fVb43wl6kRdxGVV/Dv8u5Jaeoa8YmOa5p4tII8wtyeyOlFxemjKvTEIAgCAifKRWVENJipA8u5xoeWB2IR2dcjDmM8OfatNzko/hJDjY1SvSt1r6+5Szq8Sm73Eu63ku/q1UdLbLtXGuC1FJH06HiPvHmFib9mMtIXgCAIDY2e9okBe0uA1AUpxdtNVjlZ7duxXftJi5eTjdGN6+SSzbewjDAwNy1BBPvHIeAUvZylEfVsouL9js217npEaq53SOBIGWetye8lcVvNSnKPbSX7lsw/spXj1y/FuTXn2OrUbcdgaxjGNy1yv3m3/C32c3DzBNshaPsRN2N3T7fTycTmjxzJzOY181AX3Ttm5yL/AIuHVjVKqC7I8cwjUWWo6lFeNG3RNtnbU+n4+xXnh6Ph46k/LPkv2oylfmSjHxEbSJDsOVhcjxte/kFBc7DpuTXsWr7G29eG4vzs1e5QZcdI9ew20XVh3Km6M36HFyOM8nGnUn5RndUgxBgNzc5cb9vUrbdy9Ea3KMtv0PmeJ9m8meVqcdJeX/QxQNcJAGkC/wBLQW1J8FW8flMipvpfkvWbwOHkRXWvHsb9TWSWLGyEt0uGhoPcC45eSzs5i9+DhxfslgQfXNbNHDYKLlKUnuRa6q4VxUILSR6FiZnoQH0gPRnogMkNY6E4mSOjPWxxB9NVkpNepptqrsWrIp/mT/k43tnqp3QykyNbGX4yBcEFoAJHXc69S7aLJSemVbmMKiiKlUtbLJXUQAQBACgI/t3c6kq7maFuM/vG9F/i4a+N1rnXGXlHXRm30/JL+hANr8ls8RLqKYSD6D+i/uB9l3ouaeL/ALScxudj4tWvy8EPrWzU7sFXC+Nx4kWv3HR3hdc0oOPknKcuu1bg9nywMf7JHdoVizpUkz5dAQvD0RY8TGxtLnvdZrRmSTpYeayim32NdtkYRbk9Ik35q7Uf0nRZnPN0YI8A5b/gWP0ImPLYcV0p/sDultP/AAh7zP7l593sMv8AGMP3/Y8/NTan+D/VH/en3ewf4xh+/wCx5+au1P8AA/qj/vT4E/Yf4vh+/wCzI/W088UphqWGN4ANjxDr2II1GR8itmPjOd0YP1Z7kcnBY07a/RG7BS422vbDc6Zmw0AV+1GEVH0R8btyHKxza25GLarSS138Iv6fcoHnMaU4KcV48lv+xudXTOdU5a6vBqRhxLRG3E9xs0AXJJ4AKqJNvR9JsmoRcn4RIvyLtU5/JvDDB8Lro6LfYhXl4G/m/dnv5F2r/lv6IPvXvRb7D71g/wC/92PyRtX/AC39EKdFvsPvOD/v/dj8lbV/yv8A64V50Wex6srC9LP3ZGqt0sczop2OjeMy1wtkdCOzI6LTOEo+SSoy67XqD2fbTdYHWfeC2th3oNmF9S0aXcezREjCU0vU7eyt0q+rsWx80w/Oku0W7BbEfJb4UTl9CLyOXoq7b2/p3JvsXkrp47Oqnumd1Dos8gbnxK6YY8V5ILI5u6ztBaX7k42fs+OBuCGNkbepjQB421XQopeCIssnY+qb2/qbS9MAgCAIAgCAwVdIyVpZKxr2nVrmgg+BXjSfkyhOUH1RemQfbfJbTS3dTl0D+oXcz3TmPAhaJY8X47Etj8zfX2n+JfuQXa+6FfSXJj56MfOju7Ltb7Q8vFc0qJL0J3G5em3tvT+v9Td5Mabn9oteWkCCNznX4OPQb3e0fJZY0fx79jn5q9fd9J+WXYu8qQQBAeFAUrysS32lllhp4x/VK7/cuWy11WxkvKLNxONG/FlXLw2yP0m05GXAJGMYTbQ8MwVPYnMLInGFkO5WuW+yix65XQn2XfR2mw83GyWQBzSHMtfPsKmLpruvYpdKc7VCPZtmluhJ+u0pGnPC3ccYVGk4vI3Hxs+yZEZrjNTe3pf9F+gLtKceoAgCAqnlopLTUc/DpxusM7C0jR6O8yuXJXYneDm1Y0QzZtJU1JtSQOd/EB0R3vNmjzXJGuUvlRY786mr5pImWx+SuR9nVs1v4I8z3FzhYeAXRHF/3MhMjnvSpfq/6E82JunSUucMLQ4fPd0n+87MeGS6o1xj4RCX5t93zyf/AEdtZnKEAQBAEAQBAEAQBAEAQHwyJouQAL62Gvf1oett+T7Q8PLoD1AeEoCi+UmXFtKcfRbG3+hrv9yjsl/jLlwUdY+/dsjwmwgDqdc9umv44rdx1sasiMpe5t5rHnfh2Qh50SyniEsYayxJ0/5V3c0u/ofDpqdVn4uzRz6GmMFdTNIt+sRZfWkt9qqfIY8ashSh4Z9T4fknm8XOMvMUXzdCGF0B6gCAwVdHHK3DKxr262e0OF+4rxpPyZQnKD3F6MkUTWizQGgaAAADuAXp4235PtDwIAgCAIAgCAIAgCAIAgCAIAgCA5+36/5PTTzAX5qN77deFpP2LyT0tmyqHXNR92VBDyk1zm3EjO0CILheTNFqhwmNNb7/AM//AMEnKLX/AEmHt5tuXBefeZmT4LHT9f5kaqax873SzHFI83c42zsABp2ADwWiUnJ7ZL0UwqgoQWkYZAvE9G1rZmbMY8JYTci56gbnTwsu+nkr6VqMuxB5nAYeW27Id/oZZayR0jZAemHNLSbXBbYtPVqAVpvy7LpKUvQ6MLiMbDplVWuz8/UksPKPXADOI9pjzPfYhefeZml8DjN77/zMo5Sq22fM5anm3ae/qn3qZ5/gGN7sszdHbBq6SKdwDXPBxAaXaS02vwuF21y6oplXzKPgXSr9jsrM5ggCAIAgCAIAgCAIAgCAIAgCAIAgCAID4kjDgQ4AgixB0IORBQ9T14KA343aOzanoAmnmJMZ+jxMZPWOB4jxXBfXruWzis7rWpefU50eHNxvm05DQ30P44hcxPNb7oxtFvx2LwyPJBkgZ8SOsQAL5Joxb0eyHo30/AQ9fdGSIXA7l4erwdHdzYj6+oEMdwwZyP6m9feeA+4rdVU5vRHcjmxx69vz6F+bPoWQRtiiGFjBhaOz7+1SaSS0ijWWSsk5S8s2V6YBAEAQBAEAQBAEAQBAEAQBAEAQBAEAQBAcreXYkdbTvgm0do7i149lze0H0uOKxlFSWmbabpVTU4n59qKSSknfTVGT2GwPA30cOtrh+NVG2Q6WXjByo2wTTMj2/jq7FqJAxuYSWgcT9w+1DxnxOL4iNMVr+dvgvTHez2xcDe2g07Px6rwyS7GWCnfK9sMIxSPIbYeg7BxJWUYtvSNV18aoOUn4L33P3dZQwCNti85yPt7TvuHAKUrrUFpFDzMqWTY5v9DurM5AgCAIAgCAIAgCAIAgCAIAgCAIAgCAIAgCA8KAhPKbuh8th52Jv6xCLtt89upYe3iO3vWm2vqRIcfl/Anp/K/72U9s+fGC12ThkQeNsvMKOktF3pt64mU5EniGm3jl9qxNrPqmf0bYQbg5ngTqR25AeC92Y9G+58VDgwWHtH0/5RIyctItjkz3S+TR/KJ2/ppRkDrGw8PrHU+A61IUVdK2/JS+Wz/jz6IfKv3ZOwF0EOeoAgCAIAgCAIAgCAIAgCAIAgCAIAgCAIAgCAIDwoCneVfdMwyfLqdtmOI51o+a86P7nce3vXHfX/EixcTnf/XLyvH1+hEKaQSWJ0JztwJ1HcVxtFpjLa2j1rgxtz4d/YvEZNkx5Mt1PlEnyuoF42H9G06PePnfVafUdi68erf4n4K1zHIdK+DW+78/T6FvhdxVz1AEAQBAEAQBAEAQBAEAQBAEAQBAEAQBAEAQBAEAQGGspmyMcyQBzHgtc06EEWIK8ZlGTi1JeSgN59gP2bV4LkwyZxuPFmVwT9Jt8/A8VH3V9JcuNzPjR36+v9/U2N0933bQqcOYhjze4cG8AP4nW8BdY01ub7+DbyWesava+Z+P6l70tO2NjWRtDWtAa1o0AGQCkktLSKRKTlJyb7szL0xCAIAgCAIAgCAIAgCAIAgCAIAgCAIAgCAIAgCAIAgCA5m8GwoayPm5wSAcTSDZzTpdp4LGUVJaZvx8iyiXVBnuwNixUcQigFm3JJJu5xOpceJSMVFaQyMid8+ub7nSWRoCAIAgCAIAgCAIAgCAIAgCAIAgCAIAgCAIAgCAIAgCAIAgCAIAgCAIAgCAIAgCAIAgCAIAgP/Z"/>
          <p:cNvSpPr>
            <a:spLocks noChangeAspect="1" noChangeArrowheads="1"/>
          </p:cNvSpPr>
          <p:nvPr/>
        </p:nvSpPr>
        <p:spPr bwMode="auto">
          <a:xfrm>
            <a:off x="2698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6" descr="data:image/jpeg;base64,/9j/4AAQSkZJRgABAQAAAQABAAD/2wCEAAkGBxQPEBQUEBQUFhUVFA8SFBcUFRQUEBQUFREWFhcUFBQYHSggGBomGxQUITEhJSkrLi4uFx8zODMsNygtLisBCgoKDg0OGhAQGi0kHCQsLCwsLCwsLCwsLCwsLCwsLCwsLSwsLCwsLSwsLCwsLCwsLCwsLCwsLCwsLCwrLC4sLP/AABEIANYA7AMBIgACEQEDEQH/xAAcAAEAAQUBAQAAAAAAAAAAAAAAAQIEBQYHAwj/xABFEAACAQIDBAcDCAcGBwAAAAAAAQIDEQQFIRIxQVEGBxNhcYGRIlKhFDJCcrHB0eEIFWKCorLwIzNDY5KzFiQlNVOT8f/EABoBAQADAQEBAAAAAAAAAAAAAAACAwQBBQb/xAAuEQACAgEDAwIEBQUAAAAAAAAAAQIDEQQSIQUxUSJBUmFxsRQjMpHhExWBofH/2gAMAwEAAhEDEQA/AO4gAAAAAAAAorVFGLb3JNvwRqWLxTqSvPX9l/NjdbrcXu1ZtONo7dOcfejJeqNJdR7T2lZ3d1yfI8bq9k4xSXZm/QwUm37l1hMZKhJOLezxjwa+5m4UpXSa4pM0OpO+iTbs7JK8n3JczS8L17uFoywkdmPs27WanZaa/wBm0mc6POxxkpdkd10FFp+53MGmdDesfCZpaEG6dV7qc2va57E1pJ92jtrY3JHtHnkggAEgAAAAAAAAAAAAAAAAAAAAAAAAAAAAAg8sXioUYSnVlGEIpylKTSjFLi29x7M4P1zdN5SqdhRl7MJSjG1rOcXadZ667MrwhycZy91gHt1k9bU7So5fLstbOo1/byWl3GL/ALpW4y9ruW8nqYz/APWEZ4TEycqtJdpSm5PtJ0m/ajJv5zi2rN8H3HD5TbvfVvVvi3zZnugWc/IMxw1e9lGoozfDs5rYnfutJvyIzhGaxJZRKMnF5iz6Y+W4fB4iFHZlKrNcFe3He2uCvocC65MmjhsynOkmqWIXbx0slNtqpFfve1++dy6XUeynh6vGNWV/RN/BM1Tr8yZTy6liIpXo1Y3f+XVjs/zKn6lNOIylBexbam4xm/c4LgsVKjOM4Nxaad02no76Nbn3n1B1TdNf1rhGqr/5ijswq7rzVvZrWXOzv3p9x8sG2dWHSN5dmVGo3anNqhW5dnUkld+D2ZeRoKD62QIRIAAAAAAAAAAAAAAAAAAAAAAAAAAAAAABjekmYfJsJXqq14U5uN923a0E+7aaPkDpBje3xE5JtxVoQbbd4Q9lO/Fuzk3xcm+J9Hde2NdLJqiTs6lXD01b6+2/hBnzLh6EqslGEXKTvZLe7K7+CYB4kouMwwboVJ05NNwdm1ufgWwB9WY3E/K8qwlbftwoTfjKlZ/G5HS+h8q6P4hPVrDTlze1RW1p3+wYnoRiu26OYZvfCLj/AOvETgvgkZ7JKqq4OtSe5qrC3dOH5s8/dt1mPMTZt3aXPhnyai5xmFdPYfCpTjUj4XcWr90oyXkW8o2bT3ptG44XK3isiqVYq88Fim3zWHxFON0u5VIKX70megYz6I6tM4+W5VhasnefZxp1Hxc6fsSb73s38zaDjv6OGY7WFxNBu/Z1o1Yq+6NSFnbkr07+bOxAAAAAAAAAAAAAAAAAAAAAAAAAAAAAAAHJ/wBI6pbLaC54uDflRq/icp6pMt+UZhJ8KWFxlXz7F018aiOq/pHwvltB8sXBetGr+Brf6OmX7bx9S3+FTop/X221/CgDlnSOV8VVfOV/4UYw9sVW7STk972b+Oyl9x4gHf8AqzrXyBR5fKvhVcvvMx0Rx3tVIt6OMZejaf2nH+jXWFUwOE+TRownG9R7UpST9vfojw6QdKO1obFCUo7d1UWsXse42t6b+wyW1N3QmjbTZFUTg3z7GsZgl21S27tKluVtpnV+oTZnSzOlUip05UaO1B/Nkn2kZJ+VjkLOyfo2xvWxvLssOvWczVJNrgxr5nReheW0cFUcMNRp01U1m4r2nsptXk220rvS/E3dFvh8FTptuEUm99i4RRpq7K44slllls4ylmKwiQAaCoAAAAAAAAAAAAAAAAAAAAAAAAAAA0HrpySrjsrcMPB1KkK1GooxttNJSi2r902WHUV0frYLBV/lNPs51K90m4t7EaUUm9lu2rno9Tfc5oSqUZRhv0duaT3FhkGDnCUpSTirWs97d9/9czLO+cblBRyn7lsa4utyzz4PkjOcP2WIrQ4Qq1of6ajX3FkdY67+i+HwledWhFwdVUqskpScHOdSqqkrO9m2oaLRXZyc1FQJuQbt0w6uq2WYLDYmo79srVY21oTktqEW763V/Nd4BpSPqHqMw9OOTUZwhFSnKs5ySSlOUaso3k+OiSPl4+o+op/9EofXxP8AvzAN/AAAAAAAAAAAAAAAAAAAAAAAAAAAAAAIJABFgSQAcZ/SNof2OHmlo+1hJ96nSlFfGZwM+lf0g8Jt5Sp/+OvSflK8ftaPmoA3nqe6O/L80pKavTo/8xU5PY+ZHzns+SZ9G9M8jWYYDEYd2vUpy2HvtUj7UJeUkjn36P2XU8NgamJqSip4io0rvXs6TcVp9Zz+B1GWaUvfXkmzu1+Dm5I+LKtJxk4yVnFuLXFNOzXqfUHUX/2Sh9fE/wC/M4j1u5XHDZrWdP8Au61sRHSyvUb21r+2pna+pXEwp5Lh4ykk713Z99abGGMrudDB5U68ZfNkn4NHojgySAQDpIIABIBAAAAAAABIBABIIJAAIJAAAAAB51aqhFuTslqwCu5j8Zm9OnontPlH73uMNmObSq3UfZj8X4/gWNCi5uy/I0Qo4zIzTu5xExnWZi5YzK8VTskuz20lrK9Kcai1/cPmuEHJpRV22kkt7beiR9fw6PxnTlGp9OE4O++0oteW8+cOq/JHXzrD0akf7qrOdRcI9gnLX9+MV4srscc+ktrUseo7tkPR+WHw9KjGOlOnCG570tXfxb9TKRyipy+z8TZLCx3+tI5/SicM6+MgccNQxDteFV0d6u1UhKStrrZwenezJ9VOYUauAo0adSEqtOMtune1Re23fZerXtLVaHVc0yyliqbp4inCrTerjOKlFtbnZ7n37zjXTbqbqQqvEZPK2u12Lm4ThL/Iqcu5vTmRVjTyScE1g6G4WPajjKkN0n4PVfExfVrgsx+TSjnFnJOMaW04yxOyr3dScW0+FuO+5msfg+zfNO9ufgy6Nilw0UyrceUy+webKWk/ZfP6L/AyaZqUomXybGN+xLhrHw5EbKsLKJV2NvDMuCLgoLyQQACQQACSLgtsxX9jU+pP+VkZSwmwll4Li5JpOAz2pS0b248pb/J/ibHgM8pVtL7Mvdlo/J8THp+oU3cZw/DNFulsr9soygIuDcZyQAAAAAQzXekeKbkqa3JJvvb3fD7TYmax0gouNXa4SS9Vo19hbRjfyU3t7eDFmzZFhUqalxev5msmcyTM1GPZz0918PB8jTem48GehpS5M7VqKMXKTskm2+CSV2zgXUxnCxOfYqpsRj8op4ipH2YpwXaxlsq25tPW29o7D06lP9V4zsLufyets7Kbk24P5qW92ucF6hcLKWcRkk7U6NdzdnZXjspN8NX8DCbj6ZAAAIJKZTS3gEmLzepe0eV2/Sx74jG8I+pjKmu8trhzllNk+MItpIoVVwacXZntJEzy2o9bGbqtlq07jSsyfHHsd0sE5py7Ip/W1VfSXoh+uqv7Pp+ZRLLanuv0Z5SwFT3X8T5Hb1OPxHsL8O/Bc/r6ouEPR/iT/wART9yPxMfPCT9083hp+6x+I6jH4v2JqvTvwZZdJZcaa/1P8Cf+J+dP+L8jCSoS91+jPKVN8n6Mkuoa5d2/2/gmtNQ/+mxLpPHjTl6opr9JKcoSjszV4yX0eK8TW2ihsl/dNVjD+x1aOnP8lLKWVMoZgTN6MjgM8q0dL7Ufdld+j3o2XLekNKro3sS5S3PwfE0ZlDPR03ULquM5XzM12irs5xhnVEybnO8qzavTajTbmvcd5Ly5G84LEOcE5x2ZcVfat5o+h02rjespNHj36aVLw3kuwAazOC3xuEjVi4y8nxT5ouAOxxrJp2Ny+dJ6q65rd+RaG9yjfeWGJyinPhZ9xqhqPiM0tP4NdwuMnT+bJru3r0Ze4fNXG/sQ11bS2W3zdt5TjMtVN2Uu/mW6w75k/wAuXJXulB4yZWOdP3F6/kVfraT3RXqzFxpMuaGGlLcQcIInGyUi6ePm+NvBFO23vd/Eqhl8/wD60TXwM0rp35pFFtsa4uSWfoWKEpdzznIt51uR5NlJ87qOt2viC2/cvjQvczGW0oPW93yfDyMkarGbi7p2Zl8Fmiek9Hz4Px5GjR9Ujb6bOH9yThjsZMkhMk9YiRYhwXJFQOg83Rj7q9EUvDQ91eh7AAt3g4e6vieNXL6bT9ng/sL4onuZCcYtPKJKTTOaspZ706Epu0E34bl4vgZnL+jjlrUenJaLzlx8j5CrR23Se1cH0E9RXXHMma/Toym7QTb7vv5Gay/ozKetR6cl98vwNpwmXQpqyS9NPQu7HuafpVcObOX/AKPNu6hOXEOEWOCyunSVoxXpp58/MvrEg9WMVFYRgbbeWAAdOAAAA869RRTb4IrZh81xO09lblv8SUVlkLJ7Y5LOrUcm297KSLkmjB57eSUrmewVHYj46mMy2htSu9xmkU2PnBsohhZAJBWXlhjsvU9Y6S+DMJVg4u0lZm1Fvi8LGorPyfFHl63p0bvVHiRJSwa02UMuMZhZUnru4Pgy3bPmrKp1y2yWGTyXmCzGVPR6x5cV4Mz2GxMaivF3+1eKNSbJpV3B3i7P+t56Oj6jOn0y5iQZuQMVl+bxnaM/Zl8H4fgZRM+jqvhbHdB5IkgAtAIZIALajg4Q+bFLy0XkXCRIOJJdh3AAOgAAAAt442m3bbjfxSZ7Kae4YOJplQIuGwdLbH4ns4X4vReJr97nvj8V2k3bctF+JbpmiEcI8+6zdIqJirtIpuZDK6G07s7J4RGuO6WDJYOjsRRcAGY9JLAAAAAABRVpqSs1dGAzHLXT1jrH4o2Ihoy6nSQvjiXfydyaWylmezLKL+1T38Y8H4GAmrOz0fxPmtRpJ0SxLt5GSGzJZfnEqdlP2o/xL8TFspbOU2zqlmLI5N4w+IjUjeLTXceiNIwuKlSleDtzXB+KNly3N41dH7MuT3P6rPoNLr4W8S4YTyZMFLlbeYvG59Sp6J7b/Z3ectxsnbCCzJnW8GVuWmIzCnTajKS2m0klq7t23I1fG55VqaJ7C5R3+b3ljhNasO+cP5kYJ9RTkowX+St2eDoKJKY7io9NFgAABgs9wH+JFfWX3mGhUa3Nrw0N0kro1XN8D2M7r5kt3d+yaKZ59LMGpqx60U08bNbpy83f7T2lmVRxactHpuVzGqRWpFzgvBmVkl7lwpEpnipFakMHMnqmZ/BThGKSlH1VzXbk3K5wyX1W7DbU7kmqRm1ubXge9PFVOEpfaVOr5mhalP2NkBisPWrPfbzWvwMnDdqVtYNEZbioAHCQAABBYZjlsayvulwfPxMgQyuyuM44kuAaTisPKlLZmrP4PvR4M23NZ0tm1Vrut8+/cajVtd7N7cL77d585q9LGmWIvKISKWylsNlLZlRW2e9fG1Jq0pyaXC+nnzLYllNy1uUu7ItguMtV61P68ftLZsu8mV8RT+t9zLaV619SKfJvqJIJPpzWAAADwxeHVWDjLc/Vd6PcA41lYNGxVF0puMt69GuDKFI2nOsu7aF18+Ose/8AZZqCdnZ791uN+Rurmpo8m+p1y+RcqRWpHphcuqVN0bLnLRGWw2RL6cr+Gi/E5KyKOwpnLsjERZe0MDOXC3j+BnaGCjD5qS/rnvLhRsUSu8GqGlS/UzE0coX0nf4Iv6WFjHcj3sSVuTfc0xhGPZEJWJAIkwAAARckscfgXV+nJLkmkvsITckvSssFOLzanT0vtPlHX1e5GExmd1J6R9ld3zvUuZ9Hnwn8PzLepkNRbmn6nk6h62fGML5EXkxUpXd3vKGX9TJ6q+in4NfeW9TAVV9CXlr9h5r09qfMWVvJatkMrnSkt8ZLxTPJsjsa7ogwyGw2UtkkiDYbL/o8r4mH738rMa2ZTowr4mPhJ/16mjTr8yP1OR/UjeSSESfRm0AAAAAAMt1hIKTkorae921fmAMnGk+57qNggAdJAAAAAAAAAAAAAAAIAABDQAQI7NcjzqYWEt8U/FEg44p9xgtZ5RRlvpx9LfYW9To7Rf0WvCUvxAKpVQfeKObV4LWp0WpvdKa80/uPTKsiVCrtqe17LVtm2+2t79wBFaetNNIhsimZ0kA0FgAAB//Z"/>
          <p:cNvSpPr>
            <a:spLocks noChangeAspect="1" noChangeArrowheads="1"/>
          </p:cNvSpPr>
          <p:nvPr/>
        </p:nvSpPr>
        <p:spPr bwMode="auto">
          <a:xfrm>
            <a:off x="4222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8" descr="data:image/jpeg;base64,/9j/4AAQSkZJRgABAQAAAQABAAD/2wCEAAkGBxQPEBQUEBQUFhUVFA8SFBcUFRQUEBQUFREWFhcUFBQYHSggGBomGxQUITEhJSkrLi4uFx8zODMsNygtLisBCgoKDg0OGhAQGi0kHCQsLCwsLCwsLCwsLCwsLCwsLCwsLSwsLCwsLSwsLCwsLCwsLCwsLCwsLCwsLCwrLC4sLP/AABEIANYA7AMBIgACEQEDEQH/xAAcAAEAAQUBAQAAAAAAAAAAAAAAAQIEBQYHAwj/xABFEAACAQIDBAcDCAcGBwAAAAAAAQIDEQQFIRIxQVEGBxNhcYGRIlKhFDJCcrHB0eEIFWKCorLwIzNDY5KzFiQlNVOT8f/EABoBAQADAQEBAAAAAAAAAAAAAAACAwQBBQb/xAAuEQACAgEDAwIEBQUAAAAAAAAAAQIDEQQSIQUxUSJBUmFxsRQjMpHhExWBofH/2gAMAwEAAhEDEQA/AO4gAAAAAAAAorVFGLb3JNvwRqWLxTqSvPX9l/NjdbrcXu1ZtONo7dOcfejJeqNJdR7T2lZ3d1yfI8bq9k4xSXZm/QwUm37l1hMZKhJOLezxjwa+5m4UpXSa4pM0OpO+iTbs7JK8n3JczS8L17uFoywkdmPs27WanZaa/wBm0mc6POxxkpdkd10FFp+53MGmdDesfCZpaEG6dV7qc2va57E1pJ92jtrY3JHtHnkggAEgAAAAAAAAAAAAAAAAAAAAAAAAAAAAAg8sXioUYSnVlGEIpylKTSjFLi29x7M4P1zdN5SqdhRl7MJSjG1rOcXadZ667MrwhycZy91gHt1k9bU7So5fLstbOo1/byWl3GL/ALpW4y9ruW8nqYz/APWEZ4TEycqtJdpSm5PtJ0m/ajJv5zi2rN8H3HD5TbvfVvVvi3zZnugWc/IMxw1e9lGoozfDs5rYnfutJvyIzhGaxJZRKMnF5iz6Y+W4fB4iFHZlKrNcFe3He2uCvocC65MmjhsynOkmqWIXbx0slNtqpFfve1++dy6XUeynh6vGNWV/RN/BM1Tr8yZTy6liIpXo1Y3f+XVjs/zKn6lNOIylBexbam4xm/c4LgsVKjOM4Nxaad02no76Nbn3n1B1TdNf1rhGqr/5ijswq7rzVvZrWXOzv3p9x8sG2dWHSN5dmVGo3anNqhW5dnUkld+D2ZeRoKD62QIRIAAAAAAAAAAAAAAAAAAAAAAAAAAAAAABjekmYfJsJXqq14U5uN923a0E+7aaPkDpBje3xE5JtxVoQbbd4Q9lO/Fuzk3xcm+J9Hde2NdLJqiTs6lXD01b6+2/hBnzLh6EqslGEXKTvZLe7K7+CYB4kouMwwboVJ05NNwdm1ufgWwB9WY3E/K8qwlbftwoTfjKlZ/G5HS+h8q6P4hPVrDTlze1RW1p3+wYnoRiu26OYZvfCLj/AOvETgvgkZ7JKqq4OtSe5qrC3dOH5s8/dt1mPMTZt3aXPhnyai5xmFdPYfCpTjUj4XcWr90oyXkW8o2bT3ptG44XK3isiqVYq88Fim3zWHxFON0u5VIKX70megYz6I6tM4+W5VhasnefZxp1Hxc6fsSb73s38zaDjv6OGY7WFxNBu/Z1o1Yq+6NSFnbkr07+bOxAAAAAAAAAAAAAAAAAAAAAAAAAAAAAAAHJ/wBI6pbLaC54uDflRq/icp6pMt+UZhJ8KWFxlXz7F018aiOq/pHwvltB8sXBetGr+Brf6OmX7bx9S3+FTop/X221/CgDlnSOV8VVfOV/4UYw9sVW7STk972b+Oyl9x4gHf8AqzrXyBR5fKvhVcvvMx0Rx3tVIt6OMZejaf2nH+jXWFUwOE+TRownG9R7UpST9vfojw6QdKO1obFCUo7d1UWsXse42t6b+wyW1N3QmjbTZFUTg3z7GsZgl21S27tKluVtpnV+oTZnSzOlUip05UaO1B/Nkn2kZJ+VjkLOyfo2xvWxvLssOvWczVJNrgxr5nReheW0cFUcMNRp01U1m4r2nsptXk220rvS/E3dFvh8FTptuEUm99i4RRpq7K44slllls4ylmKwiQAaCoAAAAAAAAAAAAAAAAAAAAAAAAAAA0HrpySrjsrcMPB1KkK1GooxttNJSi2r902WHUV0frYLBV/lNPs51K90m4t7EaUUm9lu2rno9Tfc5oSqUZRhv0duaT3FhkGDnCUpSTirWs97d9/9czLO+cblBRyn7lsa4utyzz4PkjOcP2WIrQ4Qq1of6ajX3FkdY67+i+HwledWhFwdVUqskpScHOdSqqkrO9m2oaLRXZyc1FQJuQbt0w6uq2WYLDYmo79srVY21oTktqEW763V/Nd4BpSPqHqMw9OOTUZwhFSnKs5ySSlOUaso3k+OiSPl4+o+op/9EofXxP8AvzAN/AAAAAAAAAAAAAAAAAAAAAAAAAAAAAAIJABFgSQAcZ/SNof2OHmlo+1hJ96nSlFfGZwM+lf0g8Jt5Sp/+OvSflK8ftaPmoA3nqe6O/L80pKavTo/8xU5PY+ZHzns+SZ9G9M8jWYYDEYd2vUpy2HvtUj7UJeUkjn36P2XU8NgamJqSip4io0rvXs6TcVp9Zz+B1GWaUvfXkmzu1+Dm5I+LKtJxk4yVnFuLXFNOzXqfUHUX/2Sh9fE/wC/M4j1u5XHDZrWdP8Au61sRHSyvUb21r+2pna+pXEwp5Lh4ykk713Z99abGGMrudDB5U68ZfNkn4NHojgySAQDpIIABIBAAAAAAABIBABIIJAAIJAAAAAB51aqhFuTslqwCu5j8Zm9OnontPlH73uMNmObSq3UfZj8X4/gWNCi5uy/I0Qo4zIzTu5xExnWZi5YzK8VTskuz20lrK9Kcai1/cPmuEHJpRV22kkt7beiR9fw6PxnTlGp9OE4O++0oteW8+cOq/JHXzrD0akf7qrOdRcI9gnLX9+MV4srscc+ktrUseo7tkPR+WHw9KjGOlOnCG570tXfxb9TKRyipy+z8TZLCx3+tI5/SicM6+MgccNQxDteFV0d6u1UhKStrrZwenezJ9VOYUauAo0adSEqtOMtune1Re23fZerXtLVaHVc0yyliqbp4inCrTerjOKlFtbnZ7n37zjXTbqbqQqvEZPK2u12Lm4ThL/Iqcu5vTmRVjTyScE1g6G4WPajjKkN0n4PVfExfVrgsx+TSjnFnJOMaW04yxOyr3dScW0+FuO+5msfg+zfNO9ufgy6Nilw0UyrceUy+webKWk/ZfP6L/AyaZqUomXybGN+xLhrHw5EbKsLKJV2NvDMuCLgoLyQQACQQACSLgtsxX9jU+pP+VkZSwmwll4Li5JpOAz2pS0b248pb/J/ibHgM8pVtL7Mvdlo/J8THp+oU3cZw/DNFulsr9soygIuDcZyQAAAAAQzXekeKbkqa3JJvvb3fD7TYmax0gouNXa4SS9Vo19hbRjfyU3t7eDFmzZFhUqalxev5msmcyTM1GPZz0918PB8jTem48GehpS5M7VqKMXKTskm2+CSV2zgXUxnCxOfYqpsRj8op4ipH2YpwXaxlsq25tPW29o7D06lP9V4zsLufyets7Kbk24P5qW92ucF6hcLKWcRkk7U6NdzdnZXjspN8NX8DCbj6ZAAAIJKZTS3gEmLzepe0eV2/Sx74jG8I+pjKmu8trhzllNk+MItpIoVVwacXZntJEzy2o9bGbqtlq07jSsyfHHsd0sE5py7Ip/W1VfSXoh+uqv7Pp+ZRLLanuv0Z5SwFT3X8T5Hb1OPxHsL8O/Bc/r6ouEPR/iT/wART9yPxMfPCT9083hp+6x+I6jH4v2JqvTvwZZdJZcaa/1P8Cf+J+dP+L8jCSoS91+jPKVN8n6Mkuoa5d2/2/gmtNQ/+mxLpPHjTl6opr9JKcoSjszV4yX0eK8TW2ihsl/dNVjD+x1aOnP8lLKWVMoZgTN6MjgM8q0dL7Ufdld+j3o2XLekNKro3sS5S3PwfE0ZlDPR03ULquM5XzM12irs5xhnVEybnO8qzavTajTbmvcd5Ly5G84LEOcE5x2ZcVfat5o+h02rjespNHj36aVLw3kuwAazOC3xuEjVi4y8nxT5ouAOxxrJp2Ny+dJ6q65rd+RaG9yjfeWGJyinPhZ9xqhqPiM0tP4NdwuMnT+bJru3r0Ze4fNXG/sQ11bS2W3zdt5TjMtVN2Uu/mW6w75k/wAuXJXulB4yZWOdP3F6/kVfraT3RXqzFxpMuaGGlLcQcIInGyUi6ePm+NvBFO23vd/Eqhl8/wD60TXwM0rp35pFFtsa4uSWfoWKEpdzznIt51uR5NlJ87qOt2viC2/cvjQvczGW0oPW93yfDyMkarGbi7p2Zl8Fmiek9Hz4Px5GjR9Ujb6bOH9yThjsZMkhMk9YiRYhwXJFQOg83Rj7q9EUvDQ91eh7AAt3g4e6vieNXL6bT9ng/sL4onuZCcYtPKJKTTOaspZ706Epu0E34bl4vgZnL+jjlrUenJaLzlx8j5CrR23Se1cH0E9RXXHMma/Toym7QTb7vv5Gay/ozKetR6cl98vwNpwmXQpqyS9NPQu7HuafpVcObOX/AKPNu6hOXEOEWOCyunSVoxXpp58/MvrEg9WMVFYRgbbeWAAdOAAAA869RRTb4IrZh81xO09lblv8SUVlkLJ7Y5LOrUcm297KSLkmjB57eSUrmewVHYj46mMy2htSu9xmkU2PnBsohhZAJBWXlhjsvU9Y6S+DMJVg4u0lZm1Fvi8LGorPyfFHl63p0bvVHiRJSwa02UMuMZhZUnru4Pgy3bPmrKp1y2yWGTyXmCzGVPR6x5cV4Mz2GxMaivF3+1eKNSbJpV3B3i7P+t56Oj6jOn0y5iQZuQMVl+bxnaM/Zl8H4fgZRM+jqvhbHdB5IkgAtAIZIALajg4Q+bFLy0XkXCRIOJJdh3AAOgAAAAt442m3bbjfxSZ7Kae4YOJplQIuGwdLbH4ns4X4vReJr97nvj8V2k3bctF+JbpmiEcI8+6zdIqJirtIpuZDK6G07s7J4RGuO6WDJYOjsRRcAGY9JLAAAAAABRVpqSs1dGAzHLXT1jrH4o2Ihoy6nSQvjiXfydyaWylmezLKL+1T38Y8H4GAmrOz0fxPmtRpJ0SxLt5GSGzJZfnEqdlP2o/xL8TFspbOU2zqlmLI5N4w+IjUjeLTXceiNIwuKlSleDtzXB+KNly3N41dH7MuT3P6rPoNLr4W8S4YTyZMFLlbeYvG59Sp6J7b/Z3ectxsnbCCzJnW8GVuWmIzCnTajKS2m0klq7t23I1fG55VqaJ7C5R3+b3ljhNasO+cP5kYJ9RTkowX+St2eDoKJKY7io9NFgAABgs9wH+JFfWX3mGhUa3Nrw0N0kro1XN8D2M7r5kt3d+yaKZ59LMGpqx60U08bNbpy83f7T2lmVRxactHpuVzGqRWpFzgvBmVkl7lwpEpnipFakMHMnqmZ/BThGKSlH1VzXbk3K5wyX1W7DbU7kmqRm1ubXge9PFVOEpfaVOr5mhalP2NkBisPWrPfbzWvwMnDdqVtYNEZbioAHCQAABBYZjlsayvulwfPxMgQyuyuM44kuAaTisPKlLZmrP4PvR4M23NZ0tm1Vrut8+/cajVtd7N7cL77d585q9LGmWIvKISKWylsNlLZlRW2e9fG1Jq0pyaXC+nnzLYllNy1uUu7ItguMtV61P68ftLZsu8mV8RT+t9zLaV619SKfJvqJIJPpzWAAADwxeHVWDjLc/Vd6PcA41lYNGxVF0puMt69GuDKFI2nOsu7aF18+Ose/8AZZqCdnZ791uN+Rurmpo8m+p1y+RcqRWpHphcuqVN0bLnLRGWw2RL6cr+Gi/E5KyKOwpnLsjERZe0MDOXC3j+BnaGCjD5qS/rnvLhRsUSu8GqGlS/UzE0coX0nf4Iv6WFjHcj3sSVuTfc0xhGPZEJWJAIkwAAARckscfgXV+nJLkmkvsITckvSssFOLzanT0vtPlHX1e5GExmd1J6R9ld3zvUuZ9Hnwn8PzLepkNRbmn6nk6h62fGML5EXkxUpXd3vKGX9TJ6q+in4NfeW9TAVV9CXlr9h5r09qfMWVvJatkMrnSkt8ZLxTPJsjsa7ogwyGw2UtkkiDYbL/o8r4mH738rMa2ZTowr4mPhJ/16mjTr8yP1OR/UjeSSESfRm0AAAAAAMt1hIKTkorae921fmAMnGk+57qNggAdJAAAAAAAAAAAAAAAIAABDQAQI7NcjzqYWEt8U/FEg44p9xgtZ5RRlvpx9LfYW9To7Rf0WvCUvxAKpVQfeKObV4LWp0WpvdKa80/uPTKsiVCrtqe17LVtm2+2t79wBFaetNNIhsimZ0kA0FgAAB//Z"/>
          <p:cNvSpPr>
            <a:spLocks noChangeAspect="1" noChangeArrowheads="1"/>
          </p:cNvSpPr>
          <p:nvPr/>
        </p:nvSpPr>
        <p:spPr bwMode="auto">
          <a:xfrm>
            <a:off x="5746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178" name="Picture 10" descr="https://encrypted-tbn0.gstatic.com/images?q=tbn:ANd9GcT4DpoomPWKE-H0drehTa81XtQnbpqV5jfsRuGcJitQTDSA3alY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105" y="4077072"/>
            <a:ext cx="3783499" cy="24409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316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METODOLOGÍA DE LA INVESTIGACIÓN DE OPERACIONES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467544" y="1420900"/>
            <a:ext cx="8244407" cy="5104444"/>
            <a:chOff x="1" y="116632"/>
            <a:chExt cx="8964488" cy="6408712"/>
          </a:xfrm>
        </p:grpSpPr>
        <p:grpSp>
          <p:nvGrpSpPr>
            <p:cNvPr id="4" name="3 Grupo"/>
            <p:cNvGrpSpPr/>
            <p:nvPr/>
          </p:nvGrpSpPr>
          <p:grpSpPr>
            <a:xfrm>
              <a:off x="1" y="116632"/>
              <a:ext cx="8964488" cy="6408712"/>
              <a:chOff x="1012775" y="116632"/>
              <a:chExt cx="6799583" cy="5484238"/>
            </a:xfrm>
            <a:solidFill>
              <a:schemeClr val="bg1"/>
            </a:solidFill>
          </p:grpSpPr>
          <p:sp>
            <p:nvSpPr>
              <p:cNvPr id="6" name="5 Rectángulo"/>
              <p:cNvSpPr/>
              <p:nvPr/>
            </p:nvSpPr>
            <p:spPr>
              <a:xfrm>
                <a:off x="1012776" y="116632"/>
                <a:ext cx="1800200" cy="864096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400" dirty="0" smtClean="0">
                    <a:solidFill>
                      <a:schemeClr val="tx1"/>
                    </a:solidFill>
                  </a:rPr>
                  <a:t>DEFINICIÓN DEL PROBLEMA </a:t>
                </a:r>
                <a:endParaRPr lang="es-MX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6 Rectángulo"/>
              <p:cNvSpPr/>
              <p:nvPr/>
            </p:nvSpPr>
            <p:spPr>
              <a:xfrm>
                <a:off x="1012775" y="1484784"/>
                <a:ext cx="1800200" cy="864096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400" dirty="0" smtClean="0">
                    <a:solidFill>
                      <a:schemeClr val="tx1"/>
                    </a:solidFill>
                  </a:rPr>
                  <a:t>DESARROLLO DE UN MODELO MATEMÁTICON Y RECOLECCÍÓN DE DATOS </a:t>
                </a:r>
                <a:endParaRPr lang="es-MX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7 Rectángulo"/>
              <p:cNvSpPr/>
              <p:nvPr/>
            </p:nvSpPr>
            <p:spPr>
              <a:xfrm>
                <a:off x="3320279" y="3086122"/>
                <a:ext cx="1800200" cy="864096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400" dirty="0" smtClean="0">
                    <a:solidFill>
                      <a:schemeClr val="tx1"/>
                    </a:solidFill>
                  </a:rPr>
                  <a:t>MODELO MODIFICADO</a:t>
                </a:r>
                <a:endParaRPr lang="es-MX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8 Rectángulo"/>
              <p:cNvSpPr/>
              <p:nvPr/>
            </p:nvSpPr>
            <p:spPr>
              <a:xfrm>
                <a:off x="3297627" y="1484784"/>
                <a:ext cx="1800200" cy="864096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400" dirty="0" smtClean="0">
                    <a:solidFill>
                      <a:schemeClr val="tx1"/>
                    </a:solidFill>
                  </a:rPr>
                  <a:t>RESOLUCIÓN DEL MODELO MATEMÁTICO</a:t>
                </a:r>
                <a:endParaRPr lang="es-MX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9 Rectángulo"/>
              <p:cNvSpPr/>
              <p:nvPr/>
            </p:nvSpPr>
            <p:spPr>
              <a:xfrm>
                <a:off x="5940152" y="1484784"/>
                <a:ext cx="1800200" cy="864096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400" dirty="0" smtClean="0">
                    <a:solidFill>
                      <a:schemeClr val="tx1"/>
                    </a:solidFill>
                  </a:rPr>
                  <a:t>SOLUCIÓN</a:t>
                </a:r>
                <a:endParaRPr lang="es-MX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10 Rectángulo"/>
              <p:cNvSpPr/>
              <p:nvPr/>
            </p:nvSpPr>
            <p:spPr>
              <a:xfrm>
                <a:off x="5868143" y="4736774"/>
                <a:ext cx="1944215" cy="864096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400" dirty="0" smtClean="0">
                    <a:solidFill>
                      <a:schemeClr val="tx1"/>
                    </a:solidFill>
                  </a:rPr>
                  <a:t>IMPLEMENTACIÓN</a:t>
                </a:r>
                <a:endParaRPr lang="es-MX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11 Rombo"/>
              <p:cNvSpPr/>
              <p:nvPr/>
            </p:nvSpPr>
            <p:spPr>
              <a:xfrm rot="5400000">
                <a:off x="6031005" y="2645593"/>
                <a:ext cx="1618492" cy="1745153"/>
              </a:xfrm>
              <a:prstGeom prst="diamon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s-MX" sz="1400" dirty="0" smtClean="0">
                    <a:solidFill>
                      <a:schemeClr val="tx1"/>
                    </a:solidFill>
                  </a:rPr>
                  <a:t>¿ES VALIDA LA SOLUCIÓN?</a:t>
                </a:r>
                <a:endParaRPr lang="es-MX" sz="1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" name="12 Conector recto de flecha"/>
              <p:cNvCxnSpPr>
                <a:stCxn id="12" idx="3"/>
                <a:endCxn id="11" idx="0"/>
              </p:cNvCxnSpPr>
              <p:nvPr/>
            </p:nvCxnSpPr>
            <p:spPr>
              <a:xfrm>
                <a:off x="6840251" y="4327416"/>
                <a:ext cx="0" cy="409358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13 Conector recto de flecha"/>
              <p:cNvCxnSpPr>
                <a:stCxn id="9" idx="3"/>
                <a:endCxn id="10" idx="1"/>
              </p:cNvCxnSpPr>
              <p:nvPr/>
            </p:nvCxnSpPr>
            <p:spPr>
              <a:xfrm>
                <a:off x="5097827" y="1916832"/>
                <a:ext cx="842325" cy="0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14 Conector recto de flecha"/>
              <p:cNvCxnSpPr>
                <a:stCxn id="7" idx="3"/>
                <a:endCxn id="9" idx="1"/>
              </p:cNvCxnSpPr>
              <p:nvPr/>
            </p:nvCxnSpPr>
            <p:spPr>
              <a:xfrm>
                <a:off x="2812975" y="1916832"/>
                <a:ext cx="484652" cy="0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15 Conector recto de flecha"/>
              <p:cNvCxnSpPr>
                <a:stCxn id="6" idx="2"/>
                <a:endCxn id="7" idx="0"/>
              </p:cNvCxnSpPr>
              <p:nvPr/>
            </p:nvCxnSpPr>
            <p:spPr>
              <a:xfrm flipH="1">
                <a:off x="1912875" y="980728"/>
                <a:ext cx="1" cy="504056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16 Conector recto de flecha"/>
              <p:cNvCxnSpPr>
                <a:stCxn id="12" idx="2"/>
                <a:endCxn id="8" idx="3"/>
              </p:cNvCxnSpPr>
              <p:nvPr/>
            </p:nvCxnSpPr>
            <p:spPr>
              <a:xfrm flipH="1">
                <a:off x="5120479" y="3518170"/>
                <a:ext cx="847196" cy="0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17 Conector recto de flecha"/>
              <p:cNvCxnSpPr>
                <a:stCxn id="10" idx="2"/>
                <a:endCxn id="12" idx="1"/>
              </p:cNvCxnSpPr>
              <p:nvPr/>
            </p:nvCxnSpPr>
            <p:spPr>
              <a:xfrm flipH="1">
                <a:off x="6840251" y="2348880"/>
                <a:ext cx="1" cy="360044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31 Conector recto de flecha"/>
              <p:cNvCxnSpPr>
                <a:stCxn id="8" idx="1"/>
                <a:endCxn id="7" idx="2"/>
              </p:cNvCxnSpPr>
              <p:nvPr/>
            </p:nvCxnSpPr>
            <p:spPr>
              <a:xfrm rot="10800000">
                <a:off x="1912875" y="2348880"/>
                <a:ext cx="1407404" cy="1169290"/>
              </a:xfrm>
              <a:prstGeom prst="bentConnector2">
                <a:avLst/>
              </a:prstGeom>
              <a:grpFill/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4 Rectángulo"/>
            <p:cNvSpPr/>
            <p:nvPr/>
          </p:nvSpPr>
          <p:spPr>
            <a:xfrm>
              <a:off x="5685982" y="3637778"/>
              <a:ext cx="576064" cy="302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</a:rPr>
                <a:t>NO</a:t>
              </a:r>
              <a:endParaRPr lang="es-MX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842554" y="608850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600" i="1" dirty="0" smtClean="0"/>
              <a:t>Métodos </a:t>
            </a:r>
            <a:r>
              <a:rPr lang="es-MX" sz="1600" i="1" dirty="0"/>
              <a:t>cuantitativos para </a:t>
            </a:r>
            <a:r>
              <a:rPr lang="es-MX" sz="1600" i="1" dirty="0" smtClean="0"/>
              <a:t>administración </a:t>
            </a:r>
          </a:p>
          <a:p>
            <a:r>
              <a:rPr lang="es-MX" sz="1600" i="1" dirty="0" err="1"/>
              <a:t>Millier</a:t>
            </a:r>
            <a:r>
              <a:rPr lang="es-MX" sz="1600" i="1" dirty="0"/>
              <a:t>, </a:t>
            </a:r>
            <a:r>
              <a:rPr lang="es-MX" sz="1600" i="1" dirty="0" err="1"/>
              <a:t>Hillier</a:t>
            </a:r>
            <a:r>
              <a:rPr lang="es-MX" sz="1600" i="1" dirty="0"/>
              <a:t>, </a:t>
            </a:r>
            <a:r>
              <a:rPr lang="es-MX" sz="1600" i="1" dirty="0" err="1" smtClean="0"/>
              <a:t>Lienderman</a:t>
            </a:r>
            <a:endParaRPr lang="es-MX" sz="1600" i="1" dirty="0"/>
          </a:p>
        </p:txBody>
      </p:sp>
    </p:spTree>
    <p:extLst>
      <p:ext uri="{BB962C8B-B14F-4D97-AF65-F5344CB8AC3E}">
        <p14:creationId xmlns="" xmlns:p14="http://schemas.microsoft.com/office/powerpoint/2010/main" val="310572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METODOLOGÍA DE LA INVESTIGACIÓN DE OPERACIONES</a:t>
            </a:r>
            <a:endParaRPr lang="es-MX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62000" y="1752600"/>
            <a:ext cx="6324600" cy="5191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kumimoji="0" lang="es-ES_tradnl" sz="2800" b="1" dirty="0">
                <a:solidFill>
                  <a:schemeClr val="bg2"/>
                </a:solidFill>
                <a:cs typeface="Tahoma" pitchFamily="34" charset="0"/>
              </a:rPr>
              <a:t>1. Definición del problema</a:t>
            </a:r>
            <a:endParaRPr kumimoji="0" lang="es-ES" sz="2800" dirty="0">
              <a:solidFill>
                <a:schemeClr val="bg2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83568" y="2743200"/>
            <a:ext cx="4824536" cy="319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kumimoji="0" lang="es-ES_tradnl" sz="2400" dirty="0" smtClean="0">
                <a:cs typeface="Tahoma" pitchFamily="34" charset="0"/>
              </a:rPr>
              <a:t>Determinar objetivos </a:t>
            </a:r>
            <a:r>
              <a:rPr kumimoji="0" lang="es-ES_tradnl" sz="2400" dirty="0">
                <a:cs typeface="Tahoma" pitchFamily="34" charset="0"/>
              </a:rPr>
              <a:t>apropiados, </a:t>
            </a:r>
            <a:r>
              <a:rPr kumimoji="0" lang="es-ES_tradnl" sz="2400" dirty="0" smtClean="0">
                <a:cs typeface="Tahoma" pitchFamily="34" charset="0"/>
              </a:rPr>
              <a:t>restricciones </a:t>
            </a:r>
            <a:r>
              <a:rPr kumimoji="0" lang="es-ES_tradnl" sz="2400" dirty="0">
                <a:cs typeface="Tahoma" pitchFamily="34" charset="0"/>
              </a:rPr>
              <a:t>sobre lo que se puede </a:t>
            </a:r>
            <a:r>
              <a:rPr kumimoji="0" lang="es-ES_tradnl" sz="2400" dirty="0" smtClean="0">
                <a:cs typeface="Tahoma" pitchFamily="34" charset="0"/>
              </a:rPr>
              <a:t>hacer, interrelaciones </a:t>
            </a:r>
            <a:r>
              <a:rPr kumimoji="0" lang="es-ES_tradnl" sz="2400" dirty="0">
                <a:cs typeface="Tahoma" pitchFamily="34" charset="0"/>
              </a:rPr>
              <a:t>del área bajo estudio con otras áreas de la organización, </a:t>
            </a:r>
            <a:r>
              <a:rPr kumimoji="0" lang="es-ES_tradnl" sz="2400" dirty="0" smtClean="0">
                <a:cs typeface="Tahoma" pitchFamily="34" charset="0"/>
              </a:rPr>
              <a:t>diferentes </a:t>
            </a:r>
            <a:r>
              <a:rPr kumimoji="0" lang="es-ES_tradnl" sz="2400" dirty="0">
                <a:cs typeface="Tahoma" pitchFamily="34" charset="0"/>
              </a:rPr>
              <a:t>cursos de acción posibles, </a:t>
            </a:r>
            <a:r>
              <a:rPr kumimoji="0" lang="es-ES_tradnl" sz="2400" dirty="0" smtClean="0">
                <a:cs typeface="Tahoma" pitchFamily="34" charset="0"/>
              </a:rPr>
              <a:t>límites </a:t>
            </a:r>
            <a:r>
              <a:rPr kumimoji="0" lang="es-ES_tradnl" sz="2400" dirty="0">
                <a:cs typeface="Tahoma" pitchFamily="34" charset="0"/>
              </a:rPr>
              <a:t>de tiempo para tomar una decisión, etc. </a:t>
            </a:r>
            <a:endParaRPr kumimoji="0" lang="es-ES" sz="2400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789040"/>
            <a:ext cx="1857806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5781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METODOLOGÍA DE LA INVESTIGACIÓN DE OPERACIONES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28238" y="1745797"/>
            <a:ext cx="7391400" cy="5191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kumimoji="0" lang="es-ES_tradnl" sz="2800" dirty="0">
                <a:solidFill>
                  <a:schemeClr val="bg2"/>
                </a:solidFill>
                <a:cs typeface="Tahoma" pitchFamily="34" charset="0"/>
              </a:rPr>
              <a:t>2. Formulación de un modelo matemático</a:t>
            </a:r>
            <a:endParaRPr kumimoji="0" lang="es-ES" sz="2800" dirty="0">
              <a:solidFill>
                <a:schemeClr val="bg2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076056" y="2478541"/>
            <a:ext cx="323828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lnSpc>
                <a:spcPct val="110000"/>
              </a:lnSpc>
            </a:pPr>
            <a:r>
              <a:rPr kumimoji="0" lang="es-ES_tradnl" altLang="es-MX" dirty="0" smtClean="0">
                <a:latin typeface="+mn-lt"/>
                <a:cs typeface="Arial" pitchFamily="34" charset="0"/>
              </a:rPr>
              <a:t>Modelo matemático : representa </a:t>
            </a:r>
            <a:r>
              <a:rPr kumimoji="0" lang="es-ES_tradnl" altLang="es-MX" dirty="0">
                <a:latin typeface="+mn-lt"/>
                <a:cs typeface="Arial" pitchFamily="34" charset="0"/>
              </a:rPr>
              <a:t>la esencia del problema. </a:t>
            </a:r>
          </a:p>
          <a:p>
            <a:pPr algn="just" eaLnBrk="1" hangingPunct="1">
              <a:lnSpc>
                <a:spcPct val="110000"/>
              </a:lnSpc>
            </a:pPr>
            <a:endParaRPr kumimoji="0" lang="es-ES_tradnl" altLang="es-MX" dirty="0">
              <a:latin typeface="+mn-lt"/>
              <a:cs typeface="Arial" pitchFamily="34" charset="0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0" lang="es-MX" altLang="es-MX" dirty="0" smtClean="0">
                <a:latin typeface="+mn-lt"/>
                <a:cs typeface="Arial" pitchFamily="34" charset="0"/>
              </a:rPr>
              <a:t>Es </a:t>
            </a:r>
            <a:r>
              <a:rPr kumimoji="0" lang="es-MX" altLang="es-MX" dirty="0">
                <a:latin typeface="+mn-lt"/>
                <a:cs typeface="Arial" pitchFamily="34" charset="0"/>
              </a:rPr>
              <a:t>una aproximación abstracta de la realidad con consideraciones y simplificaciones que hacen más manejable el </a:t>
            </a:r>
            <a:r>
              <a:rPr kumimoji="0" lang="es-MX" altLang="es-MX" dirty="0" smtClean="0">
                <a:latin typeface="+mn-lt"/>
                <a:cs typeface="Arial" pitchFamily="34" charset="0"/>
              </a:rPr>
              <a:t>problema.</a:t>
            </a:r>
            <a:endParaRPr kumimoji="0" lang="es-ES" altLang="es-MX" dirty="0">
              <a:latin typeface="+mn-lt"/>
              <a:cs typeface="Arial" pitchFamily="34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08920"/>
            <a:ext cx="3740618" cy="366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353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METODOLOGÍA DE LA INVESTIGACIÓN DE OPERACIONES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>
          <a:xfrm>
            <a:off x="699897" y="1731290"/>
            <a:ext cx="7499350" cy="7616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txBody>
          <a:bodyPr vert="horz" lIns="91440" tIns="45720" rIns="91440" b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just">
              <a:buFont typeface="Wingdings" pitchFamily="2" charset="2"/>
              <a:buNone/>
              <a:defRPr/>
            </a:pPr>
            <a:r>
              <a:rPr lang="es-ES_tradnl" sz="2800" cap="none" dirty="0" smtClean="0">
                <a:solidFill>
                  <a:schemeClr val="bg2"/>
                </a:solidFill>
                <a:effectLst/>
                <a:latin typeface="+mn-lt"/>
                <a:cs typeface="Tahoma" pitchFamily="34" charset="0"/>
              </a:rPr>
              <a:t>3. Obtención de una solución a partir del modelo.</a:t>
            </a:r>
            <a:endParaRPr lang="es-ES" sz="2800" cap="none" dirty="0"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29624" y="2780928"/>
            <a:ext cx="7507288" cy="2905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kumimoji="0" lang="es-ES_tradnl" sz="2400" dirty="0">
                <a:cs typeface="Tahoma" pitchFamily="34" charset="0"/>
              </a:rPr>
              <a:t>Resolver un modelo consiste en encontrar los valores de las variables dependientes, asociadas a las componentes controlables del sistema con el propósito de optimizar, si es posible, o cuando menos mejorar la eficiencia o la efectividad del sistema dentro del marco de referencia que fijan los objetivos y las restricciones del problema</a:t>
            </a:r>
            <a:r>
              <a:rPr kumimoji="0" lang="es-ES_tradnl" sz="2400" dirty="0" smtClean="0">
                <a:cs typeface="Tahoma" pitchFamily="34" charset="0"/>
              </a:rPr>
              <a:t>.</a:t>
            </a:r>
            <a:endParaRPr kumimoji="0" lang="es-ES_tradnl" sz="2400" dirty="0">
              <a:cs typeface="Tahoma" pitchFamily="34" charset="0"/>
            </a:endParaRPr>
          </a:p>
        </p:txBody>
      </p:sp>
      <p:sp>
        <p:nvSpPr>
          <p:cNvPr id="15362" name="AutoShape 2" descr="Resultado de imagen para definicion del proble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5364" name="AutoShape 4" descr="Resultado de imagen para definicion del problem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41289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METODOLOGÍA DE LA INVESTIGACIÓN DE OPERACIONES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63662" y="2852936"/>
            <a:ext cx="7416676" cy="311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kumimoji="0" lang="es-ES_tradnl" sz="2000" dirty="0">
                <a:cs typeface="Tahoma" pitchFamily="34" charset="0"/>
              </a:rPr>
              <a:t>La selección del método de solución depende de las características del modelo.</a:t>
            </a:r>
          </a:p>
          <a:p>
            <a:pPr algn="just">
              <a:lnSpc>
                <a:spcPct val="110000"/>
              </a:lnSpc>
              <a:defRPr/>
            </a:pPr>
            <a:r>
              <a:rPr kumimoji="0" lang="es-ES_tradnl" sz="2000" dirty="0">
                <a:cs typeface="Tahoma" pitchFamily="34" charset="0"/>
              </a:rPr>
              <a:t> Los procedimientos de solución pueden ser clasificados en tres tipos: </a:t>
            </a:r>
          </a:p>
          <a:p>
            <a:pPr marL="457200" indent="-457200" algn="just">
              <a:lnSpc>
                <a:spcPct val="110000"/>
              </a:lnSpc>
              <a:buFontTx/>
              <a:buAutoNum type="alphaLcParenR"/>
              <a:defRPr/>
            </a:pPr>
            <a:r>
              <a:rPr kumimoji="0" lang="es-ES_tradnl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Tahoma" pitchFamily="34" charset="0"/>
              </a:rPr>
              <a:t>Analíticos</a:t>
            </a:r>
            <a:r>
              <a:rPr kumimoji="0" lang="es-ES_tradnl" sz="2000" b="1" dirty="0">
                <a:solidFill>
                  <a:schemeClr val="bg2">
                    <a:lumMod val="75000"/>
                  </a:schemeClr>
                </a:solidFill>
                <a:cs typeface="Tahoma" pitchFamily="34" charset="0"/>
              </a:rPr>
              <a:t>,</a:t>
            </a:r>
            <a:r>
              <a:rPr kumimoji="0" lang="es-ES_tradnl" sz="2000" dirty="0">
                <a:cs typeface="Tahoma" pitchFamily="34" charset="0"/>
              </a:rPr>
              <a:t> que utilizan procesos de deducción matemática; </a:t>
            </a:r>
          </a:p>
          <a:p>
            <a:pPr marL="457200" indent="-457200" algn="just">
              <a:lnSpc>
                <a:spcPct val="110000"/>
              </a:lnSpc>
              <a:buFontTx/>
              <a:buAutoNum type="alphaLcParenR"/>
              <a:defRPr/>
            </a:pPr>
            <a:r>
              <a:rPr kumimoji="0" lang="es-ES_tradnl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Tahoma" pitchFamily="34" charset="0"/>
              </a:rPr>
              <a:t>Numéricos</a:t>
            </a:r>
            <a:r>
              <a:rPr kumimoji="0" lang="es-ES_tradnl" sz="2000" b="1" dirty="0">
                <a:solidFill>
                  <a:schemeClr val="bg2">
                    <a:lumMod val="75000"/>
                  </a:schemeClr>
                </a:solidFill>
                <a:cs typeface="Tahoma" pitchFamily="34" charset="0"/>
              </a:rPr>
              <a:t>,</a:t>
            </a:r>
            <a:r>
              <a:rPr kumimoji="0" lang="es-ES_tradnl" sz="2000" dirty="0">
                <a:cs typeface="Tahoma" pitchFamily="34" charset="0"/>
              </a:rPr>
              <a:t> que son de carácter inductivo y funcionan en base a operaciones de prueba y error; </a:t>
            </a:r>
          </a:p>
          <a:p>
            <a:pPr marL="457200" indent="-457200" algn="just">
              <a:lnSpc>
                <a:spcPct val="110000"/>
              </a:lnSpc>
              <a:buFontTx/>
              <a:buAutoNum type="alphaLcParenR"/>
              <a:defRPr/>
            </a:pPr>
            <a:r>
              <a:rPr kumimoji="0" lang="es-ES_tradnl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Tahoma" pitchFamily="34" charset="0"/>
              </a:rPr>
              <a:t>Simulación</a:t>
            </a:r>
            <a:r>
              <a:rPr kumimoji="0" lang="es-ES_tradnl" sz="2000" b="1" dirty="0">
                <a:solidFill>
                  <a:schemeClr val="bg2">
                    <a:lumMod val="75000"/>
                  </a:schemeClr>
                </a:solidFill>
                <a:cs typeface="Tahoma" pitchFamily="34" charset="0"/>
              </a:rPr>
              <a:t>, </a:t>
            </a:r>
            <a:r>
              <a:rPr kumimoji="0" lang="es-ES_tradnl" sz="2000" dirty="0">
                <a:cs typeface="Tahoma" pitchFamily="34" charset="0"/>
              </a:rPr>
              <a:t>que utiliza métodos que imitan o, emulan al sistema real, en base a un modelo.</a:t>
            </a:r>
            <a:endParaRPr kumimoji="0" lang="es-ES_tradnl" sz="2000" dirty="0">
              <a:cs typeface="Arial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>
          <a:xfrm>
            <a:off x="822325" y="1628800"/>
            <a:ext cx="7499350" cy="7616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txBody>
          <a:bodyPr vert="horz" lIns="91440" tIns="45720" rIns="91440" b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just">
              <a:buFont typeface="Wingdings" pitchFamily="2" charset="2"/>
              <a:buNone/>
              <a:defRPr/>
            </a:pPr>
            <a:r>
              <a:rPr lang="es-ES_tradnl" sz="2800" cap="none" dirty="0" smtClean="0">
                <a:solidFill>
                  <a:schemeClr val="bg2"/>
                </a:solidFill>
                <a:effectLst/>
                <a:latin typeface="+mn-lt"/>
                <a:cs typeface="Tahoma" pitchFamily="34" charset="0"/>
              </a:rPr>
              <a:t>3. Obtención de una solución a partir del modelo (… CONTINUACIÓN)</a:t>
            </a:r>
            <a:endParaRPr lang="es-ES" sz="2800" cap="none" dirty="0">
              <a:solidFill>
                <a:schemeClr val="bg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351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50256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s-MX" dirty="0"/>
              <a:t>METODOLOGÍA DE LA INVESTIGACIÓN DE OPERACIONES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>
          <a:xfrm>
            <a:off x="858416" y="1628800"/>
            <a:ext cx="7427168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txBody>
          <a:bodyPr vert="horz" lIns="91440" tIns="45720" rIns="91440" b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s-ES_tradnl" sz="2800" cap="none" dirty="0" smtClean="0">
                <a:solidFill>
                  <a:schemeClr val="bg2"/>
                </a:solidFill>
                <a:effectLst/>
                <a:latin typeface="+mn-lt"/>
                <a:cs typeface="Tahoma" pitchFamily="34" charset="0"/>
              </a:rPr>
              <a:t>4. Prueba del modelo</a:t>
            </a:r>
            <a:endParaRPr lang="es-ES" sz="2800" cap="none" dirty="0"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58416" y="2348880"/>
            <a:ext cx="7523584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kumimoji="0" lang="es-ES_tradnl" altLang="es-MX" dirty="0">
                <a:latin typeface="+mn-lt"/>
                <a:cs typeface="Tahoma" pitchFamily="34" charset="0"/>
              </a:rPr>
              <a:t>Antes de usar el modelo debe probarse exhaustivamente para intentar identificar y corregir todas las fallas que se puedan presentar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3995936" y="3789040"/>
            <a:ext cx="4394809" cy="2179316"/>
            <a:chOff x="3995936" y="3789040"/>
            <a:chExt cx="4394809" cy="2179316"/>
          </a:xfrm>
        </p:grpSpPr>
        <p:pic>
          <p:nvPicPr>
            <p:cNvPr id="11266" name="Picture 2" descr="https://encrypted-tbn2.gstatic.com/images?q=tbn:ANd9GcSS5ACb_OS6A5-OYiHX_Im3zXYQKMYDTwT_kVJ804g7tfH1mh6LVA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6145" y="4149080"/>
              <a:ext cx="2514600" cy="181927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8" name="Picture 4" descr="https://encrypted-tbn3.gstatic.com/images?q=tbn:ANd9GcSqCoruumaSwhjip6KzCzenhOyToEwdAAZPN5oYjMFNAXVbJdOV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6" y="3789040"/>
              <a:ext cx="2686050" cy="170497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89213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dirty="0" smtClean="0"/>
              <a:t>Presentación </a:t>
            </a:r>
            <a:br>
              <a:rPr lang="es-MX" sz="4000" dirty="0" smtClean="0"/>
            </a:b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68760"/>
            <a:ext cx="8686800" cy="4525963"/>
          </a:xfrm>
        </p:spPr>
        <p:txBody>
          <a:bodyPr>
            <a:noAutofit/>
          </a:bodyPr>
          <a:lstStyle/>
          <a:p>
            <a:pPr marL="0" indent="0">
              <a:buFont typeface="Wingdings" pitchFamily="2" charset="2"/>
              <a:buChar char="v"/>
            </a:pPr>
            <a:endParaRPr lang="es-MX" sz="2000" dirty="0" smtClean="0"/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s-MX" sz="2000" dirty="0" smtClean="0"/>
              <a:t>El creciente avance del desarrollo científico y tecnológico ha dado origen que en las operaciones industriales se haga un mayor énfasis en uso de la administración.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s-MX" sz="2000" dirty="0" smtClean="0"/>
              <a:t>Se vuelve cada día importante que los futuros licenciados en contaduría y en administración tengan un conocimiento claro del empleo y aplicación de la ciencia de la administración y modelos de optimización para el proceso industrial.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s-MX" sz="2000" dirty="0" smtClean="0"/>
              <a:t>No se debe olvidar que la programación lineal es una técnica matemática, que permite obtener una solución óptima de un sistema de ecuaciones  en el que hay más incógnitas que ecuaciones</a:t>
            </a:r>
            <a:r>
              <a:rPr lang="es-MX" sz="1400" dirty="0" smtClean="0"/>
              <a:t>.</a:t>
            </a:r>
            <a:endParaRPr lang="es-MX" sz="14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buFont typeface="Wingdings" pitchFamily="2" charset="2"/>
              <a:buChar char="v"/>
            </a:pPr>
            <a:endParaRPr lang="es-MX" sz="2000" dirty="0"/>
          </a:p>
        </p:txBody>
      </p:sp>
    </p:spTree>
    <p:extLst>
      <p:ext uri="{BB962C8B-B14F-4D97-AF65-F5344CB8AC3E}">
        <p14:creationId xmlns="" xmlns:p14="http://schemas.microsoft.com/office/powerpoint/2010/main" val="406183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METODOLOGÍA DE LA INVESTIGACIÓN DE OPERACIONES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11188" y="1484784"/>
            <a:ext cx="76200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Font typeface="Wingdings" pitchFamily="2" charset="2"/>
              <a:buNone/>
              <a:defRPr/>
            </a:pPr>
            <a:r>
              <a:rPr kumimoji="0" lang="es-MX" sz="2800" dirty="0">
                <a:solidFill>
                  <a:schemeClr val="bg2"/>
                </a:solidFill>
              </a:rPr>
              <a:t>5. Validación del modelo</a:t>
            </a:r>
            <a:endParaRPr kumimoji="0" lang="es-ES" sz="2800" dirty="0">
              <a:solidFill>
                <a:schemeClr val="bg2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11188" y="2352011"/>
            <a:ext cx="7619999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kumimoji="0" lang="es-MX" altLang="es-MX" dirty="0">
                <a:latin typeface="+mn-lt"/>
              </a:rPr>
              <a:t>Es importante que todas las expresiones matemáticas sean </a:t>
            </a:r>
            <a:r>
              <a:rPr kumimoji="0" lang="es-MX" altLang="es-MX" i="1" dirty="0">
                <a:latin typeface="+mn-lt"/>
              </a:rPr>
              <a:t>consistentes en las dimensiones</a:t>
            </a:r>
            <a:r>
              <a:rPr kumimoji="0" lang="es-MX" altLang="es-MX" dirty="0">
                <a:latin typeface="+mn-lt"/>
              </a:rPr>
              <a:t> de las unidades que emplean. Además, puede obtenerse un mejor conocimiento de la validez del modelo variando los valores de los parámetros de entrada y/o de las variables de decisión, y comprobando que los resultados de </a:t>
            </a:r>
            <a:r>
              <a:rPr kumimoji="0" lang="es-MX" altLang="es-MX" dirty="0" smtClean="0">
                <a:latin typeface="+mn-lt"/>
              </a:rPr>
              <a:t>modelo </a:t>
            </a:r>
            <a:r>
              <a:rPr kumimoji="0" lang="es-MX" altLang="es-MX" dirty="0">
                <a:latin typeface="+mn-lt"/>
              </a:rPr>
              <a:t>se comporten de una manera factible.</a:t>
            </a:r>
            <a:endParaRPr kumimoji="0" lang="es-ES" altLang="es-MX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159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METODOLOGÍA DE LA INVESTIGACIÓN DE OPERACIONES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58890" y="1628800"/>
            <a:ext cx="7772400" cy="76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s-ES_tradnl" sz="2800" cap="none" dirty="0" smtClean="0">
                <a:solidFill>
                  <a:schemeClr val="bg2"/>
                </a:solidFill>
                <a:effectLst/>
                <a:latin typeface="+mn-lt"/>
                <a:cs typeface="Arial" pitchFamily="34" charset="0"/>
              </a:rPr>
              <a:t>6. Establecimiento de controles sobre la solución</a:t>
            </a:r>
            <a:endParaRPr lang="es-ES" sz="2800" i="1" cap="none" dirty="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8890" y="2636912"/>
            <a:ext cx="7772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defRPr/>
            </a:pPr>
            <a:r>
              <a:rPr kumimoji="0" lang="es-ES_tradnl" sz="2000" dirty="0">
                <a:cs typeface="Arial" pitchFamily="34" charset="0"/>
              </a:rPr>
              <a:t>Esta fase consiste en determinar los rangos de variación de los parámetros dentro de los cuales no cambia la solución del problema.</a:t>
            </a:r>
            <a:r>
              <a:rPr kumimoji="0" lang="es-ES" sz="2000" dirty="0">
                <a:cs typeface="Arial" pitchFamily="34" charset="0"/>
              </a:rPr>
              <a:t> </a:t>
            </a:r>
          </a:p>
          <a:p>
            <a:pPr algn="just">
              <a:lnSpc>
                <a:spcPct val="140000"/>
              </a:lnSpc>
              <a:defRPr/>
            </a:pPr>
            <a:endParaRPr kumimoji="0" lang="es-ES_tradnl" sz="2000" dirty="0">
              <a:cs typeface="Arial" pitchFamily="34" charset="0"/>
            </a:endParaRPr>
          </a:p>
          <a:p>
            <a:pPr algn="just">
              <a:lnSpc>
                <a:spcPct val="140000"/>
              </a:lnSpc>
              <a:defRPr/>
            </a:pPr>
            <a:r>
              <a:rPr kumimoji="0" lang="es-ES_tradnl" sz="2000" dirty="0">
                <a:cs typeface="Arial" pitchFamily="34" charset="0"/>
              </a:rPr>
              <a:t>Es necesario generar información adicional sobre el comportamiento de la solución debido a cambios en los parámetros del modelo. Usualmente esto se conoce como </a:t>
            </a:r>
            <a:r>
              <a:rPr kumimoji="0" lang="es-ES_tradnl" sz="2000" i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ANÁLISIS DE SENSIBILIDAD</a:t>
            </a:r>
            <a:r>
              <a:rPr kumimoji="0" lang="es-ES_tradnl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.</a:t>
            </a:r>
            <a:r>
              <a:rPr kumimoji="0" lang="es-ES_tradnl" sz="2000" dirty="0">
                <a:solidFill>
                  <a:srgbClr val="FFFF00"/>
                </a:solidFill>
                <a:cs typeface="Arial" pitchFamily="34" charset="0"/>
              </a:rPr>
              <a:t> </a:t>
            </a:r>
            <a:endParaRPr kumimoji="0" lang="es-ES" sz="2000" dirty="0">
              <a:solidFill>
                <a:srgbClr val="FFFF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33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METODOLOGÍA DE LA INVESTIGACIÓN DE OPERACIONES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19200" y="1676400"/>
            <a:ext cx="6838950" cy="609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buFont typeface="Wingdings" pitchFamily="2" charset="2"/>
              <a:buNone/>
              <a:defRPr/>
            </a:pPr>
            <a:r>
              <a:rPr lang="es-ES_tradnl" sz="2800" cap="none" dirty="0" smtClean="0">
                <a:solidFill>
                  <a:schemeClr val="bg2"/>
                </a:solidFill>
                <a:effectLst/>
                <a:latin typeface="+mn-lt"/>
                <a:cs typeface="Tahoma" pitchFamily="34" charset="0"/>
              </a:rPr>
              <a:t>7. Implantación de la solución</a:t>
            </a:r>
            <a:endParaRPr lang="es-ES" sz="2800" cap="none" dirty="0"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324429" y="2724604"/>
            <a:ext cx="6762750" cy="158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defRPr/>
            </a:pPr>
            <a:r>
              <a:rPr kumimoji="0" lang="es-ES_tradnl" sz="2400" dirty="0">
                <a:cs typeface="Arial" pitchFamily="34" charset="0"/>
              </a:rPr>
              <a:t>El paso final se inicia con el proceso de </a:t>
            </a:r>
            <a:r>
              <a:rPr kumimoji="0" lang="es-ES_tradnl" sz="2400" u="sng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"vender"</a:t>
            </a:r>
            <a:r>
              <a:rPr kumimoji="0" lang="es-ES_tradnl" sz="2400" dirty="0">
                <a:cs typeface="Arial" pitchFamily="34" charset="0"/>
              </a:rPr>
              <a:t> los hallazgos que se hicieron a lo largo del proceso a los ejecutivos o tomadores de decisiones. </a:t>
            </a:r>
            <a:endParaRPr kumimoji="0" lang="es-ES" sz="2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128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PARA LOGRAR EL ÉXITO EN LA INVESTIGACIÓN DE OPERACIONES 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="" xmlns:p14="http://schemas.microsoft.com/office/powerpoint/2010/main" val="3691050516"/>
              </p:ext>
            </p:extLst>
          </p:nvPr>
        </p:nvGraphicFramePr>
        <p:xfrm>
          <a:off x="683568" y="1340768"/>
          <a:ext cx="813690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41791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554162"/>
            <a:ext cx="4339208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" dirty="0" smtClean="0">
                <a:solidFill>
                  <a:schemeClr val="tx1"/>
                </a:solidFill>
              </a:rPr>
              <a:t>Representación abstracta, conceptual, gráfica o visual de fenómenos, sistemas o procesos, con la finalidad de analizar, describir, explicar o simular esos fenómenos o procesos</a:t>
            </a:r>
          </a:p>
          <a:p>
            <a:pPr algn="just"/>
            <a:r>
              <a:rPr lang="es-ES" dirty="0" smtClean="0">
                <a:solidFill>
                  <a:schemeClr val="tx1"/>
                </a:solidFill>
              </a:rPr>
              <a:t>Un </a:t>
            </a:r>
            <a:r>
              <a:rPr lang="es-ES" dirty="0">
                <a:solidFill>
                  <a:schemeClr val="tx1"/>
                </a:solidFill>
              </a:rPr>
              <a:t>modelo permite determinar un resultado final a partir de unos </a:t>
            </a:r>
            <a:r>
              <a:rPr lang="es-ES" b="1" dirty="0">
                <a:solidFill>
                  <a:schemeClr val="tx1"/>
                </a:solidFill>
              </a:rPr>
              <a:t>datos de entrada</a:t>
            </a:r>
            <a:r>
              <a:rPr lang="es-ES" dirty="0">
                <a:solidFill>
                  <a:schemeClr val="tx1"/>
                </a:solidFill>
              </a:rPr>
              <a:t>.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AutoShape 2" descr="data:image/jpeg;base64,/9j/4AAQSkZJRgABAQAAAQABAAD/2wCEAAkGBxQTEhMUExQWFhUWGBgZGRUYFRQYFxcYGBYXFxYaGBcYHCggHBolHBUUITEhJSkrLi4uFx8zODMsNygtLisBCgoKDg0OGxAQGCwcHCQsLCwsLCwsLCwsLCwsLCwsLCwsLCwsLCwsLCwsLCwsLCwsLDcsLCwsLCssLDc3LCwrN//AABEIAOEA4QMBIgACEQEDEQH/xAAbAAACAwEBAQAAAAAAAAAAAAAABQMEBgIBB//EADgQAAIBAgQFAwIEBQMFAQAAAAECAAMRBBIhMQUGIkFRE2FxMoFCUpGhFCNiscEzctEHJJLh8IL/xAAaAQADAQEBAQAAAAAAAAAAAAAAAgMBBAUG/8QAJREAAgICAwABBAMBAAAAAAAAAAECERIhAwQxQRMiYXEyQlEU/9oADAMBAAIRAxEAPwD4xCEJ9SRCEIQAIQhAAhCNeGcArVxmUBU7u5yr+piSmo7bMFU7p0mb6QT8AmbjhvKtFCPUJqt4AsB9vxR9hqKITTp0htcNYAX7Tml215FCuaR8zpcKrMbCm1z7RlR5RxJ3TL8m02FSq98zDKADd1aw08eTKOJ4lRyqzVKra9jYaScufkJvkb8EB5RrA2JUfecVOV6gIFwb+BeOsQyOwZPUF1zanQ/f7TR8tYbBs1sQWDZbggkjbWTfPNfJsXN+nz2py5UF9RKlThNQdgfgzZ8cp4TM4oM9gdzc3N5njRqA2/c/8xV3J/6ClISPhXG6mREW3mkFGoD0spFts15WqYj89MX+P8yke5L5Q+aEcI3qUqLa/SfbaU8RgWXUaj2nRDtwlrwZNMqQhaE6jQhCEACEIQAIQhAAhCEACEIQAIQhAAndKmWIA3JtOVW5sN5uuX+GU6FP1KpCsd2O6eAg73keblUF+RJSxRxwDlRQw9XKWte26j9Nz7TQYceuGRLIqHR3F7W8JtaQotZrdHpLe4AHUR+c+PidYolawRAG06mJ8zz3JydtnNKb+TvhWDeo4pU6gJLa1G0/8PE1HHuUlTI5qkuOx2HwBpMu2F/hnIDrUqHUIv4b/Ee1MPiMRh1d6gQJuinU+xmYbFfJSEWN5YqeoSX0Ot89gAfbaQ4qvhaNEBkDsDYsV7+0YYzDVWo2FQoBuBr+pkvDcFhHwgNVrsGIudNY+JKPKjPoKGKRAEZSt1zZsqff9Z1h3w2HDhkZ8o/Mbf8A5PeX+LcNpJSYGo1MBgVS31A9x5nvBsDgvQb1KzdTWAPf4mOBT6ogGLoVg6oGo3A7Fu/bxOuH8tu7gGsCB+bQW946x/C6FJG9Or6e1iw1Osg5f4Kapq/9yjXQjex1ETAf6tCfF8sFSzBw1uyf4iz0jbWm2mlzeaily09Msysz5fwg7zT8pcWphf52GAy/iYf3kpRaY8ZJnzHimGCKvSPke/vKditra37eJvOL0qVbEVhlyqRcDZTva3/3eYqrh3IYnQK1gDtYeD3i1Xo36IDhRVvYWYeB/eKqtMqSDoRHlPEBXupsLay3iVo4ikRtVXZvzexnXw9hw0/Boz/0ysJ6y2NjPJ6adlQhCE0AhCEACEIQAIQhAAhCS4WgXcKNyZjdKzB9ylw65NVhov032Jmp4agxFVvU6qaAnTYkahR/VIKWCyLSpIdN6ngL3+8PXIOXDgBc1lcHY7lrTyOSecrOeUsjZ4DgJxOG9ZnK2vkA3t2z+XA0i9MJhkokPU66egA13/MYYrHsxpJh3KJcXvsX2a0aYLkkoWIYOaovYnQGLdek+RZeGdxvCqz0fUWogC6dGjtfa874SlYUKi06b50IbM92AvoconlfApgnC1qrF72KL+LN9NvibjAVTQw+TVWdWZSdSBbS5lnKlZzNfDMZR4hVq2o1KWdPpZx0NeMX5OVcO7Gp0g5grdv9zdxEODVqrsWquy3zM2y6biarG8T/AIijVoUQAAoCDcN5uY0k9Ek0hLwPA1Kp9Os6MjqUGY9S+Mkucc5MGHoKqOrMW/GQCNOxi/A0mwro1Vi1a+VBe4QW7Rxxfg1bF0Fz3LhrhidhFlakikXYp4Ry9WqK9OqyOCBpnBK27iW8VyNUw2HdqZFRmIIF8ttfPf4i3D0EwPqWvUrZdyDkHz5lmq1fG4SncsrFzqSQum1vEWdpjZV6QYLhGJxGbpZaiiwAbQzSUuEV6WAy1Rd2+pvA7xfyliDh6/ph2q1Do2pyjT95ouZOaHW6UkFXTqA7SUpOy0HoyPFayOi/w4U6WBYakjRrN2mf4twxcN/LZiWqrmysb2B7Az6XwDhlJsITVTKpfMEIAN9Ta8xvFWOKr01poLkt0sNaYU7i/aZ6UUj5zWoWU2U6GR0HAYEbHf2mn4vgqyVWRVuCbA6f2vM/isKabFGGpH73iMeyjxKlrmGxlKPkwhYMnfsIjdCCQdCJ6vVm3HFlYu0cwhCdQ4QhCABCEIAEIQgAR3ywAHLnt/8AGJI8wK5KVtidROXtTqFCTejSCvfM5JAqAgDv42kxVqNBaIWzVNQ3ceIpwWIvVoh9lA195seGcP8A46o1LOFKEWN9bbTzGRUdFPlXgtV6dQ1Sf5ZzoCeonvYfE0/LXHWet6Kg2QXud7+DIMdh2oYqjTH4R9Q/GQLWjxeXxTp1cRqrMt2C7/aVcliR3ZW4vy5au2LK57LmCaEZ+wkfAOH4jEVlq1rDLoyE9jqdPE8ocYq4nDvSog06lIaK17svm8k5PxPoh6lds1Q9Nr6+dYsrxJ6y2ec1YSgn8kB1UgkhF8nzJuVEo00NlGUAjMTrb38StzLjamfPTcFWFwjC1vIvKHK+Cz1KgBbrU3Q7Xt2nQ/4Kzmb+8aU6hWqDkWojNdWAvZfcnvGXF+aqVJcrLYMbLpF/L+MfC0WWqhtmKqDvacc4cCNVaDoB6ai583Osk2nNX4dFYrRTq8bdKdT1KSNcE07j6l9zOG5m9TDU6K0l9QpmCbaA6i/m0r8t4CviGanUX+WVIU/l95BzJwirhXpigM7oo6/Y3vHli5ULDJrY04BzJTRaheivqUxc27AdifMp4HjKYyv/ACro1S9xbx3vKmG5fqnD1qhuqst2Dbt5yyvw7BVALUqbLqMot15fxXkZK2PGzR884dc2HRaxT0xmtcnMwI+q0g5mr06K0wqFazDM1QC/TbUaeZVxGFrU6gqMDdDojDMDffN/SLSk+OanW9djnzHShuEHfN/T4EEtlkhOmDV0d2JWr+ANudR2mfr467VEYDMT0se3tH3GrPUbElrUyRYfB2Amb5iZGfPTFkOvveLKiiVnuA4r6ZU5QWXS/mUuaCrVvUUWDgE/PeVQ3fe+8krlWpWvquv/ADLcHKozRWMcWLIQhPVKBCEJoBCEIAEIQgB0i3IHmahgLoAPAmYomzD5E1VHE2qL4C3+88/uPaRLkV0S0MI1zYXy9/Ev8LxTUayMDlIuzEd7A5QfaaPg/HsN/C11anZj+L5iPhtCk1GvUWrfJoFI1N5w+mVSGFLjBauleqS1Nyu/Z9iaftefQOJcaqJVolCGosoVl3YH4nz7k/gr12uxBWic62N7AD6bfMu4KvVLVVQH1L3Ddh7Wlmo1Zyyys+h4CigqBiMjOdDoCR8RbzFwZFq02utOkcwa5IOY99IYCs9fDhKhC4gfQ7C2sk4PiPVpnD4yxqK1gSdT3uDJNu7NaTVE+EwlGvhiqDNluATuWF/MznBuI1aOIRa6rTUm2w+0v4vibYVP+3s1MNr3OpmZ41iKdeoc4IBsQxJ6ZXiuVpkJqqNLznj6NR8oc+ogHSO9zFnNXG2GEorTBz6KUN73iji+C/m0qjVACB1FddF2P6WjjhHEaOIo1HdbFNqjaXOwlFGKSFblke8v8QbDoA/+vUGwUHKP8RHzWKtSs1VXOQAFwWIP2HePuAil65qVQqg6K2a9/mLOdcfh3rE0s100Kjuext4iOlMrFNivAccd6QU1D6ZqWH+zuP1l/A80MtXKX0B6D/T2vE2LxmGXCrlVgbtcd80X8IWkCucdJ1Fz1e3+YjZ0QjRreYuaqt7oQupFyN4no8bNyAFZ6ne2lydYv4/i6RQil6i663AIt7RfgK1NaNg5vqRcftEsoPeI42gWqJlIyjT8ua0y1TDZwxBBAG3v7TuojMyMdb7ieGiWz5elQQPmC36CdCtE2tpLmCwmYlLbiMzgtRlX9xpHOBoVEIb0s3khdoyiib5WmfOK1MqxU6EG04j7nMj+JJAAJAuIhnsccsopnUnaCEIRzQhCEACEIQA6QaiOqps1u+XeJaZ1HzNHiG6gbD6Z53cW0Tm6KtLEEIxubaXlyi5VWYXK5hYDuCNfvKa11yMrLeN+CPSfDMhuHDXX4trOFaZl2h3y1izha1T0j0enmZtbHMNh8Tc8ucbooqVKqgGpsbaj5i/krA4V8K6hg7AEAE67Xbf3mWpYKq1Q0zqpYZbHVSO3xKqmT82b3/qArMqVKf0jW6nX7ypyzgjiP59RiEUG5/EdLTMcTx1ShX9N2NmAXJrpNPzDxE4ehRp0rDpuwFv3go6oi1vJDHiHFMNhiFVAem99wfn3ibixGIUZ6arTPjQmJMLY3dgTc3Ave/tNN6bmmqsvW36AH3lIKiLtkvCsLhytS1NmbKFcZien+mUeKctUVpOaTtrb+WSbD5HmU3LUCfTJIY5c/dT4nVXibeoaWYFmXqPaa0N76ZXDUGzqGYlA30tpqPHtK/Hqi0q9TJUPqNa7bmx7D2nXHg2ck3IQdtNfaUMXQAAqg9TqNzqPe0nJ7s6IDOslFcMLm757kk+faWuWOWFxFRGNZRY7EA6feZinQ/lu7Ndswt4/SWcDXqfVnsb2FtpMtFIs81cO9LEOAQVv+a2nfSU6/DwFpre+twBvaVa1OpWZle2ca5sw1Hf/ABJcJWanUB1LKOkb6TDWkaLgfL9RzmdWCWNpZwPLQamykNmzaHtb3Mc8I5uNRVpuAoC+LRzy8yVGCXsG3HmDdCuKehVwTgFOkOt1Jve1r6S9x7jVLD0WKC7WNhfvbuPE0nGOGUqS9Ow8amfOOZeLUwLClctdbn8P2MI22K1GLo+V4zEtUdnc3ZjcyGXOIYFqZ/p82/YynPbg046LoIQhHNCEIQAIQhAAEbiobKfaKIywF2U66jacXcj9qkhZJMjZibjxO8NXvfL0+T8SN3IY6Qw9XIb2vftPKbBJUPuF8WPqKydNlKsAbbj6vmS08awvUUstVTtfcebRHh66o4bLpcE/reNXWk1Uur5c2u1/mMmxHG9GmxXG2erRNXLY5erL1EjzNBxaor4gq626AQfzeJ1U4RhnwiVEqq1S3bTX7yurmrkK2Iy2JNibqLSkZtkZceL/AAafh/Kq2WqxFrA5b9+05r4mzuFGdiP9PxM+/H3RVp9RAIvb5mj4fXT1c/4mA37QeVjQxboT46g6UrgC7NqO6xFw6gFqMxNyPGrfeaTmHja5WpAWcG+YjcTJYziQt09LNoWHeOm6Jckaloh42gZzdQVKm1jrf3ER1cOuXNltl6d+0v8A8NrYNqdSWv8A3ix6aP6qq+Ug39jaIxoojp4FWBPqE21y2lYYZmBytbXRZLgyDezWB0v5lVkCMbNqp/WKWOxhCSc4ynSzeZyAyuerWe4wDMNSymx/9TrGUUADK12I28TLAsYOqUqAuSdJqeGc2Ck1gult5i6a9JJbqA0nT9OjbkXE2hWfQz/1BZluFsQdfeZTiXGhUZy62JO8SKWA11uZ1UBYbRouhJRt2S4jE5lIc3BiKvSymx+0bBM1y242EhxWGLC9j7fMvw87hLfhWDS0KoT1haeT1CwQhCaAQhCABLXD6lmt5lWeqYnJDOLiYNMRTPjSUqisDpsZcWvnSw3EqOT3ngzTi6ZkUd5SvY2O8lo1CFB3t2lX1CRptJsPiPwi2sxM1oaYfiZs4GosCo8eY55Y4xkspP1G9vF5lcLVKsGPxPab2e4FwDHjOibjZ9FpuysWDXBvrvH9HihemMoBqKLZhtPmNXjhUgDa2ovrGfD+JAWdC1xrllVOyX08TTcXxIcMXXM9goI7GZh9ek3uNhNTw4ispJGTUEk6C3yYv4lhrMzIlxfQwbMxKdVAadze47abd7xRiqS+q1MNYBbNppqLggx5UoE072sx3HfLM3jaDnKwF2cdXx2k2x4oX1QQAFF0B7bmS4jC5eux1HSPf3lQt6fTre/2l16tQ2ZjdR+EbRGy2JzTQLTJO4vlW+pJ3P2nFMXK3tbKbkQzXJYqB47ad5Yxi0wFWmdxqp7mZYYkKJmZgNRawI3EmqvnZRvYZb+85wmdAzBct9L9pNw5FOfOe1rj852m2LJHBoEFl8bnt9pcwGBL5couTtOMBh2sW3ZLi3nxce0f8BrGkFb6mb7ZfiViSZK3IzLkNVwL62G/xIsRwUOnRcgHbvN9hWV1LYk6j6e0S4t6YfLhqlz4t37yqkvkjJNPR8/4rypUWmaltvbWZEz69zbjjSwreq49RhZUFrkHyJ8hnd126OnhbcdhCEJ0lghCEACEIQAloVCDp3lurSIPsYvjfBVM9Mqd1nnd3i/uhWUFcqfmCMAb5ZNW1APvtOKq955o1nrsubY2MlxNNQQFbc6zmrRK2J1vOq1MqFJBOkBSTGULaggm09wSObsL6DUiV2Ritz389p7h6uW4B2F/mMmbQ0TGVnuhLG6WXU5dNby5w7jVRQUVrnywijCVzTsL3JJ27AjaT4SvlBzAa3t5m5COI4r8WzKp1zlrMRsR3tKmNq/TYn6iPtIsIqZFY7lyMvt3ktdkV1bUopsV8XhkLiLKWIsSbCwPzO8dxAOQMgItsuhkblGqMLEDsuwt5neKWmpUqTmtoR3mMcMHQQnM19Pwk3t8zqkhcn07E+D2+ILhVKnr6jrYm0kpYSplzHpGwynWKYc4hnXpZyQPwgS9SwwcKMuTN1E+42lDBowb6W0/MDvGNGr6j2YE97eLdo8PRZ+DPh2GF7Lc3vnPkytXxGVv9umkecNFlJXZtQIuxPC82YlbEm/eXohk0XcPzeRh6hqAOUGi2sfuZkMbzhiGJNPLRHhFH7k7xxheGMzGjlLF9BlGg+ZkOK4FqFV6TbobGdPXhFtqW2X45KXwQV67ObuxY+SSf7yOEJ3pJeFghCE0AhCEACEIQAJd4SeojyJSjHg+HJzv2Ub/ADIdivpuzH4eNT0J8G049E6XGjbe0sZT9P3hiGJVPaeK0KV66nQeBJndrJqQMp31kmLqZmXpFrdpYxlFXXp0sQLTKCziri81G1he3iVuGuuYEgbd5bqYC1wSNBtFtNCWAGniA1ljC5Wck6AG5Pm3YSxRVHq31AF9DKTgAhRsu/uZZCZCPJgY2WVTpqOD9JsB7meNTNN+oi1wSPNhecJQstjte5H9jPa+1Rm1bNp8ACApFjKAvZG0bW/f4vLFHhR9P1WYdP4e8p03v0G1zsfEkWoylQSPBHmaaRlurQEm+9pbqYtz0jQL8XEmqsULMg8WJ21lanhvVJztkN7mKYS+rr/qMSe1zGPD84C3GUtpc9h3+YnsFqWAzW2P/uPeD4u2Z3AbL9KsftYeY8RJm74IlGnTIe5zHQiX6Aw3dWNtTtE1B+hLjSwsvi8cHha5AQbZh3lPfBdFbH88YPD0qjYekTVA6RlsAfJb958P4hjGrVHqubs7FifczZ85Y3DU81KkS9Q6MQRlBmEnf1INW2i0FSCEITtHCEIQAIQhAAhCEACaTh+HKYcsfxHb7aRDhaWZwo7zYCkzFVW2ijT2GpM4e5PWJOb+ClVw1P1KShtxcn/ErNhQazKGFh2k9KmxNQjZCeobm+0oZ/x7b3Pmea2CRGlBixAGx0+DvJK9XLoNs36WnFJ2R8ynUj9L7ybDuiqoYXJJJmGnmuZiD2kWCqlGBuDf9pcwuJTqXLlveUsJTUvYsba6zAJKTAv1AEZv1jLG0abVkIOUHSx+IrqU2P07A6eSPeWrE7j6SPtNMZLUw5GYXBGYL8eJDikJKgebkyxVS5OW+rXF+xAktagrkC9sqEm3ciBliavbqyjpHfvec7sM30927y2gNmaxudAfMhekFX6t9xA0tNXJXIoug1v3nrYNQoC3dn1tf9pBQcKQVJuQRLFHpFxo19JhlljCV8isoUa6G+4+JZwoBtlsFGlm+p2Gv2ldqrIDnWxa2pGo+JJamguGOYC9z5MZIyWxvQ5hr3boAbQWI2A2l1OJ1KzFKjEdOgG15nkZ0p52OrmwA303vOVzXAPSf3IlE6RNpmY4jQKVHU9iZWjHmD/Xf7f2i6exxO4JnSvAhCEoaEIQgAQhCABCE9AmAOuW8LmYudhGWIYpnINmZcvgAE2lnDYP06Cqv1mxaR8Sx+dcmRSoAzEmx0PaePzzuTZH1lBaxppUVDo7BA3my6ysMRam6OAb7S3xDFq1KmqoB6YJt2tff5lTFhCist1b9pzjoKFVRTbQ59t9pE+H0Vg34d/BvPfRGXMCPeD0mBYEELlHxA0uUcAWp+od/F7394upqxYDKdPaSIDlJBNvmeYfElXBBPv7QMo5z5bkElr2PgfaTvVK3AO9iZFSqHOWNrE9++suLUBqHMoFxaCQSRN6zAaa9/10llad8q3GYnKTbsdZSrVR0WFux9xLXD6Bdajg3y66bx8SYwGDVjTUqwAuAbaMfN+1p4eS61iwsRfTXUiN+E4rOoWq4zDew0A7Ae8Q8wc8VS5SgBTCErn3c20vfYRocMuR1EyCbIcXwOqm628SD+CcMAbaaxS/HcQSSazknck3nS8erj8f6gS66cyjgaHDYao5JbW2wYX/AE8SzS4TmJzowzHxcX7ETOJzTiRs4/8AFZZp88YwbVB/4L/xG/5ZmKDNHgOXKjMVIbTYlW1/4jqrwcYSg1bE5QPBILHwF95hKnPeOIt65A9go/xEvEOI1axzVajOfc7fAjR6kn/Lw3AjxuI9Soz7ZiTbwOwkEIT0EqVIoEIQmgEIQgAQhCAAJoOWOBNWPqEWpr3OxMOW+WKmJ6rWpjue/wD6n0TEVaaUxTpqfTpr1EfTf2nF2Owl9sSc5fCEFWoig5wSuw/M3x7TOtXX1M7qAFGW19SO2k64tialSqDlYKp6ARa0XcSpkG1ge9we53nmSYcaLPEq9IuuUsFtYjS1vErYmw2N1Ow8GUlN1sfPnWDP+gi2UxLNVbC52tqvk+ZL/GnUX7C1/iU8Ric2USSou/nS3xCwotUcaQlmAtI8G65wStgSJIMKWUMdQBt7ypRYll076CajGTVAhqbn29tZadDnADXsP8Sk7WzD8V/8ycGx94CsuJTuDtp57zyjWy9IuBfqt4kKgG+95cwlAtcAXzWA+ZVbJNl1q7EfSLXFrb28mZHF/W/+4/3mgxtY0Udj9b9K/wBIGhmaM7enB7kVgjyEITvHCEIQAIQhAAhCEACEIQAIQhAD0CbDlXlZKnXXcAD8P/3eIeF4PNr2ms4XWygfkXWxG5HkzzeTtZ6j4R5JVpH01nwmFw4y6Ar9Pcn4/WfLOM8Yq1KjMGWlTt0qNsvkjzLHG+Ju1JmtZ3Nrg3yqPA8zNLSI6mUk9lsbEe85JGQS+RinESmxzORoW2I9/ESYnEqxJCgHuO1+8Z4TA1HzZ+m47j+3tFuI4YVOxPxJVZWLKym97qPtKzEn2lmpRIPf4kTE7xKHTOKi2sYGpsQde/vJKzaDSeoq2PmBtneHrlL27767QWuQQ19pAlPXedNTsfaF0Y0TNiQWzWuSfMtU8QpqDS2kXsltfM7K2sY6YrQ5wAX1BrpfWanhJp01LNa9Ni3yLaTDUmIIG1409T1EcdzcfpKxZCSFXGuImtUJtZbmw+8Xz0ieT2oRUY0i4QhCOaEIQgAQhCABCEIAEIQgAQhCAGk4DsY4w/8Apt94Qnz/ABnNyenS/QPmNaWx+IQjyGiR4r8PxFuI2+5hCTHQgx/1GKTCERjxPH+mRD6vtCEwY6TcyWptCEABvpE9/CJ7CNExk7br8iXuH7t8whHRKQir/U3yZxPYT3OPxfooeQhCUNCEIQAIQhAAhCEACEIQAIQhAD/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data:image/jpeg;base64,/9j/4AAQSkZJRgABAQAAAQABAAD/2wCEAAkGBxQTEhMUExQWFhUWGBgZGRUYFRQYFxcYGBYXFxYaGBcYHCggHBolHBUUITEhJSkrLi4uFx8zODMsNygtLisBCgoKDg0OGxAQGCwcHCQsLCwsLCwsLCwsLCwsLCwsLCwsLCwsLCwsLCwsLCwsLCwsLDcsLCwsLCssLDc3LCwrN//AABEIAOEA4QMBIgACEQEDEQH/xAAbAAACAwEBAQAAAAAAAAAAAAAABQMEBgIBB//EADgQAAIBAgQFAwIEBQMFAQAAAAECAAMRBBIhMQUGIkFRE2FxMoFCUpGhFCNiscEzctEHJJLh8IL/xAAaAQADAQEBAQAAAAAAAAAAAAAAAgMBBAUG/8QAJREAAgICAwABBAMBAAAAAAAAAAECERIhAwQxQRMiYXEyQlEU/9oADAMBAAIRAxEAPwD4xCEJ9SRCEIQAIQhAAhCNeGcArVxmUBU7u5yr+piSmo7bMFU7p0mb6QT8AmbjhvKtFCPUJqt4AsB9vxR9hqKITTp0htcNYAX7Tml215FCuaR8zpcKrMbCm1z7RlR5RxJ3TL8m02FSq98zDKADd1aw08eTKOJ4lRyqzVKra9jYaScufkJvkb8EB5RrA2JUfecVOV6gIFwb+BeOsQyOwZPUF1zanQ/f7TR8tYbBs1sQWDZbggkjbWTfPNfJsXN+nz2py5UF9RKlThNQdgfgzZ8cp4TM4oM9gdzc3N5njRqA2/c/8xV3J/6ClISPhXG6mREW3mkFGoD0spFts15WqYj89MX+P8yke5L5Q+aEcI3qUqLa/SfbaU8RgWXUaj2nRDtwlrwZNMqQhaE6jQhCEACEIQAIQhAAhCEACEIQAIQhAAndKmWIA3JtOVW5sN5uuX+GU6FP1KpCsd2O6eAg73keblUF+RJSxRxwDlRQw9XKWte26j9Nz7TQYceuGRLIqHR3F7W8JtaQotZrdHpLe4AHUR+c+PidYolawRAG06mJ8zz3JydtnNKb+TvhWDeo4pU6gJLa1G0/8PE1HHuUlTI5qkuOx2HwBpMu2F/hnIDrUqHUIv4b/Ee1MPiMRh1d6gQJuinU+xmYbFfJSEWN5YqeoSX0Ot89gAfbaQ4qvhaNEBkDsDYsV7+0YYzDVWo2FQoBuBr+pkvDcFhHwgNVrsGIudNY+JKPKjPoKGKRAEZSt1zZsqff9Z1h3w2HDhkZ8o/Mbf8A5PeX+LcNpJSYGo1MBgVS31A9x5nvBsDgvQb1KzdTWAPf4mOBT6ogGLoVg6oGo3A7Fu/bxOuH8tu7gGsCB+bQW946x/C6FJG9Or6e1iw1Osg5f4Kapq/9yjXQjex1ETAf6tCfF8sFSzBw1uyf4iz0jbWm2mlzeaily09Msysz5fwg7zT8pcWphf52GAy/iYf3kpRaY8ZJnzHimGCKvSPke/vKditra37eJvOL0qVbEVhlyqRcDZTva3/3eYqrh3IYnQK1gDtYeD3i1Xo36IDhRVvYWYeB/eKqtMqSDoRHlPEBXupsLay3iVo4ikRtVXZvzexnXw9hw0/Boz/0ysJ6y2NjPJ6adlQhCE0AhCEACEIQAIQhAAhCS4WgXcKNyZjdKzB9ylw65NVhov032Jmp4agxFVvU6qaAnTYkahR/VIKWCyLSpIdN6ngL3+8PXIOXDgBc1lcHY7lrTyOSecrOeUsjZ4DgJxOG9ZnK2vkA3t2z+XA0i9MJhkokPU66egA13/MYYrHsxpJh3KJcXvsX2a0aYLkkoWIYOaovYnQGLdek+RZeGdxvCqz0fUWogC6dGjtfa874SlYUKi06b50IbM92AvoconlfApgnC1qrF72KL+LN9NvibjAVTQw+TVWdWZSdSBbS5lnKlZzNfDMZR4hVq2o1KWdPpZx0NeMX5OVcO7Gp0g5grdv9zdxEODVqrsWquy3zM2y6biarG8T/AIijVoUQAAoCDcN5uY0k9Ek0hLwPA1Kp9Os6MjqUGY9S+Mkucc5MGHoKqOrMW/GQCNOxi/A0mwro1Vi1a+VBe4QW7Rxxfg1bF0Fz3LhrhidhFlakikXYp4Ry9WqK9OqyOCBpnBK27iW8VyNUw2HdqZFRmIIF8ttfPf4i3D0EwPqWvUrZdyDkHz5lmq1fG4SncsrFzqSQum1vEWdpjZV6QYLhGJxGbpZaiiwAbQzSUuEV6WAy1Rd2+pvA7xfyliDh6/ph2q1Do2pyjT95ouZOaHW6UkFXTqA7SUpOy0HoyPFayOi/w4U6WBYakjRrN2mf4twxcN/LZiWqrmysb2B7Az6XwDhlJsITVTKpfMEIAN9Ta8xvFWOKr01poLkt0sNaYU7i/aZ6UUj5zWoWU2U6GR0HAYEbHf2mn4vgqyVWRVuCbA6f2vM/isKabFGGpH73iMeyjxKlrmGxlKPkwhYMnfsIjdCCQdCJ6vVm3HFlYu0cwhCdQ4QhCABCEIAEIQgAR3ywAHLnt/8AGJI8wK5KVtidROXtTqFCTejSCvfM5JAqAgDv42kxVqNBaIWzVNQ3ceIpwWIvVoh9lA195seGcP8A46o1LOFKEWN9bbTzGRUdFPlXgtV6dQ1Sf5ZzoCeonvYfE0/LXHWet6Kg2QXud7+DIMdh2oYqjTH4R9Q/GQLWjxeXxTp1cRqrMt2C7/aVcliR3ZW4vy5au2LK57LmCaEZ+wkfAOH4jEVlq1rDLoyE9jqdPE8ocYq4nDvSog06lIaK17svm8k5PxPoh6lds1Q9Nr6+dYsrxJ6y2ec1YSgn8kB1UgkhF8nzJuVEo00NlGUAjMTrb38StzLjamfPTcFWFwjC1vIvKHK+Cz1KgBbrU3Q7Xt2nQ/4Kzmb+8aU6hWqDkWojNdWAvZfcnvGXF+aqVJcrLYMbLpF/L+MfC0WWqhtmKqDvacc4cCNVaDoB6ai583Osk2nNX4dFYrRTq8bdKdT1KSNcE07j6l9zOG5m9TDU6K0l9QpmCbaA6i/m0r8t4CviGanUX+WVIU/l95BzJwirhXpigM7oo6/Y3vHli5ULDJrY04BzJTRaheivqUxc27AdifMp4HjKYyv/ACro1S9xbx3vKmG5fqnD1qhuqst2Dbt5yyvw7BVALUqbLqMot15fxXkZK2PGzR884dc2HRaxT0xmtcnMwI+q0g5mr06K0wqFazDM1QC/TbUaeZVxGFrU6gqMDdDojDMDffN/SLSk+OanW9djnzHShuEHfN/T4EEtlkhOmDV0d2JWr+ANudR2mfr467VEYDMT0se3tH3GrPUbElrUyRYfB2Amb5iZGfPTFkOvveLKiiVnuA4r6ZU5QWXS/mUuaCrVvUUWDgE/PeVQ3fe+8krlWpWvquv/ADLcHKozRWMcWLIQhPVKBCEJoBCEIAEIQgB0i3IHmahgLoAPAmYomzD5E1VHE2qL4C3+88/uPaRLkV0S0MI1zYXy9/Ev8LxTUayMDlIuzEd7A5QfaaPg/HsN/C11anZj+L5iPhtCk1GvUWrfJoFI1N5w+mVSGFLjBauleqS1Nyu/Z9iaftefQOJcaqJVolCGosoVl3YH4nz7k/gr12uxBWic62N7AD6bfMu4KvVLVVQH1L3Ddh7Wlmo1Zyyys+h4CigqBiMjOdDoCR8RbzFwZFq02utOkcwa5IOY99IYCs9fDhKhC4gfQ7C2sk4PiPVpnD4yxqK1gSdT3uDJNu7NaTVE+EwlGvhiqDNluATuWF/MznBuI1aOIRa6rTUm2w+0v4vibYVP+3s1MNr3OpmZ41iKdeoc4IBsQxJ6ZXiuVpkJqqNLznj6NR8oc+ogHSO9zFnNXG2GEorTBz6KUN73iji+C/m0qjVACB1FddF2P6WjjhHEaOIo1HdbFNqjaXOwlFGKSFblke8v8QbDoA/+vUGwUHKP8RHzWKtSs1VXOQAFwWIP2HePuAil65qVQqg6K2a9/mLOdcfh3rE0s100Kjuext4iOlMrFNivAccd6QU1D6ZqWH+zuP1l/A80MtXKX0B6D/T2vE2LxmGXCrlVgbtcd80X8IWkCucdJ1Fz1e3+YjZ0QjRreYuaqt7oQupFyN4no8bNyAFZ6ne2lydYv4/i6RQil6i663AIt7RfgK1NaNg5vqRcftEsoPeI42gWqJlIyjT8ua0y1TDZwxBBAG3v7TuojMyMdb7ieGiWz5elQQPmC36CdCtE2tpLmCwmYlLbiMzgtRlX9xpHOBoVEIb0s3khdoyiib5WmfOK1MqxU6EG04j7nMj+JJAAJAuIhnsccsopnUnaCEIRzQhCEACEIQA6QaiOqps1u+XeJaZ1HzNHiG6gbD6Z53cW0Tm6KtLEEIxubaXlyi5VWYXK5hYDuCNfvKa11yMrLeN+CPSfDMhuHDXX4trOFaZl2h3y1izha1T0j0enmZtbHMNh8Tc8ucbooqVKqgGpsbaj5i/krA4V8K6hg7AEAE67Xbf3mWpYKq1Q0zqpYZbHVSO3xKqmT82b3/qArMqVKf0jW6nX7ypyzgjiP59RiEUG5/EdLTMcTx1ShX9N2NmAXJrpNPzDxE4ehRp0rDpuwFv3go6oi1vJDHiHFMNhiFVAem99wfn3ibixGIUZ6arTPjQmJMLY3dgTc3Ave/tNN6bmmqsvW36AH3lIKiLtkvCsLhytS1NmbKFcZien+mUeKctUVpOaTtrb+WSbD5HmU3LUCfTJIY5c/dT4nVXibeoaWYFmXqPaa0N76ZXDUGzqGYlA30tpqPHtK/Hqi0q9TJUPqNa7bmx7D2nXHg2ck3IQdtNfaUMXQAAqg9TqNzqPe0nJ7s6IDOslFcMLm757kk+faWuWOWFxFRGNZRY7EA6feZinQ/lu7Ndswt4/SWcDXqfVnsb2FtpMtFIs81cO9LEOAQVv+a2nfSU6/DwFpre+twBvaVa1OpWZle2ca5sw1Hf/ABJcJWanUB1LKOkb6TDWkaLgfL9RzmdWCWNpZwPLQamykNmzaHtb3Mc8I5uNRVpuAoC+LRzy8yVGCXsG3HmDdCuKehVwTgFOkOt1Jve1r6S9x7jVLD0WKC7WNhfvbuPE0nGOGUqS9Ow8amfOOZeLUwLClctdbn8P2MI22K1GLo+V4zEtUdnc3ZjcyGXOIYFqZ/p82/YynPbg046LoIQhHNCEIQAIQhAAEbiobKfaKIywF2U66jacXcj9qkhZJMjZibjxO8NXvfL0+T8SN3IY6Qw9XIb2vftPKbBJUPuF8WPqKydNlKsAbbj6vmS08awvUUstVTtfcebRHh66o4bLpcE/reNXWk1Uur5c2u1/mMmxHG9GmxXG2erRNXLY5erL1EjzNBxaor4gq626AQfzeJ1U4RhnwiVEqq1S3bTX7yurmrkK2Iy2JNibqLSkZtkZceL/AAafh/Kq2WqxFrA5b9+05r4mzuFGdiP9PxM+/H3RVp9RAIvb5mj4fXT1c/4mA37QeVjQxboT46g6UrgC7NqO6xFw6gFqMxNyPGrfeaTmHja5WpAWcG+YjcTJYziQt09LNoWHeOm6Jckaloh42gZzdQVKm1jrf3ER1cOuXNltl6d+0v8A8NrYNqdSWv8A3ix6aP6qq+Ug39jaIxoojp4FWBPqE21y2lYYZmBytbXRZLgyDezWB0v5lVkCMbNqp/WKWOxhCSc4ynSzeZyAyuerWe4wDMNSymx/9TrGUUADK12I28TLAsYOqUqAuSdJqeGc2Ck1gult5i6a9JJbqA0nT9OjbkXE2hWfQz/1BZluFsQdfeZTiXGhUZy62JO8SKWA11uZ1UBYbRouhJRt2S4jE5lIc3BiKvSymx+0bBM1y242EhxWGLC9j7fMvw87hLfhWDS0KoT1haeT1CwQhCaAQhCABLXD6lmt5lWeqYnJDOLiYNMRTPjSUqisDpsZcWvnSw3EqOT3ngzTi6ZkUd5SvY2O8lo1CFB3t2lX1CRptJsPiPwi2sxM1oaYfiZs4GosCo8eY55Y4xkspP1G9vF5lcLVKsGPxPab2e4FwDHjOibjZ9FpuysWDXBvrvH9HihemMoBqKLZhtPmNXjhUgDa2ovrGfD+JAWdC1xrllVOyX08TTcXxIcMXXM9goI7GZh9ek3uNhNTw4ispJGTUEk6C3yYv4lhrMzIlxfQwbMxKdVAadze47abd7xRiqS+q1MNYBbNppqLggx5UoE072sx3HfLM3jaDnKwF2cdXx2k2x4oX1QQAFF0B7bmS4jC5eux1HSPf3lQt6fTre/2l16tQ2ZjdR+EbRGy2JzTQLTJO4vlW+pJ3P2nFMXK3tbKbkQzXJYqB47ad5Yxi0wFWmdxqp7mZYYkKJmZgNRawI3EmqvnZRvYZb+85wmdAzBct9L9pNw5FOfOe1rj852m2LJHBoEFl8bnt9pcwGBL5couTtOMBh2sW3ZLi3nxce0f8BrGkFb6mb7ZfiViSZK3IzLkNVwL62G/xIsRwUOnRcgHbvN9hWV1LYk6j6e0S4t6YfLhqlz4t37yqkvkjJNPR8/4rypUWmaltvbWZEz69zbjjSwreq49RhZUFrkHyJ8hnd126OnhbcdhCEJ0lghCEACEIQAloVCDp3lurSIPsYvjfBVM9Mqd1nnd3i/uhWUFcqfmCMAb5ZNW1APvtOKq955o1nrsubY2MlxNNQQFbc6zmrRK2J1vOq1MqFJBOkBSTGULaggm09wSObsL6DUiV2Ritz389p7h6uW4B2F/mMmbQ0TGVnuhLG6WXU5dNby5w7jVRQUVrnywijCVzTsL3JJ27AjaT4SvlBzAa3t5m5COI4r8WzKp1zlrMRsR3tKmNq/TYn6iPtIsIqZFY7lyMvt3ktdkV1bUopsV8XhkLiLKWIsSbCwPzO8dxAOQMgItsuhkblGqMLEDsuwt5neKWmpUqTmtoR3mMcMHQQnM19Pwk3t8zqkhcn07E+D2+ILhVKnr6jrYm0kpYSplzHpGwynWKYc4hnXpZyQPwgS9SwwcKMuTN1E+42lDBowb6W0/MDvGNGr6j2YE97eLdo8PRZ+DPh2GF7Lc3vnPkytXxGVv9umkecNFlJXZtQIuxPC82YlbEm/eXohk0XcPzeRh6hqAOUGi2sfuZkMbzhiGJNPLRHhFH7k7xxheGMzGjlLF9BlGg+ZkOK4FqFV6TbobGdPXhFtqW2X45KXwQV67ObuxY+SSf7yOEJ3pJeFghCE0AhCEACEIQAJd4SeojyJSjHg+HJzv2Ub/ADIdivpuzH4eNT0J8G049E6XGjbe0sZT9P3hiGJVPaeK0KV66nQeBJndrJqQMp31kmLqZmXpFrdpYxlFXXp0sQLTKCziri81G1he3iVuGuuYEgbd5bqYC1wSNBtFtNCWAGniA1ljC5Wck6AG5Pm3YSxRVHq31AF9DKTgAhRsu/uZZCZCPJgY2WVTpqOD9JsB7meNTNN+oi1wSPNhecJQstjte5H9jPa+1Rm1bNp8ACApFjKAvZG0bW/f4vLFHhR9P1WYdP4e8p03v0G1zsfEkWoylQSPBHmaaRlurQEm+9pbqYtz0jQL8XEmqsULMg8WJ21lanhvVJztkN7mKYS+rr/qMSe1zGPD84C3GUtpc9h3+YnsFqWAzW2P/uPeD4u2Z3AbL9KsftYeY8RJm74IlGnTIe5zHQiX6Aw3dWNtTtE1B+hLjSwsvi8cHha5AQbZh3lPfBdFbH88YPD0qjYekTVA6RlsAfJb958P4hjGrVHqubs7FifczZ85Y3DU81KkS9Q6MQRlBmEnf1INW2i0FSCEITtHCEIQAIQhAAhCEACaTh+HKYcsfxHb7aRDhaWZwo7zYCkzFVW2ijT2GpM4e5PWJOb+ClVw1P1KShtxcn/ErNhQazKGFh2k9KmxNQjZCeobm+0oZ/x7b3Pmea2CRGlBixAGx0+DvJK9XLoNs36WnFJ2R8ynUj9L7ybDuiqoYXJJJmGnmuZiD2kWCqlGBuDf9pcwuJTqXLlveUsJTUvYsba6zAJKTAv1AEZv1jLG0abVkIOUHSx+IrqU2P07A6eSPeWrE7j6SPtNMZLUw5GYXBGYL8eJDikJKgebkyxVS5OW+rXF+xAktagrkC9sqEm3ciBliavbqyjpHfvec7sM30927y2gNmaxudAfMhekFX6t9xA0tNXJXIoug1v3nrYNQoC3dn1tf9pBQcKQVJuQRLFHpFxo19JhlljCV8isoUa6G+4+JZwoBtlsFGlm+p2Gv2ldqrIDnWxa2pGo+JJamguGOYC9z5MZIyWxvQ5hr3boAbQWI2A2l1OJ1KzFKjEdOgG15nkZ0p52OrmwA303vOVzXAPSf3IlE6RNpmY4jQKVHU9iZWjHmD/Xf7f2i6exxO4JnSvAhCEoaEIQgAQhCABCE9AmAOuW8LmYudhGWIYpnINmZcvgAE2lnDYP06Cqv1mxaR8Sx+dcmRSoAzEmx0PaePzzuTZH1lBaxppUVDo7BA3my6ysMRam6OAb7S3xDFq1KmqoB6YJt2tff5lTFhCist1b9pzjoKFVRTbQ59t9pE+H0Vg34d/BvPfRGXMCPeD0mBYEELlHxA0uUcAWp+od/F7394upqxYDKdPaSIDlJBNvmeYfElXBBPv7QMo5z5bkElr2PgfaTvVK3AO9iZFSqHOWNrE9++suLUBqHMoFxaCQSRN6zAaa9/10llad8q3GYnKTbsdZSrVR0WFux9xLXD6Bdajg3y66bx8SYwGDVjTUqwAuAbaMfN+1p4eS61iwsRfTXUiN+E4rOoWq4zDew0A7Ae8Q8wc8VS5SgBTCErn3c20vfYRocMuR1EyCbIcXwOqm628SD+CcMAbaaxS/HcQSSazknck3nS8erj8f6gS66cyjgaHDYao5JbW2wYX/AE8SzS4TmJzowzHxcX7ETOJzTiRs4/8AFZZp88YwbVB/4L/xG/5ZmKDNHgOXKjMVIbTYlW1/4jqrwcYSg1bE5QPBILHwF95hKnPeOIt65A9go/xEvEOI1axzVajOfc7fAjR6kn/Lw3AjxuI9Soz7ZiTbwOwkEIT0EqVIoEIQmgEIQgAQhCAAJoOWOBNWPqEWpr3OxMOW+WKmJ6rWpjue/wD6n0TEVaaUxTpqfTpr1EfTf2nF2Owl9sSc5fCEFWoig5wSuw/M3x7TOtXX1M7qAFGW19SO2k64tialSqDlYKp6ARa0XcSpkG1ge9we53nmSYcaLPEq9IuuUsFtYjS1vErYmw2N1Ow8GUlN1sfPnWDP+gi2UxLNVbC52tqvk+ZL/GnUX7C1/iU8Ric2USSou/nS3xCwotUcaQlmAtI8G65wStgSJIMKWUMdQBt7ypRYll076CajGTVAhqbn29tZadDnADXsP8Sk7WzD8V/8ycGx94CsuJTuDtp57zyjWy9IuBfqt4kKgG+95cwlAtcAXzWA+ZVbJNl1q7EfSLXFrb28mZHF/W/+4/3mgxtY0Udj9b9K/wBIGhmaM7enB7kVgjyEITvHCEIQAIQhAAhCEACEIQAIQhAD0CbDlXlZKnXXcAD8P/3eIeF4PNr2ms4XWygfkXWxG5HkzzeTtZ6j4R5JVpH01nwmFw4y6Ar9Pcn4/WfLOM8Yq1KjMGWlTt0qNsvkjzLHG+Ju1JmtZ3Nrg3yqPA8zNLSI6mUk9lsbEe85JGQS+RinESmxzORoW2I9/ESYnEqxJCgHuO1+8Z4TA1HzZ+m47j+3tFuI4YVOxPxJVZWLKym97qPtKzEn2lmpRIPf4kTE7xKHTOKi2sYGpsQde/vJKzaDSeoq2PmBtneHrlL27767QWuQQ19pAlPXedNTsfaF0Y0TNiQWzWuSfMtU8QpqDS2kXsltfM7K2sY6YrQ5wAX1BrpfWanhJp01LNa9Ni3yLaTDUmIIG1409T1EcdzcfpKxZCSFXGuImtUJtZbmw+8Xz0ieT2oRUY0i4QhCOaEIQgAQhCABCEIAEIQgAQhCAGk4DsY4w/8Apt94Qnz/ABnNyenS/QPmNaWx+IQjyGiR4r8PxFuI2+5hCTHQgx/1GKTCERjxPH+mRD6vtCEwY6TcyWptCEABvpE9/CJ7CNExk7br8iXuH7t8whHRKQir/U3yZxPYT3OPxfooeQhCUNCEIQAIQhAAhCEACEIQAIQhAD//2Q=="/>
          <p:cNvSpPr>
            <a:spLocks noChangeAspect="1" noChangeArrowheads="1"/>
          </p:cNvSpPr>
          <p:nvPr/>
        </p:nvSpPr>
        <p:spPr bwMode="auto">
          <a:xfrm>
            <a:off x="2698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10" descr="data:image/jpeg;base64,/9j/4AAQSkZJRgABAQAAAQABAAD/2wCEAAkGBxQTEhUUEhQWFhUXGBgaFxgYGRwgHhwYFx4YGhkaGhocHCggHhwlGx0cITEhJSkrLi4uGB8zODMsNygtLisBCgoKDg0OGxAQGzQmICQsLC4sNDUsNCwsLywsLCwsLDQ0LCwsLCwsLC8sLCwsLCwsLCwsNCwsLCwsLCwsLCwsLP/AABEIAP8AxgMBIgACEQEDEQH/xAAcAAACAgMBAQAAAAAAAAAAAAAFBgMEAAEHAgj/xABHEAABAgMFBAYHBQYFAwUAAAABAhEAAyEEBRIxQSJRYXEGEzKBkaEHQlKxwdHwFWJykuEUIzNT0vEWY4Kiw0PC4jRzg5Oy/8QAGgEAAgMBAQAAAAAAAAAAAAAAAgMBBAUABv/EADMRAAIBAwMCAwUIAgMAAAAAAAECAAMEERIhMRNBBSJRYXGRodEUFUJSgcHh8DKxI2Lx/9oADAMBAAIRAxEAPwDqXSq9l2dCeqSZk1aiQkIWvYljEvZQCoPSXiySqakmCUq1BaETJanQtIUk7woOD4RIpgp2DhwC1QCxIfcSB4CKlptCJKMSmQgZABhyAHuEdOlkLO+N4zvhLvHpQtT9X+7RvzUfgO7xhasV92i0TVCUt5QTgmKVtY1EuUofIAM6uJaFrUDHAkhSQW7TrWI743jO+EGxGZKIKZpS4qM/074M2a/lJLTRiGpGY7tfKBaugOIGoRlxnfHqWovEFnmpWkKSXSciInl5w6FBHSe3zpZkpkJKlLK3CUoUWSkqoJk2WnNvW+Yv3Lbeus0mdskzJSF7L4XUkE4XALOaOHivfkyzkYZ6ETMLKCVoxgO4cAg1Z4o2m804xgtIQhwAnqnZhvO/5QQRjwIJdR3lq238hKsAXKSsHaC1EMNchmzZ74kt16MEqlrlFCqAqKql2zSDSBd7TbFMT++mMsCkwAhXDSukVLjv2V+zFM20ArCjtS6OxZJFKYiCWPHOO0N6SOonrC0q+FrWlKFyC7Aj94DWpZxuBaCE+88KinqpxbVKCQeRgXZbwkoJV165h3KdnYD2c6Z8Y1abxlTsIUahywKk0NMw2fwO6OKsORJDKeDDlktOME4VpY+uljzAixAW22iSZaUqXMQEs2DEMgwBIGXyEV7uvKQlJwzFlTYdrGpiCoipDtXwaICk8CcWA5MYojnTCA4Dwr2yeiZVapBUzVTMyD0ored0RBclTv8As+IMC6JlQAANcqHm2jEROhvSdrX1h+VfCCrCqhj3a72RLIBExTgHYQpQYvqkHcfCFq22+zMVT5gM1nHUBWKgNK0J4loWpPpEMlJSJMyZhUrCVrAIJzKkpToXoPaNcoBjp/ykgg8TpyLeklmILmhDGhIdt1I3eE5SUYkYKOSVkgAMauAdW845dZ/SVMmgESpeJBJUtTpGCrpA3tXPTxa7h6UCcSAnApIBKCc39nd+sQHBhYhGVe8xRCUqsxUdManNSKbPDvY5QdSaVhHvzpeiUvD1c9JBBOEyxvDOcTjI0aI5fTCzqwlc21Sn0UkZMauhJGbbs4HqpxmRiP0ZAPozfMmeFpkzlzSjCVFYYjE4GgHqnKNQYIIyJ0JTSxJMcz6S36Zs2nYTRA/7uZh/v22IlS1GYCpJ2SBmXHMacY4nZ7QucoDCyyopw7i+/czF91YsUaaVMhxO0nGRCF4zj1JUTm4/KASO/EPCGXotYQmzSkjLAD/qWMSj3kwlXhNUuZ1EjaNTUsKMCrg9PKDFiuu80CUJU2WW2WfZQljVTpBUNAGOmkVKTZqO6p5TsP0mtcW6LQSkzgMMk/rHOeiVKS8xYHNvDjFezzJE/EJUwKUNxGIeEVLJ0YloOO0zF2mccyokIHJCTlwJPdEV59G0sZ9jHV2iVtJCSSJgGaCFEkPoQc2iOoepjA/f4yiEt8adRz642+sKXTbzZ5uFXYUWVw0Cx8Yd5ecc9tk8TZMuaPXSD4g/GHPo5aeskS1GpwsTxTsv5P3xKpoJA42I/XMr4IJBiB6TLYUW5ASWPUJLaKGOY4I1yhVnhRAmIUQlw4fsq0d9HAqaOA+ohg9LE7DbkA5GzofeNuaxHEZ8YVUky1FScKqbQZwpJyIfMfWYh9C50sUbiddWRNNaq+m8jnklJxviAdzm24udzs9KFJNAY8SpmCpDDJQPZJw6jikkg55tUbRyfZrOUCZJnJS7nAW2SospIBzQXy490VVIThBCkBksQVUASSEg75bvhVmklo0M53mZpxN2W9ZZS2PEN+KoDdlQOfBQpmM4I2KYO0lbnXgNBn9d8AFWeUVbQRyIBYjRTcHNH0zFAUsFlsxYpRLSrPQb8qtv84MHUN94sgqdsiN1yXqUqCVkKSaV0Jyiv0huhKSVoTRWoDsXybdA5UpDDaTk3aGWee6J5t5FUrBjBAIOPFQBq1yd2iu6FKgI4MspU10yG5EGS7McQG01HeW296vSJrVIZJCV4Fc/huiaasigUkbnZ+4E15nziGbZgS+KUQdcD5Z1BYnKLGRK2DBH7cSSgsgJ7XwL6vvja7OmYClKdHJc1Z2xZVgjbLAmak4pqUq9VSNluBqXihZ0mWAiYtCBorGnCSecBUpqwww2hqxzlTBBklFVigU4Qzu2p07vfUwVFqdIWguoEjDlhFDTJw3qjugrLstnUMJmoWXdysVI5HLhA21XIslpM5GB6sXIfx3bxGRWtjT3ByJo0K2o6TDF5Xoi0SZctiVhLFSquxTkoZGBfUhJZjTiW74J2eyplBKQHd8SlEOXGZ4cIjm2IHEEGulacsvnFCoS7Zls0DzGr0YycK7QcIDiVl/8kZE/o6s6kKn4i7iW1DpjfOMi7QGKYzEEEHBlvp0h5P8Ar88KmjldqO0VtUJwv+Yjyp3R2W/7N1kqYkZio5pr55d8cnt9m220W/5mLDxp3x1Q6lan6jI945+UtWFUU66k8QX0ZQ2KaS6l+SRp4/CHew3jhbLl8oQLAsy1qlnLtJ5HMdx98MNgtNX3D690XTUVbQOnp85F4riuwfnMc1W7ExGyBnQEvoxj3Lt9QSHIoSc+5qCF+Taaajg8btN4olpKlqAArX4b4x2vHDeX9ffKgQk4EwWhKUFJIZKlskZjaoGfXcRHRLlsglS0oG5zzNTHIbBPmTZwV1JCCoK2qOH7LZueWvKOy2LEycbYm2myfWLdB6rJhxj95cuqVOmRpOSdz7PZOV+mGQf2qWvTqUj/AHzPnCfYZ7sgkBnwE7y2yTok++OwekK5etl9aA5QGV+Df3HyJjjVtsxQojTSKzORVKn9PdL1pUWpT6Z7Rjua7JUyWVKyKi9Q2Q7t/id8GPs2ypbq8UxZfCVKAdgnEwck5DXTUwn3YNjv+UE5qmmMFHCkskvoDmDoHc98A9Z9xmWKfg1PZs+3iMcuzy0hpyRhJACnCWKuJ+uUV511WbHhSSkAncFAntUBzfzG8RD0vVtSkpqMJOdKsx8BAG3y8QQpwtRBxYiXxAt4FOHN9YRbVn6YOd5B8LSqof1z2/vpGa03JKUP4il7wxFBqYjFjYslwkHC1KNozcDACWhSJQDhpmn3UlhtZsVPT7og6VrNiKyS9HLVIxYGfewqdQTvgq9aodOT3EFPC0pd+duJdly5NCbQoKPBJzyYlQ4RBbESjsCYVpIqDgHk++ANVSzX+GzUrhUWz3BTU++YppcdopaD1mO+507t8ofsV3SCEvNUAQDsrJzG7GKd8T2m5kkYZc5SknMLSCORxYi3IiFZlUwlOX98olAIOJCiD5fXKGC5qj8R+MWfAkI2Pyl2X0dXZ1kTv4R7Ck1B4Yq04ueMEJ00IISkAJbIceO/jEN3dIS3V2h8Lu77JyFdODtBebYpaRs4TKWdlTDEhXsqLdk7+8asb3LNu++JltZG3bTjBPeBU20hgGoPcf18I3LtswBgqmemvEiK15DAspSC6czx1AfSKyLYDQEGIpVqeDkS5U8NuKmllxx64nR/RxaVLM/EXYS9Brj3RkVfRYslVofdL/5IyLaFWXK8TNr0Xo1Cj8iOs3tGFS/eiuPGuUdpwpKMq6srR9PpmqbmY8PElQcH0iZwW9JX72qVS1oXVKgygDm45eMXLPLUC4IKd4+qR1jpDcUu1IGJKOsT2VkVA1D5tCbaegc2uEsPulJf8xBhIWrTQouCD2M1atehdYLnSwGPUH94u2m8xKDqVGSrH1wEyahSV4gpIVnhGVDoc6jOGO6ugExCgtQSV+2sgt+FIcDnnxhsuzoxLlnEs9YrOuT8te+Oo2wB1VPhK9SpTp7Uc++D+iVyFxOmCg7AOp9rkNOMOcjOIxEkjOLTuXOTKUmWkEEEODQjhHHumnR/qpikjLtSz906cxlHY4C9Krp/aJJYbaHKOO9Pf72indUiy6l5G4jaVQo2ROLXE4UmjkTBTfUU74t2NJMxNHY4iOCdo58AYK2Ho8paSuWWIWfEMYNXT0ewqxrfEe0HDGoNAEhqiMarf0VBJO47T1K3tMUsg74lDphIOGUW7IqfxNTxHnC8o/uwGpjUx5hDhu4Hvjo962ATkFJ+hmzsWhNt1xzU7IGwCSkkg1LO5ADGgpwivYXiNSCscEQbK6TQFY4wYKtJGywbZS9NcyfHWGeVY3u9QCTioci+IEEluTiILv6PqmYTNGEJAADdoAuHq4FWyyAaHFCGDfT74G9vqalQpzuCfdF3d2PKq9jmctkEbTjNJbgaEe7OIVIBzDw5Xl0ZbEqR64YpOSXIJwl+DM2RgKejdo9nzi2t5RYAhhL1O7pOC2eYCSEgAnCMq5Rr9pD1KW34hx0g/Zei89QGJIFBm0WT0PXvTEm9oDlhJNzTGAGAi7RQ0IMW7DacCcHq6cOHLhBYdEpu8RqZ0UnDIgwP2yhxrEh69vUGGIgm2TytiakBu4ZV1ih1B9tXl8oPr6N2j2X740jo1aD6gHeIJbmkB/kIS1aAAGobe2Mvoq7Vo5Sv+SMi/wCj26VyOuK22sFOWL5xkbFo6vSBU7b/AO55bxN1e6Yqdtv9CNa5Dkl48mzcfKA8xM9NoKETQVTRMmDrAShCEGWkIShKkuSVglRNN0Ld/wAm8OsQqzWhfVzEJUyVhSUq1CVlLqTqCd8XadPW2nOJl1Kmhc4zHwWbj5Rv9n4+Uc/lWe8Egmba5ppQIA86RWtdrvH1ZsxPFSkA+Bcw8WhJxqESbsAZIM6UJHGN9RxjlIvC3J/iWyZ/ownzKQIq2jpFbAWTaJ3eU/0QYsGPBEA36DkH+/rOwdTxj0iWxjkNmvG9JgdE2aR/p+IrFnrL1oP2hTnTEinOkQbEj8QnC+B4UzrLxkcusYvIk9bapssD7qT4EQRsFsnyieutK5o5FJ+UA1qR+IRi3QPY/KNQuUBSylTBasTNkSA+u8P3x6+yj7Xl+sKNtv6b6k1aeBI+Ua+15yJTzJywo1qWIHAN3xl1PALZyXZdz7T9Y5b3sI2zLnJBGNn1AY+LxWPRr/OmfmPziv0HvlVoTMClFRl4Q5q74q5DNni9fNqnCchEmZKljqZsxSpiCoPLMoByFpZLKL90I+57VDgL8z9Y8VmYZkSujj/9aZ3KOnfE8i5cIYLJ/E5PiTF26rWZ0mVNKSgzJaFlBzSVpCsJ4h2i3Anwi0IwV+Z+snqtBf2Ufa8v1iC0XDjzmKH4SR7jBuBHSi/E2OzTJ6g5SNlLtiUckg8YgeD2a7hfmfrJ6rmV/wDDuX76ZT7xrzrFr7KPteX6xziy+lyZgX1khHW7ODCThGIHtAlyzPQjdD10G6UpvCzCaE4JiTgmy3fCsbjqkioO4xx8Js2OCvHtP1hMaiAE95e+yj7Xl+sa+yj7Xl+sFYyI+5bP8nzP1g9Z/WCvso+15frG/so+15frBSMjvuWz/J8z9ZHVb1lOxWTA9XdtN0ZFyMi/QoJRQU6YwBALEnJiLfN4EzZiJkqXNQlasOPNL0LEF2IoRrFC02+cquNKQAAEpcBIGQApSLt8XapU+YcJqoxSN0q9kxt0kpAA7ZxMGtVrElcHGTKM+as5zH7ifjFOYtXtf7f1g19lK9mM+zVezFoPTEpMldovrxH1jHiXZCpQG88T5Qyi7VH1RBKw2OVJLzKzNEirc2Gcc9yijaRTtKztudoNs/RYJYmeoDMhmfzgnNEtCaJdtSY8WxUyYXPviouyqAqw5kRULM+7GaIVaeyCVbZeJG/kIFTrVMUaE8IKGQnePOJrJY5eIYlBhWnCHq1JBmU3S5qNjgShIsKkuZitsVCc8sydKboCXzefW1Of9v18Yv8ASm3la8KHNKAce6Kl13LLUkKnLKVF9ncNHLRWLFzkzTRFpLt/MavRGaWnnK9y4eLbdcmcUmdJlzCjsFaEqKSWfCVAtkMtwhd6BWOVLE7qiC5QTn95s4bYo1RhzL9I5QGYBGRVt9vlSU450xMtO9RAD7g+Z4QrXr6QZKB+4Sqaa17KfMOfDvhcaATsI0XpeMuzy1TJqwhCdTrwG8ndHCun/SpdsmJwnDLT2ENk/rLr2j4e+KfSe9p9qmkzJpKkg0cBKAzslHIVJz10gOmWHDgYAAXFHLBkucsvB4HIO8aEKyez0ROxM4CG5ywCPeRF7op0hXd9qTOlgrlTcKJyBmpJOyU/fFSnfiUniA131RMUp2CgrnUHzaDN02bq0pWsYcDkJeoBYpB3FJzB3DLKKXV0MxmzUtDVpUwB23+M+g7rvKXaJaZspWJCu4g6hQNUqGoNRFyPn26rynWdalWOYZa1FOJCqhTanP3anLOH7o76QyxTbJagqpCkgMeAGRArUHc++LaVA3vmPUoMp23E6JGQOu6+5E8DqpqSfZdlVy2Sx8osybdLUooTMQpSXdIUCQzO4z1HiIZESxGRkZHToDtdpZahxgdbb+lSiBMWEk5DXmwGUV7ztn76YBVlEGFK8LnCiSCraLkqqfExeVAQMyoxPaOlgv8Akzn6pYURpUHwIBbjFpVpG4QiXVdiEKdVSGYnQijxDfF8ziWQCkPqc668P0iTTA4g6iBvGO8OlQlr2UjAl8a9RQsUjc7RT6N9L5MwFM3BLmOamgWNC5fa3gnlCmqYSXIJoaneRhBpzNOMD5l1qJKkpYGoG4Guu7KsSFXvBLHtOvr6pdSlPBqe6KdosMk6EclH4kwiXROmy0gIW3A1HuoeUGpl4EJGIuTuoIkJjmdryIWNgkVJxfm/SA9tvWzyDiRjLOk1DVYHNLlgXzGUQqtmIMTm7nKjUH6wmXrasajh7IdtHJzPy4NCncY2jKSajHLo7LkTwtlrTNSohXZLh6FORb63RNNuya5YONC6cuNYQ7Fa1yV40HCpLiu7cd4h4sHSWUtGIqCSO0klmPA6iDpNqnVaZU7cRw9H9nWgTsYZyhqj724wM6TdNp0q1zLPJ6kJlpQ6yoFWNQcpwlVGBSctYLdBLeiaJ2BQVhKHbji+Ucu6fyZibfPUTMSgzKEpThLJTQYhu4xSuTpcy1bLlRL9vM+esKWsqOpVUcgksw5RTnTZctQStSWGYG/kkUrvIgD1sz1SKt/02p+bKACZbq211L7IdRz0SKRW1y2ExGW8bwlYlMQz0baPkCG79YCWy04tlIOHOuZfvNTlnSLMiQpv4bDfNVh8EJ2u54r2mXtdoE6YUlIH3i9S3GB1kxgWXrkI2gd4NO74Rl6XkoTTLSMRUOw9MVa5s3PN6FwDGruxBNQG9U64TVj3nXdFa7bKlU0pw+uSDnRJqlTuWbIxUUL1Cx7Terhxa06a8mTyUKlJShYemzmDvZL9oas4OdIZLntwMo43UK6EkcwNp31APxgLelqShWDC4ACRthRwirrlmhzDOQQxYjOPMu1AJJBJGey9BStXLa+sB4Q5WJAbEyKtPpsVzxGZE9GYKUqDNtOQdM9pJHLSBtu66TaBarNORLUzkdYHL9oOWd2BwkVPIMv2++F9lKsSSMyAc+DfAQPsCZtotEmR1pebMly88sagl2fR3amUPBY8yo4U7z6E9GvStdvkTDOATNlrwqCQwKVB0ln/ABDujIMdFejcmwSBJkjcVrPaWtgCpTasIyHiVTztETpLZZgtU5aC+2aChHzijJvU5KDnwPhBK/5ykWqaT2SsxAuXLmjaAffr4wFv4grEr6HHwj7jwxlUVF7jO08qtGIOMoo2i0o1Ukd4jxe8iZJkzCkhacJocx36wjG3r3JHj8401r0+Zm9KqNjiM09Ul6L8niOXOQDqe4fOFsWpQqw7otSr1AG0lXd/eDFWn2ME0qnpDcy+GolHifkIp26/pigAwTuP9/GBNqt4PZB7x9VjZtiDQg+ELrVgRgQ6VI5ywkk+0LX2lqPB6eEV5CyJiBRsQzJbPhURFNVolTjzg30SuoTJgmTCcMshTBwSx0p3xl3dwtKmS3pNW0t2qNkcCC7xU81bFLY1UTibM+0X+EeZY+9BPpDccyWtUxO0hRd9XVUjueAvWDVxzjrSuj0xpM66oOrkkbTr3oTOzaqvWV/yRf8ATZdvXXapTOJK0zFD7tUKI5Yn7oF+gxYKbW2+V7pkdGviwC0SJslWUxC0H/UCH7s4c25lUbGfJtqMslwlQ+uLxHLmAZLUn64Jgn0p6O2q75mC0JKQ+ysF5a21Scn1wliN0Cpc/wBojuA84TgyyGEN2OfJwjHMUo5YRTuOQrxiK2TQpRwAJQwcge9WXcIGotCQXz3fQETzbZjO1pkkUHg3nxhZWNVhDkhTy0ZvhA+DxOkEEsNpiHGozr36xl1p/dpSVEUHiwrFq2ykpfAWZtc6Z83jMZsNie2pgGmoYb4EFYFCik9YA9D2hvwqDH4bxFK223AAEpcEFwp3D8UgeNM9YtzLNaJijLssqZOKwSoJSVlO8toHyOjtnAm3XfapaxLnSZyVq7KFSjiVmdkM530jTpjUAZ4y6BpVCh5lGbaPuDvKj4uY756Ieh8tFllWqfJAnrdaHAZKCXlqSNFFLFzUYtMoA+jH0WOUWu3oBBDy7OtILgggKnJIbKoRpR60HaUhoeFlBnJm4yMjIKBOddIZTzpu4qML05BlmmUdTtFyyVqKlJJJLmpz8Yrr6MWYhigt+JXzjzw8MuVql1IwSTyfpNyj4nSVArA8TmF52rFZ5qdSg0hKRYVHSO+q6G2Q5yzX76/6oj/wLYv5R/8AsX/VGmtK4C4yIH2uzznSfgPrOHS7sfMxZTdA+8e5vfHaR0Isf8o/nX/VHv8AwXY/5avzr/qhbW9we4jR4haj8J+A+s4sLoTu8/0jf2Mnd5/pHZ/8GWT+Wfzr/qjf+DLJ/LP51/1QP2W5/MPjC+8bT8h+A+s4ou4knIkefwERSrvnyTikzCk/dUU/oY7h/g2yfyz+df8AVG/8HWT+Wfzr/qiRb3PBII/vsimvLNvwn5fWcbm9JLQ2G1SkzhvUnCpvxpb3GIRYbNaP4JKVt/CWav8AdPr91eEds/whZGbqqbipXmHrFCb6ObuUXMjwmTB7lRC2Lcjyn2Hb4RYv0TZckeh/9gT0OXeZItQVqZXl1kdJihdd1y7OnBKBA+8pSiwydSiSe8xeeL9FXVAH5mdcVFqVCyjAM8TpKVjCpIUDmCAR4GOPelb0d2aRZjabJJwFCx1iElZBSos6Q5CAkkGgyjsgjCIbiKBxPj1ElJy95b3RalWZIZTBTaFXvDZR2fpv6I02maufZJiZS1VVKUD1alaqBTVD7gkh90I15eiy8LOjGrq1pdiJS5ilV1w4A45b4U4IEtUmBYAcyOWhg6A5PlvHwjU5Ki5LUzgjJu+0YiBZ54H/ALS/lGWe57Qo4EyJzqUACqWsByWqSMuMY+ls8T3XXpqNyPjHT0OXeQLRPIZKimWnjgcqPJyB3GOkGWCxIDjLhyincV2Js0iXJTkhID7zmo95cxfjZpJoQCeEva/XrtUHBO3u7TIyMjIZKsyMjIyOnRW6XWmYmbICSyCicVPOmShiBk4XXLlrJLFTJLa7oJ2yaRhKVFikHNXdqIKmF+0kFasneuX9JgHO0JRkzzNvRSFISSXWSBTJg5fajVovgow4ltiIAYDM76lhxgXe0lZMtctGMoJJFKgirED9coG3peaZ0kpbCoKGySS4YjZfc8Vnqac5lqnQL4xx39kbxa5m8/lB9yow2yZv/wBv/lC2i/kMMUtbsHYIz1qTXnExvuUzpxEtlhA7nwN5xArIeG+c42tUfhMN/tS95PIn4Yo8IvQlwlYJGYBch3ZySNx00gDZLKbQDNmuUmiEAqYAEguwYvzHyJyZKJSXSkITmSA3GpdzTce+DVid4t0CnHeE7PbVlQDvUPT4gmDEKdyWvrcCyM1KA5JUQMyS7APXuhth1M5ES4wcGZGo3GQyDAy76H7V+zgIcYe1MAUQoEulDEqYA6jKLky9JCXCp0oEZutNG31hbvfpKmzJmTAgGYpnqW2NnLMFtOUK9ltsy1TFBYaWKkaqJYsfu68S2gaIJxCCEzqEm3S19iYhX4VA+4xIuekBypIHEiE8WZJ7SQcswD8I2qTLSAcAzA2UDia9wgOpC6cZftiQ7dfK/On5xs3rI/nSvzp+cKRnBypTlQfAOrWQncWYF95fgG1lVaAUhRxOKdlYGIpeqWchjkSWfN8i1GRpjQu95ADmfKA/Gn5xVtPSOzpSTjxsDRCVKJbQMGhTlkrXimdpIoAlYSNCXIG0c+AoGqqLBH15H4fTCDAiyYauvpjZpy+rBXLWwpMQUuWBIBNCQ7e54LWi85UsOubLTzUPnCBanW6QxQO2SWehdCXB7y/AGpMeAlJTiP7tCagBhlqcwRuHfuadMjMeD0is4zmgaOpKgPzENFk3rJAczpTb8afnHOhaQWxETFnspplx05nu51lKTVKKpcdYtIzOQCfu5gJ1JrR3U7hYYGZ1KxW+XNBMqYlYBYlJBAObONWIjIC9Cg0pYoGX2R6rgFidSXck5kxkEpyMziIxGFO97DiWVoJRNeig7kbjUhQ4f2hsMLN5TggTFsHSFUL58ADqWrSF1cY3h0s52gFd6zUYpa0gzNFMNdSG7x7oisdixDaG+u94ishMxeOYpyWcn6oIPSpbsxpwaseXv71s6c7euJtlRQGAPN3xK6btTuiKbd4HZzi/MkoFXKah2J51jFpZ0h61BNR9cIx6VSsCGB+P6RP2hicGBbqndVNKVkBBBfEzYgzZ0FH8uET2y90EKlywVlTpBAYHF5qrpQUzite5ar+UEbsuzqgVOlSiM8JoD6ofTV6Pyj1NjWerTwOPWTcrSH/Kw3PbtL1yyykSkqoQAPA04GjfDi1iFqy4saMneuYzbh84Zo2KYwJkOcnMyMjIyGQJy6+7P1ylgdhKi53moKU8N5GrgVxQMuq2YZrHUlKuJGEpVzqQd7A5kw32yUKgcW5QlWewpmzZyVdkFKnBYgjFkRwORiuzZ3MtoNsRyXbUAVOdABmeA+qByaCNSLSjEVLUMQ5gJB0STmcnVw0FIX7LdEnNlqUwbGtVQciA42XbQRYTc8lm6sNyrrrnu84kbdpPTz3hCdf9nl7Kl0ADEnEVE7qlRI4tpuiOzWnH+8WsKNSkZBAU4ORqr7x7mDmBy7qlJThTLRhUWWogkgBy+bmrAVpiejRXl3dKCsKQFbJUGJKT2S2EniNT3NBqSN8QHpjOIwJmgnMfVPl5chFOnFTpQa+sdz5jLtEe/wDMozbLNdJkkPh2kpIOQS5xBKUirgpYEMM3ic2q04MHVuBQsqpOqSR6z7i5JhnUHB5ien3ENT5qSljsyxx7TcfZ9/J3X7fe61lklwMnGX3lMPAN+kVokWiYl5i0olji5pRmAzejPmI82CxFmSMKXzOgyxFs1aUpkkVhTVwdlhiljdp6stkJKmLE/wARR0GTMNXegzNKlyDllksyUsDnpsA5qVvWcvIUBMakyMLABiz19V6Y16YswBpUDUwFvi3kvLkEs7KVmVKOg4+QHcDXY9oQGZ1fokhIlKCcgrvJIBcnfGQJ9F1lVLsywskqMxyT+FMZFqmMKAYluY5GF+2ygrEk5Fwe/hiHnDAYCzczz+qP74GpJSJJHU4krBxA03Eb4uyLzDajcWg5a7L1gzbNjm3Av9UEUJ9jmB9kqpQhz4DN+MZVXwunVOScTRN/keZc/r/E1Kt4KSX5ltTwiJd6D1j4Aj3xCVlhiFQNQHpRmI31rHpMtbukKIOSWI8z7sgIV9xU8Hz887RIvEBzo+f8SpeEwKRiBdzlrrBu7JShJQldCA1dA5YPwDa+EebHdhxYjRvVDM/eDUeXGLvVF+13kfJj5xdtrVaGymdWujVULjGDJrONtPP6+v1hghfkJUJgqDUaH5n682CL1OU2mRqNxkMgxPtygAoqyrx1ypmeGsKdssy5JXNwkhZ25ZIqMgxBbJgeR4GGaYHWpUwEJQSUPlkTiJftUI4e6tbUDAX/AIeEMXJJ3Z5vStSXyhAUEYMsq2DB9mX1ksYQhSGKkFThSVKpicZmp3HOusXWbi3m2/3dxhc6OWpQWqSok4WKRRwkkjDTcGFPOGIzAO0QmmpbMkB/d84hGOSp7SwoGMiRomulKsLJVQVqDkArcXBGtQRpXaZKQSQACRuGVSO7Onuennq09oKDYiWxUxEFzm2Jq+JiZK3NCkmuRB+PHdr3FpnKD3kZRmwA+qfT6xEqzgmlMTA0TlTenNm8OEWfr3a+B7+LxUn2gJ2QFE4SWbSoJL6ZvzOTwOcTmC43i9e60mcizucCBiOqlKJOeXE1pXhBGdaUykjJ8wMwmnaUfWVm2W4NUwLvmzzVzJakIClM5WGDZMHLBszUPXhW9ZbqIGOaXIqwyBqczmaZnyziqHCr6mAaeppStVpMyWSCZcsmqj21k7ueT8KUi1dd2Ci1JCQOynRI15nUnXlnUknrZ5JqlJISNKUJHPfuhnSGS5YNn3Z/Xu9WxQp587RNeoB5VjT0MS0pf4/gIyM6FkmUskM66b2ZNTQM+7+wyH8yvD6ooBAZ+rLvk/eT9cIIGAF4XgtLFK2qQQAju1J0bvgTjvJ3l9KRX90rSjj5/VI8FA/kq8vnEabcvRjyA+BMV7ReswFhU1ZIBcln3Bh8xvgcqe0LBlwIT/KX5fOLKrCg6QNk2yYEgqUCdSwZ/Jmyrujf2hM3+Q8WY+TxGVnYMJiyJ3RibGkaHxgDaukYQcKlbW5KX8TUD6pG7D0i62gIBrskB+Y2q9wgepTzjvD6VTTqxtDqbGkEEDLKLMCZFvUVAEjPfXwIBgtDVIPEUczIyMjIKRFG0zUpUrEtncsSkME0JTR92p0gbPdZxqcADZTXgQoh2fcGoDXNoM2i4ZypmIqRgDFKHNCD2js1LZbuMZNuKcdZfir+l9+vviFHrDLRGuezgz5ymBNE+8t5jvg6nu4UHk+ke7H0NnonzFBUsJISGOKpqfZagLQUPR2fvl/mV/R9GFBTqJlpayacZgea4LYXGb7DZVLHLcfg8aSsvSWR+TV/vcAeXkZPR2d/leKqctiMPR6d/l/mV/Ry8IPBhdZPWBiqj4FVzDpcO+uKtGOeRG6I50sFJKksUsatVKSFHLk1flBw9Hp/+V+ZXvwcs90aHR+e+Uo/6zwf/p8zzMRgzuqnrA65Va/3y+n4iKN6GgSATqSzgEOUg0YOrDTJhxDnpNxWkBIKUOxD4i2zTErYYvmN7+EVu6LWpSSlHVB9StXef4eevOFuGH+IkGoh2Jib0bkJTiPqp14D9NeXCGWyyCshS6JDFCeWSld2Q055buroRaJXa6pSRkkLUzjIl5b008c4OfY9o9hH5/8Awg2LadIlXylsmE+jfYV+L4CNxJcdmXLSoLABJoxejDgIyDpjCgGA3MJGF63OUqzpXX1S/CGEwBWip4nx72bxPfAv2krB67VspSKqapZ2Ao7EPnkz741soFCkKOZWDzzYKTzyEauxDim+vMAbiObceMWrQgkAhRDZM/kW/wBp+UAcdoQ9sjlzSqpY7iM/Fn+qiKHSBX7oDRSg4oxoTVixy3aCLK5glpKpiyRvLPwAyf3wIt9smTmlhLOxCc1Uq6jkKHKp8XhNY+UjvLFuvnDHgGUilgAwDl35xk2UpimhCSDTR+MekSypwomiS3cWaNJkEE4gpIatDzrGaEPofh/e82TUXHI253/vaH+jFoKlBSjimLUxrklFAGOlcX+uHWE3oxd+ApmKG2rgaJOlDqGd+WkOUbFvq0DVzMG409Q6eJkZGRkPiIk3paEyOu20hMqWhZGCWpUwKxlUxeNQKpdMISgguFVLgCj0klGXOWJWMAAMAhKkuRi1OdW7onmXmpCUjZOF8GJKSUneknL+0bscgzDjWQSd9c8tYzrzxGnb+XGW9JZp2xZdZ2Eo2Ve8KVxUlIZhq2/KJgx0EXbVdoNUuggPkN+Rb6pA+TM9U9oOTy3+cLtPE1rsEIwZL2+ELLxJsI3CCPR8NPS25XuMDxBG4f46OSv/AMmNWVZc6WdqVyX/ANkKU8rd0iYmop1aCGdiz1qIbelZ2pXKZ/xwqW21MwDhywbP9BCK9zTogazzxG0qD1ThBJZKwKLetXUEjgxbX5xPhG4fX15wEnnCCaPxia7rxBAIU41GoioniSM+MbestHw+qKRdu3aFcI3CN4RuEaQpw+/4x7EaUoRwuP8AgS/wxuNXF/Al/h+JjI6dLxhemli29/HcctOeUMJgDN+vp6cvGF1IawLdSurmTZR34kvRwc+RbCYs3rbOrS+ZJZI3qOqqsB4P5x5vKTtS5qTVBAIfNBLHLc5yG+BdpvDHMCyhWBFUJwnaJyUThAADO3LN6VclRj4S0AKjA/H++2Tz7MQEJUozJ63KXLIRvU2oS+bVOmkE7FYkykli6j2lEl1Hvpn9axSuy0pVMMxU2XjUkJCEnIO7OoO/d8IJz7WlIequCSonwZoJV7wHY8SjbLCCSrFg9rJjxNX8vnEiLChKcnObn+/wOWesUP2oTZyUzAUIHZSoNiXRsQ7PLlq7QcUKH6+Hv8soIOWgPT08z1dx2kZP3fN4YRACwHaTX6/N8IPiHpFNMjIyMg4M5ha5ZBCiSRXQUrwakEbHagBVuIzHD5x5QIrT7GDVJY+UYt94b1n1Id+8u0rgBNLjbtCFovEYSHzzrvc5+UDEAuZmEmlEhnLkb/rOPMuxqJ28hoNefCPN/KaQvOrDZ0qM+FGPOIsvDxQJqPuw7Sep1GFNNgTjMrptBx4Mc6mhMnETTi++jQzdHFPOS4IIKxVqgAgKpvzjmakADdD/ANBVqJlFYOJliuZABYnujRt7nqkjEdfeHfZlDBsw10vD9WB7Mz/shOnlKgQsMR9PSHPpZnK5TP8AjgBNkhVFQu9tlrD/ALDiVLau1Jwc7d4uye0dkELcJfOm54q2uSQAEJKpqKqKR4gsIOTruUcmPPOLdkswlhgO9milS8PYVPMZonxbI2T3ykLYlUpKklYSBUoKBUZpOOmf1WJLBOUQFPMWCQK9W1SHUMNaZkPv4QvXxKT162S1Q4IarVI4HN49XDMUJ6Ql2L4xo2897ReW68+jEh/C16HWVu2cftmdguP+BL5fExuNXF/6eX+H5xkXZjS6YCkV+vhl7zBtor/sSeMA6kwlOIFnWZ6gl+IPv/vFUy1ag+/3Qy/siePjGv2JO6IGsTjpMXE2Qn1fH6ePSrIoajm5+UMBsKePjGxYk8fGJ887ywAixvnUd4HveJzZi1FHyPmQ/hBk2NPHxjQsSePjAFWMkFRBFixBScjnvHxNYPiIU2RILxPBoCOZDHMyMjIyDgzn4jaktmH3HjBL7Cneyn80QDo9PJIKRhJc7WdAG4DfzhdRNQ/b1hKcSnLU9QQQcm1HxjZAgkLjnDJI/MI19hTvZT+YRyBu/wDM5iO0UrTd0tM+URRKiTh0xJDjuO7hDXcA/fo5K9xiC09Gp6lSyEpZCiTtaMRSnGCt03TNRNSpQSAHeu8ERyIFJwO8dXqtUVNRzgY+Z/bE10r7UrlM/wCOATfrDRf1gXNKCgA4Qp3LZ4W9xgSbjn+yn80EwJG0QDB5zoAN498YawRNxTvZD/iEYbjn+ymn3h8oVTQrsOOPdCY5gS3WFE0MoBxkoZj5jhFTo9JSJQIzUpRVzBIbwEMn2DO9lP5v0ivd/Ru0ISQoJ7SjRWiiTug9A1hsdo4VmNA0ydsjHzjRcX8CXy+JjcSXXJKJSEqZwKtGQyVp/9k="/>
          <p:cNvSpPr>
            <a:spLocks noChangeAspect="1" noChangeArrowheads="1"/>
          </p:cNvSpPr>
          <p:nvPr/>
        </p:nvSpPr>
        <p:spPr bwMode="auto">
          <a:xfrm>
            <a:off x="4222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12" descr="data:image/jpeg;base64,/9j/4AAQSkZJRgABAQAAAQABAAD/2wCEAAkGBxQTEhUUEhQWFhUXGBgaFxgYGRwgHhwYFx4YGhkaGhocHCggHhwlGx0cITEhJSkrLi4uGB8zODMsNygtLisBCgoKDg0OGxAQGzQmICQsLC4sNDUsNCwsLywsLCwsLDQ0LCwsLCwsLC8sLCwsLCwsLCwsNCwsLCwsLCwsLCwsLP/AABEIAP8AxgMBIgACEQEDEQH/xAAcAAACAgMBAQAAAAAAAAAAAAAFBgMEAAEHAgj/xABHEAABAgMFBAYHBQYFAwUAAAABAhEAAyEEBRIxQSJRYXEGEzKBkaEHQlKxwdHwFWJykuEUIzNT0vEWY4Kiw0PC4jRzg5Oy/8QAGgEAAgMBAQAAAAAAAAAAAAAAAgMBBAUABv/EADMRAAIBAwMCAwUIAgMAAAAAAAECAAMEERIhMRNBBSJRYXGRodEUFUJSgcHh8DKxI2Lx/9oADAMBAAIRAxEAPwDqXSq9l2dCeqSZk1aiQkIWvYljEvZQCoPSXiySqakmCUq1BaETJanQtIUk7woOD4RIpgp2DhwC1QCxIfcSB4CKlptCJKMSmQgZABhyAHuEdOlkLO+N4zvhLvHpQtT9X+7RvzUfgO7xhasV92i0TVCUt5QTgmKVtY1EuUofIAM6uJaFrUDHAkhSQW7TrWI743jO+EGxGZKIKZpS4qM/074M2a/lJLTRiGpGY7tfKBaugOIGoRlxnfHqWovEFnmpWkKSXSciInl5w6FBHSe3zpZkpkJKlLK3CUoUWSkqoJk2WnNvW+Yv3Lbeus0mdskzJSF7L4XUkE4XALOaOHivfkyzkYZ6ETMLKCVoxgO4cAg1Z4o2m804xgtIQhwAnqnZhvO/5QQRjwIJdR3lq238hKsAXKSsHaC1EMNchmzZ74kt16MEqlrlFCqAqKql2zSDSBd7TbFMT++mMsCkwAhXDSukVLjv2V+zFM20ArCjtS6OxZJFKYiCWPHOO0N6SOonrC0q+FrWlKFyC7Aj94DWpZxuBaCE+88KinqpxbVKCQeRgXZbwkoJV165h3KdnYD2c6Z8Y1abxlTsIUahywKk0NMw2fwO6OKsORJDKeDDlktOME4VpY+uljzAixAW22iSZaUqXMQEs2DEMgwBIGXyEV7uvKQlJwzFlTYdrGpiCoipDtXwaICk8CcWA5MYojnTCA4Dwr2yeiZVapBUzVTMyD0ored0RBclTv8As+IMC6JlQAANcqHm2jEROhvSdrX1h+VfCCrCqhj3a72RLIBExTgHYQpQYvqkHcfCFq22+zMVT5gM1nHUBWKgNK0J4loWpPpEMlJSJMyZhUrCVrAIJzKkpToXoPaNcoBjp/ykgg8TpyLeklmILmhDGhIdt1I3eE5SUYkYKOSVkgAMauAdW845dZ/SVMmgESpeJBJUtTpGCrpA3tXPTxa7h6UCcSAnApIBKCc39nd+sQHBhYhGVe8xRCUqsxUdManNSKbPDvY5QdSaVhHvzpeiUvD1c9JBBOEyxvDOcTjI0aI5fTCzqwlc21Sn0UkZMauhJGbbs4HqpxmRiP0ZAPozfMmeFpkzlzSjCVFYYjE4GgHqnKNQYIIyJ0JTSxJMcz6S36Zs2nYTRA/7uZh/v22IlS1GYCpJ2SBmXHMacY4nZ7QucoDCyyopw7i+/czF91YsUaaVMhxO0nGRCF4zj1JUTm4/KASO/EPCGXotYQmzSkjLAD/qWMSj3kwlXhNUuZ1EjaNTUsKMCrg9PKDFiuu80CUJU2WW2WfZQljVTpBUNAGOmkVKTZqO6p5TsP0mtcW6LQSkzgMMk/rHOeiVKS8xYHNvDjFezzJE/EJUwKUNxGIeEVLJ0YloOO0zF2mccyokIHJCTlwJPdEV59G0sZ9jHV2iVtJCSSJgGaCFEkPoQc2iOoepjA/f4yiEt8adRz642+sKXTbzZ5uFXYUWVw0Cx8Yd5ecc9tk8TZMuaPXSD4g/GHPo5aeskS1GpwsTxTsv5P3xKpoJA42I/XMr4IJBiB6TLYUW5ASWPUJLaKGOY4I1yhVnhRAmIUQlw4fsq0d9HAqaOA+ohg9LE7DbkA5GzofeNuaxHEZ8YVUky1FScKqbQZwpJyIfMfWYh9C50sUbiddWRNNaq+m8jnklJxviAdzm24udzs9KFJNAY8SpmCpDDJQPZJw6jikkg55tUbRyfZrOUCZJnJS7nAW2SospIBzQXy490VVIThBCkBksQVUASSEg75bvhVmklo0M53mZpxN2W9ZZS2PEN+KoDdlQOfBQpmM4I2KYO0lbnXgNBn9d8AFWeUVbQRyIBYjRTcHNH0zFAUsFlsxYpRLSrPQb8qtv84MHUN94sgqdsiN1yXqUqCVkKSaV0Jyiv0huhKSVoTRWoDsXybdA5UpDDaTk3aGWee6J5t5FUrBjBAIOPFQBq1yd2iu6FKgI4MspU10yG5EGS7McQG01HeW296vSJrVIZJCV4Fc/huiaasigUkbnZ+4E15nziGbZgS+KUQdcD5Z1BYnKLGRK2DBH7cSSgsgJ7XwL6vvja7OmYClKdHJc1Z2xZVgjbLAmak4pqUq9VSNluBqXihZ0mWAiYtCBorGnCSecBUpqwww2hqxzlTBBklFVigU4Qzu2p07vfUwVFqdIWguoEjDlhFDTJw3qjugrLstnUMJmoWXdysVI5HLhA21XIslpM5GB6sXIfx3bxGRWtjT3ByJo0K2o6TDF5Xoi0SZctiVhLFSquxTkoZGBfUhJZjTiW74J2eyplBKQHd8SlEOXGZ4cIjm2IHEEGulacsvnFCoS7Zls0DzGr0YycK7QcIDiVl/8kZE/o6s6kKn4i7iW1DpjfOMi7QGKYzEEEHBlvp0h5P8Ar88KmjldqO0VtUJwv+Yjyp3R2W/7N1kqYkZio5pr55d8cnt9m220W/5mLDxp3x1Q6lan6jI945+UtWFUU66k8QX0ZQ2KaS6l+SRp4/CHew3jhbLl8oQLAsy1qlnLtJ5HMdx98MNgtNX3D690XTUVbQOnp85F4riuwfnMc1W7ExGyBnQEvoxj3Lt9QSHIoSc+5qCF+Taaajg8btN4olpKlqAArX4b4x2vHDeX9ffKgQk4EwWhKUFJIZKlskZjaoGfXcRHRLlsglS0oG5zzNTHIbBPmTZwV1JCCoK2qOH7LZueWvKOy2LEycbYm2myfWLdB6rJhxj95cuqVOmRpOSdz7PZOV+mGQf2qWvTqUj/AHzPnCfYZ7sgkBnwE7y2yTok++OwekK5etl9aA5QGV+Df3HyJjjVtsxQojTSKzORVKn9PdL1pUWpT6Z7Rjua7JUyWVKyKi9Q2Q7t/id8GPs2ypbq8UxZfCVKAdgnEwck5DXTUwn3YNjv+UE5qmmMFHCkskvoDmDoHc98A9Z9xmWKfg1PZs+3iMcuzy0hpyRhJACnCWKuJ+uUV511WbHhSSkAncFAntUBzfzG8RD0vVtSkpqMJOdKsx8BAG3y8QQpwtRBxYiXxAt4FOHN9YRbVn6YOd5B8LSqof1z2/vpGa03JKUP4il7wxFBqYjFjYslwkHC1KNozcDACWhSJQDhpmn3UlhtZsVPT7og6VrNiKyS9HLVIxYGfewqdQTvgq9aodOT3EFPC0pd+duJdly5NCbQoKPBJzyYlQ4RBbESjsCYVpIqDgHk++ANVSzX+GzUrhUWz3BTU++YppcdopaD1mO+507t8ofsV3SCEvNUAQDsrJzG7GKd8T2m5kkYZc5SknMLSCORxYi3IiFZlUwlOX98olAIOJCiD5fXKGC5qj8R+MWfAkI2Pyl2X0dXZ1kTv4R7Ck1B4Yq04ueMEJ00IISkAJbIceO/jEN3dIS3V2h8Lu77JyFdODtBebYpaRs4TKWdlTDEhXsqLdk7+8asb3LNu++JltZG3bTjBPeBU20hgGoPcf18I3LtswBgqmemvEiK15DAspSC6czx1AfSKyLYDQEGIpVqeDkS5U8NuKmllxx64nR/RxaVLM/EXYS9Brj3RkVfRYslVofdL/5IyLaFWXK8TNr0Xo1Cj8iOs3tGFS/eiuPGuUdpwpKMq6srR9PpmqbmY8PElQcH0iZwW9JX72qVS1oXVKgygDm45eMXLPLUC4IKd4+qR1jpDcUu1IGJKOsT2VkVA1D5tCbaegc2uEsPulJf8xBhIWrTQouCD2M1atehdYLnSwGPUH94u2m8xKDqVGSrH1wEyahSV4gpIVnhGVDoc6jOGO6ugExCgtQSV+2sgt+FIcDnnxhsuzoxLlnEs9YrOuT8te+Oo2wB1VPhK9SpTp7Uc++D+iVyFxOmCg7AOp9rkNOMOcjOIxEkjOLTuXOTKUmWkEEEODQjhHHumnR/qpikjLtSz906cxlHY4C9Krp/aJJYbaHKOO9Pf72indUiy6l5G4jaVQo2ROLXE4UmjkTBTfUU74t2NJMxNHY4iOCdo58AYK2Ho8paSuWWIWfEMYNXT0ewqxrfEe0HDGoNAEhqiMarf0VBJO47T1K3tMUsg74lDphIOGUW7IqfxNTxHnC8o/uwGpjUx5hDhu4Hvjo962ATkFJ+hmzsWhNt1xzU7IGwCSkkg1LO5ADGgpwivYXiNSCscEQbK6TQFY4wYKtJGywbZS9NcyfHWGeVY3u9QCTioci+IEEluTiILv6PqmYTNGEJAADdoAuHq4FWyyAaHFCGDfT74G9vqalQpzuCfdF3d2PKq9jmctkEbTjNJbgaEe7OIVIBzDw5Xl0ZbEqR64YpOSXIJwl+DM2RgKejdo9nzi2t5RYAhhL1O7pOC2eYCSEgAnCMq5Rr9pD1KW34hx0g/Zei89QGJIFBm0WT0PXvTEm9oDlhJNzTGAGAi7RQ0IMW7DacCcHq6cOHLhBYdEpu8RqZ0UnDIgwP2yhxrEh69vUGGIgm2TytiakBu4ZV1ih1B9tXl8oPr6N2j2X740jo1aD6gHeIJbmkB/kIS1aAAGobe2Mvoq7Vo5Sv+SMi/wCj26VyOuK22sFOWL5xkbFo6vSBU7b/AO55bxN1e6Yqdtv9CNa5Dkl48mzcfKA8xM9NoKETQVTRMmDrAShCEGWkIShKkuSVglRNN0Ld/wAm8OsQqzWhfVzEJUyVhSUq1CVlLqTqCd8XadPW2nOJl1Kmhc4zHwWbj5Rv9n4+Uc/lWe8Egmba5ppQIA86RWtdrvH1ZsxPFSkA+Bcw8WhJxqESbsAZIM6UJHGN9RxjlIvC3J/iWyZ/ownzKQIq2jpFbAWTaJ3eU/0QYsGPBEA36DkH+/rOwdTxj0iWxjkNmvG9JgdE2aR/p+IrFnrL1oP2hTnTEinOkQbEj8QnC+B4UzrLxkcusYvIk9bapssD7qT4EQRsFsnyieutK5o5FJ+UA1qR+IRi3QPY/KNQuUBSylTBasTNkSA+u8P3x6+yj7Xl+sKNtv6b6k1aeBI+Ua+15yJTzJywo1qWIHAN3xl1PALZyXZdz7T9Y5b3sI2zLnJBGNn1AY+LxWPRr/OmfmPziv0HvlVoTMClFRl4Q5q74q5DNni9fNqnCchEmZKljqZsxSpiCoPLMoByFpZLKL90I+57VDgL8z9Y8VmYZkSujj/9aZ3KOnfE8i5cIYLJ/E5PiTF26rWZ0mVNKSgzJaFlBzSVpCsJ4h2i3Anwi0IwV+Z+snqtBf2Ufa8v1iC0XDjzmKH4SR7jBuBHSi/E2OzTJ6g5SNlLtiUckg8YgeD2a7hfmfrJ6rmV/wDDuX76ZT7xrzrFr7KPteX6xziy+lyZgX1khHW7ODCThGIHtAlyzPQjdD10G6UpvCzCaE4JiTgmy3fCsbjqkioO4xx8Js2OCvHtP1hMaiAE95e+yj7Xl+sa+yj7Xl+sFYyI+5bP8nzP1g9Z/WCvso+15frG/so+15frBSMjvuWz/J8z9ZHVb1lOxWTA9XdtN0ZFyMi/QoJRQU6YwBALEnJiLfN4EzZiJkqXNQlasOPNL0LEF2IoRrFC02+cquNKQAAEpcBIGQApSLt8XapU+YcJqoxSN0q9kxt0kpAA7ZxMGtVrElcHGTKM+as5zH7ifjFOYtXtf7f1g19lK9mM+zVezFoPTEpMldovrxH1jHiXZCpQG88T5Qyi7VH1RBKw2OVJLzKzNEirc2Gcc9yijaRTtKztudoNs/RYJYmeoDMhmfzgnNEtCaJdtSY8WxUyYXPviouyqAqw5kRULM+7GaIVaeyCVbZeJG/kIFTrVMUaE8IKGQnePOJrJY5eIYlBhWnCHq1JBmU3S5qNjgShIsKkuZitsVCc8sydKboCXzefW1Of9v18Yv8ASm3la8KHNKAce6Kl13LLUkKnLKVF9ncNHLRWLFzkzTRFpLt/MavRGaWnnK9y4eLbdcmcUmdJlzCjsFaEqKSWfCVAtkMtwhd6BWOVLE7qiC5QTn95s4bYo1RhzL9I5QGYBGRVt9vlSU450xMtO9RAD7g+Z4QrXr6QZKB+4Sqaa17KfMOfDvhcaATsI0XpeMuzy1TJqwhCdTrwG8ndHCun/SpdsmJwnDLT2ENk/rLr2j4e+KfSe9p9qmkzJpKkg0cBKAzslHIVJz10gOmWHDgYAAXFHLBkucsvB4HIO8aEKyez0ROxM4CG5ywCPeRF7op0hXd9qTOlgrlTcKJyBmpJOyU/fFSnfiUniA131RMUp2CgrnUHzaDN02bq0pWsYcDkJeoBYpB3FJzB3DLKKXV0MxmzUtDVpUwB23+M+g7rvKXaJaZspWJCu4g6hQNUqGoNRFyPn26rynWdalWOYZa1FOJCqhTanP3anLOH7o76QyxTbJagqpCkgMeAGRArUHc++LaVA3vmPUoMp23E6JGQOu6+5E8DqpqSfZdlVy2Sx8osybdLUooTMQpSXdIUCQzO4z1HiIZESxGRkZHToDtdpZahxgdbb+lSiBMWEk5DXmwGUV7ztn76YBVlEGFK8LnCiSCraLkqqfExeVAQMyoxPaOlgv8Akzn6pYURpUHwIBbjFpVpG4QiXVdiEKdVSGYnQijxDfF8ziWQCkPqc668P0iTTA4g6iBvGO8OlQlr2UjAl8a9RQsUjc7RT6N9L5MwFM3BLmOamgWNC5fa3gnlCmqYSXIJoaneRhBpzNOMD5l1qJKkpYGoG4Guu7KsSFXvBLHtOvr6pdSlPBqe6KdosMk6EclH4kwiXROmy0gIW3A1HuoeUGpl4EJGIuTuoIkJjmdryIWNgkVJxfm/SA9tvWzyDiRjLOk1DVYHNLlgXzGUQqtmIMTm7nKjUH6wmXrasajh7IdtHJzPy4NCncY2jKSajHLo7LkTwtlrTNSohXZLh6FORb63RNNuya5YONC6cuNYQ7Fa1yV40HCpLiu7cd4h4sHSWUtGIqCSO0klmPA6iDpNqnVaZU7cRw9H9nWgTsYZyhqj724wM6TdNp0q1zLPJ6kJlpQ6yoFWNQcpwlVGBSctYLdBLeiaJ2BQVhKHbji+Ucu6fyZibfPUTMSgzKEpThLJTQYhu4xSuTpcy1bLlRL9vM+esKWsqOpVUcgksw5RTnTZctQStSWGYG/kkUrvIgD1sz1SKt/02p+bKACZbq211L7IdRz0SKRW1y2ExGW8bwlYlMQz0baPkCG79YCWy04tlIOHOuZfvNTlnSLMiQpv4bDfNVh8EJ2u54r2mXtdoE6YUlIH3i9S3GB1kxgWXrkI2gd4NO74Rl6XkoTTLSMRUOw9MVa5s3PN6FwDGruxBNQG9U64TVj3nXdFa7bKlU0pw+uSDnRJqlTuWbIxUUL1Cx7Terhxa06a8mTyUKlJShYemzmDvZL9oas4OdIZLntwMo43UK6EkcwNp31APxgLelqShWDC4ACRthRwirrlmhzDOQQxYjOPMu1AJJBJGey9BStXLa+sB4Q5WJAbEyKtPpsVzxGZE9GYKUqDNtOQdM9pJHLSBtu66TaBarNORLUzkdYHL9oOWd2BwkVPIMv2++F9lKsSSMyAc+DfAQPsCZtotEmR1pebMly88sagl2fR3amUPBY8yo4U7z6E9GvStdvkTDOATNlrwqCQwKVB0ln/ABDujIMdFejcmwSBJkjcVrPaWtgCpTasIyHiVTztETpLZZgtU5aC+2aChHzijJvU5KDnwPhBK/5ykWqaT2SsxAuXLmjaAffr4wFv4grEr6HHwj7jwxlUVF7jO08qtGIOMoo2i0o1Ukd4jxe8iZJkzCkhacJocx36wjG3r3JHj8401r0+Zm9KqNjiM09Ul6L8niOXOQDqe4fOFsWpQqw7otSr1AG0lXd/eDFWn2ME0qnpDcy+GolHifkIp26/pigAwTuP9/GBNqt4PZB7x9VjZtiDQg+ELrVgRgQ6VI5ywkk+0LX2lqPB6eEV5CyJiBRsQzJbPhURFNVolTjzg30SuoTJgmTCcMshTBwSx0p3xl3dwtKmS3pNW0t2qNkcCC7xU81bFLY1UTibM+0X+EeZY+9BPpDccyWtUxO0hRd9XVUjueAvWDVxzjrSuj0xpM66oOrkkbTr3oTOzaqvWV/yRf8ATZdvXXapTOJK0zFD7tUKI5Yn7oF+gxYKbW2+V7pkdGviwC0SJslWUxC0H/UCH7s4c25lUbGfJtqMslwlQ+uLxHLmAZLUn64Jgn0p6O2q75mC0JKQ+ysF5a21Scn1wliN0Cpc/wBojuA84TgyyGEN2OfJwjHMUo5YRTuOQrxiK2TQpRwAJQwcge9WXcIGotCQXz3fQETzbZjO1pkkUHg3nxhZWNVhDkhTy0ZvhA+DxOkEEsNpiHGozr36xl1p/dpSVEUHiwrFq2ykpfAWZtc6Z83jMZsNie2pgGmoYb4EFYFCik9YA9D2hvwqDH4bxFK223AAEpcEFwp3D8UgeNM9YtzLNaJijLssqZOKwSoJSVlO8toHyOjtnAm3XfapaxLnSZyVq7KFSjiVmdkM530jTpjUAZ4y6BpVCh5lGbaPuDvKj4uY756Ieh8tFllWqfJAnrdaHAZKCXlqSNFFLFzUYtMoA+jH0WOUWu3oBBDy7OtILgggKnJIbKoRpR60HaUhoeFlBnJm4yMjIKBOddIZTzpu4qML05BlmmUdTtFyyVqKlJJJLmpz8Yrr6MWYhigt+JXzjzw8MuVql1IwSTyfpNyj4nSVArA8TmF52rFZ5qdSg0hKRYVHSO+q6G2Q5yzX76/6oj/wLYv5R/8AsX/VGmtK4C4yIH2uzznSfgPrOHS7sfMxZTdA+8e5vfHaR0Isf8o/nX/VHv8AwXY/5avzr/qhbW9we4jR4haj8J+A+s4sLoTu8/0jf2Mnd5/pHZ/8GWT+Wfzr/qjf+DLJ/LP51/1QP2W5/MPjC+8bT8h+A+s4ou4knIkefwERSrvnyTikzCk/dUU/oY7h/g2yfyz+df8AVG/8HWT+Wfzr/qiRb3PBII/vsimvLNvwn5fWcbm9JLQ2G1SkzhvUnCpvxpb3GIRYbNaP4JKVt/CWav8AdPr91eEds/whZGbqqbipXmHrFCb6ObuUXMjwmTB7lRC2Lcjyn2Hb4RYv0TZckeh/9gT0OXeZItQVqZXl1kdJihdd1y7OnBKBA+8pSiwydSiSe8xeeL9FXVAH5mdcVFqVCyjAM8TpKVjCpIUDmCAR4GOPelb0d2aRZjabJJwFCx1iElZBSos6Q5CAkkGgyjsgjCIbiKBxPj1ElJy95b3RalWZIZTBTaFXvDZR2fpv6I02maufZJiZS1VVKUD1alaqBTVD7gkh90I15eiy8LOjGrq1pdiJS5ilV1w4A45b4U4IEtUmBYAcyOWhg6A5PlvHwjU5Ki5LUzgjJu+0YiBZ54H/ALS/lGWe57Qo4EyJzqUACqWsByWqSMuMY+ls8T3XXpqNyPjHT0OXeQLRPIZKimWnjgcqPJyB3GOkGWCxIDjLhyincV2Js0iXJTkhID7zmo95cxfjZpJoQCeEva/XrtUHBO3u7TIyMjIZKsyMjIyOnRW6XWmYmbICSyCicVPOmShiBk4XXLlrJLFTJLa7oJ2yaRhKVFikHNXdqIKmF+0kFasneuX9JgHO0JRkzzNvRSFISSXWSBTJg5fajVovgow4ltiIAYDM76lhxgXe0lZMtctGMoJJFKgirED9coG3peaZ0kpbCoKGySS4YjZfc8Vnqac5lqnQL4xx39kbxa5m8/lB9yow2yZv/wBv/lC2i/kMMUtbsHYIz1qTXnExvuUzpxEtlhA7nwN5xArIeG+c42tUfhMN/tS95PIn4Yo8IvQlwlYJGYBch3ZySNx00gDZLKbQDNmuUmiEAqYAEguwYvzHyJyZKJSXSkITmSA3GpdzTce+DVid4t0CnHeE7PbVlQDvUPT4gmDEKdyWvrcCyM1KA5JUQMyS7APXuhth1M5ES4wcGZGo3GQyDAy76H7V+zgIcYe1MAUQoEulDEqYA6jKLky9JCXCp0oEZutNG31hbvfpKmzJmTAgGYpnqW2NnLMFtOUK9ltsy1TFBYaWKkaqJYsfu68S2gaIJxCCEzqEm3S19iYhX4VA+4xIuekBypIHEiE8WZJ7SQcswD8I2qTLSAcAzA2UDia9wgOpC6cZftiQ7dfK/On5xs3rI/nSvzp+cKRnBypTlQfAOrWQncWYF95fgG1lVaAUhRxOKdlYGIpeqWchjkSWfN8i1GRpjQu95ADmfKA/Gn5xVtPSOzpSTjxsDRCVKJbQMGhTlkrXimdpIoAlYSNCXIG0c+AoGqqLBH15H4fTCDAiyYauvpjZpy+rBXLWwpMQUuWBIBNCQ7e54LWi85UsOubLTzUPnCBanW6QxQO2SWehdCXB7y/AGpMeAlJTiP7tCagBhlqcwRuHfuadMjMeD0is4zmgaOpKgPzENFk3rJAczpTb8afnHOhaQWxETFnspplx05nu51lKTVKKpcdYtIzOQCfu5gJ1JrR3U7hYYGZ1KxW+XNBMqYlYBYlJBAObONWIjIC9Cg0pYoGX2R6rgFidSXck5kxkEpyMziIxGFO97DiWVoJRNeig7kbjUhQ4f2hsMLN5TggTFsHSFUL58ADqWrSF1cY3h0s52gFd6zUYpa0gzNFMNdSG7x7oisdixDaG+u94ishMxeOYpyWcn6oIPSpbsxpwaseXv71s6c7euJtlRQGAPN3xK6btTuiKbd4HZzi/MkoFXKah2J51jFpZ0h61BNR9cIx6VSsCGB+P6RP2hicGBbqndVNKVkBBBfEzYgzZ0FH8uET2y90EKlywVlTpBAYHF5qrpQUzite5ar+UEbsuzqgVOlSiM8JoD6ofTV6Pyj1NjWerTwOPWTcrSH/Kw3PbtL1yyykSkqoQAPA04GjfDi1iFqy4saMneuYzbh84Zo2KYwJkOcnMyMjIyGQJy6+7P1ylgdhKi53moKU8N5GrgVxQMuq2YZrHUlKuJGEpVzqQd7A5kw32yUKgcW5QlWewpmzZyVdkFKnBYgjFkRwORiuzZ3MtoNsRyXbUAVOdABmeA+qByaCNSLSjEVLUMQ5gJB0STmcnVw0FIX7LdEnNlqUwbGtVQciA42XbQRYTc8lm6sNyrrrnu84kbdpPTz3hCdf9nl7Kl0ADEnEVE7qlRI4tpuiOzWnH+8WsKNSkZBAU4ORqr7x7mDmBy7qlJThTLRhUWWogkgBy+bmrAVpiejRXl3dKCsKQFbJUGJKT2S2EniNT3NBqSN8QHpjOIwJmgnMfVPl5chFOnFTpQa+sdz5jLtEe/wDMozbLNdJkkPh2kpIOQS5xBKUirgpYEMM3ic2q04MHVuBQsqpOqSR6z7i5JhnUHB5ien3ENT5qSljsyxx7TcfZ9/J3X7fe61lklwMnGX3lMPAN+kVokWiYl5i0olji5pRmAzejPmI82CxFmSMKXzOgyxFs1aUpkkVhTVwdlhiljdp6stkJKmLE/wARR0GTMNXegzNKlyDllksyUsDnpsA5qVvWcvIUBMakyMLABiz19V6Y16YswBpUDUwFvi3kvLkEs7KVmVKOg4+QHcDXY9oQGZ1fokhIlKCcgrvJIBcnfGQJ9F1lVLsywskqMxyT+FMZFqmMKAYluY5GF+2ygrEk5Fwe/hiHnDAYCzczz+qP74GpJSJJHU4krBxA03Eb4uyLzDajcWg5a7L1gzbNjm3Av9UEUJ9jmB9kqpQhz4DN+MZVXwunVOScTRN/keZc/r/E1Kt4KSX5ltTwiJd6D1j4Aj3xCVlhiFQNQHpRmI31rHpMtbukKIOSWI8z7sgIV9xU8Hz887RIvEBzo+f8SpeEwKRiBdzlrrBu7JShJQldCA1dA5YPwDa+EebHdhxYjRvVDM/eDUeXGLvVF+13kfJj5xdtrVaGymdWujVULjGDJrONtPP6+v1hghfkJUJgqDUaH5n682CL1OU2mRqNxkMgxPtygAoqyrx1ypmeGsKdssy5JXNwkhZ25ZIqMgxBbJgeR4GGaYHWpUwEJQSUPlkTiJftUI4e6tbUDAX/AIeEMXJJ3Z5vStSXyhAUEYMsq2DB9mX1ksYQhSGKkFThSVKpicZmp3HOusXWbi3m2/3dxhc6OWpQWqSok4WKRRwkkjDTcGFPOGIzAO0QmmpbMkB/d84hGOSp7SwoGMiRomulKsLJVQVqDkArcXBGtQRpXaZKQSQACRuGVSO7Onuennq09oKDYiWxUxEFzm2Jq+JiZK3NCkmuRB+PHdr3FpnKD3kZRmwA+qfT6xEqzgmlMTA0TlTenNm8OEWfr3a+B7+LxUn2gJ2QFE4SWbSoJL6ZvzOTwOcTmC43i9e60mcizucCBiOqlKJOeXE1pXhBGdaUykjJ8wMwmnaUfWVm2W4NUwLvmzzVzJakIClM5WGDZMHLBszUPXhW9ZbqIGOaXIqwyBqczmaZnyziqHCr6mAaeppStVpMyWSCZcsmqj21k7ueT8KUi1dd2Ci1JCQOynRI15nUnXlnUknrZ5JqlJISNKUJHPfuhnSGS5YNn3Z/Xu9WxQp587RNeoB5VjT0MS0pf4/gIyM6FkmUskM66b2ZNTQM+7+wyH8yvD6ooBAZ+rLvk/eT9cIIGAF4XgtLFK2qQQAju1J0bvgTjvJ3l9KRX90rSjj5/VI8FA/kq8vnEabcvRjyA+BMV7ReswFhU1ZIBcln3Bh8xvgcqe0LBlwIT/KX5fOLKrCg6QNk2yYEgqUCdSwZ/Jmyrujf2hM3+Q8WY+TxGVnYMJiyJ3RibGkaHxgDaukYQcKlbW5KX8TUD6pG7D0i62gIBrskB+Y2q9wgepTzjvD6VTTqxtDqbGkEEDLKLMCZFvUVAEjPfXwIBgtDVIPEUczIyMjIKRFG0zUpUrEtncsSkME0JTR92p0gbPdZxqcADZTXgQoh2fcGoDXNoM2i4ZypmIqRgDFKHNCD2js1LZbuMZNuKcdZfir+l9+vviFHrDLRGuezgz5ymBNE+8t5jvg6nu4UHk+ke7H0NnonzFBUsJISGOKpqfZagLQUPR2fvl/mV/R9GFBTqJlpayacZgea4LYXGb7DZVLHLcfg8aSsvSWR+TV/vcAeXkZPR2d/leKqctiMPR6d/l/mV/Ry8IPBhdZPWBiqj4FVzDpcO+uKtGOeRG6I50sFJKksUsatVKSFHLk1flBw9Hp/+V+ZXvwcs90aHR+e+Uo/6zwf/p8zzMRgzuqnrA65Va/3y+n4iKN6GgSATqSzgEOUg0YOrDTJhxDnpNxWkBIKUOxD4i2zTErYYvmN7+EVu6LWpSSlHVB9StXef4eevOFuGH+IkGoh2Jib0bkJTiPqp14D9NeXCGWyyCshS6JDFCeWSld2Q055buroRaJXa6pSRkkLUzjIl5b008c4OfY9o9hH5/8Awg2LadIlXylsmE+jfYV+L4CNxJcdmXLSoLABJoxejDgIyDpjCgGA3MJGF63OUqzpXX1S/CGEwBWip4nx72bxPfAv2krB67VspSKqapZ2Ao7EPnkz741soFCkKOZWDzzYKTzyEauxDim+vMAbiObceMWrQgkAhRDZM/kW/wBp+UAcdoQ9sjlzSqpY7iM/Fn+qiKHSBX7oDRSg4oxoTVixy3aCLK5glpKpiyRvLPwAyf3wIt9smTmlhLOxCc1Uq6jkKHKp8XhNY+UjvLFuvnDHgGUilgAwDl35xk2UpimhCSDTR+MekSypwomiS3cWaNJkEE4gpIatDzrGaEPofh/e82TUXHI253/vaH+jFoKlBSjimLUxrklFAGOlcX+uHWE3oxd+ApmKG2rgaJOlDqGd+WkOUbFvq0DVzMG409Q6eJkZGRkPiIk3paEyOu20hMqWhZGCWpUwKxlUxeNQKpdMISgguFVLgCj0klGXOWJWMAAMAhKkuRi1OdW7onmXmpCUjZOF8GJKSUneknL+0bscgzDjWQSd9c8tYzrzxGnb+XGW9JZp2xZdZ2Eo2Ve8KVxUlIZhq2/KJgx0EXbVdoNUuggPkN+Rb6pA+TM9U9oOTy3+cLtPE1rsEIwZL2+ELLxJsI3CCPR8NPS25XuMDxBG4f46OSv/AMmNWVZc6WdqVyX/ANkKU8rd0iYmop1aCGdiz1qIbelZ2pXKZ/xwqW21MwDhywbP9BCK9zTogazzxG0qD1ThBJZKwKLetXUEjgxbX5xPhG4fX15wEnnCCaPxia7rxBAIU41GoioniSM+MbestHw+qKRdu3aFcI3CN4RuEaQpw+/4x7EaUoRwuP8AgS/wxuNXF/Al/h+JjI6dLxhemli29/HcctOeUMJgDN+vp6cvGF1IawLdSurmTZR34kvRwc+RbCYs3rbOrS+ZJZI3qOqqsB4P5x5vKTtS5qTVBAIfNBLHLc5yG+BdpvDHMCyhWBFUJwnaJyUThAADO3LN6VclRj4S0AKjA/H++2Tz7MQEJUozJ63KXLIRvU2oS+bVOmkE7FYkykli6j2lEl1Hvpn9axSuy0pVMMxU2XjUkJCEnIO7OoO/d8IJz7WlIequCSonwZoJV7wHY8SjbLCCSrFg9rJjxNX8vnEiLChKcnObn+/wOWesUP2oTZyUzAUIHZSoNiXRsQ7PLlq7QcUKH6+Hv8soIOWgPT08z1dx2kZP3fN4YRACwHaTX6/N8IPiHpFNMjIyMg4M5ha5ZBCiSRXQUrwakEbHagBVuIzHD5x5QIrT7GDVJY+UYt94b1n1Id+8u0rgBNLjbtCFovEYSHzzrvc5+UDEAuZmEmlEhnLkb/rOPMuxqJ28hoNefCPN/KaQvOrDZ0qM+FGPOIsvDxQJqPuw7Sep1GFNNgTjMrptBx4Mc6mhMnETTi++jQzdHFPOS4IIKxVqgAgKpvzjmakADdD/ANBVqJlFYOJliuZABYnujRt7nqkjEdfeHfZlDBsw10vD9WB7Mz/shOnlKgQsMR9PSHPpZnK5TP8AjgBNkhVFQu9tlrD/ALDiVLau1Jwc7d4uye0dkELcJfOm54q2uSQAEJKpqKqKR4gsIOTruUcmPPOLdkswlhgO9milS8PYVPMZonxbI2T3ykLYlUpKklYSBUoKBUZpOOmf1WJLBOUQFPMWCQK9W1SHUMNaZkPv4QvXxKT162S1Q4IarVI4HN49XDMUJ6Ql2L4xo2897ReW68+jEh/C16HWVu2cftmdguP+BL5fExuNXF/6eX+H5xkXZjS6YCkV+vhl7zBtor/sSeMA6kwlOIFnWZ6gl+IPv/vFUy1ag+/3Qy/siePjGv2JO6IGsTjpMXE2Qn1fH6ePSrIoajm5+UMBsKePjGxYk8fGJ887ywAixvnUd4HveJzZi1FHyPmQ/hBk2NPHxjQsSePjAFWMkFRBFixBScjnvHxNYPiIU2RILxPBoCOZDHMyMjIyDgzn4jaktmH3HjBL7Cneyn80QDo9PJIKRhJc7WdAG4DfzhdRNQ/b1hKcSnLU9QQQcm1HxjZAgkLjnDJI/MI19hTvZT+YRyBu/wDM5iO0UrTd0tM+URRKiTh0xJDjuO7hDXcA/fo5K9xiC09Gp6lSyEpZCiTtaMRSnGCt03TNRNSpQSAHeu8ERyIFJwO8dXqtUVNRzgY+Z/bE10r7UrlM/wCOATfrDRf1gXNKCgA4Qp3LZ4W9xgSbjn+yn80EwJG0QDB5zoAN498YawRNxTvZD/iEYbjn+ymn3h8oVTQrsOOPdCY5gS3WFE0MoBxkoZj5jhFTo9JSJQIzUpRVzBIbwEMn2DO9lP5v0ivd/Ru0ISQoJ7SjRWiiTug9A1hsdo4VmNA0ydsjHzjRcX8CXy+JjcSXXJKJSEqZwKtGQyVp/9k="/>
          <p:cNvSpPr>
            <a:spLocks noChangeAspect="1" noChangeArrowheads="1"/>
          </p:cNvSpPr>
          <p:nvPr/>
        </p:nvSpPr>
        <p:spPr bwMode="auto">
          <a:xfrm>
            <a:off x="5746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9" name="8 Grupo"/>
          <p:cNvGrpSpPr/>
          <p:nvPr/>
        </p:nvGrpSpPr>
        <p:grpSpPr>
          <a:xfrm>
            <a:off x="5004048" y="1556792"/>
            <a:ext cx="3849876" cy="4296123"/>
            <a:chOff x="5004048" y="1556792"/>
            <a:chExt cx="3849876" cy="4296123"/>
          </a:xfrm>
        </p:grpSpPr>
        <p:pic>
          <p:nvPicPr>
            <p:cNvPr id="8198" name="Picture 6" descr="https://encrypted-tbn0.gstatic.com/images?q=tbn:ANd9GcRqarX0C3LujTJKn4vD1GJ8JB1KaH7d3GRgSQF-gBy0-55jemrURA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556792"/>
              <a:ext cx="2828925" cy="161925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0" name="Picture 8" descr="https://encrypted-tbn3.gstatic.com/images?q=tbn:ANd9GcSvoG7JROkGJbDq7N-LYgNNHwO49x5enCiSvT1onERM3Rf9szvp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5149" y="3176042"/>
              <a:ext cx="1628775" cy="179070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6" name="Picture 14" descr="https://encrypted-tbn2.gstatic.com/images?q=tbn:ANd9GcTi4bQA6ZdhJYiSWL-nGOaSMPRpUKnlMNgRaDUJdV8uLSeFjqp_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005064"/>
              <a:ext cx="2466975" cy="184785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34459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modelos</a:t>
            </a:r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57802392"/>
              </p:ext>
            </p:extLst>
          </p:nvPr>
        </p:nvGraphicFramePr>
        <p:xfrm>
          <a:off x="467544" y="1337092"/>
          <a:ext cx="8208911" cy="5289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0887"/>
                <a:gridCol w="2810470"/>
                <a:gridCol w="2457554"/>
              </a:tblGrid>
              <a:tr h="504056">
                <a:tc>
                  <a:txBody>
                    <a:bodyPr/>
                    <a:lstStyle/>
                    <a:p>
                      <a:r>
                        <a:rPr lang="es-MX" dirty="0" smtClean="0"/>
                        <a:t>TIPO</a:t>
                      </a:r>
                      <a:r>
                        <a:rPr lang="es-MX" baseline="0" dirty="0" smtClean="0"/>
                        <a:t> DE MODELO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CARACTERÍSTICAS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EJEMPLO 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Modelo físico </a:t>
                      </a:r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sz="1400" b="1" dirty="0" smtClean="0"/>
                    </a:p>
                    <a:p>
                      <a:endParaRPr lang="es-MX" sz="1400" b="1" dirty="0" smtClean="0"/>
                    </a:p>
                    <a:p>
                      <a:r>
                        <a:rPr lang="es-MX" sz="1400" b="1" dirty="0" smtClean="0"/>
                        <a:t>Modelo análogo</a:t>
                      </a:r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sz="1400" b="1" dirty="0" smtClean="0"/>
                    </a:p>
                    <a:p>
                      <a:endParaRPr lang="es-MX" sz="1400" b="1" dirty="0" smtClean="0"/>
                    </a:p>
                    <a:p>
                      <a:r>
                        <a:rPr lang="es-MX" sz="1400" b="1" dirty="0" smtClean="0"/>
                        <a:t>Modelo simbólico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Tangible </a:t>
                      </a:r>
                    </a:p>
                    <a:p>
                      <a:r>
                        <a:rPr lang="es-MX" sz="1400" dirty="0" smtClean="0"/>
                        <a:t>comprensión: fácil</a:t>
                      </a:r>
                    </a:p>
                    <a:p>
                      <a:r>
                        <a:rPr lang="es-MX" sz="1400" dirty="0" smtClean="0"/>
                        <a:t>Duplicación</a:t>
                      </a:r>
                      <a:r>
                        <a:rPr lang="es-MX" sz="1400" baseline="0" dirty="0" smtClean="0"/>
                        <a:t> y posibilidad de compartirlo: difícil</a:t>
                      </a:r>
                    </a:p>
                    <a:p>
                      <a:r>
                        <a:rPr lang="es-MX" sz="1400" baseline="0" dirty="0" smtClean="0"/>
                        <a:t>modificación  y manipulación</a:t>
                      </a:r>
                    </a:p>
                    <a:p>
                      <a:r>
                        <a:rPr lang="es-MX" sz="1400" baseline="0" dirty="0" smtClean="0"/>
                        <a:t> Alcance de utilización: la mas baja</a:t>
                      </a:r>
                    </a:p>
                    <a:p>
                      <a:r>
                        <a:rPr lang="es-MX" sz="1400" b="1" baseline="0" dirty="0" smtClean="0"/>
                        <a:t>Intangible </a:t>
                      </a:r>
                    </a:p>
                    <a:p>
                      <a:r>
                        <a:rPr lang="es-MX" sz="1400" baseline="0" dirty="0" smtClean="0"/>
                        <a:t>Comprensión: más difícil</a:t>
                      </a:r>
                    </a:p>
                    <a:p>
                      <a:r>
                        <a:rPr lang="es-MX" sz="1400" baseline="0" dirty="0" smtClean="0"/>
                        <a:t>Duplicación y posibilidad de compartirlo: más fácil </a:t>
                      </a:r>
                    </a:p>
                    <a:p>
                      <a:r>
                        <a:rPr lang="es-MX" sz="1400" baseline="0" dirty="0" smtClean="0"/>
                        <a:t>Modificación y manipulación: más fácil</a:t>
                      </a:r>
                    </a:p>
                    <a:p>
                      <a:r>
                        <a:rPr lang="es-MX" sz="1400" baseline="0" dirty="0" smtClean="0"/>
                        <a:t>Alcance de su utilización: más amplio</a:t>
                      </a:r>
                    </a:p>
                    <a:p>
                      <a:r>
                        <a:rPr lang="es-MX" sz="1400" b="1" baseline="0" dirty="0" smtClean="0"/>
                        <a:t>Intangible </a:t>
                      </a:r>
                    </a:p>
                    <a:p>
                      <a:r>
                        <a:rPr lang="es-MX" sz="1400" baseline="0" dirty="0" smtClean="0"/>
                        <a:t>Comprensión: la más difícil</a:t>
                      </a:r>
                    </a:p>
                    <a:p>
                      <a:r>
                        <a:rPr lang="es-MX" sz="1400" baseline="0" dirty="0" smtClean="0"/>
                        <a:t>Duplicación y posibilidad de compartirlo: las más fáciles</a:t>
                      </a:r>
                    </a:p>
                    <a:p>
                      <a:r>
                        <a:rPr lang="es-MX" sz="1400" baseline="0" dirty="0" smtClean="0"/>
                        <a:t>Modificación y manipulación: las mas fáciles</a:t>
                      </a:r>
                    </a:p>
                    <a:p>
                      <a:r>
                        <a:rPr lang="es-MX" sz="1400" baseline="0" dirty="0" smtClean="0"/>
                        <a:t>Alcance de su utilización: el más amplio.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Modelo de un aeroplano, modelo de una</a:t>
                      </a:r>
                      <a:r>
                        <a:rPr lang="es-MX" sz="1400" baseline="0" dirty="0" smtClean="0"/>
                        <a:t> casa, modelo de una ciudad</a:t>
                      </a:r>
                    </a:p>
                    <a:p>
                      <a:endParaRPr lang="es-MX" sz="1400" baseline="0" dirty="0" smtClean="0"/>
                    </a:p>
                    <a:p>
                      <a:endParaRPr lang="es-MX" sz="1400" baseline="0" dirty="0" smtClean="0"/>
                    </a:p>
                    <a:p>
                      <a:endParaRPr lang="es-MX" sz="1400" baseline="0" dirty="0" smtClean="0"/>
                    </a:p>
                    <a:p>
                      <a:endParaRPr lang="es-MX" sz="1400" baseline="0" dirty="0" smtClean="0"/>
                    </a:p>
                    <a:p>
                      <a:r>
                        <a:rPr lang="es-MX" sz="1400" baseline="0" dirty="0" smtClean="0"/>
                        <a:t>Modelo de carreteras, velocímetro, grafica de rebanadas de pastel</a:t>
                      </a:r>
                    </a:p>
                    <a:p>
                      <a:endParaRPr lang="es-MX" sz="1400" baseline="0" dirty="0" smtClean="0"/>
                    </a:p>
                    <a:p>
                      <a:endParaRPr lang="es-MX" sz="1400" baseline="0" dirty="0" smtClean="0"/>
                    </a:p>
                    <a:p>
                      <a:endParaRPr lang="es-MX" sz="1400" baseline="0" dirty="0" smtClean="0"/>
                    </a:p>
                    <a:p>
                      <a:endParaRPr lang="es-MX" sz="1400" baseline="0" dirty="0" smtClean="0"/>
                    </a:p>
                    <a:p>
                      <a:endParaRPr lang="es-MX" sz="1400" baseline="0" dirty="0" smtClean="0"/>
                    </a:p>
                    <a:p>
                      <a:r>
                        <a:rPr lang="es-MX" sz="1400" baseline="0" dirty="0" smtClean="0"/>
                        <a:t>Modelo de simulación, modelo algebraico, modelo de hoja de cálculo electrónica  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555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EL PROCESO DE CONSTRUCCIÓN DE UN MODELO</a:t>
            </a:r>
            <a:endParaRPr lang="es-MX" dirty="0"/>
          </a:p>
        </p:txBody>
      </p:sp>
      <p:grpSp>
        <p:nvGrpSpPr>
          <p:cNvPr id="4" name="3 Grupo"/>
          <p:cNvGrpSpPr/>
          <p:nvPr/>
        </p:nvGrpSpPr>
        <p:grpSpPr>
          <a:xfrm>
            <a:off x="551211" y="1842286"/>
            <a:ext cx="7825553" cy="3553391"/>
            <a:chOff x="539552" y="1556792"/>
            <a:chExt cx="7825553" cy="3553391"/>
          </a:xfrm>
        </p:grpSpPr>
        <p:sp>
          <p:nvSpPr>
            <p:cNvPr id="5" name="4 Rectángulo redondeado"/>
            <p:cNvSpPr/>
            <p:nvPr/>
          </p:nvSpPr>
          <p:spPr>
            <a:xfrm>
              <a:off x="1547664" y="1680145"/>
              <a:ext cx="1800200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Modelo </a:t>
              </a:r>
              <a:endParaRPr lang="es-MX" dirty="0"/>
            </a:p>
          </p:txBody>
        </p:sp>
        <p:sp>
          <p:nvSpPr>
            <p:cNvPr id="6" name="5 Rectángulo redondeado"/>
            <p:cNvSpPr/>
            <p:nvPr/>
          </p:nvSpPr>
          <p:spPr>
            <a:xfrm>
              <a:off x="6264125" y="4492023"/>
              <a:ext cx="1642844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Decisiones </a:t>
              </a:r>
              <a:endParaRPr lang="es-MX" dirty="0"/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6124108" y="1680145"/>
              <a:ext cx="1616244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Resultados </a:t>
              </a:r>
              <a:endParaRPr lang="es-MX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1561944" y="4534119"/>
              <a:ext cx="1800200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Situación administrativa</a:t>
              </a:r>
              <a:endParaRPr lang="es-MX" dirty="0"/>
            </a:p>
          </p:txBody>
        </p:sp>
        <p:cxnSp>
          <p:nvCxnSpPr>
            <p:cNvPr id="9" name="8 Conector recto de flecha"/>
            <p:cNvCxnSpPr/>
            <p:nvPr/>
          </p:nvCxnSpPr>
          <p:spPr>
            <a:xfrm>
              <a:off x="3347864" y="2022125"/>
              <a:ext cx="23762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/>
            <p:nvPr/>
          </p:nvCxnSpPr>
          <p:spPr>
            <a:xfrm>
              <a:off x="6935309" y="2256209"/>
              <a:ext cx="0" cy="20162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 de flecha"/>
            <p:cNvCxnSpPr/>
            <p:nvPr/>
          </p:nvCxnSpPr>
          <p:spPr>
            <a:xfrm flipV="1">
              <a:off x="2462044" y="2584812"/>
              <a:ext cx="0" cy="19442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 de flecha"/>
            <p:cNvCxnSpPr/>
            <p:nvPr/>
          </p:nvCxnSpPr>
          <p:spPr>
            <a:xfrm>
              <a:off x="3362144" y="4822151"/>
              <a:ext cx="25202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>
              <a:off x="2447764" y="3573016"/>
              <a:ext cx="4448402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>
              <a:off x="539552" y="3556920"/>
              <a:ext cx="165618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"/>
            <p:cNvCxnSpPr/>
            <p:nvPr/>
          </p:nvCxnSpPr>
          <p:spPr>
            <a:xfrm>
              <a:off x="7284985" y="3573016"/>
              <a:ext cx="108012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15 CuadroTexto"/>
            <p:cNvSpPr txBox="1"/>
            <p:nvPr/>
          </p:nvSpPr>
          <p:spPr>
            <a:xfrm>
              <a:off x="3347864" y="1556792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Análisis </a:t>
              </a:r>
              <a:endParaRPr lang="es-MX" dirty="0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3707904" y="4492023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Intuición </a:t>
              </a:r>
              <a:endParaRPr lang="es-MX" dirty="0"/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539552" y="2924944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Mundo simbólico</a:t>
              </a:r>
              <a:endParaRPr lang="es-MX" dirty="0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539552" y="3573016"/>
              <a:ext cx="10223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Mundo real </a:t>
              </a:r>
              <a:endParaRPr lang="es-MX" dirty="0"/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2195736" y="2726430"/>
              <a:ext cx="252028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b="1" dirty="0" smtClean="0"/>
                <a:t>A</a:t>
              </a:r>
            </a:p>
            <a:p>
              <a:r>
                <a:rPr lang="es-MX" sz="1000" b="1" dirty="0" smtClean="0"/>
                <a:t>B</a:t>
              </a:r>
            </a:p>
            <a:p>
              <a:r>
                <a:rPr lang="es-MX" sz="1000" b="1" dirty="0" smtClean="0"/>
                <a:t>S</a:t>
              </a:r>
            </a:p>
            <a:p>
              <a:r>
                <a:rPr lang="es-MX" sz="1000" b="1" dirty="0" smtClean="0"/>
                <a:t>T</a:t>
              </a:r>
            </a:p>
            <a:p>
              <a:r>
                <a:rPr lang="es-MX" sz="1000" b="1" dirty="0" smtClean="0"/>
                <a:t>R</a:t>
              </a:r>
            </a:p>
            <a:p>
              <a:r>
                <a:rPr lang="es-MX" sz="1000" b="1" dirty="0" smtClean="0"/>
                <a:t>A</a:t>
              </a:r>
            </a:p>
            <a:p>
              <a:r>
                <a:rPr lang="es-MX" sz="1000" b="1" dirty="0" smtClean="0"/>
                <a:t>C</a:t>
              </a:r>
            </a:p>
            <a:p>
              <a:r>
                <a:rPr lang="es-MX" sz="1000" b="1" dirty="0" smtClean="0"/>
                <a:t>C</a:t>
              </a:r>
            </a:p>
            <a:p>
              <a:r>
                <a:rPr lang="es-MX" sz="1000" b="1" dirty="0" smtClean="0"/>
                <a:t>I</a:t>
              </a:r>
            </a:p>
            <a:p>
              <a:r>
                <a:rPr lang="es-MX" sz="1000" b="1" dirty="0" smtClean="0"/>
                <a:t>O</a:t>
              </a:r>
            </a:p>
            <a:p>
              <a:r>
                <a:rPr lang="es-MX" sz="1000" b="1" dirty="0" smtClean="0"/>
                <a:t>N</a:t>
              </a:r>
              <a:endParaRPr lang="es-MX" sz="1000" b="1" dirty="0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7018126" y="2435045"/>
              <a:ext cx="199438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900" b="1" dirty="0" smtClean="0"/>
                <a:t>I</a:t>
              </a:r>
            </a:p>
            <a:p>
              <a:r>
                <a:rPr lang="es-MX" sz="900" b="1" dirty="0" smtClean="0"/>
                <a:t>N</a:t>
              </a:r>
            </a:p>
            <a:p>
              <a:r>
                <a:rPr lang="es-MX" sz="900" b="1" dirty="0" smtClean="0"/>
                <a:t>T</a:t>
              </a:r>
            </a:p>
            <a:p>
              <a:r>
                <a:rPr lang="es-MX" sz="900" b="1" dirty="0" smtClean="0"/>
                <a:t>E</a:t>
              </a:r>
            </a:p>
            <a:p>
              <a:r>
                <a:rPr lang="es-MX" sz="900" b="1" dirty="0" smtClean="0"/>
                <a:t>R</a:t>
              </a:r>
            </a:p>
            <a:p>
              <a:r>
                <a:rPr lang="es-MX" sz="900" b="1" dirty="0" smtClean="0"/>
                <a:t>P</a:t>
              </a:r>
            </a:p>
            <a:p>
              <a:r>
                <a:rPr lang="es-MX" sz="900" b="1" dirty="0" smtClean="0"/>
                <a:t>R</a:t>
              </a:r>
            </a:p>
            <a:p>
              <a:r>
                <a:rPr lang="es-MX" sz="900" b="1" dirty="0" smtClean="0"/>
                <a:t>E</a:t>
              </a:r>
            </a:p>
            <a:p>
              <a:r>
                <a:rPr lang="es-MX" sz="900" b="1" dirty="0" smtClean="0"/>
                <a:t>TA</a:t>
              </a:r>
            </a:p>
            <a:p>
              <a:r>
                <a:rPr lang="es-MX" sz="900" b="1" dirty="0" smtClean="0"/>
                <a:t>CI</a:t>
              </a:r>
            </a:p>
            <a:p>
              <a:r>
                <a:rPr lang="es-MX" sz="900" b="1" dirty="0" smtClean="0"/>
                <a:t>O</a:t>
              </a:r>
            </a:p>
            <a:p>
              <a:r>
                <a:rPr lang="es-MX" sz="900" dirty="0" smtClean="0"/>
                <a:t>N</a:t>
              </a:r>
              <a:endParaRPr lang="es-MX" sz="9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23435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ELEMENTOS DE LA CONSTRUCCIÓN DE UN MODELO MATEMÁTICO</a:t>
            </a:r>
            <a:endParaRPr lang="es-MX" dirty="0"/>
          </a:p>
        </p:txBody>
      </p:sp>
      <p:sp>
        <p:nvSpPr>
          <p:cNvPr id="4" name="AutoShape 2" descr="data:image/jpeg;base64,/9j/4AAQSkZJRgABAQAAAQABAAD/2wCEAAkGBxQTEhUUExQVFBQVFRcYGBYYFhgUGBcUGBQYGBcUGBUYHCggGBonHBQUITEiJSkrLi4uFx8zODMsNygtLisBCgoKDg0OGhAQGiwkHyYsLCwsMS0sLCwsLC00LCwsLCwsLCwsLCwtLCwsLCwsLCwsLCwsNCwsLCwsLCwsLCwsN//AABEIALoAwAMBIgACEQEDEQH/xAAcAAABBQEBAQAAAAAAAAAAAAAAAwQFBgcCAQj/xABGEAABAwIDBAYFCgMFCQAAAAABAAIRAyEEEjEFQVFhBhMicYGRMkKhsdEHFBZScoKSweHwIzPxU1RiwtMVJDRFY5OisrP/xAAaAQEAAwEBAQAAAAAAAAAAAAAAAgMEAQUG/8QAJhEAAgMAAgEEAgIDAAAAAAAAAAECAxEhMRIEEyJBUXEFwTJh8f/aAAwDAQACEQMRAD8A3BCEIAQhCAEIQgBCFyXgarjaXYOkIRK6ASOIxLWC58EnjcWGDmdB+fcolkuMm5UWyyENWscVce92nZHtTSqXHUk+KkKVCVxWorjTLYySfCImrSTf51UZ6Lj5yPIp+9qY4lqrZqhj4ZIYHpFuqj7w/MKfpVQ4SCCDoVQKgXezdrOoO3lh1b+Y5rsbM7OW+jUlsC/r1I4au17Q5pkG4ISyuPN6BCEIAQhCAafOTy8km7GO5eSbl6TLlZ4nBd+Pfwb5fqkztN41DfI/FN8RWa1pc4wBvVN2tth1WWjss4bz3/BdeI5yWjGdLmssMrzwAPvlRz+nFTdSZ4kn3KqIVbZIuTOl9TIHFjJcS0ATEiPScTA1SNfpTVDofRYTEwM0gcpnhMqu4LtTTPr+jyePR7puPFcuxbrDQNIgG8EDnp3c1hanKTi+SXBf8N0iY6BIBc0ETaQeB3qQ+emJMQFmVLtsLfWZLm/Z9dvuPgeKXwvSJ1JoY8lzHGOYHHuWimXHjLtDNZcnVM7i47/3CXoABRuGrggEEEG4KdtqKzC16uCWo1YSeIfKYtrrx9eUbwjGOs4qm6YYkp09yYYh6qkzdXEaP1UfiCnrimznAEtdEHU8J0KzTmkjfDgluhe1MrzRcey67eTt48VeAsjpvdTeD6zHT4grWMPVDmhw0IBHcQtHp5+UTzf5ClRn5L7FEIQrzzwQhCAgS5eLxI4urlY53AFaCBW+kuOzuyA9lvtdv71BlOKjJOvikQzXgN6rmuSZyhC6ZUIMj3SqwcwneNbmy1B685vtjXz1/om9SoXGSZ/fBLYF0zTJgPiDwePRPtI8VTcsya+jq/BzSa9jg6IIvB5HQjzSG3dlkubkBLXAubvgHd3iITypjnWBmWwJNniJkB2o8ZiE0xz87C0Wc3M9kHcIL2eIGb7qqU5Jqcl+y2vPLCX6ONfTbkfPEDhxCnmVVQ9mbUdnZmdN4M8Db81cBUW39FziSAqodWTFj5MLwEmeUzxEcQs110I9sspr7FqtZNKrkCoRwvu3EJPEVhLhu5cbb1mdsnLEuDZCGMTfWI9H4258QmmMxAzGwMgC2gMbiua1dQL9sNFRzHWAMZt3iN29c9n3HuGqMEuyTq1C4ye7ysFp/R184akf8A9lllTqgIkEELV9hUsuHpA7mN9y0enWajD/ACeeMUh+hCFpPHBCEICvpntT+W4cbf0TsBcYn0Tvi/ktKKypVsLDZ039wmE0q4YazA4e78/JTuIaG5S5wyO3b4P73pttDB5QT6VMjUcJBBB43K7JJkkQ1VjRYGT7I4gpJOKtVoBDJvqSIPvMJTB4IvBIE+IEczyWfN6JDNAEp981DTq1wvd1g6PqgXIUtgsSws7YpW9EhpEHgQfenjvDBD4tucNqD1rO+2Br4i/gVHYtrwM7PTpkObvuN3NWCvXpuqFrSA2oANAIfuPn7ypb5rQosGfKXc7yVTCtc1skpY9M5q0B1rertTqgPYNYvdn3TI8leqIBdEiZFpsQefFR2LwDXDKGtAzZ6RHH12+IHsQ2vGXsiQed+EqrJqPtrtG9NSWoeOxciNF67Fj0ryQQRziNVH5k3dVULqo4jV6avWx8/EGIlNalZIF5XKq/R6CrSCrUgEnQCfJUl7pJJ1JJ87/mrPtmtlpO4m3mbqrL0PRx4bKrn9DjCY11M2uN7Tofgto6L9N6GKAYSKVX6jjY/Ydv7tVh6FqlBMx3Uq1cn0yCvVjXRj5Qq1CGV5rUuPrt7j6w71qmxts0cSzPReHjeN7Twc3UFUSi0eXZTKvskUIQolJX167RekLwrQQwr2LqPY4NaC9rrZHCx5JPH0cg6qTDu0285ZMEcwpDaTTTPWCd446iBHjCg8G7rAMziTJFzznyupp68OkW9kGFzKkq+FvuOWWm8pNmHG+w4/oqfbf0dGzXgntk94uUrSpio+A7KDbtWJ5Dd5rnGU20xJcIAkk2AVI2v0rdMULAavIknuB0ChOuck4x7Oli210hp4U9W6m91Q6iIgbiXHXub5pHFdMA+kyuKb3S406gBEteAC0nk5skc2uWePqOdqSYAAkzAGgHJW3oNsxldtamarZqNDXUo7VnSyq0k9rKZsOJ4qPse0lY+12PJdE9sjpqypUa0UqmVt7uBII3ypPH49oIc1pyvGYXFr9pvgVV9i4enTFVn8Zr50cWQXMJFwBuk71asOynUoltMQ9vaDHdqXWktzaggC3IK27xTVmf8ELXHhDQbVH1T5qEqdKWgkdW6xO8cVIV6uaAWhpbIMDLOkSOOqrOD2Z1vXO6wNFLtEQSS0vgkDlIWh0VOPlJFsPWWw6ZMnpMzIXBjpDgIJF5a4kjuyiftBe4TpAKjwzIRO+RwVfxtdomnTLXsHovNPK8jWTJJF/cnvQzBitjaNMnKHOIkXjskqD9FV4NpF9f8hbq8nwP9v1pDW8yfKw95UOpvpjRYzF1KdOS2nDZJmXRLj5qEUKY+MEj1PNT+SBCEK0An2x69VlUOoOcx49YHdz4jkmlKkXEACSf3KsWDwoptga7zxKjJ4SjWp99GtdFNrnEUQXEZ2nK6BF9xjmppZh0M2l1WIAJhtSGn7Xqn8vFaeFmZ43q6fasz6IeFzlSkLzKrNMgjWoBwg6fu6qmI2bVD3diBcSLA8Aro1iRxlIOaWk3dp3rvlgKa6kWQ4Aw607wYF/akMVUEOkOlsmdZgnXgp6vQzZmvnTQC/eAe8KNx+GHaAcYymZENmPSB4X0Ua71N4+GdaM42519b0iG0xo0H32uVCt2Y/MDDSOEke1XY4c1nZYvAyiCd8E2Tip0caJzVGNO6+7jfetj36IaVmngaDhDmdWeOafaUg7BBlUNoTnJEPzaEXsRoOJ4Kd2hgabKYaKlFxc9oJzgQ0m5F7mFZ9mYFlJv8PK6Z7UNMzryXZP49azmkAZxDqdRvbc0GnUeG5S59i2pG9pGa8eoeSfYDZ7yOsa0kg9nQDNxvuHtUjs/aDzUyONrzADYBIgwOCePYB2TFrRu8lijKzHU+DufZC7X2eQTUlozEdmQTmN3AcgfeqdsjEsY/ECo4Na+nUZoT2i6RYcwtOoUmkZMvMW9bfu3/BQtSnSzZcrM2sQ2deCtpk/F1T7/AKO+OmZFXXoHSa3GUnl1mhlTQAZTSqNJMbwQN+9SQwjXOILacNOgYOEi88/cnOzWZXkdkwyLNAMERB1JGvir7bNiTjHlFGxeKNWo+o7V7nPPe4zHtSUrRqWHou0ax3gClBhKf1GfhHwVCkeyrUliRmsr1jSTAuTuWk/NGbmM/CPgnuEwNMXyNn7I+C47MOq3nGilYDBimOLjqfyHJOlaNq0Wii8hoBjgOKq6r3TbVJSXAStY6ObS6+g13rAQ77Q/crJ1Z+ge0urrGkfRqafbGnmJHgFxmb19PnXq7RcWhKNC5YlAjPnxE4lom8wYMAm/Cyb4t+Yw2z2EGDaR+/euagcKjnAG0GCCASRDiCd+ib42oC6/YJAg2sdDpyjyUFKX0gIYmsTD2+jJ7Lr2Gp5ajzTPGYtr6TmuEOLXNhoF7cTu0T80geySLmWkXjQabxZIYzZwa0kDMYdEHKB2TEaxce1VWLPlLs6tKJ/tJ1FkBsPAhrogEbxB3iyinPzGSSeZU/jsC6tleYY2Be8MzTZ/ORrbUJjiNj9U6HlxEx2Wg67xJv4LfC+D/ZAi8Vs59RhLIdkeyRv7ROg3+ipM7ULJaNLC1gO72qSfsuk2m4F/ZqFmV7nQ0VGOzNDgIc0zvBIThuzM38ykxtV5qZjeAWluUtvaQRe/cs69f8szUSw92VRklxGoHd3BTj4IDo0s6Ldx9/kmrWxZo/ROqIkwbcY5HXzXfV4+uwjqrQvZwHsIIUPXwzCc3oioZdBJDXj0hr+5UzVAaNZsoFz3Fzps3c2wA5gCw3KuuE9i0yafaFXYcMtBg6EHXuMFdUaLHEyDydJkd4GoXjahDS3cd2sc+SVw9M6QZ/JTk9i1Jna1suTzEDq4sO1Am2m4jjqAu1y6g6e0GgCMpc4CLGbTx4J5h6G8+HxUK5LO+TbDlcBQoxrf8uacMaBokpJJgRre2sjd+9V71hIIIhwAkWOv9Cowk3yycN50Q2v/ACX935qqK4VsG+tTe2m3MTpFhx1TnZPQYCDXdm/wNsPE6q1PjTTX6quuHyKZhMI+qctNjnnkJ8zoPFW/Y3QpwLX1X5SCCGt1kXEu8NyuOFwbKYysaGgbgE4TTHf6+c+I8IimFFbENYJcQP3wVf27tGrTIDYDDo4XJPDkoB+Ic65cT3q1Q084seN24TamPHeoutX4m/6KNpvIXdSpIVqikCQwG0iCGnuUs7aDHNc11jB84Vaw7wHAninVdjXNdlIPZPuKrtojZmndwVxWG7DgHHtRD22iDp396j6zszXNDOzm7OaeyZuQdw4D8kvhMRLQM36lOXYkE5W2+7pum/cszplW+tf5IN6QOIo1szeqs8PEECW5dXWvIhSRdUc5gFB7QN7iGtF9A0nNGlrrjbmJ6qmahcQZAnT7tlVtuvqzDszS247UzoQZVnsuc0+ExrRchtCmNDm3GNJAFhyub8l5V2mAeyJ4n981n1bGChTa4lxc8uADeDdTJ1/VO8L0kApl7gXAAkbj3K2NUd73DrZdG4+dARpMmd9z7lUavSxjXOb1Tuy4jUbjCmcFiRUpteAQHgGD7is7xp/iP+2//wBitFVabe9DS4fTsnRjh3Fo9ycO6XNOtNx55gqJhTLo4fsFT2zcDnOZ3oj2/oqra6o/4o9H0NKmm2WnC7YbUAcaZEGW3GvHuTs7a3wc3GbRwifFJ7K2BXr+gwhv1ndlvhx8Fc9k9DaNO9T+K7nZo+7v8VneG2yyilZ2/wDRBbJq1axOSi4ybuJhvmfDRWahsCLkgkgSLxIm/t9inGMAEAADgNF3Ci2ebZ6hyfxWDTC4MU7NgNN4uTpFjPJO4XhWYY35aMM0kU6Fd5Fr5acEWgtJkHwXDMaghVnoP0pdj6VSo6g+hkflAdo7sgy0wOMKzICt4/DCowtO8e3cqW6mQSDu1V8rtkWVV6QYXLUDtzxPiNVpgyJHBJvC6cEk4qbOhC4xBOR0fVPuXYaua7ew77J9yR7DIXBVoOpHirNQ2xSi+9U4NXWWyulBSXJWWbbPV4hmTrIMjIJADnfVzHQndNlE4cuqYnqarC1tR1NrmkyWljMoIPqkwCUw6kOEG4Uthq7cgp1A4tF2uYS17T9oekORWK6mUdlHn+v0STXRSttV6YrsyuLmtBzCLtJmWniYi4TfGNy0obJBgCed1MV9nh2Ow9MNs8H/ADSfCPYjpPgWsp0nACDWAMGbQZUoyUdTfJ0d4LbooUoeC4MIAiJy6X7oCrmJqg1HReXOdPIuJCs22cHRZQqOIiGkC51OnthMehOCo1RUbUbNQFpgyOxFo8Z8wtCn4ySRxEPhXtbVBdOUtMgamDp7lY9h9IS3EU3Gi6pTYf5NNuZ77ECJ1iZ8F5iNkU3bQo0WU5GQlzRJkmf0V/p9CquFY2vg6NF2La4ZW1HOyNabPJhwl0FQnKHy3stjdNR8U+BZvyluH/LMd/214/5TnRP+zMfb/prr590h/u+A/E//AFF47HdIf7tgPxP/ANRYyJZOmHSZmz6ArVGPewvaw5I7IdPaMnS3tCaUul7Km0BgqTDUHVdY+q09lkgFoI4EEeYSfyo1qTdmYjrrhzQ1o39YT2I8bqpfIOaWTFC4xOZmfNr1OU5Ms7gc097eSA1klY18smDptxmzgxjW531C7KAMzjWoSTGup14lWvBbL222ow1Mdh30w8Zh1DWlzARIs2xInuVc+Wj/AI/Zf23f/eh+iA15CEIBE4VvD3pDE7JpVID2TGlyPcU9Qu6wRR6O4b+z/wDJ3xXn0aw39kPxO+KlkJr/ACCJ+jWG/sh+J3xTfaPR3DClUIpizHH0nfVPNTyTxFIOaWnRwIPcRCKT/IMkGy6X1PafivRs6n9X2n4rQforQ/x/iHwXn0VocX/i/RavfRV4soA2fTHq+0/Fe/MmfV9pV++itDi/8X6L36K0OL/xfoue+h4szWtsOm6tTrS4OpggNB7JBnXf6x0TDp1sv/dSWi7CHW4aE+32LWforQ4v/F+iHdFaB1zn7w+CqlNN6iSizKauzmY3D0XEloJY90etbtN8bqY2d0YFXE9bSaQ8NyugwzLoC7nbjuV9HROgNM4+8PgpfCYRlNuVjQAP3JO9ddi+kFFmVfJ3h+t2zjKo7TMOw0g6CJJdl/yVPCOK1uFyyk0SQ0AnWABPfxXapfJMEIQgK3016KN2g2ix73NZSrCo5o0qNAILDwkEieZS9DorQZjDjWBzKrmZHNaQGOEASWxrYb9ynUIDyFXulXQ+hjn0KlUva/DvzMLCBMuY4tcCDImm1WJCAEIQgBCEIAQhCAEIQgBCEIA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data:image/jpeg;base64,/9j/4AAQSkZJRgABAQAAAQABAAD/2wCEAAkGBxQTEhUUExQVFBQVFRcYGBYYFhgUGBcUGBQYGBcUGBUYHCggGBonHBQUITEiJSkrLi4uFx8zODMsNygtLisBCgoKDg0OGhAQGiwkHyYsLCwsMS0sLCwsLC00LCwsLCwsLCwsLCwtLCwsLCwsLCwsLCwsNCwsLCwsLCwsLCwsN//AABEIALoAwAMBIgACEQEDEQH/xAAcAAABBQEBAQAAAAAAAAAAAAAAAwQFBgcCAQj/xABGEAABAwIDBAYFCgMFCQAAAAABAAIRAyEEEjEFQVFhBhMicYGRMkKhsdEHFBZScoKSweHwIzPxU1RiwtMVJDRFY5OisrP/xAAaAQEAAwEBAQAAAAAAAAAAAAAAAgMEAQUG/8QAJhEAAgMAAgEEAgIDAAAAAAAAAAECAxEhMRIEEyJBUXEFwTJh8f/aAAwDAQACEQMRAD8A3BCEIAQhCAEIQgBCFyXgarjaXYOkIRK6ASOIxLWC58EnjcWGDmdB+fcolkuMm5UWyyENWscVce92nZHtTSqXHUk+KkKVCVxWorjTLYySfCImrSTf51UZ6Lj5yPIp+9qY4lqrZqhj4ZIYHpFuqj7w/MKfpVQ4SCCDoVQKgXezdrOoO3lh1b+Y5rsbM7OW+jUlsC/r1I4au17Q5pkG4ISyuPN6BCEIAQhCAafOTy8km7GO5eSbl6TLlZ4nBd+Pfwb5fqkztN41DfI/FN8RWa1pc4wBvVN2tth1WWjss4bz3/BdeI5yWjGdLmssMrzwAPvlRz+nFTdSZ4kn3KqIVbZIuTOl9TIHFjJcS0ATEiPScTA1SNfpTVDofRYTEwM0gcpnhMqu4LtTTPr+jyePR7puPFcuxbrDQNIgG8EDnp3c1hanKTi+SXBf8N0iY6BIBc0ETaQeB3qQ+emJMQFmVLtsLfWZLm/Z9dvuPgeKXwvSJ1JoY8lzHGOYHHuWimXHjLtDNZcnVM7i47/3CXoABRuGrggEEEG4KdtqKzC16uCWo1YSeIfKYtrrx9eUbwjGOs4qm6YYkp09yYYh6qkzdXEaP1UfiCnrimznAEtdEHU8J0KzTmkjfDgluhe1MrzRcey67eTt48VeAsjpvdTeD6zHT4grWMPVDmhw0IBHcQtHp5+UTzf5ClRn5L7FEIQrzzwQhCAgS5eLxI4urlY53AFaCBW+kuOzuyA9lvtdv71BlOKjJOvikQzXgN6rmuSZyhC6ZUIMj3SqwcwneNbmy1B685vtjXz1/om9SoXGSZ/fBLYF0zTJgPiDwePRPtI8VTcsya+jq/BzSa9jg6IIvB5HQjzSG3dlkubkBLXAubvgHd3iITypjnWBmWwJNniJkB2o8ZiE0xz87C0Wc3M9kHcIL2eIGb7qqU5Jqcl+y2vPLCX6ONfTbkfPEDhxCnmVVQ9mbUdnZmdN4M8Db81cBUW39FziSAqodWTFj5MLwEmeUzxEcQs110I9sspr7FqtZNKrkCoRwvu3EJPEVhLhu5cbb1mdsnLEuDZCGMTfWI9H4258QmmMxAzGwMgC2gMbiua1dQL9sNFRzHWAMZt3iN29c9n3HuGqMEuyTq1C4ye7ysFp/R184akf8A9lllTqgIkEELV9hUsuHpA7mN9y0enWajD/ACeeMUh+hCFpPHBCEICvpntT+W4cbf0TsBcYn0Tvi/ktKKypVsLDZ039wmE0q4YazA4e78/JTuIaG5S5wyO3b4P73pttDB5QT6VMjUcJBBB43K7JJkkQ1VjRYGT7I4gpJOKtVoBDJvqSIPvMJTB4IvBIE+IEczyWfN6JDNAEp981DTq1wvd1g6PqgXIUtgsSws7YpW9EhpEHgQfenjvDBD4tucNqD1rO+2Br4i/gVHYtrwM7PTpkObvuN3NWCvXpuqFrSA2oANAIfuPn7ypb5rQosGfKXc7yVTCtc1skpY9M5q0B1rertTqgPYNYvdn3TI8leqIBdEiZFpsQefFR2LwDXDKGtAzZ6RHH12+IHsQ2vGXsiQed+EqrJqPtrtG9NSWoeOxciNF67Fj0ryQQRziNVH5k3dVULqo4jV6avWx8/EGIlNalZIF5XKq/R6CrSCrUgEnQCfJUl7pJJ1JJ87/mrPtmtlpO4m3mbqrL0PRx4bKrn9DjCY11M2uN7Tofgto6L9N6GKAYSKVX6jjY/Ydv7tVh6FqlBMx3Uq1cn0yCvVjXRj5Qq1CGV5rUuPrt7j6w71qmxts0cSzPReHjeN7Twc3UFUSi0eXZTKvskUIQolJX167RekLwrQQwr2LqPY4NaC9rrZHCx5JPH0cg6qTDu0285ZMEcwpDaTTTPWCd446iBHjCg8G7rAMziTJFzznyupp68OkW9kGFzKkq+FvuOWWm8pNmHG+w4/oqfbf0dGzXgntk94uUrSpio+A7KDbtWJ5Dd5rnGU20xJcIAkk2AVI2v0rdMULAavIknuB0ChOuck4x7Oli210hp4U9W6m91Q6iIgbiXHXub5pHFdMA+kyuKb3S406gBEteAC0nk5skc2uWePqOdqSYAAkzAGgHJW3oNsxldtamarZqNDXUo7VnSyq0k9rKZsOJ4qPse0lY+12PJdE9sjpqypUa0UqmVt7uBII3ypPH49oIc1pyvGYXFr9pvgVV9i4enTFVn8Zr50cWQXMJFwBuk71asOynUoltMQ9vaDHdqXWktzaggC3IK27xTVmf8ELXHhDQbVH1T5qEqdKWgkdW6xO8cVIV6uaAWhpbIMDLOkSOOqrOD2Z1vXO6wNFLtEQSS0vgkDlIWh0VOPlJFsPWWw6ZMnpMzIXBjpDgIJF5a4kjuyiftBe4TpAKjwzIRO+RwVfxtdomnTLXsHovNPK8jWTJJF/cnvQzBitjaNMnKHOIkXjskqD9FV4NpF9f8hbq8nwP9v1pDW8yfKw95UOpvpjRYzF1KdOS2nDZJmXRLj5qEUKY+MEj1PNT+SBCEK0An2x69VlUOoOcx49YHdz4jkmlKkXEACSf3KsWDwoptga7zxKjJ4SjWp99GtdFNrnEUQXEZ2nK6BF9xjmppZh0M2l1WIAJhtSGn7Xqn8vFaeFmZ43q6fasz6IeFzlSkLzKrNMgjWoBwg6fu6qmI2bVD3diBcSLA8Aro1iRxlIOaWk3dp3rvlgKa6kWQ4Aw607wYF/akMVUEOkOlsmdZgnXgp6vQzZmvnTQC/eAe8KNx+GHaAcYymZENmPSB4X0Ua71N4+GdaM42519b0iG0xo0H32uVCt2Y/MDDSOEke1XY4c1nZYvAyiCd8E2Tip0caJzVGNO6+7jfetj36IaVmngaDhDmdWeOafaUg7BBlUNoTnJEPzaEXsRoOJ4Kd2hgabKYaKlFxc9oJzgQ0m5F7mFZ9mYFlJv8PK6Z7UNMzryXZP49azmkAZxDqdRvbc0GnUeG5S59i2pG9pGa8eoeSfYDZ7yOsa0kg9nQDNxvuHtUjs/aDzUyONrzADYBIgwOCePYB2TFrRu8lijKzHU+DufZC7X2eQTUlozEdmQTmN3AcgfeqdsjEsY/ECo4Na+nUZoT2i6RYcwtOoUmkZMvMW9bfu3/BQtSnSzZcrM2sQ2deCtpk/F1T7/AKO+OmZFXXoHSa3GUnl1mhlTQAZTSqNJMbwQN+9SQwjXOILacNOgYOEi88/cnOzWZXkdkwyLNAMERB1JGvir7bNiTjHlFGxeKNWo+o7V7nPPe4zHtSUrRqWHou0ax3gClBhKf1GfhHwVCkeyrUliRmsr1jSTAuTuWk/NGbmM/CPgnuEwNMXyNn7I+C47MOq3nGilYDBimOLjqfyHJOlaNq0Wii8hoBjgOKq6r3TbVJSXAStY6ObS6+g13rAQ77Q/crJ1Z+ge0urrGkfRqafbGnmJHgFxmb19PnXq7RcWhKNC5YlAjPnxE4lom8wYMAm/Cyb4t+Yw2z2EGDaR+/euagcKjnAG0GCCASRDiCd+ib42oC6/YJAg2sdDpyjyUFKX0gIYmsTD2+jJ7Lr2Gp5ajzTPGYtr6TmuEOLXNhoF7cTu0T80geySLmWkXjQabxZIYzZwa0kDMYdEHKB2TEaxce1VWLPlLs6tKJ/tJ1FkBsPAhrogEbxB3iyinPzGSSeZU/jsC6tleYY2Be8MzTZ/ORrbUJjiNj9U6HlxEx2Wg67xJv4LfC+D/ZAi8Vs59RhLIdkeyRv7ROg3+ipM7ULJaNLC1gO72qSfsuk2m4F/ZqFmV7nQ0VGOzNDgIc0zvBIThuzM38ykxtV5qZjeAWluUtvaQRe/cs69f8szUSw92VRklxGoHd3BTj4IDo0s6Ldx9/kmrWxZo/ROqIkwbcY5HXzXfV4+uwjqrQvZwHsIIUPXwzCc3oioZdBJDXj0hr+5UzVAaNZsoFz3Fzps3c2wA5gCw3KuuE9i0yafaFXYcMtBg6EHXuMFdUaLHEyDydJkd4GoXjahDS3cd2sc+SVw9M6QZ/JTk9i1Jna1suTzEDq4sO1Am2m4jjqAu1y6g6e0GgCMpc4CLGbTx4J5h6G8+HxUK5LO+TbDlcBQoxrf8uacMaBokpJJgRre2sjd+9V71hIIIhwAkWOv9Cowk3yycN50Q2v/ACX935qqK4VsG+tTe2m3MTpFhx1TnZPQYCDXdm/wNsPE6q1PjTTX6quuHyKZhMI+qctNjnnkJ8zoPFW/Y3QpwLX1X5SCCGt1kXEu8NyuOFwbKYysaGgbgE4TTHf6+c+I8IimFFbENYJcQP3wVf27tGrTIDYDDo4XJPDkoB+Ic65cT3q1Q084seN24TamPHeoutX4m/6KNpvIXdSpIVqikCQwG0iCGnuUs7aDHNc11jB84Vaw7wHAninVdjXNdlIPZPuKrtojZmndwVxWG7DgHHtRD22iDp396j6zszXNDOzm7OaeyZuQdw4D8kvhMRLQM36lOXYkE5W2+7pum/cszplW+tf5IN6QOIo1szeqs8PEECW5dXWvIhSRdUc5gFB7QN7iGtF9A0nNGlrrjbmJ6qmahcQZAnT7tlVtuvqzDszS247UzoQZVnsuc0+ExrRchtCmNDm3GNJAFhyub8l5V2mAeyJ4n981n1bGChTa4lxc8uADeDdTJ1/VO8L0kApl7gXAAkbj3K2NUd73DrZdG4+dARpMmd9z7lUavSxjXOb1Tuy4jUbjCmcFiRUpteAQHgGD7is7xp/iP+2//wBitFVabe9DS4fTsnRjh3Fo9ycO6XNOtNx55gqJhTLo4fsFT2zcDnOZ3oj2/oqra6o/4o9H0NKmm2WnC7YbUAcaZEGW3GvHuTs7a3wc3GbRwifFJ7K2BXr+gwhv1ndlvhx8Fc9k9DaNO9T+K7nZo+7v8VneG2yyilZ2/wDRBbJq1axOSi4ybuJhvmfDRWahsCLkgkgSLxIm/t9inGMAEAADgNF3Ci2ebZ6hyfxWDTC4MU7NgNN4uTpFjPJO4XhWYY35aMM0kU6Fd5Fr5acEWgtJkHwXDMaghVnoP0pdj6VSo6g+hkflAdo7sgy0wOMKzICt4/DCowtO8e3cqW6mQSDu1V8rtkWVV6QYXLUDtzxPiNVpgyJHBJvC6cEk4qbOhC4xBOR0fVPuXYaua7ew77J9yR7DIXBVoOpHirNQ2xSi+9U4NXWWyulBSXJWWbbPV4hmTrIMjIJADnfVzHQndNlE4cuqYnqarC1tR1NrmkyWljMoIPqkwCUw6kOEG4Uthq7cgp1A4tF2uYS17T9oekORWK6mUdlHn+v0STXRSttV6YrsyuLmtBzCLtJmWniYi4TfGNy0obJBgCed1MV9nh2Ow9MNs8H/ADSfCPYjpPgWsp0nACDWAMGbQZUoyUdTfJ0d4LbooUoeC4MIAiJy6X7oCrmJqg1HReXOdPIuJCs22cHRZQqOIiGkC51OnthMehOCo1RUbUbNQFpgyOxFo8Z8wtCn4ySRxEPhXtbVBdOUtMgamDp7lY9h9IS3EU3Gi6pTYf5NNuZ77ECJ1iZ8F5iNkU3bQo0WU5GQlzRJkmf0V/p9CquFY2vg6NF2La4ZW1HOyNabPJhwl0FQnKHy3stjdNR8U+BZvyluH/LMd/214/5TnRP+zMfb/prr590h/u+A/E//AFF47HdIf7tgPxP/ANRYyJZOmHSZmz6ArVGPewvaw5I7IdPaMnS3tCaUul7Km0BgqTDUHVdY+q09lkgFoI4EEeYSfyo1qTdmYjrrhzQ1o39YT2I8bqpfIOaWTFC4xOZmfNr1OU5Ms7gc097eSA1klY18smDptxmzgxjW531C7KAMzjWoSTGup14lWvBbL222ow1Mdh30w8Zh1DWlzARIs2xInuVc+Wj/AI/Zf23f/eh+iA15CEIBE4VvD3pDE7JpVID2TGlyPcU9Qu6wRR6O4b+z/wDJ3xXn0aw39kPxO+KlkJr/ACCJ+jWG/sh+J3xTfaPR3DClUIpizHH0nfVPNTyTxFIOaWnRwIPcRCKT/IMkGy6X1PafivRs6n9X2n4rQforQ/x/iHwXn0VocX/i/RavfRV4soA2fTHq+0/Fe/MmfV9pV++itDi/8X6L36K0OL/xfoue+h4szWtsOm6tTrS4OpggNB7JBnXf6x0TDp1sv/dSWi7CHW4aE+32LWforQ4v/F+iHdFaB1zn7w+CqlNN6iSizKauzmY3D0XEloJY90etbtN8bqY2d0YFXE9bSaQ8NyugwzLoC7nbjuV9HROgNM4+8PgpfCYRlNuVjQAP3JO9ddi+kFFmVfJ3h+t2zjKo7TMOw0g6CJJdl/yVPCOK1uFyyk0SQ0AnWABPfxXapfJMEIQgK3016KN2g2ix73NZSrCo5o0qNAILDwkEieZS9DorQZjDjWBzKrmZHNaQGOEASWxrYb9ynUIDyFXulXQ+hjn0KlUva/DvzMLCBMuY4tcCDImm1WJCAEIQgBCEIAQhCAEIQgBCEIA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2698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60235455"/>
              </p:ext>
            </p:extLst>
          </p:nvPr>
        </p:nvGraphicFramePr>
        <p:xfrm>
          <a:off x="683568" y="1937502"/>
          <a:ext cx="7776864" cy="408378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44216"/>
                <a:gridCol w="1944216"/>
                <a:gridCol w="1944216"/>
                <a:gridCol w="1944216"/>
              </a:tblGrid>
              <a:tr h="72359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TERMINO DE CONSTRUCCIÓN DE MODELOS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LÉXICO</a:t>
                      </a:r>
                      <a:r>
                        <a:rPr lang="es-MX" baseline="0" dirty="0" smtClean="0"/>
                        <a:t> ADMINISTRATIVO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DEFINICIÓN FORMAL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EJEMPLO</a:t>
                      </a:r>
                      <a:endParaRPr lang="es-MX" dirty="0"/>
                    </a:p>
                  </a:txBody>
                  <a:tcPr/>
                </a:tc>
              </a:tr>
              <a:tr h="651231"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Variable de decisión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Placa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Cantidad de entrada exógena</a:t>
                      </a:r>
                      <a:r>
                        <a:rPr lang="es-MX" sz="1600" baseline="0" dirty="0" smtClean="0"/>
                        <a:t> controlable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Monto de la inversión</a:t>
                      </a:r>
                      <a:endParaRPr lang="es-MX" sz="1600" dirty="0"/>
                    </a:p>
                  </a:txBody>
                  <a:tcPr/>
                </a:tc>
              </a:tr>
              <a:tr h="651231"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Parámetro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Medidor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Cantidad de</a:t>
                      </a:r>
                      <a:r>
                        <a:rPr lang="es-MX" sz="1600" baseline="0" dirty="0" smtClean="0"/>
                        <a:t> entrada exógena incontrolable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Tasa de interés</a:t>
                      </a:r>
                      <a:endParaRPr lang="es-MX" sz="1600" dirty="0"/>
                    </a:p>
                  </a:txBody>
                  <a:tcPr/>
                </a:tc>
              </a:tr>
              <a:tr h="458273"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Variable</a:t>
                      </a:r>
                      <a:r>
                        <a:rPr lang="es-MX" sz="1600" baseline="0" dirty="0" smtClean="0"/>
                        <a:t> de consecuencias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Resultado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Variable</a:t>
                      </a:r>
                      <a:r>
                        <a:rPr lang="es-MX" sz="1600" baseline="0" dirty="0" smtClean="0"/>
                        <a:t> de salida endógena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Comisiones</a:t>
                      </a:r>
                      <a:r>
                        <a:rPr lang="es-MX" sz="1600" baseline="0" dirty="0" smtClean="0"/>
                        <a:t> pagadas</a:t>
                      </a:r>
                      <a:endParaRPr lang="es-MX" sz="1600" dirty="0"/>
                    </a:p>
                  </a:txBody>
                  <a:tcPr/>
                </a:tc>
              </a:tr>
              <a:tr h="1116075"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Medida de desempeño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Rasero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Variable endógena para fines de evaluación (valor de la</a:t>
                      </a:r>
                      <a:r>
                        <a:rPr lang="es-MX" sz="1600" baseline="0" dirty="0" smtClean="0"/>
                        <a:t> función objetivo)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Rendimiento sobre la inversión 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8143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04664"/>
            <a:ext cx="8686800" cy="838200"/>
          </a:xfrm>
        </p:spPr>
        <p:txBody>
          <a:bodyPr/>
          <a:lstStyle/>
          <a:p>
            <a:r>
              <a:rPr lang="es-MX" dirty="0"/>
              <a:t>MODELO MATEMÁTICO</a:t>
            </a:r>
          </a:p>
        </p:txBody>
      </p:sp>
      <p:pic>
        <p:nvPicPr>
          <p:cNvPr id="10242" name="Picture 2" descr="C:\Users\SUSANA\Pictures\mod ma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7131272" cy="4702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535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Beneficios de los modelos 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="" xmlns:p14="http://schemas.microsoft.com/office/powerpoint/2010/main" val="1591653326"/>
              </p:ext>
            </p:extLst>
          </p:nvPr>
        </p:nvGraphicFramePr>
        <p:xfrm>
          <a:off x="1619672" y="184482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75458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Presentación (continuación…)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s-MX" dirty="0" smtClean="0"/>
              <a:t>El proceso en el que se resuelve un problema puede subdividirse en  las siguientes tres etapas: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s-MX" dirty="0" smtClean="0"/>
              <a:t>(1) Planteamiento del problema (o desarrollo del modelo), (2) solución del problema, y (3) interpretación de los resultados de la solución. 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s-MX" dirty="0" smtClean="0"/>
              <a:t>Considerando que la gran mayoría de los licenciados en contaduría, administración e informática administrativa, que están involucrados en las etapas de planeamiento e interpretación, quedando la etapa de solución en manos  de aquellas personas especializadas en la investigación de operaciones.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s-MX" dirty="0" smtClean="0"/>
              <a:t>A las etapas de planteamiento e interpretación, se les denomina usos de la investigación de operaciones y a las cuales se les debe dar un énfasis especial en el desarrollo del curso.</a:t>
            </a:r>
          </a:p>
          <a:p>
            <a:pPr>
              <a:buFont typeface="Wingdings" pitchFamily="2" charset="2"/>
              <a:buChar char="v"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ES_tradnl" dirty="0" smtClean="0"/>
              <a:t>La Investigación de operaciones representa una herramienta de cálculo fundamental para la toma de decisiones dentro de las empresas, ya que proporciona una base cuantitativa a las mismas que permite hacer ensayos con los posibles resultados a obtener al elegir una u otra alternativa. </a:t>
            </a:r>
          </a:p>
          <a:p>
            <a:pPr algn="just"/>
            <a:r>
              <a:rPr lang="es-ES_tradnl" dirty="0" smtClean="0"/>
              <a:t>El orden de su metodología permite conocer y analizar las variables a resolver teniendo la posibilidad de simular el comportamiento del modelo y conocer los posibles resultados a obtener</a:t>
            </a:r>
          </a:p>
          <a:p>
            <a:pPr algn="just"/>
            <a:r>
              <a:rPr lang="es-ES_tradnl" dirty="0" smtClean="0"/>
              <a:t>Entre sus principales ventajas es  la posibilidad de adaptar su metodología de acuerdo a la naturaleza de la(s) situación(es) a resolver</a:t>
            </a:r>
            <a:endParaRPr lang="es-E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>
              <a:lnSpc>
                <a:spcPct val="170000"/>
              </a:lnSpc>
              <a:buFont typeface="+mj-lt"/>
              <a:buAutoNum type="arabicPeriod"/>
            </a:pPr>
            <a:r>
              <a:rPr lang="es-MX" dirty="0">
                <a:latin typeface="Arial" pitchFamily="34" charset="0"/>
                <a:cs typeface="Arial" pitchFamily="34" charset="0"/>
              </a:rPr>
              <a:t> BENET, HOMBERTTO J. PRICIPIOS DE INVESTIGACION DE OPERACIONES. ED. HERRERA HERMANOS, MEXICO 1974.</a:t>
            </a:r>
          </a:p>
          <a:p>
            <a:pPr algn="just">
              <a:lnSpc>
                <a:spcPct val="170000"/>
              </a:lnSpc>
              <a:buFont typeface="+mj-lt"/>
              <a:buAutoNum type="arabicPeriod"/>
            </a:pPr>
            <a:r>
              <a:rPr lang="es-MX" dirty="0">
                <a:latin typeface="Arial" pitchFamily="34" charset="0"/>
                <a:cs typeface="Arial" pitchFamily="34" charset="0"/>
              </a:rPr>
              <a:t> BROSON, RICHARD. INVESTIGACION DE OPERACIONES, ED. MC GRAW-HILL, MEXICO 1983.</a:t>
            </a:r>
          </a:p>
          <a:p>
            <a:pPr algn="just">
              <a:lnSpc>
                <a:spcPct val="170000"/>
              </a:lnSpc>
              <a:buFont typeface="+mj-lt"/>
              <a:buAutoNum type="arabicPeriod"/>
            </a:pPr>
            <a:r>
              <a:rPr lang="es-MX" dirty="0">
                <a:latin typeface="Arial" pitchFamily="34" charset="0"/>
                <a:cs typeface="Arial" pitchFamily="34" charset="0"/>
              </a:rPr>
              <a:t> CAMACHO QUIROZ, ARTURO. PRINCIPIOS DE INVESTIGACION DE OPERACIONES PARA CONTADURIA, ADMINISTRACION, PROGRAMACION LINEAL, ED. U.A.E.M., TOLUCA 1992</a:t>
            </a:r>
          </a:p>
          <a:p>
            <a:pPr algn="just">
              <a:lnSpc>
                <a:spcPct val="170000"/>
              </a:lnSpc>
              <a:buFont typeface="+mj-lt"/>
              <a:buAutoNum type="arabicPeriod"/>
            </a:pPr>
            <a:r>
              <a:rPr lang="es-MX" dirty="0">
                <a:latin typeface="Arial" pitchFamily="34" charset="0"/>
                <a:cs typeface="Arial" pitchFamily="34" charset="0"/>
              </a:rPr>
              <a:t> ESPINOZA BERRIEL, HECTOR. PROGRAMACION LINEAL, ED. PAX-MEXICO, MEXICO 1975.</a:t>
            </a:r>
          </a:p>
          <a:p>
            <a:pPr algn="just">
              <a:lnSpc>
                <a:spcPct val="170000"/>
              </a:lnSpc>
              <a:buFont typeface="+mj-lt"/>
              <a:buAutoNum type="arabicPeriod"/>
            </a:pPr>
            <a:r>
              <a:rPr lang="es-MX" dirty="0">
                <a:latin typeface="Arial" pitchFamily="34" charset="0"/>
                <a:cs typeface="Arial" pitchFamily="34" charset="0"/>
              </a:rPr>
              <a:t> F.J GOULD Y G.D. EPPEN. INVESTIGACION DE OPERACIONES EN CIENCIAS ADMINISTRATIVAS. ED. PRECENTICE-HALL, MEXICO 1993.</a:t>
            </a:r>
          </a:p>
          <a:p>
            <a:pPr algn="just">
              <a:lnSpc>
                <a:spcPct val="170000"/>
              </a:lnSpc>
              <a:buFont typeface="+mj-lt"/>
              <a:buAutoNum type="arabicPeriod"/>
            </a:pPr>
            <a:r>
              <a:rPr lang="es-MX" dirty="0">
                <a:latin typeface="Arial" pitchFamily="34" charset="0"/>
                <a:cs typeface="Arial" pitchFamily="34" charset="0"/>
              </a:rPr>
              <a:t> FREDERICK HILLIER y GERALD J. LIBERMAN. INTRODUCCION A LA INVESTIGACION DE OPERACIONES. ED. MC-GRAW HILL, MEXICO 1982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39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7. HERBERT </a:t>
            </a:r>
            <a:r>
              <a:rPr lang="es-MX" dirty="0">
                <a:latin typeface="Arial" pitchFamily="34" charset="0"/>
                <a:cs typeface="Arial" pitchFamily="34" charset="0"/>
              </a:rPr>
              <a:t>MOSCOWITZ y GORDON P. WRIGTH. INVESTIGACION DE OPERACIONES. ED.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PRENTICE-HALL </a:t>
            </a:r>
            <a:r>
              <a:rPr lang="es-MX" dirty="0">
                <a:latin typeface="Arial" pitchFamily="34" charset="0"/>
                <a:cs typeface="Arial" pitchFamily="34" charset="0"/>
              </a:rPr>
              <a:t>INTERNACIONAL, MEXICO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19976.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8. MCKEON</a:t>
            </a:r>
            <a:r>
              <a:rPr lang="es-MX" dirty="0">
                <a:latin typeface="Arial" pitchFamily="34" charset="0"/>
                <a:cs typeface="Arial" pitchFamily="34" charset="0"/>
              </a:rPr>
              <a:t>, DAVIS. MODELOS CUANTITATIVOS PARA LA ADMINISTACION. ED. IBEROAMERICANA, MEXICO,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1986.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9. PRAWDE</a:t>
            </a:r>
            <a:r>
              <a:rPr lang="es-MX" dirty="0">
                <a:latin typeface="Arial" pitchFamily="34" charset="0"/>
                <a:cs typeface="Arial" pitchFamily="34" charset="0"/>
              </a:rPr>
              <a:t>, JUAN. METODOS Y MODELOS DE INVESTIGACION DE OPERACIONES. VOLUMEN 1, MODELOS DETERMINISTICOS, ED.LIMUSA, MEXICO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1976.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10. ROBERT </a:t>
            </a:r>
            <a:r>
              <a:rPr lang="es-MX" dirty="0">
                <a:latin typeface="Arial" pitchFamily="34" charset="0"/>
                <a:cs typeface="Arial" pitchFamily="34" charset="0"/>
              </a:rPr>
              <a:t>J. THIERAUF y RICHARD A GROSSE. TOMA  DE DESICIONES POR MEDIO DE INVESTIGACION DE OPERACIONES, ED. LIMUSA, MEXICO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1972.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11. SUSSEL </a:t>
            </a:r>
            <a:r>
              <a:rPr lang="es-MX" dirty="0">
                <a:latin typeface="Arial" pitchFamily="34" charset="0"/>
                <a:cs typeface="Arial" pitchFamily="34" charset="0"/>
              </a:rPr>
              <a:t>L. ACKOFF y MAURICE W. SASIENI. FUNDAMENTOS DE INVESTIGACION DE OPERACIONES. ED. LIMUSA, MEXICO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1971.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12. TAHA</a:t>
            </a:r>
            <a:r>
              <a:rPr lang="es-MX" dirty="0">
                <a:latin typeface="Arial" pitchFamily="34" charset="0"/>
                <a:cs typeface="Arial" pitchFamily="34" charset="0"/>
              </a:rPr>
              <a:t>, HANDY A. INVESTIGACION DE OPERACIONES UNA INTRODUCCION. ED. REPRESENTACIONES Y SERVICIOS DE INGENIERIA, MEXICO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19981.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13. ULLMANN</a:t>
            </a:r>
            <a:r>
              <a:rPr lang="es-MX" dirty="0">
                <a:latin typeface="Arial" pitchFamily="34" charset="0"/>
                <a:cs typeface="Arial" pitchFamily="34" charset="0"/>
              </a:rPr>
              <a:t>, JOHN E. METODOS CUANTITATIVOS EN ADMINISTRACION. ED. SERIE SCHAUM, MEXICO1979.</a:t>
            </a:r>
            <a:endParaRPr lang="es-MX" dirty="0"/>
          </a:p>
          <a:p>
            <a:pPr>
              <a:lnSpc>
                <a:spcPct val="170000"/>
              </a:lnSpc>
            </a:pP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02015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323528" y="692696"/>
            <a:ext cx="8686800" cy="841248"/>
          </a:xfrm>
        </p:spPr>
        <p:txBody>
          <a:bodyPr>
            <a:noAutofit/>
          </a:bodyPr>
          <a:lstStyle/>
          <a:p>
            <a:r>
              <a:rPr lang="es-MX" dirty="0" smtClean="0"/>
              <a:t>Propósito de la unidad de aprendizaje</a:t>
            </a:r>
            <a:br>
              <a:rPr lang="es-MX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914900" cy="4826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 smtClean="0"/>
              <a:t>Conocer la metodología básica de la investigación de operaciones, para formular y resolver problemas de optimización mediante la aplicación de algoritmos y evaluar el uso racional de los recursos.</a:t>
            </a:r>
            <a:endParaRPr lang="es-MX" sz="3200" dirty="0" smtClean="0">
              <a:latin typeface="Calibri"/>
              <a:ea typeface="Calibri"/>
              <a:cs typeface="Times New Roman"/>
            </a:endParaRPr>
          </a:p>
          <a:p>
            <a:pPr marL="0" indent="0" algn="just">
              <a:buNone/>
            </a:pPr>
            <a:endParaRPr lang="es-MX" sz="3200" dirty="0" smtClean="0"/>
          </a:p>
          <a:p>
            <a:pPr marL="0" indent="0" algn="just">
              <a:buNone/>
            </a:pPr>
            <a:endParaRPr lang="es-MX" sz="3200" dirty="0" smtClean="0"/>
          </a:p>
          <a:p>
            <a:pPr marL="0" indent="0" algn="just">
              <a:buNone/>
            </a:pPr>
            <a:endParaRPr lang="es-MX" sz="3200" dirty="0"/>
          </a:p>
          <a:p>
            <a:pPr marL="0" indent="0" algn="just">
              <a:buNone/>
            </a:pPr>
            <a:endParaRPr lang="es-MX" sz="3200" dirty="0" smtClean="0"/>
          </a:p>
          <a:p>
            <a:pPr marL="0" indent="0" algn="just">
              <a:buNone/>
            </a:pPr>
            <a:endParaRPr lang="es-MX" sz="3200" dirty="0"/>
          </a:p>
        </p:txBody>
      </p:sp>
      <p:grpSp>
        <p:nvGrpSpPr>
          <p:cNvPr id="11" name="10 Grupo"/>
          <p:cNvGrpSpPr/>
          <p:nvPr/>
        </p:nvGrpSpPr>
        <p:grpSpPr>
          <a:xfrm>
            <a:off x="5488426" y="2276872"/>
            <a:ext cx="3041756" cy="2376264"/>
            <a:chOff x="5724128" y="4005064"/>
            <a:chExt cx="3041756" cy="2376264"/>
          </a:xfrm>
        </p:grpSpPr>
        <p:pic>
          <p:nvPicPr>
            <p:cNvPr id="26626" name="Picture 2" descr="https://encrypted-tbn0.gstatic.com/images?q=tbn:ANd9GcR1U3hQMvUnK5I6eulpjqfHO1Zn5hh-VtPkVdpmuO6CbNqzDrl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44208" y="4437112"/>
              <a:ext cx="1365895" cy="143450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6628" name="Picture 4" descr="https://encrypted-tbn2.gstatic.com/images?q=tbn:ANd9GcSGSQ-ZA04RNy05iJQ_xwO7aKKOx9YucdIG9MUAY8UL7AoEDrr7NQGqxeLB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24128" y="4005064"/>
              <a:ext cx="1224136" cy="1224137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6630" name="Picture 6" descr="https://encrypted-tbn0.gstatic.com/images?q=tbn:ANd9GcRqcj8sEHLrtHyoQYm7Gm5EXpq65841PMuJN09C7QKOE9h3V6h54YjkPuk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5373216"/>
              <a:ext cx="1601596" cy="100811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="" xmlns:p14="http://schemas.microsoft.com/office/powerpoint/2010/main" val="256096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SECUENCIA DIDÁCTICA</a:t>
            </a:r>
            <a:endParaRPr lang="es-MX" dirty="0"/>
          </a:p>
        </p:txBody>
      </p:sp>
      <p:graphicFrame>
        <p:nvGraphicFramePr>
          <p:cNvPr id="7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33445514"/>
              </p:ext>
            </p:extLst>
          </p:nvPr>
        </p:nvGraphicFramePr>
        <p:xfrm>
          <a:off x="2339752" y="1844824"/>
          <a:ext cx="489654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7498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Identificar antecedentes y aspectos básicos de la investigación de operaciones, para el análisis de los métodos cuantitativos orientados a la solución de problemas de optimización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379205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ORÍGEN Y NATURALEZA DE LA INVESTIGACIÓN DE OPERACIONES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711349"/>
            <a:ext cx="4483224" cy="3315241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dirty="0">
                <a:latin typeface="Arial" pitchFamily="34" charset="0"/>
                <a:cs typeface="Arial" pitchFamily="34" charset="0"/>
              </a:rPr>
              <a:t>Surgió durante la segunda guerra mundial, cuando había una gran necesidad de administrar los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escasos </a:t>
            </a:r>
            <a:r>
              <a:rPr lang="es-MX" dirty="0">
                <a:latin typeface="Arial" pitchFamily="34" charset="0"/>
                <a:cs typeface="Arial" pitchFamily="34" charset="0"/>
              </a:rPr>
              <a:t>recursos. </a:t>
            </a:r>
            <a:endParaRPr lang="es-MX" dirty="0"/>
          </a:p>
        </p:txBody>
      </p:sp>
      <p:pic>
        <p:nvPicPr>
          <p:cNvPr id="1026" name="Picture 2" descr="https://encrypted-tbn0.gstatic.com/images?q=tbn:ANd9GcTEAczWC_I7Idwsr2FrrigDTA0L-U61TcKINMzu2u61FdNemKy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674" y="3356992"/>
            <a:ext cx="3976583" cy="2978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0099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ORÍGEN Y NATURALEZA DE LA INVESTIGACIÓN DE OPERACIONES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55976" y="1700809"/>
            <a:ext cx="4267200" cy="4248472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dirty="0">
                <a:latin typeface="Arial" pitchFamily="34" charset="0"/>
                <a:cs typeface="Arial" pitchFamily="34" charset="0"/>
              </a:rPr>
              <a:t>La fuerza aérea británica formo el primer grupo que desarrollaría métodos cuantitativos para resolver estos problemas operacionales y bautizo a sus esfuerzos como investigación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operación</a:t>
            </a:r>
            <a:endParaRPr lang="es-MX" dirty="0"/>
          </a:p>
          <a:p>
            <a:pPr algn="just">
              <a:buFont typeface="Wingdings" panose="05000000000000000000" pitchFamily="2" charset="2"/>
              <a:buChar char="v"/>
            </a:pPr>
            <a:endParaRPr lang="es-MX" dirty="0"/>
          </a:p>
        </p:txBody>
      </p:sp>
      <p:sp>
        <p:nvSpPr>
          <p:cNvPr id="4" name="AutoShape 2" descr="data:image/jpeg;base64,/9j/4AAQSkZJRgABAQAAAQABAAD/2wCEAAkGBxQSEhQUExQWFhUXGB0aFhgWFx0YFxkiHhwYGRwcGBYYHCggHRwoHB4cITEhJSkrLi4uGh8zODMsNygtLisBCgoKDg0OGxAQGywkICQsLCwsLCwsLCwsLCwsLCw0LCwsLCwsLCwsLCwsLCwsLCwsLCwsLCwsLCwsLCwsLCwsLP/AABEIAPkAywMBIgACEQEDEQH/xAAbAAACAgMBAAAAAAAAAAAAAAAFBgQHAAEDAv/EAEQQAAIBAgQEBQIDBAgEBQUAAAECEQADBBIhMQUGQVETImFxgTKRQqGxBxQjUmJygpLB0eHwFSQz8RZDU6LTRJSywuL/xAAZAQADAQEBAAAAAAAAAAAAAAABAgMABAX/xAAmEQACAgICAQQCAwEAAAAAAAAAAQIRAyESMUEEIlFhE3EjMoGx/9oADAMBAAIRAxEAPwC5FFdAK82xXQCuVFWzYFK/MnNLWXNq1bllEszg5BpOgGp99BTUKV+ccKGa2znKiq0NuATuGXqCBpr0NDJajoONJypgfgX7Qy11beItgByAr2wdyYEqSZE9Qfg1YMVVPKWHC46y1pQ05xcRUy+CsMAzxI10071a1NDaDmhxdGRWRW6ynoieYrlir621LuQqruTXegfNmCe7aCqCQDmYCJOUSNz+XttSy0rGjt0yFc51so+W4josxm0MerKNQPaaZLF1XUMjBlYSCpkEehFVJjMLcdVYWpBAgm6mpPoPcf7NGuXEHh2bVl3zXgLjIR5LcHVgN4+fNKd9JY5t9nRkwpK0WJFZFebNvKqrJMACTuYEaxpXurUcpqKyKg4njFpASWBC/URqB7/6UOwPE7uIuK1pW8IHVm8qEdQBuxj3gjpsV5K6G4sPxXHE31tjMxgfcn0AG9d6SecuKXPHWxbtuWjykyltiRmjxDoTAgAeuooT0rQYLk6GLCcbsXGyBsrzGVtCT2HQn0miUVTWKtXg4BFos1xbeW2SWDmDGrdJ30FPtu3fZcNhr11Td+u8bZMwplfq1O0SdzSQk2tlMmLiNGWtRXqsqlESPi8QttSzHT8z7TQrhvM1m9dNrzJcBgB4hv6pB/IxQ7mq7iS+RbCeFELcuXAEJiSMg1HXftSVi7F0XLKKLLtdIFuM4K6kAsRqDm1mTsfepOT5UdEMScbLhK15io/CkuraQX2VroHnZAQp+/pGunsKl1UgcLZrqK4JXUVkNJHLHcQt2VzXGCjp1J9gNTSrxfmI4i1OHUlVuCZBz+hCRIB2BnWhnN/EJxDnpb8o+BJ/OR8UHtca84KkKVCAASScoJ6egHcbVyTzSk3FdFoY0ly8nXg/ND4S8924AyXcqsCoVhH0kZFjSW2Gs96sbgXMVjFg+E3mABKto0HYx1Gu9VyxQXP3i4EYqR/DH02wAAJLbsxP1HVoMAAahOGcSuWb6vbIDW8vWAwI1UjqCNPTeqQyta8GnBS35L3rKgcH4qmJth00P4lP1Kex/wA+tT66001aOVqiLxPHLYtPccgBROpiT0E9ztSs/OrNHg20cmfKXIPWCPL6E6xMb1D5+Z2vJbIPhgBp6GfLAG0/VPpHelzBXs2JQLqCUB17kz+Rrjy5pcqiXhBVbPHFsbmV18vnOZIYIQSIY5AIIn2PaZIpq5F4tbzKjoUu3QMp3TKoOVAemgYx1M+gpbvItzzEa5oYZfrjrOwmQD2knrXS7hxdW3LnyzmygfzNEz9I1/3FLjk40Vm3JUWrisSttczmBsO5PYAak+goBxPi8Am6TbTpbB/iN/XYfSD2H51G4bfa6sIGe6vlzsw0HuJC6DUiSSDRfhnAUtnO/nubydl/qg7H+kdd9tqvylk60jncVDvsWMPw17uJ1i2lzKDbzEuqqrknw/wAjKMx1DEaTFPiIAAAAANABoB7CgfBMNOKxd/ozLbX+wPNHoTHypo9VYRSWgTdsylnmyxaYqXu3A0FFto0KS3mUsIJUjLIYQaYMZf8O27/AMqk/YVXmAwhxNtizsC1wksNwwEgt6ESNIIkRU8s60g415BvCeICxjEdlVkUZTDM5BOhaXk5lGkSRGxMzTZyoTfxeLxU+WRatxsQIJ/IJ9zS9d4TasIzqodl2gQszCwv4jJ3PbvrQ3hXErmEusyMfKYdSfK0OywZ9t+lSjkrstK5bLhrK5YXELcRHXVXUMPYiRXDi2OFiy9w/hGg7noPvXS2krOavBF5la0MO/isFG6k918wMH1GvpO1IPAMWtnFreulSjAopUELbmNQGJYdQTPU144jivEI8QlzcQOZ1HmJIAGwAATQe1D8QoyjoSZA2iIEx7iB9+mvHLK3LSOmCai18lw4fELcUMjKynYqQR9xXuqoGPbC37j2mjKwlQYDwFBDDYjb1GberTw98OiuuzAMPYiRV4T5EZRo5pW8RdyIzH8Kk/YTXm3Q3iOINzD30jK4EMpOmvUExIIkA9we1FukM1bEvA4T96xGUn8LuxB3IGn/AL2FLqIoJueYswidCmgFsx1BgjQz9U9qbuD3Da/eWWSwtqM0gEDOAwzGR219JpYbwyZXUKoGoJ3ggGDGYZYJG/WNhyY4+1HQk3Z74iAykMWKnJmI7BixmNIgD/Smnlble3ft32uiS1yEZdGWB/qND2pT4rCqcoMA+YEmR9QJGm0dx196NcC5pa3a/dgpVxLMy+aRopCnoR31HWmxrivcugTjJrRoYi5g7zZD5kbLIBCuJjKQQJ9u+xO9WmhkAxE9KR+WeX/FuLfuaomqgyczSdSx3A0+aeqt6aLUb8fBz5WrKv5x48TeYifI2VQVMGJ2J0Mnt/hUThFy6cOABlJuajwy0kXBJBX8IG/oPmifMXCgLl0HRlbxFMbqdR9tR7ilvF3vCRol4cqbqAiZjTU6E6DbpHaoLt/Nloq1ok8UxTZixuAwDLLppHQARMaxGxHQxWYHEnIxjygTAIzSrqCwUawASdQD+VA7CZVEgxrJcNl1nYxoAfvvRixjg9sKt2WLQVUakFVEzAjWft61Z9UgbTDHIPEGTFi25b+IGHm0n8SnL0MKRH9IVYPG+IjD2HuncDyjqzHRVHqWgVXnLyW7V8YjEXAvhroNyxIKjKPvpuDAqXjOY7eJxCtdtXfAtS1pVH8Rm/8AUfzDKoGy9zJ7U8ZpR7Jyi5SthHB8cuYe0iFV8oE7kknczI3JJo5geZLNywbxYJlOV1O4boAOs9P+9IyYxjbd2vGRmGV7SMPqicygGMsGCftRXlblp2dMTdFsqSTlgjMPwNl1joYJ/wAqGOUrGyY0tskcf4xc8Ei4Ai3CWQk+YqCSAVA06dZMHQTUHhuMi2i5RlBGaPrG/wBUnrKdBp3olzxhMzSRINvTXsTO3oR/sUOu8StqqTbUhhl6ZiMpJDD3ga7a1KW5uzR6O2IxYZkV0YZfPlJ0nYCR8kGJ8valHEXQ1y7I0aW94JAGnXQk+9MFvE27Yto1sEPJYHY/SQddo2HSOutB8biBdxDBVCqECkKugggHKseuwoSXtYxYPIeIL4K1O6yv2Jj8oqJz9jALQtfiaWPoIK/mTHwa4cicQl3s7BUDKvaWbN86jttt1IDm3F+PeYhWI6EANCpOpjUAnbtmFUnL2JLtkox9xAxXD5zXCywqokLcJOiiNIgzOkmvbcJZlRmYKx1cE+Ub+WIPSNe/vUfEKHy5QB52YnIFnJAgENqDofc1JvO6qc7Mf4cJBgx8fiOmv+VJx2VT+QcrKzXCWBzgNodFIOaCTG4006wBNWby7xa1+7WczqpChSCdsvl/wqs7eBcswXUhVhUBIKgalhqQZJ17V3s8JxbAMtp4O3kI9KFyi9GlGLLYSovFsGWXPb/6igj+sp+pD77jsQPWZVuu4FdNWTbplZYfiX1p5it1coJGVSSVaIJzDQNrHWhVlUZZIkt54I0jXpOx/wBxTPzPyitvNiLeqyzPbI2zaEoRsJJP/aly44BBKGIjykEQJ9q48lwfFF1JVo5vbLBOpkSW6iCCsxoPbvXTgWAjFo4WWUlonMBJCmZABGp03PevQxilBCsdjoB0M9TRzkhRdxJzKVAUkBjBOq7AE9u9bE5ctiylosPD/SsgKYEgbD00rpWVlemcgF5mwNpkFx9GtmUPrqYYdR19IkVXHFbTvfyXD5VbOVy5OmknqToZ6yekTaXGOFLiVCs7qoMkIQM3oSQdPaKUeabY/eLkgH6dJI/CvauH1Xs93+f92dWGdR4i9ftAIWgHKhjsOv8AgK538OCVYARodhHeu/DOGG/iltAwDJuZfpAGsR36Sai38GwEAuIgASRoduu0VzRbSWzOjsABaBWAVuMD6gywA9YK6+lawChg8mAY1HTMwUH7gk/NQsE8F2P84UMRPQaZievaZr3YvFLbErq9yCIOijMQJOm52/xqnG2CzV2xiCXtggT/ANUDRR01J6aAz1G3Ys/KfMBs3beHds1t1UKx0g/SD7MQD8/JDuz3gqW0YyTOrZdMp/iRM6aaSdfml3G37i3pcFXDqSNsuUAxB6aj8qrFNV9AabWy0+csKbjJmaEUSF/nPWSD000pGxb+GJCjTyoDLEnQSSemvzsdqs7jWFN6yCgBbQgESCDEiD9/iqx4nY856lTmYxG0mI+T9/SjktSbfRoPVHFw7qXVF1kSCSwgkEDMYGsmPWu3LFsK93O0QAB5hOp3/LpUjgzlLTqpSZb6p/KB/ua3YxVrD2brsJuXYXYER5/wgzuOvcVJO9DxXJ0EMIGsDC3k+q6L1rXSSzvkJPvGvpQ/BY4ozFWVWWVYNJEA7rpqJIgyNhTVzbwtRg7ZRcgtQwX+Wduu4Yj7+lc+LcKGIwyYi00AW0m2QChVM0qB0PmOv9EbVZ4+n8CJqv2ImIul77ZScq7EaGT9R7zoup6emlSMfgo+kHMrqJJ16ic3fX8hXXiOLVYAsBNAqlSMpk6AAADeu+IxZYZvDYz2g6z71zZJybTQySOHKeP8DFB7kZZIY6k+aEn4/TYDSrdVwQCDIOoPeqaGEZipVdHbwwc30kQxmAemuk9atvhFh7dm2lwgsqwSu2m0ewgV145NrZKXZ6SpC1Gt1IWqI0jjxGwXtXEGpZSAPjSqtu2YkEeXpI1B/lPz3q3BVfc34cJiWmPPlcA7difeQa5vUx6kHHLwB2wJsrZfLKXVJ9cyOyk/KZNOsGjPKNv/AJtCJ1DEz2ykbe5FSuMn/kMMirLm55e8KLjMfsPzqDyjiFOLtnNuGAA/qtofz+wpJRf5YtfQ1+1lj1lZWV6RzmUkc0mb77aAfoNKd6QONcSXxHADZg7BWgR9Ub7n/tXH6xXBRKYu7JXIOE/iXrh3AUfckn9BQnj1tvFurJhWIX0mTp8EU4cp4M27TEz52zeZcrRCjUe4PwaW+P4sWrlxWBkuSfLI1Oh9fLHppHtOUKxxtDX7mLOHB1CtlUvEQOkKNd99Ir3i8QbYAbLk6QIIJ7zuPmtWcVkdWyGMwYCJLSJBjT8UflUTi+Le6SHt5DIyrGwBBMnbQSTSLb2FhXg3HDIw/kVCWkwZgljoQemv5Vx5u4T4N9ACGz2806DMSToo+B9hUOzhCGDCJG3b8u9MPMGG8SzgrjDXw2X81Kg94FOnGm14Gc21TH7g13Ph7Ld7an/2ikvmPDZcZdnZ0DCBMaBf1U0ycmXs2FQdULIfhjH5EVD5kZExCNcVjNuFKjNsTmDKOnmBquX3Y0/0RjpibwBSraiQWK/IVfyIy/Y1F4rbQ35CD6woDDrIEH0mmnh3CvER3tglReDLoQWAVgwUNr1H2oPxK5ae7aFoAt4ihl2aSw1IOjGe1QSaaZVPY+cwWvEwlwd1H6qaCfs2xfiYQ2X+q0xVh6NJ/XMPimfG2x4LjoEP5CkXlK4LPEGSYF63IHQtlW5+meuzyTSuLBnG+HqnioRDoSJ79Vb0J02r0zApMAyB8mjvO+Fi8rgfWkN8Hf40pdwhYAL20+wH/evNyQptfDKp2idYwYbA3SXKZMSnmWJUEJbJHTZ6sXDmVUzMga99N6VOTrYdMRZbaVb11G/3UGnCu7FuKZKXZCtmpK1Ft1JSnQ0jqKR/2i2Az2zroh1USdz/AL+aeFpP/aGkC23cMp8xXsRqPmkz3w19Cx/seuW7vjNhJ/8ALs3XM92fwhI75Q1L+BsLhsesHa8Vy6aBiV0+DTF+z7CEI9wmZVEHplBMfMg/NDuareTGrv52RgBsdQD6zINLNS4xf2NauiwKysrK7CJpjSTwjBlsTb0BgeIWiD3176wNacMfdC23JMQp1+KEctnM91tYGVBM6bk7n+rXNljyyRQ8XUWw9SVzkwN0giYRY8+Ubnp133p1pa5sUamJYppoOmbvR9UvZo0OwVxPAr+64O9HmCoPjIWGo7RSriVzBm01By6k6BhMSJk61YfMQW1Ysr0SOsGFQpp/eFBcFy2b1gtlhvCPhEkHzZiY7g6ZTPQ1CWP+TXwOpa2JOGw+aQZJX6ZJj27VZOPsjE4OxdJjKATlGvRWjpSdwrCZFY3DAIGhEkHUEHqpBBBBpp4Mzjhz6GFYlJESuYNI+5+1GG20+qA9UdOT8QttnsqcysxZWOhnKsqV9hMjsR2mRzkWyrAJBDAwdRquv5fpQrlrGI2ONrL5ltyT0kJaWQZ3iRAEdd6Ic1462QVzTl0bLJgk7GNjt161ScaxUZtOVpE/lC0VwtuZ1LET2LtH5UrcawxGNgDe8pXzRqxVjIAk76CafMDhxbtpbGyKF+wApf4rbH70ukE3bRnTUeUe+9DJD2xQIvbGLEpmVgOoI+4iqpwQu2sVbuMpdjcXJBEsAEU5R0MSIjvVtVXXG4s4jCF/pt3WHrCtmP5EH4NVl2HH5Q3cx8KW/aMg50VihB1mNvUGB/pVaZLklc8H6ixQmZ07+1XDVXcVs+HiGWCAGZZLaRuOsjYVy+q1TQcb8DJ+z9AEvT9eYAmCNIkQp2E5qa6W+RLMWrj/AMzwNSfpHc+pNMtWxf0QkuwfbNS7dQ7VS0qg8j3cQMpU7EEH50pN/aDjUypZBBK6t1y6Qo9yJPoBPUU5xI7UGtcr2s4e4TcjYMABMzLQJYzqZ3O9aUXJULHinbO3KNuMJaPVlzGftHwAB8UE/aBYabd1YlATDGAYIMb/AK96cLNoIoVQFUCAAIAHYCueMwi3Vyt8Ebj1FNKFxoCklKznwrHriLSXU2YTHVT1U+oMg+1S6F8D4P8Au3iQ+YOwaMoUCBGgXTYDX0opVFdbFdXoE8ewty7lVFBHXzR956e1S+GYEWbYQanUsf5idSf99IqXWUqglLkbk6o427EO7T9WXSNon113oVzFgGuiQJAEabjfoNft6UcrK04KapmTpiWb1zFRaMM6jXOpAMHcnLAJ7bGKPcMwVzwba3IVkef5jAaR5gdyNCexNFqylhj4u27YXK9Ea5gbbElraEmJJUEmNp0rrdtBlKkaEEEeh0r3WU9IUXsLynat3bl1GYM4jp5RpoOvQda3iuVUuBg125r2CiPTQa0wVlI8cXtoKk0R3w5LWznYBJlejSCPN1nrS7zDhn8dLi5pDKQACQ0Eaaaf47mmljS/xTmI2igyABmAJJBjMYHUdaXJXTYYtpjBVf8AOWG/5hQWBBIYQCMujCCZMmdem4FOHCeJm+obJlBEnzTHSNu9TjbE5oE7TGv3oSSnHQYS4OwPc4iloI1y5lK2gWt9TI08v8xOg6mI9kPi3EFu3mvply7kAq7CQFAJUxJmYDH4qyMdwexeYNdtI7DSSNY7T1HpQDmPllrihcOlpFgDSEIgzrCGR+lDJjU1TNF0EOSyDg7RHUudo/G42/KjVRODcPGHsW7QM5Fgnud2PyST81MpkqVAfYOt1Lt0NvYgIpY7CuVrjDRPhj08/wD/ADS8kuysg5mjehWHuN++NlYm01kPpqpbNk0PeAPvQPmXiYu21tlGANxQ0ETEHYlTBmNY6UF5dxX7lc/hXGu2TJKnLmAABaCfcMIImDNFZI/InBss+spYTnW0QSLdxtQBly9csbsIBkCuI5u/iDW1kLEFZHiBZj/1PrmJXL31p/yx+ReEhtrdapZ5sxQR1BuMo8NjlVygYgiBKn1ppz4qzRjydDNFYTG9VthLwxH/AEMPdvnqzMcgP9dzB9pmiuE5Vu3STf8A4SRoqEMxPqdQAPSpLNJvUSjxRXcg6eZLImcwj03+x29a5JzZh48xIMkEaNt6qaDcW5L8jeEM7aZfEfXfXcQdD3Go6zFROFci5Vd8XEBZC2yCdJJny9oAGtOnMWoB27zrhh1Y/wBmD9t/9mutrm/CkTnIHqPzgbfNDcNyThHzZfEEMVP0dO3k2rseQsJ18T+8B+iijcwVD7Co5kwxE+KsSBMGNZiTHoa1/wCJsJt46fJj9RQw8kYQCCXynp4hGvQzPTX715/8D4M7Fx7XB+sTQuZqh9hkcwYb/wBe3/eFe8PxmzcuC2jhmZSwjUaGDr3pbx3KmHtKDNwoDrBUtEblj2PaenvRbA8rWbTo6m5KTlBfTXXWAJ170U2B14DtV/zvhUd0yZybTjMNSOjab/HuY2p/pO5xvG3cDeEbq6fS8FTKEEiPpET/AGj8rPoEQpw4LZSyVtkl0TMSzDViubymRMnNGnX2o4xjU6CvFi3lVVHQAfYRUDieInyg6Df36fbf3rWoo3bJa422SAHWTsJ39u9SKQ+N8UthYN5CTrBcEHvP5H0g0W5V4412EOZxHluhSRp0ZoiexnX86CnfYzjQy1qtzXmixQO9sMpU7ER3/WlvHcUTwjbt2gLiwG2UTscs7iY1jrTNbpBxzylyZ+sjc9J/CdN/TrXPmnxS+9HTGNk7iPFUe2AlrI0HPMEzG4UHVd5qLxC2Cxu5SrOj+Ip3VjbLdfwkGQexqZyn58UFfzDIw83m6A9fajXPGF8qMoBLnwt41YOE30gZmn3qai5w5IbkoTokWOW8JktB1OZ1UjzvqQvoalHlPC+ILnh6hg0ZjlJGoJE6mddaL/u6+WR9O3pt/kPsK613KEfg5OTMqHjuF2bxU3bauU+nMJA+Nj81MoDzBxi7ZuJbtKhLLIzgxuZ1DD9KMnGKuQYpt0g5bthRAAA7DatswAJOgG5pHHFsaWP8RB6DKQPbyTHydt6i4rjuJxKm0Ez6gObBOVtdmZQxUxuJg7EgGKnHPCWojywyjtjv/wAVsSq+NbzMYUZxJJ0AGutccVx7DW9Hur7at+gNVrxa1iFQZ7aojklSzuGOvUi4BIOg26aUKxeFuMW8ayVyoDmyuDBYKNrpWSRHeRrT82TotzAcwYW64t2rql21CgEE7knUDWAftUy5gLZbNlhu6kqfkqRNU/gOACPFt277iAUdLV1dpmCCREyJ/wA6NYRH/hhrGNEI05TdUSSkEGCBsdPWty+jMsBuDWiSSpM9zP615/4Ja6Aj2MUn5B1scQHs94//AK0P42VCIcuOQZvN4ni+/lz5VnSOp19KF/Rh4blu1DiX865SSQTB7EgkfFR8Fy/YzHLcuMbcIwzxEAEAlQDse9LdziOFGr2caBvq16PcZmFbwOL8RWNiziyDraZGuIMp1UknyPr1YnSh/hiw6TefLOtozE3bQPrJYGY6fT+Vcry4uTpjPQ51y/3V1j0is5kZxhsKXLC5FoXPMwLTAdWAOs67+tLJ2gxWx2NL/MvCLLW8+S0rBgxJRfMJ84Omsgk+4FHXugbmlziXFrb3jay5zk2EFhJiAD3ET7CtNqgwtO0JvMAVQyeDaXPlS0xTKAMxBIOx8pnMKsTlrC+FhbKG4LkL9YMgzr5T21gegpGu8Nw1pTce0fEE5FZR66gDyk9ddNO9T+R+J3EVwyjwSxKRAafQHSPb1pIUkVyS5dD7Wqi4fHhmylWRugYaH2IJFSqpZEEpQp+Vlcuc5AYkxl2n1zUUSpQBIIBgxoaWUVLsvbXQN4Ny2LFwXM+aAQPLB101OY+vQVNxdzDYgeC9y23m+kOJJHQaz3GnrQ/mC46pZ/EQfOOjbL+rTrS4uIum/Bw9vOLY8sSv1bgb7bdfjUKpKHtSJSt7ZZNaNLnI95nt3i2g8ZsqzITQeUdvjTWmK7dCgsxAA3J2rojK1ZM9Cl3m3DX3Nk2LecjOCcwULOWJJO2h2oNzBzyynLh1Uj+ZhP5D9P0px4Vfa5ZtO4AZkViBtJANJyhlTj4GTcXYscO5Wdrv/NnxEVQco0tFidiJl4H82knam+3bCgKoAA2AEAewFY7gAk7ASaXhzhb8QqbOIC9H8FyD/ZCzTxjGKpAlJy7OnHOBtiMRYZips2jmKkmSZnaCCNF39e9FsVhQbToqIcynysoKMY0zLoCKENzjhxuuI/8Atb//AMddLPNdh5yrf0E+bD3UGmv1XFA/OjpAdhfC28q5YUAGFCiAFH0gAbaaV1pTP7QMNOUK5aRpKayY0yudp19KPcK4vaxC57TSCSBOhMQZA6iCD80dAJ1QeNYdrllwhAcaoSJ1Go0661OrKzQQXy9xYYqzmIy3FOW6n8jDceqncHqCKJxSvxG02HxBxFu20sQjIsHxxpsBswkxOvlYbGQyYXELcRXQgqwkEetKY6RQLmXh5vm0gMSwM5ZjLmY6xA6DXvR6tUHG0FOha41i4RpOVlY9v7J+BQXi9lT5kK+IrBgCZDCBOYdAQN+9a52u3BjFClQnhDxAROhZtQO+1BDdyjxCYDEADSWIKqwAOpIE/YCuZ9jphU4lHW6DlkAhVAhVBG6juT19K1y3ezYewOoI07xuP8aA4tb4bxsoVYym3qWyk/Ux6sJ27TU/hv8AyitczrctiTlBhxq6zB9dJ7TRrRhg5hxpgBdCCCGmIIPQdabsIzFELCGKgkesa1VHJUYrFjx5ZGzFFYyJBDD3gCrcAp4qhbsD2zQXiWOuhyFltWhQSvURqsE6UaShnFMPbxDBAqMQYkqD5vcjYCZ/0pcl1oswPbxtx7jyLjquioWaVBJzTBknTc7VwXEKttmOHLDNcMjVVyyACAIJ03Me5py/8O4cgDwwIESvl6RqBpQvE8ERLsSVtHLIBAEHy6yIMEdelTcGtsmHeXMKtvD2wojMoZvdgCf8o6AAUpc5XcTmAukJZJOUIc0x7azGu3+NOuJxdrD2wbjhFAAEnfoAB1PoKTuP8wLedUgi2NtIdj11Mjb8PX9D6hxUKboEOxau8OZg3h22hFzMWmWH9UajTYeXfTaKe+SsTdGFBux4aqSrFibgA1h1iNtQZ2jSgSwiuyvHiEZJJA1nMC3vIjTSOs0x8v4ApgyHIzXFZjGwDDQTPQdaHp37tFssEo2HyJobiuDYfKxGGssYJANpdf8A20RtNKg9wDXqu45gJh+X8JcWXweHBk72FGk6GGWf99NqEcT5GsIty5YXKdWCDNl7lVFuGgxtrvAinOtEVqMUi2EKkKXtJaLahkdPQZrjCN4TMCfMabuQblm0fBvIq38wKFsrMoIGVJBJQSWImAc3cxTLc5bRiA7s9sKEW2wBAUENkmNVlVmfMcoljSDzxwo4O6q2xlw9xW8OJm1c9DPXyjXpp+HVKoxbNZQTkziT4jCW3uauJRz3K6T8/wCdG6cxxxdgOpU+4O0Eagg9CDBqNwjDZA5KhGZiXC/TmkywMCZEGe/rU+soUYytVutGgzFcc14kjHPBH0qplc2UHJ5ssiYJnr7UBu8OtW2V2YXTnlxkIP1M/UhQGgiI/FRjHYTxuJtvAZi8EiYGVRI9Vn4rhx/h+VsivdLB5CuZWIlnE6mZI3jWuWEu/wBsoke7aLclkt+EqfWBDM2giFyno3fp60J4vbRA5Ry6j6wQN2mMuURGmwjQDtTbY4ZZFlTkM3IOjNOo0O/aKW+Mi0CF8RnZsyOhZpBAOXMf5RJ+9ZSCdeUnUYvDlYAzEEAyR5GEGNqtaq55bws4vDgTlUMwMaaLGjddSPSrFrYNxsVgZK8cE4QtguVZmzHQNrlHYV6tmp+HqtFWSRQjmjDYdrYfEAsEnKoYjOTHlMb6gfai2cSBOp2HU+1J3MOOD3SzarbkW17nqx+dB7etTzZOESdWwfjrRuTcvXcumpcyo1kKobQKD8mgdwrcOYK5lCM0ZSCIKwBlmCW6dBM1I5hzFoJLeSRoYB8wJWPpP+HWuCuwEicp1B7f79q4nOXfkLroNcoYlFu3WuDMq2CwgZpGZQdDsehBo5xrmnCtb8N0ukXFBWFy+oIlhtoeoqvDxBrQuqujMEKe6sz9dN1BjvW7a5ktggm4q/VBaBGg8qkbZRrMZfWK7Mcmo0gOOrLBwXPGFS2iN4gKoBqFOwHVWNbX9oeFP4b0d8q6fGaaq2/bM+e26zAErcJYjcrtvI0G0Vgw9wBmFm8ugELbuEQNcxOXeq85CF1JzPhD/wDUW5iYLQwHQlTqB8V6bmHD9Lqk9BMSegBNVDwVC6l3GYa6MwEbDUMNDvvpXvB4rw7hK2wIcAAr5dGQ7DUnSO2uwmi8rNRauB5nw9xEbPBZQSsMxWY0MDpQ7mxrGMsC2WfR1aVtPI6GDkIBgnpSzxG9jXuBrWEcALEqrKG1mYKf41xJ4qfpwv3H+Jitzk/BqHrhWLwuHtLateIEXabV0kzqSSV1JNTP+NWv6f8AcYfqKrb9y4s2+EU/KD9Xr1/wnivTC21/tp/8lblM1FgYrmO1bEstyPRJ/IGvPAeYP3lnU2ntlZK5vxLIAO2h1Hl1jvSRb4LxUxmtWxt/5g6a/wA5reCs8Qe/lV1tPbbLc6AqSugaG0Mb/wBE9qHKd76NRaFaoVy9hMRaQjE3hdadCBt31gb9vT1orVLAJFjF27WKxfiwjs8IWgaakb9yTUTm/mRVsNbVwzlSJB6mBp396Cc1IXxtwtt5lGmmh/X/AEoJjsAqoxUdJJ1nQzvXJyjF8SlMsXlnidk2rVpmGdVAhjB0A79Kic1sqwqgCZLECTpB9zr70rNhVuATvpprI06Ee/apOGxLWm8zuywQFDax5ZAzCdQI+1S/LGSryNGOxh5Dvtev3XLZ1VR5pmSxIEHpoDp7U80vckYDw7BuGM19jcbpvoBH5/NMFdWNVEWSpgW3U7D0PU0NxXHoRimWCCBr5gdtaLkl2UbN8fxZN609ptEVxAmCTKA/AkzS7cw/iCUvAk9NCPbQz+dR8dcY24J1dfsCZgfE/YVB8AMUB2VT9ya4cs09sWzvjc8KJOZPK0dRprr6QfvXnhOJEMrIWC7BXCETJ/lYekeldsA6nyk6r13nT6ddYnt6iuHEGyMtwKApBVmDesKDl2I27zmoVyWhX8k3A2MM2Ks+OuW3DbkszNoQLkKBlgN5QB8yasnh/EcOSLdplHZVGUd9BAB+KqW5azrlAifpYa6zpIH2rlwriF43LKWwTcNxBJGXKQdfczOgkAVbDkko0qEkyy+dbOW09/QG1bJDEmVKsrKFA/m1B26SaRbl7GcYulLZKWEjOrkhEOxDwJdyQSFMx6b1ZXMuCN7DumZgDGbKCxZZGZQBqZEx6xMiQVHkzlXF4a5ch/AtNlmQru4UsR5QxVTBMt+XWu1gB2L5dXBsEDeIzQGgFQdJyhF1Eg7yT6UP41gDYRJQr5VI+8mFZswbUSG7/FM/N9wDEiSIGvmZQNlH42AiRO6j70E5/DNcRVXOqBR5VBAYquYaew/TpUXSt/YR15K44MTZCx5raqGMgk7qCyj6ScpMf50x0mfsxxaPYZQQHtwjrEHRnIJ/vZf7FHOP8w2sIBnkk9FIkD5P27waumqtgCd6+qRmZVnQSQJ9prVrEI30sp9jNIFrm+25e5cS08xkW5cUFV3goREzrMzqPntw7mfB3g/jC3hXVyLbW2ksNIeVWP7LdqXnfRh8uOFBJ0AEmhPAkILs31Xf4nsCSFEdIXL9zQ7DcT/eVSzmDh2/6i6LcVS2aOsypHuDvuWcWxMwJiJjWO09qCfJ/oxusNZXHGPFtzMQp1+KdmKtx6m7ibxAmJceg8s/4mh96SrD59x1H2pn5TtC5irswVa2wiOkxofZhp/lQO/byM6nUoxE94MTXlZ09SL/AEcMGxhfYfpXeyP41mNSbqjTsYn8ga5Ye4ASP7p9OlEuAWg2Lszpq0e+VtPef1NQgv5UZ9Dxy5cJsANur3FP9m66j8gKJVxwtgIsdyWPaSZMfNda9fwILuMsG5bdAYLKQDSQmFhznUI0hQixsp1PrT/bFAuL8m/vF4XFuZVJlgQSR/Vj9DSTi30O15FvidwnEJ/KVbpGwHqf5wN61cuhFLdxp7064jh9jDXLBb/prbvBs/nLFjZGxksTEBRvIApG4ouVyBCrJy23INxRJgaSNBpudvvzZfTOVCuVGYDEWrRAcwza6gHQmCSTMadfcyIrxxbHr59PEtEswytCtCoDMDUgTppua54S4lo5judy3Xp9fQHbpXBsK3hm3lP1hlZmVYGUqQQCZkZftWi0jKvJywV3w2NsgHWJ1lh/ejUelMPA8ThrOLTEFQiCVlj9EiMxJ666+/pQlcEpQyJMAaTOgCjU9YA1r3wnELbvDxVzBQWiNyvUjrprFFTt3ESMbdMubEYy3bEvcRB3Zgo+5NB+Ic3Ye2YUm40T5fp+XOkeomqzs30LNASBsxEwY+lWIho237CgWH8S/eFtYDHqzAQBuTA7dK6/yN9aC40xx4rxW7iLyMi5XbVVDFvbYqT8EfNFMbw29fK2sLlm3L3brxLMZAXMJ6yTG5HoZDcG42rNh7aqWFy4tlSfKxAyhnYxIEEAKN8upq18PYVBlUAD0pYxcnsDKixHBcdgsQt4FVOYHPmhbmssrGIGbQQxA8s6SY7cy3772kvXUCBrhkknOIN0qpQ6AASJGhBnWdLXxNhbilHAZWEEHY1VfMeHKC9h2DPh1fyGRmtkbaxtr109qaarQBduqOhPqD09vSo9xAIJJ9TmI70RtIrADXt77DrsYFccVw4QYOZGkKepj0+1Qug9jVwbBu+BS/b0uYVjctdjF26zr6hrZI+1WRhr4dFddmUMPYiaUP2ZwMO9rfK35EsIP2NMHLtvLYCfyM6j2DGPy0q8GKE6E804wWsNcYkDSBJjc/5TRalP9o+Jy4YCJJbT40P/AOX5U0+hl2Rv2eLPjsRGoj8wY/uj7UO514Pct3fEtQRcJMHSDuRHUazThy3w393w6IYzwDcMbsd9u23xUDnBQRakKwlhDbagf5VDLFLHvwM3bETA4dmt3WyeZCuZJ1GaQCCdIkfnXfgguXMTZQJkYMGzN0C6mVB10BG9EODWcpxpKgDImg1GrE9hUzg9oHF2SqlYDk/3T0FcvGPJa7Buh4rKwVlegYCWqIYeh9miNisVYE54tHwUuAhfCuBixAlQQUkEgwJIn09qB8m8r28SrYvEy7uzqE+lEysVOWNSZB1mNafrloOpVgCrAhgdiDoQfiuNnCrZtZLCKoVTkQaLOp/M0aJMRuZOBW7DQmYBgCM8FDlO0jVdO411pYxPBcQq57YdUk/SuZd9PMNQsVc9gEqpYQ0CfQxqB812qTw70BlDYe8TObMCP6bZlPySrD1ge1E7XD3bD3cUwZUUKiEiCxZ1ViPQAkT3q273DbLmXtW2PcoCfuRUbj/CP3nDtZDZJy9NPKQ0R20pVgadmXZTvio5CAQPKvuJA1P50aweAUEMsLlBnpIIZdxtoZ+KK2/2d3UcMr2zruS3cHbL6d6ZsHyhZUzcJuHsfKn90b/Jrfjb0FvYo8ucOtnFWvCH0uGKqNEAjr6x1q0RXHD4dUGVFCqOigAfYV1q8I8UKzZpX5h5T/eS5W6EDkFgbebUADcMNNBprTORWRRasxWXEOSruHXOH8ZRq2VCHA/q5jmX8x96IcM5XW+q3bWJ0Oo/hAxO/wCKKfYpT47y7euM4ssLdlvM62nyXXaBsSpUewiTuRrSOCu6Md8Jy7cw6r4FweIMwJdYVlZs0ECdQfvR3A4bw7apMxuT1JMk/JJrlwewbdm2jCMihYJkwBEkydfk+9TTTKKWzGjVb874vxr1tF1GYhY11BCA/LsR8Cnjjl50ssbf1HQH+WdC3wJPwKrrlDB3b+KRmtsLVpoUsuUBUzMgP9LNlPxU8jt8UUgvJaYoHzcB4Kns439mrvxHjtvDopvEKWkquYLIB73CoBgjQmfeKrrm3nS3iAEUyDOVY0UwRmLfUSNYyxv13pskeUXEUYeWrIOHxjQBLRH9VQR+tdeWEBxUhSuW0d2B3KjQAmKXORMSVwePGrIqoc2o1YMH102ABqVyhjTZ4o9m42ly2VtjPnWRlcAfyygMjuPWo/h9yfwa9FmV5r1WRVzAOzU+wwodh67Yf6F96DZYKq4711FcTs3++lYOnz+tMmRZIFbio2G+lfYfotSqdbEZqKyK3WU1GMisisrKNGMisrdZWoBo1kVptx/voa9VqMaisrKylCZFait1hotGNRWiK9Vo0rRiHjcDbuiLiK/QSNdd4PSuWA4NYsgi1ZtpO+VRJ9zufmp9bpBrI1/BI6NbZRkYEMuwIOh2peHJVsYmzfFx4snyJLEaAgDzOQAJ6AU1VujQLPOWtRXuvJrM1n/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data:image/jpeg;base64,/9j/4AAQSkZJRgABAQAAAQABAAD/2wCEAAkGBxQSEhQUExQWFhUXGB0aFhgWFx0YFxkiHhwYGRwcGBYYHCggHRwoHB4cITEhJSkrLi4uGh8zODMsNygtLisBCgoKDg0OGxAQGywkICQsLCwsLCwsLCwsLCwsLCw0LCwsLCwsLCwsLCwsLCwsLCwsLCwsLCwsLCwsLCwsLCwsLP/AABEIAPkAywMBIgACEQEDEQH/xAAbAAACAgMBAAAAAAAAAAAAAAAFBgQHAAEDAv/EAEQQAAIBAgQEBQIDBAgEBQUAAAECEQADBBIhMQUGQVETImFxgTKRQqGxBxQjUmJygpLB0eHwFSQz8RZDU6LTRJSywuL/xAAZAQADAQEBAAAAAAAAAAAAAAABAgMABAX/xAAmEQACAgICAQQCAwEAAAAAAAAAAQIRAyESMUEEIlFhE3EjMoGx/9oADAMBAAIRAxEAPwC5FFdAK82xXQCuVFWzYFK/MnNLWXNq1bllEszg5BpOgGp99BTUKV+ccKGa2znKiq0NuATuGXqCBpr0NDJajoONJypgfgX7Qy11beItgByAr2wdyYEqSZE9Qfg1YMVVPKWHC46y1pQ05xcRUy+CsMAzxI10071a1NDaDmhxdGRWRW6ynoieYrlir621LuQqruTXegfNmCe7aCqCQDmYCJOUSNz+XttSy0rGjt0yFc51so+W4josxm0MerKNQPaaZLF1XUMjBlYSCpkEehFVJjMLcdVYWpBAgm6mpPoPcf7NGuXEHh2bVl3zXgLjIR5LcHVgN4+fNKd9JY5t9nRkwpK0WJFZFebNvKqrJMACTuYEaxpXurUcpqKyKg4njFpASWBC/URqB7/6UOwPE7uIuK1pW8IHVm8qEdQBuxj3gjpsV5K6G4sPxXHE31tjMxgfcn0AG9d6SecuKXPHWxbtuWjykyltiRmjxDoTAgAeuooT0rQYLk6GLCcbsXGyBsrzGVtCT2HQn0miUVTWKtXg4BFos1xbeW2SWDmDGrdJ30FPtu3fZcNhr11Td+u8bZMwplfq1O0SdzSQk2tlMmLiNGWtRXqsqlESPi8QttSzHT8z7TQrhvM1m9dNrzJcBgB4hv6pB/IxQ7mq7iS+RbCeFELcuXAEJiSMg1HXftSVi7F0XLKKLLtdIFuM4K6kAsRqDm1mTsfepOT5UdEMScbLhK15io/CkuraQX2VroHnZAQp+/pGunsKl1UgcLZrqK4JXUVkNJHLHcQt2VzXGCjp1J9gNTSrxfmI4i1OHUlVuCZBz+hCRIB2BnWhnN/EJxDnpb8o+BJ/OR8UHtca84KkKVCAASScoJ6egHcbVyTzSk3FdFoY0ly8nXg/ND4S8924AyXcqsCoVhH0kZFjSW2Gs96sbgXMVjFg+E3mABKto0HYx1Gu9VyxQXP3i4EYqR/DH02wAAJLbsxP1HVoMAAahOGcSuWb6vbIDW8vWAwI1UjqCNPTeqQyta8GnBS35L3rKgcH4qmJth00P4lP1Kex/wA+tT66001aOVqiLxPHLYtPccgBROpiT0E9ztSs/OrNHg20cmfKXIPWCPL6E6xMb1D5+Z2vJbIPhgBp6GfLAG0/VPpHelzBXs2JQLqCUB17kz+Rrjy5pcqiXhBVbPHFsbmV18vnOZIYIQSIY5AIIn2PaZIpq5F4tbzKjoUu3QMp3TKoOVAemgYx1M+gpbvItzzEa5oYZfrjrOwmQD2knrXS7hxdW3LnyzmygfzNEz9I1/3FLjk40Vm3JUWrisSttczmBsO5PYAak+goBxPi8Am6TbTpbB/iN/XYfSD2H51G4bfa6sIGe6vlzsw0HuJC6DUiSSDRfhnAUtnO/nubydl/qg7H+kdd9tqvylk60jncVDvsWMPw17uJ1i2lzKDbzEuqqrknw/wAjKMx1DEaTFPiIAAAAANABoB7CgfBMNOKxd/ozLbX+wPNHoTHypo9VYRSWgTdsylnmyxaYqXu3A0FFto0KS3mUsIJUjLIYQaYMZf8O27/AMqk/YVXmAwhxNtizsC1wksNwwEgt6ESNIIkRU8s60g415BvCeICxjEdlVkUZTDM5BOhaXk5lGkSRGxMzTZyoTfxeLxU+WRatxsQIJ/IJ9zS9d4TasIzqodl2gQszCwv4jJ3PbvrQ3hXErmEusyMfKYdSfK0OywZ9t+lSjkrstK5bLhrK5YXELcRHXVXUMPYiRXDi2OFiy9w/hGg7noPvXS2krOavBF5la0MO/isFG6k918wMH1GvpO1IPAMWtnFreulSjAopUELbmNQGJYdQTPU144jivEI8QlzcQOZ1HmJIAGwAATQe1D8QoyjoSZA2iIEx7iB9+mvHLK3LSOmCai18lw4fELcUMjKynYqQR9xXuqoGPbC37j2mjKwlQYDwFBDDYjb1GberTw98OiuuzAMPYiRV4T5EZRo5pW8RdyIzH8Kk/YTXm3Q3iOINzD30jK4EMpOmvUExIIkA9we1FukM1bEvA4T96xGUn8LuxB3IGn/AL2FLqIoJueYswidCmgFsx1BgjQz9U9qbuD3Da/eWWSwtqM0gEDOAwzGR219JpYbwyZXUKoGoJ3ggGDGYZYJG/WNhyY4+1HQk3Z74iAykMWKnJmI7BixmNIgD/Smnlble3ft32uiS1yEZdGWB/qND2pT4rCqcoMA+YEmR9QJGm0dx196NcC5pa3a/dgpVxLMy+aRopCnoR31HWmxrivcugTjJrRoYi5g7zZD5kbLIBCuJjKQQJ9u+xO9WmhkAxE9KR+WeX/FuLfuaomqgyczSdSx3A0+aeqt6aLUb8fBz5WrKv5x48TeYifI2VQVMGJ2J0Mnt/hUThFy6cOABlJuajwy0kXBJBX8IG/oPmifMXCgLl0HRlbxFMbqdR9tR7ilvF3vCRol4cqbqAiZjTU6E6DbpHaoLt/Nloq1ok8UxTZixuAwDLLppHQARMaxGxHQxWYHEnIxjygTAIzSrqCwUawASdQD+VA7CZVEgxrJcNl1nYxoAfvvRixjg9sKt2WLQVUakFVEzAjWft61Z9UgbTDHIPEGTFi25b+IGHm0n8SnL0MKRH9IVYPG+IjD2HuncDyjqzHRVHqWgVXnLyW7V8YjEXAvhroNyxIKjKPvpuDAqXjOY7eJxCtdtXfAtS1pVH8Rm/8AUfzDKoGy9zJ7U8ZpR7Jyi5SthHB8cuYe0iFV8oE7kknczI3JJo5geZLNywbxYJlOV1O4boAOs9P+9IyYxjbd2vGRmGV7SMPqicygGMsGCftRXlblp2dMTdFsqSTlgjMPwNl1joYJ/wAqGOUrGyY0tskcf4xc8Ei4Ai3CWQk+YqCSAVA06dZMHQTUHhuMi2i5RlBGaPrG/wBUnrKdBp3olzxhMzSRINvTXsTO3oR/sUOu8StqqTbUhhl6ZiMpJDD3ga7a1KW5uzR6O2IxYZkV0YZfPlJ0nYCR8kGJ8valHEXQ1y7I0aW94JAGnXQk+9MFvE27Yto1sEPJYHY/SQddo2HSOutB8biBdxDBVCqECkKugggHKseuwoSXtYxYPIeIL4K1O6yv2Jj8oqJz9jALQtfiaWPoIK/mTHwa4cicQl3s7BUDKvaWbN86jttt1IDm3F+PeYhWI6EANCpOpjUAnbtmFUnL2JLtkox9xAxXD5zXCywqokLcJOiiNIgzOkmvbcJZlRmYKx1cE+Ub+WIPSNe/vUfEKHy5QB52YnIFnJAgENqDofc1JvO6qc7Mf4cJBgx8fiOmv+VJx2VT+QcrKzXCWBzgNodFIOaCTG4006wBNWby7xa1+7WczqpChSCdsvl/wqs7eBcswXUhVhUBIKgalhqQZJ17V3s8JxbAMtp4O3kI9KFyi9GlGLLYSovFsGWXPb/6igj+sp+pD77jsQPWZVuu4FdNWTbplZYfiX1p5it1coJGVSSVaIJzDQNrHWhVlUZZIkt54I0jXpOx/wBxTPzPyitvNiLeqyzPbI2zaEoRsJJP/aly44BBKGIjykEQJ9q48lwfFF1JVo5vbLBOpkSW6iCCsxoPbvXTgWAjFo4WWUlonMBJCmZABGp03PevQxilBCsdjoB0M9TRzkhRdxJzKVAUkBjBOq7AE9u9bE5ctiylosPD/SsgKYEgbD00rpWVlemcgF5mwNpkFx9GtmUPrqYYdR19IkVXHFbTvfyXD5VbOVy5OmknqToZ6yekTaXGOFLiVCs7qoMkIQM3oSQdPaKUeabY/eLkgH6dJI/CvauH1Xs93+f92dWGdR4i9ftAIWgHKhjsOv8AgK538OCVYARodhHeu/DOGG/iltAwDJuZfpAGsR36Sai38GwEAuIgASRoduu0VzRbSWzOjsABaBWAVuMD6gywA9YK6+lawChg8mAY1HTMwUH7gk/NQsE8F2P84UMRPQaZievaZr3YvFLbErq9yCIOijMQJOm52/xqnG2CzV2xiCXtggT/ANUDRR01J6aAz1G3Ys/KfMBs3beHds1t1UKx0g/SD7MQD8/JDuz3gqW0YyTOrZdMp/iRM6aaSdfml3G37i3pcFXDqSNsuUAxB6aj8qrFNV9AabWy0+csKbjJmaEUSF/nPWSD000pGxb+GJCjTyoDLEnQSSemvzsdqs7jWFN6yCgBbQgESCDEiD9/iqx4nY856lTmYxG0mI+T9/SjktSbfRoPVHFw7qXVF1kSCSwgkEDMYGsmPWu3LFsK93O0QAB5hOp3/LpUjgzlLTqpSZb6p/KB/ua3YxVrD2brsJuXYXYER5/wgzuOvcVJO9DxXJ0EMIGsDC3k+q6L1rXSSzvkJPvGvpQ/BY4ozFWVWWVYNJEA7rpqJIgyNhTVzbwtRg7ZRcgtQwX+Wduu4Yj7+lc+LcKGIwyYi00AW0m2QChVM0qB0PmOv9EbVZ4+n8CJqv2ImIul77ZScq7EaGT9R7zoup6emlSMfgo+kHMrqJJ16ic3fX8hXXiOLVYAsBNAqlSMpk6AAADeu+IxZYZvDYz2g6z71zZJybTQySOHKeP8DFB7kZZIY6k+aEn4/TYDSrdVwQCDIOoPeqaGEZipVdHbwwc30kQxmAemuk9atvhFh7dm2lwgsqwSu2m0ewgV145NrZKXZ6SpC1Gt1IWqI0jjxGwXtXEGpZSAPjSqtu2YkEeXpI1B/lPz3q3BVfc34cJiWmPPlcA7difeQa5vUx6kHHLwB2wJsrZfLKXVJ9cyOyk/KZNOsGjPKNv/AJtCJ1DEz2ykbe5FSuMn/kMMirLm55e8KLjMfsPzqDyjiFOLtnNuGAA/qtofz+wpJRf5YtfQ1+1lj1lZWV6RzmUkc0mb77aAfoNKd6QONcSXxHADZg7BWgR9Ub7n/tXH6xXBRKYu7JXIOE/iXrh3AUfckn9BQnj1tvFurJhWIX0mTp8EU4cp4M27TEz52zeZcrRCjUe4PwaW+P4sWrlxWBkuSfLI1Oh9fLHppHtOUKxxtDX7mLOHB1CtlUvEQOkKNd99Ir3i8QbYAbLk6QIIJ7zuPmtWcVkdWyGMwYCJLSJBjT8UflUTi+Le6SHt5DIyrGwBBMnbQSTSLb2FhXg3HDIw/kVCWkwZgljoQemv5Vx5u4T4N9ACGz2806DMSToo+B9hUOzhCGDCJG3b8u9MPMGG8SzgrjDXw2X81Kg94FOnGm14Gc21TH7g13Ph7Ld7an/2ikvmPDZcZdnZ0DCBMaBf1U0ycmXs2FQdULIfhjH5EVD5kZExCNcVjNuFKjNsTmDKOnmBquX3Y0/0RjpibwBSraiQWK/IVfyIy/Y1F4rbQ35CD6woDDrIEH0mmnh3CvER3tglReDLoQWAVgwUNr1H2oPxK5ae7aFoAt4ihl2aSw1IOjGe1QSaaZVPY+cwWvEwlwd1H6qaCfs2xfiYQ2X+q0xVh6NJ/XMPimfG2x4LjoEP5CkXlK4LPEGSYF63IHQtlW5+meuzyTSuLBnG+HqnioRDoSJ79Vb0J02r0zApMAyB8mjvO+Fi8rgfWkN8Hf40pdwhYAL20+wH/evNyQptfDKp2idYwYbA3SXKZMSnmWJUEJbJHTZ6sXDmVUzMga99N6VOTrYdMRZbaVb11G/3UGnCu7FuKZKXZCtmpK1Ft1JSnQ0jqKR/2i2Az2zroh1USdz/AL+aeFpP/aGkC23cMp8xXsRqPmkz3w19Cx/seuW7vjNhJ/8ALs3XM92fwhI75Q1L+BsLhsesHa8Vy6aBiV0+DTF+z7CEI9wmZVEHplBMfMg/NDuareTGrv52RgBsdQD6zINLNS4xf2NauiwKysrK7CJpjSTwjBlsTb0BgeIWiD3176wNacMfdC23JMQp1+KEctnM91tYGVBM6bk7n+rXNljyyRQ8XUWw9SVzkwN0giYRY8+Ubnp133p1pa5sUamJYppoOmbvR9UvZo0OwVxPAr+64O9HmCoPjIWGo7RSriVzBm01By6k6BhMSJk61YfMQW1Ysr0SOsGFQpp/eFBcFy2b1gtlhvCPhEkHzZiY7g6ZTPQ1CWP+TXwOpa2JOGw+aQZJX6ZJj27VZOPsjE4OxdJjKATlGvRWjpSdwrCZFY3DAIGhEkHUEHqpBBBBpp4Mzjhz6GFYlJESuYNI+5+1GG20+qA9UdOT8QttnsqcysxZWOhnKsqV9hMjsR2mRzkWyrAJBDAwdRquv5fpQrlrGI2ONrL5ltyT0kJaWQZ3iRAEdd6Ic1462QVzTl0bLJgk7GNjt161ScaxUZtOVpE/lC0VwtuZ1LET2LtH5UrcawxGNgDe8pXzRqxVjIAk76CafMDhxbtpbGyKF+wApf4rbH70ukE3bRnTUeUe+9DJD2xQIvbGLEpmVgOoI+4iqpwQu2sVbuMpdjcXJBEsAEU5R0MSIjvVtVXXG4s4jCF/pt3WHrCtmP5EH4NVl2HH5Q3cx8KW/aMg50VihB1mNvUGB/pVaZLklc8H6ixQmZ07+1XDVXcVs+HiGWCAGZZLaRuOsjYVy+q1TQcb8DJ+z9AEvT9eYAmCNIkQp2E5qa6W+RLMWrj/AMzwNSfpHc+pNMtWxf0QkuwfbNS7dQ7VS0qg8j3cQMpU7EEH50pN/aDjUypZBBK6t1y6Qo9yJPoBPUU5xI7UGtcr2s4e4TcjYMABMzLQJYzqZ3O9aUXJULHinbO3KNuMJaPVlzGftHwAB8UE/aBYabd1YlATDGAYIMb/AK96cLNoIoVQFUCAAIAHYCueMwi3Vyt8Ebj1FNKFxoCklKznwrHriLSXU2YTHVT1U+oMg+1S6F8D4P8Au3iQ+YOwaMoUCBGgXTYDX0opVFdbFdXoE8ewty7lVFBHXzR956e1S+GYEWbYQanUsf5idSf99IqXWUqglLkbk6o427EO7T9WXSNon113oVzFgGuiQJAEabjfoNft6UcrK04KapmTpiWb1zFRaMM6jXOpAMHcnLAJ7bGKPcMwVzwba3IVkef5jAaR5gdyNCexNFqylhj4u27YXK9Ea5gbbElraEmJJUEmNp0rrdtBlKkaEEEeh0r3WU9IUXsLynat3bl1GYM4jp5RpoOvQda3iuVUuBg125r2CiPTQa0wVlI8cXtoKk0R3w5LWznYBJlejSCPN1nrS7zDhn8dLi5pDKQACQ0Eaaaf47mmljS/xTmI2igyABmAJJBjMYHUdaXJXTYYtpjBVf8AOWG/5hQWBBIYQCMujCCZMmdem4FOHCeJm+obJlBEnzTHSNu9TjbE5oE7TGv3oSSnHQYS4OwPc4iloI1y5lK2gWt9TI08v8xOg6mI9kPi3EFu3mvply7kAq7CQFAJUxJmYDH4qyMdwexeYNdtI7DSSNY7T1HpQDmPllrihcOlpFgDSEIgzrCGR+lDJjU1TNF0EOSyDg7RHUudo/G42/KjVRODcPGHsW7QM5Fgnud2PyST81MpkqVAfYOt1Lt0NvYgIpY7CuVrjDRPhj08/wD/ADS8kuysg5mjehWHuN++NlYm01kPpqpbNk0PeAPvQPmXiYu21tlGANxQ0ETEHYlTBmNY6UF5dxX7lc/hXGu2TJKnLmAABaCfcMIImDNFZI/InBss+spYTnW0QSLdxtQBly9csbsIBkCuI5u/iDW1kLEFZHiBZj/1PrmJXL31p/yx+ReEhtrdapZ5sxQR1BuMo8NjlVygYgiBKn1ppz4qzRjydDNFYTG9VthLwxH/AEMPdvnqzMcgP9dzB9pmiuE5Vu3STf8A4SRoqEMxPqdQAPSpLNJvUSjxRXcg6eZLImcwj03+x29a5JzZh48xIMkEaNt6qaDcW5L8jeEM7aZfEfXfXcQdD3Go6zFROFci5Vd8XEBZC2yCdJJny9oAGtOnMWoB27zrhh1Y/wBmD9t/9mutrm/CkTnIHqPzgbfNDcNyThHzZfEEMVP0dO3k2rseQsJ18T+8B+iijcwVD7Co5kwxE+KsSBMGNZiTHoa1/wCJsJt46fJj9RQw8kYQCCXynp4hGvQzPTX715/8D4M7Fx7XB+sTQuZqh9hkcwYb/wBe3/eFe8PxmzcuC2jhmZSwjUaGDr3pbx3KmHtKDNwoDrBUtEblj2PaenvRbA8rWbTo6m5KTlBfTXXWAJ170U2B14DtV/zvhUd0yZybTjMNSOjab/HuY2p/pO5xvG3cDeEbq6fS8FTKEEiPpET/AGj8rPoEQpw4LZSyVtkl0TMSzDViubymRMnNGnX2o4xjU6CvFi3lVVHQAfYRUDieInyg6Df36fbf3rWoo3bJa422SAHWTsJ39u9SKQ+N8UthYN5CTrBcEHvP5H0g0W5V4412EOZxHluhSRp0ZoiexnX86CnfYzjQy1qtzXmixQO9sMpU7ER3/WlvHcUTwjbt2gLiwG2UTscs7iY1jrTNbpBxzylyZ+sjc9J/CdN/TrXPmnxS+9HTGNk7iPFUe2AlrI0HPMEzG4UHVd5qLxC2Cxu5SrOj+Ip3VjbLdfwkGQexqZyn58UFfzDIw83m6A9fajXPGF8qMoBLnwt41YOE30gZmn3qai5w5IbkoTokWOW8JktB1OZ1UjzvqQvoalHlPC+ILnh6hg0ZjlJGoJE6mddaL/u6+WR9O3pt/kPsK613KEfg5OTMqHjuF2bxU3bauU+nMJA+Nj81MoDzBxi7ZuJbtKhLLIzgxuZ1DD9KMnGKuQYpt0g5bthRAAA7DatswAJOgG5pHHFsaWP8RB6DKQPbyTHydt6i4rjuJxKm0Ez6gObBOVtdmZQxUxuJg7EgGKnHPCWojywyjtjv/wAVsSq+NbzMYUZxJJ0AGutccVx7DW9Hur7at+gNVrxa1iFQZ7aojklSzuGOvUi4BIOg26aUKxeFuMW8ayVyoDmyuDBYKNrpWSRHeRrT82TotzAcwYW64t2rql21CgEE7knUDWAftUy5gLZbNlhu6kqfkqRNU/gOACPFt277iAUdLV1dpmCCREyJ/wA6NYRH/hhrGNEI05TdUSSkEGCBsdPWty+jMsBuDWiSSpM9zP615/4Ja6Aj2MUn5B1scQHs94//AK0P42VCIcuOQZvN4ni+/lz5VnSOp19KF/Rh4blu1DiX865SSQTB7EgkfFR8Fy/YzHLcuMbcIwzxEAEAlQDse9LdziOFGr2caBvq16PcZmFbwOL8RWNiziyDraZGuIMp1UknyPr1YnSh/hiw6TefLOtozE3bQPrJYGY6fT+Vcry4uTpjPQ51y/3V1j0is5kZxhsKXLC5FoXPMwLTAdWAOs67+tLJ2gxWx2NL/MvCLLW8+S0rBgxJRfMJ84Omsgk+4FHXugbmlziXFrb3jay5zk2EFhJiAD3ET7CtNqgwtO0JvMAVQyeDaXPlS0xTKAMxBIOx8pnMKsTlrC+FhbKG4LkL9YMgzr5T21gegpGu8Nw1pTce0fEE5FZR66gDyk9ddNO9T+R+J3EVwyjwSxKRAafQHSPb1pIUkVyS5dD7Wqi4fHhmylWRugYaH2IJFSqpZEEpQp+Vlcuc5AYkxl2n1zUUSpQBIIBgxoaWUVLsvbXQN4Ny2LFwXM+aAQPLB101OY+vQVNxdzDYgeC9y23m+kOJJHQaz3GnrQ/mC46pZ/EQfOOjbL+rTrS4uIum/Bw9vOLY8sSv1bgb7bdfjUKpKHtSJSt7ZZNaNLnI95nt3i2g8ZsqzITQeUdvjTWmK7dCgsxAA3J2rojK1ZM9Cl3m3DX3Nk2LecjOCcwULOWJJO2h2oNzBzyynLh1Uj+ZhP5D9P0px4Vfa5ZtO4AZkViBtJANJyhlTj4GTcXYscO5Wdrv/NnxEVQco0tFidiJl4H82knam+3bCgKoAA2AEAewFY7gAk7ASaXhzhb8QqbOIC9H8FyD/ZCzTxjGKpAlJy7OnHOBtiMRYZips2jmKkmSZnaCCNF39e9FsVhQbToqIcynysoKMY0zLoCKENzjhxuuI/8Atb//AMddLPNdh5yrf0E+bD3UGmv1XFA/OjpAdhfC28q5YUAGFCiAFH0gAbaaV1pTP7QMNOUK5aRpKayY0yudp19KPcK4vaxC57TSCSBOhMQZA6iCD80dAJ1QeNYdrllwhAcaoSJ1Go0661OrKzQQXy9xYYqzmIy3FOW6n8jDceqncHqCKJxSvxG02HxBxFu20sQjIsHxxpsBswkxOvlYbGQyYXELcRXQgqwkEetKY6RQLmXh5vm0gMSwM5ZjLmY6xA6DXvR6tUHG0FOha41i4RpOVlY9v7J+BQXi9lT5kK+IrBgCZDCBOYdAQN+9a52u3BjFClQnhDxAROhZtQO+1BDdyjxCYDEADSWIKqwAOpIE/YCuZ9jphU4lHW6DlkAhVAhVBG6juT19K1y3ezYewOoI07xuP8aA4tb4bxsoVYym3qWyk/Ux6sJ27TU/hv8AyitczrctiTlBhxq6zB9dJ7TRrRhg5hxpgBdCCCGmIIPQdabsIzFELCGKgkesa1VHJUYrFjx5ZGzFFYyJBDD3gCrcAp4qhbsD2zQXiWOuhyFltWhQSvURqsE6UaShnFMPbxDBAqMQYkqD5vcjYCZ/0pcl1oswPbxtx7jyLjquioWaVBJzTBknTc7VwXEKttmOHLDNcMjVVyyACAIJ03Me5py/8O4cgDwwIESvl6RqBpQvE8ERLsSVtHLIBAEHy6yIMEdelTcGtsmHeXMKtvD2wojMoZvdgCf8o6AAUpc5XcTmAukJZJOUIc0x7azGu3+NOuJxdrD2wbjhFAAEnfoAB1PoKTuP8wLedUgi2NtIdj11Mjb8PX9D6hxUKboEOxau8OZg3h22hFzMWmWH9UajTYeXfTaKe+SsTdGFBux4aqSrFibgA1h1iNtQZ2jSgSwiuyvHiEZJJA1nMC3vIjTSOs0x8v4ApgyHIzXFZjGwDDQTPQdaHp37tFssEo2HyJobiuDYfKxGGssYJANpdf8A20RtNKg9wDXqu45gJh+X8JcWXweHBk72FGk6GGWf99NqEcT5GsIty5YXKdWCDNl7lVFuGgxtrvAinOtEVqMUi2EKkKXtJaLahkdPQZrjCN4TMCfMabuQblm0fBvIq38wKFsrMoIGVJBJQSWImAc3cxTLc5bRiA7s9sKEW2wBAUENkmNVlVmfMcoljSDzxwo4O6q2xlw9xW8OJm1c9DPXyjXpp+HVKoxbNZQTkziT4jCW3uauJRz3K6T8/wCdG6cxxxdgOpU+4O0Eagg9CDBqNwjDZA5KhGZiXC/TmkywMCZEGe/rU+soUYytVutGgzFcc14kjHPBH0qplc2UHJ5ssiYJnr7UBu8OtW2V2YXTnlxkIP1M/UhQGgiI/FRjHYTxuJtvAZi8EiYGVRI9Vn4rhx/h+VsivdLB5CuZWIlnE6mZI3jWuWEu/wBsoke7aLclkt+EqfWBDM2giFyno3fp60J4vbRA5Ry6j6wQN2mMuURGmwjQDtTbY4ZZFlTkM3IOjNOo0O/aKW+Mi0CF8RnZsyOhZpBAOXMf5RJ+9ZSCdeUnUYvDlYAzEEAyR5GEGNqtaq55bws4vDgTlUMwMaaLGjddSPSrFrYNxsVgZK8cE4QtguVZmzHQNrlHYV6tmp+HqtFWSRQjmjDYdrYfEAsEnKoYjOTHlMb6gfai2cSBOp2HU+1J3MOOD3SzarbkW17nqx+dB7etTzZOESdWwfjrRuTcvXcumpcyo1kKobQKD8mgdwrcOYK5lCM0ZSCIKwBlmCW6dBM1I5hzFoJLeSRoYB8wJWPpP+HWuCuwEicp1B7f79q4nOXfkLroNcoYlFu3WuDMq2CwgZpGZQdDsehBo5xrmnCtb8N0ukXFBWFy+oIlhtoeoqvDxBrQuqujMEKe6sz9dN1BjvW7a5ktggm4q/VBaBGg8qkbZRrMZfWK7Mcmo0gOOrLBwXPGFS2iN4gKoBqFOwHVWNbX9oeFP4b0d8q6fGaaq2/bM+e26zAErcJYjcrtvI0G0Vgw9wBmFm8ugELbuEQNcxOXeq85CF1JzPhD/wDUW5iYLQwHQlTqB8V6bmHD9Lqk9BMSegBNVDwVC6l3GYa6MwEbDUMNDvvpXvB4rw7hK2wIcAAr5dGQ7DUnSO2uwmi8rNRauB5nw9xEbPBZQSsMxWY0MDpQ7mxrGMsC2WfR1aVtPI6GDkIBgnpSzxG9jXuBrWEcALEqrKG1mYKf41xJ4qfpwv3H+Jitzk/BqHrhWLwuHtLateIEXabV0kzqSSV1JNTP+NWv6f8AcYfqKrb9y4s2+EU/KD9Xr1/wnivTC21/tp/8lblM1FgYrmO1bEstyPRJ/IGvPAeYP3lnU2ntlZK5vxLIAO2h1Hl1jvSRb4LxUxmtWxt/5g6a/wA5reCs8Qe/lV1tPbbLc6AqSugaG0Mb/wBE9qHKd76NRaFaoVy9hMRaQjE3hdadCBt31gb9vT1orVLAJFjF27WKxfiwjs8IWgaakb9yTUTm/mRVsNbVwzlSJB6mBp396Cc1IXxtwtt5lGmmh/X/AEoJjsAqoxUdJJ1nQzvXJyjF8SlMsXlnidk2rVpmGdVAhjB0A79Kic1sqwqgCZLECTpB9zr70rNhVuATvpprI06Ee/apOGxLWm8zuywQFDax5ZAzCdQI+1S/LGSryNGOxh5Dvtev3XLZ1VR5pmSxIEHpoDp7U80vckYDw7BuGM19jcbpvoBH5/NMFdWNVEWSpgW3U7D0PU0NxXHoRimWCCBr5gdtaLkl2UbN8fxZN609ptEVxAmCTKA/AkzS7cw/iCUvAk9NCPbQz+dR8dcY24J1dfsCZgfE/YVB8AMUB2VT9ya4cs09sWzvjc8KJOZPK0dRprr6QfvXnhOJEMrIWC7BXCETJ/lYekeldsA6nyk6r13nT6ddYnt6iuHEGyMtwKApBVmDesKDl2I27zmoVyWhX8k3A2MM2Ks+OuW3DbkszNoQLkKBlgN5QB8yasnh/EcOSLdplHZVGUd9BAB+KqW5azrlAifpYa6zpIH2rlwriF43LKWwTcNxBJGXKQdfczOgkAVbDkko0qEkyy+dbOW09/QG1bJDEmVKsrKFA/m1B26SaRbl7GcYulLZKWEjOrkhEOxDwJdyQSFMx6b1ZXMuCN7DumZgDGbKCxZZGZQBqZEx6xMiQVHkzlXF4a5ch/AtNlmQru4UsR5QxVTBMt+XWu1gB2L5dXBsEDeIzQGgFQdJyhF1Eg7yT6UP41gDYRJQr5VI+8mFZswbUSG7/FM/N9wDEiSIGvmZQNlH42AiRO6j70E5/DNcRVXOqBR5VBAYquYaew/TpUXSt/YR15K44MTZCx5raqGMgk7qCyj6ScpMf50x0mfsxxaPYZQQHtwjrEHRnIJ/vZf7FHOP8w2sIBnkk9FIkD5P27waumqtgCd6+qRmZVnQSQJ9prVrEI30sp9jNIFrm+25e5cS08xkW5cUFV3goREzrMzqPntw7mfB3g/jC3hXVyLbW2ksNIeVWP7LdqXnfRh8uOFBJ0AEmhPAkILs31Xf4nsCSFEdIXL9zQ7DcT/eVSzmDh2/6i6LcVS2aOsypHuDvuWcWxMwJiJjWO09qCfJ/oxusNZXHGPFtzMQp1+KdmKtx6m7ibxAmJceg8s/4mh96SrD59x1H2pn5TtC5irswVa2wiOkxofZhp/lQO/byM6nUoxE94MTXlZ09SL/AEcMGxhfYfpXeyP41mNSbqjTsYn8ga5Ye4ASP7p9OlEuAWg2Lszpq0e+VtPef1NQgv5UZ9Dxy5cJsANur3FP9m66j8gKJVxwtgIsdyWPaSZMfNda9fwILuMsG5bdAYLKQDSQmFhznUI0hQixsp1PrT/bFAuL8m/vF4XFuZVJlgQSR/Vj9DSTi30O15FvidwnEJ/KVbpGwHqf5wN61cuhFLdxp7064jh9jDXLBb/prbvBs/nLFjZGxksTEBRvIApG4ouVyBCrJy23INxRJgaSNBpudvvzZfTOVCuVGYDEWrRAcwza6gHQmCSTMadfcyIrxxbHr59PEtEswytCtCoDMDUgTppua54S4lo5judy3Xp9fQHbpXBsK3hm3lP1hlZmVYGUqQQCZkZftWi0jKvJywV3w2NsgHWJ1lh/ejUelMPA8ThrOLTEFQiCVlj9EiMxJ666+/pQlcEpQyJMAaTOgCjU9YA1r3wnELbvDxVzBQWiNyvUjrprFFTt3ESMbdMubEYy3bEvcRB3Zgo+5NB+Ic3Ye2YUm40T5fp+XOkeomqzs30LNASBsxEwY+lWIho237CgWH8S/eFtYDHqzAQBuTA7dK6/yN9aC40xx4rxW7iLyMi5XbVVDFvbYqT8EfNFMbw29fK2sLlm3L3brxLMZAXMJ6yTG5HoZDcG42rNh7aqWFy4tlSfKxAyhnYxIEEAKN8upq18PYVBlUAD0pYxcnsDKixHBcdgsQt4FVOYHPmhbmssrGIGbQQxA8s6SY7cy3772kvXUCBrhkknOIN0qpQ6AASJGhBnWdLXxNhbilHAZWEEHY1VfMeHKC9h2DPh1fyGRmtkbaxtr109qaarQBduqOhPqD09vSo9xAIJJ9TmI70RtIrADXt77DrsYFccVw4QYOZGkKepj0+1Qug9jVwbBu+BS/b0uYVjctdjF26zr6hrZI+1WRhr4dFddmUMPYiaUP2ZwMO9rfK35EsIP2NMHLtvLYCfyM6j2DGPy0q8GKE6E804wWsNcYkDSBJjc/5TRalP9o+Jy4YCJJbT40P/AOX5U0+hl2Rv2eLPjsRGoj8wY/uj7UO514Pct3fEtQRcJMHSDuRHUazThy3w393w6IYzwDcMbsd9u23xUDnBQRakKwlhDbagf5VDLFLHvwM3bETA4dmt3WyeZCuZJ1GaQCCdIkfnXfgguXMTZQJkYMGzN0C6mVB10BG9EODWcpxpKgDImg1GrE9hUzg9oHF2SqlYDk/3T0FcvGPJa7Buh4rKwVlegYCWqIYeh9miNisVYE54tHwUuAhfCuBixAlQQUkEgwJIn09qB8m8r28SrYvEy7uzqE+lEysVOWNSZB1mNafrloOpVgCrAhgdiDoQfiuNnCrZtZLCKoVTkQaLOp/M0aJMRuZOBW7DQmYBgCM8FDlO0jVdO411pYxPBcQq57YdUk/SuZd9PMNQsVc9gEqpYQ0CfQxqB812qTw70BlDYe8TObMCP6bZlPySrD1ge1E7XD3bD3cUwZUUKiEiCxZ1ViPQAkT3q273DbLmXtW2PcoCfuRUbj/CP3nDtZDZJy9NPKQ0R20pVgadmXZTvio5CAQPKvuJA1P50aweAUEMsLlBnpIIZdxtoZ+KK2/2d3UcMr2zruS3cHbL6d6ZsHyhZUzcJuHsfKn90b/Jrfjb0FvYo8ucOtnFWvCH0uGKqNEAjr6x1q0RXHD4dUGVFCqOigAfYV1q8I8UKzZpX5h5T/eS5W6EDkFgbebUADcMNNBprTORWRRasxWXEOSruHXOH8ZRq2VCHA/q5jmX8x96IcM5XW+q3bWJ0Oo/hAxO/wCKKfYpT47y7euM4ssLdlvM62nyXXaBsSpUewiTuRrSOCu6Md8Jy7cw6r4FweIMwJdYVlZs0ECdQfvR3A4bw7apMxuT1JMk/JJrlwewbdm2jCMihYJkwBEkydfk+9TTTKKWzGjVb874vxr1tF1GYhY11BCA/LsR8Cnjjl50ssbf1HQH+WdC3wJPwKrrlDB3b+KRmtsLVpoUsuUBUzMgP9LNlPxU8jt8UUgvJaYoHzcB4Kns439mrvxHjtvDopvEKWkquYLIB73CoBgjQmfeKrrm3nS3iAEUyDOVY0UwRmLfUSNYyxv13pskeUXEUYeWrIOHxjQBLRH9VQR+tdeWEBxUhSuW0d2B3KjQAmKXORMSVwePGrIqoc2o1YMH102ABqVyhjTZ4o9m42ly2VtjPnWRlcAfyygMjuPWo/h9yfwa9FmV5r1WRVzAOzU+wwodh67Yf6F96DZYKq4711FcTs3++lYOnz+tMmRZIFbio2G+lfYfotSqdbEZqKyK3WU1GMisisrKNGMisrdZWoBo1kVptx/voa9VqMaisrKylCZFait1hotGNRWiK9Vo0rRiHjcDbuiLiK/QSNdd4PSuWA4NYsgi1ZtpO+VRJ9zufmp9bpBrI1/BI6NbZRkYEMuwIOh2peHJVsYmzfFx4snyJLEaAgDzOQAJ6AU1VujQLPOWtRXuvJrM1n//2Q=="/>
          <p:cNvSpPr>
            <a:spLocks noChangeAspect="1" noChangeArrowheads="1"/>
          </p:cNvSpPr>
          <p:nvPr/>
        </p:nvSpPr>
        <p:spPr bwMode="auto">
          <a:xfrm>
            <a:off x="2698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CEAAkGBxQSEhQUExQWFhUXGB0aFhgWFx0YFxkiHhwYGRwcGBYYHCggHRwoHB4cITEhJSkrLi4uGh8zODMsNygtLisBCgoKDg0OGxAQGywkICQsLCwsLCwsLCwsLCwsLCw0LCwsLCwsLCwsLCwsLCwsLCwsLCwsLCwsLCwsLCwsLCwsLP/AABEIAPkAywMBIgACEQEDEQH/xAAbAAACAgMBAAAAAAAAAAAAAAAFBgQHAAEDAv/EAEQQAAIBAgQEBQIDBAgEBQUAAAECEQADBBIhMQUGQVETImFxgTKRQqGxBxQjUmJygpLB0eHwFSQz8RZDU6LTRJSywuL/xAAZAQADAQEBAAAAAAAAAAAAAAABAgMABAX/xAAmEQACAgICAQQCAwEAAAAAAAAAAQIRAyESMUEEIlFhE3EjMoGx/9oADAMBAAIRAxEAPwC5FFdAK82xXQCuVFWzYFK/MnNLWXNq1bllEszg5BpOgGp99BTUKV+ccKGa2znKiq0NuATuGXqCBpr0NDJajoONJypgfgX7Qy11beItgByAr2wdyYEqSZE9Qfg1YMVVPKWHC46y1pQ05xcRUy+CsMAzxI10071a1NDaDmhxdGRWRW6ynoieYrlir621LuQqruTXegfNmCe7aCqCQDmYCJOUSNz+XttSy0rGjt0yFc51so+W4josxm0MerKNQPaaZLF1XUMjBlYSCpkEehFVJjMLcdVYWpBAgm6mpPoPcf7NGuXEHh2bVl3zXgLjIR5LcHVgN4+fNKd9JY5t9nRkwpK0WJFZFebNvKqrJMACTuYEaxpXurUcpqKyKg4njFpASWBC/URqB7/6UOwPE7uIuK1pW8IHVm8qEdQBuxj3gjpsV5K6G4sPxXHE31tjMxgfcn0AG9d6SecuKXPHWxbtuWjykyltiRmjxDoTAgAeuooT0rQYLk6GLCcbsXGyBsrzGVtCT2HQn0miUVTWKtXg4BFos1xbeW2SWDmDGrdJ30FPtu3fZcNhr11Td+u8bZMwplfq1O0SdzSQk2tlMmLiNGWtRXqsqlESPi8QttSzHT8z7TQrhvM1m9dNrzJcBgB4hv6pB/IxQ7mq7iS+RbCeFELcuXAEJiSMg1HXftSVi7F0XLKKLLtdIFuM4K6kAsRqDm1mTsfepOT5UdEMScbLhK15io/CkuraQX2VroHnZAQp+/pGunsKl1UgcLZrqK4JXUVkNJHLHcQt2VzXGCjp1J9gNTSrxfmI4i1OHUlVuCZBz+hCRIB2BnWhnN/EJxDnpb8o+BJ/OR8UHtca84KkKVCAASScoJ6egHcbVyTzSk3FdFoY0ly8nXg/ND4S8924AyXcqsCoVhH0kZFjSW2Gs96sbgXMVjFg+E3mABKto0HYx1Gu9VyxQXP3i4EYqR/DH02wAAJLbsxP1HVoMAAahOGcSuWb6vbIDW8vWAwI1UjqCNPTeqQyta8GnBS35L3rKgcH4qmJth00P4lP1Kex/wA+tT66001aOVqiLxPHLYtPccgBROpiT0E9ztSs/OrNHg20cmfKXIPWCPL6E6xMb1D5+Z2vJbIPhgBp6GfLAG0/VPpHelzBXs2JQLqCUB17kz+Rrjy5pcqiXhBVbPHFsbmV18vnOZIYIQSIY5AIIn2PaZIpq5F4tbzKjoUu3QMp3TKoOVAemgYx1M+gpbvItzzEa5oYZfrjrOwmQD2knrXS7hxdW3LnyzmygfzNEz9I1/3FLjk40Vm3JUWrisSttczmBsO5PYAak+goBxPi8Am6TbTpbB/iN/XYfSD2H51G4bfa6sIGe6vlzsw0HuJC6DUiSSDRfhnAUtnO/nubydl/qg7H+kdd9tqvylk60jncVDvsWMPw17uJ1i2lzKDbzEuqqrknw/wAjKMx1DEaTFPiIAAAAANABoB7CgfBMNOKxd/ozLbX+wPNHoTHypo9VYRSWgTdsylnmyxaYqXu3A0FFto0KS3mUsIJUjLIYQaYMZf8O27/AMqk/YVXmAwhxNtizsC1wksNwwEgt6ESNIIkRU8s60g415BvCeICxjEdlVkUZTDM5BOhaXk5lGkSRGxMzTZyoTfxeLxU+WRatxsQIJ/IJ9zS9d4TasIzqodl2gQszCwv4jJ3PbvrQ3hXErmEusyMfKYdSfK0OywZ9t+lSjkrstK5bLhrK5YXELcRHXVXUMPYiRXDi2OFiy9w/hGg7noPvXS2krOavBF5la0MO/isFG6k918wMH1GvpO1IPAMWtnFreulSjAopUELbmNQGJYdQTPU144jivEI8QlzcQOZ1HmJIAGwAATQe1D8QoyjoSZA2iIEx7iB9+mvHLK3LSOmCai18lw4fELcUMjKynYqQR9xXuqoGPbC37j2mjKwlQYDwFBDDYjb1GberTw98OiuuzAMPYiRV4T5EZRo5pW8RdyIzH8Kk/YTXm3Q3iOINzD30jK4EMpOmvUExIIkA9we1FukM1bEvA4T96xGUn8LuxB3IGn/AL2FLqIoJueYswidCmgFsx1BgjQz9U9qbuD3Da/eWWSwtqM0gEDOAwzGR219JpYbwyZXUKoGoJ3ggGDGYZYJG/WNhyY4+1HQk3Z74iAykMWKnJmI7BixmNIgD/Smnlble3ft32uiS1yEZdGWB/qND2pT4rCqcoMA+YEmR9QJGm0dx196NcC5pa3a/dgpVxLMy+aRopCnoR31HWmxrivcugTjJrRoYi5g7zZD5kbLIBCuJjKQQJ9u+xO9WmhkAxE9KR+WeX/FuLfuaomqgyczSdSx3A0+aeqt6aLUb8fBz5WrKv5x48TeYifI2VQVMGJ2J0Mnt/hUThFy6cOABlJuajwy0kXBJBX8IG/oPmifMXCgLl0HRlbxFMbqdR9tR7ilvF3vCRol4cqbqAiZjTU6E6DbpHaoLt/Nloq1ok8UxTZixuAwDLLppHQARMaxGxHQxWYHEnIxjygTAIzSrqCwUawASdQD+VA7CZVEgxrJcNl1nYxoAfvvRixjg9sKt2WLQVUakFVEzAjWft61Z9UgbTDHIPEGTFi25b+IGHm0n8SnL0MKRH9IVYPG+IjD2HuncDyjqzHRVHqWgVXnLyW7V8YjEXAvhroNyxIKjKPvpuDAqXjOY7eJxCtdtXfAtS1pVH8Rm/8AUfzDKoGy9zJ7U8ZpR7Jyi5SthHB8cuYe0iFV8oE7kknczI3JJo5geZLNywbxYJlOV1O4boAOs9P+9IyYxjbd2vGRmGV7SMPqicygGMsGCftRXlblp2dMTdFsqSTlgjMPwNl1joYJ/wAqGOUrGyY0tskcf4xc8Ei4Ai3CWQk+YqCSAVA06dZMHQTUHhuMi2i5RlBGaPrG/wBUnrKdBp3olzxhMzSRINvTXsTO3oR/sUOu8StqqTbUhhl6ZiMpJDD3ga7a1KW5uzR6O2IxYZkV0YZfPlJ0nYCR8kGJ8valHEXQ1y7I0aW94JAGnXQk+9MFvE27Yto1sEPJYHY/SQddo2HSOutB8biBdxDBVCqECkKugggHKseuwoSXtYxYPIeIL4K1O6yv2Jj8oqJz9jALQtfiaWPoIK/mTHwa4cicQl3s7BUDKvaWbN86jttt1IDm3F+PeYhWI6EANCpOpjUAnbtmFUnL2JLtkox9xAxXD5zXCywqokLcJOiiNIgzOkmvbcJZlRmYKx1cE+Ub+WIPSNe/vUfEKHy5QB52YnIFnJAgENqDofc1JvO6qc7Mf4cJBgx8fiOmv+VJx2VT+QcrKzXCWBzgNodFIOaCTG4006wBNWby7xa1+7WczqpChSCdsvl/wqs7eBcswXUhVhUBIKgalhqQZJ17V3s8JxbAMtp4O3kI9KFyi9GlGLLYSovFsGWXPb/6igj+sp+pD77jsQPWZVuu4FdNWTbplZYfiX1p5it1coJGVSSVaIJzDQNrHWhVlUZZIkt54I0jXpOx/wBxTPzPyitvNiLeqyzPbI2zaEoRsJJP/aly44BBKGIjykEQJ9q48lwfFF1JVo5vbLBOpkSW6iCCsxoPbvXTgWAjFo4WWUlonMBJCmZABGp03PevQxilBCsdjoB0M9TRzkhRdxJzKVAUkBjBOq7AE9u9bE5ctiylosPD/SsgKYEgbD00rpWVlemcgF5mwNpkFx9GtmUPrqYYdR19IkVXHFbTvfyXD5VbOVy5OmknqToZ6yekTaXGOFLiVCs7qoMkIQM3oSQdPaKUeabY/eLkgH6dJI/CvauH1Xs93+f92dWGdR4i9ftAIWgHKhjsOv8AgK538OCVYARodhHeu/DOGG/iltAwDJuZfpAGsR36Sai38GwEAuIgASRoduu0VzRbSWzOjsABaBWAVuMD6gywA9YK6+lawChg8mAY1HTMwUH7gk/NQsE8F2P84UMRPQaZievaZr3YvFLbErq9yCIOijMQJOm52/xqnG2CzV2xiCXtggT/ANUDRR01J6aAz1G3Ys/KfMBs3beHds1t1UKx0g/SD7MQD8/JDuz3gqW0YyTOrZdMp/iRM6aaSdfml3G37i3pcFXDqSNsuUAxB6aj8qrFNV9AabWy0+csKbjJmaEUSF/nPWSD000pGxb+GJCjTyoDLEnQSSemvzsdqs7jWFN6yCgBbQgESCDEiD9/iqx4nY856lTmYxG0mI+T9/SjktSbfRoPVHFw7qXVF1kSCSwgkEDMYGsmPWu3LFsK93O0QAB5hOp3/LpUjgzlLTqpSZb6p/KB/ua3YxVrD2brsJuXYXYER5/wgzuOvcVJO9DxXJ0EMIGsDC3k+q6L1rXSSzvkJPvGvpQ/BY4ozFWVWWVYNJEA7rpqJIgyNhTVzbwtRg7ZRcgtQwX+Wduu4Yj7+lc+LcKGIwyYi00AW0m2QChVM0qB0PmOv9EbVZ4+n8CJqv2ImIul77ZScq7EaGT9R7zoup6emlSMfgo+kHMrqJJ16ic3fX8hXXiOLVYAsBNAqlSMpk6AAADeu+IxZYZvDYz2g6z71zZJybTQySOHKeP8DFB7kZZIY6k+aEn4/TYDSrdVwQCDIOoPeqaGEZipVdHbwwc30kQxmAemuk9atvhFh7dm2lwgsqwSu2m0ewgV145NrZKXZ6SpC1Gt1IWqI0jjxGwXtXEGpZSAPjSqtu2YkEeXpI1B/lPz3q3BVfc34cJiWmPPlcA7difeQa5vUx6kHHLwB2wJsrZfLKXVJ9cyOyk/KZNOsGjPKNv/AJtCJ1DEz2ykbe5FSuMn/kMMirLm55e8KLjMfsPzqDyjiFOLtnNuGAA/qtofz+wpJRf5YtfQ1+1lj1lZWV6RzmUkc0mb77aAfoNKd6QONcSXxHADZg7BWgR9Ub7n/tXH6xXBRKYu7JXIOE/iXrh3AUfckn9BQnj1tvFurJhWIX0mTp8EU4cp4M27TEz52zeZcrRCjUe4PwaW+P4sWrlxWBkuSfLI1Oh9fLHppHtOUKxxtDX7mLOHB1CtlUvEQOkKNd99Ir3i8QbYAbLk6QIIJ7zuPmtWcVkdWyGMwYCJLSJBjT8UflUTi+Le6SHt5DIyrGwBBMnbQSTSLb2FhXg3HDIw/kVCWkwZgljoQemv5Vx5u4T4N9ACGz2806DMSToo+B9hUOzhCGDCJG3b8u9MPMGG8SzgrjDXw2X81Kg94FOnGm14Gc21TH7g13Ph7Ld7an/2ikvmPDZcZdnZ0DCBMaBf1U0ycmXs2FQdULIfhjH5EVD5kZExCNcVjNuFKjNsTmDKOnmBquX3Y0/0RjpibwBSraiQWK/IVfyIy/Y1F4rbQ35CD6woDDrIEH0mmnh3CvER3tglReDLoQWAVgwUNr1H2oPxK5ae7aFoAt4ihl2aSw1IOjGe1QSaaZVPY+cwWvEwlwd1H6qaCfs2xfiYQ2X+q0xVh6NJ/XMPimfG2x4LjoEP5CkXlK4LPEGSYF63IHQtlW5+meuzyTSuLBnG+HqnioRDoSJ79Vb0J02r0zApMAyB8mjvO+Fi8rgfWkN8Hf40pdwhYAL20+wH/evNyQptfDKp2idYwYbA3SXKZMSnmWJUEJbJHTZ6sXDmVUzMga99N6VOTrYdMRZbaVb11G/3UGnCu7FuKZKXZCtmpK1Ft1JSnQ0jqKR/2i2Az2zroh1USdz/AL+aeFpP/aGkC23cMp8xXsRqPmkz3w19Cx/seuW7vjNhJ/8ALs3XM92fwhI75Q1L+BsLhsesHa8Vy6aBiV0+DTF+z7CEI9wmZVEHplBMfMg/NDuareTGrv52RgBsdQD6zINLNS4xf2NauiwKysrK7CJpjSTwjBlsTb0BgeIWiD3176wNacMfdC23JMQp1+KEctnM91tYGVBM6bk7n+rXNljyyRQ8XUWw9SVzkwN0giYRY8+Ubnp133p1pa5sUamJYppoOmbvR9UvZo0OwVxPAr+64O9HmCoPjIWGo7RSriVzBm01By6k6BhMSJk61YfMQW1Ysr0SOsGFQpp/eFBcFy2b1gtlhvCPhEkHzZiY7g6ZTPQ1CWP+TXwOpa2JOGw+aQZJX6ZJj27VZOPsjE4OxdJjKATlGvRWjpSdwrCZFY3DAIGhEkHUEHqpBBBBpp4Mzjhz6GFYlJESuYNI+5+1GG20+qA9UdOT8QttnsqcysxZWOhnKsqV9hMjsR2mRzkWyrAJBDAwdRquv5fpQrlrGI2ONrL5ltyT0kJaWQZ3iRAEdd6Ic1462QVzTl0bLJgk7GNjt161ScaxUZtOVpE/lC0VwtuZ1LET2LtH5UrcawxGNgDe8pXzRqxVjIAk76CafMDhxbtpbGyKF+wApf4rbH70ukE3bRnTUeUe+9DJD2xQIvbGLEpmVgOoI+4iqpwQu2sVbuMpdjcXJBEsAEU5R0MSIjvVtVXXG4s4jCF/pt3WHrCtmP5EH4NVl2HH5Q3cx8KW/aMg50VihB1mNvUGB/pVaZLklc8H6ixQmZ07+1XDVXcVs+HiGWCAGZZLaRuOsjYVy+q1TQcb8DJ+z9AEvT9eYAmCNIkQp2E5qa6W+RLMWrj/AMzwNSfpHc+pNMtWxf0QkuwfbNS7dQ7VS0qg8j3cQMpU7EEH50pN/aDjUypZBBK6t1y6Qo9yJPoBPUU5xI7UGtcr2s4e4TcjYMABMzLQJYzqZ3O9aUXJULHinbO3KNuMJaPVlzGftHwAB8UE/aBYabd1YlATDGAYIMb/AK96cLNoIoVQFUCAAIAHYCueMwi3Vyt8Ebj1FNKFxoCklKznwrHriLSXU2YTHVT1U+oMg+1S6F8D4P8Au3iQ+YOwaMoUCBGgXTYDX0opVFdbFdXoE8ewty7lVFBHXzR956e1S+GYEWbYQanUsf5idSf99IqXWUqglLkbk6o427EO7T9WXSNon113oVzFgGuiQJAEabjfoNft6UcrK04KapmTpiWb1zFRaMM6jXOpAMHcnLAJ7bGKPcMwVzwba3IVkef5jAaR5gdyNCexNFqylhj4u27YXK9Ea5gbbElraEmJJUEmNp0rrdtBlKkaEEEeh0r3WU9IUXsLynat3bl1GYM4jp5RpoOvQda3iuVUuBg125r2CiPTQa0wVlI8cXtoKk0R3w5LWznYBJlejSCPN1nrS7zDhn8dLi5pDKQACQ0Eaaaf47mmljS/xTmI2igyABmAJJBjMYHUdaXJXTYYtpjBVf8AOWG/5hQWBBIYQCMujCCZMmdem4FOHCeJm+obJlBEnzTHSNu9TjbE5oE7TGv3oSSnHQYS4OwPc4iloI1y5lK2gWt9TI08v8xOg6mI9kPi3EFu3mvply7kAq7CQFAJUxJmYDH4qyMdwexeYNdtI7DSSNY7T1HpQDmPllrihcOlpFgDSEIgzrCGR+lDJjU1TNF0EOSyDg7RHUudo/G42/KjVRODcPGHsW7QM5Fgnud2PyST81MpkqVAfYOt1Lt0NvYgIpY7CuVrjDRPhj08/wD/ADS8kuysg5mjehWHuN++NlYm01kPpqpbNk0PeAPvQPmXiYu21tlGANxQ0ETEHYlTBmNY6UF5dxX7lc/hXGu2TJKnLmAABaCfcMIImDNFZI/InBss+spYTnW0QSLdxtQBly9csbsIBkCuI5u/iDW1kLEFZHiBZj/1PrmJXL31p/yx+ReEhtrdapZ5sxQR1BuMo8NjlVygYgiBKn1ppz4qzRjydDNFYTG9VthLwxH/AEMPdvnqzMcgP9dzB9pmiuE5Vu3STf8A4SRoqEMxPqdQAPSpLNJvUSjxRXcg6eZLImcwj03+x29a5JzZh48xIMkEaNt6qaDcW5L8jeEM7aZfEfXfXcQdD3Go6zFROFci5Vd8XEBZC2yCdJJny9oAGtOnMWoB27zrhh1Y/wBmD9t/9mutrm/CkTnIHqPzgbfNDcNyThHzZfEEMVP0dO3k2rseQsJ18T+8B+iijcwVD7Co5kwxE+KsSBMGNZiTHoa1/wCJsJt46fJj9RQw8kYQCCXynp4hGvQzPTX715/8D4M7Fx7XB+sTQuZqh9hkcwYb/wBe3/eFe8PxmzcuC2jhmZSwjUaGDr3pbx3KmHtKDNwoDrBUtEblj2PaenvRbA8rWbTo6m5KTlBfTXXWAJ170U2B14DtV/zvhUd0yZybTjMNSOjab/HuY2p/pO5xvG3cDeEbq6fS8FTKEEiPpET/AGj8rPoEQpw4LZSyVtkl0TMSzDViubymRMnNGnX2o4xjU6CvFi3lVVHQAfYRUDieInyg6Df36fbf3rWoo3bJa422SAHWTsJ39u9SKQ+N8UthYN5CTrBcEHvP5H0g0W5V4412EOZxHluhSRp0ZoiexnX86CnfYzjQy1qtzXmixQO9sMpU7ER3/WlvHcUTwjbt2gLiwG2UTscs7iY1jrTNbpBxzylyZ+sjc9J/CdN/TrXPmnxS+9HTGNk7iPFUe2AlrI0HPMEzG4UHVd5qLxC2Cxu5SrOj+Ip3VjbLdfwkGQexqZyn58UFfzDIw83m6A9fajXPGF8qMoBLnwt41YOE30gZmn3qai5w5IbkoTokWOW8JktB1OZ1UjzvqQvoalHlPC+ILnh6hg0ZjlJGoJE6mddaL/u6+WR9O3pt/kPsK613KEfg5OTMqHjuF2bxU3bauU+nMJA+Nj81MoDzBxi7ZuJbtKhLLIzgxuZ1DD9KMnGKuQYpt0g5bthRAAA7DatswAJOgG5pHHFsaWP8RB6DKQPbyTHydt6i4rjuJxKm0Ez6gObBOVtdmZQxUxuJg7EgGKnHPCWojywyjtjv/wAVsSq+NbzMYUZxJJ0AGutccVx7DW9Hur7at+gNVrxa1iFQZ7aojklSzuGOvUi4BIOg26aUKxeFuMW8ayVyoDmyuDBYKNrpWSRHeRrT82TotzAcwYW64t2rql21CgEE7knUDWAftUy5gLZbNlhu6kqfkqRNU/gOACPFt277iAUdLV1dpmCCREyJ/wA6NYRH/hhrGNEI05TdUSSkEGCBsdPWty+jMsBuDWiSSpM9zP615/4Ja6Aj2MUn5B1scQHs94//AK0P42VCIcuOQZvN4ni+/lz5VnSOp19KF/Rh4blu1DiX865SSQTB7EgkfFR8Fy/YzHLcuMbcIwzxEAEAlQDse9LdziOFGr2caBvq16PcZmFbwOL8RWNiziyDraZGuIMp1UknyPr1YnSh/hiw6TefLOtozE3bQPrJYGY6fT+Vcry4uTpjPQ51y/3V1j0is5kZxhsKXLC5FoXPMwLTAdWAOs67+tLJ2gxWx2NL/MvCLLW8+S0rBgxJRfMJ84Omsgk+4FHXugbmlziXFrb3jay5zk2EFhJiAD3ET7CtNqgwtO0JvMAVQyeDaXPlS0xTKAMxBIOx8pnMKsTlrC+FhbKG4LkL9YMgzr5T21gegpGu8Nw1pTce0fEE5FZR66gDyk9ddNO9T+R+J3EVwyjwSxKRAafQHSPb1pIUkVyS5dD7Wqi4fHhmylWRugYaH2IJFSqpZEEpQp+Vlcuc5AYkxl2n1zUUSpQBIIBgxoaWUVLsvbXQN4Ny2LFwXM+aAQPLB101OY+vQVNxdzDYgeC9y23m+kOJJHQaz3GnrQ/mC46pZ/EQfOOjbL+rTrS4uIum/Bw9vOLY8sSv1bgb7bdfjUKpKHtSJSt7ZZNaNLnI95nt3i2g8ZsqzITQeUdvjTWmK7dCgsxAA3J2rojK1ZM9Cl3m3DX3Nk2LecjOCcwULOWJJO2h2oNzBzyynLh1Uj+ZhP5D9P0px4Vfa5ZtO4AZkViBtJANJyhlTj4GTcXYscO5Wdrv/NnxEVQco0tFidiJl4H82knam+3bCgKoAA2AEAewFY7gAk7ASaXhzhb8QqbOIC9H8FyD/ZCzTxjGKpAlJy7OnHOBtiMRYZips2jmKkmSZnaCCNF39e9FsVhQbToqIcynysoKMY0zLoCKENzjhxuuI/8Atb//AMddLPNdh5yrf0E+bD3UGmv1XFA/OjpAdhfC28q5YUAGFCiAFH0gAbaaV1pTP7QMNOUK5aRpKayY0yudp19KPcK4vaxC57TSCSBOhMQZA6iCD80dAJ1QeNYdrllwhAcaoSJ1Go0661OrKzQQXy9xYYqzmIy3FOW6n8jDceqncHqCKJxSvxG02HxBxFu20sQjIsHxxpsBswkxOvlYbGQyYXELcRXQgqwkEetKY6RQLmXh5vm0gMSwM5ZjLmY6xA6DXvR6tUHG0FOha41i4RpOVlY9v7J+BQXi9lT5kK+IrBgCZDCBOYdAQN+9a52u3BjFClQnhDxAROhZtQO+1BDdyjxCYDEADSWIKqwAOpIE/YCuZ9jphU4lHW6DlkAhVAhVBG6juT19K1y3ezYewOoI07xuP8aA4tb4bxsoVYym3qWyk/Ux6sJ27TU/hv8AyitczrctiTlBhxq6zB9dJ7TRrRhg5hxpgBdCCCGmIIPQdabsIzFELCGKgkesa1VHJUYrFjx5ZGzFFYyJBDD3gCrcAp4qhbsD2zQXiWOuhyFltWhQSvURqsE6UaShnFMPbxDBAqMQYkqD5vcjYCZ/0pcl1oswPbxtx7jyLjquioWaVBJzTBknTc7VwXEKttmOHLDNcMjVVyyACAIJ03Me5py/8O4cgDwwIESvl6RqBpQvE8ERLsSVtHLIBAEHy6yIMEdelTcGtsmHeXMKtvD2wojMoZvdgCf8o6AAUpc5XcTmAukJZJOUIc0x7azGu3+NOuJxdrD2wbjhFAAEnfoAB1PoKTuP8wLedUgi2NtIdj11Mjb8PX9D6hxUKboEOxau8OZg3h22hFzMWmWH9UajTYeXfTaKe+SsTdGFBux4aqSrFibgA1h1iNtQZ2jSgSwiuyvHiEZJJA1nMC3vIjTSOs0x8v4ApgyHIzXFZjGwDDQTPQdaHp37tFssEo2HyJobiuDYfKxGGssYJANpdf8A20RtNKg9wDXqu45gJh+X8JcWXweHBk72FGk6GGWf99NqEcT5GsIty5YXKdWCDNl7lVFuGgxtrvAinOtEVqMUi2EKkKXtJaLahkdPQZrjCN4TMCfMabuQblm0fBvIq38wKFsrMoIGVJBJQSWImAc3cxTLc5bRiA7s9sKEW2wBAUENkmNVlVmfMcoljSDzxwo4O6q2xlw9xW8OJm1c9DPXyjXpp+HVKoxbNZQTkziT4jCW3uauJRz3K6T8/wCdG6cxxxdgOpU+4O0Eagg9CDBqNwjDZA5KhGZiXC/TmkywMCZEGe/rU+soUYytVutGgzFcc14kjHPBH0qplc2UHJ5ssiYJnr7UBu8OtW2V2YXTnlxkIP1M/UhQGgiI/FRjHYTxuJtvAZi8EiYGVRI9Vn4rhx/h+VsivdLB5CuZWIlnE6mZI3jWuWEu/wBsoke7aLclkt+EqfWBDM2giFyno3fp60J4vbRA5Ry6j6wQN2mMuURGmwjQDtTbY4ZZFlTkM3IOjNOo0O/aKW+Mi0CF8RnZsyOhZpBAOXMf5RJ+9ZSCdeUnUYvDlYAzEEAyR5GEGNqtaq55bws4vDgTlUMwMaaLGjddSPSrFrYNxsVgZK8cE4QtguVZmzHQNrlHYV6tmp+HqtFWSRQjmjDYdrYfEAsEnKoYjOTHlMb6gfai2cSBOp2HU+1J3MOOD3SzarbkW17nqx+dB7etTzZOESdWwfjrRuTcvXcumpcyo1kKobQKD8mgdwrcOYK5lCM0ZSCIKwBlmCW6dBM1I5hzFoJLeSRoYB8wJWPpP+HWuCuwEicp1B7f79q4nOXfkLroNcoYlFu3WuDMq2CwgZpGZQdDsehBo5xrmnCtb8N0ukXFBWFy+oIlhtoeoqvDxBrQuqujMEKe6sz9dN1BjvW7a5ktggm4q/VBaBGg8qkbZRrMZfWK7Mcmo0gOOrLBwXPGFS2iN4gKoBqFOwHVWNbX9oeFP4b0d8q6fGaaq2/bM+e26zAErcJYjcrtvI0G0Vgw9wBmFm8ugELbuEQNcxOXeq85CF1JzPhD/wDUW5iYLQwHQlTqB8V6bmHD9Lqk9BMSegBNVDwVC6l3GYa6MwEbDUMNDvvpXvB4rw7hK2wIcAAr5dGQ7DUnSO2uwmi8rNRauB5nw9xEbPBZQSsMxWY0MDpQ7mxrGMsC2WfR1aVtPI6GDkIBgnpSzxG9jXuBrWEcALEqrKG1mYKf41xJ4qfpwv3H+Jitzk/BqHrhWLwuHtLateIEXabV0kzqSSV1JNTP+NWv6f8AcYfqKrb9y4s2+EU/KD9Xr1/wnivTC21/tp/8lblM1FgYrmO1bEstyPRJ/IGvPAeYP3lnU2ntlZK5vxLIAO2h1Hl1jvSRb4LxUxmtWxt/5g6a/wA5reCs8Qe/lV1tPbbLc6AqSugaG0Mb/wBE9qHKd76NRaFaoVy9hMRaQjE3hdadCBt31gb9vT1orVLAJFjF27WKxfiwjs8IWgaakb9yTUTm/mRVsNbVwzlSJB6mBp396Cc1IXxtwtt5lGmmh/X/AEoJjsAqoxUdJJ1nQzvXJyjF8SlMsXlnidk2rVpmGdVAhjB0A79Kic1sqwqgCZLECTpB9zr70rNhVuATvpprI06Ee/apOGxLWm8zuywQFDax5ZAzCdQI+1S/LGSryNGOxh5Dvtev3XLZ1VR5pmSxIEHpoDp7U80vckYDw7BuGM19jcbpvoBH5/NMFdWNVEWSpgW3U7D0PU0NxXHoRimWCCBr5gdtaLkl2UbN8fxZN609ptEVxAmCTKA/AkzS7cw/iCUvAk9NCPbQz+dR8dcY24J1dfsCZgfE/YVB8AMUB2VT9ya4cs09sWzvjc8KJOZPK0dRprr6QfvXnhOJEMrIWC7BXCETJ/lYekeldsA6nyk6r13nT6ddYnt6iuHEGyMtwKApBVmDesKDl2I27zmoVyWhX8k3A2MM2Ks+OuW3DbkszNoQLkKBlgN5QB8yasnh/EcOSLdplHZVGUd9BAB+KqW5azrlAifpYa6zpIH2rlwriF43LKWwTcNxBJGXKQdfczOgkAVbDkko0qEkyy+dbOW09/QG1bJDEmVKsrKFA/m1B26SaRbl7GcYulLZKWEjOrkhEOxDwJdyQSFMx6b1ZXMuCN7DumZgDGbKCxZZGZQBqZEx6xMiQVHkzlXF4a5ch/AtNlmQru4UsR5QxVTBMt+XWu1gB2L5dXBsEDeIzQGgFQdJyhF1Eg7yT6UP41gDYRJQr5VI+8mFZswbUSG7/FM/N9wDEiSIGvmZQNlH42AiRO6j70E5/DNcRVXOqBR5VBAYquYaew/TpUXSt/YR15K44MTZCx5raqGMgk7qCyj6ScpMf50x0mfsxxaPYZQQHtwjrEHRnIJ/vZf7FHOP8w2sIBnkk9FIkD5P27waumqtgCd6+qRmZVnQSQJ9prVrEI30sp9jNIFrm+25e5cS08xkW5cUFV3goREzrMzqPntw7mfB3g/jC3hXVyLbW2ksNIeVWP7LdqXnfRh8uOFBJ0AEmhPAkILs31Xf4nsCSFEdIXL9zQ7DcT/eVSzmDh2/6i6LcVS2aOsypHuDvuWcWxMwJiJjWO09qCfJ/oxusNZXHGPFtzMQp1+KdmKtx6m7ibxAmJceg8s/4mh96SrD59x1H2pn5TtC5irswVa2wiOkxofZhp/lQO/byM6nUoxE94MTXlZ09SL/AEcMGxhfYfpXeyP41mNSbqjTsYn8ga5Ye4ASP7p9OlEuAWg2Lszpq0e+VtPef1NQgv5UZ9Dxy5cJsANur3FP9m66j8gKJVxwtgIsdyWPaSZMfNda9fwILuMsG5bdAYLKQDSQmFhznUI0hQixsp1PrT/bFAuL8m/vF4XFuZVJlgQSR/Vj9DSTi30O15FvidwnEJ/KVbpGwHqf5wN61cuhFLdxp7064jh9jDXLBb/prbvBs/nLFjZGxksTEBRvIApG4ouVyBCrJy23INxRJgaSNBpudvvzZfTOVCuVGYDEWrRAcwza6gHQmCSTMadfcyIrxxbHr59PEtEswytCtCoDMDUgTppua54S4lo5judy3Xp9fQHbpXBsK3hm3lP1hlZmVYGUqQQCZkZftWi0jKvJywV3w2NsgHWJ1lh/ejUelMPA8ThrOLTEFQiCVlj9EiMxJ666+/pQlcEpQyJMAaTOgCjU9YA1r3wnELbvDxVzBQWiNyvUjrprFFTt3ESMbdMubEYy3bEvcRB3Zgo+5NB+Ic3Ye2YUm40T5fp+XOkeomqzs30LNASBsxEwY+lWIho237CgWH8S/eFtYDHqzAQBuTA7dK6/yN9aC40xx4rxW7iLyMi5XbVVDFvbYqT8EfNFMbw29fK2sLlm3L3brxLMZAXMJ6yTG5HoZDcG42rNh7aqWFy4tlSfKxAyhnYxIEEAKN8upq18PYVBlUAD0pYxcnsDKixHBcdgsQt4FVOYHPmhbmssrGIGbQQxA8s6SY7cy3772kvXUCBrhkknOIN0qpQ6AASJGhBnWdLXxNhbilHAZWEEHY1VfMeHKC9h2DPh1fyGRmtkbaxtr109qaarQBduqOhPqD09vSo9xAIJJ9TmI70RtIrADXt77DrsYFccVw4QYOZGkKepj0+1Qug9jVwbBu+BS/b0uYVjctdjF26zr6hrZI+1WRhr4dFddmUMPYiaUP2ZwMO9rfK35EsIP2NMHLtvLYCfyM6j2DGPy0q8GKE6E804wWsNcYkDSBJjc/5TRalP9o+Jy4YCJJbT40P/AOX5U0+hl2Rv2eLPjsRGoj8wY/uj7UO514Pct3fEtQRcJMHSDuRHUazThy3w393w6IYzwDcMbsd9u23xUDnBQRakKwlhDbagf5VDLFLHvwM3bETA4dmt3WyeZCuZJ1GaQCCdIkfnXfgguXMTZQJkYMGzN0C6mVB10BG9EODWcpxpKgDImg1GrE9hUzg9oHF2SqlYDk/3T0FcvGPJa7Buh4rKwVlegYCWqIYeh9miNisVYE54tHwUuAhfCuBixAlQQUkEgwJIn09qB8m8r28SrYvEy7uzqE+lEysVOWNSZB1mNafrloOpVgCrAhgdiDoQfiuNnCrZtZLCKoVTkQaLOp/M0aJMRuZOBW7DQmYBgCM8FDlO0jVdO411pYxPBcQq57YdUk/SuZd9PMNQsVc9gEqpYQ0CfQxqB812qTw70BlDYe8TObMCP6bZlPySrD1ge1E7XD3bD3cUwZUUKiEiCxZ1ViPQAkT3q273DbLmXtW2PcoCfuRUbj/CP3nDtZDZJy9NPKQ0R20pVgadmXZTvio5CAQPKvuJA1P50aweAUEMsLlBnpIIZdxtoZ+KK2/2d3UcMr2zruS3cHbL6d6ZsHyhZUzcJuHsfKn90b/Jrfjb0FvYo8ucOtnFWvCH0uGKqNEAjr6x1q0RXHD4dUGVFCqOigAfYV1q8I8UKzZpX5h5T/eS5W6EDkFgbebUADcMNNBprTORWRRasxWXEOSruHXOH8ZRq2VCHA/q5jmX8x96IcM5XW+q3bWJ0Oo/hAxO/wCKKfYpT47y7euM4ssLdlvM62nyXXaBsSpUewiTuRrSOCu6Md8Jy7cw6r4FweIMwJdYVlZs0ECdQfvR3A4bw7apMxuT1JMk/JJrlwewbdm2jCMihYJkwBEkydfk+9TTTKKWzGjVb874vxr1tF1GYhY11BCA/LsR8Cnjjl50ssbf1HQH+WdC3wJPwKrrlDB3b+KRmtsLVpoUsuUBUzMgP9LNlPxU8jt8UUgvJaYoHzcB4Kns439mrvxHjtvDopvEKWkquYLIB73CoBgjQmfeKrrm3nS3iAEUyDOVY0UwRmLfUSNYyxv13pskeUXEUYeWrIOHxjQBLRH9VQR+tdeWEBxUhSuW0d2B3KjQAmKXORMSVwePGrIqoc2o1YMH102ABqVyhjTZ4o9m42ly2VtjPnWRlcAfyygMjuPWo/h9yfwa9FmV5r1WRVzAOzU+wwodh67Yf6F96DZYKq4711FcTs3++lYOnz+tMmRZIFbio2G+lfYfotSqdbEZqKyK3WU1GMisisrKNGMisrdZWoBo1kVptx/voa9VqMaisrKylCZFait1hotGNRWiK9Vo0rRiHjcDbuiLiK/QSNdd4PSuWA4NYsgi1ZtpO+VRJ9zufmp9bpBrI1/BI6NbZRkYEMuwIOh2peHJVsYmzfFx4snyJLEaAgDzOQAJ6AU1VujQLPOWtRXuvJrM1n//2Q=="/>
          <p:cNvSpPr>
            <a:spLocks noChangeAspect="1" noChangeArrowheads="1"/>
          </p:cNvSpPr>
          <p:nvPr/>
        </p:nvSpPr>
        <p:spPr bwMode="auto">
          <a:xfrm>
            <a:off x="4222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6" name="Picture 8" descr="https://encrypted-tbn1.gstatic.com/images?q=tbn:ANd9GcSGvwjmoAL1OxrBeJifz52NEveOEH9WsfoPhjbf6P5dRObE9Bk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4" y="2132856"/>
            <a:ext cx="2910209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647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ORÍGEN Y NATURALEZA DE LA INVESTIGACIÓN DE OPERACIONES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5157192"/>
            <a:ext cx="8299648" cy="1237233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MX" dirty="0">
                <a:latin typeface="Arial" pitchFamily="34" charset="0"/>
                <a:cs typeface="Arial" pitchFamily="34" charset="0"/>
              </a:rPr>
              <a:t>esfuerzos de estos grupos, especialmente en el área de la detección por radar, se consideran vitales en el triunfo de la guerra aérea de gran Bretaña.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s-MX" dirty="0"/>
          </a:p>
        </p:txBody>
      </p:sp>
      <p:grpSp>
        <p:nvGrpSpPr>
          <p:cNvPr id="5" name="4 Grupo"/>
          <p:cNvGrpSpPr/>
          <p:nvPr/>
        </p:nvGrpSpPr>
        <p:grpSpPr>
          <a:xfrm>
            <a:off x="2915816" y="1497919"/>
            <a:ext cx="4062804" cy="3587265"/>
            <a:chOff x="6040651" y="1988841"/>
            <a:chExt cx="3292286" cy="2854051"/>
          </a:xfrm>
        </p:grpSpPr>
        <p:pic>
          <p:nvPicPr>
            <p:cNvPr id="3074" name="Picture 2" descr="https://encrypted-tbn0.gstatic.com/images?q=tbn:ANd9GcSYF_kTIqQggXm8eV08k_6Pgn1WthzZAmoVoTPJ2sh6aIqoDXo7eQ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3411" y="1988841"/>
              <a:ext cx="1794647" cy="153616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https://encrypted-tbn0.gstatic.com/images?q=tbn:ANd9GcR_NPBU87c78JFXJDrBXiZNcSfLqxRi0T5MhgOROCkBPgTtzdxz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0651" y="2996952"/>
              <a:ext cx="1625519" cy="166213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https://encrypted-tbn1.gstatic.com/images?q=tbn:ANd9GcSABgYzGVk8Nk4eTr3I38zx_XPTR2m7ec81DhQA1NNFTnLeuoO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3356992"/>
              <a:ext cx="1952625" cy="14859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4559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690</TotalTime>
  <Words>1815</Words>
  <Application>Microsoft Office PowerPoint</Application>
  <PresentationFormat>Presentación en pantalla (4:3)</PresentationFormat>
  <Paragraphs>242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Viajes</vt:lpstr>
      <vt:lpstr>Programa de Estudios por competencias  MODELOS DE OPTIMIZACIÓN MATEMATICA</vt:lpstr>
      <vt:lpstr>Presentación  </vt:lpstr>
      <vt:lpstr>Presentación (continuación…)</vt:lpstr>
      <vt:lpstr>Propósito de la unidad de aprendizaje </vt:lpstr>
      <vt:lpstr>SECUENCIA DIDÁCTICA</vt:lpstr>
      <vt:lpstr>OBJETIVO</vt:lpstr>
      <vt:lpstr>ORÍGEN Y NATURALEZA DE LA INVESTIGACIÓN DE OPERACIONES</vt:lpstr>
      <vt:lpstr>ORÍGEN Y NATURALEZA DE LA INVESTIGACIÓN DE OPERACIONES</vt:lpstr>
      <vt:lpstr>ORÍGEN Y NATURALEZA DE LA INVESTIGACIÓN DE OPERACIONES</vt:lpstr>
      <vt:lpstr>APLICACIÓN DE LA INVESTIGACIÓN DE OPERACIONES EN LA INDUSTRIA MODERNA</vt:lpstr>
      <vt:lpstr>ENFOQUE DE LA INVESTIGACIÓN DE OPERACIONES</vt:lpstr>
      <vt:lpstr>OPTIMIZACIÓN</vt:lpstr>
      <vt:lpstr>ENFOQUE ADMINISTRATIVO DE LA TOMA DE DECISIONES</vt:lpstr>
      <vt:lpstr>METODOLOGÍA DE LA INVESTIGACIÓN DE OPERACIONES</vt:lpstr>
      <vt:lpstr>METODOLOGÍA DE LA INVESTIGACIÓN DE OPERACIONES</vt:lpstr>
      <vt:lpstr>METODOLOGÍA DE LA INVESTIGACIÓN DE OPERACIONES</vt:lpstr>
      <vt:lpstr>METODOLOGÍA DE LA INVESTIGACIÓN DE OPERACIONES</vt:lpstr>
      <vt:lpstr>METODOLOGÍA DE LA INVESTIGACIÓN DE OPERACIONES</vt:lpstr>
      <vt:lpstr>METODOLOGÍA DE LA INVESTIGACIÓN DE OPERACIONES</vt:lpstr>
      <vt:lpstr>METODOLOGÍA DE LA INVESTIGACIÓN DE OPERACIONES</vt:lpstr>
      <vt:lpstr>METODOLOGÍA DE LA INVESTIGACIÓN DE OPERACIONES</vt:lpstr>
      <vt:lpstr>METODOLOGÍA DE LA INVESTIGACIÓN DE OPERACIONES</vt:lpstr>
      <vt:lpstr>PARA LOGRAR EL ÉXITO EN LA INVESTIGACIÓN DE OPERACIONES </vt:lpstr>
      <vt:lpstr>MODELO</vt:lpstr>
      <vt:lpstr>Tipos de modelos</vt:lpstr>
      <vt:lpstr>EL PROCESO DE CONSTRUCCIÓN DE UN MODELO</vt:lpstr>
      <vt:lpstr>ELEMENTOS DE LA CONSTRUCCIÓN DE UN MODELO MATEMÁTICO</vt:lpstr>
      <vt:lpstr>MODELO MATEMÁTICO</vt:lpstr>
      <vt:lpstr>Beneficios de los modelos </vt:lpstr>
      <vt:lpstr>CONCLUSIONES</vt:lpstr>
      <vt:lpstr>BIBLIOGRAFIA</vt:lpstr>
      <vt:lpstr>BIBLIOGRAFIA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Identificación del curso</dc:title>
  <dc:creator>Incubadora 1</dc:creator>
  <cp:lastModifiedBy>susy</cp:lastModifiedBy>
  <cp:revision>74</cp:revision>
  <dcterms:created xsi:type="dcterms:W3CDTF">2014-09-08T20:51:26Z</dcterms:created>
  <dcterms:modified xsi:type="dcterms:W3CDTF">2015-10-03T03:29:01Z</dcterms:modified>
</cp:coreProperties>
</file>