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34"/>
  </p:notesMasterIdLst>
  <p:sldIdLst>
    <p:sldId id="256" r:id="rId2"/>
    <p:sldId id="286" r:id="rId3"/>
    <p:sldId id="257" r:id="rId4"/>
    <p:sldId id="281" r:id="rId5"/>
    <p:sldId id="258" r:id="rId6"/>
    <p:sldId id="259" r:id="rId7"/>
    <p:sldId id="260" r:id="rId8"/>
    <p:sldId id="282" r:id="rId9"/>
    <p:sldId id="261" r:id="rId10"/>
    <p:sldId id="262" r:id="rId11"/>
    <p:sldId id="263" r:id="rId12"/>
    <p:sldId id="283" r:id="rId13"/>
    <p:sldId id="264" r:id="rId14"/>
    <p:sldId id="265" r:id="rId15"/>
    <p:sldId id="266" r:id="rId16"/>
    <p:sldId id="267" r:id="rId17"/>
    <p:sldId id="268" r:id="rId18"/>
    <p:sldId id="269" r:id="rId19"/>
    <p:sldId id="270" r:id="rId20"/>
    <p:sldId id="271" r:id="rId21"/>
    <p:sldId id="280" r:id="rId22"/>
    <p:sldId id="272" r:id="rId23"/>
    <p:sldId id="273" r:id="rId24"/>
    <p:sldId id="274" r:id="rId25"/>
    <p:sldId id="275" r:id="rId26"/>
    <p:sldId id="285" r:id="rId27"/>
    <p:sldId id="276" r:id="rId28"/>
    <p:sldId id="277" r:id="rId29"/>
    <p:sldId id="278" r:id="rId30"/>
    <p:sldId id="284" r:id="rId31"/>
    <p:sldId id="287" r:id="rId32"/>
    <p:sldId id="279" r:id="rId3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BDFD5"/>
    <a:srgbClr val="3FA79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29" autoAdjust="0"/>
    <p:restoredTop sz="94660"/>
  </p:normalViewPr>
  <p:slideViewPr>
    <p:cSldViewPr snapToGrid="0">
      <p:cViewPr varScale="1">
        <p:scale>
          <a:sx n="52" d="100"/>
          <a:sy n="52" d="100"/>
        </p:scale>
        <p:origin x="546" y="4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D26DEA4-C4AC-44A3-A83C-7C34EB01AFE5}" type="datetimeFigureOut">
              <a:rPr lang="es-MX" smtClean="0"/>
              <a:t>02/10/2015</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B2F8D9A-A277-44D9-89C1-992625188237}" type="slidenum">
              <a:rPr lang="es-MX" smtClean="0"/>
              <a:t>‹Nº›</a:t>
            </a:fld>
            <a:endParaRPr lang="es-MX"/>
          </a:p>
        </p:txBody>
      </p:sp>
    </p:spTree>
    <p:extLst>
      <p:ext uri="{BB962C8B-B14F-4D97-AF65-F5344CB8AC3E}">
        <p14:creationId xmlns:p14="http://schemas.microsoft.com/office/powerpoint/2010/main" val="12788045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2B2F8D9A-A277-44D9-89C1-992625188237}" type="slidenum">
              <a:rPr lang="es-MX" smtClean="0"/>
              <a:t>32</a:t>
            </a:fld>
            <a:endParaRPr lang="es-MX"/>
          </a:p>
        </p:txBody>
      </p:sp>
    </p:spTree>
    <p:extLst>
      <p:ext uri="{BB962C8B-B14F-4D97-AF65-F5344CB8AC3E}">
        <p14:creationId xmlns:p14="http://schemas.microsoft.com/office/powerpoint/2010/main" val="4291131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4AAD347D-5ACD-4C99-B74B-A9C85AD731AF}" type="datetimeFigureOut">
              <a:rPr lang="en-US" smtClean="0"/>
              <a:t>10/2/2015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509A250-FF31-4206-8172-F9D3106AACB1}" type="datetimeFigureOut">
              <a:rPr lang="en-US" smtClean="0"/>
              <a:t>10/2/2015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s-ES" smtClean="0"/>
              <a:t>Haga clic para modificar el estilo de título del patrón</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509A250-FF31-4206-8172-F9D3106AACB1}" type="datetimeFigureOut">
              <a:rPr lang="en-US" smtClean="0"/>
              <a:t>10/2/2015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s-ES" smtClean="0"/>
              <a:t>Haga clic para modificar el estilo de título del patrón</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s-ES" smtClean="0"/>
              <a:t>Haga clic para modificar el estilo de texto del patrón</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509A250-FF31-4206-8172-F9D3106AACB1}" type="datetimeFigureOut">
              <a:rPr lang="en-US" smtClean="0"/>
              <a:t>10/2/2015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‹Nº›</a:t>
            </a:fld>
            <a:endParaRPr lang="en-US" dirty="0"/>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509A250-FF31-4206-8172-F9D3106AACB1}" type="datetimeFigureOut">
              <a:rPr lang="en-US" smtClean="0"/>
              <a:t>10/2/2015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smtClean="0"/>
              <a:t>10/2/2015</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smtClean="0"/>
              <a:t>10/2/2015</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nchorCtr="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smtClean="0"/>
              <a:t>10/2/2015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smtClean="0"/>
              <a:t>10/2/2015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3"/>
          <p:cNvSpPr>
            <a:spLocks noGrp="1"/>
          </p:cNvSpPr>
          <p:nvPr>
            <p:ph type="dt" sz="half" idx="10"/>
          </p:nvPr>
        </p:nvSpPr>
        <p:spPr/>
        <p:txBody>
          <a:bodyPr/>
          <a:lstStyle/>
          <a:p>
            <a:fld id="{4509A250-FF31-4206-8172-F9D3106AACB1}" type="datetimeFigureOut">
              <a:rPr lang="en-US" smtClean="0"/>
              <a:t>10/2/2015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9796027F-7875-4030-9381-8BD8C4F21935}" type="datetimeFigureOut">
              <a:rPr lang="en-US" smtClean="0"/>
              <a:t>10/2/2015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9796027F-7875-4030-9381-8BD8C4F21935}" type="datetimeFigureOut">
              <a:rPr lang="en-US" smtClean="0"/>
              <a:t>10/2/2015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9796027F-7875-4030-9381-8BD8C4F21935}" type="datetimeFigureOut">
              <a:rPr lang="en-US" smtClean="0"/>
              <a:t>10/2/2015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7" name="Date Placeholder 2"/>
          <p:cNvSpPr>
            <a:spLocks noGrp="1"/>
          </p:cNvSpPr>
          <p:nvPr>
            <p:ph type="dt" sz="half" idx="10"/>
          </p:nvPr>
        </p:nvSpPr>
        <p:spPr/>
        <p:txBody>
          <a:bodyPr/>
          <a:lstStyle/>
          <a:p>
            <a:fld id="{4509A250-FF31-4206-8172-F9D3106AACB1}" type="datetimeFigureOut">
              <a:rPr lang="en-US" smtClean="0"/>
              <a:t>10/2/2015</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509A250-FF31-4206-8172-F9D3106AACB1}" type="datetimeFigureOut">
              <a:rPr lang="en-US" smtClean="0"/>
              <a:t>10/2/2015</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7" name="Date Placeholder 4"/>
          <p:cNvSpPr>
            <a:spLocks noGrp="1"/>
          </p:cNvSpPr>
          <p:nvPr>
            <p:ph type="dt" sz="half" idx="10"/>
          </p:nvPr>
        </p:nvSpPr>
        <p:spPr/>
        <p:txBody>
          <a:bodyPr/>
          <a:lstStyle/>
          <a:p>
            <a:fld id="{4509A250-FF31-4206-8172-F9D3106AACB1}" type="datetimeFigureOut">
              <a:rPr lang="en-US" smtClean="0"/>
              <a:t>10/2/2015</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509A250-FF31-4206-8172-F9D3106AACB1}" type="datetimeFigureOut">
              <a:rPr lang="en-US" smtClean="0"/>
              <a:t>10/2/2015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4AAD347D-5ACD-4C99-B74B-A9C85AD731AF}" type="datetimeFigureOut">
              <a:rPr lang="en-US" smtClean="0"/>
              <a:t>10/2/2015</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02111984F565}" type="slidenum">
              <a:rPr lang="en-US" dirty="0"/>
              <a:t>‹Nº›</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64" r:id="rId12"/>
    <p:sldLayoutId id="2147483662" r:id="rId13"/>
    <p:sldLayoutId id="2147483669" r:id="rId14"/>
    <p:sldLayoutId id="2147483670" r:id="rId15"/>
    <p:sldLayoutId id="2147483658" r:id="rId16"/>
    <p:sldLayoutId id="2147483659" r:id="rId17"/>
  </p:sldLayoutIdLst>
  <p:hf sldNum="0"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3"/>
          <p:cNvSpPr>
            <a:spLocks noGrp="1"/>
          </p:cNvSpPr>
          <p:nvPr/>
        </p:nvSpPr>
        <p:spPr bwMode="gray">
          <a:xfrm>
            <a:off x="896112" y="1027500"/>
            <a:ext cx="10205812" cy="4882896"/>
          </a:xfrm>
          <a:prstGeom prst="rect">
            <a:avLst/>
          </a:prstGeom>
        </p:spPr>
        <p:txBody>
          <a:bodyPr vert="horz" lIns="91440" tIns="45720" rIns="91440" bIns="45720" rtlCol="0" anchor="b">
            <a:noAutofit/>
          </a:bodyPr>
          <a:lstStyle>
            <a:lvl1pPr algn="l" defTabSz="457200" rtl="0" eaLnBrk="1" latinLnBrk="0" hangingPunct="1">
              <a:spcBef>
                <a:spcPct val="0"/>
              </a:spcBef>
              <a:buNone/>
              <a:defRPr sz="54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2000" b="1" dirty="0" smtClean="0"/>
              <a:t/>
            </a:r>
            <a:br>
              <a:rPr lang="es-MX" sz="2000" b="1" dirty="0" smtClean="0"/>
            </a:br>
            <a:r>
              <a:rPr lang="es-MX" sz="2000" b="1" dirty="0"/>
              <a:t/>
            </a:r>
            <a:br>
              <a:rPr lang="es-MX" sz="2000" b="1" dirty="0"/>
            </a:br>
            <a:r>
              <a:rPr lang="es-MX" sz="2000" b="1" dirty="0" smtClean="0"/>
              <a:t/>
            </a:r>
            <a:br>
              <a:rPr lang="es-MX" sz="2000" b="1" dirty="0" smtClean="0"/>
            </a:br>
            <a:r>
              <a:rPr lang="es-MX" sz="2000" b="1" dirty="0"/>
              <a:t/>
            </a:r>
            <a:br>
              <a:rPr lang="es-MX" sz="2000" b="1" dirty="0"/>
            </a:br>
            <a:r>
              <a:rPr lang="es-MX" sz="1800" b="1" dirty="0">
                <a:solidFill>
                  <a:srgbClr val="ABDFD5"/>
                </a:solidFill>
              </a:rPr>
              <a:t>UNIVERSIDAD AUTÓNOMA DEL ESTADO DE MÉXICO </a:t>
            </a:r>
            <a:br>
              <a:rPr lang="es-MX" sz="1800" b="1" dirty="0">
                <a:solidFill>
                  <a:srgbClr val="ABDFD5"/>
                </a:solidFill>
              </a:rPr>
            </a:br>
            <a:r>
              <a:rPr lang="es-MX" sz="1600" b="1" dirty="0">
                <a:solidFill>
                  <a:srgbClr val="ABDFD5"/>
                </a:solidFill>
              </a:rPr>
              <a:t>CENTRO UNIVERSITARIO UAEM TEMASCALTEPEC, EXTENSIÓN ACADÉMICA TEJUPILCO</a:t>
            </a:r>
            <a:r>
              <a:rPr lang="es-MX" sz="1600" dirty="0">
                <a:solidFill>
                  <a:schemeClr val="tx1"/>
                </a:solidFill>
              </a:rPr>
              <a:t/>
            </a:r>
            <a:br>
              <a:rPr lang="es-MX" sz="1600" dirty="0">
                <a:solidFill>
                  <a:schemeClr val="tx1"/>
                </a:solidFill>
              </a:rPr>
            </a:br>
            <a:r>
              <a:rPr lang="es-MX" sz="1600" dirty="0">
                <a:solidFill>
                  <a:schemeClr val="tx1"/>
                </a:solidFill>
              </a:rPr>
              <a:t/>
            </a:r>
            <a:br>
              <a:rPr lang="es-MX" sz="1600" dirty="0">
                <a:solidFill>
                  <a:schemeClr val="tx1"/>
                </a:solidFill>
              </a:rPr>
            </a:br>
            <a:r>
              <a:rPr lang="es-MX" sz="1800" b="1" dirty="0">
                <a:solidFill>
                  <a:schemeClr val="tx1"/>
                </a:solidFill>
              </a:rPr>
              <a:t> </a:t>
            </a:r>
            <a:r>
              <a:rPr lang="es-MX" sz="1800" b="1" dirty="0" smtClean="0">
                <a:solidFill>
                  <a:schemeClr val="tx1"/>
                </a:solidFill>
              </a:rPr>
              <a:t/>
            </a:r>
            <a:br>
              <a:rPr lang="es-MX" sz="1800" b="1" dirty="0" smtClean="0">
                <a:solidFill>
                  <a:schemeClr val="tx1"/>
                </a:solidFill>
              </a:rPr>
            </a:br>
            <a:r>
              <a:rPr lang="es-MX" sz="1800" dirty="0">
                <a:solidFill>
                  <a:schemeClr val="tx1"/>
                </a:solidFill>
              </a:rPr>
              <a:t/>
            </a:r>
            <a:br>
              <a:rPr lang="es-MX" sz="1800" dirty="0">
                <a:solidFill>
                  <a:schemeClr val="tx1"/>
                </a:solidFill>
              </a:rPr>
            </a:br>
            <a:r>
              <a:rPr lang="es-MX" sz="1800" b="1" dirty="0">
                <a:solidFill>
                  <a:srgbClr val="ABDFD5"/>
                </a:solidFill>
              </a:rPr>
              <a:t>PROGRAMA DE ESTUDIOS POR COMPETENCIAS:</a:t>
            </a:r>
            <a:r>
              <a:rPr lang="es-MX" sz="1800" dirty="0">
                <a:solidFill>
                  <a:srgbClr val="ABDFD5"/>
                </a:solidFill>
              </a:rPr>
              <a:t/>
            </a:r>
            <a:br>
              <a:rPr lang="es-MX" sz="1800" dirty="0">
                <a:solidFill>
                  <a:srgbClr val="ABDFD5"/>
                </a:solidFill>
              </a:rPr>
            </a:br>
            <a:r>
              <a:rPr lang="es-MX" sz="4000" b="1" dirty="0" smtClean="0">
                <a:solidFill>
                  <a:srgbClr val="C00000"/>
                </a:solidFill>
              </a:rPr>
              <a:t>PRESUPUESTOS</a:t>
            </a:r>
            <a:r>
              <a:rPr lang="es-MX" sz="1800" b="1" dirty="0" smtClean="0">
                <a:solidFill>
                  <a:schemeClr val="tx1"/>
                </a:solidFill>
              </a:rPr>
              <a:t/>
            </a:r>
            <a:br>
              <a:rPr lang="es-MX" sz="1800" b="1" dirty="0" smtClean="0">
                <a:solidFill>
                  <a:schemeClr val="tx1"/>
                </a:solidFill>
              </a:rPr>
            </a:br>
            <a:r>
              <a:rPr lang="es-MX" sz="1800" b="1" dirty="0" smtClean="0">
                <a:solidFill>
                  <a:schemeClr val="tx1"/>
                </a:solidFill>
              </a:rPr>
              <a:t/>
            </a:r>
            <a:br>
              <a:rPr lang="es-MX" sz="1800" b="1" dirty="0" smtClean="0">
                <a:solidFill>
                  <a:schemeClr val="tx1"/>
                </a:solidFill>
              </a:rPr>
            </a:br>
            <a:r>
              <a:rPr lang="es-MX" sz="1800" b="1" dirty="0" smtClean="0">
                <a:solidFill>
                  <a:schemeClr val="tx1"/>
                </a:solidFill>
              </a:rPr>
              <a:t/>
            </a:r>
            <a:br>
              <a:rPr lang="es-MX" sz="1800" b="1" dirty="0" smtClean="0">
                <a:solidFill>
                  <a:schemeClr val="tx1"/>
                </a:solidFill>
              </a:rPr>
            </a:br>
            <a:r>
              <a:rPr lang="es-ES" sz="1800" b="1" dirty="0" smtClean="0">
                <a:solidFill>
                  <a:srgbClr val="ABDFD5"/>
                </a:solidFill>
              </a:rPr>
              <a:t>PROGRAMA </a:t>
            </a:r>
            <a:r>
              <a:rPr lang="es-ES" sz="1800" b="1" dirty="0">
                <a:solidFill>
                  <a:srgbClr val="ABDFD5"/>
                </a:solidFill>
              </a:rPr>
              <a:t>EDUCATIVO EN QUE SE IMPARTE:</a:t>
            </a:r>
            <a:r>
              <a:rPr lang="es-MX" sz="1800" dirty="0">
                <a:solidFill>
                  <a:srgbClr val="ABDFD5"/>
                </a:solidFill>
              </a:rPr>
              <a:t/>
            </a:r>
            <a:br>
              <a:rPr lang="es-MX" sz="1800" dirty="0">
                <a:solidFill>
                  <a:srgbClr val="ABDFD5"/>
                </a:solidFill>
              </a:rPr>
            </a:br>
            <a:r>
              <a:rPr lang="es-ES" sz="1400" dirty="0">
                <a:solidFill>
                  <a:srgbClr val="ABDFD5"/>
                </a:solidFill>
              </a:rPr>
              <a:t>LICENCIATURA EN ADMINISTRACIÓN</a:t>
            </a:r>
            <a:r>
              <a:rPr lang="es-MX" sz="1400" dirty="0">
                <a:solidFill>
                  <a:srgbClr val="ABDFD5"/>
                </a:solidFill>
              </a:rPr>
              <a:t/>
            </a:r>
            <a:br>
              <a:rPr lang="es-MX" sz="1400" dirty="0">
                <a:solidFill>
                  <a:srgbClr val="ABDFD5"/>
                </a:solidFill>
              </a:rPr>
            </a:br>
            <a:r>
              <a:rPr lang="es-ES" sz="1400" dirty="0">
                <a:solidFill>
                  <a:srgbClr val="ABDFD5"/>
                </a:solidFill>
              </a:rPr>
              <a:t>LICENCIATURA EN CONTABILIDAD</a:t>
            </a:r>
            <a:r>
              <a:rPr lang="es-MX" sz="1400" dirty="0">
                <a:solidFill>
                  <a:srgbClr val="ABDFD5"/>
                </a:solidFill>
              </a:rPr>
              <a:t/>
            </a:r>
            <a:br>
              <a:rPr lang="es-MX" sz="1400" dirty="0">
                <a:solidFill>
                  <a:srgbClr val="ABDFD5"/>
                </a:solidFill>
              </a:rPr>
            </a:br>
            <a:r>
              <a:rPr lang="es-MX" sz="1600" b="1" dirty="0" smtClean="0">
                <a:solidFill>
                  <a:srgbClr val="ABDFD5"/>
                </a:solidFill>
              </a:rPr>
              <a:t/>
            </a:r>
            <a:br>
              <a:rPr lang="es-MX" sz="1600" b="1" dirty="0" smtClean="0">
                <a:solidFill>
                  <a:srgbClr val="ABDFD5"/>
                </a:solidFill>
              </a:rPr>
            </a:br>
            <a:r>
              <a:rPr lang="es-MX" sz="1600" b="1" dirty="0" smtClean="0">
                <a:solidFill>
                  <a:schemeClr val="tx1"/>
                </a:solidFill>
              </a:rPr>
              <a:t/>
            </a:r>
            <a:br>
              <a:rPr lang="es-MX" sz="1600" b="1" dirty="0" smtClean="0">
                <a:solidFill>
                  <a:schemeClr val="tx1"/>
                </a:solidFill>
              </a:rPr>
            </a:br>
            <a:r>
              <a:rPr lang="es-MX" sz="1800" b="1" dirty="0" smtClean="0">
                <a:solidFill>
                  <a:srgbClr val="ABDFD5"/>
                </a:solidFill>
              </a:rPr>
              <a:t>Elaborado </a:t>
            </a:r>
            <a:r>
              <a:rPr lang="es-MX" sz="1800" b="1" dirty="0">
                <a:solidFill>
                  <a:srgbClr val="ABDFD5"/>
                </a:solidFill>
              </a:rPr>
              <a:t>por:</a:t>
            </a:r>
            <a:r>
              <a:rPr lang="es-MX" sz="1800" dirty="0">
                <a:solidFill>
                  <a:schemeClr val="tx1"/>
                </a:solidFill>
              </a:rPr>
              <a:t/>
            </a:r>
            <a:br>
              <a:rPr lang="es-MX" sz="1800" dirty="0">
                <a:solidFill>
                  <a:schemeClr val="tx1"/>
                </a:solidFill>
              </a:rPr>
            </a:br>
            <a:r>
              <a:rPr lang="es-MX" sz="2400" b="1" dirty="0">
                <a:solidFill>
                  <a:srgbClr val="C00000"/>
                </a:solidFill>
                <a:latin typeface="Bradley Hand ITC" panose="03070402050302030203" pitchFamily="66" charset="0"/>
              </a:rPr>
              <a:t>L. A. DENIA BENÍTEZ SALINAS </a:t>
            </a:r>
            <a:br>
              <a:rPr lang="es-MX" sz="2400" b="1" dirty="0">
                <a:solidFill>
                  <a:srgbClr val="C00000"/>
                </a:solidFill>
                <a:latin typeface="Bradley Hand ITC" panose="03070402050302030203" pitchFamily="66" charset="0"/>
              </a:rPr>
            </a:br>
            <a:r>
              <a:rPr lang="es-MX" sz="1600" dirty="0">
                <a:solidFill>
                  <a:srgbClr val="ABDFD5"/>
                </a:solidFill>
              </a:rPr>
              <a:t>Profesor de </a:t>
            </a:r>
            <a:r>
              <a:rPr lang="es-MX" sz="1600" dirty="0" smtClean="0">
                <a:solidFill>
                  <a:srgbClr val="ABDFD5"/>
                </a:solidFill>
              </a:rPr>
              <a:t>Asignatura</a:t>
            </a:r>
            <a:endParaRPr lang="es-MX" sz="1600" dirty="0">
              <a:solidFill>
                <a:srgbClr val="ABDFD5"/>
              </a:solidFill>
            </a:endParaRPr>
          </a:p>
        </p:txBody>
      </p:sp>
      <p:sp>
        <p:nvSpPr>
          <p:cNvPr id="8" name="CuadroTexto 7"/>
          <p:cNvSpPr txBox="1"/>
          <p:nvPr/>
        </p:nvSpPr>
        <p:spPr>
          <a:xfrm rot="19919803">
            <a:off x="6678421" y="3723142"/>
            <a:ext cx="5183863" cy="1661993"/>
          </a:xfrm>
          <a:prstGeom prst="rect">
            <a:avLst/>
          </a:prstGeom>
          <a:noFill/>
        </p:spPr>
        <p:txBody>
          <a:bodyPr wrap="square" rtlCol="0">
            <a:spAutoFit/>
          </a:bodyPr>
          <a:lstStyle/>
          <a:p>
            <a:pPr algn="ctr"/>
            <a:r>
              <a:rPr lang="es-MX" b="1" dirty="0">
                <a:solidFill>
                  <a:srgbClr val="ABDFD5"/>
                </a:solidFill>
              </a:rPr>
              <a:t>MATERIAL MULTIMEDIA: DIAPOSITIVAS </a:t>
            </a:r>
            <a:br>
              <a:rPr lang="es-MX" b="1" dirty="0">
                <a:solidFill>
                  <a:srgbClr val="ABDFD5"/>
                </a:solidFill>
              </a:rPr>
            </a:br>
            <a:r>
              <a:rPr lang="es-MX" sz="2800" b="1" dirty="0">
                <a:solidFill>
                  <a:srgbClr val="C00000"/>
                </a:solidFill>
              </a:rPr>
              <a:t>La planeación estratégica y los presupuestos.</a:t>
            </a:r>
            <a:r>
              <a:rPr lang="es-MX" sz="2800" dirty="0">
                <a:solidFill>
                  <a:srgbClr val="C00000"/>
                </a:solidFill>
              </a:rPr>
              <a:t/>
            </a:r>
            <a:br>
              <a:rPr lang="es-MX" sz="2800" dirty="0">
                <a:solidFill>
                  <a:srgbClr val="C00000"/>
                </a:solidFill>
              </a:rPr>
            </a:br>
            <a:endParaRPr lang="es-MX" sz="2800" dirty="0">
              <a:solidFill>
                <a:srgbClr val="C00000"/>
              </a:solidFill>
            </a:endParaRPr>
          </a:p>
        </p:txBody>
      </p:sp>
      <p:sp>
        <p:nvSpPr>
          <p:cNvPr id="10" name="CuadroTexto 9"/>
          <p:cNvSpPr txBox="1"/>
          <p:nvPr/>
        </p:nvSpPr>
        <p:spPr>
          <a:xfrm>
            <a:off x="9270353" y="5790988"/>
            <a:ext cx="2078182" cy="307777"/>
          </a:xfrm>
          <a:prstGeom prst="rect">
            <a:avLst/>
          </a:prstGeom>
          <a:noFill/>
        </p:spPr>
        <p:txBody>
          <a:bodyPr wrap="square" rtlCol="0">
            <a:spAutoFit/>
          </a:bodyPr>
          <a:lstStyle/>
          <a:p>
            <a:pPr algn="r"/>
            <a:r>
              <a:rPr lang="es-MX" sz="1400" dirty="0" smtClean="0">
                <a:solidFill>
                  <a:srgbClr val="ABDFD5"/>
                </a:solidFill>
              </a:rPr>
              <a:t>Septiembre 2015</a:t>
            </a:r>
            <a:endParaRPr lang="es-MX" sz="1400" dirty="0">
              <a:solidFill>
                <a:srgbClr val="ABDFD5"/>
              </a:solidFill>
            </a:endParaRPr>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84057" y="1402460"/>
            <a:ext cx="2761618" cy="2937891"/>
          </a:xfrm>
          <a:prstGeom prst="rect">
            <a:avLst/>
          </a:prstGeom>
        </p:spPr>
      </p:pic>
    </p:spTree>
    <p:extLst>
      <p:ext uri="{BB962C8B-B14F-4D97-AF65-F5344CB8AC3E}">
        <p14:creationId xmlns:p14="http://schemas.microsoft.com/office/powerpoint/2010/main" val="250374780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a:t>Ventajas </a:t>
            </a:r>
            <a:r>
              <a:rPr lang="es-MX" b="1" dirty="0" smtClean="0"/>
              <a:t>del presupuesto </a:t>
            </a:r>
            <a:br>
              <a:rPr lang="es-MX" b="1" dirty="0" smtClean="0"/>
            </a:br>
            <a:r>
              <a:rPr lang="es-MX" sz="2400" dirty="0" smtClean="0">
                <a:solidFill>
                  <a:srgbClr val="C00000"/>
                </a:solidFill>
              </a:rPr>
              <a:t>según </a:t>
            </a:r>
            <a:r>
              <a:rPr lang="es-MX" sz="2400" dirty="0">
                <a:solidFill>
                  <a:srgbClr val="C00000"/>
                </a:solidFill>
              </a:rPr>
              <a:t>Ramírez Padilla </a:t>
            </a:r>
            <a:r>
              <a:rPr lang="es-ES" sz="2400" dirty="0">
                <a:solidFill>
                  <a:srgbClr val="C00000"/>
                </a:solidFill>
              </a:rPr>
              <a:t>(2002: 271,272): </a:t>
            </a:r>
            <a:r>
              <a:rPr lang="es-MX" dirty="0">
                <a:solidFill>
                  <a:srgbClr val="C00000"/>
                </a:solidFill>
              </a:rPr>
              <a:t/>
            </a:r>
            <a:br>
              <a:rPr lang="es-MX" dirty="0">
                <a:solidFill>
                  <a:srgbClr val="C00000"/>
                </a:solidFill>
              </a:rPr>
            </a:br>
            <a:endParaRPr lang="es-MX" dirty="0">
              <a:solidFill>
                <a:srgbClr val="C00000"/>
              </a:solidFill>
            </a:endParaRPr>
          </a:p>
        </p:txBody>
      </p:sp>
      <p:sp>
        <p:nvSpPr>
          <p:cNvPr id="3" name="Marcador de contenido 2"/>
          <p:cNvSpPr>
            <a:spLocks noGrp="1"/>
          </p:cNvSpPr>
          <p:nvPr>
            <p:ph idx="1"/>
          </p:nvPr>
        </p:nvSpPr>
        <p:spPr>
          <a:xfrm>
            <a:off x="646111" y="1645920"/>
            <a:ext cx="7821233" cy="4937760"/>
          </a:xfrm>
        </p:spPr>
        <p:txBody>
          <a:bodyPr>
            <a:noAutofit/>
          </a:bodyPr>
          <a:lstStyle/>
          <a:p>
            <a:pPr lvl="0"/>
            <a:r>
              <a:rPr lang="es-MX" dirty="0">
                <a:solidFill>
                  <a:srgbClr val="ABDFD5"/>
                </a:solidFill>
              </a:rPr>
              <a:t>Ayudan a lograr una planeación adecuada y a controlar las empresas.</a:t>
            </a:r>
          </a:p>
          <a:p>
            <a:pPr lvl="0"/>
            <a:r>
              <a:rPr lang="es-MX" dirty="0" smtClean="0">
                <a:solidFill>
                  <a:srgbClr val="ABDFD5"/>
                </a:solidFill>
              </a:rPr>
              <a:t>Determina </a:t>
            </a:r>
            <a:r>
              <a:rPr lang="es-MX" dirty="0">
                <a:solidFill>
                  <a:srgbClr val="ABDFD5"/>
                </a:solidFill>
              </a:rPr>
              <a:t>la autoridad y responsabilidad para cada una de las áreas. </a:t>
            </a:r>
          </a:p>
          <a:p>
            <a:pPr lvl="0"/>
            <a:r>
              <a:rPr lang="es-MX" dirty="0" smtClean="0">
                <a:solidFill>
                  <a:srgbClr val="ABDFD5"/>
                </a:solidFill>
              </a:rPr>
              <a:t>Facilita </a:t>
            </a:r>
            <a:r>
              <a:rPr lang="es-MX" dirty="0">
                <a:solidFill>
                  <a:srgbClr val="ABDFD5"/>
                </a:solidFill>
              </a:rPr>
              <a:t>el control de las actividades. </a:t>
            </a:r>
          </a:p>
          <a:p>
            <a:pPr lvl="0"/>
            <a:r>
              <a:rPr lang="es-MX" dirty="0">
                <a:solidFill>
                  <a:srgbClr val="ABDFD5"/>
                </a:solidFill>
              </a:rPr>
              <a:t>Permite realizar un auto análisis de cada periodo. </a:t>
            </a:r>
          </a:p>
          <a:p>
            <a:pPr lvl="0"/>
            <a:r>
              <a:rPr lang="es-MX" dirty="0">
                <a:solidFill>
                  <a:srgbClr val="ABDFD5"/>
                </a:solidFill>
              </a:rPr>
              <a:t>Los recursos de la empresa deben manejarse con efectividad y eficiencia. </a:t>
            </a:r>
          </a:p>
          <a:p>
            <a:pPr lvl="0"/>
            <a:r>
              <a:rPr lang="es-MX" dirty="0">
                <a:solidFill>
                  <a:srgbClr val="ABDFD5"/>
                </a:solidFill>
              </a:rPr>
              <a:t>Obliga a mantener un archivo de datos históricos controlables.</a:t>
            </a:r>
          </a:p>
          <a:p>
            <a:pPr lvl="0"/>
            <a:r>
              <a:rPr lang="es-MX" dirty="0">
                <a:solidFill>
                  <a:srgbClr val="ABDFD5"/>
                </a:solidFill>
              </a:rPr>
              <a:t>Ayuda a lograr mayor eficacia y eficiencia en las operaciones</a:t>
            </a:r>
            <a:r>
              <a:rPr lang="es-MX" dirty="0"/>
              <a:t>.</a:t>
            </a:r>
            <a:endParaRPr lang="es-MX" sz="2200" dirty="0"/>
          </a:p>
          <a:p>
            <a:pPr marL="0" indent="0">
              <a:buNone/>
            </a:pPr>
            <a:endParaRPr lang="es-MX" sz="2200" dirty="0"/>
          </a:p>
        </p:txBody>
      </p:sp>
      <p:pic>
        <p:nvPicPr>
          <p:cNvPr id="4" name="Imagen 3"/>
          <p:cNvPicPr>
            <a:picLocks noChangeAspect="1"/>
          </p:cNvPicPr>
          <p:nvPr/>
        </p:nvPicPr>
        <p:blipFill rotWithShape="1">
          <a:blip r:embed="rId2">
            <a:extLst>
              <a:ext uri="{28A0092B-C50C-407E-A947-70E740481C1C}">
                <a14:useLocalDpi xmlns:a14="http://schemas.microsoft.com/office/drawing/2010/main" val="0"/>
              </a:ext>
            </a:extLst>
          </a:blip>
          <a:srcRect r="5939"/>
          <a:stretch/>
        </p:blipFill>
        <p:spPr>
          <a:xfrm>
            <a:off x="7315201" y="1397543"/>
            <a:ext cx="4828031" cy="5460457"/>
          </a:xfrm>
          <a:prstGeom prst="rect">
            <a:avLst/>
          </a:prstGeom>
        </p:spPr>
      </p:pic>
    </p:spTree>
    <p:extLst>
      <p:ext uri="{BB962C8B-B14F-4D97-AF65-F5344CB8AC3E}">
        <p14:creationId xmlns:p14="http://schemas.microsoft.com/office/powerpoint/2010/main" val="181456327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t>Desventajas del presupuesto </a:t>
            </a:r>
            <a:br>
              <a:rPr lang="es-MX" b="1" dirty="0" smtClean="0"/>
            </a:br>
            <a:r>
              <a:rPr lang="es-MX" sz="2400" dirty="0" smtClean="0">
                <a:solidFill>
                  <a:srgbClr val="C00000"/>
                </a:solidFill>
              </a:rPr>
              <a:t>según </a:t>
            </a:r>
            <a:r>
              <a:rPr lang="es-MX" sz="2400" dirty="0">
                <a:solidFill>
                  <a:srgbClr val="C00000"/>
                </a:solidFill>
              </a:rPr>
              <a:t>Ramírez Padilla </a:t>
            </a:r>
            <a:r>
              <a:rPr lang="es-ES" sz="2400" dirty="0">
                <a:solidFill>
                  <a:srgbClr val="C00000"/>
                </a:solidFill>
              </a:rPr>
              <a:t>(2002: 271,272): </a:t>
            </a:r>
            <a:r>
              <a:rPr lang="es-MX" sz="2400" dirty="0">
                <a:solidFill>
                  <a:srgbClr val="C00000"/>
                </a:solidFill>
              </a:rPr>
              <a:t/>
            </a:r>
            <a:br>
              <a:rPr lang="es-MX" sz="2400" dirty="0">
                <a:solidFill>
                  <a:srgbClr val="C00000"/>
                </a:solidFill>
              </a:rPr>
            </a:br>
            <a:endParaRPr lang="es-MX" dirty="0">
              <a:solidFill>
                <a:srgbClr val="C00000"/>
              </a:solidFill>
            </a:endParaRPr>
          </a:p>
        </p:txBody>
      </p:sp>
      <p:sp>
        <p:nvSpPr>
          <p:cNvPr id="3" name="Marcador de contenido 2"/>
          <p:cNvSpPr>
            <a:spLocks noGrp="1"/>
          </p:cNvSpPr>
          <p:nvPr>
            <p:ph idx="1"/>
          </p:nvPr>
        </p:nvSpPr>
        <p:spPr>
          <a:xfrm>
            <a:off x="4517137" y="1633792"/>
            <a:ext cx="7351776" cy="4675567"/>
          </a:xfrm>
        </p:spPr>
        <p:txBody>
          <a:bodyPr>
            <a:normAutofit/>
          </a:bodyPr>
          <a:lstStyle/>
          <a:p>
            <a:pPr lvl="0"/>
            <a:r>
              <a:rPr lang="es-MX" dirty="0">
                <a:solidFill>
                  <a:srgbClr val="ABDFD5"/>
                </a:solidFill>
              </a:rPr>
              <a:t>El Presupuesto solo es un estimado no exacto. </a:t>
            </a:r>
          </a:p>
          <a:p>
            <a:pPr lvl="0"/>
            <a:r>
              <a:rPr lang="es-MX" dirty="0">
                <a:solidFill>
                  <a:srgbClr val="ABDFD5"/>
                </a:solidFill>
              </a:rPr>
              <a:t>El presupuesto no debe sustituir a la administración sino todo lo contrario es una herramienta dinámica que debe adaptarse a los cambios de la empresa. </a:t>
            </a:r>
          </a:p>
          <a:p>
            <a:pPr lvl="0"/>
            <a:r>
              <a:rPr lang="es-MX" dirty="0">
                <a:solidFill>
                  <a:srgbClr val="ABDFD5"/>
                </a:solidFill>
              </a:rPr>
              <a:t>Su éxito depende del esfuerzo que se aplique a cada hecho o actividad. </a:t>
            </a:r>
          </a:p>
          <a:p>
            <a:pPr lvl="0"/>
            <a:r>
              <a:rPr lang="es-MX" dirty="0">
                <a:solidFill>
                  <a:srgbClr val="ABDFD5"/>
                </a:solidFill>
              </a:rPr>
              <a:t>Es poner demasiado énfasis a los datos provenientes del presupuesto. Esto puede ocasionar que la administración trate de </a:t>
            </a:r>
            <a:r>
              <a:rPr lang="es-MX" dirty="0" smtClean="0">
                <a:solidFill>
                  <a:srgbClr val="ABDFD5"/>
                </a:solidFill>
              </a:rPr>
              <a:t>ajustarlo </a:t>
            </a:r>
            <a:r>
              <a:rPr lang="es-MX" dirty="0">
                <a:solidFill>
                  <a:srgbClr val="ABDFD5"/>
                </a:solidFill>
              </a:rPr>
              <a:t>o forzarlos a hechos falsos.</a:t>
            </a:r>
          </a:p>
          <a:p>
            <a:pPr lvl="0"/>
            <a:r>
              <a:rPr lang="es-MX" dirty="0">
                <a:solidFill>
                  <a:srgbClr val="ABDFD5"/>
                </a:solidFill>
              </a:rPr>
              <a:t>Toma tiempo y cuesta prepararlo.</a:t>
            </a:r>
          </a:p>
          <a:p>
            <a:pPr lvl="0"/>
            <a:r>
              <a:rPr lang="es-MX" dirty="0">
                <a:solidFill>
                  <a:srgbClr val="ABDFD5"/>
                </a:solidFill>
              </a:rPr>
              <a:t>No se deben esperar resultados demasiado pronto.</a:t>
            </a:r>
          </a:p>
          <a:p>
            <a:endParaRPr lang="es-MX" dirty="0">
              <a:solidFill>
                <a:srgbClr val="ABDFD5"/>
              </a:solidFill>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231456"/>
            <a:ext cx="5288953" cy="5626544"/>
          </a:xfrm>
          <a:prstGeom prst="rect">
            <a:avLst/>
          </a:prstGeom>
        </p:spPr>
      </p:pic>
    </p:spTree>
    <p:extLst>
      <p:ext uri="{BB962C8B-B14F-4D97-AF65-F5344CB8AC3E}">
        <p14:creationId xmlns:p14="http://schemas.microsoft.com/office/powerpoint/2010/main" val="59007299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t>Los presupuestos pueden ser:</a:t>
            </a:r>
            <a:endParaRPr lang="es-MX" b="1" dirty="0"/>
          </a:p>
        </p:txBody>
      </p:sp>
      <p:sp>
        <p:nvSpPr>
          <p:cNvPr id="3" name="Marcador de contenido 2"/>
          <p:cNvSpPr>
            <a:spLocks noGrp="1"/>
          </p:cNvSpPr>
          <p:nvPr>
            <p:ph idx="1"/>
          </p:nvPr>
        </p:nvSpPr>
        <p:spPr/>
        <p:txBody>
          <a:bodyPr>
            <a:normAutofit/>
          </a:bodyPr>
          <a:lstStyle/>
          <a:p>
            <a:r>
              <a:rPr lang="es-MX" sz="2400" dirty="0" smtClean="0">
                <a:solidFill>
                  <a:srgbClr val="ABDFD5"/>
                </a:solidFill>
              </a:rPr>
              <a:t>Por lo regular abarcan </a:t>
            </a:r>
            <a:r>
              <a:rPr lang="es-MX" sz="2400" dirty="0">
                <a:solidFill>
                  <a:srgbClr val="ABDFD5"/>
                </a:solidFill>
              </a:rPr>
              <a:t>un ejercicio económico (un año</a:t>
            </a:r>
            <a:r>
              <a:rPr lang="es-MX" sz="2400" dirty="0" smtClean="0">
                <a:solidFill>
                  <a:srgbClr val="ABDFD5"/>
                </a:solidFill>
              </a:rPr>
              <a:t>).</a:t>
            </a:r>
          </a:p>
          <a:p>
            <a:pPr marL="0" indent="0">
              <a:buNone/>
            </a:pPr>
            <a:endParaRPr lang="es-MX" sz="2400" dirty="0" smtClean="0">
              <a:solidFill>
                <a:srgbClr val="ABDFD5"/>
              </a:solidFill>
            </a:endParaRPr>
          </a:p>
          <a:p>
            <a:pPr marL="0" indent="0">
              <a:buNone/>
            </a:pPr>
            <a:r>
              <a:rPr lang="es-MX" sz="2400" dirty="0" smtClean="0"/>
              <a:t>En </a:t>
            </a:r>
            <a:r>
              <a:rPr lang="es-MX" sz="2400" dirty="0"/>
              <a:t>algunos casos pueden </a:t>
            </a:r>
            <a:r>
              <a:rPr lang="es-MX" sz="2400" dirty="0" smtClean="0"/>
              <a:t>ser: </a:t>
            </a:r>
          </a:p>
          <a:p>
            <a:r>
              <a:rPr lang="es-MX" sz="2400" dirty="0" smtClean="0">
                <a:solidFill>
                  <a:srgbClr val="ABDFD5"/>
                </a:solidFill>
              </a:rPr>
              <a:t>Semestrales</a:t>
            </a:r>
          </a:p>
          <a:p>
            <a:r>
              <a:rPr lang="es-MX" sz="2400" dirty="0" smtClean="0">
                <a:solidFill>
                  <a:srgbClr val="ABDFD5"/>
                </a:solidFill>
              </a:rPr>
              <a:t>Cuatrimestrales</a:t>
            </a:r>
          </a:p>
          <a:p>
            <a:r>
              <a:rPr lang="es-MX" sz="2400" dirty="0" smtClean="0">
                <a:solidFill>
                  <a:srgbClr val="ABDFD5"/>
                </a:solidFill>
              </a:rPr>
              <a:t>Trimestrales</a:t>
            </a:r>
          </a:p>
          <a:p>
            <a:r>
              <a:rPr lang="es-MX" sz="2400" dirty="0" smtClean="0">
                <a:solidFill>
                  <a:srgbClr val="ABDFD5"/>
                </a:solidFill>
              </a:rPr>
              <a:t>Bimestrales</a:t>
            </a:r>
            <a:endParaRPr lang="es-MX" sz="2400" dirty="0">
              <a:solidFill>
                <a:srgbClr val="ABDFD5"/>
              </a:solidFill>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08617" y="2945352"/>
            <a:ext cx="4961659" cy="3303047"/>
          </a:xfrm>
          <a:prstGeom prst="rect">
            <a:avLst/>
          </a:prstGeom>
        </p:spPr>
      </p:pic>
    </p:spTree>
    <p:extLst>
      <p:ext uri="{BB962C8B-B14F-4D97-AF65-F5344CB8AC3E}">
        <p14:creationId xmlns:p14="http://schemas.microsoft.com/office/powerpoint/2010/main" val="62126302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a:t>Etapas del Control Presupuestal </a:t>
            </a:r>
            <a:r>
              <a:rPr lang="es-MX" sz="2800" dirty="0"/>
              <a:t>según Cárdenas y Nápoles </a:t>
            </a:r>
            <a:r>
              <a:rPr lang="es-ES" sz="2800" dirty="0"/>
              <a:t>(2008:</a:t>
            </a:r>
            <a:r>
              <a:rPr lang="es-MX" sz="2800" dirty="0"/>
              <a:t>7</a:t>
            </a:r>
            <a:r>
              <a:rPr lang="es-ES" sz="2800" dirty="0"/>
              <a:t>)</a:t>
            </a:r>
            <a:r>
              <a:rPr lang="es-MX" sz="2800" dirty="0"/>
              <a:t>:</a:t>
            </a:r>
            <a:br>
              <a:rPr lang="es-MX" sz="2800" dirty="0"/>
            </a:br>
            <a:endParaRPr lang="es-MX" dirty="0"/>
          </a:p>
        </p:txBody>
      </p:sp>
      <p:sp>
        <p:nvSpPr>
          <p:cNvPr id="3" name="Marcador de contenido 2"/>
          <p:cNvSpPr>
            <a:spLocks noGrp="1"/>
          </p:cNvSpPr>
          <p:nvPr>
            <p:ph idx="1"/>
          </p:nvPr>
        </p:nvSpPr>
        <p:spPr>
          <a:xfrm>
            <a:off x="646110" y="1853248"/>
            <a:ext cx="10860089" cy="4395151"/>
          </a:xfrm>
        </p:spPr>
        <p:txBody>
          <a:bodyPr>
            <a:normAutofit fontScale="77500" lnSpcReduction="20000"/>
          </a:bodyPr>
          <a:lstStyle/>
          <a:p>
            <a:pPr lvl="0"/>
            <a:r>
              <a:rPr lang="es-MX" sz="2200" b="1" dirty="0" smtClean="0">
                <a:solidFill>
                  <a:srgbClr val="C00000"/>
                </a:solidFill>
              </a:rPr>
              <a:t>PLANEACIÓN:</a:t>
            </a:r>
            <a:r>
              <a:rPr lang="es-MX" sz="2200" dirty="0" smtClean="0"/>
              <a:t> </a:t>
            </a:r>
            <a:r>
              <a:rPr lang="es-MX" sz="2200" dirty="0" smtClean="0">
                <a:solidFill>
                  <a:srgbClr val="ABDFD5"/>
                </a:solidFill>
              </a:rPr>
              <a:t>consiste </a:t>
            </a:r>
            <a:r>
              <a:rPr lang="es-MX" sz="2200" dirty="0">
                <a:solidFill>
                  <a:srgbClr val="ABDFD5"/>
                </a:solidFill>
              </a:rPr>
              <a:t>en la recopilación de datos, estadísticas, variables, etc., así como en su estudio, ordenamiento e integración. </a:t>
            </a:r>
            <a:endParaRPr lang="es-MX" sz="2200" dirty="0" smtClean="0">
              <a:solidFill>
                <a:srgbClr val="ABDFD5"/>
              </a:solidFill>
            </a:endParaRPr>
          </a:p>
          <a:p>
            <a:pPr marL="0" lvl="0" indent="0">
              <a:buNone/>
            </a:pPr>
            <a:endParaRPr lang="es-MX" sz="2200" dirty="0"/>
          </a:p>
          <a:p>
            <a:pPr lvl="0"/>
            <a:r>
              <a:rPr lang="es-MX" sz="2200" b="1" dirty="0">
                <a:solidFill>
                  <a:srgbClr val="C00000"/>
                </a:solidFill>
              </a:rPr>
              <a:t>FORMULACIÓN:</a:t>
            </a:r>
            <a:r>
              <a:rPr lang="es-MX" sz="2200" dirty="0"/>
              <a:t> </a:t>
            </a:r>
            <a:r>
              <a:rPr lang="es-MX" sz="2200" dirty="0">
                <a:solidFill>
                  <a:srgbClr val="ABDFD5"/>
                </a:solidFill>
              </a:rPr>
              <a:t>en esta etapa se elaboran analíticamente los presupuestos parciales de cada departamento o área de la empresa. </a:t>
            </a:r>
            <a:endParaRPr lang="es-MX" sz="2200" dirty="0" smtClean="0">
              <a:solidFill>
                <a:srgbClr val="ABDFD5"/>
              </a:solidFill>
            </a:endParaRPr>
          </a:p>
          <a:p>
            <a:pPr marL="0" lvl="0" indent="0">
              <a:buNone/>
            </a:pPr>
            <a:endParaRPr lang="es-MX" sz="2200" dirty="0"/>
          </a:p>
          <a:p>
            <a:pPr lvl="0"/>
            <a:r>
              <a:rPr lang="es-MX" sz="2200" b="1" dirty="0" smtClean="0">
                <a:solidFill>
                  <a:srgbClr val="C00000"/>
                </a:solidFill>
              </a:rPr>
              <a:t>APROBACIÓN</a:t>
            </a:r>
            <a:r>
              <a:rPr lang="es-MX" sz="2200" b="1" dirty="0">
                <a:solidFill>
                  <a:srgbClr val="C00000"/>
                </a:solidFill>
              </a:rPr>
              <a:t>:</a:t>
            </a:r>
            <a:r>
              <a:rPr lang="es-MX" sz="2200" dirty="0"/>
              <a:t> </a:t>
            </a:r>
            <a:r>
              <a:rPr lang="es-MX" sz="2200" dirty="0">
                <a:solidFill>
                  <a:srgbClr val="ABDFD5"/>
                </a:solidFill>
              </a:rPr>
              <a:t>una vez verificados los presupuestos por los jefes de área o departamento, deben pasar a ser sancionados por el comité, director o jefe de presupuestos. </a:t>
            </a:r>
            <a:endParaRPr lang="es-MX" sz="2200" dirty="0" smtClean="0">
              <a:solidFill>
                <a:srgbClr val="ABDFD5"/>
              </a:solidFill>
            </a:endParaRPr>
          </a:p>
          <a:p>
            <a:pPr marL="0" lvl="0" indent="0">
              <a:buNone/>
            </a:pPr>
            <a:endParaRPr lang="es-MX" sz="2200" dirty="0"/>
          </a:p>
          <a:p>
            <a:pPr lvl="0"/>
            <a:r>
              <a:rPr lang="es-MX" sz="2200" b="1" dirty="0">
                <a:solidFill>
                  <a:srgbClr val="C00000"/>
                </a:solidFill>
              </a:rPr>
              <a:t>EJECUCIÓN Y COORDINACIÓN:</a:t>
            </a:r>
            <a:r>
              <a:rPr lang="es-MX" sz="2200" dirty="0"/>
              <a:t> </a:t>
            </a:r>
            <a:r>
              <a:rPr lang="es-MX" sz="2200" dirty="0">
                <a:solidFill>
                  <a:srgbClr val="ABDFD5"/>
                </a:solidFill>
              </a:rPr>
              <a:t>esta etapa está a cargo de todo el personal de la compañía, bajo las órdenes de un jefe y de acuerdo con los planes y metas trazadas. </a:t>
            </a:r>
            <a:endParaRPr lang="es-MX" sz="2200" dirty="0" smtClean="0">
              <a:solidFill>
                <a:srgbClr val="ABDFD5"/>
              </a:solidFill>
            </a:endParaRPr>
          </a:p>
          <a:p>
            <a:pPr marL="0" lvl="0" indent="0">
              <a:buNone/>
            </a:pPr>
            <a:endParaRPr lang="es-MX" sz="2200" dirty="0"/>
          </a:p>
          <a:p>
            <a:pPr lvl="0"/>
            <a:r>
              <a:rPr lang="es-MX" sz="2200" b="1" dirty="0">
                <a:solidFill>
                  <a:srgbClr val="C00000"/>
                </a:solidFill>
              </a:rPr>
              <a:t>CONTROL: </a:t>
            </a:r>
            <a:r>
              <a:rPr lang="es-MX" sz="2200" dirty="0">
                <a:solidFill>
                  <a:srgbClr val="ABDFD5"/>
                </a:solidFill>
              </a:rPr>
              <a:t>en esta fase se observa y vigila la ejecución del presupuesto. Se comparan cifras reales con las cifras presupuestadas y se determinan las variaciones, localizándose las áreas problema para determinar la forma de corregirlas. </a:t>
            </a:r>
          </a:p>
          <a:p>
            <a:pPr marL="0" indent="0">
              <a:buNone/>
            </a:pPr>
            <a:endParaRPr lang="es-MX" dirty="0" smtClean="0"/>
          </a:p>
        </p:txBody>
      </p:sp>
    </p:spTree>
    <p:extLst>
      <p:ext uri="{BB962C8B-B14F-4D97-AF65-F5344CB8AC3E}">
        <p14:creationId xmlns:p14="http://schemas.microsoft.com/office/powerpoint/2010/main" val="335624269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lvl="0"/>
            <a:r>
              <a:rPr lang="es-MX" b="1" dirty="0"/>
              <a:t>PRESUPUESTO MAESTRO </a:t>
            </a:r>
            <a:r>
              <a:rPr lang="es-MX" dirty="0"/>
              <a:t/>
            </a:r>
            <a:br>
              <a:rPr lang="es-MX" dirty="0"/>
            </a:br>
            <a:endParaRPr lang="es-MX" dirty="0"/>
          </a:p>
        </p:txBody>
      </p:sp>
      <p:sp>
        <p:nvSpPr>
          <p:cNvPr id="3" name="Marcador de contenido 2"/>
          <p:cNvSpPr>
            <a:spLocks noGrp="1"/>
          </p:cNvSpPr>
          <p:nvPr>
            <p:ph idx="1"/>
          </p:nvPr>
        </p:nvSpPr>
        <p:spPr>
          <a:xfrm>
            <a:off x="646111" y="1524000"/>
            <a:ext cx="10688639" cy="4724399"/>
          </a:xfrm>
        </p:spPr>
        <p:txBody>
          <a:bodyPr>
            <a:noAutofit/>
          </a:bodyPr>
          <a:lstStyle/>
          <a:p>
            <a:pPr lvl="0"/>
            <a:r>
              <a:rPr lang="es-MX" sz="2400" dirty="0">
                <a:solidFill>
                  <a:srgbClr val="C00000"/>
                </a:solidFill>
              </a:rPr>
              <a:t>Para Burbano Ruiz </a:t>
            </a:r>
            <a:r>
              <a:rPr lang="es-ES" sz="2400" dirty="0">
                <a:solidFill>
                  <a:srgbClr val="C00000"/>
                </a:solidFill>
              </a:rPr>
              <a:t>(2011:345), </a:t>
            </a:r>
            <a:r>
              <a:rPr lang="es-ES" sz="2400" dirty="0">
                <a:solidFill>
                  <a:srgbClr val="ABDFD5"/>
                </a:solidFill>
              </a:rPr>
              <a:t>es un supuesto que proporciona el plan general de un ejercicio económico próximo, usualmente se determina a un año, incluyendo el objetivo de resultados (utilidad) el cual se logra con un programa coordinado. </a:t>
            </a:r>
            <a:endParaRPr lang="es-ES" sz="2400" dirty="0" smtClean="0">
              <a:solidFill>
                <a:srgbClr val="ABDFD5"/>
              </a:solidFill>
            </a:endParaRPr>
          </a:p>
          <a:p>
            <a:pPr lvl="0"/>
            <a:endParaRPr lang="es-MX" sz="2400" dirty="0">
              <a:solidFill>
                <a:srgbClr val="ABDFD5"/>
              </a:solidFill>
            </a:endParaRPr>
          </a:p>
          <a:p>
            <a:pPr lvl="0"/>
            <a:r>
              <a:rPr lang="es-MX" sz="2400" dirty="0">
                <a:solidFill>
                  <a:srgbClr val="C00000"/>
                </a:solidFill>
              </a:rPr>
              <a:t>Para Cárdenas y Nápoles </a:t>
            </a:r>
            <a:r>
              <a:rPr lang="es-ES" sz="2400" dirty="0">
                <a:solidFill>
                  <a:srgbClr val="C00000"/>
                </a:solidFill>
              </a:rPr>
              <a:t>(2008:</a:t>
            </a:r>
            <a:r>
              <a:rPr lang="es-MX" sz="2400" dirty="0">
                <a:solidFill>
                  <a:srgbClr val="C00000"/>
                </a:solidFill>
              </a:rPr>
              <a:t>2</a:t>
            </a:r>
            <a:r>
              <a:rPr lang="es-ES" sz="2400" dirty="0">
                <a:solidFill>
                  <a:srgbClr val="C00000"/>
                </a:solidFill>
              </a:rPr>
              <a:t>)</a:t>
            </a:r>
            <a:r>
              <a:rPr lang="es-MX" sz="2400" dirty="0">
                <a:solidFill>
                  <a:srgbClr val="ABDFD5"/>
                </a:solidFill>
              </a:rPr>
              <a:t>, es aquel que reúne los diferentes presupuestos de operación y financiero y representa las estimaciones de todas las transacciones de inversiones, ingresos y gastos para un periodo contable subsiguiente, incluyendo estados financieros pro-forma o </a:t>
            </a:r>
            <a:r>
              <a:rPr lang="es-MX" sz="2400" dirty="0" smtClean="0">
                <a:solidFill>
                  <a:srgbClr val="ABDFD5"/>
                </a:solidFill>
              </a:rPr>
              <a:t>proyectados</a:t>
            </a:r>
            <a:endParaRPr lang="es-MX" sz="2400" dirty="0">
              <a:solidFill>
                <a:srgbClr val="ABDFD5"/>
              </a:solidFill>
            </a:endParaRPr>
          </a:p>
        </p:txBody>
      </p:sp>
    </p:spTree>
    <p:extLst>
      <p:ext uri="{BB962C8B-B14F-4D97-AF65-F5344CB8AC3E}">
        <p14:creationId xmlns:p14="http://schemas.microsoft.com/office/powerpoint/2010/main" val="174672948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t>El presupuesto Maestro </a:t>
            </a:r>
            <a:r>
              <a:rPr lang="es-MX" b="1" dirty="0"/>
              <a:t>está integrado por dos grandes áreas:</a:t>
            </a:r>
            <a:r>
              <a:rPr lang="es-MX" b="1" dirty="0" smtClean="0"/>
              <a:t> </a:t>
            </a:r>
            <a:r>
              <a:rPr lang="es-MX" sz="2800" dirty="0" smtClean="0">
                <a:solidFill>
                  <a:srgbClr val="C00000"/>
                </a:solidFill>
              </a:rPr>
              <a:t>Según </a:t>
            </a:r>
            <a:r>
              <a:rPr lang="es-MX" sz="2800" dirty="0">
                <a:solidFill>
                  <a:srgbClr val="C00000"/>
                </a:solidFill>
              </a:rPr>
              <a:t>Ramírez Padilla </a:t>
            </a:r>
            <a:r>
              <a:rPr lang="es-ES" sz="2800" dirty="0">
                <a:solidFill>
                  <a:srgbClr val="C00000"/>
                </a:solidFill>
              </a:rPr>
              <a:t>(2002: 277</a:t>
            </a:r>
            <a:r>
              <a:rPr lang="es-ES" sz="2800" dirty="0" smtClean="0">
                <a:solidFill>
                  <a:srgbClr val="C00000"/>
                </a:solidFill>
              </a:rPr>
              <a:t>)</a:t>
            </a:r>
            <a:endParaRPr lang="es-MX" dirty="0">
              <a:solidFill>
                <a:srgbClr val="C00000"/>
              </a:solidFill>
            </a:endParaRPr>
          </a:p>
        </p:txBody>
      </p:sp>
      <p:sp>
        <p:nvSpPr>
          <p:cNvPr id="3" name="Marcador de contenido 2"/>
          <p:cNvSpPr>
            <a:spLocks noGrp="1"/>
          </p:cNvSpPr>
          <p:nvPr>
            <p:ph idx="1"/>
          </p:nvPr>
        </p:nvSpPr>
        <p:spPr>
          <a:xfrm>
            <a:off x="5599112" y="3390902"/>
            <a:ext cx="6592888" cy="2781300"/>
          </a:xfrm>
        </p:spPr>
        <p:txBody>
          <a:bodyPr/>
          <a:lstStyle/>
          <a:p>
            <a:pPr marL="0" indent="0">
              <a:buNone/>
            </a:pPr>
            <a:r>
              <a:rPr lang="es-MX" sz="1200" dirty="0"/>
              <a:t/>
            </a:r>
            <a:br>
              <a:rPr lang="es-MX" sz="1200" dirty="0"/>
            </a:br>
            <a:r>
              <a:rPr lang="es-MX" dirty="0"/>
              <a:t>	</a:t>
            </a:r>
            <a:r>
              <a:rPr lang="es-MX" sz="2800" dirty="0">
                <a:solidFill>
                  <a:srgbClr val="ABDFD5"/>
                </a:solidFill>
              </a:rPr>
              <a:t>I.- Presupuesto de </a:t>
            </a:r>
            <a:r>
              <a:rPr lang="es-MX" sz="2800" dirty="0" smtClean="0">
                <a:solidFill>
                  <a:srgbClr val="ABDFD5"/>
                </a:solidFill>
              </a:rPr>
              <a:t>Operación</a:t>
            </a:r>
          </a:p>
          <a:p>
            <a:pPr marL="0" indent="0">
              <a:buNone/>
            </a:pPr>
            <a:r>
              <a:rPr lang="es-MX" sz="2800" dirty="0">
                <a:solidFill>
                  <a:srgbClr val="ABDFD5"/>
                </a:solidFill>
              </a:rPr>
              <a:t/>
            </a:r>
            <a:br>
              <a:rPr lang="es-MX" sz="2800" dirty="0">
                <a:solidFill>
                  <a:srgbClr val="ABDFD5"/>
                </a:solidFill>
              </a:rPr>
            </a:br>
            <a:r>
              <a:rPr lang="es-MX" sz="2800" dirty="0">
                <a:solidFill>
                  <a:srgbClr val="ABDFD5"/>
                </a:solidFill>
              </a:rPr>
              <a:t>	II.- Presupuesto Financiero</a:t>
            </a:r>
            <a:br>
              <a:rPr lang="es-MX" sz="2800" dirty="0">
                <a:solidFill>
                  <a:srgbClr val="ABDFD5"/>
                </a:solidFill>
              </a:rPr>
            </a:br>
            <a:endParaRPr lang="es-MX" dirty="0">
              <a:solidFill>
                <a:srgbClr val="ABDFD5"/>
              </a:solidFill>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8849" y="2961844"/>
            <a:ext cx="4579623" cy="3044103"/>
          </a:xfrm>
          <a:prstGeom prst="rect">
            <a:avLst/>
          </a:prstGeom>
        </p:spPr>
      </p:pic>
    </p:spTree>
    <p:extLst>
      <p:ext uri="{BB962C8B-B14F-4D97-AF65-F5344CB8AC3E}">
        <p14:creationId xmlns:p14="http://schemas.microsoft.com/office/powerpoint/2010/main" val="48859386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a:t>I</a:t>
            </a:r>
            <a:r>
              <a:rPr lang="es-MX" b="1" dirty="0" smtClean="0"/>
              <a:t>.- </a:t>
            </a:r>
            <a:r>
              <a:rPr lang="es-MX" b="1" dirty="0"/>
              <a:t>Presupuesto de Operación: </a:t>
            </a:r>
            <a:endParaRPr lang="es-MX" dirty="0"/>
          </a:p>
        </p:txBody>
      </p:sp>
      <p:sp>
        <p:nvSpPr>
          <p:cNvPr id="3" name="Marcador de contenido 2"/>
          <p:cNvSpPr>
            <a:spLocks noGrp="1"/>
          </p:cNvSpPr>
          <p:nvPr>
            <p:ph idx="1"/>
          </p:nvPr>
        </p:nvSpPr>
        <p:spPr>
          <a:xfrm>
            <a:off x="1249616" y="1853248"/>
            <a:ext cx="9869488" cy="4163503"/>
          </a:xfrm>
        </p:spPr>
        <p:txBody>
          <a:bodyPr>
            <a:normAutofit fontScale="92500"/>
          </a:bodyPr>
          <a:lstStyle/>
          <a:p>
            <a:pPr>
              <a:lnSpc>
                <a:spcPct val="150000"/>
              </a:lnSpc>
            </a:pPr>
            <a:r>
              <a:rPr lang="es-MX" sz="2800" dirty="0">
                <a:solidFill>
                  <a:srgbClr val="C00000"/>
                </a:solidFill>
              </a:rPr>
              <a:t>Para Cárdenas y Nápoles </a:t>
            </a:r>
            <a:r>
              <a:rPr lang="es-ES" sz="2800" dirty="0">
                <a:solidFill>
                  <a:srgbClr val="C00000"/>
                </a:solidFill>
              </a:rPr>
              <a:t>(2008:</a:t>
            </a:r>
            <a:r>
              <a:rPr lang="es-MX" sz="2800" dirty="0">
                <a:solidFill>
                  <a:srgbClr val="C00000"/>
                </a:solidFill>
              </a:rPr>
              <a:t>2</a:t>
            </a:r>
            <a:r>
              <a:rPr lang="es-ES" sz="2800" dirty="0">
                <a:solidFill>
                  <a:srgbClr val="C00000"/>
                </a:solidFill>
              </a:rPr>
              <a:t>) </a:t>
            </a:r>
            <a:r>
              <a:rPr lang="es-ES" sz="2800" dirty="0">
                <a:solidFill>
                  <a:srgbClr val="ABDFD5"/>
                </a:solidFill>
              </a:rPr>
              <a:t>es en el que se presupuestan  las ventas, compras, costos y gastos hasta llegar a las posibles utilidades futuras. </a:t>
            </a:r>
            <a:endParaRPr lang="es-ES" sz="2800" dirty="0" smtClean="0">
              <a:solidFill>
                <a:srgbClr val="ABDFD5"/>
              </a:solidFill>
            </a:endParaRPr>
          </a:p>
          <a:p>
            <a:pPr marL="0" indent="0">
              <a:lnSpc>
                <a:spcPct val="150000"/>
              </a:lnSpc>
              <a:buNone/>
            </a:pPr>
            <a:endParaRPr lang="es-MX" sz="2800" dirty="0">
              <a:solidFill>
                <a:srgbClr val="ABDFD5"/>
              </a:solidFill>
            </a:endParaRPr>
          </a:p>
          <a:p>
            <a:pPr marL="0" indent="0" algn="just">
              <a:lnSpc>
                <a:spcPct val="150000"/>
              </a:lnSpc>
              <a:buNone/>
            </a:pPr>
            <a:r>
              <a:rPr lang="es-ES" sz="2400" dirty="0">
                <a:solidFill>
                  <a:srgbClr val="ABDFD5"/>
                </a:solidFill>
              </a:rPr>
              <a:t>Es</a:t>
            </a:r>
            <a:r>
              <a:rPr lang="es-MX" sz="2400" dirty="0">
                <a:solidFill>
                  <a:srgbClr val="ABDFD5"/>
                </a:solidFill>
              </a:rPr>
              <a:t>tos presupuestos hacen referencia, principalmente, </a:t>
            </a:r>
            <a:endParaRPr lang="es-MX" sz="2400" dirty="0" smtClean="0">
              <a:solidFill>
                <a:srgbClr val="ABDFD5"/>
              </a:solidFill>
            </a:endParaRPr>
          </a:p>
          <a:p>
            <a:pPr marL="0" indent="0" algn="just">
              <a:lnSpc>
                <a:spcPct val="150000"/>
              </a:lnSpc>
              <a:buNone/>
            </a:pPr>
            <a:r>
              <a:rPr lang="es-MX" sz="2400" dirty="0" smtClean="0">
                <a:solidFill>
                  <a:srgbClr val="ABDFD5"/>
                </a:solidFill>
              </a:rPr>
              <a:t>al </a:t>
            </a:r>
            <a:r>
              <a:rPr lang="es-MX" sz="2400" dirty="0">
                <a:solidFill>
                  <a:srgbClr val="ABDFD5"/>
                </a:solidFill>
              </a:rPr>
              <a:t>área de comercialización, producción y a los gastos de </a:t>
            </a:r>
            <a:r>
              <a:rPr lang="es-MX" sz="2400" dirty="0" smtClean="0">
                <a:solidFill>
                  <a:srgbClr val="ABDFD5"/>
                </a:solidFill>
              </a:rPr>
              <a:t>gestión. </a:t>
            </a:r>
            <a:endParaRPr lang="es-MX" sz="2400" dirty="0">
              <a:solidFill>
                <a:srgbClr val="ABDFD5"/>
              </a:solidFill>
            </a:endParaRPr>
          </a:p>
        </p:txBody>
      </p:sp>
    </p:spTree>
    <p:extLst>
      <p:ext uri="{BB962C8B-B14F-4D97-AF65-F5344CB8AC3E}">
        <p14:creationId xmlns:p14="http://schemas.microsoft.com/office/powerpoint/2010/main" val="64653620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a:t>E</a:t>
            </a:r>
            <a:r>
              <a:rPr lang="es-MX" b="1" dirty="0" smtClean="0"/>
              <a:t>lementos </a:t>
            </a:r>
            <a:r>
              <a:rPr lang="es-MX" b="1" dirty="0"/>
              <a:t>que integran </a:t>
            </a:r>
            <a:r>
              <a:rPr lang="es-MX" b="1" dirty="0" smtClean="0"/>
              <a:t>los presupuestos operativos: </a:t>
            </a:r>
            <a:r>
              <a:rPr lang="es-MX" b="1" dirty="0"/>
              <a:t> </a:t>
            </a:r>
            <a:r>
              <a:rPr lang="es-MX" dirty="0"/>
              <a:t> </a:t>
            </a:r>
            <a:br>
              <a:rPr lang="es-MX" dirty="0"/>
            </a:br>
            <a:endParaRPr lang="es-MX" dirty="0"/>
          </a:p>
        </p:txBody>
      </p:sp>
      <p:sp>
        <p:nvSpPr>
          <p:cNvPr id="3" name="Marcador de contenido 2"/>
          <p:cNvSpPr>
            <a:spLocks noGrp="1"/>
          </p:cNvSpPr>
          <p:nvPr>
            <p:ph idx="1"/>
          </p:nvPr>
        </p:nvSpPr>
        <p:spPr>
          <a:xfrm>
            <a:off x="646111" y="2103120"/>
            <a:ext cx="11131361" cy="4242816"/>
          </a:xfrm>
        </p:spPr>
        <p:txBody>
          <a:bodyPr>
            <a:normAutofit/>
          </a:bodyPr>
          <a:lstStyle/>
          <a:p>
            <a:pPr lvl="0">
              <a:lnSpc>
                <a:spcPct val="150000"/>
              </a:lnSpc>
            </a:pPr>
            <a:r>
              <a:rPr lang="es-MX" dirty="0">
                <a:solidFill>
                  <a:srgbClr val="ABDFD5"/>
                </a:solidFill>
              </a:rPr>
              <a:t>Presupuesto de ventas (estimados producido y en proceso) </a:t>
            </a:r>
          </a:p>
          <a:p>
            <a:pPr lvl="0">
              <a:lnSpc>
                <a:spcPct val="150000"/>
              </a:lnSpc>
            </a:pPr>
            <a:r>
              <a:rPr lang="es-MX" dirty="0">
                <a:solidFill>
                  <a:srgbClr val="ABDFD5"/>
                </a:solidFill>
              </a:rPr>
              <a:t>Presupuesto de producción (incluye gastos directos e indirectos) </a:t>
            </a:r>
          </a:p>
          <a:p>
            <a:pPr lvl="0">
              <a:lnSpc>
                <a:spcPct val="150000"/>
              </a:lnSpc>
            </a:pPr>
            <a:r>
              <a:rPr lang="es-MX" dirty="0">
                <a:solidFill>
                  <a:srgbClr val="ABDFD5"/>
                </a:solidFill>
              </a:rPr>
              <a:t>Presupuesto de requerimiento de materiales (Materia prima, insumos, auto </a:t>
            </a:r>
            <a:r>
              <a:rPr lang="es-MX" dirty="0" smtClean="0">
                <a:solidFill>
                  <a:srgbClr val="ABDFD5"/>
                </a:solidFill>
              </a:rPr>
              <a:t>partes) </a:t>
            </a:r>
            <a:endParaRPr lang="es-MX" dirty="0">
              <a:solidFill>
                <a:srgbClr val="ABDFD5"/>
              </a:solidFill>
            </a:endParaRPr>
          </a:p>
          <a:p>
            <a:pPr lvl="0">
              <a:lnSpc>
                <a:spcPct val="150000"/>
              </a:lnSpc>
            </a:pPr>
            <a:r>
              <a:rPr lang="es-MX" dirty="0">
                <a:solidFill>
                  <a:srgbClr val="ABDFD5"/>
                </a:solidFill>
              </a:rPr>
              <a:t>Presupuesto mano de obra (fuerza bruta, calificada y especializada) </a:t>
            </a:r>
          </a:p>
          <a:p>
            <a:pPr lvl="0">
              <a:lnSpc>
                <a:spcPct val="150000"/>
              </a:lnSpc>
            </a:pPr>
            <a:r>
              <a:rPr lang="es-MX" dirty="0">
                <a:solidFill>
                  <a:srgbClr val="ABDFD5"/>
                </a:solidFill>
              </a:rPr>
              <a:t>Presupuesto gastos de fabricación </a:t>
            </a:r>
            <a:r>
              <a:rPr lang="es-MX" dirty="0" smtClean="0">
                <a:solidFill>
                  <a:srgbClr val="ABDFD5"/>
                </a:solidFill>
              </a:rPr>
              <a:t>indirectos</a:t>
            </a:r>
            <a:endParaRPr lang="es-MX" dirty="0">
              <a:solidFill>
                <a:srgbClr val="ABDFD5"/>
              </a:solidFill>
            </a:endParaRPr>
          </a:p>
          <a:p>
            <a:pPr lvl="0">
              <a:lnSpc>
                <a:spcPct val="150000"/>
              </a:lnSpc>
            </a:pPr>
            <a:r>
              <a:rPr lang="es-MX" dirty="0">
                <a:solidFill>
                  <a:srgbClr val="ABDFD5"/>
                </a:solidFill>
              </a:rPr>
              <a:t>Presupuesto costo de producción (sin el margen de ganancia) </a:t>
            </a:r>
          </a:p>
          <a:p>
            <a:pPr lvl="0">
              <a:lnSpc>
                <a:spcPct val="150000"/>
              </a:lnSpc>
            </a:pPr>
            <a:r>
              <a:rPr lang="es-MX" dirty="0">
                <a:solidFill>
                  <a:srgbClr val="ABDFD5"/>
                </a:solidFill>
              </a:rPr>
              <a:t>Presupuesto gastos de administración y venta (vendedores, publicidad)</a:t>
            </a:r>
          </a:p>
          <a:p>
            <a:pPr marL="0" indent="0">
              <a:buNone/>
            </a:pPr>
            <a:endParaRPr lang="es-MX" dirty="0"/>
          </a:p>
        </p:txBody>
      </p:sp>
    </p:spTree>
    <p:extLst>
      <p:ext uri="{BB962C8B-B14F-4D97-AF65-F5344CB8AC3E}">
        <p14:creationId xmlns:p14="http://schemas.microsoft.com/office/powerpoint/2010/main" val="197221948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t>1.1 Presupuesto </a:t>
            </a:r>
            <a:r>
              <a:rPr lang="es-MX" b="1" dirty="0"/>
              <a:t>de Ventas</a:t>
            </a:r>
            <a:r>
              <a:rPr lang="es-MX" dirty="0"/>
              <a:t/>
            </a:r>
            <a:br>
              <a:rPr lang="es-MX" dirty="0"/>
            </a:br>
            <a:endParaRPr lang="es-MX" dirty="0"/>
          </a:p>
        </p:txBody>
      </p:sp>
      <p:sp>
        <p:nvSpPr>
          <p:cNvPr id="3" name="Marcador de contenido 2"/>
          <p:cNvSpPr>
            <a:spLocks noGrp="1"/>
          </p:cNvSpPr>
          <p:nvPr>
            <p:ph idx="1"/>
          </p:nvPr>
        </p:nvSpPr>
        <p:spPr>
          <a:xfrm>
            <a:off x="646111" y="1408176"/>
            <a:ext cx="10930193" cy="4992624"/>
          </a:xfrm>
        </p:spPr>
        <p:txBody>
          <a:bodyPr>
            <a:noAutofit/>
          </a:bodyPr>
          <a:lstStyle/>
          <a:p>
            <a:pPr>
              <a:lnSpc>
                <a:spcPct val="150000"/>
              </a:lnSpc>
            </a:pPr>
            <a:r>
              <a:rPr lang="es-MX" sz="2400" dirty="0">
                <a:solidFill>
                  <a:srgbClr val="C00000"/>
                </a:solidFill>
              </a:rPr>
              <a:t>Según Ramírez Padilla </a:t>
            </a:r>
            <a:r>
              <a:rPr lang="es-ES" sz="2400" dirty="0">
                <a:solidFill>
                  <a:srgbClr val="C00000"/>
                </a:solidFill>
              </a:rPr>
              <a:t>(2002: 321), </a:t>
            </a:r>
            <a:r>
              <a:rPr lang="es-ES" sz="2400" dirty="0">
                <a:solidFill>
                  <a:srgbClr val="ABDFD5"/>
                </a:solidFill>
              </a:rPr>
              <a:t>es el instrumento para determinar el comportamiento de la demanda, es decir conocer que se espera que haga el mercado, de manera que una vez concluida esta etapa se pueda elaborar el presupuesto de producción.</a:t>
            </a:r>
            <a:endParaRPr lang="es-MX" sz="2400" dirty="0">
              <a:solidFill>
                <a:srgbClr val="ABDFD5"/>
              </a:solidFill>
            </a:endParaRPr>
          </a:p>
          <a:p>
            <a:pPr marL="0" indent="0">
              <a:lnSpc>
                <a:spcPct val="150000"/>
              </a:lnSpc>
              <a:buNone/>
            </a:pPr>
            <a:r>
              <a:rPr lang="es-MX" dirty="0">
                <a:solidFill>
                  <a:srgbClr val="ABDFD5"/>
                </a:solidFill>
              </a:rPr>
              <a:t> </a:t>
            </a:r>
          </a:p>
          <a:p>
            <a:pPr marL="0" indent="0" algn="just">
              <a:lnSpc>
                <a:spcPct val="150000"/>
              </a:lnSpc>
              <a:buNone/>
            </a:pPr>
            <a:r>
              <a:rPr lang="es-MX" sz="1600" dirty="0">
                <a:solidFill>
                  <a:srgbClr val="ABDFD5"/>
                </a:solidFill>
              </a:rPr>
              <a:t>Son estimados que tienen como prioridad determinar el nivel de ventas real y proyectado de una empresa, para determinar límite de tiempo. </a:t>
            </a:r>
            <a:r>
              <a:rPr lang="es-MX" sz="1600" dirty="0" smtClean="0">
                <a:solidFill>
                  <a:srgbClr val="ABDFD5"/>
                </a:solidFill>
              </a:rPr>
              <a:t>Existen una multitud de factores que afectan a las ventas, como las políticas de precio, el grado de competencia, el ingreso disponible, la actitud de los compradores, la aparición de nuevos productos, etc. </a:t>
            </a:r>
            <a:endParaRPr lang="es-MX" sz="1800" dirty="0">
              <a:solidFill>
                <a:srgbClr val="ABDFD5"/>
              </a:solidFill>
            </a:endParaRPr>
          </a:p>
        </p:txBody>
      </p:sp>
    </p:spTree>
    <p:extLst>
      <p:ext uri="{BB962C8B-B14F-4D97-AF65-F5344CB8AC3E}">
        <p14:creationId xmlns:p14="http://schemas.microsoft.com/office/powerpoint/2010/main" val="221453001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t>1.2 Presupuesto </a:t>
            </a:r>
            <a:r>
              <a:rPr lang="es-MX" b="1" dirty="0"/>
              <a:t>de Producción</a:t>
            </a:r>
            <a:r>
              <a:rPr lang="es-MX" dirty="0"/>
              <a:t/>
            </a:r>
            <a:br>
              <a:rPr lang="es-MX" dirty="0"/>
            </a:br>
            <a:endParaRPr lang="es-MX" dirty="0"/>
          </a:p>
        </p:txBody>
      </p:sp>
      <p:sp>
        <p:nvSpPr>
          <p:cNvPr id="3" name="Marcador de contenido 2"/>
          <p:cNvSpPr>
            <a:spLocks noGrp="1"/>
          </p:cNvSpPr>
          <p:nvPr>
            <p:ph idx="1"/>
          </p:nvPr>
        </p:nvSpPr>
        <p:spPr>
          <a:xfrm>
            <a:off x="1103312" y="1664208"/>
            <a:ext cx="9906064" cy="4584191"/>
          </a:xfrm>
        </p:spPr>
        <p:txBody>
          <a:bodyPr>
            <a:normAutofit lnSpcReduction="10000"/>
          </a:bodyPr>
          <a:lstStyle/>
          <a:p>
            <a:pPr>
              <a:lnSpc>
                <a:spcPct val="150000"/>
              </a:lnSpc>
            </a:pPr>
            <a:r>
              <a:rPr lang="es-MX" sz="2400" dirty="0">
                <a:solidFill>
                  <a:srgbClr val="C00000"/>
                </a:solidFill>
              </a:rPr>
              <a:t>Según Ramírez Padilla </a:t>
            </a:r>
            <a:r>
              <a:rPr lang="es-ES" sz="2400" dirty="0">
                <a:solidFill>
                  <a:srgbClr val="C00000"/>
                </a:solidFill>
              </a:rPr>
              <a:t>(2002: 321</a:t>
            </a:r>
            <a:r>
              <a:rPr lang="es-ES" sz="2400" dirty="0" smtClean="0">
                <a:solidFill>
                  <a:srgbClr val="C00000"/>
                </a:solidFill>
              </a:rPr>
              <a:t>), </a:t>
            </a:r>
            <a:r>
              <a:rPr lang="es-ES" sz="2400" dirty="0" smtClean="0">
                <a:solidFill>
                  <a:srgbClr val="ABDFD5"/>
                </a:solidFill>
              </a:rPr>
              <a:t>es el </a:t>
            </a:r>
            <a:r>
              <a:rPr lang="es-MX" sz="2400" dirty="0" smtClean="0">
                <a:solidFill>
                  <a:srgbClr val="ABDFD5"/>
                </a:solidFill>
              </a:rPr>
              <a:t>Instrumento </a:t>
            </a:r>
            <a:r>
              <a:rPr lang="es-MX" sz="2400" dirty="0">
                <a:solidFill>
                  <a:srgbClr val="ABDFD5"/>
                </a:solidFill>
              </a:rPr>
              <a:t>que determina la cantidad que se debe producir de cada una de las líneas que vende la organización. De él depende el plan de requerimientos de los diferentes insumos que se utilizaran en el proceso productivo.</a:t>
            </a:r>
            <a:r>
              <a:rPr lang="es-MX" dirty="0">
                <a:solidFill>
                  <a:srgbClr val="ABDFD5"/>
                </a:solidFill>
              </a:rPr>
              <a:t>  </a:t>
            </a:r>
            <a:endParaRPr lang="es-MX" dirty="0" smtClean="0">
              <a:solidFill>
                <a:srgbClr val="ABDFD5"/>
              </a:solidFill>
            </a:endParaRPr>
          </a:p>
          <a:p>
            <a:pPr marL="0" indent="0">
              <a:lnSpc>
                <a:spcPct val="150000"/>
              </a:lnSpc>
              <a:buNone/>
            </a:pPr>
            <a:endParaRPr lang="es-MX" dirty="0">
              <a:solidFill>
                <a:srgbClr val="ABDFD5"/>
              </a:solidFill>
            </a:endParaRPr>
          </a:p>
          <a:p>
            <a:pPr marL="0" indent="0" algn="just">
              <a:lnSpc>
                <a:spcPct val="150000"/>
              </a:lnSpc>
              <a:buNone/>
            </a:pPr>
            <a:r>
              <a:rPr lang="es-MX" sz="1800" dirty="0" smtClean="0">
                <a:solidFill>
                  <a:srgbClr val="ABDFD5"/>
                </a:solidFill>
              </a:rPr>
              <a:t>Son </a:t>
            </a:r>
            <a:r>
              <a:rPr lang="es-MX" sz="1800" dirty="0">
                <a:solidFill>
                  <a:srgbClr val="ABDFD5"/>
                </a:solidFill>
              </a:rPr>
              <a:t>estimados que se hallan estrechamente relacionados con el presupuesto de venta y los niveles de inventario deseado. Primero hay que determinar si la empresa puede producir las cantidades proyectadas por el presupuesto de venta.</a:t>
            </a:r>
          </a:p>
          <a:p>
            <a:pPr>
              <a:lnSpc>
                <a:spcPct val="150000"/>
              </a:lnSpc>
            </a:pPr>
            <a:endParaRPr lang="es-MX" dirty="0">
              <a:solidFill>
                <a:srgbClr val="ABDFD5"/>
              </a:solidFill>
            </a:endParaRPr>
          </a:p>
        </p:txBody>
      </p:sp>
    </p:spTree>
    <p:extLst>
      <p:ext uri="{BB962C8B-B14F-4D97-AF65-F5344CB8AC3E}">
        <p14:creationId xmlns:p14="http://schemas.microsoft.com/office/powerpoint/2010/main" val="42822929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789195" y="864107"/>
            <a:ext cx="8825658" cy="3329581"/>
          </a:xfrm>
        </p:spPr>
        <p:txBody>
          <a:bodyPr/>
          <a:lstStyle/>
          <a:p>
            <a:r>
              <a:rPr lang="es-MX" b="1" dirty="0" smtClean="0"/>
              <a:t>La planeación estratégica y los presupuestos.</a:t>
            </a:r>
            <a:endParaRPr lang="es-MX" b="1" dirty="0"/>
          </a:p>
        </p:txBody>
      </p:sp>
      <p:sp>
        <p:nvSpPr>
          <p:cNvPr id="3" name="Subtítulo 2"/>
          <p:cNvSpPr>
            <a:spLocks noGrp="1"/>
          </p:cNvSpPr>
          <p:nvPr>
            <p:ph type="subTitle" idx="1"/>
          </p:nvPr>
        </p:nvSpPr>
        <p:spPr>
          <a:xfrm>
            <a:off x="2805753" y="5198004"/>
            <a:ext cx="8825658" cy="861420"/>
          </a:xfrm>
        </p:spPr>
        <p:txBody>
          <a:bodyPr>
            <a:noAutofit/>
          </a:bodyPr>
          <a:lstStyle/>
          <a:p>
            <a:pPr algn="r"/>
            <a:r>
              <a:rPr lang="es-MX" sz="1600" b="1" dirty="0" smtClean="0"/>
              <a:t>Modelo de planeación estratégica </a:t>
            </a:r>
          </a:p>
          <a:p>
            <a:pPr algn="r"/>
            <a:r>
              <a:rPr lang="es-MX" sz="1600" b="1" dirty="0" smtClean="0"/>
              <a:t>Etapas del control presupuestal</a:t>
            </a:r>
          </a:p>
          <a:p>
            <a:pPr algn="r"/>
            <a:r>
              <a:rPr lang="es-MX" sz="1600" b="1" dirty="0" smtClean="0"/>
              <a:t>Presupuesto maestro</a:t>
            </a:r>
            <a:endParaRPr lang="es-MX" sz="1600" b="1" dirty="0"/>
          </a:p>
        </p:txBody>
      </p:sp>
      <p:pic>
        <p:nvPicPr>
          <p:cNvPr id="7" name="Imagen 6"/>
          <p:cNvPicPr>
            <a:picLocks noChangeAspect="1"/>
          </p:cNvPicPr>
          <p:nvPr/>
        </p:nvPicPr>
        <p:blipFill rotWithShape="1">
          <a:blip r:embed="rId2">
            <a:extLst>
              <a:ext uri="{BEBA8EAE-BF5A-486C-A8C5-ECC9F3942E4B}">
                <a14:imgProps xmlns:a14="http://schemas.microsoft.com/office/drawing/2010/main">
                  <a14:imgLayer r:embed="rId3">
                    <a14:imgEffect>
                      <a14:backgroundRemoval t="3741" b="89776" l="9967" r="93023"/>
                    </a14:imgEffect>
                  </a14:imgLayer>
                </a14:imgProps>
              </a:ext>
              <a:ext uri="{28A0092B-C50C-407E-A947-70E740481C1C}">
                <a14:useLocalDpi xmlns:a14="http://schemas.microsoft.com/office/drawing/2010/main" val="0"/>
              </a:ext>
            </a:extLst>
          </a:blip>
          <a:srcRect l="15979" r="10291" b="24294"/>
          <a:stretch/>
        </p:blipFill>
        <p:spPr>
          <a:xfrm>
            <a:off x="7218582" y="2179759"/>
            <a:ext cx="4412829" cy="3018245"/>
          </a:xfrm>
          <a:prstGeom prst="rect">
            <a:avLst/>
          </a:prstGeom>
        </p:spPr>
      </p:pic>
    </p:spTree>
    <p:extLst>
      <p:ext uri="{BB962C8B-B14F-4D97-AF65-F5344CB8AC3E}">
        <p14:creationId xmlns:p14="http://schemas.microsoft.com/office/powerpoint/2010/main" val="97120895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46109" y="855054"/>
            <a:ext cx="10059989" cy="1400530"/>
          </a:xfrm>
        </p:spPr>
        <p:txBody>
          <a:bodyPr/>
          <a:lstStyle/>
          <a:p>
            <a:r>
              <a:rPr lang="es-MX" b="1" dirty="0" smtClean="0"/>
              <a:t>1.3 Presupuesto de </a:t>
            </a:r>
            <a:br>
              <a:rPr lang="es-MX" b="1" dirty="0" smtClean="0"/>
            </a:br>
            <a:r>
              <a:rPr lang="es-MX" b="1" dirty="0" smtClean="0"/>
              <a:t>Requerimiento de Materia Prima</a:t>
            </a:r>
            <a:br>
              <a:rPr lang="es-MX" b="1" dirty="0" smtClean="0"/>
            </a:br>
            <a:r>
              <a:rPr lang="es-MX" b="1" dirty="0" smtClean="0"/>
              <a:t/>
            </a:r>
            <a:br>
              <a:rPr lang="es-MX" b="1" dirty="0" smtClean="0"/>
            </a:br>
            <a:r>
              <a:rPr lang="es-MX" dirty="0" smtClean="0"/>
              <a:t/>
            </a:r>
            <a:br>
              <a:rPr lang="es-MX" dirty="0" smtClean="0"/>
            </a:br>
            <a:endParaRPr lang="es-MX" dirty="0"/>
          </a:p>
        </p:txBody>
      </p:sp>
      <p:sp>
        <p:nvSpPr>
          <p:cNvPr id="3" name="Marcador de contenido 2"/>
          <p:cNvSpPr>
            <a:spLocks noGrp="1"/>
          </p:cNvSpPr>
          <p:nvPr>
            <p:ph idx="1"/>
          </p:nvPr>
        </p:nvSpPr>
        <p:spPr>
          <a:xfrm>
            <a:off x="1202834" y="2651760"/>
            <a:ext cx="9715102" cy="2944368"/>
          </a:xfrm>
        </p:spPr>
        <p:txBody>
          <a:bodyPr>
            <a:normAutofit/>
          </a:bodyPr>
          <a:lstStyle/>
          <a:p>
            <a:pPr>
              <a:lnSpc>
                <a:spcPct val="150000"/>
              </a:lnSpc>
            </a:pPr>
            <a:r>
              <a:rPr lang="es-MX" sz="2400" dirty="0">
                <a:solidFill>
                  <a:srgbClr val="ABDFD5"/>
                </a:solidFill>
              </a:rPr>
              <a:t>Herramienta contable que se expresa en unidades monetarias en función del presupuesto de </a:t>
            </a:r>
            <a:r>
              <a:rPr lang="es-MX" sz="2400" dirty="0" smtClean="0">
                <a:solidFill>
                  <a:srgbClr val="ABDFD5"/>
                </a:solidFill>
              </a:rPr>
              <a:t>producción, en el cual se incluye la materia prima requerida para cada tipo de producto.</a:t>
            </a:r>
            <a:endParaRPr lang="es-MX" sz="2400" dirty="0">
              <a:solidFill>
                <a:srgbClr val="ABDFD5"/>
              </a:solidFill>
            </a:endParaRPr>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56370" y="4638865"/>
            <a:ext cx="2857500" cy="1914525"/>
          </a:xfrm>
          <a:prstGeom prst="rect">
            <a:avLst/>
          </a:prstGeom>
        </p:spPr>
      </p:pic>
    </p:spTree>
    <p:extLst>
      <p:ext uri="{BB962C8B-B14F-4D97-AF65-F5344CB8AC3E}">
        <p14:creationId xmlns:p14="http://schemas.microsoft.com/office/powerpoint/2010/main" val="403230176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45130" y="652388"/>
            <a:ext cx="9404723" cy="1400530"/>
          </a:xfrm>
        </p:spPr>
        <p:txBody>
          <a:bodyPr/>
          <a:lstStyle/>
          <a:p>
            <a:r>
              <a:rPr lang="es-MX" b="1" dirty="0"/>
              <a:t>1.4 Presupuesto de </a:t>
            </a:r>
            <a:r>
              <a:rPr lang="es-MX" b="1" dirty="0" smtClean="0"/>
              <a:t/>
            </a:r>
            <a:br>
              <a:rPr lang="es-MX" b="1" dirty="0" smtClean="0"/>
            </a:br>
            <a:r>
              <a:rPr lang="es-MX" b="1" dirty="0" smtClean="0"/>
              <a:t>Compra </a:t>
            </a:r>
            <a:r>
              <a:rPr lang="es-MX" b="1" dirty="0"/>
              <a:t>de Materia Prima</a:t>
            </a:r>
            <a:br>
              <a:rPr lang="es-MX" b="1" dirty="0"/>
            </a:br>
            <a:endParaRPr lang="es-MX" dirty="0"/>
          </a:p>
        </p:txBody>
      </p:sp>
      <p:sp>
        <p:nvSpPr>
          <p:cNvPr id="3" name="Marcador de contenido 2"/>
          <p:cNvSpPr>
            <a:spLocks noGrp="1"/>
          </p:cNvSpPr>
          <p:nvPr>
            <p:ph idx="1"/>
          </p:nvPr>
        </p:nvSpPr>
        <p:spPr>
          <a:xfrm>
            <a:off x="1450784" y="2528407"/>
            <a:ext cx="9412287" cy="3195737"/>
          </a:xfrm>
        </p:spPr>
        <p:txBody>
          <a:bodyPr>
            <a:normAutofit/>
          </a:bodyPr>
          <a:lstStyle/>
          <a:p>
            <a:pPr>
              <a:lnSpc>
                <a:spcPct val="150000"/>
              </a:lnSpc>
            </a:pPr>
            <a:r>
              <a:rPr lang="es-MX" sz="2400" dirty="0">
                <a:solidFill>
                  <a:srgbClr val="ABDFD5"/>
                </a:solidFill>
              </a:rPr>
              <a:t>Cantidad de materia prima que se comprará con su respectivo costo total de compras. Para su elaboración se requiere la cantidad de requerimientos de materia prima, las políticas de inventario y el costo de cada </a:t>
            </a:r>
            <a:r>
              <a:rPr lang="es-MX" sz="2400" dirty="0" smtClean="0">
                <a:solidFill>
                  <a:srgbClr val="ABDFD5"/>
                </a:solidFill>
              </a:rPr>
              <a:t>insumo.</a:t>
            </a:r>
            <a:endParaRPr lang="es-MX" sz="2400" dirty="0">
              <a:solidFill>
                <a:srgbClr val="ABDFD5"/>
              </a:solidFill>
            </a:endParaRPr>
          </a:p>
          <a:p>
            <a:endParaRPr lang="es-MX" dirty="0"/>
          </a:p>
        </p:txBody>
      </p:sp>
    </p:spTree>
    <p:extLst>
      <p:ext uri="{BB962C8B-B14F-4D97-AF65-F5344CB8AC3E}">
        <p14:creationId xmlns:p14="http://schemas.microsoft.com/office/powerpoint/2010/main" val="121035050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t>1.5 Presupuesto </a:t>
            </a:r>
            <a:r>
              <a:rPr lang="es-MX" b="1" dirty="0"/>
              <a:t>de </a:t>
            </a:r>
            <a:r>
              <a:rPr lang="es-MX" b="1" dirty="0" smtClean="0"/>
              <a:t/>
            </a:r>
            <a:br>
              <a:rPr lang="es-MX" b="1" dirty="0" smtClean="0"/>
            </a:br>
            <a:r>
              <a:rPr lang="es-MX" b="1" dirty="0" smtClean="0"/>
              <a:t>Mano </a:t>
            </a:r>
            <a:r>
              <a:rPr lang="es-MX" b="1" dirty="0"/>
              <a:t>de Obra Directa (MOD)</a:t>
            </a:r>
            <a:r>
              <a:rPr lang="es-MX" dirty="0"/>
              <a:t/>
            </a:r>
            <a:br>
              <a:rPr lang="es-MX" dirty="0"/>
            </a:br>
            <a:endParaRPr lang="es-MX" dirty="0"/>
          </a:p>
        </p:txBody>
      </p:sp>
      <p:sp>
        <p:nvSpPr>
          <p:cNvPr id="3" name="Marcador de contenido 2"/>
          <p:cNvSpPr>
            <a:spLocks noGrp="1"/>
          </p:cNvSpPr>
          <p:nvPr>
            <p:ph idx="1"/>
          </p:nvPr>
        </p:nvSpPr>
        <p:spPr>
          <a:xfrm>
            <a:off x="957008" y="2182432"/>
            <a:ext cx="9942640" cy="4053777"/>
          </a:xfrm>
        </p:spPr>
        <p:txBody>
          <a:bodyPr>
            <a:normAutofit fontScale="85000" lnSpcReduction="10000"/>
          </a:bodyPr>
          <a:lstStyle/>
          <a:p>
            <a:pPr>
              <a:lnSpc>
                <a:spcPct val="150000"/>
              </a:lnSpc>
            </a:pPr>
            <a:r>
              <a:rPr lang="es-MX" sz="2400" dirty="0">
                <a:solidFill>
                  <a:srgbClr val="ABDFD5"/>
                </a:solidFill>
              </a:rPr>
              <a:t>Documento que trata de Diagnosticar claramente las necesidades de recursos humanos (MOD) y cómo actuar de acuerdo con dicho diagnóstico para satisfacer los requerimientos de la producción planeada. </a:t>
            </a:r>
            <a:endParaRPr lang="es-MX" sz="2400" dirty="0" smtClean="0">
              <a:solidFill>
                <a:srgbClr val="ABDFD5"/>
              </a:solidFill>
            </a:endParaRPr>
          </a:p>
          <a:p>
            <a:pPr marL="0" indent="0">
              <a:lnSpc>
                <a:spcPct val="150000"/>
              </a:lnSpc>
              <a:buNone/>
            </a:pPr>
            <a:endParaRPr lang="es-MX" dirty="0">
              <a:solidFill>
                <a:srgbClr val="ABDFD5"/>
              </a:solidFill>
            </a:endParaRPr>
          </a:p>
          <a:p>
            <a:pPr>
              <a:lnSpc>
                <a:spcPct val="150000"/>
              </a:lnSpc>
            </a:pPr>
            <a:r>
              <a:rPr lang="es-MX" b="1" dirty="0"/>
              <a:t>Componentes:</a:t>
            </a:r>
            <a:endParaRPr lang="es-MX" dirty="0"/>
          </a:p>
          <a:p>
            <a:pPr marL="0" lvl="0" indent="0">
              <a:lnSpc>
                <a:spcPct val="150000"/>
              </a:lnSpc>
              <a:buNone/>
            </a:pPr>
            <a:r>
              <a:rPr lang="es-MX" dirty="0" smtClean="0">
                <a:solidFill>
                  <a:srgbClr val="ABDFD5"/>
                </a:solidFill>
              </a:rPr>
              <a:t>	Personal </a:t>
            </a:r>
            <a:endParaRPr lang="es-MX" dirty="0">
              <a:solidFill>
                <a:srgbClr val="ABDFD5"/>
              </a:solidFill>
            </a:endParaRPr>
          </a:p>
          <a:p>
            <a:pPr marL="0" lvl="0" indent="0">
              <a:lnSpc>
                <a:spcPct val="150000"/>
              </a:lnSpc>
              <a:buNone/>
            </a:pPr>
            <a:r>
              <a:rPr lang="es-MX" dirty="0" smtClean="0">
                <a:solidFill>
                  <a:srgbClr val="ABDFD5"/>
                </a:solidFill>
              </a:rPr>
              <a:t>	Cantidad </a:t>
            </a:r>
            <a:r>
              <a:rPr lang="es-MX" dirty="0">
                <a:solidFill>
                  <a:srgbClr val="ABDFD5"/>
                </a:solidFill>
              </a:rPr>
              <a:t>horas requeridas </a:t>
            </a:r>
          </a:p>
          <a:p>
            <a:pPr marL="0" lvl="0" indent="0">
              <a:lnSpc>
                <a:spcPct val="150000"/>
              </a:lnSpc>
              <a:buNone/>
            </a:pPr>
            <a:r>
              <a:rPr lang="es-MX" dirty="0" smtClean="0">
                <a:solidFill>
                  <a:srgbClr val="ABDFD5"/>
                </a:solidFill>
              </a:rPr>
              <a:t>	Valor </a:t>
            </a:r>
            <a:r>
              <a:rPr lang="es-MX" dirty="0">
                <a:solidFill>
                  <a:srgbClr val="ABDFD5"/>
                </a:solidFill>
              </a:rPr>
              <a:t>por hora unitaria</a:t>
            </a:r>
          </a:p>
          <a:p>
            <a:pPr marL="0" indent="0">
              <a:buNone/>
            </a:pPr>
            <a:endParaRPr lang="es-MX" dirty="0"/>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82434" y="3688271"/>
            <a:ext cx="3841112" cy="2547938"/>
          </a:xfrm>
          <a:prstGeom prst="rect">
            <a:avLst/>
          </a:prstGeom>
        </p:spPr>
      </p:pic>
    </p:spTree>
    <p:extLst>
      <p:ext uri="{BB962C8B-B14F-4D97-AF65-F5344CB8AC3E}">
        <p14:creationId xmlns:p14="http://schemas.microsoft.com/office/powerpoint/2010/main" val="229212031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t>1.6 Presupuesto </a:t>
            </a:r>
            <a:r>
              <a:rPr lang="es-MX" b="1" dirty="0"/>
              <a:t>de </a:t>
            </a:r>
            <a:r>
              <a:rPr lang="es-MX" b="1" dirty="0" smtClean="0"/>
              <a:t/>
            </a:r>
            <a:br>
              <a:rPr lang="es-MX" b="1" dirty="0" smtClean="0"/>
            </a:br>
            <a:r>
              <a:rPr lang="es-MX" b="1" dirty="0" smtClean="0"/>
              <a:t>Gastos </a:t>
            </a:r>
            <a:r>
              <a:rPr lang="es-MX" b="1" dirty="0"/>
              <a:t>de Fabricación Indirectos</a:t>
            </a:r>
            <a:endParaRPr lang="es-MX" dirty="0"/>
          </a:p>
        </p:txBody>
      </p:sp>
      <p:sp>
        <p:nvSpPr>
          <p:cNvPr id="3" name="Marcador de contenido 2"/>
          <p:cNvSpPr>
            <a:spLocks noGrp="1"/>
          </p:cNvSpPr>
          <p:nvPr>
            <p:ph idx="1"/>
          </p:nvPr>
        </p:nvSpPr>
        <p:spPr>
          <a:xfrm>
            <a:off x="1104293" y="2872068"/>
            <a:ext cx="9831931" cy="3089820"/>
          </a:xfrm>
        </p:spPr>
        <p:txBody>
          <a:bodyPr>
            <a:normAutofit/>
          </a:bodyPr>
          <a:lstStyle/>
          <a:p>
            <a:pPr>
              <a:lnSpc>
                <a:spcPct val="150000"/>
              </a:lnSpc>
            </a:pPr>
            <a:r>
              <a:rPr lang="es-MX" sz="2400" dirty="0">
                <a:solidFill>
                  <a:srgbClr val="ABDFD5"/>
                </a:solidFill>
              </a:rPr>
              <a:t>Son estimados que de manera indirecta intervienen en toda la etapa del proceso producción, son gastos que se deben cargar al costo del producto. </a:t>
            </a:r>
            <a:r>
              <a:rPr lang="es-MX" dirty="0" smtClean="0">
                <a:solidFill>
                  <a:srgbClr val="ABDFD5"/>
                </a:solidFill>
              </a:rPr>
              <a:t>(</a:t>
            </a:r>
            <a:r>
              <a:rPr lang="es-MX" dirty="0">
                <a:solidFill>
                  <a:srgbClr val="ABDFD5"/>
                </a:solidFill>
              </a:rPr>
              <a:t>grasas, aceites lubricantes, los repuestos para el mantenimiento de maquinaria y equipos) </a:t>
            </a:r>
          </a:p>
          <a:p>
            <a:pPr marL="0" indent="0">
              <a:lnSpc>
                <a:spcPct val="150000"/>
              </a:lnSpc>
              <a:buNone/>
            </a:pPr>
            <a:endParaRPr lang="es-MX" sz="2400" dirty="0">
              <a:solidFill>
                <a:srgbClr val="ABDFD5"/>
              </a:solidFill>
            </a:endParaRPr>
          </a:p>
        </p:txBody>
      </p:sp>
    </p:spTree>
    <p:extLst>
      <p:ext uri="{BB962C8B-B14F-4D97-AF65-F5344CB8AC3E}">
        <p14:creationId xmlns:p14="http://schemas.microsoft.com/office/powerpoint/2010/main" val="359985960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46111" y="452718"/>
            <a:ext cx="10485947" cy="1400530"/>
          </a:xfrm>
        </p:spPr>
        <p:txBody>
          <a:bodyPr/>
          <a:lstStyle/>
          <a:p>
            <a:r>
              <a:rPr lang="es-MX" b="1" dirty="0" smtClean="0"/>
              <a:t>1.7 Presupuesto </a:t>
            </a:r>
            <a:r>
              <a:rPr lang="es-MX" b="1" dirty="0"/>
              <a:t>de </a:t>
            </a:r>
            <a:r>
              <a:rPr lang="es-MX" b="1" dirty="0" smtClean="0"/>
              <a:t/>
            </a:r>
            <a:br>
              <a:rPr lang="es-MX" b="1" dirty="0" smtClean="0"/>
            </a:br>
            <a:r>
              <a:rPr lang="es-MX" b="1" dirty="0" smtClean="0"/>
              <a:t>Gastos </a:t>
            </a:r>
            <a:r>
              <a:rPr lang="es-MX" b="1" dirty="0"/>
              <a:t>de Operación </a:t>
            </a:r>
            <a:r>
              <a:rPr lang="es-MX" sz="2000" dirty="0" smtClean="0"/>
              <a:t>(</a:t>
            </a:r>
            <a:r>
              <a:rPr lang="es-MX" sz="2000" dirty="0"/>
              <a:t>Costos de Administración y Venta)</a:t>
            </a:r>
            <a:br>
              <a:rPr lang="es-MX" sz="2000" dirty="0"/>
            </a:br>
            <a:endParaRPr lang="es-MX" sz="3600" dirty="0"/>
          </a:p>
        </p:txBody>
      </p:sp>
      <p:sp>
        <p:nvSpPr>
          <p:cNvPr id="3" name="Marcador de contenido 2"/>
          <p:cNvSpPr>
            <a:spLocks noGrp="1"/>
          </p:cNvSpPr>
          <p:nvPr>
            <p:ph idx="1"/>
          </p:nvPr>
        </p:nvSpPr>
        <p:spPr>
          <a:xfrm>
            <a:off x="987900" y="2084832"/>
            <a:ext cx="9802368" cy="4005072"/>
          </a:xfrm>
        </p:spPr>
        <p:txBody>
          <a:bodyPr>
            <a:normAutofit fontScale="92500" lnSpcReduction="20000"/>
          </a:bodyPr>
          <a:lstStyle/>
          <a:p>
            <a:pPr>
              <a:lnSpc>
                <a:spcPct val="150000"/>
              </a:lnSpc>
            </a:pPr>
            <a:r>
              <a:rPr lang="es-MX" sz="2400" dirty="0" smtClean="0">
                <a:solidFill>
                  <a:srgbClr val="ABDFD5"/>
                </a:solidFill>
              </a:rPr>
              <a:t>Herramienta </a:t>
            </a:r>
            <a:r>
              <a:rPr lang="es-MX" sz="2400" dirty="0">
                <a:solidFill>
                  <a:srgbClr val="ABDFD5"/>
                </a:solidFill>
              </a:rPr>
              <a:t>que tiene por objeto planear los gastos en que incurrirán las funciones de distribución y administración de la empresa para llevar a cabo las actividades propias de su naturaleza. </a:t>
            </a:r>
            <a:r>
              <a:rPr lang="es-ES" sz="2400" dirty="0" smtClean="0">
                <a:solidFill>
                  <a:srgbClr val="C00000"/>
                </a:solidFill>
              </a:rPr>
              <a:t>(</a:t>
            </a:r>
            <a:r>
              <a:rPr lang="es-MX" sz="2400" dirty="0">
                <a:solidFill>
                  <a:srgbClr val="C00000"/>
                </a:solidFill>
              </a:rPr>
              <a:t>Ramírez </a:t>
            </a:r>
            <a:r>
              <a:rPr lang="es-ES" sz="2400" dirty="0">
                <a:solidFill>
                  <a:srgbClr val="C00000"/>
                </a:solidFill>
              </a:rPr>
              <a:t>2002: 321</a:t>
            </a:r>
            <a:r>
              <a:rPr lang="es-ES" sz="2400" dirty="0" smtClean="0">
                <a:solidFill>
                  <a:srgbClr val="C00000"/>
                </a:solidFill>
              </a:rPr>
              <a:t>)</a:t>
            </a:r>
          </a:p>
          <a:p>
            <a:pPr>
              <a:lnSpc>
                <a:spcPct val="150000"/>
              </a:lnSpc>
            </a:pPr>
            <a:endParaRPr lang="es-ES" dirty="0">
              <a:solidFill>
                <a:srgbClr val="ABDFD5"/>
              </a:solidFill>
            </a:endParaRPr>
          </a:p>
          <a:p>
            <a:pPr marL="0" indent="0">
              <a:lnSpc>
                <a:spcPct val="150000"/>
              </a:lnSpc>
              <a:buNone/>
            </a:pPr>
            <a:r>
              <a:rPr lang="es-MX" b="1" dirty="0" smtClean="0"/>
              <a:t>Comprende</a:t>
            </a:r>
            <a:r>
              <a:rPr lang="es-MX" b="1" dirty="0"/>
              <a:t>:</a:t>
            </a:r>
          </a:p>
          <a:p>
            <a:pPr>
              <a:lnSpc>
                <a:spcPct val="150000"/>
              </a:lnSpc>
            </a:pPr>
            <a:r>
              <a:rPr lang="es-MX" b="1" dirty="0">
                <a:solidFill>
                  <a:srgbClr val="ABDFD5"/>
                </a:solidFill>
              </a:rPr>
              <a:t>a) Presupuesto de Gastos de </a:t>
            </a:r>
            <a:r>
              <a:rPr lang="es-MX" b="1" dirty="0" smtClean="0">
                <a:solidFill>
                  <a:srgbClr val="ABDFD5"/>
                </a:solidFill>
              </a:rPr>
              <a:t>Venta</a:t>
            </a:r>
          </a:p>
          <a:p>
            <a:pPr>
              <a:lnSpc>
                <a:spcPct val="150000"/>
              </a:lnSpc>
            </a:pPr>
            <a:r>
              <a:rPr lang="es-MX" b="1" dirty="0" smtClean="0">
                <a:solidFill>
                  <a:srgbClr val="ABDFD5"/>
                </a:solidFill>
              </a:rPr>
              <a:t>b</a:t>
            </a:r>
            <a:r>
              <a:rPr lang="es-MX" b="1" dirty="0">
                <a:solidFill>
                  <a:srgbClr val="ABDFD5"/>
                </a:solidFill>
              </a:rPr>
              <a:t>) Presupuesto de Gastos Administrativos </a:t>
            </a:r>
            <a:endParaRPr lang="es-MX" dirty="0">
              <a:solidFill>
                <a:srgbClr val="ABDFD5"/>
              </a:solidFill>
            </a:endParaRPr>
          </a:p>
          <a:p>
            <a:pPr marL="0" indent="0">
              <a:buNone/>
            </a:pPr>
            <a:endParaRPr lang="es-MX" dirty="0"/>
          </a:p>
          <a:p>
            <a:endParaRPr lang="es-MX" dirty="0"/>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10214" y="3544124"/>
            <a:ext cx="3821844" cy="2545780"/>
          </a:xfrm>
          <a:prstGeom prst="rect">
            <a:avLst/>
          </a:prstGeom>
        </p:spPr>
      </p:pic>
    </p:spTree>
    <p:extLst>
      <p:ext uri="{BB962C8B-B14F-4D97-AF65-F5344CB8AC3E}">
        <p14:creationId xmlns:p14="http://schemas.microsoft.com/office/powerpoint/2010/main" val="155104685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t>1.8 Presupuesto </a:t>
            </a:r>
            <a:r>
              <a:rPr lang="es-MX" b="1" dirty="0"/>
              <a:t>de </a:t>
            </a:r>
            <a:r>
              <a:rPr lang="es-MX" b="1" dirty="0" smtClean="0"/>
              <a:t/>
            </a:r>
            <a:br>
              <a:rPr lang="es-MX" b="1" dirty="0" smtClean="0"/>
            </a:br>
            <a:r>
              <a:rPr lang="es-MX" b="1" dirty="0" smtClean="0"/>
              <a:t>Costo </a:t>
            </a:r>
            <a:r>
              <a:rPr lang="es-MX" b="1" dirty="0"/>
              <a:t>de Producción/Venta</a:t>
            </a:r>
            <a:r>
              <a:rPr lang="es-MX" dirty="0"/>
              <a:t/>
            </a:r>
            <a:br>
              <a:rPr lang="es-MX" dirty="0"/>
            </a:br>
            <a:endParaRPr lang="es-MX" dirty="0"/>
          </a:p>
        </p:txBody>
      </p:sp>
      <p:sp>
        <p:nvSpPr>
          <p:cNvPr id="3" name="Marcador de contenido 2"/>
          <p:cNvSpPr>
            <a:spLocks noGrp="1"/>
          </p:cNvSpPr>
          <p:nvPr>
            <p:ph idx="1"/>
          </p:nvPr>
        </p:nvSpPr>
        <p:spPr>
          <a:xfrm>
            <a:off x="646111" y="2814919"/>
            <a:ext cx="10440989" cy="3052482"/>
          </a:xfrm>
        </p:spPr>
        <p:txBody>
          <a:bodyPr>
            <a:normAutofit/>
          </a:bodyPr>
          <a:lstStyle/>
          <a:p>
            <a:pPr>
              <a:lnSpc>
                <a:spcPct val="150000"/>
              </a:lnSpc>
            </a:pPr>
            <a:r>
              <a:rPr lang="es-MX" sz="2400" dirty="0">
                <a:solidFill>
                  <a:srgbClr val="ABDFD5"/>
                </a:solidFill>
              </a:rPr>
              <a:t>Son estimados que de manera específica intervienen en todo el proceso de fabricación unitaria de un producto, quiere decir que del total del presupuesto del requerimiento de materiales se debe calcular la cantidad requerida por tipo de línea producida la misma que debe concordar con el presupuesto de producción</a:t>
            </a:r>
            <a:r>
              <a:rPr lang="es-MX" sz="2400" dirty="0" smtClean="0">
                <a:solidFill>
                  <a:srgbClr val="ABDFD5"/>
                </a:solidFill>
              </a:rPr>
              <a:t>.</a:t>
            </a:r>
          </a:p>
          <a:p>
            <a:pPr marL="0" indent="0">
              <a:lnSpc>
                <a:spcPct val="150000"/>
              </a:lnSpc>
              <a:buNone/>
            </a:pPr>
            <a:endParaRPr lang="es-MX" sz="2400" dirty="0">
              <a:solidFill>
                <a:srgbClr val="ABDFD5"/>
              </a:solidFill>
            </a:endParaRPr>
          </a:p>
          <a:p>
            <a:pPr marL="0" indent="0">
              <a:buNone/>
            </a:pPr>
            <a:endParaRPr lang="es-MX" dirty="0"/>
          </a:p>
        </p:txBody>
      </p:sp>
    </p:spTree>
    <p:extLst>
      <p:ext uri="{BB962C8B-B14F-4D97-AF65-F5344CB8AC3E}">
        <p14:creationId xmlns:p14="http://schemas.microsoft.com/office/powerpoint/2010/main" val="316051316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46111" y="452718"/>
            <a:ext cx="11069639" cy="1400530"/>
          </a:xfrm>
        </p:spPr>
        <p:txBody>
          <a:bodyPr/>
          <a:lstStyle/>
          <a:p>
            <a:r>
              <a:rPr lang="es-MX" b="1" dirty="0" smtClean="0"/>
              <a:t>Características del </a:t>
            </a:r>
            <a:br>
              <a:rPr lang="es-MX" b="1" dirty="0" smtClean="0"/>
            </a:br>
            <a:r>
              <a:rPr lang="es-MX" sz="4000" b="1" dirty="0" smtClean="0"/>
              <a:t>Presupuesto de Costo </a:t>
            </a:r>
            <a:r>
              <a:rPr lang="es-MX" sz="4000" b="1" dirty="0"/>
              <a:t>de </a:t>
            </a:r>
            <a:r>
              <a:rPr lang="es-MX" sz="4000" b="1" dirty="0" smtClean="0"/>
              <a:t>Producción/Venta</a:t>
            </a:r>
            <a:endParaRPr lang="es-MX" sz="4000" dirty="0"/>
          </a:p>
        </p:txBody>
      </p:sp>
      <p:sp>
        <p:nvSpPr>
          <p:cNvPr id="3" name="Marcador de contenido 2"/>
          <p:cNvSpPr>
            <a:spLocks noGrp="1"/>
          </p:cNvSpPr>
          <p:nvPr>
            <p:ph idx="1"/>
          </p:nvPr>
        </p:nvSpPr>
        <p:spPr>
          <a:xfrm>
            <a:off x="1103312" y="2052918"/>
            <a:ext cx="9774238" cy="4195481"/>
          </a:xfrm>
        </p:spPr>
        <p:txBody>
          <a:bodyPr>
            <a:normAutofit/>
          </a:bodyPr>
          <a:lstStyle/>
          <a:p>
            <a:pPr lvl="0"/>
            <a:r>
              <a:rPr lang="es-MX" sz="2400" dirty="0" smtClean="0">
                <a:solidFill>
                  <a:srgbClr val="ABDFD5"/>
                </a:solidFill>
              </a:rPr>
              <a:t>Debe </a:t>
            </a:r>
            <a:r>
              <a:rPr lang="es-MX" sz="2400" dirty="0">
                <a:solidFill>
                  <a:srgbClr val="ABDFD5"/>
                </a:solidFill>
              </a:rPr>
              <a:t>considerarse solo los materiales que se requiere para cada línea o molde. </a:t>
            </a:r>
            <a:endParaRPr lang="es-MX" sz="2400" dirty="0" smtClean="0">
              <a:solidFill>
                <a:srgbClr val="ABDFD5"/>
              </a:solidFill>
            </a:endParaRPr>
          </a:p>
          <a:p>
            <a:pPr marL="0" lvl="0" indent="0">
              <a:buNone/>
            </a:pPr>
            <a:endParaRPr lang="es-MX" sz="2400" dirty="0">
              <a:solidFill>
                <a:srgbClr val="ABDFD5"/>
              </a:solidFill>
            </a:endParaRPr>
          </a:p>
          <a:p>
            <a:pPr lvl="0"/>
            <a:r>
              <a:rPr lang="es-MX" sz="2400" dirty="0">
                <a:solidFill>
                  <a:srgbClr val="ABDFD5"/>
                </a:solidFill>
              </a:rPr>
              <a:t>Debe estimarse el costo. </a:t>
            </a:r>
            <a:endParaRPr lang="es-MX" sz="2400" dirty="0" smtClean="0">
              <a:solidFill>
                <a:srgbClr val="ABDFD5"/>
              </a:solidFill>
            </a:endParaRPr>
          </a:p>
          <a:p>
            <a:pPr marL="0" lvl="0" indent="0">
              <a:buNone/>
            </a:pPr>
            <a:endParaRPr lang="es-MX" sz="2400" dirty="0">
              <a:solidFill>
                <a:srgbClr val="ABDFD5"/>
              </a:solidFill>
            </a:endParaRPr>
          </a:p>
          <a:p>
            <a:pPr lvl="0"/>
            <a:r>
              <a:rPr lang="es-MX" sz="2400" dirty="0">
                <a:solidFill>
                  <a:srgbClr val="ABDFD5"/>
                </a:solidFill>
              </a:rPr>
              <a:t>No todos requieren el mismo material. </a:t>
            </a:r>
            <a:endParaRPr lang="es-MX" sz="2400" dirty="0" smtClean="0">
              <a:solidFill>
                <a:srgbClr val="ABDFD5"/>
              </a:solidFill>
            </a:endParaRPr>
          </a:p>
          <a:p>
            <a:pPr marL="0" lvl="0" indent="0">
              <a:buNone/>
            </a:pPr>
            <a:endParaRPr lang="es-MX" sz="2400" dirty="0">
              <a:solidFill>
                <a:srgbClr val="ABDFD5"/>
              </a:solidFill>
            </a:endParaRPr>
          </a:p>
          <a:p>
            <a:pPr lvl="0"/>
            <a:r>
              <a:rPr lang="es-MX" sz="2400" dirty="0">
                <a:solidFill>
                  <a:srgbClr val="ABDFD5"/>
                </a:solidFill>
              </a:rPr>
              <a:t>El valor final debe coincidir con el costo unitario establecido en el costo de producción.</a:t>
            </a:r>
          </a:p>
          <a:p>
            <a:endParaRPr lang="es-MX" sz="2400"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29512" y="2722054"/>
            <a:ext cx="3659396" cy="2435162"/>
          </a:xfrm>
          <a:prstGeom prst="rect">
            <a:avLst/>
          </a:prstGeom>
        </p:spPr>
      </p:pic>
    </p:spTree>
    <p:extLst>
      <p:ext uri="{BB962C8B-B14F-4D97-AF65-F5344CB8AC3E}">
        <p14:creationId xmlns:p14="http://schemas.microsoft.com/office/powerpoint/2010/main" val="113397730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t>1.9 Presupuesto </a:t>
            </a:r>
            <a:r>
              <a:rPr lang="es-MX" b="1" dirty="0"/>
              <a:t>de Inventarios</a:t>
            </a:r>
            <a:r>
              <a:rPr lang="es-MX" dirty="0"/>
              <a:t/>
            </a:r>
            <a:br>
              <a:rPr lang="es-MX" dirty="0"/>
            </a:br>
            <a:endParaRPr lang="es-MX" dirty="0"/>
          </a:p>
        </p:txBody>
      </p:sp>
      <p:sp>
        <p:nvSpPr>
          <p:cNvPr id="3" name="Marcador de contenido 2"/>
          <p:cNvSpPr>
            <a:spLocks noGrp="1"/>
          </p:cNvSpPr>
          <p:nvPr>
            <p:ph idx="1"/>
          </p:nvPr>
        </p:nvSpPr>
        <p:spPr>
          <a:xfrm>
            <a:off x="1103312" y="2052918"/>
            <a:ext cx="9723184" cy="3360329"/>
          </a:xfrm>
        </p:spPr>
        <p:txBody>
          <a:bodyPr>
            <a:normAutofit/>
          </a:bodyPr>
          <a:lstStyle/>
          <a:p>
            <a:pPr>
              <a:lnSpc>
                <a:spcPct val="150000"/>
              </a:lnSpc>
            </a:pPr>
            <a:r>
              <a:rPr lang="es-MX" sz="2400" dirty="0">
                <a:solidFill>
                  <a:srgbClr val="ABDFD5"/>
                </a:solidFill>
              </a:rPr>
              <a:t>Involucra los niveles de existencias esperados en cuanto a cantidad y costos, con base en políticas que instaure la gerencia y teniendo en cuenta los costos del mantenimiento de existencias tanto de materias primas como de productos terminados. </a:t>
            </a:r>
            <a:r>
              <a:rPr lang="es-ES" sz="2400" dirty="0">
                <a:solidFill>
                  <a:srgbClr val="C00000"/>
                </a:solidFill>
              </a:rPr>
              <a:t>(</a:t>
            </a:r>
            <a:r>
              <a:rPr lang="es-MX" sz="2400" dirty="0">
                <a:solidFill>
                  <a:srgbClr val="C00000"/>
                </a:solidFill>
              </a:rPr>
              <a:t>Burbano </a:t>
            </a:r>
            <a:r>
              <a:rPr lang="es-ES" sz="2400" dirty="0">
                <a:solidFill>
                  <a:srgbClr val="C00000"/>
                </a:solidFill>
              </a:rPr>
              <a:t>2011:197)</a:t>
            </a:r>
            <a:endParaRPr lang="es-MX" sz="2400" dirty="0">
              <a:solidFill>
                <a:srgbClr val="C00000"/>
              </a:solidFill>
            </a:endParaRPr>
          </a:p>
          <a:p>
            <a:pPr marL="0" indent="0">
              <a:buNone/>
            </a:pPr>
            <a:endParaRPr lang="es-MX" dirty="0"/>
          </a:p>
          <a:p>
            <a:endParaRPr lang="es-MX" dirty="0"/>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77859" y="4555206"/>
            <a:ext cx="3182493" cy="2115422"/>
          </a:xfrm>
          <a:prstGeom prst="rect">
            <a:avLst/>
          </a:prstGeom>
        </p:spPr>
      </p:pic>
    </p:spTree>
    <p:extLst>
      <p:ext uri="{BB962C8B-B14F-4D97-AF65-F5344CB8AC3E}">
        <p14:creationId xmlns:p14="http://schemas.microsoft.com/office/powerpoint/2010/main" val="418497230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b="1" dirty="0" smtClean="0"/>
              <a:t>1.10 Estado </a:t>
            </a:r>
            <a:r>
              <a:rPr lang="es-ES" b="1" dirty="0"/>
              <a:t>de Resultados Presupuestado</a:t>
            </a:r>
            <a:r>
              <a:rPr lang="es-MX" dirty="0"/>
              <a:t/>
            </a:r>
            <a:br>
              <a:rPr lang="es-MX" dirty="0"/>
            </a:br>
            <a:endParaRPr lang="es-MX" dirty="0"/>
          </a:p>
        </p:txBody>
      </p:sp>
      <p:sp>
        <p:nvSpPr>
          <p:cNvPr id="3" name="Marcador de contenido 2"/>
          <p:cNvSpPr>
            <a:spLocks noGrp="1"/>
          </p:cNvSpPr>
          <p:nvPr>
            <p:ph idx="1"/>
          </p:nvPr>
        </p:nvSpPr>
        <p:spPr>
          <a:xfrm>
            <a:off x="1408112" y="2891119"/>
            <a:ext cx="9888538" cy="2785782"/>
          </a:xfrm>
        </p:spPr>
        <p:txBody>
          <a:bodyPr/>
          <a:lstStyle/>
          <a:p>
            <a:pPr>
              <a:lnSpc>
                <a:spcPct val="150000"/>
              </a:lnSpc>
            </a:pPr>
            <a:r>
              <a:rPr lang="es-MX" sz="2800" dirty="0" smtClean="0">
                <a:solidFill>
                  <a:srgbClr val="ABDFD5"/>
                </a:solidFill>
              </a:rPr>
              <a:t>Es </a:t>
            </a:r>
            <a:r>
              <a:rPr lang="es-MX" sz="2800" dirty="0">
                <a:solidFill>
                  <a:srgbClr val="ABDFD5"/>
                </a:solidFill>
              </a:rPr>
              <a:t>el que resume todos los presupuestos en un reporte que permita a la administración conocer hacia dónde se dirigirán los esfuerzos de la compañía. </a:t>
            </a:r>
            <a:r>
              <a:rPr lang="es-ES" sz="2800" dirty="0" smtClean="0">
                <a:solidFill>
                  <a:srgbClr val="C00000"/>
                </a:solidFill>
              </a:rPr>
              <a:t>(</a:t>
            </a:r>
            <a:r>
              <a:rPr lang="es-MX" sz="2800" dirty="0">
                <a:solidFill>
                  <a:srgbClr val="C00000"/>
                </a:solidFill>
              </a:rPr>
              <a:t>Ramírez </a:t>
            </a:r>
            <a:r>
              <a:rPr lang="es-ES" sz="2800" dirty="0">
                <a:solidFill>
                  <a:srgbClr val="C00000"/>
                </a:solidFill>
              </a:rPr>
              <a:t>2002: 284)</a:t>
            </a:r>
            <a:endParaRPr lang="es-MX" sz="2800" dirty="0">
              <a:solidFill>
                <a:srgbClr val="C00000"/>
              </a:solidFill>
            </a:endParaRPr>
          </a:p>
          <a:p>
            <a:endParaRPr lang="es-MX" dirty="0">
              <a:solidFill>
                <a:srgbClr val="ABDFD5"/>
              </a:solidFill>
            </a:endParaRPr>
          </a:p>
        </p:txBody>
      </p:sp>
    </p:spTree>
    <p:extLst>
      <p:ext uri="{BB962C8B-B14F-4D97-AF65-F5344CB8AC3E}">
        <p14:creationId xmlns:p14="http://schemas.microsoft.com/office/powerpoint/2010/main" val="1992942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t>II.- </a:t>
            </a:r>
            <a:r>
              <a:rPr lang="es-MX" b="1" dirty="0"/>
              <a:t>Presupuesto Financiero</a:t>
            </a:r>
            <a:r>
              <a:rPr lang="es-MX" dirty="0"/>
              <a:t/>
            </a:r>
            <a:br>
              <a:rPr lang="es-MX" dirty="0"/>
            </a:br>
            <a:endParaRPr lang="es-MX" dirty="0"/>
          </a:p>
        </p:txBody>
      </p:sp>
      <p:sp>
        <p:nvSpPr>
          <p:cNvPr id="3" name="Marcador de contenido 2"/>
          <p:cNvSpPr>
            <a:spLocks noGrp="1"/>
          </p:cNvSpPr>
          <p:nvPr>
            <p:ph idx="1"/>
          </p:nvPr>
        </p:nvSpPr>
        <p:spPr>
          <a:xfrm>
            <a:off x="646111" y="2076451"/>
            <a:ext cx="10421938" cy="3981450"/>
          </a:xfrm>
        </p:spPr>
        <p:txBody>
          <a:bodyPr>
            <a:normAutofit/>
          </a:bodyPr>
          <a:lstStyle/>
          <a:p>
            <a:pPr>
              <a:lnSpc>
                <a:spcPct val="150000"/>
              </a:lnSpc>
            </a:pPr>
            <a:r>
              <a:rPr lang="es-MX" sz="2400" dirty="0" smtClean="0">
                <a:solidFill>
                  <a:srgbClr val="ABDFD5"/>
                </a:solidFill>
              </a:rPr>
              <a:t>Es </a:t>
            </a:r>
            <a:r>
              <a:rPr lang="es-MX" sz="2400" dirty="0">
                <a:solidFill>
                  <a:srgbClr val="ABDFD5"/>
                </a:solidFill>
              </a:rPr>
              <a:t>una herramienta mediante la cual se plantea la estructura financiera de la empresa. </a:t>
            </a:r>
            <a:r>
              <a:rPr lang="es-ES" sz="2400" dirty="0">
                <a:solidFill>
                  <a:srgbClr val="C00000"/>
                </a:solidFill>
              </a:rPr>
              <a:t>(</a:t>
            </a:r>
            <a:r>
              <a:rPr lang="es-MX" sz="2400" dirty="0">
                <a:solidFill>
                  <a:srgbClr val="C00000"/>
                </a:solidFill>
              </a:rPr>
              <a:t>Cárdenas y Nápoles </a:t>
            </a:r>
            <a:r>
              <a:rPr lang="es-ES" sz="2400" dirty="0">
                <a:solidFill>
                  <a:srgbClr val="C00000"/>
                </a:solidFill>
              </a:rPr>
              <a:t>2008:</a:t>
            </a:r>
            <a:r>
              <a:rPr lang="es-MX" sz="2400" dirty="0">
                <a:solidFill>
                  <a:srgbClr val="C00000"/>
                </a:solidFill>
              </a:rPr>
              <a:t>3</a:t>
            </a:r>
            <a:r>
              <a:rPr lang="es-ES" sz="2400" dirty="0" smtClean="0">
                <a:solidFill>
                  <a:srgbClr val="C00000"/>
                </a:solidFill>
              </a:rPr>
              <a:t>)</a:t>
            </a:r>
          </a:p>
          <a:p>
            <a:pPr marL="0" indent="0">
              <a:lnSpc>
                <a:spcPct val="150000"/>
              </a:lnSpc>
              <a:buNone/>
            </a:pPr>
            <a:endParaRPr lang="es-MX" sz="2400" dirty="0">
              <a:solidFill>
                <a:srgbClr val="ABDFD5"/>
              </a:solidFill>
            </a:endParaRPr>
          </a:p>
          <a:p>
            <a:pPr>
              <a:lnSpc>
                <a:spcPct val="150000"/>
              </a:lnSpc>
            </a:pPr>
            <a:r>
              <a:rPr lang="es-MX" sz="2400" dirty="0">
                <a:solidFill>
                  <a:srgbClr val="C00000"/>
                </a:solidFill>
              </a:rPr>
              <a:t>Según Ramírez Padilla </a:t>
            </a:r>
            <a:r>
              <a:rPr lang="es-ES" sz="2400" dirty="0">
                <a:solidFill>
                  <a:srgbClr val="C00000"/>
                </a:solidFill>
              </a:rPr>
              <a:t>(2002: 289), </a:t>
            </a:r>
            <a:r>
              <a:rPr lang="es-ES" sz="2400" dirty="0">
                <a:solidFill>
                  <a:srgbClr val="ABDFD5"/>
                </a:solidFill>
              </a:rPr>
              <a:t>es el que se </a:t>
            </a:r>
            <a:r>
              <a:rPr lang="es-MX" sz="2400" dirty="0">
                <a:solidFill>
                  <a:srgbClr val="ABDFD5"/>
                </a:solidFill>
              </a:rPr>
              <a:t>concentra en obtener los fondos de dichos recursos, estos son el reflejo del lugar en donde la administración quiere colocar la empresa. </a:t>
            </a:r>
          </a:p>
          <a:p>
            <a:pPr marL="0" indent="0">
              <a:buNone/>
            </a:pPr>
            <a:endParaRPr lang="es-MX" dirty="0"/>
          </a:p>
        </p:txBody>
      </p:sp>
    </p:spTree>
    <p:extLst>
      <p:ext uri="{BB962C8B-B14F-4D97-AF65-F5344CB8AC3E}">
        <p14:creationId xmlns:p14="http://schemas.microsoft.com/office/powerpoint/2010/main" val="296507868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a:t>Planeación </a:t>
            </a:r>
            <a:r>
              <a:rPr lang="es-MX" b="1" dirty="0" smtClean="0"/>
              <a:t>estratégica:</a:t>
            </a:r>
            <a:endParaRPr lang="es-MX" dirty="0"/>
          </a:p>
        </p:txBody>
      </p:sp>
      <p:sp>
        <p:nvSpPr>
          <p:cNvPr id="3" name="Marcador de contenido 2"/>
          <p:cNvSpPr>
            <a:spLocks noGrp="1"/>
          </p:cNvSpPr>
          <p:nvPr>
            <p:ph idx="1"/>
          </p:nvPr>
        </p:nvSpPr>
        <p:spPr>
          <a:xfrm>
            <a:off x="786384" y="1463040"/>
            <a:ext cx="10442448" cy="4785359"/>
          </a:xfrm>
        </p:spPr>
        <p:txBody>
          <a:bodyPr>
            <a:normAutofit/>
          </a:bodyPr>
          <a:lstStyle/>
          <a:p>
            <a:pPr>
              <a:lnSpc>
                <a:spcPct val="150000"/>
              </a:lnSpc>
            </a:pPr>
            <a:r>
              <a:rPr lang="es-MX" sz="2400" dirty="0" smtClean="0">
                <a:solidFill>
                  <a:srgbClr val="ABDFD5"/>
                </a:solidFill>
              </a:rPr>
              <a:t>Proceso </a:t>
            </a:r>
            <a:r>
              <a:rPr lang="es-MX" sz="2400" dirty="0">
                <a:solidFill>
                  <a:srgbClr val="ABDFD5"/>
                </a:solidFill>
              </a:rPr>
              <a:t>mediante el cual las empresas fijan sus objetivos o metas hacia los que quieren lograr, partiendo de ciertos puntos y fijando las estrategias necesarias para lograr su misión. </a:t>
            </a:r>
            <a:r>
              <a:rPr lang="es-ES" dirty="0">
                <a:solidFill>
                  <a:srgbClr val="C00000"/>
                </a:solidFill>
              </a:rPr>
              <a:t>(Ramírez, 2002: 320</a:t>
            </a:r>
            <a:r>
              <a:rPr lang="es-ES" dirty="0" smtClean="0">
                <a:solidFill>
                  <a:srgbClr val="C00000"/>
                </a:solidFill>
              </a:rPr>
              <a:t>)</a:t>
            </a:r>
          </a:p>
          <a:p>
            <a:pPr marL="0" indent="0">
              <a:lnSpc>
                <a:spcPct val="150000"/>
              </a:lnSpc>
              <a:buNone/>
            </a:pPr>
            <a:endParaRPr lang="es-ES" dirty="0" smtClean="0"/>
          </a:p>
          <a:p>
            <a:pPr>
              <a:lnSpc>
                <a:spcPct val="150000"/>
              </a:lnSpc>
            </a:pPr>
            <a:r>
              <a:rPr lang="es-ES" sz="2400" dirty="0" smtClean="0">
                <a:solidFill>
                  <a:srgbClr val="ABDFD5"/>
                </a:solidFill>
              </a:rPr>
              <a:t>Herramienta </a:t>
            </a:r>
            <a:r>
              <a:rPr lang="es-MX" sz="2400" dirty="0" smtClean="0">
                <a:solidFill>
                  <a:srgbClr val="ABDFD5"/>
                </a:solidFill>
              </a:rPr>
              <a:t>administrativa </a:t>
            </a:r>
            <a:r>
              <a:rPr lang="es-MX" sz="2400" dirty="0">
                <a:solidFill>
                  <a:srgbClr val="ABDFD5"/>
                </a:solidFill>
              </a:rPr>
              <a:t>que ayuda </a:t>
            </a:r>
            <a:r>
              <a:rPr lang="es-MX" sz="2400" dirty="0" smtClean="0">
                <a:solidFill>
                  <a:srgbClr val="ABDFD5"/>
                </a:solidFill>
              </a:rPr>
              <a:t>a</a:t>
            </a:r>
          </a:p>
          <a:p>
            <a:pPr marL="0" indent="0">
              <a:lnSpc>
                <a:spcPct val="150000"/>
              </a:lnSpc>
              <a:buNone/>
            </a:pPr>
            <a:r>
              <a:rPr lang="es-MX" sz="2400" dirty="0" smtClean="0">
                <a:solidFill>
                  <a:srgbClr val="ABDFD5"/>
                </a:solidFill>
              </a:rPr>
              <a:t>Incrementar las </a:t>
            </a:r>
            <a:r>
              <a:rPr lang="es-MX" sz="2400" dirty="0">
                <a:solidFill>
                  <a:srgbClr val="ABDFD5"/>
                </a:solidFill>
              </a:rPr>
              <a:t>posibilidades de éxito cuando se </a:t>
            </a:r>
            <a:endParaRPr lang="es-MX" sz="2400" dirty="0" smtClean="0">
              <a:solidFill>
                <a:srgbClr val="ABDFD5"/>
              </a:solidFill>
            </a:endParaRPr>
          </a:p>
          <a:p>
            <a:pPr marL="0" indent="0">
              <a:lnSpc>
                <a:spcPct val="150000"/>
              </a:lnSpc>
              <a:buNone/>
            </a:pPr>
            <a:r>
              <a:rPr lang="es-MX" sz="2400" dirty="0" smtClean="0">
                <a:solidFill>
                  <a:srgbClr val="ABDFD5"/>
                </a:solidFill>
              </a:rPr>
              <a:t>requiere </a:t>
            </a:r>
            <a:r>
              <a:rPr lang="es-MX" sz="2400" dirty="0">
                <a:solidFill>
                  <a:srgbClr val="ABDFD5"/>
                </a:solidFill>
              </a:rPr>
              <a:t>alcanzar </a:t>
            </a:r>
            <a:r>
              <a:rPr lang="es-MX" sz="2400" dirty="0" smtClean="0">
                <a:solidFill>
                  <a:srgbClr val="ABDFD5"/>
                </a:solidFill>
              </a:rPr>
              <a:t>algo </a:t>
            </a:r>
            <a:r>
              <a:rPr lang="es-MX" sz="2400" dirty="0">
                <a:solidFill>
                  <a:srgbClr val="ABDFD5"/>
                </a:solidFill>
              </a:rPr>
              <a:t>en situaciones de incertidumbre. </a:t>
            </a:r>
            <a:endParaRPr lang="es-MX" sz="2400" dirty="0" smtClean="0">
              <a:solidFill>
                <a:srgbClr val="ABDFD5"/>
              </a:solidFill>
            </a:endParaRPr>
          </a:p>
          <a:p>
            <a:pPr marL="0" indent="0">
              <a:buNone/>
            </a:pPr>
            <a:endParaRPr lang="es-MX" sz="2400" dirty="0" smtClean="0"/>
          </a:p>
          <a:p>
            <a:pPr marL="0" indent="0" algn="just">
              <a:buNone/>
            </a:pPr>
            <a:endParaRPr lang="es-MX" sz="2400" dirty="0"/>
          </a:p>
        </p:txBody>
      </p:sp>
    </p:spTree>
    <p:extLst>
      <p:ext uri="{BB962C8B-B14F-4D97-AF65-F5344CB8AC3E}">
        <p14:creationId xmlns:p14="http://schemas.microsoft.com/office/powerpoint/2010/main" val="296158273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46111" y="719418"/>
            <a:ext cx="9404723" cy="1400530"/>
          </a:xfrm>
        </p:spPr>
        <p:txBody>
          <a:bodyPr/>
          <a:lstStyle/>
          <a:p>
            <a:r>
              <a:rPr lang="es-MX" b="1" dirty="0"/>
              <a:t>Presupuesto </a:t>
            </a:r>
            <a:r>
              <a:rPr lang="es-MX" b="1" dirty="0" smtClean="0"/>
              <a:t>Financiero surge:</a:t>
            </a:r>
            <a:r>
              <a:rPr lang="es-MX" dirty="0"/>
              <a:t/>
            </a:r>
            <a:br>
              <a:rPr lang="es-MX" dirty="0"/>
            </a:br>
            <a:endParaRPr lang="es-MX" dirty="0"/>
          </a:p>
        </p:txBody>
      </p:sp>
      <p:sp>
        <p:nvSpPr>
          <p:cNvPr id="3" name="Marcador de contenido 2"/>
          <p:cNvSpPr>
            <a:spLocks noGrp="1"/>
          </p:cNvSpPr>
          <p:nvPr>
            <p:ph idx="1"/>
          </p:nvPr>
        </p:nvSpPr>
        <p:spPr>
          <a:xfrm>
            <a:off x="803846" y="2375980"/>
            <a:ext cx="9656890" cy="2433764"/>
          </a:xfrm>
        </p:spPr>
        <p:txBody>
          <a:bodyPr>
            <a:normAutofit/>
          </a:bodyPr>
          <a:lstStyle/>
          <a:p>
            <a:pPr>
              <a:lnSpc>
                <a:spcPct val="150000"/>
              </a:lnSpc>
            </a:pPr>
            <a:r>
              <a:rPr lang="es-MX" sz="2800" dirty="0" smtClean="0">
                <a:solidFill>
                  <a:srgbClr val="ABDFD5"/>
                </a:solidFill>
              </a:rPr>
              <a:t>De la </a:t>
            </a:r>
            <a:r>
              <a:rPr lang="es-MX" sz="2800" dirty="0">
                <a:solidFill>
                  <a:srgbClr val="ABDFD5"/>
                </a:solidFill>
              </a:rPr>
              <a:t>información generada por el Presupuesto de operación</a:t>
            </a:r>
            <a:r>
              <a:rPr lang="es-MX" sz="2800" dirty="0" smtClean="0">
                <a:solidFill>
                  <a:srgbClr val="ABDFD5"/>
                </a:solidFill>
              </a:rPr>
              <a:t>.</a:t>
            </a:r>
          </a:p>
          <a:p>
            <a:pPr>
              <a:lnSpc>
                <a:spcPct val="150000"/>
              </a:lnSpc>
            </a:pPr>
            <a:endParaRPr lang="es-MX" sz="2800" dirty="0"/>
          </a:p>
          <a:p>
            <a:endParaRPr lang="es-MX" sz="2800" dirty="0"/>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66874" y="3828383"/>
            <a:ext cx="3730833" cy="2474786"/>
          </a:xfrm>
          <a:prstGeom prst="rect">
            <a:avLst/>
          </a:prstGeom>
        </p:spPr>
      </p:pic>
    </p:spTree>
    <p:extLst>
      <p:ext uri="{BB962C8B-B14F-4D97-AF65-F5344CB8AC3E}">
        <p14:creationId xmlns:p14="http://schemas.microsoft.com/office/powerpoint/2010/main" val="171894050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noGrp="1"/>
          </p:cNvSpPr>
          <p:nvPr>
            <p:ph type="title"/>
          </p:nvPr>
        </p:nvSpPr>
        <p:spPr>
          <a:prstGeom prst="rect">
            <a:avLst/>
          </a:prstGeom>
        </p:spPr>
        <p:txBody>
          <a:bodyPr vert="horz" lIns="91440" tIns="45720" rIns="91440" bIns="45720" rtlCol="0" anchor="t">
            <a:noAutofit/>
          </a:bodyPr>
          <a:lst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b="1" dirty="0" smtClean="0"/>
              <a:t>Presupuesto Financiero finaliza con:</a:t>
            </a:r>
            <a:r>
              <a:rPr lang="es-MX" dirty="0" smtClean="0"/>
              <a:t/>
            </a:r>
            <a:br>
              <a:rPr lang="es-MX" dirty="0" smtClean="0"/>
            </a:br>
            <a:endParaRPr lang="es-MX" dirty="0"/>
          </a:p>
        </p:txBody>
      </p:sp>
      <p:sp>
        <p:nvSpPr>
          <p:cNvPr id="5" name="Marcador de contenido 2"/>
          <p:cNvSpPr txBox="1">
            <a:spLocks/>
          </p:cNvSpPr>
          <p:nvPr/>
        </p:nvSpPr>
        <p:spPr>
          <a:xfrm>
            <a:off x="646111" y="2532887"/>
            <a:ext cx="9126538" cy="276416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a:lstStyle>
          <a:p>
            <a:r>
              <a:rPr lang="es-MX" sz="3200" dirty="0" smtClean="0">
                <a:solidFill>
                  <a:srgbClr val="ABDFD5"/>
                </a:solidFill>
              </a:rPr>
              <a:t>Balance General presupuestado</a:t>
            </a:r>
          </a:p>
          <a:p>
            <a:pPr marL="0" indent="0">
              <a:buNone/>
            </a:pPr>
            <a:endParaRPr lang="es-MX" sz="3200" dirty="0" smtClean="0">
              <a:solidFill>
                <a:srgbClr val="ABDFD5"/>
              </a:solidFill>
            </a:endParaRPr>
          </a:p>
          <a:p>
            <a:r>
              <a:rPr lang="es-MX" sz="3200" dirty="0" smtClean="0">
                <a:solidFill>
                  <a:srgbClr val="ABDFD5"/>
                </a:solidFill>
              </a:rPr>
              <a:t>Estado de Resultados presupuestado hasta la utilidad neta.</a:t>
            </a:r>
          </a:p>
          <a:p>
            <a:endParaRPr lang="es-MX" sz="3200" dirty="0" smtClean="0"/>
          </a:p>
          <a:p>
            <a:endParaRPr lang="es-MX" sz="2800" dirty="0"/>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43899" y="1703641"/>
            <a:ext cx="2857500" cy="1914525"/>
          </a:xfrm>
          <a:prstGeom prst="rect">
            <a:avLst/>
          </a:prstGeom>
        </p:spPr>
      </p:pic>
    </p:spTree>
    <p:extLst>
      <p:ext uri="{BB962C8B-B14F-4D97-AF65-F5344CB8AC3E}">
        <p14:creationId xmlns:p14="http://schemas.microsoft.com/office/powerpoint/2010/main" val="170020248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b="1" dirty="0" smtClean="0"/>
              <a:t>Bibliografía:</a:t>
            </a:r>
            <a:r>
              <a:rPr lang="es-MX" dirty="0"/>
              <a:t/>
            </a:r>
            <a:br>
              <a:rPr lang="es-MX" dirty="0"/>
            </a:br>
            <a:endParaRPr lang="es-MX" dirty="0"/>
          </a:p>
        </p:txBody>
      </p:sp>
      <p:sp>
        <p:nvSpPr>
          <p:cNvPr id="3" name="Marcador de contenido 2"/>
          <p:cNvSpPr>
            <a:spLocks noGrp="1"/>
          </p:cNvSpPr>
          <p:nvPr>
            <p:ph idx="1"/>
          </p:nvPr>
        </p:nvSpPr>
        <p:spPr>
          <a:xfrm>
            <a:off x="902143" y="1371600"/>
            <a:ext cx="10198673" cy="4937759"/>
          </a:xfrm>
        </p:spPr>
        <p:txBody>
          <a:bodyPr>
            <a:normAutofit fontScale="85000" lnSpcReduction="20000"/>
          </a:bodyPr>
          <a:lstStyle/>
          <a:p>
            <a:r>
              <a:rPr lang="es-ES" dirty="0" smtClean="0">
                <a:solidFill>
                  <a:srgbClr val="ABDFD5"/>
                </a:solidFill>
              </a:rPr>
              <a:t>1</a:t>
            </a:r>
            <a:r>
              <a:rPr lang="es-ES" dirty="0">
                <a:solidFill>
                  <a:srgbClr val="ABDFD5"/>
                </a:solidFill>
              </a:rPr>
              <a:t>.- Burbano Ruiz, Jorge. </a:t>
            </a:r>
            <a:r>
              <a:rPr lang="es-ES" i="1" dirty="0">
                <a:solidFill>
                  <a:srgbClr val="ABDFD5"/>
                </a:solidFill>
              </a:rPr>
              <a:t>Presupuestos: Un enfoque de direccionamiento estratégico, gestión y control de recursos.</a:t>
            </a:r>
            <a:r>
              <a:rPr lang="es-ES" dirty="0">
                <a:solidFill>
                  <a:srgbClr val="ABDFD5"/>
                </a:solidFill>
              </a:rPr>
              <a:t>  </a:t>
            </a:r>
            <a:r>
              <a:rPr lang="es-MX" dirty="0">
                <a:solidFill>
                  <a:srgbClr val="ABDFD5"/>
                </a:solidFill>
              </a:rPr>
              <a:t>Ed.  McGraw-Hill. Colombia, </a:t>
            </a:r>
            <a:r>
              <a:rPr lang="es-ES" dirty="0">
                <a:solidFill>
                  <a:srgbClr val="ABDFD5"/>
                </a:solidFill>
              </a:rPr>
              <a:t>cuarta edición 2011</a:t>
            </a:r>
            <a:r>
              <a:rPr lang="es-ES" dirty="0" smtClean="0">
                <a:solidFill>
                  <a:srgbClr val="ABDFD5"/>
                </a:solidFill>
              </a:rPr>
              <a:t>.</a:t>
            </a:r>
          </a:p>
          <a:p>
            <a:pPr marL="0" indent="0">
              <a:buNone/>
            </a:pPr>
            <a:endParaRPr lang="es-MX" dirty="0">
              <a:solidFill>
                <a:srgbClr val="ABDFD5"/>
              </a:solidFill>
            </a:endParaRPr>
          </a:p>
          <a:p>
            <a:r>
              <a:rPr lang="es-ES" dirty="0">
                <a:solidFill>
                  <a:srgbClr val="ABDFD5"/>
                </a:solidFill>
              </a:rPr>
              <a:t>2.- Cárdenas Nápoles, Raúl. </a:t>
            </a:r>
            <a:r>
              <a:rPr lang="es-ES" i="1" dirty="0">
                <a:solidFill>
                  <a:srgbClr val="ABDFD5"/>
                </a:solidFill>
              </a:rPr>
              <a:t>Presupuestos teoría y práctica</a:t>
            </a:r>
            <a:r>
              <a:rPr lang="es-ES" dirty="0">
                <a:solidFill>
                  <a:srgbClr val="ABDFD5"/>
                </a:solidFill>
              </a:rPr>
              <a:t>. Ed. McGraw-Hill. México, última edición 2008</a:t>
            </a:r>
            <a:r>
              <a:rPr lang="es-ES" dirty="0" smtClean="0">
                <a:solidFill>
                  <a:srgbClr val="ABDFD5"/>
                </a:solidFill>
              </a:rPr>
              <a:t>.</a:t>
            </a:r>
          </a:p>
          <a:p>
            <a:pPr marL="0" indent="0">
              <a:buNone/>
            </a:pPr>
            <a:endParaRPr lang="es-MX" dirty="0">
              <a:solidFill>
                <a:srgbClr val="ABDFD5"/>
              </a:solidFill>
            </a:endParaRPr>
          </a:p>
          <a:p>
            <a:r>
              <a:rPr lang="es-ES" dirty="0">
                <a:solidFill>
                  <a:srgbClr val="ABDFD5"/>
                </a:solidFill>
              </a:rPr>
              <a:t>3.- Del Rio González, Cristóbal. </a:t>
            </a:r>
            <a:r>
              <a:rPr lang="es-ES" i="1" dirty="0">
                <a:solidFill>
                  <a:srgbClr val="ABDFD5"/>
                </a:solidFill>
              </a:rPr>
              <a:t>El Presupuesto.</a:t>
            </a:r>
            <a:r>
              <a:rPr lang="es-ES" dirty="0">
                <a:solidFill>
                  <a:srgbClr val="ABDFD5"/>
                </a:solidFill>
              </a:rPr>
              <a:t> Ed. Thomson. México, </a:t>
            </a:r>
            <a:r>
              <a:rPr lang="es-ES" dirty="0" smtClean="0">
                <a:solidFill>
                  <a:srgbClr val="ABDFD5"/>
                </a:solidFill>
              </a:rPr>
              <a:t>novena </a:t>
            </a:r>
            <a:r>
              <a:rPr lang="es-ES" dirty="0">
                <a:solidFill>
                  <a:srgbClr val="ABDFD5"/>
                </a:solidFill>
              </a:rPr>
              <a:t>edición 2003. </a:t>
            </a:r>
            <a:endParaRPr lang="es-ES" dirty="0" smtClean="0">
              <a:solidFill>
                <a:srgbClr val="ABDFD5"/>
              </a:solidFill>
            </a:endParaRPr>
          </a:p>
          <a:p>
            <a:pPr marL="0" indent="0">
              <a:buNone/>
            </a:pPr>
            <a:endParaRPr lang="es-MX" dirty="0">
              <a:solidFill>
                <a:srgbClr val="ABDFD5"/>
              </a:solidFill>
            </a:endParaRPr>
          </a:p>
          <a:p>
            <a:r>
              <a:rPr lang="es-ES" dirty="0">
                <a:solidFill>
                  <a:srgbClr val="ABDFD5"/>
                </a:solidFill>
              </a:rPr>
              <a:t>4.- Ponce Román, Carlos. </a:t>
            </a:r>
            <a:r>
              <a:rPr lang="es-ES" i="1" dirty="0">
                <a:solidFill>
                  <a:srgbClr val="ABDFD5"/>
                </a:solidFill>
              </a:rPr>
              <a:t>La Contabilidad por Áreas de Responsabilidad, significación contemporánea y humanística</a:t>
            </a:r>
            <a:r>
              <a:rPr lang="es-ES" dirty="0">
                <a:solidFill>
                  <a:srgbClr val="ABDFD5"/>
                </a:solidFill>
              </a:rPr>
              <a:t>. Ed. ECASA, México 1971</a:t>
            </a:r>
            <a:r>
              <a:rPr lang="es-ES" dirty="0" smtClean="0">
                <a:solidFill>
                  <a:srgbClr val="ABDFD5"/>
                </a:solidFill>
              </a:rPr>
              <a:t>.</a:t>
            </a:r>
          </a:p>
          <a:p>
            <a:pPr marL="0" indent="0">
              <a:buNone/>
            </a:pPr>
            <a:endParaRPr lang="es-MX" dirty="0">
              <a:solidFill>
                <a:srgbClr val="ABDFD5"/>
              </a:solidFill>
            </a:endParaRPr>
          </a:p>
          <a:p>
            <a:r>
              <a:rPr lang="es-MX" dirty="0">
                <a:solidFill>
                  <a:srgbClr val="ABDFD5"/>
                </a:solidFill>
              </a:rPr>
              <a:t>5. - Ralph S. </a:t>
            </a:r>
            <a:r>
              <a:rPr lang="es-MX" dirty="0" err="1">
                <a:solidFill>
                  <a:srgbClr val="ABDFD5"/>
                </a:solidFill>
              </a:rPr>
              <a:t>Polimeni</a:t>
            </a:r>
            <a:r>
              <a:rPr lang="es-MX" dirty="0">
                <a:solidFill>
                  <a:srgbClr val="ABDFD5"/>
                </a:solidFill>
              </a:rPr>
              <a:t>, Frank J. </a:t>
            </a:r>
            <a:r>
              <a:rPr lang="es-MX" dirty="0" err="1">
                <a:solidFill>
                  <a:srgbClr val="ABDFD5"/>
                </a:solidFill>
              </a:rPr>
              <a:t>Fabozzi</a:t>
            </a:r>
            <a:r>
              <a:rPr lang="es-MX" dirty="0">
                <a:solidFill>
                  <a:srgbClr val="ABDFD5"/>
                </a:solidFill>
              </a:rPr>
              <a:t> y Arthur H. </a:t>
            </a:r>
            <a:r>
              <a:rPr lang="es-MX" dirty="0" err="1">
                <a:solidFill>
                  <a:srgbClr val="ABDFD5"/>
                </a:solidFill>
              </a:rPr>
              <a:t>Adelberg</a:t>
            </a:r>
            <a:r>
              <a:rPr lang="es-MX" dirty="0">
                <a:solidFill>
                  <a:srgbClr val="ABDFD5"/>
                </a:solidFill>
              </a:rPr>
              <a:t>. </a:t>
            </a:r>
            <a:r>
              <a:rPr lang="es-MX" i="1" dirty="0">
                <a:solidFill>
                  <a:srgbClr val="ABDFD5"/>
                </a:solidFill>
              </a:rPr>
              <a:t>Contabilidad de Costos.</a:t>
            </a:r>
            <a:r>
              <a:rPr lang="es-MX" dirty="0">
                <a:solidFill>
                  <a:srgbClr val="ABDFD5"/>
                </a:solidFill>
              </a:rPr>
              <a:t> Ed. McGraw-Hill, Colombia, tercera edición. 1994</a:t>
            </a:r>
            <a:r>
              <a:rPr lang="es-MX" dirty="0" smtClean="0">
                <a:solidFill>
                  <a:srgbClr val="ABDFD5"/>
                </a:solidFill>
              </a:rPr>
              <a:t>.</a:t>
            </a:r>
          </a:p>
          <a:p>
            <a:pPr marL="0" indent="0">
              <a:buNone/>
            </a:pPr>
            <a:endParaRPr lang="es-MX" dirty="0">
              <a:solidFill>
                <a:srgbClr val="ABDFD5"/>
              </a:solidFill>
            </a:endParaRPr>
          </a:p>
          <a:p>
            <a:r>
              <a:rPr lang="es-ES" dirty="0">
                <a:solidFill>
                  <a:srgbClr val="ABDFD5"/>
                </a:solidFill>
              </a:rPr>
              <a:t>6.- Ramírez Padilla, David Noel. </a:t>
            </a:r>
            <a:r>
              <a:rPr lang="es-ES" i="1" dirty="0">
                <a:solidFill>
                  <a:srgbClr val="ABDFD5"/>
                </a:solidFill>
              </a:rPr>
              <a:t>Contabilidad Administrativa.</a:t>
            </a:r>
            <a:r>
              <a:rPr lang="es-ES" dirty="0">
                <a:solidFill>
                  <a:srgbClr val="ABDFD5"/>
                </a:solidFill>
              </a:rPr>
              <a:t> Ed. McGraw-Hill. México, sexta edición 2002. </a:t>
            </a:r>
            <a:endParaRPr lang="es-MX" dirty="0">
              <a:solidFill>
                <a:srgbClr val="ABDFD5"/>
              </a:solidFill>
            </a:endParaRPr>
          </a:p>
          <a:p>
            <a:pPr marL="0" indent="0">
              <a:buNone/>
            </a:pPr>
            <a:endParaRPr lang="es-MX" dirty="0">
              <a:solidFill>
                <a:srgbClr val="ABDFD5"/>
              </a:solidFill>
            </a:endParaRPr>
          </a:p>
        </p:txBody>
      </p:sp>
    </p:spTree>
    <p:extLst>
      <p:ext uri="{BB962C8B-B14F-4D97-AF65-F5344CB8AC3E}">
        <p14:creationId xmlns:p14="http://schemas.microsoft.com/office/powerpoint/2010/main" val="55088666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t>Base de la </a:t>
            </a:r>
            <a:br>
              <a:rPr lang="es-MX" b="1" dirty="0" smtClean="0"/>
            </a:br>
            <a:r>
              <a:rPr lang="es-MX" b="1" dirty="0" smtClean="0"/>
              <a:t>Planeación </a:t>
            </a:r>
            <a:r>
              <a:rPr lang="es-MX" b="1" dirty="0"/>
              <a:t>estratégica:</a:t>
            </a:r>
            <a:endParaRPr lang="es-MX" dirty="0"/>
          </a:p>
        </p:txBody>
      </p:sp>
      <p:sp>
        <p:nvSpPr>
          <p:cNvPr id="3" name="Marcador de contenido 2"/>
          <p:cNvSpPr>
            <a:spLocks noGrp="1"/>
          </p:cNvSpPr>
          <p:nvPr>
            <p:ph idx="1"/>
          </p:nvPr>
        </p:nvSpPr>
        <p:spPr>
          <a:xfrm>
            <a:off x="1104293" y="2130734"/>
            <a:ext cx="8946541" cy="708569"/>
          </a:xfrm>
        </p:spPr>
        <p:txBody>
          <a:bodyPr>
            <a:normAutofit/>
          </a:bodyPr>
          <a:lstStyle/>
          <a:p>
            <a:r>
              <a:rPr lang="es-MX" sz="2800" dirty="0" smtClean="0">
                <a:solidFill>
                  <a:srgbClr val="ABDFD5"/>
                </a:solidFill>
              </a:rPr>
              <a:t>La </a:t>
            </a:r>
            <a:r>
              <a:rPr lang="es-MX" sz="2800" dirty="0">
                <a:solidFill>
                  <a:srgbClr val="ABDFD5"/>
                </a:solidFill>
              </a:rPr>
              <a:t>administración por </a:t>
            </a:r>
            <a:r>
              <a:rPr lang="es-MX" sz="2800" dirty="0" smtClean="0">
                <a:solidFill>
                  <a:srgbClr val="ABDFD5"/>
                </a:solidFill>
              </a:rPr>
              <a:t>objetivos</a:t>
            </a:r>
          </a:p>
        </p:txBody>
      </p:sp>
      <p:sp>
        <p:nvSpPr>
          <p:cNvPr id="5" name="Título 1"/>
          <p:cNvSpPr txBox="1">
            <a:spLocks/>
          </p:cNvSpPr>
          <p:nvPr/>
        </p:nvSpPr>
        <p:spPr>
          <a:xfrm>
            <a:off x="645129" y="3274387"/>
            <a:ext cx="9888758" cy="1400530"/>
          </a:xfrm>
          <a:prstGeom prst="rect">
            <a:avLst/>
          </a:prstGeom>
        </p:spPr>
        <p:txBody>
          <a:bodyPr vert="horz" lIns="91440" tIns="45720" rIns="91440" bIns="45720" rtlCol="0" anchor="t">
            <a:noAutofit/>
          </a:bodyPr>
          <a:lst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b="1" dirty="0" smtClean="0"/>
              <a:t>Pregunta que </a:t>
            </a:r>
          </a:p>
          <a:p>
            <a:r>
              <a:rPr lang="es-MX" b="1" dirty="0" smtClean="0"/>
              <a:t>responde la Planeación Estratégica:</a:t>
            </a:r>
            <a:endParaRPr lang="es-MX" dirty="0"/>
          </a:p>
        </p:txBody>
      </p:sp>
      <p:sp>
        <p:nvSpPr>
          <p:cNvPr id="7" name="Marcador de contenido 2"/>
          <p:cNvSpPr txBox="1">
            <a:spLocks/>
          </p:cNvSpPr>
          <p:nvPr/>
        </p:nvSpPr>
        <p:spPr>
          <a:xfrm>
            <a:off x="1104292" y="4846495"/>
            <a:ext cx="8946541" cy="1257210"/>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a:lstStyle>
          <a:p>
            <a:r>
              <a:rPr lang="es-MX" sz="2800" dirty="0" smtClean="0">
                <a:solidFill>
                  <a:srgbClr val="ABDFD5"/>
                </a:solidFill>
              </a:rPr>
              <a:t>¿qué hacer?</a:t>
            </a:r>
          </a:p>
          <a:p>
            <a:endParaRPr lang="es-MX" sz="2800" dirty="0"/>
          </a:p>
        </p:txBody>
      </p:sp>
      <p:pic>
        <p:nvPicPr>
          <p:cNvPr id="9" name="Imagen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40804" y="1083475"/>
            <a:ext cx="3596587" cy="2409713"/>
          </a:xfrm>
          <a:prstGeom prst="rect">
            <a:avLst/>
          </a:prstGeom>
        </p:spPr>
      </p:pic>
    </p:spTree>
    <p:extLst>
      <p:ext uri="{BB962C8B-B14F-4D97-AF65-F5344CB8AC3E}">
        <p14:creationId xmlns:p14="http://schemas.microsoft.com/office/powerpoint/2010/main" val="161646913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45130" y="928206"/>
            <a:ext cx="9404723" cy="1400530"/>
          </a:xfrm>
        </p:spPr>
        <p:txBody>
          <a:bodyPr/>
          <a:lstStyle/>
          <a:p>
            <a:r>
              <a:rPr lang="es-MX" b="1" dirty="0"/>
              <a:t>Objetivo de la Planeación estratégica:</a:t>
            </a:r>
            <a:endParaRPr lang="es-MX" dirty="0"/>
          </a:p>
        </p:txBody>
      </p:sp>
      <p:sp>
        <p:nvSpPr>
          <p:cNvPr id="3" name="Marcador de contenido 2"/>
          <p:cNvSpPr>
            <a:spLocks noGrp="1"/>
          </p:cNvSpPr>
          <p:nvPr>
            <p:ph idx="1"/>
          </p:nvPr>
        </p:nvSpPr>
        <p:spPr>
          <a:xfrm>
            <a:off x="1103312" y="3145536"/>
            <a:ext cx="9741472" cy="3102863"/>
          </a:xfrm>
        </p:spPr>
        <p:txBody>
          <a:bodyPr>
            <a:normAutofit/>
          </a:bodyPr>
          <a:lstStyle/>
          <a:p>
            <a:pPr>
              <a:lnSpc>
                <a:spcPct val="150000"/>
              </a:lnSpc>
            </a:pPr>
            <a:r>
              <a:rPr lang="es-MX" sz="2800" dirty="0">
                <a:solidFill>
                  <a:srgbClr val="ABDFD5"/>
                </a:solidFill>
              </a:rPr>
              <a:t>S</a:t>
            </a:r>
            <a:r>
              <a:rPr lang="es-MX" sz="2800" dirty="0" smtClean="0">
                <a:solidFill>
                  <a:srgbClr val="ABDFD5"/>
                </a:solidFill>
              </a:rPr>
              <a:t>ervir </a:t>
            </a:r>
            <a:r>
              <a:rPr lang="es-MX" sz="2800" dirty="0">
                <a:solidFill>
                  <a:srgbClr val="ABDFD5"/>
                </a:solidFill>
              </a:rPr>
              <a:t>como herramienta para transformar la empresa en una organización competitiva mediante los presupuestos.</a:t>
            </a:r>
          </a:p>
          <a:p>
            <a:endParaRPr lang="es-MX" sz="2400" dirty="0"/>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72894" y="1134079"/>
            <a:ext cx="2619375" cy="1743075"/>
          </a:xfrm>
          <a:prstGeom prst="rect">
            <a:avLst/>
          </a:prstGeom>
        </p:spPr>
      </p:pic>
    </p:spTree>
    <p:extLst>
      <p:ext uri="{BB962C8B-B14F-4D97-AF65-F5344CB8AC3E}">
        <p14:creationId xmlns:p14="http://schemas.microsoft.com/office/powerpoint/2010/main" val="222514784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a:t>Ventajas de la planeación estratégica </a:t>
            </a:r>
            <a:r>
              <a:rPr lang="es-MX" sz="2000" dirty="0">
                <a:solidFill>
                  <a:srgbClr val="C00000"/>
                </a:solidFill>
              </a:rPr>
              <a:t>según Burbano Ruiz </a:t>
            </a:r>
            <a:r>
              <a:rPr lang="es-ES" sz="2000" dirty="0">
                <a:solidFill>
                  <a:srgbClr val="C00000"/>
                </a:solidFill>
              </a:rPr>
              <a:t>(2011: 13):</a:t>
            </a:r>
            <a:r>
              <a:rPr lang="es-MX" dirty="0">
                <a:solidFill>
                  <a:srgbClr val="C00000"/>
                </a:solidFill>
              </a:rPr>
              <a:t/>
            </a:r>
            <a:br>
              <a:rPr lang="es-MX" dirty="0">
                <a:solidFill>
                  <a:srgbClr val="C00000"/>
                </a:solidFill>
              </a:rPr>
            </a:br>
            <a:endParaRPr lang="es-MX" dirty="0">
              <a:solidFill>
                <a:srgbClr val="C00000"/>
              </a:solidFill>
            </a:endParaRPr>
          </a:p>
        </p:txBody>
      </p:sp>
      <p:sp>
        <p:nvSpPr>
          <p:cNvPr id="3" name="Marcador de contenido 2"/>
          <p:cNvSpPr>
            <a:spLocks noGrp="1"/>
          </p:cNvSpPr>
          <p:nvPr>
            <p:ph idx="1"/>
          </p:nvPr>
        </p:nvSpPr>
        <p:spPr>
          <a:xfrm>
            <a:off x="1103312" y="2052918"/>
            <a:ext cx="9759760" cy="4195481"/>
          </a:xfrm>
        </p:spPr>
        <p:txBody>
          <a:bodyPr>
            <a:normAutofit lnSpcReduction="10000"/>
          </a:bodyPr>
          <a:lstStyle/>
          <a:p>
            <a:pPr lvl="0"/>
            <a:r>
              <a:rPr lang="es-MX" sz="2400" dirty="0">
                <a:solidFill>
                  <a:srgbClr val="ABDFD5"/>
                </a:solidFill>
              </a:rPr>
              <a:t>Se piensa en todas las actividades que se pueden realizar en el </a:t>
            </a:r>
            <a:r>
              <a:rPr lang="es-MX" sz="2400" dirty="0" smtClean="0">
                <a:solidFill>
                  <a:srgbClr val="ABDFD5"/>
                </a:solidFill>
              </a:rPr>
              <a:t>futuro</a:t>
            </a:r>
          </a:p>
          <a:p>
            <a:pPr marL="0" lvl="0" indent="0">
              <a:buNone/>
            </a:pPr>
            <a:endParaRPr lang="es-MX" sz="2400" dirty="0">
              <a:solidFill>
                <a:srgbClr val="ABDFD5"/>
              </a:solidFill>
            </a:endParaRPr>
          </a:p>
          <a:p>
            <a:pPr lvl="0"/>
            <a:r>
              <a:rPr lang="es-MX" sz="2400" dirty="0">
                <a:solidFill>
                  <a:srgbClr val="ABDFD5"/>
                </a:solidFill>
              </a:rPr>
              <a:t>Se integran políticas y decisiones que los directivos pueden adoptar ante determinadas </a:t>
            </a:r>
            <a:r>
              <a:rPr lang="es-MX" sz="2400" dirty="0" smtClean="0">
                <a:solidFill>
                  <a:srgbClr val="ABDFD5"/>
                </a:solidFill>
              </a:rPr>
              <a:t>situaciones</a:t>
            </a:r>
          </a:p>
          <a:p>
            <a:pPr marL="0" lvl="0" indent="0">
              <a:buNone/>
            </a:pPr>
            <a:endParaRPr lang="es-MX" sz="2400" dirty="0">
              <a:solidFill>
                <a:srgbClr val="ABDFD5"/>
              </a:solidFill>
            </a:endParaRPr>
          </a:p>
          <a:p>
            <a:pPr lvl="0"/>
            <a:r>
              <a:rPr lang="es-MX" sz="2400" dirty="0">
                <a:solidFill>
                  <a:srgbClr val="ABDFD5"/>
                </a:solidFill>
              </a:rPr>
              <a:t>Se fijan estándares en cuanto a la actuación </a:t>
            </a:r>
            <a:r>
              <a:rPr lang="es-MX" sz="2400" dirty="0" smtClean="0">
                <a:solidFill>
                  <a:srgbClr val="ABDFD5"/>
                </a:solidFill>
              </a:rPr>
              <a:t>futura</a:t>
            </a:r>
          </a:p>
          <a:p>
            <a:pPr marL="0" lvl="0" indent="0">
              <a:buNone/>
            </a:pPr>
            <a:endParaRPr lang="es-MX" sz="2400" dirty="0">
              <a:solidFill>
                <a:srgbClr val="ABDFD5"/>
              </a:solidFill>
            </a:endParaRPr>
          </a:p>
          <a:p>
            <a:pPr lvl="0"/>
            <a:r>
              <a:rPr lang="es-MX" sz="2400" dirty="0">
                <a:solidFill>
                  <a:srgbClr val="ABDFD5"/>
                </a:solidFill>
              </a:rPr>
              <a:t>Se concretan las actividades y se compromete al personal con las metas</a:t>
            </a:r>
          </a:p>
          <a:p>
            <a:pPr marL="0" indent="0">
              <a:buNone/>
            </a:pPr>
            <a:endParaRPr lang="es-MX" dirty="0"/>
          </a:p>
        </p:txBody>
      </p:sp>
    </p:spTree>
    <p:extLst>
      <p:ext uri="{BB962C8B-B14F-4D97-AF65-F5344CB8AC3E}">
        <p14:creationId xmlns:p14="http://schemas.microsoft.com/office/powerpoint/2010/main" val="19512272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46111" y="338418"/>
            <a:ext cx="9404723" cy="1400530"/>
          </a:xfrm>
        </p:spPr>
        <p:txBody>
          <a:bodyPr/>
          <a:lstStyle/>
          <a:p>
            <a:r>
              <a:rPr lang="es-MX" sz="4000" b="1" dirty="0"/>
              <a:t>Modelo de Planeación </a:t>
            </a:r>
            <a:r>
              <a:rPr lang="es-MX" sz="4000" b="1" dirty="0" smtClean="0"/>
              <a:t>estratégica </a:t>
            </a:r>
            <a:br>
              <a:rPr lang="es-MX" sz="4000" b="1" dirty="0" smtClean="0"/>
            </a:br>
            <a:r>
              <a:rPr lang="es-MX" sz="2400" dirty="0" smtClean="0">
                <a:solidFill>
                  <a:srgbClr val="C00000"/>
                </a:solidFill>
              </a:rPr>
              <a:t>según </a:t>
            </a:r>
            <a:r>
              <a:rPr lang="es-MX" sz="2400" dirty="0">
                <a:solidFill>
                  <a:srgbClr val="C00000"/>
                </a:solidFill>
              </a:rPr>
              <a:t>Ramírez Padilla</a:t>
            </a:r>
            <a:r>
              <a:rPr lang="es-ES" sz="2400" dirty="0">
                <a:solidFill>
                  <a:srgbClr val="C00000"/>
                </a:solidFill>
              </a:rPr>
              <a:t> (2002: 261)</a:t>
            </a:r>
            <a:r>
              <a:rPr lang="es-MX" sz="2400" b="1" dirty="0">
                <a:solidFill>
                  <a:srgbClr val="C00000"/>
                </a:solidFill>
              </a:rPr>
              <a:t>:</a:t>
            </a:r>
            <a:r>
              <a:rPr lang="es-MX" sz="2400" dirty="0"/>
              <a:t/>
            </a:r>
            <a:br>
              <a:rPr lang="es-MX" sz="2400" dirty="0"/>
            </a:br>
            <a:endParaRPr lang="es-MX" dirty="0"/>
          </a:p>
        </p:txBody>
      </p:sp>
      <p:graphicFrame>
        <p:nvGraphicFramePr>
          <p:cNvPr id="7" name="Marcador de contenido 6"/>
          <p:cNvGraphicFramePr>
            <a:graphicFrameLocks noGrp="1"/>
          </p:cNvGraphicFramePr>
          <p:nvPr>
            <p:ph idx="1"/>
            <p:extLst>
              <p:ext uri="{D42A27DB-BD31-4B8C-83A1-F6EECF244321}">
                <p14:modId xmlns:p14="http://schemas.microsoft.com/office/powerpoint/2010/main" val="3870644432"/>
              </p:ext>
            </p:extLst>
          </p:nvPr>
        </p:nvGraphicFramePr>
        <p:xfrm>
          <a:off x="719328" y="1738948"/>
          <a:ext cx="10753344" cy="4275010"/>
        </p:xfrm>
        <a:graphic>
          <a:graphicData uri="http://schemas.openxmlformats.org/drawingml/2006/table">
            <a:tbl>
              <a:tblPr firstRow="1" bandRow="1">
                <a:tableStyleId>{5C22544A-7EE6-4342-B048-85BDC9FD1C3A}</a:tableStyleId>
              </a:tblPr>
              <a:tblGrid>
                <a:gridCol w="3584448"/>
                <a:gridCol w="3584448"/>
                <a:gridCol w="3584448"/>
              </a:tblGrid>
              <a:tr h="443681">
                <a:tc>
                  <a:txBody>
                    <a:bodyPr/>
                    <a:lstStyle/>
                    <a:p>
                      <a:pPr algn="ctr">
                        <a:lnSpc>
                          <a:spcPct val="100000"/>
                        </a:lnSpc>
                        <a:spcAft>
                          <a:spcPts val="0"/>
                        </a:spcAft>
                      </a:pPr>
                      <a:r>
                        <a:rPr lang="es-MX" sz="1800" b="1" dirty="0">
                          <a:solidFill>
                            <a:srgbClr val="ABDFD5"/>
                          </a:solidFill>
                          <a:effectLst/>
                          <a:latin typeface="+mj-lt"/>
                          <a:ea typeface="Calibri" panose="020F0502020204030204" pitchFamily="34" charset="0"/>
                          <a:cs typeface="Arial" panose="020B0604020202020204" pitchFamily="34" charset="0"/>
                        </a:rPr>
                        <a:t>Donde está:</a:t>
                      </a:r>
                      <a:endParaRPr lang="es-MX" sz="1800" dirty="0">
                        <a:solidFill>
                          <a:srgbClr val="ABDFD5"/>
                        </a:solidFill>
                        <a:effectLst/>
                        <a:latin typeface="+mj-lt"/>
                        <a:ea typeface="Calibri" panose="020F0502020204030204" pitchFamily="34" charset="0"/>
                        <a:cs typeface="Times New Roman" panose="02020603050405020304" pitchFamily="18" charset="0"/>
                      </a:endParaRPr>
                    </a:p>
                  </a:txBody>
                  <a:tcPr marL="68580" marR="68580" marT="0" marB="0" anchor="ctr">
                    <a:noFill/>
                  </a:tcPr>
                </a:tc>
                <a:tc>
                  <a:txBody>
                    <a:bodyPr/>
                    <a:lstStyle/>
                    <a:p>
                      <a:pPr algn="ctr">
                        <a:lnSpc>
                          <a:spcPct val="100000"/>
                        </a:lnSpc>
                        <a:spcAft>
                          <a:spcPts val="0"/>
                        </a:spcAft>
                      </a:pPr>
                      <a:r>
                        <a:rPr lang="es-MX" sz="1800" b="1" dirty="0">
                          <a:solidFill>
                            <a:srgbClr val="ABDFD5"/>
                          </a:solidFill>
                          <a:effectLst/>
                          <a:latin typeface="+mj-lt"/>
                          <a:ea typeface="Calibri" panose="020F0502020204030204" pitchFamily="34" charset="0"/>
                          <a:cs typeface="Arial" panose="020B0604020202020204" pitchFamily="34" charset="0"/>
                        </a:rPr>
                        <a:t>Como lograrlo :</a:t>
                      </a:r>
                      <a:endParaRPr lang="es-MX" sz="1800" dirty="0">
                        <a:solidFill>
                          <a:srgbClr val="ABDFD5"/>
                        </a:solidFill>
                        <a:effectLst/>
                        <a:latin typeface="+mj-lt"/>
                        <a:ea typeface="Calibri" panose="020F0502020204030204" pitchFamily="34" charset="0"/>
                        <a:cs typeface="Times New Roman" panose="02020603050405020304" pitchFamily="18" charset="0"/>
                      </a:endParaRPr>
                    </a:p>
                  </a:txBody>
                  <a:tcPr marL="68580" marR="68580" marT="0" marB="0" anchor="ctr">
                    <a:noFill/>
                  </a:tcPr>
                </a:tc>
                <a:tc>
                  <a:txBody>
                    <a:bodyPr/>
                    <a:lstStyle/>
                    <a:p>
                      <a:pPr algn="ctr">
                        <a:lnSpc>
                          <a:spcPct val="100000"/>
                        </a:lnSpc>
                        <a:spcAft>
                          <a:spcPts val="0"/>
                        </a:spcAft>
                      </a:pPr>
                      <a:r>
                        <a:rPr lang="es-MX" sz="1800" b="1" dirty="0">
                          <a:solidFill>
                            <a:srgbClr val="ABDFD5"/>
                          </a:solidFill>
                          <a:effectLst/>
                          <a:latin typeface="+mj-lt"/>
                          <a:ea typeface="Calibri" panose="020F0502020204030204" pitchFamily="34" charset="0"/>
                          <a:cs typeface="Arial" panose="020B0604020202020204" pitchFamily="34" charset="0"/>
                        </a:rPr>
                        <a:t>Hacia donde se quiere ir:</a:t>
                      </a:r>
                      <a:endParaRPr lang="es-MX" sz="1800" dirty="0">
                        <a:solidFill>
                          <a:srgbClr val="ABDFD5"/>
                        </a:solidFill>
                        <a:effectLst/>
                        <a:latin typeface="+mj-lt"/>
                        <a:ea typeface="Calibri" panose="020F0502020204030204" pitchFamily="34" charset="0"/>
                        <a:cs typeface="Times New Roman" panose="02020603050405020304" pitchFamily="18" charset="0"/>
                      </a:endParaRPr>
                    </a:p>
                  </a:txBody>
                  <a:tcPr marL="68580" marR="68580" marT="0" marB="0" anchor="ctr">
                    <a:noFill/>
                  </a:tcPr>
                </a:tc>
              </a:tr>
              <a:tr h="887360">
                <a:tc>
                  <a:txBody>
                    <a:bodyPr/>
                    <a:lstStyle/>
                    <a:p>
                      <a:pPr algn="l">
                        <a:lnSpc>
                          <a:spcPct val="100000"/>
                        </a:lnSpc>
                        <a:spcAft>
                          <a:spcPts val="0"/>
                        </a:spcAft>
                      </a:pPr>
                      <a:r>
                        <a:rPr lang="es-MX" sz="1800" dirty="0">
                          <a:solidFill>
                            <a:srgbClr val="ABDFD5"/>
                          </a:solidFill>
                          <a:effectLst/>
                          <a:latin typeface="+mj-lt"/>
                          <a:ea typeface="Calibri" panose="020F0502020204030204" pitchFamily="34" charset="0"/>
                          <a:cs typeface="Arial" panose="020B0604020202020204" pitchFamily="34" charset="0"/>
                        </a:rPr>
                        <a:t>3.- Identificación del negocio</a:t>
                      </a:r>
                      <a:endParaRPr lang="es-MX" sz="1800" dirty="0">
                        <a:solidFill>
                          <a:srgbClr val="ABDFD5"/>
                        </a:solidFill>
                        <a:effectLst/>
                        <a:latin typeface="+mj-lt"/>
                        <a:ea typeface="Calibri" panose="020F0502020204030204" pitchFamily="34" charset="0"/>
                        <a:cs typeface="Times New Roman" panose="02020603050405020304" pitchFamily="18" charset="0"/>
                      </a:endParaRPr>
                    </a:p>
                  </a:txBody>
                  <a:tcPr marL="68580" marR="68580" marT="0" marB="0" anchor="ctr">
                    <a:noFill/>
                  </a:tcPr>
                </a:tc>
                <a:tc>
                  <a:txBody>
                    <a:bodyPr/>
                    <a:lstStyle/>
                    <a:p>
                      <a:pPr>
                        <a:lnSpc>
                          <a:spcPct val="100000"/>
                        </a:lnSpc>
                        <a:spcAft>
                          <a:spcPts val="0"/>
                        </a:spcAft>
                      </a:pPr>
                      <a:r>
                        <a:rPr lang="es-MX" sz="1800" dirty="0">
                          <a:solidFill>
                            <a:srgbClr val="ABDFD5"/>
                          </a:solidFill>
                          <a:effectLst/>
                          <a:latin typeface="+mj-lt"/>
                          <a:ea typeface="Calibri" panose="020F0502020204030204" pitchFamily="34" charset="0"/>
                          <a:cs typeface="Arial" panose="020B0604020202020204" pitchFamily="34" charset="0"/>
                        </a:rPr>
                        <a:t>7.- Definición de la dirección estratégica</a:t>
                      </a:r>
                      <a:endParaRPr lang="es-MX" sz="1800" dirty="0">
                        <a:solidFill>
                          <a:srgbClr val="ABDFD5"/>
                        </a:solidFill>
                        <a:effectLst/>
                        <a:latin typeface="+mj-lt"/>
                        <a:ea typeface="Calibri" panose="020F0502020204030204" pitchFamily="34" charset="0"/>
                        <a:cs typeface="Times New Roman" panose="02020603050405020304" pitchFamily="18" charset="0"/>
                      </a:endParaRPr>
                    </a:p>
                  </a:txBody>
                  <a:tcPr marL="68580" marR="68580" marT="0" marB="0" anchor="ctr">
                    <a:noFill/>
                  </a:tcPr>
                </a:tc>
                <a:tc>
                  <a:txBody>
                    <a:bodyPr/>
                    <a:lstStyle/>
                    <a:p>
                      <a:pPr>
                        <a:lnSpc>
                          <a:spcPct val="100000"/>
                        </a:lnSpc>
                        <a:spcAft>
                          <a:spcPts val="0"/>
                        </a:spcAft>
                      </a:pPr>
                      <a:r>
                        <a:rPr lang="es-MX" sz="1800" dirty="0">
                          <a:solidFill>
                            <a:srgbClr val="ABDFD5"/>
                          </a:solidFill>
                          <a:effectLst/>
                          <a:latin typeface="+mj-lt"/>
                          <a:ea typeface="Calibri" panose="020F0502020204030204" pitchFamily="34" charset="0"/>
                          <a:cs typeface="Arial" panose="020B0604020202020204" pitchFamily="34" charset="0"/>
                        </a:rPr>
                        <a:t>1.- Definición de la misión</a:t>
                      </a:r>
                      <a:endParaRPr lang="es-MX" sz="1800" dirty="0">
                        <a:solidFill>
                          <a:srgbClr val="ABDFD5"/>
                        </a:solidFill>
                        <a:effectLst/>
                        <a:latin typeface="+mj-lt"/>
                        <a:ea typeface="Calibri" panose="020F0502020204030204" pitchFamily="34" charset="0"/>
                        <a:cs typeface="Times New Roman" panose="02020603050405020304" pitchFamily="18" charset="0"/>
                      </a:endParaRPr>
                    </a:p>
                  </a:txBody>
                  <a:tcPr marL="68580" marR="68580" marT="0" marB="0" anchor="ctr">
                    <a:noFill/>
                  </a:tcPr>
                </a:tc>
              </a:tr>
              <a:tr h="887360">
                <a:tc>
                  <a:txBody>
                    <a:bodyPr/>
                    <a:lstStyle/>
                    <a:p>
                      <a:pPr algn="l">
                        <a:lnSpc>
                          <a:spcPct val="100000"/>
                        </a:lnSpc>
                        <a:spcAft>
                          <a:spcPts val="0"/>
                        </a:spcAft>
                      </a:pPr>
                      <a:r>
                        <a:rPr lang="es-MX" sz="1800" dirty="0">
                          <a:solidFill>
                            <a:srgbClr val="ABDFD5"/>
                          </a:solidFill>
                          <a:effectLst/>
                          <a:latin typeface="+mj-lt"/>
                          <a:ea typeface="Calibri" panose="020F0502020204030204" pitchFamily="34" charset="0"/>
                          <a:cs typeface="Arial" panose="020B0604020202020204" pitchFamily="34" charset="0"/>
                        </a:rPr>
                        <a:t>4.- Análisis de la industria</a:t>
                      </a:r>
                      <a:endParaRPr lang="es-MX" sz="1800" dirty="0">
                        <a:solidFill>
                          <a:srgbClr val="ABDFD5"/>
                        </a:solidFill>
                        <a:effectLst/>
                        <a:latin typeface="+mj-lt"/>
                        <a:ea typeface="Calibri" panose="020F0502020204030204" pitchFamily="34" charset="0"/>
                        <a:cs typeface="Times New Roman" panose="02020603050405020304" pitchFamily="18" charset="0"/>
                      </a:endParaRPr>
                    </a:p>
                  </a:txBody>
                  <a:tcPr marL="68580" marR="68580" marT="0" marB="0" anchor="ctr">
                    <a:noFill/>
                  </a:tcPr>
                </a:tc>
                <a:tc>
                  <a:txBody>
                    <a:bodyPr/>
                    <a:lstStyle/>
                    <a:p>
                      <a:pPr>
                        <a:lnSpc>
                          <a:spcPct val="100000"/>
                        </a:lnSpc>
                        <a:spcAft>
                          <a:spcPts val="0"/>
                        </a:spcAft>
                      </a:pPr>
                      <a:r>
                        <a:rPr lang="es-MX" sz="1800" dirty="0">
                          <a:solidFill>
                            <a:srgbClr val="ABDFD5"/>
                          </a:solidFill>
                          <a:effectLst/>
                          <a:latin typeface="+mj-lt"/>
                          <a:ea typeface="Calibri" panose="020F0502020204030204" pitchFamily="34" charset="0"/>
                          <a:cs typeface="Arial" panose="020B0604020202020204" pitchFamily="34" charset="0"/>
                        </a:rPr>
                        <a:t>8.- Definición de planes de acción</a:t>
                      </a:r>
                      <a:endParaRPr lang="es-MX" sz="1800" dirty="0">
                        <a:solidFill>
                          <a:srgbClr val="ABDFD5"/>
                        </a:solidFill>
                        <a:effectLst/>
                        <a:latin typeface="+mj-lt"/>
                        <a:ea typeface="Calibri" panose="020F0502020204030204" pitchFamily="34" charset="0"/>
                        <a:cs typeface="Times New Roman" panose="02020603050405020304" pitchFamily="18" charset="0"/>
                      </a:endParaRPr>
                    </a:p>
                  </a:txBody>
                  <a:tcPr marL="68580" marR="68580" marT="0" marB="0" anchor="ctr">
                    <a:noFill/>
                  </a:tcPr>
                </a:tc>
                <a:tc>
                  <a:txBody>
                    <a:bodyPr/>
                    <a:lstStyle/>
                    <a:p>
                      <a:pPr>
                        <a:lnSpc>
                          <a:spcPct val="100000"/>
                        </a:lnSpc>
                        <a:spcAft>
                          <a:spcPts val="0"/>
                        </a:spcAft>
                      </a:pPr>
                      <a:r>
                        <a:rPr lang="es-MX" sz="1800" dirty="0">
                          <a:solidFill>
                            <a:srgbClr val="ABDFD5"/>
                          </a:solidFill>
                          <a:effectLst/>
                          <a:latin typeface="+mj-lt"/>
                          <a:ea typeface="Calibri" panose="020F0502020204030204" pitchFamily="34" charset="0"/>
                          <a:cs typeface="Arial" panose="020B0604020202020204" pitchFamily="34" charset="0"/>
                        </a:rPr>
                        <a:t>2.- Definición de la visión</a:t>
                      </a:r>
                      <a:endParaRPr lang="es-MX" sz="1800" dirty="0">
                        <a:solidFill>
                          <a:srgbClr val="ABDFD5"/>
                        </a:solidFill>
                        <a:effectLst/>
                        <a:latin typeface="+mj-lt"/>
                        <a:ea typeface="Calibri" panose="020F0502020204030204" pitchFamily="34" charset="0"/>
                        <a:cs typeface="Times New Roman" panose="02020603050405020304" pitchFamily="18" charset="0"/>
                      </a:endParaRPr>
                    </a:p>
                  </a:txBody>
                  <a:tcPr marL="68580" marR="68580" marT="0" marB="0" anchor="ctr">
                    <a:noFill/>
                  </a:tcPr>
                </a:tc>
              </a:tr>
              <a:tr h="1331041">
                <a:tc>
                  <a:txBody>
                    <a:bodyPr/>
                    <a:lstStyle/>
                    <a:p>
                      <a:pPr algn="l">
                        <a:lnSpc>
                          <a:spcPct val="100000"/>
                        </a:lnSpc>
                        <a:spcAft>
                          <a:spcPts val="0"/>
                        </a:spcAft>
                      </a:pPr>
                      <a:r>
                        <a:rPr lang="es-MX" sz="1800" dirty="0">
                          <a:solidFill>
                            <a:srgbClr val="ABDFD5"/>
                          </a:solidFill>
                          <a:effectLst/>
                          <a:latin typeface="+mj-lt"/>
                          <a:ea typeface="Calibri" panose="020F0502020204030204" pitchFamily="34" charset="0"/>
                          <a:cs typeface="Arial" panose="020B0604020202020204" pitchFamily="34" charset="0"/>
                        </a:rPr>
                        <a:t>5.- Identificación de </a:t>
                      </a:r>
                      <a:r>
                        <a:rPr lang="es-MX" sz="1800" dirty="0" smtClean="0">
                          <a:solidFill>
                            <a:srgbClr val="ABDFD5"/>
                          </a:solidFill>
                          <a:effectLst/>
                          <a:latin typeface="+mj-lt"/>
                          <a:ea typeface="Calibri" panose="020F0502020204030204" pitchFamily="34" charset="0"/>
                          <a:cs typeface="Arial" panose="020B0604020202020204" pitchFamily="34" charset="0"/>
                        </a:rPr>
                        <a:t>factores </a:t>
                      </a:r>
                      <a:r>
                        <a:rPr lang="es-MX" sz="1800" dirty="0">
                          <a:solidFill>
                            <a:srgbClr val="ABDFD5"/>
                          </a:solidFill>
                          <a:effectLst/>
                          <a:latin typeface="+mj-lt"/>
                          <a:ea typeface="Calibri" panose="020F0502020204030204" pitchFamily="34" charset="0"/>
                          <a:cs typeface="Arial" panose="020B0604020202020204" pitchFamily="34" charset="0"/>
                        </a:rPr>
                        <a:t>básicos de </a:t>
                      </a:r>
                      <a:r>
                        <a:rPr lang="es-MX" sz="1800" dirty="0" smtClean="0">
                          <a:solidFill>
                            <a:srgbClr val="ABDFD5"/>
                          </a:solidFill>
                          <a:effectLst/>
                          <a:latin typeface="+mj-lt"/>
                          <a:ea typeface="Calibri" panose="020F0502020204030204" pitchFamily="34" charset="0"/>
                          <a:cs typeface="Arial" panose="020B0604020202020204" pitchFamily="34" charset="0"/>
                        </a:rPr>
                        <a:t>la competencia</a:t>
                      </a:r>
                      <a:endParaRPr lang="es-MX" sz="1800" dirty="0">
                        <a:solidFill>
                          <a:srgbClr val="ABDFD5"/>
                        </a:solidFill>
                        <a:effectLst/>
                        <a:latin typeface="+mj-lt"/>
                        <a:ea typeface="Calibri" panose="020F0502020204030204" pitchFamily="34" charset="0"/>
                        <a:cs typeface="Times New Roman" panose="02020603050405020304" pitchFamily="18" charset="0"/>
                      </a:endParaRPr>
                    </a:p>
                  </a:txBody>
                  <a:tcPr marL="68580" marR="68580" marT="0" marB="0" anchor="ctr">
                    <a:noFill/>
                  </a:tcPr>
                </a:tc>
                <a:tc rowSpan="2" gridSpan="2">
                  <a:txBody>
                    <a:bodyPr/>
                    <a:lstStyle/>
                    <a:p>
                      <a:pPr marL="0" marR="0" indent="0" algn="just" defTabSz="457200" rtl="0" eaLnBrk="1" fontAlgn="auto" latinLnBrk="0" hangingPunct="1">
                        <a:lnSpc>
                          <a:spcPct val="100000"/>
                        </a:lnSpc>
                        <a:spcBef>
                          <a:spcPts val="0"/>
                        </a:spcBef>
                        <a:spcAft>
                          <a:spcPts val="0"/>
                        </a:spcAft>
                        <a:buClrTx/>
                        <a:buSzTx/>
                        <a:buFontTx/>
                        <a:buNone/>
                        <a:tabLst/>
                        <a:defRPr/>
                      </a:pPr>
                      <a:endParaRPr lang="es-MX" sz="1400" kern="1200" dirty="0" smtClean="0">
                        <a:solidFill>
                          <a:srgbClr val="ABDFD5"/>
                        </a:solidFill>
                        <a:effectLst/>
                        <a:latin typeface="+mn-lt"/>
                        <a:ea typeface="+mn-ea"/>
                        <a:cs typeface="+mn-cs"/>
                      </a:endParaRPr>
                    </a:p>
                    <a:p>
                      <a:pPr marL="0" marR="0" indent="0" algn="just" defTabSz="457200" rtl="0" eaLnBrk="1" fontAlgn="auto" latinLnBrk="0" hangingPunct="1">
                        <a:lnSpc>
                          <a:spcPct val="100000"/>
                        </a:lnSpc>
                        <a:spcBef>
                          <a:spcPts val="0"/>
                        </a:spcBef>
                        <a:spcAft>
                          <a:spcPts val="0"/>
                        </a:spcAft>
                        <a:buClrTx/>
                        <a:buSzTx/>
                        <a:buFontTx/>
                        <a:buNone/>
                        <a:tabLst/>
                        <a:defRPr/>
                      </a:pPr>
                      <a:endParaRPr lang="es-MX" sz="2000" kern="1200" dirty="0" smtClean="0">
                        <a:solidFill>
                          <a:srgbClr val="ABDFD5"/>
                        </a:solidFill>
                        <a:effectLst/>
                        <a:latin typeface="+mn-lt"/>
                        <a:ea typeface="+mn-ea"/>
                        <a:cs typeface="+mn-cs"/>
                      </a:endParaRPr>
                    </a:p>
                    <a:p>
                      <a:pPr marL="0" marR="0" indent="0" algn="just" defTabSz="457200" rtl="0" eaLnBrk="1" fontAlgn="auto" latinLnBrk="0" hangingPunct="1">
                        <a:lnSpc>
                          <a:spcPct val="100000"/>
                        </a:lnSpc>
                        <a:spcBef>
                          <a:spcPts val="0"/>
                        </a:spcBef>
                        <a:spcAft>
                          <a:spcPts val="0"/>
                        </a:spcAft>
                        <a:buClrTx/>
                        <a:buSzTx/>
                        <a:buFontTx/>
                        <a:buNone/>
                        <a:tabLst/>
                        <a:defRPr/>
                      </a:pPr>
                      <a:r>
                        <a:rPr lang="es-MX" sz="2000" kern="1200" dirty="0" smtClean="0">
                          <a:solidFill>
                            <a:srgbClr val="ABDFD5"/>
                          </a:solidFill>
                          <a:effectLst/>
                          <a:latin typeface="+mn-lt"/>
                          <a:ea typeface="+mn-ea"/>
                          <a:cs typeface="+mn-cs"/>
                        </a:rPr>
                        <a:t>En la etapa 8 se traducen los deseos en acciones concretas de acuerdo con el plan de acción escogido, esto permitirá alcanzar la misión. </a:t>
                      </a:r>
                    </a:p>
                    <a:p>
                      <a:pPr algn="just">
                        <a:lnSpc>
                          <a:spcPct val="100000"/>
                        </a:lnSpc>
                      </a:pPr>
                      <a:endParaRPr lang="es-MX" sz="1200" dirty="0">
                        <a:solidFill>
                          <a:srgbClr val="ABDFD5"/>
                        </a:solidFill>
                        <a:latin typeface="+mj-lt"/>
                      </a:endParaRPr>
                    </a:p>
                  </a:txBody>
                  <a:tcPr>
                    <a:noFill/>
                  </a:tcPr>
                </a:tc>
                <a:tc rowSpan="2" hMerge="1">
                  <a:txBody>
                    <a:bodyPr/>
                    <a:lstStyle/>
                    <a:p>
                      <a:pPr>
                        <a:lnSpc>
                          <a:spcPct val="100000"/>
                        </a:lnSpc>
                      </a:pPr>
                      <a:endParaRPr lang="es-MX" sz="1800" dirty="0">
                        <a:solidFill>
                          <a:schemeClr val="tx1">
                            <a:lumMod val="85000"/>
                          </a:schemeClr>
                        </a:solidFill>
                        <a:latin typeface="+mj-lt"/>
                      </a:endParaRPr>
                    </a:p>
                  </a:txBody>
                  <a:tcPr>
                    <a:noFill/>
                  </a:tcPr>
                </a:tc>
              </a:tr>
              <a:tr h="725568">
                <a:tc>
                  <a:txBody>
                    <a:bodyPr/>
                    <a:lstStyle/>
                    <a:p>
                      <a:pPr algn="l">
                        <a:lnSpc>
                          <a:spcPct val="100000"/>
                        </a:lnSpc>
                      </a:pPr>
                      <a:r>
                        <a:rPr lang="es-MX" sz="1800" kern="1200" dirty="0" smtClean="0">
                          <a:solidFill>
                            <a:srgbClr val="ABDFD5"/>
                          </a:solidFill>
                          <a:effectLst/>
                          <a:latin typeface="+mj-lt"/>
                          <a:ea typeface="+mn-ea"/>
                          <a:cs typeface="+mn-cs"/>
                        </a:rPr>
                        <a:t>6.- Identificación de fuerzas y debilidades</a:t>
                      </a:r>
                      <a:endParaRPr lang="es-MX" sz="1800" dirty="0">
                        <a:solidFill>
                          <a:srgbClr val="ABDFD5"/>
                        </a:solidFill>
                        <a:latin typeface="+mj-lt"/>
                      </a:endParaRPr>
                    </a:p>
                  </a:txBody>
                  <a:tcPr>
                    <a:noFill/>
                  </a:tcPr>
                </a:tc>
                <a:tc gridSpan="2" vMerge="1">
                  <a:txBody>
                    <a:bodyPr/>
                    <a:lstStyle/>
                    <a:p>
                      <a:pPr>
                        <a:lnSpc>
                          <a:spcPct val="100000"/>
                        </a:lnSpc>
                      </a:pPr>
                      <a:endParaRPr lang="es-MX" sz="1800" dirty="0">
                        <a:solidFill>
                          <a:schemeClr val="tx1">
                            <a:lumMod val="85000"/>
                          </a:schemeClr>
                        </a:solidFill>
                        <a:latin typeface="+mj-lt"/>
                      </a:endParaRPr>
                    </a:p>
                  </a:txBody>
                  <a:tcPr>
                    <a:noFill/>
                  </a:tcPr>
                </a:tc>
                <a:tc hMerge="1" vMerge="1">
                  <a:txBody>
                    <a:bodyPr/>
                    <a:lstStyle/>
                    <a:p>
                      <a:pPr>
                        <a:lnSpc>
                          <a:spcPct val="100000"/>
                        </a:lnSpc>
                      </a:pPr>
                      <a:endParaRPr lang="es-MX" sz="1800" dirty="0">
                        <a:solidFill>
                          <a:schemeClr val="tx1">
                            <a:lumMod val="85000"/>
                          </a:schemeClr>
                        </a:solidFill>
                        <a:latin typeface="+mj-lt"/>
                      </a:endParaRPr>
                    </a:p>
                  </a:txBody>
                  <a:tcPr>
                    <a:noFill/>
                  </a:tcPr>
                </a:tc>
              </a:tr>
            </a:tbl>
          </a:graphicData>
        </a:graphic>
      </p:graphicFrame>
      <p:cxnSp>
        <p:nvCxnSpPr>
          <p:cNvPr id="20" name="Conector recto de flecha 19"/>
          <p:cNvCxnSpPr/>
          <p:nvPr/>
        </p:nvCxnSpPr>
        <p:spPr>
          <a:xfrm flipH="1">
            <a:off x="6035040" y="3583172"/>
            <a:ext cx="4254" cy="860812"/>
          </a:xfrm>
          <a:prstGeom prst="straightConnector1">
            <a:avLst/>
          </a:prstGeom>
          <a:ln w="254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0013510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t>Los planeación estratégica y los presupuestos:</a:t>
            </a:r>
            <a:endParaRPr lang="es-MX" b="1" dirty="0"/>
          </a:p>
        </p:txBody>
      </p:sp>
      <p:sp>
        <p:nvSpPr>
          <p:cNvPr id="3" name="Marcador de contenido 2"/>
          <p:cNvSpPr>
            <a:spLocks noGrp="1"/>
          </p:cNvSpPr>
          <p:nvPr>
            <p:ph idx="1"/>
          </p:nvPr>
        </p:nvSpPr>
        <p:spPr>
          <a:xfrm>
            <a:off x="854076" y="2052917"/>
            <a:ext cx="5392737" cy="2881033"/>
          </a:xfrm>
        </p:spPr>
        <p:txBody>
          <a:bodyPr>
            <a:normAutofit fontScale="92500" lnSpcReduction="20000"/>
          </a:bodyPr>
          <a:lstStyle/>
          <a:p>
            <a:r>
              <a:rPr lang="es-MX" sz="2600" dirty="0" smtClean="0">
                <a:solidFill>
                  <a:srgbClr val="ABDFD5"/>
                </a:solidFill>
              </a:rPr>
              <a:t>Determinar los planes de acción que se llevaran acabo</a:t>
            </a:r>
          </a:p>
          <a:p>
            <a:endParaRPr lang="es-MX" sz="2600" dirty="0">
              <a:solidFill>
                <a:srgbClr val="ABDFD5"/>
              </a:solidFill>
            </a:endParaRPr>
          </a:p>
          <a:p>
            <a:r>
              <a:rPr lang="es-MX" sz="2600" dirty="0" smtClean="0">
                <a:solidFill>
                  <a:srgbClr val="ABDFD5"/>
                </a:solidFill>
              </a:rPr>
              <a:t>Traducirlos a pesos $  </a:t>
            </a:r>
          </a:p>
          <a:p>
            <a:endParaRPr lang="es-MX" sz="2600" dirty="0">
              <a:solidFill>
                <a:srgbClr val="ABDFD5"/>
              </a:solidFill>
            </a:endParaRPr>
          </a:p>
          <a:p>
            <a:r>
              <a:rPr lang="es-MX" sz="2600" dirty="0" smtClean="0">
                <a:solidFill>
                  <a:srgbClr val="ABDFD5"/>
                </a:solidFill>
              </a:rPr>
              <a:t>Indicar cuando </a:t>
            </a:r>
            <a:r>
              <a:rPr lang="es-MX" sz="2600" dirty="0">
                <a:solidFill>
                  <a:srgbClr val="ABDFD5"/>
                </a:solidFill>
              </a:rPr>
              <a:t>se deben </a:t>
            </a:r>
            <a:r>
              <a:rPr lang="es-MX" sz="2600" dirty="0" smtClean="0">
                <a:solidFill>
                  <a:srgbClr val="ABDFD5"/>
                </a:solidFill>
              </a:rPr>
              <a:t>efectuar</a:t>
            </a:r>
          </a:p>
          <a:p>
            <a:pPr marL="0" indent="0">
              <a:buNone/>
            </a:pPr>
            <a:endParaRPr lang="es-MX" dirty="0">
              <a:solidFill>
                <a:schemeClr val="tx1">
                  <a:lumMod val="85000"/>
                </a:schemeClr>
              </a:solidFill>
            </a:endParaRPr>
          </a:p>
        </p:txBody>
      </p:sp>
      <p:cxnSp>
        <p:nvCxnSpPr>
          <p:cNvPr id="5" name="Conector recto de flecha 4"/>
          <p:cNvCxnSpPr/>
          <p:nvPr/>
        </p:nvCxnSpPr>
        <p:spPr>
          <a:xfrm>
            <a:off x="2628900" y="2686050"/>
            <a:ext cx="886" cy="500173"/>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sp>
        <p:nvSpPr>
          <p:cNvPr id="11" name="Marcador de contenido 2"/>
          <p:cNvSpPr txBox="1">
            <a:spLocks/>
          </p:cNvSpPr>
          <p:nvPr/>
        </p:nvSpPr>
        <p:spPr>
          <a:xfrm>
            <a:off x="6513513" y="2545890"/>
            <a:ext cx="5222873" cy="1983247"/>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a:lstStyle>
          <a:p>
            <a:pPr marL="0" indent="0">
              <a:buNone/>
            </a:pPr>
            <a:r>
              <a:rPr lang="es-MX" sz="2400" dirty="0" smtClean="0">
                <a:solidFill>
                  <a:srgbClr val="ABDFD5"/>
                </a:solidFill>
              </a:rPr>
              <a:t>De tal forma que puedan ser medibles y permitan llevar a cabo una correcta evaluación    y control.</a:t>
            </a:r>
          </a:p>
          <a:p>
            <a:pPr marL="0" indent="0">
              <a:buNone/>
            </a:pPr>
            <a:endParaRPr lang="es-MX" sz="2400" dirty="0" smtClean="0">
              <a:solidFill>
                <a:schemeClr val="tx1">
                  <a:lumMod val="85000"/>
                </a:schemeClr>
              </a:solidFill>
            </a:endParaRPr>
          </a:p>
        </p:txBody>
      </p:sp>
      <p:cxnSp>
        <p:nvCxnSpPr>
          <p:cNvPr id="12" name="Conector recto de flecha 11"/>
          <p:cNvCxnSpPr/>
          <p:nvPr/>
        </p:nvCxnSpPr>
        <p:spPr>
          <a:xfrm>
            <a:off x="2628900" y="3559913"/>
            <a:ext cx="886" cy="500173"/>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sp>
        <p:nvSpPr>
          <p:cNvPr id="13" name="Cerrar llave 12"/>
          <p:cNvSpPr/>
          <p:nvPr/>
        </p:nvSpPr>
        <p:spPr>
          <a:xfrm>
            <a:off x="6246813" y="2052917"/>
            <a:ext cx="169863" cy="2423833"/>
          </a:xfrm>
          <a:prstGeom prst="rightBrace">
            <a:avLst/>
          </a:prstGeom>
          <a:ln w="254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14" name="Marcador de contenido 2"/>
          <p:cNvSpPr txBox="1">
            <a:spLocks/>
          </p:cNvSpPr>
          <p:nvPr/>
        </p:nvSpPr>
        <p:spPr>
          <a:xfrm>
            <a:off x="5630068" y="4623186"/>
            <a:ext cx="6151563" cy="1336638"/>
          </a:xfrm>
          <a:prstGeom prst="rect">
            <a:avLst/>
          </a:prstGeom>
        </p:spPr>
        <p:txBody>
          <a:bodyPr vert="horz" lIns="91440" tIns="45720" rIns="91440" bIns="45720" rtlCol="0">
            <a:normAutofit fontScale="92500" lnSpcReduction="20000"/>
          </a:bodyPr>
          <a:lst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a:lstStyle>
          <a:p>
            <a:pPr marL="0" indent="0" algn="ctr">
              <a:buNone/>
            </a:pPr>
            <a:r>
              <a:rPr lang="es-MX" sz="2400" dirty="0" smtClean="0">
                <a:solidFill>
                  <a:srgbClr val="ABDFD5"/>
                </a:solidFill>
              </a:rPr>
              <a:t>Para ello los</a:t>
            </a:r>
          </a:p>
          <a:p>
            <a:pPr marL="0" indent="0" algn="ctr">
              <a:buNone/>
            </a:pPr>
            <a:r>
              <a:rPr lang="es-MX" sz="3500" dirty="0" smtClean="0">
                <a:solidFill>
                  <a:srgbClr val="C00000"/>
                </a:solidFill>
              </a:rPr>
              <a:t> </a:t>
            </a:r>
            <a:r>
              <a:rPr lang="es-MX" sz="3500" b="1" i="1" u="sng" dirty="0" smtClean="0">
                <a:solidFill>
                  <a:srgbClr val="C00000"/>
                </a:solidFill>
              </a:rPr>
              <a:t>presupuestos</a:t>
            </a:r>
            <a:r>
              <a:rPr lang="es-MX" sz="3500" dirty="0" smtClean="0">
                <a:solidFill>
                  <a:srgbClr val="C00000"/>
                </a:solidFill>
              </a:rPr>
              <a:t> </a:t>
            </a:r>
          </a:p>
          <a:p>
            <a:pPr marL="0" indent="0" algn="ctr">
              <a:buNone/>
            </a:pPr>
            <a:r>
              <a:rPr lang="es-MX" sz="2400" dirty="0" smtClean="0">
                <a:solidFill>
                  <a:srgbClr val="ABDFD5"/>
                </a:solidFill>
              </a:rPr>
              <a:t>desempeñaran un papel relevante</a:t>
            </a:r>
            <a:r>
              <a:rPr lang="es-MX" dirty="0" smtClean="0">
                <a:solidFill>
                  <a:srgbClr val="ABDFD5"/>
                </a:solidFill>
              </a:rPr>
              <a:t>.  </a:t>
            </a:r>
            <a:endParaRPr lang="es-MX" dirty="0">
              <a:solidFill>
                <a:srgbClr val="ABDFD5"/>
              </a:solidFill>
            </a:endParaRPr>
          </a:p>
        </p:txBody>
      </p:sp>
      <p:cxnSp>
        <p:nvCxnSpPr>
          <p:cNvPr id="15" name="Conector recto de flecha 14"/>
          <p:cNvCxnSpPr/>
          <p:nvPr/>
        </p:nvCxnSpPr>
        <p:spPr>
          <a:xfrm>
            <a:off x="8705850" y="3976577"/>
            <a:ext cx="886" cy="500173"/>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pic>
        <p:nvPicPr>
          <p:cNvPr id="10" name="Imagen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84224" y="4509340"/>
            <a:ext cx="1762589" cy="1875095"/>
          </a:xfrm>
          <a:prstGeom prst="rect">
            <a:avLst/>
          </a:prstGeom>
        </p:spPr>
      </p:pic>
    </p:spTree>
    <p:extLst>
      <p:ext uri="{BB962C8B-B14F-4D97-AF65-F5344CB8AC3E}">
        <p14:creationId xmlns:p14="http://schemas.microsoft.com/office/powerpoint/2010/main" val="373189833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78992" y="471006"/>
            <a:ext cx="3546672" cy="1400530"/>
          </a:xfrm>
        </p:spPr>
        <p:txBody>
          <a:bodyPr/>
          <a:lstStyle/>
          <a:p>
            <a:pPr algn="r"/>
            <a:r>
              <a:rPr lang="es-MX" b="1" dirty="0"/>
              <a:t>Presupuesto: </a:t>
            </a:r>
            <a:r>
              <a:rPr lang="es-MX" dirty="0"/>
              <a:t/>
            </a:r>
            <a:br>
              <a:rPr lang="es-MX" dirty="0"/>
            </a:br>
            <a:endParaRPr lang="es-MX" dirty="0"/>
          </a:p>
        </p:txBody>
      </p:sp>
      <p:sp>
        <p:nvSpPr>
          <p:cNvPr id="3" name="Marcador de contenido 2"/>
          <p:cNvSpPr>
            <a:spLocks noGrp="1"/>
          </p:cNvSpPr>
          <p:nvPr>
            <p:ph idx="1"/>
          </p:nvPr>
        </p:nvSpPr>
        <p:spPr>
          <a:xfrm>
            <a:off x="819150" y="1485900"/>
            <a:ext cx="10115550" cy="4762499"/>
          </a:xfrm>
        </p:spPr>
        <p:txBody>
          <a:bodyPr>
            <a:normAutofit fontScale="92500" lnSpcReduction="10000"/>
          </a:bodyPr>
          <a:lstStyle/>
          <a:p>
            <a:pPr lvl="0" algn="just"/>
            <a:r>
              <a:rPr lang="es-MX" sz="2400" dirty="0">
                <a:solidFill>
                  <a:srgbClr val="C00000"/>
                </a:solidFill>
              </a:rPr>
              <a:t>Según Ramírez Padilla </a:t>
            </a:r>
            <a:r>
              <a:rPr lang="es-ES" sz="2400" dirty="0">
                <a:solidFill>
                  <a:srgbClr val="C00000"/>
                </a:solidFill>
              </a:rPr>
              <a:t>(2002: 321), </a:t>
            </a:r>
            <a:r>
              <a:rPr lang="es-ES" sz="2400" dirty="0">
                <a:solidFill>
                  <a:srgbClr val="ABDFD5"/>
                </a:solidFill>
              </a:rPr>
              <a:t>e</a:t>
            </a:r>
            <a:r>
              <a:rPr lang="es-MX" sz="2400" dirty="0">
                <a:solidFill>
                  <a:srgbClr val="ABDFD5"/>
                </a:solidFill>
              </a:rPr>
              <a:t>s un plan integrador y coordinador que se expresa en términos financieros respecto a las operaciones y recursos que forman parte de una empresa para un periodo determinado con el fin de lograr los objetivos de la alta gerencia</a:t>
            </a:r>
            <a:r>
              <a:rPr lang="es-MX" sz="2400" dirty="0" smtClean="0">
                <a:solidFill>
                  <a:srgbClr val="ABDFD5"/>
                </a:solidFill>
              </a:rPr>
              <a:t>.</a:t>
            </a:r>
          </a:p>
          <a:p>
            <a:pPr marL="0" lvl="0" indent="0" algn="just">
              <a:buNone/>
            </a:pPr>
            <a:endParaRPr lang="es-MX" sz="2400" dirty="0">
              <a:solidFill>
                <a:srgbClr val="ABDFD5"/>
              </a:solidFill>
            </a:endParaRPr>
          </a:p>
          <a:p>
            <a:pPr lvl="0" algn="just"/>
            <a:r>
              <a:rPr lang="es-MX" sz="2400" dirty="0">
                <a:solidFill>
                  <a:srgbClr val="C00000"/>
                </a:solidFill>
              </a:rPr>
              <a:t>Para Del Río González (2000: I-5),</a:t>
            </a:r>
            <a:r>
              <a:rPr lang="es-MX" sz="2400" dirty="0">
                <a:solidFill>
                  <a:srgbClr val="ABDFD5"/>
                </a:solidFill>
              </a:rPr>
              <a:t> es la estimación programada, en forma sistemática, de las condiciones de operación y de los resultados a obtener por un organismo, en un periodo determinado</a:t>
            </a:r>
            <a:r>
              <a:rPr lang="es-MX" sz="2400" dirty="0" smtClean="0">
                <a:solidFill>
                  <a:srgbClr val="ABDFD5"/>
                </a:solidFill>
              </a:rPr>
              <a:t>.</a:t>
            </a:r>
          </a:p>
          <a:p>
            <a:pPr marL="0" lvl="0" indent="0" algn="just">
              <a:buNone/>
            </a:pPr>
            <a:endParaRPr lang="es-MX" sz="2400" dirty="0">
              <a:solidFill>
                <a:srgbClr val="ABDFD5"/>
              </a:solidFill>
            </a:endParaRPr>
          </a:p>
          <a:p>
            <a:pPr lvl="0" algn="just"/>
            <a:r>
              <a:rPr lang="es-MX" sz="2400" dirty="0">
                <a:solidFill>
                  <a:srgbClr val="C00000"/>
                </a:solidFill>
              </a:rPr>
              <a:t>Para Burbano Ruiz </a:t>
            </a:r>
            <a:r>
              <a:rPr lang="es-ES" sz="2400" dirty="0">
                <a:solidFill>
                  <a:srgbClr val="C00000"/>
                </a:solidFill>
              </a:rPr>
              <a:t>(2011: 10)</a:t>
            </a:r>
            <a:r>
              <a:rPr lang="es-ES" sz="2400" dirty="0">
                <a:solidFill>
                  <a:srgbClr val="ABDFD5"/>
                </a:solidFill>
              </a:rPr>
              <a:t>, es una expresión cuantitativa formal de los objetivos que se propone alcanzar la empresa en un periodo, en desarrollo de las estrategias adaptadas, que permite organizar los recursos y procesos necesarios para lograrlos y evaluar su ejecución. </a:t>
            </a:r>
            <a:endParaRPr lang="es-MX" sz="2400" dirty="0">
              <a:solidFill>
                <a:srgbClr val="ABDFD5"/>
              </a:solidFill>
            </a:endParaRPr>
          </a:p>
          <a:p>
            <a:endParaRPr lang="es-MX" dirty="0"/>
          </a:p>
        </p:txBody>
      </p:sp>
    </p:spTree>
    <p:extLst>
      <p:ext uri="{BB962C8B-B14F-4D97-AF65-F5344CB8AC3E}">
        <p14:creationId xmlns:p14="http://schemas.microsoft.com/office/powerpoint/2010/main" val="162608884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Template>
  <TotalTime>357</TotalTime>
  <Words>1816</Words>
  <Application>Microsoft Office PowerPoint</Application>
  <PresentationFormat>Panorámica</PresentationFormat>
  <Paragraphs>176</Paragraphs>
  <Slides>32</Slides>
  <Notes>1</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32</vt:i4>
      </vt:variant>
    </vt:vector>
  </HeadingPairs>
  <TitlesOfParts>
    <vt:vector size="39" baseType="lpstr">
      <vt:lpstr>Arial</vt:lpstr>
      <vt:lpstr>Bradley Hand ITC</vt:lpstr>
      <vt:lpstr>Calibri</vt:lpstr>
      <vt:lpstr>Century Gothic</vt:lpstr>
      <vt:lpstr>Times New Roman</vt:lpstr>
      <vt:lpstr>Wingdings 3</vt:lpstr>
      <vt:lpstr>Ion</vt:lpstr>
      <vt:lpstr>Presentación de PowerPoint</vt:lpstr>
      <vt:lpstr>La planeación estratégica y los presupuestos.</vt:lpstr>
      <vt:lpstr>Planeación estratégica:</vt:lpstr>
      <vt:lpstr>Base de la  Planeación estratégica:</vt:lpstr>
      <vt:lpstr>Objetivo de la Planeación estratégica:</vt:lpstr>
      <vt:lpstr>Ventajas de la planeación estratégica según Burbano Ruiz (2011: 13): </vt:lpstr>
      <vt:lpstr>Modelo de Planeación estratégica  según Ramírez Padilla (2002: 261): </vt:lpstr>
      <vt:lpstr>Los planeación estratégica y los presupuestos:</vt:lpstr>
      <vt:lpstr>Presupuesto:  </vt:lpstr>
      <vt:lpstr>Ventajas del presupuesto  según Ramírez Padilla (2002: 271,272):  </vt:lpstr>
      <vt:lpstr>Desventajas del presupuesto  según Ramírez Padilla (2002: 271,272):  </vt:lpstr>
      <vt:lpstr>Los presupuestos pueden ser:</vt:lpstr>
      <vt:lpstr>Etapas del Control Presupuestal según Cárdenas y Nápoles (2008:7): </vt:lpstr>
      <vt:lpstr>PRESUPUESTO MAESTRO  </vt:lpstr>
      <vt:lpstr>El presupuesto Maestro está integrado por dos grandes áreas: Según Ramírez Padilla (2002: 277)</vt:lpstr>
      <vt:lpstr>I.- Presupuesto de Operación: </vt:lpstr>
      <vt:lpstr>Elementos que integran los presupuestos operativos:    </vt:lpstr>
      <vt:lpstr>1.1 Presupuesto de Ventas </vt:lpstr>
      <vt:lpstr>1.2 Presupuesto de Producción </vt:lpstr>
      <vt:lpstr>1.3 Presupuesto de  Requerimiento de Materia Prima   </vt:lpstr>
      <vt:lpstr>1.4 Presupuesto de  Compra de Materia Prima </vt:lpstr>
      <vt:lpstr>1.5 Presupuesto de  Mano de Obra Directa (MOD) </vt:lpstr>
      <vt:lpstr>1.6 Presupuesto de  Gastos de Fabricación Indirectos</vt:lpstr>
      <vt:lpstr>1.7 Presupuesto de  Gastos de Operación (Costos de Administración y Venta) </vt:lpstr>
      <vt:lpstr>1.8 Presupuesto de  Costo de Producción/Venta </vt:lpstr>
      <vt:lpstr>Características del  Presupuesto de Costo de Producción/Venta</vt:lpstr>
      <vt:lpstr>1.9 Presupuesto de Inventarios </vt:lpstr>
      <vt:lpstr>1.10 Estado de Resultados Presupuestado </vt:lpstr>
      <vt:lpstr>II.- Presupuesto Financiero </vt:lpstr>
      <vt:lpstr>Presupuesto Financiero surge: </vt:lpstr>
      <vt:lpstr>Presupuesto Financiero finaliza con: </vt:lpstr>
      <vt:lpstr>Bibliografía: </vt:lpstr>
    </vt:vector>
  </TitlesOfParts>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planeación estratégica y los presupuestos.</dc:title>
  <dc:creator>admin</dc:creator>
  <cp:lastModifiedBy>admin</cp:lastModifiedBy>
  <cp:revision>33</cp:revision>
  <dcterms:created xsi:type="dcterms:W3CDTF">2015-07-23T18:58:11Z</dcterms:created>
  <dcterms:modified xsi:type="dcterms:W3CDTF">2015-10-02T22:50:43Z</dcterms:modified>
</cp:coreProperties>
</file>