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6" r:id="rId3"/>
    <p:sldId id="257" r:id="rId4"/>
    <p:sldId id="258" r:id="rId5"/>
    <p:sldId id="259" r:id="rId6"/>
    <p:sldId id="261" r:id="rId7"/>
    <p:sldId id="284" r:id="rId8"/>
    <p:sldId id="262" r:id="rId9"/>
    <p:sldId id="260" r:id="rId10"/>
    <p:sldId id="283" r:id="rId11"/>
    <p:sldId id="263" r:id="rId12"/>
    <p:sldId id="264" r:id="rId13"/>
    <p:sldId id="265" r:id="rId14"/>
    <p:sldId id="266" r:id="rId15"/>
    <p:sldId id="267" r:id="rId16"/>
    <p:sldId id="275" r:id="rId17"/>
    <p:sldId id="268" r:id="rId18"/>
    <p:sldId id="280" r:id="rId19"/>
    <p:sldId id="269" r:id="rId20"/>
    <p:sldId id="281" r:id="rId21"/>
    <p:sldId id="282" r:id="rId22"/>
    <p:sldId id="270" r:id="rId23"/>
    <p:sldId id="271" r:id="rId24"/>
    <p:sldId id="272" r:id="rId25"/>
    <p:sldId id="273" r:id="rId26"/>
    <p:sldId id="274" r:id="rId27"/>
    <p:sldId id="276" r:id="rId28"/>
    <p:sldId id="277" r:id="rId29"/>
    <p:sldId id="278" r:id="rId30"/>
    <p:sldId id="285" r:id="rId31"/>
    <p:sldId id="279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0F4D"/>
    <a:srgbClr val="C0126D"/>
    <a:srgbClr val="FCEE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4660"/>
  </p:normalViewPr>
  <p:slideViewPr>
    <p:cSldViewPr snapToGrid="0">
      <p:cViewPr varScale="1">
        <p:scale>
          <a:sx n="52" d="100"/>
          <a:sy n="52" d="100"/>
        </p:scale>
        <p:origin x="54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080655" y="1005840"/>
            <a:ext cx="9975272" cy="4938172"/>
          </a:xfrm>
        </p:spPr>
        <p:txBody>
          <a:bodyPr/>
          <a:lstStyle/>
          <a:p>
            <a:r>
              <a:rPr lang="es-MX" sz="2000" b="1" dirty="0" smtClean="0"/>
              <a:t/>
            </a:r>
            <a:br>
              <a:rPr lang="es-MX" sz="2000" b="1" dirty="0" smtClean="0"/>
            </a:br>
            <a:r>
              <a:rPr lang="es-MX" sz="2000" b="1" dirty="0"/>
              <a:t/>
            </a:r>
            <a:br>
              <a:rPr lang="es-MX" sz="2000" b="1" dirty="0"/>
            </a:br>
            <a:r>
              <a:rPr lang="es-MX" sz="2000" b="1" dirty="0" smtClean="0"/>
              <a:t/>
            </a:r>
            <a:br>
              <a:rPr lang="es-MX" sz="2000" b="1" dirty="0" smtClean="0"/>
            </a:br>
            <a:r>
              <a:rPr lang="es-MX" sz="2000" b="1" dirty="0"/>
              <a:t/>
            </a:r>
            <a:br>
              <a:rPr lang="es-MX" sz="2000" b="1" dirty="0"/>
            </a:br>
            <a:r>
              <a:rPr lang="es-MX" sz="1800" b="1" dirty="0"/>
              <a:t>UNIVERSIDAD AUTÓNOMA DEL ESTADO DE MÉXICO </a:t>
            </a:r>
            <a:br>
              <a:rPr lang="es-MX" sz="1800" b="1" dirty="0"/>
            </a:br>
            <a:r>
              <a:rPr lang="es-MX" sz="1600" b="1" dirty="0"/>
              <a:t>CENTRO UNIVERSITARIO UAEM TEMASCALTEPEC, EXTENSIÓN ACADÉMICA TEJUPILCO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/>
            </a:r>
            <a:br>
              <a:rPr lang="es-MX" sz="1600" dirty="0"/>
            </a:br>
            <a:r>
              <a:rPr lang="es-MX" sz="1800" b="1" dirty="0"/>
              <a:t> </a:t>
            </a:r>
            <a:r>
              <a:rPr lang="es-MX" sz="1800" b="1" dirty="0" smtClean="0"/>
              <a:t/>
            </a:r>
            <a:br>
              <a:rPr lang="es-MX" sz="1800" b="1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b="1" dirty="0"/>
              <a:t>PROGRAMA DE ESTUDIOS POR COMPETENCIAS:</a:t>
            </a:r>
            <a:r>
              <a:rPr lang="es-MX" sz="1800" dirty="0"/>
              <a:t/>
            </a:r>
            <a:br>
              <a:rPr lang="es-MX" sz="1800" dirty="0"/>
            </a:br>
            <a:r>
              <a:rPr lang="es-MX" sz="4000" b="1" dirty="0" smtClean="0">
                <a:solidFill>
                  <a:srgbClr val="C0126D"/>
                </a:solidFill>
              </a:rPr>
              <a:t>PRESUPUESTOS</a:t>
            </a:r>
            <a:r>
              <a:rPr lang="es-MX" sz="1800" b="1" dirty="0" smtClean="0">
                <a:solidFill>
                  <a:srgbClr val="C0126D"/>
                </a:solidFill>
              </a:rPr>
              <a:t/>
            </a:r>
            <a:br>
              <a:rPr lang="es-MX" sz="1800" b="1" dirty="0" smtClean="0">
                <a:solidFill>
                  <a:srgbClr val="C0126D"/>
                </a:solidFill>
              </a:rPr>
            </a:br>
            <a:r>
              <a:rPr lang="es-MX" sz="1800" b="1" dirty="0" smtClean="0">
                <a:solidFill>
                  <a:srgbClr val="C0126D"/>
                </a:solidFill>
              </a:rPr>
              <a:t/>
            </a:r>
            <a:br>
              <a:rPr lang="es-MX" sz="1800" b="1" dirty="0" smtClean="0">
                <a:solidFill>
                  <a:srgbClr val="C0126D"/>
                </a:solidFill>
              </a:rPr>
            </a:br>
            <a:r>
              <a:rPr lang="es-MX" sz="1800" b="1" dirty="0" smtClean="0">
                <a:solidFill>
                  <a:srgbClr val="C0126D"/>
                </a:solidFill>
              </a:rPr>
              <a:t/>
            </a:r>
            <a:br>
              <a:rPr lang="es-MX" sz="1800" b="1" dirty="0" smtClean="0">
                <a:solidFill>
                  <a:srgbClr val="C0126D"/>
                </a:solidFill>
              </a:rPr>
            </a:br>
            <a:r>
              <a:rPr lang="es-ES" sz="1800" b="1" dirty="0" smtClean="0"/>
              <a:t>PROGRAMA </a:t>
            </a:r>
            <a:r>
              <a:rPr lang="es-ES" sz="1800" b="1" dirty="0"/>
              <a:t>EDUCATIVO EN QUE SE IMPARTE:</a:t>
            </a:r>
            <a:r>
              <a:rPr lang="es-MX" sz="1800" dirty="0"/>
              <a:t/>
            </a:r>
            <a:br>
              <a:rPr lang="es-MX" sz="1800" dirty="0"/>
            </a:br>
            <a:r>
              <a:rPr lang="es-ES" sz="1400" dirty="0"/>
              <a:t>LICENCIATURA EN ADMINISTRACIÓN</a:t>
            </a:r>
            <a:r>
              <a:rPr lang="es-MX" sz="1400" dirty="0"/>
              <a:t/>
            </a:r>
            <a:br>
              <a:rPr lang="es-MX" sz="1400" dirty="0"/>
            </a:br>
            <a:r>
              <a:rPr lang="es-ES" sz="1400" dirty="0"/>
              <a:t>LICENCIATURA EN CONTABILIDAD</a:t>
            </a:r>
            <a:r>
              <a:rPr lang="es-MX" sz="1400" dirty="0"/>
              <a:t/>
            </a:r>
            <a:br>
              <a:rPr lang="es-MX" sz="1400" dirty="0"/>
            </a:br>
            <a:r>
              <a:rPr lang="es-MX" sz="1600" b="1" dirty="0" smtClean="0">
                <a:solidFill>
                  <a:srgbClr val="C0126D"/>
                </a:solidFill>
              </a:rPr>
              <a:t/>
            </a:r>
            <a:br>
              <a:rPr lang="es-MX" sz="1600" b="1" dirty="0" smtClean="0">
                <a:solidFill>
                  <a:srgbClr val="C0126D"/>
                </a:solidFill>
              </a:rPr>
            </a:br>
            <a:r>
              <a:rPr lang="es-MX" sz="1600" b="1" dirty="0" smtClean="0">
                <a:solidFill>
                  <a:srgbClr val="C0126D"/>
                </a:solidFill>
              </a:rPr>
              <a:t/>
            </a:r>
            <a:br>
              <a:rPr lang="es-MX" sz="1600" b="1" dirty="0" smtClean="0">
                <a:solidFill>
                  <a:srgbClr val="C0126D"/>
                </a:solidFill>
              </a:rPr>
            </a:br>
            <a:r>
              <a:rPr lang="es-MX" sz="1800" b="1" dirty="0" smtClean="0"/>
              <a:t>Elaborado </a:t>
            </a:r>
            <a:r>
              <a:rPr lang="es-MX" sz="1800" b="1" dirty="0"/>
              <a:t>por:</a:t>
            </a:r>
            <a:r>
              <a:rPr lang="es-MX" sz="1800" dirty="0"/>
              <a:t/>
            </a:r>
            <a:br>
              <a:rPr lang="es-MX" sz="1800" dirty="0"/>
            </a:br>
            <a:r>
              <a:rPr lang="es-MX" sz="2400" b="1" dirty="0">
                <a:solidFill>
                  <a:srgbClr val="C0126D"/>
                </a:solidFill>
                <a:latin typeface="Bradley Hand ITC" panose="03070402050302030203" pitchFamily="66" charset="0"/>
              </a:rPr>
              <a:t>L. A. DENIA BENÍTEZ SALINAS </a:t>
            </a:r>
            <a:br>
              <a:rPr lang="es-MX" sz="2400" b="1" dirty="0">
                <a:solidFill>
                  <a:srgbClr val="C0126D"/>
                </a:solidFill>
                <a:latin typeface="Bradley Hand ITC" panose="03070402050302030203" pitchFamily="66" charset="0"/>
              </a:rPr>
            </a:br>
            <a:r>
              <a:rPr lang="es-MX" sz="1600" dirty="0"/>
              <a:t>Profesor de </a:t>
            </a:r>
            <a:r>
              <a:rPr lang="es-MX" sz="1600" dirty="0" smtClean="0"/>
              <a:t>Asignatura</a:t>
            </a:r>
            <a:endParaRPr lang="es-MX" sz="1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8977745" y="5636235"/>
            <a:ext cx="2078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dirty="0" smtClean="0">
                <a:solidFill>
                  <a:schemeClr val="bg1"/>
                </a:solidFill>
              </a:rPr>
              <a:t>Septiembre 2015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 rot="19812870">
            <a:off x="6651631" y="3801451"/>
            <a:ext cx="518386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MATERIAL MULTIMEDIA: DIAPOSITIVAS </a:t>
            </a:r>
            <a:br>
              <a:rPr lang="es-MX" b="1" dirty="0">
                <a:solidFill>
                  <a:schemeClr val="bg1"/>
                </a:solidFill>
              </a:rPr>
            </a:br>
            <a:r>
              <a:rPr lang="es-MX" sz="2400" b="1" dirty="0">
                <a:solidFill>
                  <a:srgbClr val="C0126D"/>
                </a:solidFill>
              </a:rPr>
              <a:t>LA CONTABILIDAD ADMINISTRATIVA Y POR ÁREAS DE RESPONSABILIDAD</a:t>
            </a:r>
            <a:r>
              <a:rPr lang="es-MX" sz="2400" dirty="0">
                <a:solidFill>
                  <a:srgbClr val="C0126D"/>
                </a:solidFill>
              </a:rPr>
              <a:t/>
            </a:r>
            <a:br>
              <a:rPr lang="es-MX" sz="2400" dirty="0">
                <a:solidFill>
                  <a:srgbClr val="C0126D"/>
                </a:solidFill>
              </a:rPr>
            </a:br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380" y="1579245"/>
            <a:ext cx="2658474" cy="282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51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21792" y="1447800"/>
            <a:ext cx="3968496" cy="1600200"/>
          </a:xfrm>
        </p:spPr>
        <p:txBody>
          <a:bodyPr/>
          <a:lstStyle/>
          <a:p>
            <a:pPr algn="ctr"/>
            <a:r>
              <a:rPr lang="es-MX" sz="2800" b="1" dirty="0" smtClean="0"/>
              <a:t>La </a:t>
            </a:r>
            <a:r>
              <a:rPr lang="es-MX" sz="2800" b="1" dirty="0"/>
              <a:t>Contabilidad </a:t>
            </a:r>
            <a:br>
              <a:rPr lang="es-MX" sz="2800" b="1" dirty="0"/>
            </a:br>
            <a:r>
              <a:rPr lang="es-MX" sz="2800" b="1" dirty="0" smtClean="0"/>
              <a:t>Administrativa se centra en:</a:t>
            </a:r>
            <a:endParaRPr lang="es-MX" sz="2800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5413248" y="1447800"/>
            <a:ext cx="5557964" cy="4572000"/>
          </a:xfrm>
        </p:spPr>
        <p:txBody>
          <a:bodyPr/>
          <a:lstStyle/>
          <a:p>
            <a:r>
              <a:rPr lang="es-MX" sz="2400" dirty="0" smtClean="0">
                <a:solidFill>
                  <a:srgbClr val="C0126D"/>
                </a:solidFill>
              </a:rPr>
              <a:t>En </a:t>
            </a:r>
            <a:r>
              <a:rPr lang="es-MX" sz="2400" dirty="0">
                <a:solidFill>
                  <a:srgbClr val="C0126D"/>
                </a:solidFill>
              </a:rPr>
              <a:t>analizar los ingresos y costos de cada </a:t>
            </a:r>
            <a:r>
              <a:rPr lang="es-MX" sz="2400" dirty="0" smtClean="0">
                <a:solidFill>
                  <a:srgbClr val="C0126D"/>
                </a:solidFill>
              </a:rPr>
              <a:t>actividad.</a:t>
            </a:r>
          </a:p>
          <a:p>
            <a:pPr marL="0" indent="0">
              <a:buNone/>
            </a:pPr>
            <a:endParaRPr lang="es-MX" sz="2400" dirty="0" smtClean="0">
              <a:solidFill>
                <a:srgbClr val="C0126D"/>
              </a:solidFill>
            </a:endParaRPr>
          </a:p>
          <a:p>
            <a:r>
              <a:rPr lang="es-MX" sz="2400" dirty="0" smtClean="0">
                <a:solidFill>
                  <a:srgbClr val="C0126D"/>
                </a:solidFill>
              </a:rPr>
              <a:t>En la </a:t>
            </a:r>
            <a:r>
              <a:rPr lang="es-MX" sz="2400" dirty="0">
                <a:solidFill>
                  <a:srgbClr val="C0126D"/>
                </a:solidFill>
              </a:rPr>
              <a:t>cantidad de recursos </a:t>
            </a:r>
            <a:r>
              <a:rPr lang="es-MX" sz="2400" dirty="0" smtClean="0">
                <a:solidFill>
                  <a:srgbClr val="C0126D"/>
                </a:solidFill>
              </a:rPr>
              <a:t>utilizados.</a:t>
            </a:r>
          </a:p>
          <a:p>
            <a:pPr marL="0" indent="0">
              <a:buNone/>
            </a:pPr>
            <a:endParaRPr lang="es-MX" sz="2400" dirty="0" smtClean="0">
              <a:solidFill>
                <a:srgbClr val="C0126D"/>
              </a:solidFill>
            </a:endParaRPr>
          </a:p>
          <a:p>
            <a:r>
              <a:rPr lang="es-MX" sz="2400" dirty="0" smtClean="0">
                <a:solidFill>
                  <a:srgbClr val="C0126D"/>
                </a:solidFill>
              </a:rPr>
              <a:t>En la </a:t>
            </a:r>
            <a:r>
              <a:rPr lang="es-MX" sz="2400" dirty="0">
                <a:solidFill>
                  <a:srgbClr val="C0126D"/>
                </a:solidFill>
              </a:rPr>
              <a:t>cantidad de trabajo o depreciación de la maquinaria, equipos o edificios.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92" y="2846507"/>
            <a:ext cx="2982896" cy="317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7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5578" y="1157809"/>
            <a:ext cx="8761413" cy="706964"/>
          </a:xfrm>
        </p:spPr>
        <p:txBody>
          <a:bodyPr/>
          <a:lstStyle/>
          <a:p>
            <a:pPr algn="ctr"/>
            <a:r>
              <a:rPr lang="es-E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Diferencias</a:t>
            </a:r>
            <a:r>
              <a:rPr lang="es-MX" sz="4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MX" sz="4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MX" b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180146"/>
              </p:ext>
            </p:extLst>
          </p:nvPr>
        </p:nvGraphicFramePr>
        <p:xfrm>
          <a:off x="898487" y="2490090"/>
          <a:ext cx="10058546" cy="37276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29273"/>
                <a:gridCol w="5029273"/>
              </a:tblGrid>
              <a:tr h="390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solidFill>
                            <a:srgbClr val="C0126D"/>
                          </a:solidFill>
                          <a:effectLst/>
                          <a:latin typeface="+mj-lt"/>
                        </a:rPr>
                        <a:t>CONTABILIDAD FINANCIERA</a:t>
                      </a:r>
                      <a:endParaRPr lang="es-MX" sz="1800" dirty="0">
                        <a:solidFill>
                          <a:srgbClr val="C0126D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solidFill>
                            <a:srgbClr val="C0126D"/>
                          </a:solidFill>
                          <a:effectLst/>
                          <a:latin typeface="+mj-lt"/>
                        </a:rPr>
                        <a:t>CONTABILIDAD ADMINISTRATIVA</a:t>
                      </a:r>
                      <a:endParaRPr lang="es-MX" sz="1800" dirty="0">
                        <a:solidFill>
                          <a:srgbClr val="C0126D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9023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Información de uso externo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Información de uso interno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2885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Requiere un formato o modelo especifico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No requiere un formato o modelo especifico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0990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Genera información sobre el pasado</a:t>
                      </a:r>
                      <a:endParaRPr lang="es-MX" sz="16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Enfocada hacia el futuro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13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 obligatoria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 opcional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82789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Determina de manera exacta y precisa la utilidad 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No intenta determinar la utilidad con precisión 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82789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Está regulada por principios de contabilidad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No está regulada por principios de contabilidad</a:t>
                      </a:r>
                      <a:endParaRPr lang="es-MX" sz="16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511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953787" y="1423077"/>
            <a:ext cx="8825658" cy="1960203"/>
          </a:xfrm>
        </p:spPr>
        <p:txBody>
          <a:bodyPr/>
          <a:lstStyle/>
          <a:p>
            <a:r>
              <a:rPr lang="es-MX" b="1" dirty="0"/>
              <a:t>Contabilidad por </a:t>
            </a:r>
            <a:r>
              <a:rPr lang="es-ES" b="1" dirty="0"/>
              <a:t>Áreas de Responsabilidad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097280" y="3145536"/>
            <a:ext cx="9747503" cy="2304288"/>
          </a:xfrm>
        </p:spPr>
        <p:txBody>
          <a:bodyPr>
            <a:normAutofit fontScale="92500"/>
          </a:bodyPr>
          <a:lstStyle/>
          <a:p>
            <a:r>
              <a:rPr lang="es-MX" sz="2400" cap="none" dirty="0" smtClean="0">
                <a:solidFill>
                  <a:srgbClr val="C0126D"/>
                </a:solidFill>
              </a:rPr>
              <a:t>Según </a:t>
            </a:r>
            <a:r>
              <a:rPr lang="es-MX" sz="2400" cap="none" dirty="0">
                <a:solidFill>
                  <a:srgbClr val="C0126D"/>
                </a:solidFill>
              </a:rPr>
              <a:t>P</a:t>
            </a:r>
            <a:r>
              <a:rPr lang="es-MX" sz="2400" cap="none" dirty="0" smtClean="0">
                <a:solidFill>
                  <a:srgbClr val="C0126D"/>
                </a:solidFill>
              </a:rPr>
              <a:t>once </a:t>
            </a:r>
            <a:r>
              <a:rPr lang="es-MX" sz="2400" cap="none" dirty="0">
                <a:solidFill>
                  <a:srgbClr val="C0126D"/>
                </a:solidFill>
              </a:rPr>
              <a:t>R</a:t>
            </a:r>
            <a:r>
              <a:rPr lang="es-MX" sz="2400" cap="none" dirty="0" smtClean="0">
                <a:solidFill>
                  <a:srgbClr val="C0126D"/>
                </a:solidFill>
              </a:rPr>
              <a:t>omán </a:t>
            </a:r>
            <a:r>
              <a:rPr lang="es-ES" sz="2400" cap="none" dirty="0" smtClean="0">
                <a:solidFill>
                  <a:srgbClr val="C0126D"/>
                </a:solidFill>
              </a:rPr>
              <a:t>(1971: 75-76) </a:t>
            </a:r>
            <a:r>
              <a:rPr lang="es-ES" sz="24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Es un plan de acción y motivación con enfoque a un periodo futuro, destinado a controlar y reducir costos y gastos y a informar, en términos de responsabilidad individual, de la eficiencia operacional en las áreas del negocio; por tal motivo es un estándar de comparación cuantitativa entre las operaciones realizadas y las planeadas con ayuda del responsable. </a:t>
            </a:r>
            <a:endParaRPr lang="es-MX" sz="2400" cap="none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35281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Área o Centro de Responsabilidad</a:t>
            </a:r>
            <a:r>
              <a:rPr lang="es-MX" dirty="0"/>
              <a:t>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39002" y="3243580"/>
            <a:ext cx="9232630" cy="23891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Para Cárdenas y Nápoles (2008: 95),</a:t>
            </a:r>
            <a:r>
              <a:rPr lang="es-ES" sz="2400" dirty="0">
                <a:solidFill>
                  <a:srgbClr val="C0126D"/>
                </a:solidFill>
              </a:rPr>
              <a:t> es cuando una organización se divide por segmentos, con gerentes que tienen responsabilidad sobre áreas o actividades específicas.</a:t>
            </a:r>
            <a:endParaRPr lang="es-MX" sz="2400" dirty="0">
              <a:solidFill>
                <a:srgbClr val="C0126D"/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41" b="89776" l="9967" r="930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79" r="10291" b="24294"/>
          <a:stretch/>
        </p:blipFill>
        <p:spPr>
          <a:xfrm>
            <a:off x="8906593" y="4692371"/>
            <a:ext cx="3273215" cy="223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0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392698" y="4864608"/>
            <a:ext cx="8825659" cy="1403577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100" b="1" dirty="0"/>
              <a:t>Ventajas de la </a:t>
            </a:r>
            <a:r>
              <a:rPr lang="es-ES" sz="3100" b="1" dirty="0" smtClean="0"/>
              <a:t/>
            </a:r>
            <a:br>
              <a:rPr lang="es-ES" sz="3100" b="1" dirty="0" smtClean="0"/>
            </a:br>
            <a:r>
              <a:rPr lang="es-ES" sz="3100" b="1" dirty="0" smtClean="0"/>
              <a:t>Contabilidad </a:t>
            </a:r>
            <a:r>
              <a:rPr lang="es-ES" sz="3100" b="1" dirty="0"/>
              <a:t>por Áreas de Responsabilidad </a:t>
            </a:r>
            <a:r>
              <a:rPr lang="es-ES" sz="3100" b="1" dirty="0" smtClean="0"/>
              <a:t/>
            </a:r>
            <a:br>
              <a:rPr lang="es-ES" sz="3100" b="1" dirty="0" smtClean="0"/>
            </a:br>
            <a:r>
              <a:rPr lang="es-ES" sz="1800" dirty="0" smtClean="0">
                <a:solidFill>
                  <a:srgbClr val="C0126D"/>
                </a:solidFill>
              </a:rPr>
              <a:t>(</a:t>
            </a:r>
            <a:r>
              <a:rPr lang="es-ES" sz="1800" dirty="0">
                <a:solidFill>
                  <a:srgbClr val="C0126D"/>
                </a:solidFill>
              </a:rPr>
              <a:t>Ramírez, 2002: 483): </a:t>
            </a:r>
            <a:r>
              <a:rPr lang="es-MX" sz="1800" dirty="0">
                <a:solidFill>
                  <a:srgbClr val="C0126D"/>
                </a:solidFill>
              </a:rPr>
              <a:t/>
            </a:r>
            <a:br>
              <a:rPr lang="es-MX" sz="1800" dirty="0">
                <a:solidFill>
                  <a:srgbClr val="C0126D"/>
                </a:solidFill>
              </a:rPr>
            </a:br>
            <a:endParaRPr lang="es-MX" dirty="0">
              <a:solidFill>
                <a:srgbClr val="C0126D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xfrm>
            <a:off x="460010" y="1097416"/>
            <a:ext cx="11335750" cy="3620888"/>
          </a:xfrm>
        </p:spPr>
        <p:txBody>
          <a:bodyPr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s-ES" sz="2000" cap="none" dirty="0" smtClean="0">
                <a:solidFill>
                  <a:schemeClr val="accent6">
                    <a:lumMod val="50000"/>
                  </a:schemeClr>
                </a:solidFill>
              </a:rPr>
              <a:t>Facilita la correcta evaluación de la actuación de los ejecutivos de la empresa.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s-ES" sz="2000" cap="none" dirty="0" smtClean="0">
                <a:solidFill>
                  <a:schemeClr val="accent6">
                    <a:lumMod val="50000"/>
                  </a:schemeClr>
                </a:solidFill>
              </a:rPr>
              <a:t>Proporciona información y señala las áreas que lograron su objetivo, las que lo superaron.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s-ES" sz="2000" cap="none" dirty="0" smtClean="0">
                <a:solidFill>
                  <a:schemeClr val="accent6">
                    <a:lumMod val="50000"/>
                  </a:schemeClr>
                </a:solidFill>
              </a:rPr>
              <a:t>Permite a cada administrador comparar entre su presupuestado y lo realmente obtenido para atender las variaciones significativas, especialmente a detectar que actividades o procesos no agregan valor y deben ser eliminados.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s-ES" sz="2000" cap="none" dirty="0" smtClean="0">
                <a:solidFill>
                  <a:schemeClr val="accent6">
                    <a:lumMod val="50000"/>
                  </a:schemeClr>
                </a:solidFill>
              </a:rPr>
              <a:t>Motiva a utilizar la administración por objetivo o por resultado, ya que separa el objetivo principal de la empresa en sub objetivos destinados a cada área, señalando a cada ejecutivo las pautas para lograrlo.</a:t>
            </a:r>
            <a:endParaRPr lang="es-MX" sz="2000" cap="none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14040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024128" y="1311389"/>
            <a:ext cx="4718304" cy="4175085"/>
          </a:xfrm>
        </p:spPr>
        <p:txBody>
          <a:bodyPr/>
          <a:lstStyle/>
          <a:p>
            <a:r>
              <a:rPr lang="es-MX" sz="3200" b="1" dirty="0"/>
              <a:t>Condiciones necesarias para la Contabilidad por Á</a:t>
            </a:r>
            <a:r>
              <a:rPr lang="es-ES" sz="3200" b="1" dirty="0"/>
              <a:t>reas de Responsabilidad:</a:t>
            </a:r>
            <a:r>
              <a:rPr lang="es-MX" sz="3200" dirty="0"/>
              <a:t/>
            </a:r>
            <a:br>
              <a:rPr lang="es-MX" sz="3200" dirty="0"/>
            </a:br>
            <a:endParaRPr lang="es-MX" sz="32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6621239" y="1311389"/>
            <a:ext cx="4936777" cy="5248656"/>
          </a:xfrm>
        </p:spPr>
        <p:txBody>
          <a:bodyPr>
            <a:normAutofit fontScale="62500" lnSpcReduction="20000"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s-MX" sz="3300" cap="none" dirty="0" smtClean="0">
                <a:solidFill>
                  <a:srgbClr val="C0126D"/>
                </a:solidFill>
              </a:rPr>
              <a:t>La estructura de la organización debe estar bien definida (organigrama).</a:t>
            </a:r>
          </a:p>
          <a:p>
            <a:pPr lvl="0"/>
            <a:endParaRPr lang="es-MX" sz="3300" cap="none" dirty="0" smtClean="0">
              <a:solidFill>
                <a:srgbClr val="C0126D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s-MX" sz="3300" cap="none" dirty="0" smtClean="0">
                <a:solidFill>
                  <a:srgbClr val="C0126D"/>
                </a:solidFill>
              </a:rPr>
              <a:t>La responsabilidad y autoridad de la administración debe ir mano a mano en todos los niveles y debe estar claramente establecida y entendida.</a:t>
            </a:r>
          </a:p>
          <a:p>
            <a:pPr lvl="0"/>
            <a:endParaRPr lang="es-MX" sz="3300" cap="none" dirty="0" smtClean="0">
              <a:solidFill>
                <a:srgbClr val="C0126D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s-MX" sz="3300" cap="none" dirty="0" smtClean="0">
                <a:solidFill>
                  <a:srgbClr val="C0126D"/>
                </a:solidFill>
              </a:rPr>
              <a:t>Los estándares de desempeño en utilidades, costos e inversiones deben estar apropiadamente determinados y bien definidos.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269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 Box 65"/>
          <p:cNvSpPr txBox="1">
            <a:spLocks noChangeArrowheads="1"/>
          </p:cNvSpPr>
          <p:nvPr/>
        </p:nvSpPr>
        <p:spPr bwMode="auto">
          <a:xfrm>
            <a:off x="4762080" y="1558954"/>
            <a:ext cx="1042988" cy="466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010</a:t>
            </a:r>
            <a:endParaRPr kumimoji="0" lang="es-E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Dirección General</a:t>
            </a:r>
            <a:endParaRPr kumimoji="0" lang="es-E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Gabriel Álvarez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AutoShape 64"/>
          <p:cNvSpPr>
            <a:spLocks noChangeShapeType="1"/>
          </p:cNvSpPr>
          <p:nvPr/>
        </p:nvSpPr>
        <p:spPr bwMode="auto">
          <a:xfrm>
            <a:off x="5286750" y="2014844"/>
            <a:ext cx="0" cy="136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6" name="AutoShape 63"/>
          <p:cNvSpPr>
            <a:spLocks noChangeShapeType="1"/>
          </p:cNvSpPr>
          <p:nvPr/>
        </p:nvSpPr>
        <p:spPr bwMode="auto">
          <a:xfrm>
            <a:off x="8199813" y="2151369"/>
            <a:ext cx="0" cy="276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7" name="AutoShape 62"/>
          <p:cNvSpPr>
            <a:spLocks noChangeShapeType="1"/>
          </p:cNvSpPr>
          <p:nvPr/>
        </p:nvSpPr>
        <p:spPr bwMode="auto">
          <a:xfrm>
            <a:off x="7018713" y="2151369"/>
            <a:ext cx="0" cy="276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8" name="AutoShape 61"/>
          <p:cNvSpPr>
            <a:spLocks noChangeShapeType="1"/>
          </p:cNvSpPr>
          <p:nvPr/>
        </p:nvSpPr>
        <p:spPr bwMode="auto">
          <a:xfrm>
            <a:off x="5850313" y="2151369"/>
            <a:ext cx="0" cy="276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9" name="AutoShape 60"/>
          <p:cNvSpPr>
            <a:spLocks noChangeShapeType="1"/>
          </p:cNvSpPr>
          <p:nvPr/>
        </p:nvSpPr>
        <p:spPr bwMode="auto">
          <a:xfrm>
            <a:off x="4680325" y="2151369"/>
            <a:ext cx="0" cy="276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0" name="AutoShape 59"/>
          <p:cNvSpPr>
            <a:spLocks noChangeShapeType="1"/>
          </p:cNvSpPr>
          <p:nvPr/>
        </p:nvSpPr>
        <p:spPr bwMode="auto">
          <a:xfrm>
            <a:off x="3573837" y="2151369"/>
            <a:ext cx="0" cy="276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1" name="AutoShape 58"/>
          <p:cNvSpPr>
            <a:spLocks noChangeShapeType="1"/>
          </p:cNvSpPr>
          <p:nvPr/>
        </p:nvSpPr>
        <p:spPr bwMode="auto">
          <a:xfrm>
            <a:off x="2446712" y="2151369"/>
            <a:ext cx="0" cy="276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" name="AutoShape 57"/>
          <p:cNvSpPr>
            <a:spLocks noChangeShapeType="1"/>
          </p:cNvSpPr>
          <p:nvPr/>
        </p:nvSpPr>
        <p:spPr bwMode="auto">
          <a:xfrm>
            <a:off x="2446712" y="2151369"/>
            <a:ext cx="575310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3" name="Text Box 56"/>
          <p:cNvSpPr txBox="1">
            <a:spLocks noChangeArrowheads="1"/>
          </p:cNvSpPr>
          <p:nvPr/>
        </p:nvSpPr>
        <p:spPr bwMode="auto">
          <a:xfrm>
            <a:off x="7714038" y="2424419"/>
            <a:ext cx="1042987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División Bienes de Capital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Mario Laborín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Text Box 55"/>
          <p:cNvSpPr txBox="1">
            <a:spLocks noChangeArrowheads="1"/>
          </p:cNvSpPr>
          <p:nvPr/>
        </p:nvSpPr>
        <p:spPr bwMode="auto">
          <a:xfrm>
            <a:off x="6488488" y="2424419"/>
            <a:ext cx="1117600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División de Alimentos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Carlos Amaya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Text Box 54"/>
          <p:cNvSpPr txBox="1">
            <a:spLocks noChangeArrowheads="1"/>
          </p:cNvSpPr>
          <p:nvPr/>
        </p:nvSpPr>
        <p:spPr bwMode="auto">
          <a:xfrm>
            <a:off x="5286750" y="2424419"/>
            <a:ext cx="1120775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División Enseres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Sergio de Alba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Text Box 53"/>
          <p:cNvSpPr txBox="1">
            <a:spLocks noChangeArrowheads="1"/>
          </p:cNvSpPr>
          <p:nvPr/>
        </p:nvSpPr>
        <p:spPr bwMode="auto">
          <a:xfrm>
            <a:off x="4197725" y="2424419"/>
            <a:ext cx="1014412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Finanzas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Manuel Valladolid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Text Box 52"/>
          <p:cNvSpPr txBox="1">
            <a:spLocks noChangeArrowheads="1"/>
          </p:cNvSpPr>
          <p:nvPr/>
        </p:nvSpPr>
        <p:spPr bwMode="auto">
          <a:xfrm>
            <a:off x="3088062" y="2424419"/>
            <a:ext cx="1042988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Recursos Humanos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Joaquín soto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Text Box 51"/>
          <p:cNvSpPr txBox="1">
            <a:spLocks noChangeArrowheads="1"/>
          </p:cNvSpPr>
          <p:nvPr/>
        </p:nvSpPr>
        <p:spPr bwMode="auto">
          <a:xfrm>
            <a:off x="1933950" y="2424419"/>
            <a:ext cx="1042987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Mantenimiento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Artemio Garza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AutoShape 50"/>
          <p:cNvSpPr>
            <a:spLocks noChangeShapeType="1"/>
          </p:cNvSpPr>
          <p:nvPr/>
        </p:nvSpPr>
        <p:spPr bwMode="auto">
          <a:xfrm>
            <a:off x="2500687" y="3219757"/>
            <a:ext cx="10731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0" name="AutoShape 49"/>
          <p:cNvSpPr>
            <a:spLocks noChangeShapeType="1"/>
          </p:cNvSpPr>
          <p:nvPr/>
        </p:nvSpPr>
        <p:spPr bwMode="auto">
          <a:xfrm>
            <a:off x="7360025" y="3219757"/>
            <a:ext cx="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1" name="AutoShape 48"/>
          <p:cNvSpPr>
            <a:spLocks noChangeShapeType="1"/>
          </p:cNvSpPr>
          <p:nvPr/>
        </p:nvSpPr>
        <p:spPr bwMode="auto">
          <a:xfrm>
            <a:off x="6488488" y="3219757"/>
            <a:ext cx="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2" name="AutoShape 47"/>
          <p:cNvSpPr>
            <a:spLocks noChangeShapeType="1"/>
          </p:cNvSpPr>
          <p:nvPr/>
        </p:nvSpPr>
        <p:spPr bwMode="auto">
          <a:xfrm>
            <a:off x="5791575" y="3219757"/>
            <a:ext cx="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3" name="AutoShape 46"/>
          <p:cNvSpPr>
            <a:spLocks noChangeShapeType="1"/>
          </p:cNvSpPr>
          <p:nvPr/>
        </p:nvSpPr>
        <p:spPr bwMode="auto">
          <a:xfrm>
            <a:off x="5126412" y="3219757"/>
            <a:ext cx="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4" name="AutoShape 45"/>
          <p:cNvSpPr>
            <a:spLocks noChangeShapeType="1"/>
          </p:cNvSpPr>
          <p:nvPr/>
        </p:nvSpPr>
        <p:spPr bwMode="auto">
          <a:xfrm>
            <a:off x="8295063" y="2978457"/>
            <a:ext cx="0" cy="4318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5" name="AutoShape 44"/>
          <p:cNvSpPr>
            <a:spLocks noChangeShapeType="1"/>
          </p:cNvSpPr>
          <p:nvPr/>
        </p:nvSpPr>
        <p:spPr bwMode="auto">
          <a:xfrm>
            <a:off x="5126412" y="3219757"/>
            <a:ext cx="316865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6" name="Text Box 43"/>
          <p:cNvSpPr txBox="1">
            <a:spLocks noChangeArrowheads="1"/>
          </p:cNvSpPr>
          <p:nvPr/>
        </p:nvSpPr>
        <p:spPr bwMode="auto">
          <a:xfrm>
            <a:off x="2054600" y="3408669"/>
            <a:ext cx="922337" cy="6207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Desarrollo de Organización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José Amarante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Text Box 42"/>
          <p:cNvSpPr txBox="1">
            <a:spLocks noChangeArrowheads="1"/>
          </p:cNvSpPr>
          <p:nvPr/>
        </p:nvSpPr>
        <p:spPr bwMode="auto">
          <a:xfrm>
            <a:off x="3157912" y="3408669"/>
            <a:ext cx="817563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Reclutamiento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Carmen V.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Text Box 41"/>
          <p:cNvSpPr txBox="1">
            <a:spLocks noChangeArrowheads="1"/>
          </p:cNvSpPr>
          <p:nvPr/>
        </p:nvSpPr>
        <p:spPr bwMode="auto">
          <a:xfrm>
            <a:off x="4893050" y="3408669"/>
            <a:ext cx="546100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Taller I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Jorge H.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Text Box 40"/>
          <p:cNvSpPr txBox="1">
            <a:spLocks noChangeArrowheads="1"/>
          </p:cNvSpPr>
          <p:nvPr/>
        </p:nvSpPr>
        <p:spPr bwMode="auto">
          <a:xfrm>
            <a:off x="5526463" y="3408669"/>
            <a:ext cx="563562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620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Taller II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Jesús G.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Text Box 39"/>
          <p:cNvSpPr txBox="1">
            <a:spLocks noChangeArrowheads="1"/>
          </p:cNvSpPr>
          <p:nvPr/>
        </p:nvSpPr>
        <p:spPr bwMode="auto">
          <a:xfrm>
            <a:off x="6221788" y="3408669"/>
            <a:ext cx="598487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630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Ensamble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Daniel M.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Text Box 38"/>
          <p:cNvSpPr txBox="1">
            <a:spLocks noChangeArrowheads="1"/>
          </p:cNvSpPr>
          <p:nvPr/>
        </p:nvSpPr>
        <p:spPr bwMode="auto">
          <a:xfrm>
            <a:off x="7901363" y="3408669"/>
            <a:ext cx="855662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650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Administrativa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Gerardo G.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Text Box 37"/>
          <p:cNvSpPr txBox="1">
            <a:spLocks noChangeArrowheads="1"/>
          </p:cNvSpPr>
          <p:nvPr/>
        </p:nvSpPr>
        <p:spPr bwMode="auto">
          <a:xfrm>
            <a:off x="6923463" y="3408669"/>
            <a:ext cx="882650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640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Mercadotecnia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Mario C.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AutoShape 36"/>
          <p:cNvSpPr>
            <a:spLocks noChangeShapeType="1"/>
          </p:cNvSpPr>
          <p:nvPr/>
        </p:nvSpPr>
        <p:spPr bwMode="auto">
          <a:xfrm>
            <a:off x="7360025" y="3962707"/>
            <a:ext cx="0" cy="5048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4" name="AutoShape 35"/>
          <p:cNvSpPr>
            <a:spLocks noChangeShapeType="1"/>
          </p:cNvSpPr>
          <p:nvPr/>
        </p:nvSpPr>
        <p:spPr bwMode="auto">
          <a:xfrm>
            <a:off x="8380788" y="4230994"/>
            <a:ext cx="0" cy="2333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5" name="AutoShape 34"/>
          <p:cNvSpPr>
            <a:spLocks noChangeShapeType="1"/>
          </p:cNvSpPr>
          <p:nvPr/>
        </p:nvSpPr>
        <p:spPr bwMode="auto">
          <a:xfrm>
            <a:off x="6488488" y="4230994"/>
            <a:ext cx="0" cy="2333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6" name="AutoShape 33"/>
          <p:cNvSpPr>
            <a:spLocks noChangeShapeType="1"/>
          </p:cNvSpPr>
          <p:nvPr/>
        </p:nvSpPr>
        <p:spPr bwMode="auto">
          <a:xfrm>
            <a:off x="6488488" y="4230994"/>
            <a:ext cx="18923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7" name="Text Box 32"/>
          <p:cNvSpPr txBox="1">
            <a:spLocks noChangeArrowheads="1"/>
          </p:cNvSpPr>
          <p:nvPr/>
        </p:nvSpPr>
        <p:spPr bwMode="auto">
          <a:xfrm>
            <a:off x="8107738" y="4465944"/>
            <a:ext cx="649287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643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Clientes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Text Box 31"/>
          <p:cNvSpPr txBox="1">
            <a:spLocks noChangeArrowheads="1"/>
          </p:cNvSpPr>
          <p:nvPr/>
        </p:nvSpPr>
        <p:spPr bwMode="auto">
          <a:xfrm>
            <a:off x="6090025" y="4465944"/>
            <a:ext cx="709613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641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Publicidad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Text Box 30"/>
          <p:cNvSpPr txBox="1">
            <a:spLocks noChangeArrowheads="1"/>
          </p:cNvSpPr>
          <p:nvPr/>
        </p:nvSpPr>
        <p:spPr bwMode="auto">
          <a:xfrm>
            <a:off x="6923463" y="4465944"/>
            <a:ext cx="1042987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642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Investigación de mercados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AutoShape 29"/>
          <p:cNvSpPr>
            <a:spLocks noChangeShapeType="1"/>
          </p:cNvSpPr>
          <p:nvPr/>
        </p:nvSpPr>
        <p:spPr bwMode="auto">
          <a:xfrm>
            <a:off x="2500687" y="3219757"/>
            <a:ext cx="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1" name="AutoShape 28"/>
          <p:cNvSpPr>
            <a:spLocks noChangeShapeType="1"/>
          </p:cNvSpPr>
          <p:nvPr/>
        </p:nvSpPr>
        <p:spPr bwMode="auto">
          <a:xfrm>
            <a:off x="3573837" y="3219757"/>
            <a:ext cx="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2" name="AutoShape 27"/>
          <p:cNvSpPr>
            <a:spLocks noChangeShapeType="1"/>
          </p:cNvSpPr>
          <p:nvPr/>
        </p:nvSpPr>
        <p:spPr bwMode="auto">
          <a:xfrm>
            <a:off x="3223000" y="2980044"/>
            <a:ext cx="0" cy="2413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3" name="Text Box 26"/>
          <p:cNvSpPr txBox="1">
            <a:spLocks noChangeArrowheads="1"/>
          </p:cNvSpPr>
          <p:nvPr/>
        </p:nvSpPr>
        <p:spPr bwMode="auto">
          <a:xfrm>
            <a:off x="4400925" y="6148694"/>
            <a:ext cx="673100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323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Impuestos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Text Box 25"/>
          <p:cNvSpPr txBox="1">
            <a:spLocks noChangeArrowheads="1"/>
          </p:cNvSpPr>
          <p:nvPr/>
        </p:nvSpPr>
        <p:spPr bwMode="auto">
          <a:xfrm>
            <a:off x="4400925" y="5023157"/>
            <a:ext cx="673100" cy="334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321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Contador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Text Box 24"/>
          <p:cNvSpPr txBox="1">
            <a:spLocks noChangeArrowheads="1"/>
          </p:cNvSpPr>
          <p:nvPr/>
        </p:nvSpPr>
        <p:spPr bwMode="auto">
          <a:xfrm>
            <a:off x="4400925" y="5588307"/>
            <a:ext cx="673100" cy="33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322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Costos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Text Box 23"/>
          <p:cNvSpPr txBox="1">
            <a:spLocks noChangeArrowheads="1"/>
          </p:cNvSpPr>
          <p:nvPr/>
        </p:nvSpPr>
        <p:spPr bwMode="auto">
          <a:xfrm>
            <a:off x="4400925" y="4230994"/>
            <a:ext cx="673100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Contralor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Gerardo L.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Text Box 22"/>
          <p:cNvSpPr txBox="1">
            <a:spLocks noChangeArrowheads="1"/>
          </p:cNvSpPr>
          <p:nvPr/>
        </p:nvSpPr>
        <p:spPr bwMode="auto">
          <a:xfrm>
            <a:off x="3642100" y="4230994"/>
            <a:ext cx="641350" cy="557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310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Tesorero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Roberto L.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AutoShape 21"/>
          <p:cNvSpPr>
            <a:spLocks noChangeShapeType="1"/>
          </p:cNvSpPr>
          <p:nvPr/>
        </p:nvSpPr>
        <p:spPr bwMode="auto">
          <a:xfrm>
            <a:off x="4400925" y="2980044"/>
            <a:ext cx="0" cy="10525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9" name="AutoShape 20"/>
          <p:cNvSpPr>
            <a:spLocks noChangeShapeType="1"/>
          </p:cNvSpPr>
          <p:nvPr/>
        </p:nvSpPr>
        <p:spPr bwMode="auto">
          <a:xfrm>
            <a:off x="3904037" y="4026207"/>
            <a:ext cx="84613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0" name="AutoShape 19"/>
          <p:cNvSpPr>
            <a:spLocks noChangeShapeType="1"/>
          </p:cNvSpPr>
          <p:nvPr/>
        </p:nvSpPr>
        <p:spPr bwMode="auto">
          <a:xfrm>
            <a:off x="3904037" y="4026207"/>
            <a:ext cx="0" cy="2079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1" name="AutoShape 18"/>
          <p:cNvSpPr>
            <a:spLocks noChangeShapeType="1"/>
          </p:cNvSpPr>
          <p:nvPr/>
        </p:nvSpPr>
        <p:spPr bwMode="auto">
          <a:xfrm>
            <a:off x="4750175" y="4026207"/>
            <a:ext cx="0" cy="2079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2" name="AutoShape 17"/>
          <p:cNvSpPr>
            <a:spLocks noChangeShapeType="1"/>
          </p:cNvSpPr>
          <p:nvPr/>
        </p:nvSpPr>
        <p:spPr bwMode="auto">
          <a:xfrm>
            <a:off x="4750175" y="4786619"/>
            <a:ext cx="0" cy="2333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3" name="AutoShape 16"/>
          <p:cNvSpPr>
            <a:spLocks noChangeShapeType="1"/>
          </p:cNvSpPr>
          <p:nvPr/>
        </p:nvSpPr>
        <p:spPr bwMode="auto">
          <a:xfrm>
            <a:off x="4750175" y="5358119"/>
            <a:ext cx="0" cy="2333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4" name="AutoShape 15"/>
          <p:cNvSpPr>
            <a:spLocks noChangeShapeType="1"/>
          </p:cNvSpPr>
          <p:nvPr/>
        </p:nvSpPr>
        <p:spPr bwMode="auto">
          <a:xfrm>
            <a:off x="4750175" y="5915332"/>
            <a:ext cx="0" cy="2333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5" name="Text Box 14"/>
          <p:cNvSpPr txBox="1">
            <a:spLocks noChangeArrowheads="1"/>
          </p:cNvSpPr>
          <p:nvPr/>
        </p:nvSpPr>
        <p:spPr bwMode="auto">
          <a:xfrm>
            <a:off x="7317163" y="5358119"/>
            <a:ext cx="396875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615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GT</a:t>
            </a:r>
            <a:r>
              <a:rPr kumimoji="0" lang="es-ES" sz="8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Text Box 13"/>
          <p:cNvSpPr txBox="1">
            <a:spLocks noChangeArrowheads="1"/>
          </p:cNvSpPr>
          <p:nvPr/>
        </p:nvSpPr>
        <p:spPr bwMode="auto">
          <a:xfrm>
            <a:off x="6799638" y="5358119"/>
            <a:ext cx="407987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614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GT</a:t>
            </a:r>
            <a:r>
              <a:rPr kumimoji="0" lang="es-ES" sz="8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Text Box 12"/>
          <p:cNvSpPr txBox="1">
            <a:spLocks noChangeArrowheads="1"/>
          </p:cNvSpPr>
          <p:nvPr/>
        </p:nvSpPr>
        <p:spPr bwMode="auto">
          <a:xfrm>
            <a:off x="6305925" y="5358119"/>
            <a:ext cx="396875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613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GT</a:t>
            </a:r>
            <a:r>
              <a:rPr kumimoji="0" lang="es-ES" sz="8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Text Box 11"/>
          <p:cNvSpPr txBox="1">
            <a:spLocks noChangeArrowheads="1"/>
          </p:cNvSpPr>
          <p:nvPr/>
        </p:nvSpPr>
        <p:spPr bwMode="auto">
          <a:xfrm>
            <a:off x="5839200" y="5358119"/>
            <a:ext cx="382588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612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GT</a:t>
            </a:r>
            <a:r>
              <a:rPr kumimoji="0" lang="es-ES" sz="8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Text Box 10"/>
          <p:cNvSpPr txBox="1">
            <a:spLocks noChangeArrowheads="1"/>
          </p:cNvSpPr>
          <p:nvPr/>
        </p:nvSpPr>
        <p:spPr bwMode="auto">
          <a:xfrm>
            <a:off x="5362950" y="5358119"/>
            <a:ext cx="368300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611</a:t>
            </a:r>
            <a:endParaRPr kumimoji="0" lang="es-E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GT</a:t>
            </a:r>
            <a:r>
              <a:rPr kumimoji="0" lang="es-ES" sz="8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AutoShape 9"/>
          <p:cNvSpPr>
            <a:spLocks noChangeShapeType="1"/>
          </p:cNvSpPr>
          <p:nvPr/>
        </p:nvSpPr>
        <p:spPr bwMode="auto">
          <a:xfrm>
            <a:off x="5597900" y="5158094"/>
            <a:ext cx="18923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1" name="AutoShape 8"/>
          <p:cNvSpPr>
            <a:spLocks noChangeShapeType="1"/>
          </p:cNvSpPr>
          <p:nvPr/>
        </p:nvSpPr>
        <p:spPr bwMode="auto">
          <a:xfrm>
            <a:off x="5212137" y="3962707"/>
            <a:ext cx="0" cy="9191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2" name="AutoShape 7"/>
          <p:cNvSpPr>
            <a:spLocks noChangeShapeType="1"/>
          </p:cNvSpPr>
          <p:nvPr/>
        </p:nvSpPr>
        <p:spPr bwMode="auto">
          <a:xfrm>
            <a:off x="5212137" y="4877107"/>
            <a:ext cx="1196976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3" name="AutoShape 6"/>
          <p:cNvSpPr>
            <a:spLocks noChangeShapeType="1"/>
          </p:cNvSpPr>
          <p:nvPr/>
        </p:nvSpPr>
        <p:spPr bwMode="auto">
          <a:xfrm>
            <a:off x="6407525" y="4877107"/>
            <a:ext cx="0" cy="2841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4" name="AutoShape 5"/>
          <p:cNvSpPr>
            <a:spLocks noChangeShapeType="1"/>
          </p:cNvSpPr>
          <p:nvPr/>
        </p:nvSpPr>
        <p:spPr bwMode="auto">
          <a:xfrm>
            <a:off x="5597900" y="5158094"/>
            <a:ext cx="0" cy="2000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5" name="AutoShape 4"/>
          <p:cNvSpPr>
            <a:spLocks noChangeShapeType="1"/>
          </p:cNvSpPr>
          <p:nvPr/>
        </p:nvSpPr>
        <p:spPr bwMode="auto">
          <a:xfrm>
            <a:off x="6026525" y="5158094"/>
            <a:ext cx="0" cy="2000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6" name="AutoShape 3"/>
          <p:cNvSpPr>
            <a:spLocks noChangeShapeType="1"/>
          </p:cNvSpPr>
          <p:nvPr/>
        </p:nvSpPr>
        <p:spPr bwMode="auto">
          <a:xfrm>
            <a:off x="6505950" y="5158094"/>
            <a:ext cx="0" cy="2000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7" name="AutoShape 2"/>
          <p:cNvSpPr>
            <a:spLocks noChangeShapeType="1"/>
          </p:cNvSpPr>
          <p:nvPr/>
        </p:nvSpPr>
        <p:spPr bwMode="auto">
          <a:xfrm>
            <a:off x="7490200" y="5158094"/>
            <a:ext cx="0" cy="2000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8" name="AutoShape 1"/>
          <p:cNvSpPr>
            <a:spLocks noChangeShapeType="1"/>
          </p:cNvSpPr>
          <p:nvPr/>
        </p:nvSpPr>
        <p:spPr bwMode="auto">
          <a:xfrm>
            <a:off x="6974263" y="5158094"/>
            <a:ext cx="0" cy="2000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8" name="CuadroTexto 207"/>
          <p:cNvSpPr txBox="1"/>
          <p:nvPr/>
        </p:nvSpPr>
        <p:spPr>
          <a:xfrm>
            <a:off x="7683875" y="4449039"/>
            <a:ext cx="36618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>
                <a:solidFill>
                  <a:srgbClr val="C0126D"/>
                </a:solidFill>
              </a:rPr>
              <a:t>Ejemplo de </a:t>
            </a:r>
          </a:p>
          <a:p>
            <a:pPr algn="r"/>
            <a:r>
              <a:rPr lang="es-MX" sz="2800" b="1" dirty="0" smtClean="0">
                <a:solidFill>
                  <a:srgbClr val="C0126D"/>
                </a:solidFill>
              </a:rPr>
              <a:t>una estructura</a:t>
            </a:r>
            <a:r>
              <a:rPr lang="es-MX" sz="2400" b="1" dirty="0" smtClean="0">
                <a:solidFill>
                  <a:srgbClr val="C0126D"/>
                </a:solidFill>
              </a:rPr>
              <a:t> </a:t>
            </a:r>
            <a:r>
              <a:rPr lang="es-MX" sz="3600" b="1" dirty="0" smtClean="0">
                <a:solidFill>
                  <a:srgbClr val="C0126D"/>
                </a:solidFill>
              </a:rPr>
              <a:t>organizacional</a:t>
            </a:r>
            <a:endParaRPr lang="es-MX" sz="3600" b="1" dirty="0"/>
          </a:p>
        </p:txBody>
      </p:sp>
      <p:sp>
        <p:nvSpPr>
          <p:cNvPr id="210" name="CuadroTexto 209"/>
          <p:cNvSpPr txBox="1"/>
          <p:nvPr/>
        </p:nvSpPr>
        <p:spPr>
          <a:xfrm>
            <a:off x="395854" y="456514"/>
            <a:ext cx="10288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accent6">
                    <a:lumMod val="50000"/>
                  </a:schemeClr>
                </a:solidFill>
              </a:rPr>
              <a:t>Una vez que se han determinado las áreas, sus responsables y la 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</a:rPr>
              <a:t>codificación</a:t>
            </a:r>
          </a:p>
          <a:p>
            <a:r>
              <a:rPr lang="es-MX" dirty="0" smtClean="0">
                <a:solidFill>
                  <a:schemeClr val="accent6">
                    <a:lumMod val="50000"/>
                  </a:schemeClr>
                </a:solidFill>
              </a:rPr>
              <a:t>respectiva</a:t>
            </a:r>
            <a:r>
              <a:rPr lang="es-MX" dirty="0">
                <a:solidFill>
                  <a:schemeClr val="accent6">
                    <a:lumMod val="50000"/>
                  </a:schemeClr>
                </a:solidFill>
              </a:rPr>
              <a:t>, toca determinar en cada una de las áreas de responsabilidad el </a:t>
            </a:r>
            <a:endParaRPr lang="es-MX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MX" dirty="0" smtClean="0">
                <a:solidFill>
                  <a:schemeClr val="accent6">
                    <a:lumMod val="50000"/>
                  </a:schemeClr>
                </a:solidFill>
              </a:rPr>
              <a:t>control </a:t>
            </a:r>
            <a:r>
              <a:rPr lang="es-MX" dirty="0">
                <a:solidFill>
                  <a:schemeClr val="accent6">
                    <a:lumMod val="50000"/>
                  </a:schemeClr>
                </a:solidFill>
              </a:rPr>
              <a:t>que se 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</a:rPr>
              <a:t>tendrá </a:t>
            </a:r>
            <a:r>
              <a:rPr lang="es-MX" dirty="0">
                <a:solidFill>
                  <a:schemeClr val="accent6">
                    <a:lumMod val="50000"/>
                  </a:schemeClr>
                </a:solidFill>
              </a:rPr>
              <a:t>de las partidas que utiliza dicha unidad. </a:t>
            </a:r>
            <a:endParaRPr lang="es-MX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74" y="4392918"/>
            <a:ext cx="3120063" cy="207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57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709197" y="1149256"/>
            <a:ext cx="8761413" cy="1131992"/>
          </a:xfrm>
        </p:spPr>
        <p:txBody>
          <a:bodyPr/>
          <a:lstStyle/>
          <a:p>
            <a:pPr algn="ctr"/>
            <a:r>
              <a:rPr lang="es-ES" b="1" dirty="0"/>
              <a:t>Partidas </a:t>
            </a:r>
            <a:r>
              <a:rPr lang="es-ES" b="1" dirty="0" smtClean="0"/>
              <a:t>controlables: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156350" y="2902846"/>
            <a:ext cx="9867106" cy="3687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dirty="0" smtClean="0">
                <a:solidFill>
                  <a:srgbClr val="C0126D"/>
                </a:solidFill>
              </a:rPr>
              <a:t>Para </a:t>
            </a:r>
            <a:r>
              <a:rPr lang="es-ES" sz="2000" dirty="0">
                <a:solidFill>
                  <a:srgbClr val="C0126D"/>
                </a:solidFill>
              </a:rPr>
              <a:t>Cárdenas y Nápoles (2008: 95</a:t>
            </a:r>
            <a:r>
              <a:rPr lang="es-ES" sz="2000" dirty="0" smtClean="0">
                <a:solidFill>
                  <a:srgbClr val="C0126D"/>
                </a:solidFill>
              </a:rPr>
              <a:t>): </a:t>
            </a:r>
          </a:p>
          <a:p>
            <a:pPr marL="0" indent="0">
              <a:buNone/>
            </a:pPr>
            <a:endParaRPr lang="es-ES" dirty="0" smtClean="0">
              <a:solidFill>
                <a:srgbClr val="C0126D"/>
              </a:solidFill>
            </a:endParaRPr>
          </a:p>
          <a:p>
            <a:pPr>
              <a:lnSpc>
                <a:spcPct val="150000"/>
              </a:lnSpc>
            </a:pPr>
            <a:r>
              <a:rPr lang="es-ES" sz="2800" dirty="0" smtClean="0">
                <a:solidFill>
                  <a:schemeClr val="accent6">
                    <a:lumMod val="50000"/>
                  </a:schemeClr>
                </a:solidFill>
              </a:rPr>
              <a:t>Los </a:t>
            </a:r>
            <a:r>
              <a:rPr lang="es-ES" sz="2800" b="1" i="1" u="sng" dirty="0">
                <a:solidFill>
                  <a:srgbClr val="C0126D"/>
                </a:solidFill>
              </a:rPr>
              <a:t>Costos controlables</a:t>
            </a:r>
            <a:r>
              <a:rPr lang="es-ES" sz="2800" b="1" dirty="0">
                <a:solidFill>
                  <a:srgbClr val="C0126D"/>
                </a:solidFill>
              </a:rPr>
              <a:t>: </a:t>
            </a:r>
            <a:r>
              <a:rPr lang="es-ES" sz="2800" dirty="0">
                <a:solidFill>
                  <a:schemeClr val="accent6">
                    <a:lumMod val="50000"/>
                  </a:schemeClr>
                </a:solidFill>
              </a:rPr>
              <a:t>son los costos que pueden ser manipulados o inflados por las decisiones o actos de un gerente</a:t>
            </a:r>
            <a:r>
              <a:rPr lang="es-ES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s-E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s-MX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100000" l="22500" r="8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r="16380" b="7414"/>
          <a:stretch/>
        </p:blipFill>
        <p:spPr>
          <a:xfrm>
            <a:off x="10466560" y="5361709"/>
            <a:ext cx="1725440" cy="149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92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52785" y="1310553"/>
            <a:ext cx="8761413" cy="706964"/>
          </a:xfrm>
        </p:spPr>
        <p:txBody>
          <a:bodyPr/>
          <a:lstStyle/>
          <a:p>
            <a:pPr algn="ctr"/>
            <a:r>
              <a:rPr lang="es-ES" b="1" dirty="0"/>
              <a:t>Partidas </a:t>
            </a:r>
            <a:r>
              <a:rPr lang="es-ES" b="1" dirty="0" smtClean="0"/>
              <a:t>no controlables</a:t>
            </a:r>
            <a:r>
              <a:rPr lang="es-ES" b="1" dirty="0"/>
              <a:t>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2891" y="2844132"/>
            <a:ext cx="9601200" cy="3416300"/>
          </a:xfrm>
        </p:spPr>
        <p:txBody>
          <a:bodyPr/>
          <a:lstStyle/>
          <a:p>
            <a:pPr marL="0" indent="0">
              <a:buNone/>
            </a:pPr>
            <a:r>
              <a:rPr lang="es-ES" sz="2000" dirty="0">
                <a:solidFill>
                  <a:srgbClr val="C0126D"/>
                </a:solidFill>
              </a:rPr>
              <a:t>Para Cárdenas y Nápoles (2008: 95): </a:t>
            </a:r>
          </a:p>
          <a:p>
            <a:pPr marL="0" indent="0">
              <a:buNone/>
            </a:pPr>
            <a:r>
              <a:rPr lang="es-E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s-ES" sz="2800" dirty="0" smtClean="0">
                <a:solidFill>
                  <a:schemeClr val="accent6">
                    <a:lumMod val="50000"/>
                  </a:schemeClr>
                </a:solidFill>
              </a:rPr>
              <a:t>Los </a:t>
            </a:r>
            <a:r>
              <a:rPr lang="es-ES" sz="2800" b="1" i="1" u="sng" dirty="0">
                <a:solidFill>
                  <a:srgbClr val="C0126D"/>
                </a:solidFill>
              </a:rPr>
              <a:t>Costos no controlables</a:t>
            </a:r>
            <a:r>
              <a:rPr lang="es-ES" sz="2800" b="1" dirty="0">
                <a:solidFill>
                  <a:srgbClr val="C0126D"/>
                </a:solidFill>
              </a:rPr>
              <a:t>: </a:t>
            </a:r>
            <a:r>
              <a:rPr lang="es-ES" sz="2800" dirty="0">
                <a:solidFill>
                  <a:schemeClr val="accent6">
                    <a:lumMod val="50000"/>
                  </a:schemeClr>
                </a:solidFill>
              </a:rPr>
              <a:t>son aquellos que en algunas ocasiones no se tiene autoridad sobre los costos en que se incurre. 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100000" l="22500" r="8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r="16380" b="7414"/>
          <a:stretch/>
        </p:blipFill>
        <p:spPr>
          <a:xfrm>
            <a:off x="10245031" y="5169600"/>
            <a:ext cx="1946969" cy="16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1229700"/>
            <a:ext cx="8761413" cy="706964"/>
          </a:xfrm>
        </p:spPr>
        <p:txBody>
          <a:bodyPr/>
          <a:lstStyle/>
          <a:p>
            <a:pPr algn="ctr"/>
            <a:r>
              <a:rPr lang="es-ES" b="1" dirty="0"/>
              <a:t>Evaluación de las diferentes áreas de responsabilidad: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4" y="2596896"/>
            <a:ext cx="10037302" cy="3657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Para evaluar la actuación de los ejecutivos han surgido nuevas herramientas como el informar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sobre:  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ES" sz="3200" dirty="0" smtClean="0">
                <a:solidFill>
                  <a:srgbClr val="C0126D"/>
                </a:solidFill>
              </a:rPr>
              <a:t>Costos que Agregan Valor</a:t>
            </a:r>
          </a:p>
          <a:p>
            <a:endParaRPr lang="es-ES" sz="3200" dirty="0" smtClean="0">
              <a:solidFill>
                <a:srgbClr val="C0126D"/>
              </a:solidFill>
            </a:endParaRPr>
          </a:p>
          <a:p>
            <a:r>
              <a:rPr lang="es-MX" sz="3200" dirty="0" smtClean="0">
                <a:solidFill>
                  <a:srgbClr val="C0126D"/>
                </a:solidFill>
              </a:rPr>
              <a:t>Costos que No Agregan Valor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100000" l="22500" r="8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1" r="19601" b="4966"/>
          <a:stretch/>
        </p:blipFill>
        <p:spPr>
          <a:xfrm>
            <a:off x="8375151" y="3275215"/>
            <a:ext cx="3816849" cy="358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84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 smtClean="0"/>
              <a:t>La Contabilidad Administrativa y por Áreas de Responsabilidad.</a:t>
            </a:r>
            <a:endParaRPr lang="es-MX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7038" y="4697012"/>
            <a:ext cx="9221961" cy="1213104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s-MX" b="1" dirty="0" smtClean="0"/>
              <a:t>Clasificación de la contabilidad</a:t>
            </a:r>
          </a:p>
          <a:p>
            <a:pPr algn="r"/>
            <a:r>
              <a:rPr lang="es-MX" b="1" dirty="0" smtClean="0"/>
              <a:t>Costos controlables y no controlables</a:t>
            </a:r>
          </a:p>
          <a:p>
            <a:pPr algn="r"/>
            <a:r>
              <a:rPr lang="es-MX" b="1" dirty="0" smtClean="0"/>
              <a:t>Costos que agregan y no agregan valor</a:t>
            </a:r>
          </a:p>
          <a:p>
            <a:pPr algn="r"/>
            <a:r>
              <a:rPr lang="es-MX" b="1" dirty="0" smtClean="0"/>
              <a:t>Informes y evaluación de las áreas</a:t>
            </a:r>
          </a:p>
          <a:p>
            <a:pPr algn="r"/>
            <a:endParaRPr lang="es-MX" b="1" dirty="0" smtClean="0"/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100000" l="22500" r="8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r="16380" b="7414"/>
          <a:stretch/>
        </p:blipFill>
        <p:spPr>
          <a:xfrm>
            <a:off x="8135060" y="2106561"/>
            <a:ext cx="2852000" cy="247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9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60280" y="1262426"/>
            <a:ext cx="8761413" cy="706964"/>
          </a:xfrm>
        </p:spPr>
        <p:txBody>
          <a:bodyPr/>
          <a:lstStyle/>
          <a:p>
            <a:pPr algn="ctr"/>
            <a:r>
              <a:rPr lang="es-ES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Costos que Agregan Valor</a:t>
            </a:r>
            <a:r>
              <a:rPr lang="es-ES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s-ES" dirty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endParaRPr lang="es-MX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0031" y="3615115"/>
            <a:ext cx="9841909" cy="211287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s-ES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3200" dirty="0" smtClean="0">
                <a:solidFill>
                  <a:schemeClr val="accent6">
                    <a:lumMod val="50000"/>
                  </a:schemeClr>
                </a:solidFill>
              </a:rPr>
              <a:t>Son aquellas </a:t>
            </a:r>
            <a:r>
              <a:rPr lang="es-ES" sz="3200" dirty="0">
                <a:solidFill>
                  <a:schemeClr val="accent6">
                    <a:lumMod val="50000"/>
                  </a:schemeClr>
                </a:solidFill>
              </a:rPr>
              <a:t>actividades que deben ser ejecutadas para satisfacer los requerimientos de los clientes.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100000" l="22500" r="8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r="16380" b="7414"/>
          <a:stretch/>
        </p:blipFill>
        <p:spPr>
          <a:xfrm>
            <a:off x="10245031" y="5169600"/>
            <a:ext cx="1946969" cy="16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97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4681" y="1382742"/>
            <a:ext cx="6930266" cy="706964"/>
          </a:xfrm>
        </p:spPr>
        <p:txBody>
          <a:bodyPr/>
          <a:lstStyle/>
          <a:p>
            <a:r>
              <a:rPr lang="es-ES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Costos que </a:t>
            </a:r>
            <a:r>
              <a:rPr lang="es-ES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no Agregan </a:t>
            </a:r>
            <a:r>
              <a:rPr lang="es-ES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Valor</a:t>
            </a:r>
            <a:r>
              <a:rPr lang="es-ES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s-ES" dirty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41248" y="2603500"/>
            <a:ext cx="10155615" cy="312064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es-MX" sz="31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MX" sz="3600" dirty="0" smtClean="0">
                <a:solidFill>
                  <a:schemeClr val="accent6">
                    <a:lumMod val="50000"/>
                  </a:schemeClr>
                </a:solidFill>
              </a:rPr>
              <a:t>Son </a:t>
            </a:r>
            <a:r>
              <a:rPr lang="es-MX" sz="3600" dirty="0">
                <a:solidFill>
                  <a:schemeClr val="accent6">
                    <a:lumMod val="50000"/>
                  </a:schemeClr>
                </a:solidFill>
              </a:rPr>
              <a:t>aquellas actividades que no contribuyen a satisfacer los requerimientos de los clientes y que pueden ser eliminadas sin dañar o deteriorar el producto o servicio</a:t>
            </a:r>
            <a:r>
              <a:rPr lang="es-MX" sz="320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es-MX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60000"/>
              </a:lnSpc>
            </a:pPr>
            <a:endParaRPr lang="es-MX" sz="30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s-ES" sz="2900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s-ES" sz="2900" dirty="0">
                <a:solidFill>
                  <a:schemeClr val="accent6">
                    <a:lumMod val="50000"/>
                  </a:schemeClr>
                </a:solidFill>
              </a:rPr>
              <a:t>Ejemplos: el proceso de producción no está bien diseñado y/o controlado, mal manejo de materiales, alto nivel de mermas, etc.)</a:t>
            </a:r>
            <a:endParaRPr lang="es-MX" sz="29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100000" l="22500" r="8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r="16380" b="7414"/>
          <a:stretch/>
        </p:blipFill>
        <p:spPr>
          <a:xfrm>
            <a:off x="10399460" y="5303520"/>
            <a:ext cx="179254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05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36629" y="973668"/>
            <a:ext cx="8761413" cy="706964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Costos que </a:t>
            </a:r>
            <a:r>
              <a:rPr lang="es-MX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no </a:t>
            </a:r>
            <a:br>
              <a:rPr lang="es-MX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s-MX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Agregan </a:t>
            </a:r>
            <a:r>
              <a:rPr lang="es-MX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Valor</a:t>
            </a:r>
            <a:r>
              <a:rPr lang="es-MX" b="1" dirty="0"/>
              <a:t>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2603500"/>
            <a:ext cx="10405872" cy="3541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>
                <a:solidFill>
                  <a:schemeClr val="accent6">
                    <a:lumMod val="50000"/>
                  </a:schemeClr>
                </a:solidFill>
              </a:rPr>
              <a:t>Algunos 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de estos costos son:</a:t>
            </a:r>
            <a:endParaRPr lang="es-MX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ES" sz="2400" b="1" i="1" dirty="0">
                <a:solidFill>
                  <a:srgbClr val="C0126D"/>
                </a:solidFill>
              </a:rPr>
              <a:t>Costos por fallas internas</a:t>
            </a:r>
            <a:r>
              <a:rPr lang="es-ES" sz="2400" b="1" dirty="0">
                <a:solidFill>
                  <a:srgbClr val="C0126D"/>
                </a:solidFill>
              </a:rPr>
              <a:t>: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son los que podrían ser evitados si no existieran defectos en el producto antes de ser entregado al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cliente.</a:t>
            </a:r>
          </a:p>
          <a:p>
            <a:pPr marL="0" indent="0">
              <a:buNone/>
            </a:pPr>
            <a:endParaRPr lang="es-MX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ES" sz="2400" b="1" i="1" dirty="0">
                <a:solidFill>
                  <a:srgbClr val="C0126D"/>
                </a:solidFill>
              </a:rPr>
              <a:t>Costos por fallas externas</a:t>
            </a:r>
            <a:r>
              <a:rPr lang="es-ES" sz="2400" b="1" dirty="0">
                <a:solidFill>
                  <a:srgbClr val="C0126D"/>
                </a:solidFill>
              </a:rPr>
              <a:t>: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son aquellos que podrían ser evitados si los productos o servicios prestados no tuvieran defectos. Estos se detectan después de que el producto es entregado al cliente.</a:t>
            </a:r>
            <a:endParaRPr lang="es-MX" sz="2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100000" l="22500" r="8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r="16380" b="7414"/>
          <a:stretch/>
        </p:blipFill>
        <p:spPr>
          <a:xfrm>
            <a:off x="10643616" y="5515250"/>
            <a:ext cx="1548384" cy="134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4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136666" y="1394292"/>
            <a:ext cx="8761413" cy="706964"/>
          </a:xfrm>
        </p:spPr>
        <p:txBody>
          <a:bodyPr/>
          <a:lstStyle/>
          <a:p>
            <a:pPr algn="ctr"/>
            <a:r>
              <a:rPr lang="es-ES" sz="4400" b="1" dirty="0">
                <a:ea typeface="Times New Roman" panose="02020603050405020304" pitchFamily="18" charset="0"/>
                <a:cs typeface="Arial" panose="020B0604020202020204" pitchFamily="34" charset="0"/>
              </a:rPr>
              <a:t>Costos por fallas internas: </a:t>
            </a:r>
            <a:r>
              <a:rPr lang="es-MX" sz="4400" b="1" dirty="0"/>
              <a:t/>
            </a:r>
            <a:br>
              <a:rPr lang="es-MX" sz="4400" b="1" dirty="0"/>
            </a:br>
            <a:endParaRPr lang="es-MX" sz="4400" b="1" dirty="0"/>
          </a:p>
        </p:txBody>
      </p:sp>
      <p:sp>
        <p:nvSpPr>
          <p:cNvPr id="9" name="Rectángulo 8"/>
          <p:cNvSpPr/>
          <p:nvPr/>
        </p:nvSpPr>
        <p:spPr>
          <a:xfrm>
            <a:off x="950976" y="2523744"/>
            <a:ext cx="105156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rgbClr val="C0126D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Costos de reproceso: 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son costos de corregir defectos en los productos y finalmente sean útiles de acuerdo a su función</a:t>
            </a:r>
            <a:r>
              <a:rPr lang="es-ES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es-MX" sz="1200" dirty="0">
              <a:solidFill>
                <a:schemeClr val="accent6">
                  <a:lumMod val="50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rgbClr val="C0126D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Costos de desechos: 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son costos como la pérdida de materiales, mano de obra y algunos costos indirectos variables que no pueden ser corregidos por defectos y no pueden ser utilizados para ningún propósito. </a:t>
            </a:r>
            <a:endParaRPr lang="es-ES" dirty="0" smtClean="0">
              <a:solidFill>
                <a:schemeClr val="accent6">
                  <a:lumMod val="50000"/>
                </a:schemeClr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es-MX" sz="1200" dirty="0">
              <a:solidFill>
                <a:schemeClr val="accent6">
                  <a:lumMod val="50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rgbClr val="C0126D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Costos por tiempo ocioso: 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son aquellos derivados de tener maquinaria o instalaciones paradas por defectos. </a:t>
            </a:r>
            <a:r>
              <a:rPr lang="es-ES" sz="2000" dirty="0">
                <a:latin typeface="Centaur" panose="020305040502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100000" l="22500" r="8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r="16380" b="7414"/>
          <a:stretch/>
        </p:blipFill>
        <p:spPr>
          <a:xfrm>
            <a:off x="10525992" y="5413248"/>
            <a:ext cx="1666008" cy="144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0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154954" y="1321140"/>
            <a:ext cx="8761413" cy="706964"/>
          </a:xfrm>
        </p:spPr>
        <p:txBody>
          <a:bodyPr/>
          <a:lstStyle/>
          <a:p>
            <a:pPr algn="ctr"/>
            <a:r>
              <a:rPr lang="es-ES" sz="4000" b="1" dirty="0">
                <a:ea typeface="Times New Roman" panose="02020603050405020304" pitchFamily="18" charset="0"/>
                <a:cs typeface="Arial" panose="020B0604020202020204" pitchFamily="34" charset="0"/>
              </a:rPr>
              <a:t>Costos por fallas </a:t>
            </a:r>
            <a:r>
              <a:rPr lang="es-ES" sz="40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externas</a:t>
            </a:r>
            <a:r>
              <a:rPr lang="es-ES" sz="4000" b="1" dirty="0"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s-MX" sz="4000" b="1" dirty="0"/>
              <a:t/>
            </a:r>
            <a:br>
              <a:rPr lang="es-MX" sz="4000" b="1" dirty="0"/>
            </a:br>
            <a:endParaRPr lang="es-MX" sz="40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969264" y="2749804"/>
            <a:ext cx="10094976" cy="3416300"/>
          </a:xfrm>
        </p:spPr>
        <p:txBody>
          <a:bodyPr>
            <a:normAutofit/>
          </a:bodyPr>
          <a:lstStyle/>
          <a:p>
            <a:pPr lvl="0"/>
            <a:r>
              <a:rPr lang="es-ES" sz="2600" b="1" dirty="0">
                <a:solidFill>
                  <a:srgbClr val="C0126D"/>
                </a:solidFill>
              </a:rPr>
              <a:t>Costos por productos devueltos: </a:t>
            </a:r>
            <a:r>
              <a:rPr lang="es-ES" sz="2600" dirty="0">
                <a:solidFill>
                  <a:schemeClr val="accent6">
                    <a:lumMod val="50000"/>
                  </a:schemeClr>
                </a:solidFill>
              </a:rPr>
              <a:t>son los costos asociados por la sustitución de productos defectuosos devueltos por el cliente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lvl="0" indent="0">
              <a:buNone/>
            </a:pPr>
            <a:endParaRPr lang="es-MX" sz="2600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es-ES" sz="2600" b="1" dirty="0">
                <a:solidFill>
                  <a:srgbClr val="C0126D"/>
                </a:solidFill>
              </a:rPr>
              <a:t>Costos por rebajas:</a:t>
            </a:r>
            <a:r>
              <a:rPr lang="es-ES" sz="2600" dirty="0">
                <a:solidFill>
                  <a:schemeClr val="accent6">
                    <a:lumMod val="50000"/>
                  </a:schemeClr>
                </a:solidFill>
              </a:rPr>
              <a:t> son los costos generados cuando el cliente acepta quedarse con un producto defectuoso y en lugar de devolverlo acepta una rebaja al precio original.</a:t>
            </a:r>
            <a:endParaRPr lang="es-MX" sz="26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4" b="100000" l="22500" r="8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r="16380" b="7414"/>
          <a:stretch/>
        </p:blipFill>
        <p:spPr>
          <a:xfrm>
            <a:off x="10552176" y="5435954"/>
            <a:ext cx="1639824" cy="142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4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61962" y="1321140"/>
            <a:ext cx="7422117" cy="706964"/>
          </a:xfrm>
        </p:spPr>
        <p:txBody>
          <a:bodyPr/>
          <a:lstStyle/>
          <a:p>
            <a:pPr algn="ctr"/>
            <a:r>
              <a:rPr lang="es-ES" sz="4000" b="1" dirty="0"/>
              <a:t>Informes de las 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4000" b="1" dirty="0" smtClean="0"/>
              <a:t>Áreas de </a:t>
            </a:r>
            <a:r>
              <a:rPr lang="es-ES" sz="4000" b="1" dirty="0"/>
              <a:t>responsabilidad: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43984" y="2792761"/>
            <a:ext cx="7242048" cy="3788664"/>
          </a:xfrm>
        </p:spPr>
        <p:txBody>
          <a:bodyPr>
            <a:normAutofit fontScale="92500" lnSpcReduction="10000"/>
          </a:bodyPr>
          <a:lstStyle/>
          <a:p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Muestran una comparación de los presupuestos con los resultados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reales</a:t>
            </a:r>
          </a:p>
          <a:p>
            <a:pPr marL="0" indent="0">
              <a:buNone/>
            </a:pPr>
            <a:endParaRPr lang="es-E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n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columnas se colocan las variaciones favorables o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desfavorables</a:t>
            </a:r>
          </a:p>
          <a:p>
            <a:pPr marL="0" indent="0">
              <a:buNone/>
            </a:pPr>
            <a:endParaRPr lang="es-E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Se entregan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a los gerentes responsables para tener una visión más clara de lo que está pasando en general y de las partidas que están obstaculizando el logro de objetivos. </a:t>
            </a:r>
            <a:endParaRPr lang="es-MX" sz="2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80" y="2274151"/>
            <a:ext cx="4048838" cy="430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0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659451" y="1288978"/>
            <a:ext cx="8761413" cy="706964"/>
          </a:xfrm>
        </p:spPr>
        <p:txBody>
          <a:bodyPr/>
          <a:lstStyle/>
          <a:p>
            <a:pPr algn="ctr"/>
            <a:r>
              <a:rPr lang="es-ES" sz="4000" b="1" dirty="0" smtClean="0"/>
              <a:t>Ejemplo de los Informes por cada una de las áreas: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711255"/>
              </p:ext>
            </p:extLst>
          </p:nvPr>
        </p:nvGraphicFramePr>
        <p:xfrm>
          <a:off x="1154954" y="2632209"/>
          <a:ext cx="9836133" cy="3786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6569"/>
                <a:gridCol w="1966569"/>
                <a:gridCol w="2242656"/>
                <a:gridCol w="1692674"/>
                <a:gridCol w="1967665"/>
              </a:tblGrid>
              <a:tr h="189624">
                <a:tc gridSpan="5">
                  <a:txBody>
                    <a:bodyPr/>
                    <a:lstStyle/>
                    <a:p>
                      <a:pPr algn="ctr"/>
                      <a:r>
                        <a:rPr lang="es-MX" sz="1600" b="1" kern="1200" dirty="0" smtClean="0">
                          <a:solidFill>
                            <a:srgbClr val="C0126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Informe Mensual del GT 612 del Taller I, de la División Bienes de Capital</a:t>
                      </a:r>
                      <a:endParaRPr lang="es-MX" sz="1600" b="1" kern="1200" dirty="0">
                        <a:solidFill>
                          <a:srgbClr val="C0126D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9248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Área 612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Grupo Tecnológico 2                                               </a:t>
                      </a:r>
                      <a:r>
                        <a:rPr lang="es-ES" sz="1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                                                                                                                         </a:t>
                      </a: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Responsable: Ing. Juan Martín Meléndez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9248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Mes: Marzo                                                            </a:t>
                      </a:r>
                      <a:r>
                        <a:rPr lang="es-ES" sz="1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                                    </a:t>
                      </a: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Acumulado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Actividad: Fundición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9624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Agrega </a:t>
                      </a: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valor       </a:t>
                      </a:r>
                      <a:r>
                        <a:rPr lang="es-ES" sz="10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 </a:t>
                      </a: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No agrega valor                                </a:t>
                      </a:r>
                      <a:r>
                        <a:rPr lang="es-ES" sz="10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                                      </a:t>
                      </a: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Agrega valor  </a:t>
                      </a:r>
                      <a:r>
                        <a:rPr lang="es-ES" sz="10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  </a:t>
                      </a: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No agrega valor                                </a:t>
                      </a:r>
                      <a:endParaRPr lang="es-MX" sz="11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06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C0126D"/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C0126D"/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Costos controlables:</a:t>
                      </a:r>
                      <a:endParaRPr lang="es-MX" sz="11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C0126D"/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 </a:t>
                      </a:r>
                      <a:endParaRPr lang="es-MX" sz="11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189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3 000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(300)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Materiales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(2 000)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378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1 000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(150)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Materiales Indirectos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(1 100)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5 000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(380)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Mano de Obra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16 000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(3 150)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1 500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(120)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Energéticos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5 000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(1 300)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300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(115)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Varios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(300)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10 800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(1 065)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36 000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(7 850)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Costos no controlables:</a:t>
                      </a:r>
                      <a:endParaRPr lang="es-MX" sz="11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10 000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Depreciación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30 000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3 000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Sueldo de Ing. Meléndez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189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13 000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39 000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89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161846"/>
              </p:ext>
            </p:extLst>
          </p:nvPr>
        </p:nvGraphicFramePr>
        <p:xfrm>
          <a:off x="552450" y="1480150"/>
          <a:ext cx="10934700" cy="44914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6209"/>
                <a:gridCol w="2186209"/>
                <a:gridCol w="2493132"/>
                <a:gridCol w="1881723"/>
                <a:gridCol w="2187427"/>
              </a:tblGrid>
              <a:tr h="193350">
                <a:tc gridSpan="5"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solidFill>
                            <a:srgbClr val="C0126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s-MX" sz="1600" b="1" kern="1200" dirty="0" smtClean="0">
                          <a:solidFill>
                            <a:srgbClr val="C0126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s-MX" sz="1800" b="1" kern="1200" dirty="0" smtClean="0">
                          <a:solidFill>
                            <a:srgbClr val="C0126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s-MX" sz="1600" b="1" kern="1200" dirty="0" smtClean="0">
                          <a:solidFill>
                            <a:srgbClr val="C0126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 Mensual del área 610 del Taller I</a:t>
                      </a:r>
                      <a:endParaRPr lang="es-MX" sz="1600" b="1" kern="1200" dirty="0">
                        <a:solidFill>
                          <a:srgbClr val="C0126D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87825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Área 610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Taller I </a:t>
                      </a:r>
                      <a:r>
                        <a:rPr lang="en-US" sz="1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r>
                        <a:rPr lang="en-US" sz="1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Responsable</a:t>
                      </a:r>
                      <a:r>
                        <a:rPr lang="en-US" sz="1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: C</a:t>
                      </a: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. P. Jorge </a:t>
                      </a:r>
                      <a:r>
                        <a:rPr lang="en-US" sz="1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Hazouri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93350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Mes: Marzo                                                                               Acumulado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93350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Agrega </a:t>
                      </a: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valor      </a:t>
                      </a:r>
                      <a:r>
                        <a:rPr lang="es-ES" sz="10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         </a:t>
                      </a: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No agrega valor   </a:t>
                      </a:r>
                      <a:r>
                        <a:rPr lang="es-ES" sz="10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                                                                                </a:t>
                      </a: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Agrega valor      </a:t>
                      </a:r>
                      <a:r>
                        <a:rPr lang="es-ES" sz="10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  </a:t>
                      </a: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No agrega valor                                </a:t>
                      </a:r>
                      <a:endParaRPr lang="es-MX" sz="11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878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Costos controlables:</a:t>
                      </a:r>
                      <a:endParaRPr lang="es-MX" sz="11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644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12 000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(1 300)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Grupo Tecnológico 1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38 000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(6 120)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10 800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(1 065)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Grupo Tecnológico 2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36 000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(7 850)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15 000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(2 350)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Grupo Tecnológico 3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45 000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(5 530)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19 000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(3 100)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Taller I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58 000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(7 915)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56 800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(7 815)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177 000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(27 415)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C0126D"/>
                          </a:solidFill>
                          <a:effectLst/>
                        </a:rPr>
                        <a:t>Costos no controlables</a:t>
                      </a:r>
                      <a:r>
                        <a:rPr lang="es-ES" sz="1000" dirty="0" smtClean="0">
                          <a:solidFill>
                            <a:srgbClr val="C0126D"/>
                          </a:solidFill>
                          <a:effectLst/>
                        </a:rPr>
                        <a:t>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18 000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(1 510)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Grupo Tecnológico 1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54 000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(4 915)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23 000</a:t>
                      </a:r>
                      <a:endParaRPr lang="es-MX" sz="11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Grupo Tecnológico 2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69 000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25 000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(1 310)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Grupo Tecnológico 3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75 000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(13 150)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29 000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(2 020)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Taller II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87 000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(16 390)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  <a:tr h="193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95 000</a:t>
                      </a:r>
                      <a:endParaRPr lang="es-MX" sz="11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(4 840)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285 000</a:t>
                      </a:r>
                      <a:endParaRPr lang="es-MX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(34 455)</a:t>
                      </a:r>
                      <a:endParaRPr lang="es-MX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CEEF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92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00826"/>
              </p:ext>
            </p:extLst>
          </p:nvPr>
        </p:nvGraphicFramePr>
        <p:xfrm>
          <a:off x="800101" y="1219207"/>
          <a:ext cx="10458450" cy="50758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1691"/>
                <a:gridCol w="1834161"/>
                <a:gridCol w="2639375"/>
                <a:gridCol w="1800369"/>
                <a:gridCol w="2092854"/>
              </a:tblGrid>
              <a:tr h="221268">
                <a:tc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kern="1200" dirty="0" smtClean="0">
                          <a:solidFill>
                            <a:srgbClr val="C0126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Informe Mensual del área 600 de la División Bienes de Capital</a:t>
                      </a:r>
                      <a:endParaRPr lang="es-MX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42539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Área 600</a:t>
                      </a:r>
                      <a:endParaRPr lang="es-MX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División Bienes de </a:t>
                      </a:r>
                      <a:r>
                        <a:rPr lang="es-MX" sz="9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Capital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r>
                        <a:rPr lang="es-MX" sz="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Responsable: C. P. Mario </a:t>
                      </a:r>
                      <a:r>
                        <a:rPr lang="es-MX" sz="9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Laborín</a:t>
                      </a:r>
                      <a:endParaRPr lang="es-MX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21268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Mes: Marzo                                                                               Acumulado</a:t>
                      </a:r>
                      <a:endParaRPr lang="es-MX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21268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Agrega </a:t>
                      </a:r>
                      <a:r>
                        <a:rPr lang="es-ES" sz="900" dirty="0">
                          <a:solidFill>
                            <a:srgbClr val="C0126D"/>
                          </a:solidFill>
                          <a:effectLst/>
                        </a:rPr>
                        <a:t>valor        </a:t>
                      </a:r>
                      <a:r>
                        <a:rPr lang="es-ES" sz="9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    </a:t>
                      </a:r>
                      <a:r>
                        <a:rPr lang="es-ES" sz="900" dirty="0">
                          <a:solidFill>
                            <a:srgbClr val="C0126D"/>
                          </a:solidFill>
                          <a:effectLst/>
                        </a:rPr>
                        <a:t>No agrega valor                                    </a:t>
                      </a:r>
                      <a:r>
                        <a:rPr lang="es-ES" sz="9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                                                        Agrega </a:t>
                      </a:r>
                      <a:r>
                        <a:rPr lang="es-ES" sz="900" dirty="0">
                          <a:solidFill>
                            <a:srgbClr val="C0126D"/>
                          </a:solidFill>
                          <a:effectLst/>
                        </a:rPr>
                        <a:t>valor       </a:t>
                      </a:r>
                      <a:r>
                        <a:rPr lang="es-ES" sz="900" dirty="0" smtClean="0">
                          <a:solidFill>
                            <a:srgbClr val="C0126D"/>
                          </a:solidFill>
                          <a:effectLst/>
                        </a:rPr>
                        <a:t>                               </a:t>
                      </a:r>
                      <a:r>
                        <a:rPr lang="es-ES" sz="900" dirty="0">
                          <a:solidFill>
                            <a:srgbClr val="C0126D"/>
                          </a:solidFill>
                          <a:effectLst/>
                        </a:rPr>
                        <a:t>No agrega valor                                </a:t>
                      </a:r>
                      <a:endParaRPr lang="es-MX" sz="10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C0126D"/>
                          </a:solidFill>
                          <a:effectLst/>
                        </a:rPr>
                        <a:t>Costos controlables:</a:t>
                      </a:r>
                      <a:endParaRPr lang="es-MX" sz="10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56 800</a:t>
                      </a:r>
                      <a:endParaRPr lang="es-MX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(7 815)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Taller I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177 000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(27 415)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37 900</a:t>
                      </a:r>
                      <a:endParaRPr lang="es-MX" sz="10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(5 302)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Taller II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200 000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(29 322)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45 000</a:t>
                      </a:r>
                      <a:endParaRPr lang="es-MX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(6 727)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Ensamble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224 000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(31 831)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10 000</a:t>
                      </a:r>
                      <a:endParaRPr lang="es-MX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(1 320)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Mercadotecnia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60 000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(7 187)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8 000</a:t>
                      </a:r>
                      <a:endParaRPr lang="es-MX" sz="10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(1 150)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Administrativo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30 000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(3 150)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415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19 000</a:t>
                      </a:r>
                      <a:endParaRPr lang="es-MX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(2 625)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División bienes de Capital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75 000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(6 274)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176 700</a:t>
                      </a:r>
                      <a:endParaRPr lang="es-MX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(24 939)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766 000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(105 179)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03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0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C0126D"/>
                          </a:solidFill>
                          <a:effectLst/>
                        </a:rPr>
                        <a:t>Costos no controlables:</a:t>
                      </a:r>
                      <a:endParaRPr lang="es-MX" sz="1000" dirty="0">
                        <a:solidFill>
                          <a:srgbClr val="C012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95 000</a:t>
                      </a:r>
                      <a:endParaRPr lang="es-MX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(4 840)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Taller I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285 000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(34 455)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100 000</a:t>
                      </a:r>
                      <a:endParaRPr lang="es-MX" sz="10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(6 381)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Taller II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300 000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(27 192)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80 000</a:t>
                      </a:r>
                      <a:endParaRPr lang="es-MX" sz="10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(3 742)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Ensamble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240 000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(16 813)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35 000</a:t>
                      </a:r>
                      <a:endParaRPr lang="es-MX" sz="1000" b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(893)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Mercadotecnia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100 000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(14 121)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5 000</a:t>
                      </a:r>
                      <a:endParaRPr lang="es-MX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(1 215)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Administrativo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20 000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(1 390)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415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20 000</a:t>
                      </a:r>
                      <a:endParaRPr lang="es-MX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(815)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División bienes de Capital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70 000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(2 178)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  <a:tr h="2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335 000</a:t>
                      </a:r>
                      <a:endParaRPr lang="es-MX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(17 886)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1 015 000</a:t>
                      </a:r>
                      <a:endParaRPr lang="es-MX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(96 149)</a:t>
                      </a:r>
                      <a:endParaRPr lang="es-MX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58" marR="63658" marT="0" marB="0">
                    <a:solidFill>
                      <a:srgbClr val="FCEEF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348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idx="1"/>
          </p:nvPr>
        </p:nvSpPr>
        <p:spPr>
          <a:xfrm>
            <a:off x="2141542" y="890338"/>
            <a:ext cx="7002457" cy="72189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s-MX" sz="3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Explicación </a:t>
            </a:r>
            <a:r>
              <a:rPr lang="es-MX" sz="3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de los informes</a:t>
            </a:r>
            <a:endParaRPr lang="es-MX" sz="3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r"/>
            <a:endParaRPr lang="es-MX" sz="2800" b="1" dirty="0">
              <a:solidFill>
                <a:srgbClr val="C0126D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31520" y="2414016"/>
            <a:ext cx="107167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accent6">
                    <a:lumMod val="50000"/>
                  </a:schemeClr>
                </a:solidFill>
              </a:rPr>
              <a:t>Como se puede observar</a:t>
            </a:r>
            <a:r>
              <a:rPr lang="es-ES" sz="20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endParaRPr lang="es-E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C0126D"/>
                </a:solidFill>
              </a:rPr>
              <a:t>Se </a:t>
            </a:r>
            <a:r>
              <a:rPr lang="es-ES" sz="2000" dirty="0">
                <a:solidFill>
                  <a:srgbClr val="C0126D"/>
                </a:solidFill>
              </a:rPr>
              <a:t>destaca al ejecutivo </a:t>
            </a:r>
            <a:r>
              <a:rPr lang="es-ES" sz="2000" dirty="0" smtClean="0">
                <a:solidFill>
                  <a:srgbClr val="C0126D"/>
                </a:solidFill>
              </a:rPr>
              <a:t>responsable</a:t>
            </a:r>
          </a:p>
          <a:p>
            <a:endParaRPr lang="es-ES" sz="2000" dirty="0" smtClean="0">
              <a:solidFill>
                <a:srgbClr val="C0126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C0126D"/>
                </a:solidFill>
              </a:rPr>
              <a:t>En </a:t>
            </a:r>
            <a:r>
              <a:rPr lang="es-ES" sz="2000" dirty="0">
                <a:solidFill>
                  <a:srgbClr val="C0126D"/>
                </a:solidFill>
              </a:rPr>
              <a:t>el lado derecho de su </a:t>
            </a:r>
            <a:r>
              <a:rPr lang="es-ES" sz="2000" dirty="0" smtClean="0">
                <a:solidFill>
                  <a:srgbClr val="C0126D"/>
                </a:solidFill>
              </a:rPr>
              <a:t>reporte se muestra </a:t>
            </a:r>
            <a:r>
              <a:rPr lang="es-ES" sz="2000" dirty="0">
                <a:solidFill>
                  <a:srgbClr val="C0126D"/>
                </a:solidFill>
              </a:rPr>
              <a:t>lo que agrega valor y lo que no agrega valor del periodo del que se está </a:t>
            </a:r>
            <a:r>
              <a:rPr lang="es-ES" sz="2000" dirty="0" smtClean="0">
                <a:solidFill>
                  <a:srgbClr val="C0126D"/>
                </a:solidFill>
              </a:rPr>
              <a:t>informando</a:t>
            </a:r>
          </a:p>
          <a:p>
            <a:endParaRPr lang="es-ES" sz="2000" dirty="0" smtClean="0">
              <a:solidFill>
                <a:srgbClr val="C0126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C0126D"/>
                </a:solidFill>
              </a:rPr>
              <a:t>En el lado izquierdo se muestra </a:t>
            </a:r>
            <a:r>
              <a:rPr lang="es-ES" sz="2000" dirty="0">
                <a:solidFill>
                  <a:srgbClr val="C0126D"/>
                </a:solidFill>
              </a:rPr>
              <a:t>lo que agrega valor y lo que no agrega valor de lo acumulado al </a:t>
            </a:r>
            <a:r>
              <a:rPr lang="es-ES" sz="2000" dirty="0" smtClean="0">
                <a:solidFill>
                  <a:srgbClr val="C0126D"/>
                </a:solidFill>
              </a:rPr>
              <a:t>año.</a:t>
            </a:r>
          </a:p>
          <a:p>
            <a:endParaRPr lang="es-ES" sz="2000" dirty="0" smtClean="0">
              <a:solidFill>
                <a:srgbClr val="C0126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C0126D"/>
                </a:solidFill>
              </a:rPr>
              <a:t>Esto </a:t>
            </a:r>
            <a:r>
              <a:rPr lang="es-ES" sz="2000" dirty="0">
                <a:solidFill>
                  <a:srgbClr val="C0126D"/>
                </a:solidFill>
              </a:rPr>
              <a:t>último para que se puedan detectar las áreas de oportunidad y se puedan tomar las acciones correctivas adecuadas para lograr su objetivo</a:t>
            </a:r>
            <a:r>
              <a:rPr lang="es-ES" sz="2000" dirty="0" smtClean="0">
                <a:solidFill>
                  <a:srgbClr val="C0126D"/>
                </a:solidFill>
              </a:rPr>
              <a:t>.</a:t>
            </a:r>
            <a:r>
              <a:rPr lang="es-MX" sz="3600" dirty="0">
                <a:solidFill>
                  <a:srgbClr val="C0126D"/>
                </a:solidFill>
              </a:rPr>
              <a:t/>
            </a:r>
            <a:br>
              <a:rPr lang="es-MX" sz="3600" dirty="0">
                <a:solidFill>
                  <a:srgbClr val="C0126D"/>
                </a:solidFill>
              </a:rPr>
            </a:br>
            <a:endParaRPr lang="es-MX" sz="2000" dirty="0">
              <a:solidFill>
                <a:srgbClr val="C0126D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41" b="89776" l="9967" r="930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79" r="10291" b="24294"/>
          <a:stretch/>
        </p:blipFill>
        <p:spPr>
          <a:xfrm>
            <a:off x="10460736" y="5755359"/>
            <a:ext cx="1719072" cy="117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1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000" b="1" dirty="0"/>
              <a:t>Contabilidad:</a:t>
            </a:r>
            <a:r>
              <a:rPr lang="es-ES" b="1" dirty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4625" y="2752344"/>
            <a:ext cx="10960847" cy="34960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ES" sz="2400" dirty="0">
                <a:solidFill>
                  <a:srgbClr val="C0126D"/>
                </a:solidFill>
              </a:rPr>
              <a:t>Técnica que se utiliza para producir sistemática y estructuralmente información cuantitativa expresada en unidades monetarias de las transacciones que realiza una entidad económica, con el objeto de facilitar a los interesados la toma de decisiones</a:t>
            </a: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(Ramírez, 2002: 11)</a:t>
            </a:r>
            <a:endParaRPr lang="es-MX" sz="24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41" b="89776" l="9967" r="930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79" r="10291" b="24294"/>
          <a:stretch/>
        </p:blipFill>
        <p:spPr>
          <a:xfrm>
            <a:off x="9345578" y="4992623"/>
            <a:ext cx="2834230" cy="193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23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 dirty="0" smtClean="0"/>
              <a:t>Finalidad de los informes:</a:t>
            </a:r>
            <a:endParaRPr lang="es-MX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4" y="2871216"/>
            <a:ext cx="7115720" cy="323697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Mostrar una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comparación de los presupuestos con los resultados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reales</a:t>
            </a:r>
          </a:p>
          <a:p>
            <a:pPr marL="0" indent="0">
              <a:lnSpc>
                <a:spcPct val="150000"/>
              </a:lnSpc>
              <a:buNone/>
            </a:pPr>
            <a:endParaRPr lang="es-E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Tener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una visión más clara de lo que está pasando en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cada una de las áreas con sus respectivos responsables.</a:t>
            </a:r>
            <a:endParaRPr lang="es-MX" sz="24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900" y="2183549"/>
            <a:ext cx="4118934" cy="438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ítulo 48"/>
          <p:cNvSpPr>
            <a:spLocks noGrp="1"/>
          </p:cNvSpPr>
          <p:nvPr>
            <p:ph type="title"/>
          </p:nvPr>
        </p:nvSpPr>
        <p:spPr>
          <a:xfrm>
            <a:off x="4367353" y="5462846"/>
            <a:ext cx="3321796" cy="793215"/>
          </a:xfrm>
        </p:spPr>
        <p:txBody>
          <a:bodyPr>
            <a:noAutofit/>
          </a:bodyPr>
          <a:lstStyle/>
          <a:p>
            <a:r>
              <a:rPr lang="es-ES" sz="4000" b="1" dirty="0"/>
              <a:t>Bibliografía: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731520" y="713232"/>
            <a:ext cx="102961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550F4D"/>
                </a:solidFill>
              </a:rPr>
              <a:t>1.- </a:t>
            </a:r>
            <a:r>
              <a:rPr lang="es-ES" dirty="0">
                <a:solidFill>
                  <a:srgbClr val="550F4D"/>
                </a:solidFill>
              </a:rPr>
              <a:t>Burbano Ruiz, Jorge. </a:t>
            </a:r>
            <a:r>
              <a:rPr lang="es-ES" i="1" dirty="0">
                <a:solidFill>
                  <a:srgbClr val="550F4D"/>
                </a:solidFill>
              </a:rPr>
              <a:t>Presupuestos: Un enfoque de direccionamiento estratégico, gestión y control de recursos.</a:t>
            </a:r>
            <a:r>
              <a:rPr lang="es-ES" dirty="0">
                <a:solidFill>
                  <a:srgbClr val="550F4D"/>
                </a:solidFill>
              </a:rPr>
              <a:t>  </a:t>
            </a:r>
            <a:r>
              <a:rPr lang="es-MX" dirty="0">
                <a:solidFill>
                  <a:srgbClr val="550F4D"/>
                </a:solidFill>
              </a:rPr>
              <a:t>Ed.  McGraw-Hill. Colombia, </a:t>
            </a:r>
            <a:r>
              <a:rPr lang="es-ES" dirty="0">
                <a:solidFill>
                  <a:srgbClr val="550F4D"/>
                </a:solidFill>
              </a:rPr>
              <a:t>cuarta edición 2011</a:t>
            </a:r>
            <a:r>
              <a:rPr lang="es-ES" dirty="0" smtClean="0">
                <a:solidFill>
                  <a:srgbClr val="550F4D"/>
                </a:solidFill>
              </a:rPr>
              <a:t>.</a:t>
            </a:r>
          </a:p>
          <a:p>
            <a:endParaRPr lang="es-MX" dirty="0">
              <a:solidFill>
                <a:srgbClr val="550F4D"/>
              </a:solidFill>
            </a:endParaRPr>
          </a:p>
          <a:p>
            <a:r>
              <a:rPr lang="es-ES" dirty="0">
                <a:solidFill>
                  <a:srgbClr val="550F4D"/>
                </a:solidFill>
              </a:rPr>
              <a:t>2.- Cárdenas Nápoles, Raúl. </a:t>
            </a:r>
            <a:r>
              <a:rPr lang="es-ES" i="1" dirty="0">
                <a:solidFill>
                  <a:srgbClr val="550F4D"/>
                </a:solidFill>
              </a:rPr>
              <a:t>Presupuestos teoría y práctica</a:t>
            </a:r>
            <a:r>
              <a:rPr lang="es-ES" dirty="0">
                <a:solidFill>
                  <a:srgbClr val="550F4D"/>
                </a:solidFill>
              </a:rPr>
              <a:t>. Ed. McGraw-Hill. México, última edición 2008</a:t>
            </a:r>
            <a:r>
              <a:rPr lang="es-ES" dirty="0" smtClean="0">
                <a:solidFill>
                  <a:srgbClr val="550F4D"/>
                </a:solidFill>
              </a:rPr>
              <a:t>.</a:t>
            </a:r>
          </a:p>
          <a:p>
            <a:endParaRPr lang="es-MX" dirty="0">
              <a:solidFill>
                <a:srgbClr val="550F4D"/>
              </a:solidFill>
            </a:endParaRPr>
          </a:p>
          <a:p>
            <a:r>
              <a:rPr lang="es-ES" dirty="0">
                <a:solidFill>
                  <a:srgbClr val="550F4D"/>
                </a:solidFill>
              </a:rPr>
              <a:t>3.- Del Rio González, Cristóbal. </a:t>
            </a:r>
            <a:r>
              <a:rPr lang="es-ES" i="1" dirty="0">
                <a:solidFill>
                  <a:srgbClr val="550F4D"/>
                </a:solidFill>
              </a:rPr>
              <a:t>El Presupuesto.</a:t>
            </a:r>
            <a:r>
              <a:rPr lang="es-ES" dirty="0">
                <a:solidFill>
                  <a:srgbClr val="550F4D"/>
                </a:solidFill>
              </a:rPr>
              <a:t> Ed. Thomson. México, novena edición 2003</a:t>
            </a:r>
            <a:r>
              <a:rPr lang="es-ES" dirty="0" smtClean="0">
                <a:solidFill>
                  <a:srgbClr val="550F4D"/>
                </a:solidFill>
              </a:rPr>
              <a:t>.</a:t>
            </a:r>
          </a:p>
          <a:p>
            <a:r>
              <a:rPr lang="es-ES" dirty="0" smtClean="0">
                <a:solidFill>
                  <a:srgbClr val="550F4D"/>
                </a:solidFill>
              </a:rPr>
              <a:t> </a:t>
            </a:r>
            <a:endParaRPr lang="es-MX" dirty="0">
              <a:solidFill>
                <a:srgbClr val="550F4D"/>
              </a:solidFill>
            </a:endParaRPr>
          </a:p>
          <a:p>
            <a:r>
              <a:rPr lang="es-MX" dirty="0" smtClean="0">
                <a:solidFill>
                  <a:srgbClr val="550F4D"/>
                </a:solidFill>
              </a:rPr>
              <a:t>4. </a:t>
            </a:r>
            <a:r>
              <a:rPr lang="es-MX" dirty="0">
                <a:solidFill>
                  <a:srgbClr val="550F4D"/>
                </a:solidFill>
              </a:rPr>
              <a:t>- Ralph S. </a:t>
            </a:r>
            <a:r>
              <a:rPr lang="es-MX" dirty="0" err="1">
                <a:solidFill>
                  <a:srgbClr val="550F4D"/>
                </a:solidFill>
              </a:rPr>
              <a:t>Polimeni</a:t>
            </a:r>
            <a:r>
              <a:rPr lang="es-MX" dirty="0">
                <a:solidFill>
                  <a:srgbClr val="550F4D"/>
                </a:solidFill>
              </a:rPr>
              <a:t>, Frank J. </a:t>
            </a:r>
            <a:r>
              <a:rPr lang="es-MX" dirty="0" err="1">
                <a:solidFill>
                  <a:srgbClr val="550F4D"/>
                </a:solidFill>
              </a:rPr>
              <a:t>Fabozzi</a:t>
            </a:r>
            <a:r>
              <a:rPr lang="es-MX" dirty="0">
                <a:solidFill>
                  <a:srgbClr val="550F4D"/>
                </a:solidFill>
              </a:rPr>
              <a:t> y Arthur H. </a:t>
            </a:r>
            <a:r>
              <a:rPr lang="es-MX" dirty="0" err="1">
                <a:solidFill>
                  <a:srgbClr val="550F4D"/>
                </a:solidFill>
              </a:rPr>
              <a:t>Adelberg</a:t>
            </a:r>
            <a:r>
              <a:rPr lang="es-MX" dirty="0">
                <a:solidFill>
                  <a:srgbClr val="550F4D"/>
                </a:solidFill>
              </a:rPr>
              <a:t>. </a:t>
            </a:r>
            <a:r>
              <a:rPr lang="es-MX" i="1" dirty="0">
                <a:solidFill>
                  <a:srgbClr val="550F4D"/>
                </a:solidFill>
              </a:rPr>
              <a:t>Contabilidad de Costos.</a:t>
            </a:r>
            <a:r>
              <a:rPr lang="es-MX" dirty="0">
                <a:solidFill>
                  <a:srgbClr val="550F4D"/>
                </a:solidFill>
              </a:rPr>
              <a:t> Ed. McGraw-Hill, Colombia, tercera edición. 1994</a:t>
            </a:r>
            <a:r>
              <a:rPr lang="es-MX" dirty="0" smtClean="0">
                <a:solidFill>
                  <a:srgbClr val="550F4D"/>
                </a:solidFill>
              </a:rPr>
              <a:t>.</a:t>
            </a:r>
          </a:p>
          <a:p>
            <a:endParaRPr lang="es-MX" dirty="0">
              <a:solidFill>
                <a:srgbClr val="550F4D"/>
              </a:solidFill>
            </a:endParaRPr>
          </a:p>
          <a:p>
            <a:r>
              <a:rPr lang="es-ES" dirty="0" smtClean="0">
                <a:solidFill>
                  <a:srgbClr val="550F4D"/>
                </a:solidFill>
              </a:rPr>
              <a:t>5.- </a:t>
            </a:r>
            <a:r>
              <a:rPr lang="es-ES" dirty="0">
                <a:solidFill>
                  <a:srgbClr val="550F4D"/>
                </a:solidFill>
              </a:rPr>
              <a:t>Ramírez Padilla, David Noel. </a:t>
            </a:r>
            <a:r>
              <a:rPr lang="es-ES" i="1" dirty="0">
                <a:solidFill>
                  <a:srgbClr val="550F4D"/>
                </a:solidFill>
              </a:rPr>
              <a:t>Contabilidad Administrativa.</a:t>
            </a:r>
            <a:r>
              <a:rPr lang="es-ES" dirty="0">
                <a:solidFill>
                  <a:srgbClr val="550F4D"/>
                </a:solidFill>
              </a:rPr>
              <a:t> Ed. McGraw-Hill. México, sexta edición 2002.</a:t>
            </a:r>
            <a:r>
              <a:rPr lang="es-ES" dirty="0"/>
              <a:t> 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792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1245563" y="2769889"/>
            <a:ext cx="3859212" cy="1371600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Ramas </a:t>
            </a:r>
            <a:r>
              <a:rPr lang="es-ES" sz="3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de la Contabilidad</a:t>
            </a:r>
            <a:endParaRPr lang="es-MX" sz="36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089074" y="1470530"/>
            <a:ext cx="56942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Existen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diversas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ramas, entre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las más importantes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están:</a:t>
            </a:r>
          </a:p>
          <a:p>
            <a:endParaRPr lang="es-ES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s-ES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ES" sz="2800" dirty="0" smtClean="0">
                <a:solidFill>
                  <a:schemeClr val="accent2">
                    <a:lumMod val="75000"/>
                  </a:schemeClr>
                </a:solidFill>
              </a:rPr>
              <a:t>Contabilidad Fiscal</a:t>
            </a:r>
          </a:p>
          <a:p>
            <a:endParaRPr lang="es-E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ES" sz="2800" dirty="0" smtClean="0">
                <a:solidFill>
                  <a:schemeClr val="accent2">
                    <a:lumMod val="75000"/>
                  </a:schemeClr>
                </a:solidFill>
              </a:rPr>
              <a:t>Contabilidad </a:t>
            </a:r>
            <a:r>
              <a:rPr lang="es-ES" sz="2800" dirty="0">
                <a:solidFill>
                  <a:schemeClr val="accent2">
                    <a:lumMod val="75000"/>
                  </a:schemeClr>
                </a:solidFill>
              </a:rPr>
              <a:t>Financiera </a:t>
            </a:r>
            <a:endParaRPr lang="es-E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E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ES" sz="2800" dirty="0" smtClean="0">
                <a:solidFill>
                  <a:schemeClr val="accent2">
                    <a:lumMod val="75000"/>
                  </a:schemeClr>
                </a:solidFill>
              </a:rPr>
              <a:t>Contabilidad Administrativa</a:t>
            </a: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154955" y="810491"/>
            <a:ext cx="8825658" cy="995090"/>
          </a:xfrm>
        </p:spPr>
        <p:txBody>
          <a:bodyPr/>
          <a:lstStyle/>
          <a:p>
            <a:r>
              <a:rPr lang="es-MX" b="1" dirty="0"/>
              <a:t>Contabilidad Fiscal: </a:t>
            </a:r>
            <a:endParaRPr lang="es-MX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 bwMode="gray">
          <a:xfrm>
            <a:off x="1316736" y="2453640"/>
            <a:ext cx="9299800" cy="28681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s-ES" sz="2800" cap="none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Técnica que se utiliza para producir sistemática y estructuralmente información cuantitativa expresada en unidades monetarias de las transacciones que realiza una entidad económica, con el objeto de facilitar a los interesados la toma de decisiones</a:t>
            </a:r>
            <a:r>
              <a:rPr lang="es-ES" sz="2400" cap="none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s-ES" sz="2400" cap="none" dirty="0" smtClean="0"/>
              <a:t>(Ramírez, 2002: 11)</a:t>
            </a:r>
            <a:endParaRPr lang="es-MX" sz="2400" cap="none" dirty="0" smtClean="0"/>
          </a:p>
          <a:p>
            <a:endParaRPr lang="es-MX" sz="2400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1394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154955" y="810491"/>
            <a:ext cx="8825658" cy="995090"/>
          </a:xfrm>
        </p:spPr>
        <p:txBody>
          <a:bodyPr/>
          <a:lstStyle/>
          <a:p>
            <a:r>
              <a:rPr lang="es-MX" b="1" dirty="0"/>
              <a:t>Contabilidad Financiera: </a:t>
            </a:r>
            <a:r>
              <a:rPr lang="es-MX" b="1" dirty="0" smtClean="0"/>
              <a:t> </a:t>
            </a:r>
            <a:endParaRPr lang="es-MX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 bwMode="gray">
          <a:xfrm>
            <a:off x="1404333" y="2289047"/>
            <a:ext cx="9422994" cy="32156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s-MX" sz="2800" cap="none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Sistema de información orientado a proporcionar información a terceras personas relacionadas con la empresa como accionistas, instituciones de crédito, inversionistas, etc., a fin de facilitar sus decisiones. </a:t>
            </a:r>
            <a:r>
              <a:rPr lang="es-ES" sz="2400" cap="none" dirty="0" smtClean="0"/>
              <a:t>(Ramírez, 2002: 11)</a:t>
            </a:r>
          </a:p>
          <a:p>
            <a:pPr>
              <a:lnSpc>
                <a:spcPct val="150000"/>
              </a:lnSpc>
            </a:pPr>
            <a:endParaRPr lang="es-ES" sz="2400" cap="none" dirty="0" smtClean="0"/>
          </a:p>
          <a:p>
            <a:pPr>
              <a:lnSpc>
                <a:spcPct val="150000"/>
              </a:lnSpc>
            </a:pPr>
            <a:endParaRPr lang="es-MX" sz="2400" cap="none" dirty="0" smtClean="0"/>
          </a:p>
          <a:p>
            <a:endParaRPr lang="es-MX" sz="2400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07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1173242" y="2743200"/>
            <a:ext cx="3859212" cy="137160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/>
              <a:t>Contabilidad Financiera: </a:t>
            </a:r>
            <a:endParaRPr lang="es-MX" sz="3600" dirty="0"/>
          </a:p>
        </p:txBody>
      </p:sp>
      <p:sp>
        <p:nvSpPr>
          <p:cNvPr id="8" name="Rectángulo 7"/>
          <p:cNvSpPr/>
          <p:nvPr/>
        </p:nvSpPr>
        <p:spPr>
          <a:xfrm>
            <a:off x="6108192" y="1052882"/>
            <a:ext cx="54132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400" dirty="0">
                <a:solidFill>
                  <a:schemeClr val="accent6">
                    <a:lumMod val="50000"/>
                  </a:schemeClr>
                </a:solidFill>
              </a:rPr>
              <a:t>Esta contabilidad permite obtener información </a:t>
            </a:r>
            <a:r>
              <a:rPr lang="es-MX" sz="2400" dirty="0" smtClean="0">
                <a:solidFill>
                  <a:schemeClr val="accent6">
                    <a:lumMod val="50000"/>
                  </a:schemeClr>
                </a:solidFill>
              </a:rPr>
              <a:t>sobre: </a:t>
            </a:r>
          </a:p>
          <a:p>
            <a:pPr>
              <a:lnSpc>
                <a:spcPct val="150000"/>
              </a:lnSpc>
            </a:pPr>
            <a:endParaRPr lang="es-MX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accent6">
                    <a:lumMod val="50000"/>
                  </a:schemeClr>
                </a:solidFill>
              </a:rPr>
              <a:t>La </a:t>
            </a:r>
            <a:r>
              <a:rPr lang="es-MX" sz="2400" dirty="0">
                <a:solidFill>
                  <a:schemeClr val="accent6">
                    <a:lumMod val="50000"/>
                  </a:schemeClr>
                </a:solidFill>
              </a:rPr>
              <a:t>posición financiera de la </a:t>
            </a:r>
            <a:r>
              <a:rPr lang="es-MX" sz="2400" dirty="0" smtClean="0">
                <a:solidFill>
                  <a:schemeClr val="accent6">
                    <a:lumMod val="50000"/>
                  </a:schemeClr>
                </a:solidFill>
              </a:rPr>
              <a:t>empresa</a:t>
            </a:r>
          </a:p>
          <a:p>
            <a:pPr>
              <a:lnSpc>
                <a:spcPct val="150000"/>
              </a:lnSpc>
            </a:pPr>
            <a:endParaRPr lang="es-MX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accent6">
                    <a:lumMod val="50000"/>
                  </a:schemeClr>
                </a:solidFill>
              </a:rPr>
              <a:t>Su </a:t>
            </a:r>
            <a:r>
              <a:rPr lang="es-MX" sz="2400" dirty="0">
                <a:solidFill>
                  <a:schemeClr val="accent6">
                    <a:lumMod val="50000"/>
                  </a:schemeClr>
                </a:solidFill>
              </a:rPr>
              <a:t>grado de </a:t>
            </a:r>
            <a:r>
              <a:rPr lang="es-MX" sz="2400" dirty="0" smtClean="0">
                <a:solidFill>
                  <a:schemeClr val="accent6">
                    <a:lumMod val="50000"/>
                  </a:schemeClr>
                </a:solidFill>
              </a:rPr>
              <a:t>liquidez</a:t>
            </a:r>
          </a:p>
          <a:p>
            <a:pPr>
              <a:lnSpc>
                <a:spcPct val="150000"/>
              </a:lnSpc>
            </a:pPr>
            <a:endParaRPr lang="es-MX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accent6">
                    <a:lumMod val="50000"/>
                  </a:schemeClr>
                </a:solidFill>
              </a:rPr>
              <a:t>Sobre </a:t>
            </a:r>
            <a:r>
              <a:rPr lang="es-MX" sz="2400" dirty="0">
                <a:solidFill>
                  <a:schemeClr val="accent6">
                    <a:lumMod val="50000"/>
                  </a:schemeClr>
                </a:solidFill>
              </a:rPr>
              <a:t>la rentabilidad de la </a:t>
            </a:r>
            <a:r>
              <a:rPr lang="es-MX" sz="2400" dirty="0" smtClean="0">
                <a:solidFill>
                  <a:schemeClr val="accent6">
                    <a:lumMod val="50000"/>
                  </a:schemeClr>
                </a:solidFill>
              </a:rPr>
              <a:t>empresa</a:t>
            </a:r>
            <a:endParaRPr lang="es-MX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78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404333" y="893618"/>
            <a:ext cx="9776283" cy="1618545"/>
          </a:xfrm>
        </p:spPr>
        <p:txBody>
          <a:bodyPr/>
          <a:lstStyle/>
          <a:p>
            <a:r>
              <a:rPr lang="es-MX" b="1" dirty="0"/>
              <a:t>Contabilidad </a:t>
            </a: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Administrativa</a:t>
            </a:r>
            <a:r>
              <a:rPr lang="es-MX" b="1" dirty="0"/>
              <a:t>: </a:t>
            </a:r>
            <a:r>
              <a:rPr lang="es-MX" b="1" dirty="0" smtClean="0"/>
              <a:t>  </a:t>
            </a:r>
            <a:endParaRPr lang="es-MX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 bwMode="gray">
          <a:xfrm>
            <a:off x="1404333" y="2955231"/>
            <a:ext cx="9422994" cy="30158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s-MX" sz="2400" cap="none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Sistema de información al servicio de las necesidades de la administración, con orientación programática destinada a facilitar las funciones de planeación, control y toma de decisiones. </a:t>
            </a:r>
            <a:r>
              <a:rPr lang="es-ES" sz="2400" cap="none" dirty="0" smtClean="0"/>
              <a:t>(Ramírez, 2002: 11)</a:t>
            </a:r>
            <a:endParaRPr lang="es-MX" sz="2400" cap="none" dirty="0" smtClean="0"/>
          </a:p>
          <a:p>
            <a:endParaRPr lang="es-MX" sz="2400" dirty="0" smtClean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271" y="288808"/>
            <a:ext cx="2658474" cy="282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52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Características de la Contabilidad </a:t>
            </a:r>
            <a:r>
              <a:rPr lang="es-MX" b="1" dirty="0"/>
              <a:t/>
            </a:r>
            <a:br>
              <a:rPr lang="es-MX" b="1" dirty="0"/>
            </a:br>
            <a:r>
              <a:rPr lang="es-MX" b="1" dirty="0"/>
              <a:t>Administrativa: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0262" y="2603500"/>
            <a:ext cx="11004331" cy="3734238"/>
          </a:xfrm>
        </p:spPr>
        <p:txBody>
          <a:bodyPr>
            <a:normAutofit fontScale="77500" lnSpcReduction="20000"/>
          </a:bodyPr>
          <a:lstStyle/>
          <a:p>
            <a:r>
              <a:rPr lang="es-MX" sz="2800" dirty="0">
                <a:solidFill>
                  <a:srgbClr val="C0126D"/>
                </a:solidFill>
              </a:rPr>
              <a:t>Está orientada a los aspectos administrativos de la </a:t>
            </a:r>
            <a:r>
              <a:rPr lang="es-MX" sz="2800" dirty="0" smtClean="0">
                <a:solidFill>
                  <a:srgbClr val="C0126D"/>
                </a:solidFill>
              </a:rPr>
              <a:t>empresa</a:t>
            </a:r>
          </a:p>
          <a:p>
            <a:pPr marL="0" indent="0">
              <a:buNone/>
            </a:pPr>
            <a:endParaRPr lang="es-MX" sz="2800" dirty="0" smtClean="0">
              <a:solidFill>
                <a:srgbClr val="C0126D"/>
              </a:solidFill>
            </a:endParaRPr>
          </a:p>
          <a:p>
            <a:r>
              <a:rPr lang="es-MX" sz="2800" dirty="0" smtClean="0">
                <a:solidFill>
                  <a:srgbClr val="C0126D"/>
                </a:solidFill>
              </a:rPr>
              <a:t>Sus informes no </a:t>
            </a:r>
            <a:r>
              <a:rPr lang="es-MX" sz="2800" dirty="0">
                <a:solidFill>
                  <a:srgbClr val="C0126D"/>
                </a:solidFill>
              </a:rPr>
              <a:t>trascenderán de la compañía, o sea, su uso es estrictamente interno y serán utilizados por los administradores y </a:t>
            </a:r>
            <a:r>
              <a:rPr lang="es-MX" sz="2800" dirty="0" smtClean="0">
                <a:solidFill>
                  <a:srgbClr val="C0126D"/>
                </a:solidFill>
              </a:rPr>
              <a:t>propietarios.</a:t>
            </a:r>
          </a:p>
          <a:p>
            <a:pPr marL="0" indent="0">
              <a:buNone/>
            </a:pPr>
            <a:endParaRPr lang="es-MX" sz="2800" dirty="0" smtClean="0">
              <a:solidFill>
                <a:srgbClr val="C0126D"/>
              </a:solidFill>
            </a:endParaRPr>
          </a:p>
          <a:p>
            <a:r>
              <a:rPr lang="es-MX" sz="2800" dirty="0" smtClean="0">
                <a:solidFill>
                  <a:srgbClr val="C0126D"/>
                </a:solidFill>
              </a:rPr>
              <a:t>Los informes </a:t>
            </a:r>
            <a:r>
              <a:rPr lang="es-MX" sz="2800" dirty="0">
                <a:solidFill>
                  <a:srgbClr val="C0126D"/>
                </a:solidFill>
              </a:rPr>
              <a:t>permitirán comparar el pasado de la empresa, con el </a:t>
            </a:r>
            <a:r>
              <a:rPr lang="es-MX" sz="2800" dirty="0" smtClean="0">
                <a:solidFill>
                  <a:srgbClr val="C0126D"/>
                </a:solidFill>
              </a:rPr>
              <a:t>presente</a:t>
            </a:r>
          </a:p>
          <a:p>
            <a:endParaRPr lang="es-MX" sz="2800" dirty="0">
              <a:solidFill>
                <a:srgbClr val="C0126D"/>
              </a:solidFill>
            </a:endParaRPr>
          </a:p>
          <a:p>
            <a:r>
              <a:rPr lang="es-MX" sz="2800" dirty="0" smtClean="0">
                <a:solidFill>
                  <a:srgbClr val="C0126D"/>
                </a:solidFill>
              </a:rPr>
              <a:t>Se aplican herramientas </a:t>
            </a:r>
            <a:r>
              <a:rPr lang="es-MX" sz="2800" dirty="0">
                <a:solidFill>
                  <a:srgbClr val="C0126D"/>
                </a:solidFill>
              </a:rPr>
              <a:t>o elementos de control, </a:t>
            </a:r>
            <a:r>
              <a:rPr lang="es-MX" sz="2800" dirty="0" smtClean="0">
                <a:solidFill>
                  <a:srgbClr val="C0126D"/>
                </a:solidFill>
              </a:rPr>
              <a:t>además de prever </a:t>
            </a:r>
            <a:r>
              <a:rPr lang="es-MX" sz="2800" dirty="0">
                <a:solidFill>
                  <a:srgbClr val="C0126D"/>
                </a:solidFill>
              </a:rPr>
              <a:t>y planear el futuro de la entidad. </a:t>
            </a:r>
            <a:endParaRPr lang="es-MX" sz="2800" dirty="0" smtClean="0">
              <a:solidFill>
                <a:srgbClr val="C0126D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41" b="89776" l="9967" r="930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79" r="10291" b="24294"/>
          <a:stretch/>
        </p:blipFill>
        <p:spPr>
          <a:xfrm>
            <a:off x="9773386" y="5285231"/>
            <a:ext cx="2406422" cy="164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24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412</TotalTime>
  <Words>2130</Words>
  <Application>Microsoft Office PowerPoint</Application>
  <PresentationFormat>Panorámica</PresentationFormat>
  <Paragraphs>431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1" baseType="lpstr">
      <vt:lpstr>Arial</vt:lpstr>
      <vt:lpstr>Bradley Hand ITC</vt:lpstr>
      <vt:lpstr>Calibri</vt:lpstr>
      <vt:lpstr>Centaur</vt:lpstr>
      <vt:lpstr>Century Gothic</vt:lpstr>
      <vt:lpstr>Symbol</vt:lpstr>
      <vt:lpstr>Times New Roman</vt:lpstr>
      <vt:lpstr>Wingdings</vt:lpstr>
      <vt:lpstr>Wingdings 3</vt:lpstr>
      <vt:lpstr>Sala de reuniones Ion</vt:lpstr>
      <vt:lpstr>    UNIVERSIDAD AUTÓNOMA DEL ESTADO DE MÉXICO  CENTRO UNIVERSITARIO UAEM TEMASCALTEPEC, EXTENSIÓN ACADÉMICA TEJUPILCO     PROGRAMA DE ESTUDIOS POR COMPETENCIAS: PRESUPUESTOS   PROGRAMA EDUCATIVO EN QUE SE IMPARTE: LICENCIATURA EN ADMINISTRACIÓN LICENCIATURA EN CONTABILIDAD   Elaborado por: L. A. DENIA BENÍTEZ SALINAS  Profesor de Asignatura</vt:lpstr>
      <vt:lpstr>La Contabilidad Administrativa y por Áreas de Responsabilidad.</vt:lpstr>
      <vt:lpstr>Contabilidad: </vt:lpstr>
      <vt:lpstr>Presentación de PowerPoint</vt:lpstr>
      <vt:lpstr>Contabilidad Fiscal: </vt:lpstr>
      <vt:lpstr>Contabilidad Financiera:  </vt:lpstr>
      <vt:lpstr>Presentación de PowerPoint</vt:lpstr>
      <vt:lpstr>Contabilidad  Administrativa:   </vt:lpstr>
      <vt:lpstr>Características de la Contabilidad  Administrativa:</vt:lpstr>
      <vt:lpstr>La Contabilidad  Administrativa se centra en:</vt:lpstr>
      <vt:lpstr>Diferencias </vt:lpstr>
      <vt:lpstr>Contabilidad por Áreas de Responsabilidad  </vt:lpstr>
      <vt:lpstr>Área o Centro de Responsabilidad: </vt:lpstr>
      <vt:lpstr>Ventajas de la  Contabilidad por Áreas de Responsabilidad  (Ramírez, 2002: 483):  </vt:lpstr>
      <vt:lpstr>Condiciones necesarias para la Contabilidad por Áreas de Responsabilidad: </vt:lpstr>
      <vt:lpstr>Presentación de PowerPoint</vt:lpstr>
      <vt:lpstr>Partidas controlables: </vt:lpstr>
      <vt:lpstr>Partidas no controlables: </vt:lpstr>
      <vt:lpstr>Evaluación de las diferentes áreas de responsabilidad: </vt:lpstr>
      <vt:lpstr>Costos que Agregan Valor </vt:lpstr>
      <vt:lpstr>Costos que no Agregan Valor </vt:lpstr>
      <vt:lpstr>Costos que no  Agregan Valor:</vt:lpstr>
      <vt:lpstr>Costos por fallas internas:  </vt:lpstr>
      <vt:lpstr>Costos por fallas externas:  </vt:lpstr>
      <vt:lpstr>Informes de las  Áreas de responsabilidad: </vt:lpstr>
      <vt:lpstr>Ejemplo de los Informes por cada una de las áreas: </vt:lpstr>
      <vt:lpstr>Presentación de PowerPoint</vt:lpstr>
      <vt:lpstr>Presentación de PowerPoint</vt:lpstr>
      <vt:lpstr>Presentación de PowerPoint</vt:lpstr>
      <vt:lpstr>Finalidad de los informes:</vt:lpstr>
      <vt:lpstr>Bibliografía: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Contabilidad Administrativa y por Áreas de Responsabilidad.</dc:title>
  <dc:creator>admin</dc:creator>
  <cp:lastModifiedBy>admin</cp:lastModifiedBy>
  <cp:revision>45</cp:revision>
  <dcterms:created xsi:type="dcterms:W3CDTF">2015-07-23T21:24:09Z</dcterms:created>
  <dcterms:modified xsi:type="dcterms:W3CDTF">2015-10-02T22:37:48Z</dcterms:modified>
</cp:coreProperties>
</file>